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57" r:id="rId3"/>
    <p:sldId id="258" r:id="rId4"/>
    <p:sldId id="259" r:id="rId5"/>
    <p:sldId id="277" r:id="rId6"/>
    <p:sldId id="276" r:id="rId7"/>
    <p:sldId id="278" r:id="rId8"/>
    <p:sldId id="279" r:id="rId9"/>
    <p:sldId id="281" r:id="rId10"/>
    <p:sldId id="282" r:id="rId11"/>
    <p:sldId id="283" r:id="rId12"/>
    <p:sldId id="284" r:id="rId13"/>
    <p:sldId id="285" r:id="rId14"/>
    <p:sldId id="287" r:id="rId15"/>
    <p:sldId id="288" r:id="rId16"/>
    <p:sldId id="289" r:id="rId17"/>
    <p:sldId id="286" r:id="rId18"/>
    <p:sldId id="263" r:id="rId19"/>
    <p:sldId id="262" r:id="rId20"/>
    <p:sldId id="290" r:id="rId21"/>
    <p:sldId id="293" r:id="rId22"/>
    <p:sldId id="291" r:id="rId23"/>
    <p:sldId id="292" r:id="rId24"/>
    <p:sldId id="294" r:id="rId25"/>
    <p:sldId id="272" r:id="rId26"/>
    <p:sldId id="295" r:id="rId27"/>
    <p:sldId id="298" r:id="rId28"/>
    <p:sldId id="297" r:id="rId29"/>
    <p:sldId id="296" r:id="rId30"/>
    <p:sldId id="299" r:id="rId31"/>
    <p:sldId id="264" r:id="rId32"/>
    <p:sldId id="261" r:id="rId33"/>
    <p:sldId id="268" r:id="rId34"/>
    <p:sldId id="265" r:id="rId35"/>
  </p:sldIdLst>
  <p:sldSz cx="18288000" cy="10287000"/>
  <p:notesSz cx="6858000" cy="9144000"/>
  <p:embeddedFontLst>
    <p:embeddedFont>
      <p:font typeface="#9Slide05 Amplify" panose="02000000000000000000" pitchFamily="2" charset="-93"/>
      <p:regular r:id="rId36"/>
    </p:embeddedFont>
    <p:embeddedFont>
      <p:font typeface="More Sugar" panose="020B0604020202020204" charset="0"/>
      <p:regular r:id="rId37"/>
    </p:embeddedFont>
    <p:embeddedFont>
      <p:font typeface="Calibri" panose="020F0502020204030204" pitchFamily="34" charset="0"/>
      <p:regular r:id="rId38"/>
      <p:bold r:id="rId39"/>
      <p:italic r:id="rId40"/>
      <p:boldItalic r:id="rId41"/>
    </p:embeddedFont>
    <p:embeddedFont>
      <p:font typeface="iCiel Sanelma" pitchFamily="50" charset="-93"/>
      <p:regular r:id="rId42"/>
    </p:embeddedFont>
    <p:embeddedFont>
      <p:font typeface="iCiel Bambola" panose="02000000000000000000" pitchFamily="50" charset="-93"/>
      <p:regular r:id="rId43"/>
    </p:embeddedFont>
    <p:embeddedFont>
      <p:font typeface="iCiel Soup of Justice" pitchFamily="2" charset="-93"/>
      <p:regular r:id="rId44"/>
    </p:embeddedFont>
    <p:embeddedFont>
      <p:font typeface="#9Slide07 SVNMomento" panose="00000500000000000000" pitchFamily="2" charset="0"/>
      <p:regular r:id="rId4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4" d="100"/>
          <a:sy n="44" d="100"/>
        </p:scale>
        <p:origin x="660" y="8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4.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7.fntdata"/><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8.fntdata"/><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7/22/2023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7/22/2023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7/22/2023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7/22/2023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svg"/><Relationship Id="rId7" Type="http://schemas.openxmlformats.org/officeDocument/2006/relationships/image" Target="../media/image4.png"/><Relationship Id="rId12" Type="http://schemas.openxmlformats.org/officeDocument/2006/relationships/image" Target="../media/image11.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6.png"/><Relationship Id="rId5" Type="http://schemas.openxmlformats.org/officeDocument/2006/relationships/image" Target="../media/image4.svg"/><Relationship Id="rId10" Type="http://schemas.openxmlformats.org/officeDocument/2006/relationships/image" Target="../media/image9.svg"/><Relationship Id="rId4" Type="http://schemas.openxmlformats.org/officeDocument/2006/relationships/image" Target="../media/image2.png"/><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5.svg"/><Relationship Id="rId3" Type="http://schemas.openxmlformats.org/officeDocument/2006/relationships/image" Target="../media/image26.svg"/><Relationship Id="rId7" Type="http://schemas.openxmlformats.org/officeDocument/2006/relationships/image" Target="../media/image19.svg"/><Relationship Id="rId12" Type="http://schemas.openxmlformats.org/officeDocument/2006/relationships/image" Target="../media/image8.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30.svg"/><Relationship Id="rId5" Type="http://schemas.openxmlformats.org/officeDocument/2006/relationships/image" Target="../media/image28.svg"/><Relationship Id="rId10"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13.svg"/></Relationships>
</file>

<file path=ppt/slides/_rels/slide1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5.svg"/><Relationship Id="rId3" Type="http://schemas.openxmlformats.org/officeDocument/2006/relationships/image" Target="../media/image26.svg"/><Relationship Id="rId7" Type="http://schemas.openxmlformats.org/officeDocument/2006/relationships/image" Target="../media/image19.svg"/><Relationship Id="rId12" Type="http://schemas.openxmlformats.org/officeDocument/2006/relationships/image" Target="../media/image8.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30.svg"/><Relationship Id="rId5" Type="http://schemas.openxmlformats.org/officeDocument/2006/relationships/image" Target="../media/image28.svg"/><Relationship Id="rId10"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13.svg"/></Relationships>
</file>

<file path=ppt/slides/_rels/slide12.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17.png"/><Relationship Id="rId1" Type="http://schemas.openxmlformats.org/officeDocument/2006/relationships/slideLayout" Target="../slideLayouts/slideLayout7.xml"/><Relationship Id="rId5" Type="http://schemas.openxmlformats.org/officeDocument/2006/relationships/image" Target="../media/image41.sv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35.svg"/><Relationship Id="rId7" Type="http://schemas.openxmlformats.org/officeDocument/2006/relationships/image" Target="../media/image13.sv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19.svg"/><Relationship Id="rId10" Type="http://schemas.openxmlformats.org/officeDocument/2006/relationships/image" Target="../media/image3.png"/><Relationship Id="rId4" Type="http://schemas.openxmlformats.org/officeDocument/2006/relationships/image" Target="../media/image10.png"/><Relationship Id="rId9" Type="http://schemas.openxmlformats.org/officeDocument/2006/relationships/image" Target="../media/image37.svg"/></Relationships>
</file>

<file path=ppt/slides/_rels/slide1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35.svg"/><Relationship Id="rId7" Type="http://schemas.openxmlformats.org/officeDocument/2006/relationships/image" Target="../media/image13.sv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19.svg"/><Relationship Id="rId10" Type="http://schemas.openxmlformats.org/officeDocument/2006/relationships/image" Target="../media/image3.png"/><Relationship Id="rId4" Type="http://schemas.openxmlformats.org/officeDocument/2006/relationships/image" Target="../media/image10.png"/><Relationship Id="rId9" Type="http://schemas.openxmlformats.org/officeDocument/2006/relationships/image" Target="../media/image37.sv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19.svg"/><Relationship Id="rId5" Type="http://schemas.openxmlformats.org/officeDocument/2006/relationships/image" Target="../media/image10.png"/><Relationship Id="rId4" Type="http://schemas.openxmlformats.org/officeDocument/2006/relationships/image" Target="../media/image33.svg"/></Relationships>
</file>

<file path=ppt/slides/_rels/slide16.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5.svg"/><Relationship Id="rId3" Type="http://schemas.openxmlformats.org/officeDocument/2006/relationships/image" Target="../media/image26.svg"/><Relationship Id="rId7" Type="http://schemas.openxmlformats.org/officeDocument/2006/relationships/image" Target="../media/image19.svg"/><Relationship Id="rId12" Type="http://schemas.openxmlformats.org/officeDocument/2006/relationships/image" Target="../media/image8.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30.svg"/><Relationship Id="rId5" Type="http://schemas.openxmlformats.org/officeDocument/2006/relationships/image" Target="../media/image28.svg"/><Relationship Id="rId10"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13.svg"/></Relationships>
</file>

<file path=ppt/slides/_rels/slide17.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17.png"/><Relationship Id="rId1" Type="http://schemas.openxmlformats.org/officeDocument/2006/relationships/slideLayout" Target="../slideLayouts/slideLayout7.xml"/><Relationship Id="rId5" Type="http://schemas.openxmlformats.org/officeDocument/2006/relationships/image" Target="../media/image41.svg"/><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 Id="rId5" Type="http://schemas.openxmlformats.org/officeDocument/2006/relationships/image" Target="../media/image19.svg"/><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17.png"/><Relationship Id="rId1" Type="http://schemas.openxmlformats.org/officeDocument/2006/relationships/slideLayout" Target="../slideLayouts/slideLayout7.xml"/><Relationship Id="rId5" Type="http://schemas.openxmlformats.org/officeDocument/2006/relationships/image" Target="../media/image41.sv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21.svg"/><Relationship Id="rId5" Type="http://schemas.openxmlformats.org/officeDocument/2006/relationships/image" Target="../media/image15.svg"/><Relationship Id="rId10" Type="http://schemas.openxmlformats.org/officeDocument/2006/relationships/image" Target="../media/image11.png"/><Relationship Id="rId4" Type="http://schemas.openxmlformats.org/officeDocument/2006/relationships/image" Target="../media/image8.png"/><Relationship Id="rId9" Type="http://schemas.openxmlformats.org/officeDocument/2006/relationships/image" Target="../media/image19.svg"/></Relationships>
</file>

<file path=ppt/slides/_rels/slide20.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6.jpeg"/><Relationship Id="rId7" Type="http://schemas.openxmlformats.org/officeDocument/2006/relationships/image" Target="../media/image47.svg"/><Relationship Id="rId2" Type="http://schemas.openxmlformats.org/officeDocument/2006/relationships/image" Target="../media/image25.jpeg"/><Relationship Id="rId1" Type="http://schemas.openxmlformats.org/officeDocument/2006/relationships/slideLayout" Target="../slideLayouts/slideLayout7.xml"/><Relationship Id="rId6" Type="http://schemas.openxmlformats.org/officeDocument/2006/relationships/image" Target="../media/image27.png"/><Relationship Id="rId11" Type="http://schemas.openxmlformats.org/officeDocument/2006/relationships/image" Target="../media/image13.svg"/><Relationship Id="rId5" Type="http://schemas.openxmlformats.org/officeDocument/2006/relationships/image" Target="../media/image19.sv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49.svg"/></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9.svg"/><Relationship Id="rId5" Type="http://schemas.openxmlformats.org/officeDocument/2006/relationships/image" Target="../media/image10.png"/><Relationship Id="rId4" Type="http://schemas.openxmlformats.org/officeDocument/2006/relationships/image" Target="../media/image24.svg"/></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9.svg"/><Relationship Id="rId5" Type="http://schemas.openxmlformats.org/officeDocument/2006/relationships/image" Target="../media/image10.png"/><Relationship Id="rId4" Type="http://schemas.openxmlformats.org/officeDocument/2006/relationships/image" Target="../media/image24.svg"/></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9.svg"/><Relationship Id="rId5" Type="http://schemas.openxmlformats.org/officeDocument/2006/relationships/image" Target="../media/image10.png"/><Relationship Id="rId4" Type="http://schemas.openxmlformats.org/officeDocument/2006/relationships/image" Target="../media/image24.svg"/></Relationships>
</file>

<file path=ppt/slides/_rels/slide2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21.svg"/><Relationship Id="rId5" Type="http://schemas.openxmlformats.org/officeDocument/2006/relationships/image" Target="../media/image15.svg"/><Relationship Id="rId10" Type="http://schemas.openxmlformats.org/officeDocument/2006/relationships/image" Target="../media/image11.png"/><Relationship Id="rId4" Type="http://schemas.openxmlformats.org/officeDocument/2006/relationships/image" Target="../media/image8.png"/><Relationship Id="rId9" Type="http://schemas.openxmlformats.org/officeDocument/2006/relationships/image" Target="../media/image19.svg"/></Relationships>
</file>

<file path=ppt/slides/_rels/slide25.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17.png"/><Relationship Id="rId1" Type="http://schemas.openxmlformats.org/officeDocument/2006/relationships/slideLayout" Target="../slideLayouts/slideLayout7.xml"/><Relationship Id="rId5" Type="http://schemas.openxmlformats.org/officeDocument/2006/relationships/image" Target="../media/image41.svg"/><Relationship Id="rId4" Type="http://schemas.openxmlformats.org/officeDocument/2006/relationships/image" Target="../media/image18.png"/></Relationships>
</file>

<file path=ppt/slides/_rels/slide26.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svg"/><Relationship Id="rId7" Type="http://schemas.openxmlformats.org/officeDocument/2006/relationships/image" Target="../media/image4.png"/><Relationship Id="rId12" Type="http://schemas.openxmlformats.org/officeDocument/2006/relationships/image" Target="../media/image11.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6.png"/><Relationship Id="rId5" Type="http://schemas.openxmlformats.org/officeDocument/2006/relationships/image" Target="../media/image4.svg"/><Relationship Id="rId10" Type="http://schemas.openxmlformats.org/officeDocument/2006/relationships/image" Target="../media/image9.svg"/><Relationship Id="rId4" Type="http://schemas.openxmlformats.org/officeDocument/2006/relationships/image" Target="../media/image2.png"/><Relationship Id="rId9" Type="http://schemas.openxmlformats.org/officeDocument/2006/relationships/image" Target="../media/image5.png"/></Relationships>
</file>

<file path=ppt/slides/_rels/slide27.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svg"/><Relationship Id="rId7" Type="http://schemas.openxmlformats.org/officeDocument/2006/relationships/image" Target="../media/image4.png"/><Relationship Id="rId12" Type="http://schemas.openxmlformats.org/officeDocument/2006/relationships/image" Target="../media/image11.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6.png"/><Relationship Id="rId5" Type="http://schemas.openxmlformats.org/officeDocument/2006/relationships/image" Target="../media/image4.svg"/><Relationship Id="rId10" Type="http://schemas.openxmlformats.org/officeDocument/2006/relationships/image" Target="../media/image9.svg"/><Relationship Id="rId4" Type="http://schemas.openxmlformats.org/officeDocument/2006/relationships/image" Target="../media/image2.png"/><Relationship Id="rId9" Type="http://schemas.openxmlformats.org/officeDocument/2006/relationships/image" Target="../media/image5.png"/></Relationships>
</file>

<file path=ppt/slides/_rels/slide28.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svg"/><Relationship Id="rId7" Type="http://schemas.openxmlformats.org/officeDocument/2006/relationships/image" Target="../media/image4.png"/><Relationship Id="rId12" Type="http://schemas.openxmlformats.org/officeDocument/2006/relationships/image" Target="../media/image11.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6.png"/><Relationship Id="rId5" Type="http://schemas.openxmlformats.org/officeDocument/2006/relationships/image" Target="../media/image4.svg"/><Relationship Id="rId10" Type="http://schemas.openxmlformats.org/officeDocument/2006/relationships/image" Target="../media/image9.svg"/><Relationship Id="rId4" Type="http://schemas.openxmlformats.org/officeDocument/2006/relationships/image" Target="../media/image2.png"/><Relationship Id="rId9" Type="http://schemas.openxmlformats.org/officeDocument/2006/relationships/image" Target="../media/image5.png"/></Relationships>
</file>

<file path=ppt/slides/_rels/slide29.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svg"/><Relationship Id="rId7" Type="http://schemas.openxmlformats.org/officeDocument/2006/relationships/image" Target="../media/image4.png"/><Relationship Id="rId12" Type="http://schemas.openxmlformats.org/officeDocument/2006/relationships/image" Target="../media/image11.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6.png"/><Relationship Id="rId5" Type="http://schemas.openxmlformats.org/officeDocument/2006/relationships/image" Target="../media/image4.svg"/><Relationship Id="rId10" Type="http://schemas.openxmlformats.org/officeDocument/2006/relationships/image" Target="../media/image9.svg"/><Relationship Id="rId4" Type="http://schemas.openxmlformats.org/officeDocument/2006/relationships/image" Target="../media/image2.png"/><Relationship Id="rId9"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9.svg"/><Relationship Id="rId5" Type="http://schemas.openxmlformats.org/officeDocument/2006/relationships/image" Target="../media/image10.png"/><Relationship Id="rId4" Type="http://schemas.openxmlformats.org/officeDocument/2006/relationships/image" Target="../media/image24.svg"/></Relationships>
</file>

<file path=ppt/slides/_rels/slide3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21.svg"/><Relationship Id="rId5" Type="http://schemas.openxmlformats.org/officeDocument/2006/relationships/image" Target="../media/image15.svg"/><Relationship Id="rId10" Type="http://schemas.openxmlformats.org/officeDocument/2006/relationships/image" Target="../media/image11.png"/><Relationship Id="rId4" Type="http://schemas.openxmlformats.org/officeDocument/2006/relationships/image" Target="../media/image8.png"/><Relationship Id="rId9" Type="http://schemas.openxmlformats.org/officeDocument/2006/relationships/image" Target="../media/image19.svg"/></Relationships>
</file>

<file path=ppt/slides/_rels/slide3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6.jpeg"/><Relationship Id="rId7" Type="http://schemas.openxmlformats.org/officeDocument/2006/relationships/image" Target="../media/image47.svg"/><Relationship Id="rId2" Type="http://schemas.openxmlformats.org/officeDocument/2006/relationships/image" Target="../media/image25.jpeg"/><Relationship Id="rId1" Type="http://schemas.openxmlformats.org/officeDocument/2006/relationships/slideLayout" Target="../slideLayouts/slideLayout7.xml"/><Relationship Id="rId6" Type="http://schemas.openxmlformats.org/officeDocument/2006/relationships/image" Target="../media/image27.png"/><Relationship Id="rId11" Type="http://schemas.openxmlformats.org/officeDocument/2006/relationships/image" Target="../media/image13.svg"/><Relationship Id="rId5" Type="http://schemas.openxmlformats.org/officeDocument/2006/relationships/image" Target="../media/image19.sv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49.svg"/></Relationships>
</file>

<file path=ppt/slides/_rels/slide3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35.svg"/><Relationship Id="rId7" Type="http://schemas.openxmlformats.org/officeDocument/2006/relationships/image" Target="../media/image13.sv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19.svg"/><Relationship Id="rId10" Type="http://schemas.openxmlformats.org/officeDocument/2006/relationships/image" Target="../media/image3.png"/><Relationship Id="rId4" Type="http://schemas.openxmlformats.org/officeDocument/2006/relationships/image" Target="../media/image10.png"/><Relationship Id="rId9" Type="http://schemas.openxmlformats.org/officeDocument/2006/relationships/image" Target="../media/image37.svg"/></Relationships>
</file>

<file path=ppt/slides/_rels/slide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9.svg"/><Relationship Id="rId5" Type="http://schemas.openxmlformats.org/officeDocument/2006/relationships/image" Target="../media/image10.png"/><Relationship Id="rId4" Type="http://schemas.openxmlformats.org/officeDocument/2006/relationships/image" Target="../media/image24.svg"/></Relationships>
</file>

<file path=ppt/slides/_rels/slide34.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5.svg"/><Relationship Id="rId3" Type="http://schemas.openxmlformats.org/officeDocument/2006/relationships/image" Target="../media/image26.svg"/><Relationship Id="rId7" Type="http://schemas.openxmlformats.org/officeDocument/2006/relationships/image" Target="../media/image19.svg"/><Relationship Id="rId12" Type="http://schemas.openxmlformats.org/officeDocument/2006/relationships/image" Target="../media/image8.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30.svg"/><Relationship Id="rId5" Type="http://schemas.openxmlformats.org/officeDocument/2006/relationships/image" Target="../media/image28.svg"/><Relationship Id="rId10"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13.sv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9.svg"/><Relationship Id="rId5" Type="http://schemas.openxmlformats.org/officeDocument/2006/relationships/image" Target="../media/image10.png"/><Relationship Id="rId4" Type="http://schemas.openxmlformats.org/officeDocument/2006/relationships/image" Target="../media/image24.sv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9.svg"/><Relationship Id="rId5" Type="http://schemas.openxmlformats.org/officeDocument/2006/relationships/image" Target="../media/image10.png"/><Relationship Id="rId4" Type="http://schemas.openxmlformats.org/officeDocument/2006/relationships/image" Target="../media/image24.svg"/></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21.svg"/><Relationship Id="rId5" Type="http://schemas.openxmlformats.org/officeDocument/2006/relationships/image" Target="../media/image15.svg"/><Relationship Id="rId10" Type="http://schemas.openxmlformats.org/officeDocument/2006/relationships/image" Target="../media/image11.png"/><Relationship Id="rId4" Type="http://schemas.openxmlformats.org/officeDocument/2006/relationships/image" Target="../media/image8.png"/><Relationship Id="rId9" Type="http://schemas.openxmlformats.org/officeDocument/2006/relationships/image" Target="../media/image19.svg"/></Relationships>
</file>

<file path=ppt/slides/_rels/slide8.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17.png"/><Relationship Id="rId1" Type="http://schemas.openxmlformats.org/officeDocument/2006/relationships/slideLayout" Target="../slideLayouts/slideLayout7.xml"/><Relationship Id="rId5" Type="http://schemas.openxmlformats.org/officeDocument/2006/relationships/image" Target="../media/image41.sv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19.svg"/><Relationship Id="rId5" Type="http://schemas.openxmlformats.org/officeDocument/2006/relationships/image" Target="../media/image10.png"/><Relationship Id="rId4" Type="http://schemas.openxmlformats.org/officeDocument/2006/relationships/image" Target="../media/image33.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DCDC"/>
        </a:solidFill>
        <a:effectLst/>
      </p:bgPr>
    </p:bg>
    <p:spTree>
      <p:nvGrpSpPr>
        <p:cNvPr id="1" name=""/>
        <p:cNvGrpSpPr/>
        <p:nvPr/>
      </p:nvGrpSpPr>
      <p:grpSpPr>
        <a:xfrm>
          <a:off x="0" y="0"/>
          <a:ext cx="0" cy="0"/>
          <a:chOff x="0" y="0"/>
          <a:chExt cx="0" cy="0"/>
        </a:xfrm>
      </p:grpSpPr>
      <p:sp>
        <p:nvSpPr>
          <p:cNvPr id="2" name="Freeform 2"/>
          <p:cNvSpPr/>
          <p:nvPr/>
        </p:nvSpPr>
        <p:spPr>
          <a:xfrm>
            <a:off x="1143000" y="396855"/>
            <a:ext cx="16535399" cy="9890145"/>
          </a:xfrm>
          <a:custGeom>
            <a:avLst/>
            <a:gdLst/>
            <a:ahLst/>
            <a:cxnLst/>
            <a:rect l="l" t="t" r="r" b="b"/>
            <a:pathLst>
              <a:path w="13098422" h="6794807">
                <a:moveTo>
                  <a:pt x="0" y="0"/>
                </a:moveTo>
                <a:lnTo>
                  <a:pt x="13098423" y="0"/>
                </a:lnTo>
                <a:lnTo>
                  <a:pt x="13098423" y="6794807"/>
                </a:lnTo>
                <a:lnTo>
                  <a:pt x="0" y="679480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6028793" y="2746198"/>
            <a:ext cx="6591375" cy="4836421"/>
          </a:xfrm>
          <a:custGeom>
            <a:avLst/>
            <a:gdLst/>
            <a:ahLst/>
            <a:cxnLst/>
            <a:rect l="l" t="t" r="r" b="b"/>
            <a:pathLst>
              <a:path w="6591375" h="4836421">
                <a:moveTo>
                  <a:pt x="0" y="0"/>
                </a:moveTo>
                <a:lnTo>
                  <a:pt x="6591375" y="0"/>
                </a:lnTo>
                <a:lnTo>
                  <a:pt x="6591375" y="4836421"/>
                </a:lnTo>
                <a:lnTo>
                  <a:pt x="0" y="4836421"/>
                </a:lnTo>
                <a:lnTo>
                  <a:pt x="0" y="0"/>
                </a:lnTo>
                <a:close/>
              </a:path>
            </a:pathLst>
          </a:custGeom>
          <a:blipFill>
            <a:blip r:embed="rId4">
              <a:alphaModFix amt="59000"/>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19987" y="6164206"/>
            <a:ext cx="3210626" cy="4122794"/>
          </a:xfrm>
          <a:custGeom>
            <a:avLst/>
            <a:gdLst/>
            <a:ahLst/>
            <a:cxnLst/>
            <a:rect l="l" t="t" r="r" b="b"/>
            <a:pathLst>
              <a:path w="3210626" h="4122794">
                <a:moveTo>
                  <a:pt x="0" y="0"/>
                </a:moveTo>
                <a:lnTo>
                  <a:pt x="3210626" y="0"/>
                </a:lnTo>
                <a:lnTo>
                  <a:pt x="3210626" y="4122794"/>
                </a:lnTo>
                <a:lnTo>
                  <a:pt x="0" y="4122794"/>
                </a:lnTo>
                <a:lnTo>
                  <a:pt x="0" y="0"/>
                </a:lnTo>
                <a:close/>
              </a:path>
            </a:pathLst>
          </a:custGeom>
          <a:blipFill>
            <a:blip r:embed="rId6"/>
            <a:stretch>
              <a:fillRect/>
            </a:stretch>
          </a:blipFill>
        </p:spPr>
      </p:sp>
      <p:sp>
        <p:nvSpPr>
          <p:cNvPr id="5" name="Freeform 5"/>
          <p:cNvSpPr/>
          <p:nvPr/>
        </p:nvSpPr>
        <p:spPr>
          <a:xfrm rot="-2598744">
            <a:off x="15331615" y="-462359"/>
            <a:ext cx="3231742" cy="3410809"/>
          </a:xfrm>
          <a:custGeom>
            <a:avLst/>
            <a:gdLst/>
            <a:ahLst/>
            <a:cxnLst/>
            <a:rect l="l" t="t" r="r" b="b"/>
            <a:pathLst>
              <a:path w="3231742" h="3410809">
                <a:moveTo>
                  <a:pt x="0" y="0"/>
                </a:moveTo>
                <a:lnTo>
                  <a:pt x="3231742" y="0"/>
                </a:lnTo>
                <a:lnTo>
                  <a:pt x="3231742" y="3410809"/>
                </a:lnTo>
                <a:lnTo>
                  <a:pt x="0" y="3410809"/>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6" name="Freeform 6"/>
          <p:cNvSpPr/>
          <p:nvPr/>
        </p:nvSpPr>
        <p:spPr>
          <a:xfrm>
            <a:off x="15608131" y="6819900"/>
            <a:ext cx="2536648" cy="2627413"/>
          </a:xfrm>
          <a:custGeom>
            <a:avLst/>
            <a:gdLst/>
            <a:ahLst/>
            <a:cxnLst/>
            <a:rect l="l" t="t" r="r" b="b"/>
            <a:pathLst>
              <a:path w="2536648" h="2627413">
                <a:moveTo>
                  <a:pt x="0" y="0"/>
                </a:moveTo>
                <a:lnTo>
                  <a:pt x="2536648" y="0"/>
                </a:lnTo>
                <a:lnTo>
                  <a:pt x="2536648" y="2627413"/>
                </a:lnTo>
                <a:lnTo>
                  <a:pt x="0" y="2627413"/>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7" name="Freeform 7"/>
          <p:cNvSpPr/>
          <p:nvPr/>
        </p:nvSpPr>
        <p:spPr>
          <a:xfrm rot="710866">
            <a:off x="1824507" y="1233505"/>
            <a:ext cx="2226033" cy="2226033"/>
          </a:xfrm>
          <a:custGeom>
            <a:avLst/>
            <a:gdLst/>
            <a:ahLst/>
            <a:cxnLst/>
            <a:rect l="l" t="t" r="r" b="b"/>
            <a:pathLst>
              <a:path w="2226033" h="2226033">
                <a:moveTo>
                  <a:pt x="0" y="0"/>
                </a:moveTo>
                <a:lnTo>
                  <a:pt x="2226033" y="0"/>
                </a:lnTo>
                <a:lnTo>
                  <a:pt x="2226033" y="2226033"/>
                </a:lnTo>
                <a:lnTo>
                  <a:pt x="0" y="2226033"/>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8" name="TextBox 8"/>
          <p:cNvSpPr txBox="1"/>
          <p:nvPr/>
        </p:nvSpPr>
        <p:spPr>
          <a:xfrm>
            <a:off x="3656455" y="2346521"/>
            <a:ext cx="12322350" cy="5309146"/>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lIns="0" tIns="0" rIns="0" bIns="0" rtlCol="0" anchor="t">
            <a:spAutoFit/>
          </a:bodyPr>
          <a:lstStyle/>
          <a:p>
            <a:pPr algn="ctr"/>
            <a:r>
              <a:rPr lang="en-US" sz="11500" b="1">
                <a:solidFill>
                  <a:schemeClr val="accent6">
                    <a:lumMod val="50000"/>
                  </a:schemeClr>
                </a:solidFill>
                <a:latin typeface="#9Slide07 SVNMomento" panose="00000500000000000000" pitchFamily="2" charset="0"/>
              </a:rPr>
              <a:t>Viết văn bản thuyết minh</a:t>
            </a:r>
            <a:endParaRPr lang="en-GB" sz="11500">
              <a:solidFill>
                <a:schemeClr val="accent6">
                  <a:lumMod val="50000"/>
                </a:schemeClr>
              </a:solidFill>
              <a:latin typeface="#9Slide07 SVNMomento" panose="00000500000000000000" pitchFamily="2" charset="0"/>
            </a:endParaRPr>
          </a:p>
          <a:p>
            <a:pPr algn="ctr"/>
            <a:r>
              <a:rPr lang="en-US" sz="11500" b="1">
                <a:solidFill>
                  <a:schemeClr val="accent6">
                    <a:lumMod val="50000"/>
                  </a:schemeClr>
                </a:solidFill>
                <a:latin typeface="#9Slide07 SVNMomento" panose="00000500000000000000" pitchFamily="2" charset="0"/>
              </a:rPr>
              <a:t>giải thích một hiện tượng tự nhiên</a:t>
            </a:r>
            <a:endParaRPr lang="en-GB" sz="11500">
              <a:solidFill>
                <a:schemeClr val="accent6">
                  <a:lumMod val="50000"/>
                </a:schemeClr>
              </a:solidFill>
              <a:latin typeface="#9Slide07 SVNMomento" panose="00000500000000000000"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DCDC"/>
        </a:solidFill>
        <a:effectLst/>
      </p:bgPr>
    </p:bg>
    <p:spTree>
      <p:nvGrpSpPr>
        <p:cNvPr id="1" name=""/>
        <p:cNvGrpSpPr/>
        <p:nvPr/>
      </p:nvGrpSpPr>
      <p:grpSpPr>
        <a:xfrm>
          <a:off x="0" y="0"/>
          <a:ext cx="0" cy="0"/>
          <a:chOff x="0" y="0"/>
          <a:chExt cx="0" cy="0"/>
        </a:xfrm>
      </p:grpSpPr>
      <p:sp>
        <p:nvSpPr>
          <p:cNvPr id="2" name="Freeform 2"/>
          <p:cNvSpPr/>
          <p:nvPr/>
        </p:nvSpPr>
        <p:spPr>
          <a:xfrm>
            <a:off x="1028700" y="3003860"/>
            <a:ext cx="7707721" cy="5482117"/>
          </a:xfrm>
          <a:custGeom>
            <a:avLst/>
            <a:gdLst/>
            <a:ahLst/>
            <a:cxnLst/>
            <a:rect l="l" t="t" r="r" b="b"/>
            <a:pathLst>
              <a:path w="7707721" h="5482117">
                <a:moveTo>
                  <a:pt x="0" y="0"/>
                </a:moveTo>
                <a:lnTo>
                  <a:pt x="7707721" y="0"/>
                </a:lnTo>
                <a:lnTo>
                  <a:pt x="7707721" y="5482116"/>
                </a:lnTo>
                <a:lnTo>
                  <a:pt x="0" y="548211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9551579" y="3003860"/>
            <a:ext cx="7707721" cy="5482117"/>
          </a:xfrm>
          <a:custGeom>
            <a:avLst/>
            <a:gdLst/>
            <a:ahLst/>
            <a:cxnLst/>
            <a:rect l="l" t="t" r="r" b="b"/>
            <a:pathLst>
              <a:path w="7707721" h="5482117">
                <a:moveTo>
                  <a:pt x="0" y="0"/>
                </a:moveTo>
                <a:lnTo>
                  <a:pt x="7707721" y="0"/>
                </a:lnTo>
                <a:lnTo>
                  <a:pt x="7707721" y="5482116"/>
                </a:lnTo>
                <a:lnTo>
                  <a:pt x="0" y="548211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AutoShape 4"/>
          <p:cNvSpPr/>
          <p:nvPr/>
        </p:nvSpPr>
        <p:spPr>
          <a:xfrm>
            <a:off x="1028700" y="9220200"/>
            <a:ext cx="16230600" cy="0"/>
          </a:xfrm>
          <a:prstGeom prst="line">
            <a:avLst/>
          </a:prstGeom>
          <a:ln w="38100" cap="flat">
            <a:solidFill>
              <a:srgbClr val="A66A6A"/>
            </a:solidFill>
            <a:prstDash val="solid"/>
            <a:headEnd type="none" w="sm" len="sm"/>
            <a:tailEnd type="none" w="sm" len="sm"/>
          </a:ln>
        </p:spPr>
      </p:sp>
      <p:sp>
        <p:nvSpPr>
          <p:cNvPr id="5" name="Freeform 5"/>
          <p:cNvSpPr/>
          <p:nvPr/>
        </p:nvSpPr>
        <p:spPr>
          <a:xfrm>
            <a:off x="4882561" y="8646883"/>
            <a:ext cx="1205511" cy="1222834"/>
          </a:xfrm>
          <a:custGeom>
            <a:avLst/>
            <a:gdLst/>
            <a:ahLst/>
            <a:cxnLst/>
            <a:rect l="l" t="t" r="r" b="b"/>
            <a:pathLst>
              <a:path w="1205511" h="1222834">
                <a:moveTo>
                  <a:pt x="0" y="0"/>
                </a:moveTo>
                <a:lnTo>
                  <a:pt x="1205510" y="0"/>
                </a:lnTo>
                <a:lnTo>
                  <a:pt x="1205510" y="1222834"/>
                </a:lnTo>
                <a:lnTo>
                  <a:pt x="0" y="1222834"/>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a:off x="7530910" y="8608783"/>
            <a:ext cx="1205511" cy="1222834"/>
          </a:xfrm>
          <a:custGeom>
            <a:avLst/>
            <a:gdLst/>
            <a:ahLst/>
            <a:cxnLst/>
            <a:rect l="l" t="t" r="r" b="b"/>
            <a:pathLst>
              <a:path w="1205511" h="1222834">
                <a:moveTo>
                  <a:pt x="0" y="0"/>
                </a:moveTo>
                <a:lnTo>
                  <a:pt x="1205511" y="0"/>
                </a:lnTo>
                <a:lnTo>
                  <a:pt x="1205511" y="1222834"/>
                </a:lnTo>
                <a:lnTo>
                  <a:pt x="0" y="1222834"/>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7"/>
          <p:cNvSpPr/>
          <p:nvPr/>
        </p:nvSpPr>
        <p:spPr>
          <a:xfrm>
            <a:off x="10174696" y="8608783"/>
            <a:ext cx="1205511" cy="1222834"/>
          </a:xfrm>
          <a:custGeom>
            <a:avLst/>
            <a:gdLst/>
            <a:ahLst/>
            <a:cxnLst/>
            <a:rect l="l" t="t" r="r" b="b"/>
            <a:pathLst>
              <a:path w="1205511" h="1222834">
                <a:moveTo>
                  <a:pt x="0" y="0"/>
                </a:moveTo>
                <a:lnTo>
                  <a:pt x="1205511" y="0"/>
                </a:lnTo>
                <a:lnTo>
                  <a:pt x="1205511" y="1222834"/>
                </a:lnTo>
                <a:lnTo>
                  <a:pt x="0" y="1222834"/>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8" name="Freeform 8"/>
          <p:cNvSpPr/>
          <p:nvPr/>
        </p:nvSpPr>
        <p:spPr>
          <a:xfrm rot="814750">
            <a:off x="15301131" y="2500543"/>
            <a:ext cx="2001203" cy="1408346"/>
          </a:xfrm>
          <a:custGeom>
            <a:avLst/>
            <a:gdLst/>
            <a:ahLst/>
            <a:cxnLst/>
            <a:rect l="l" t="t" r="r" b="b"/>
            <a:pathLst>
              <a:path w="2001203" h="1408346">
                <a:moveTo>
                  <a:pt x="0" y="0"/>
                </a:moveTo>
                <a:lnTo>
                  <a:pt x="2001203" y="0"/>
                </a:lnTo>
                <a:lnTo>
                  <a:pt x="2001203" y="1408346"/>
                </a:lnTo>
                <a:lnTo>
                  <a:pt x="0" y="1408346"/>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9" name="Freeform 9"/>
          <p:cNvSpPr/>
          <p:nvPr/>
        </p:nvSpPr>
        <p:spPr>
          <a:xfrm rot="1609199">
            <a:off x="2698793" y="847477"/>
            <a:ext cx="1863587" cy="1863587"/>
          </a:xfrm>
          <a:custGeom>
            <a:avLst/>
            <a:gdLst/>
            <a:ahLst/>
            <a:cxnLst/>
            <a:rect l="l" t="t" r="r" b="b"/>
            <a:pathLst>
              <a:path w="1863587" h="1863587">
                <a:moveTo>
                  <a:pt x="0" y="0"/>
                </a:moveTo>
                <a:lnTo>
                  <a:pt x="1863587" y="0"/>
                </a:lnTo>
                <a:lnTo>
                  <a:pt x="1863587" y="1863586"/>
                </a:lnTo>
                <a:lnTo>
                  <a:pt x="0" y="1863586"/>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0" name="Freeform 10"/>
          <p:cNvSpPr/>
          <p:nvPr/>
        </p:nvSpPr>
        <p:spPr>
          <a:xfrm>
            <a:off x="13849837" y="1028700"/>
            <a:ext cx="4903791" cy="954010"/>
          </a:xfrm>
          <a:custGeom>
            <a:avLst/>
            <a:gdLst/>
            <a:ahLst/>
            <a:cxnLst/>
            <a:rect l="l" t="t" r="r" b="b"/>
            <a:pathLst>
              <a:path w="4903791" h="954010">
                <a:moveTo>
                  <a:pt x="0" y="0"/>
                </a:moveTo>
                <a:lnTo>
                  <a:pt x="4903791" y="0"/>
                </a:lnTo>
                <a:lnTo>
                  <a:pt x="4903791" y="954010"/>
                </a:lnTo>
                <a:lnTo>
                  <a:pt x="0" y="954010"/>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11" name="Freeform 11"/>
          <p:cNvSpPr/>
          <p:nvPr/>
        </p:nvSpPr>
        <p:spPr>
          <a:xfrm rot="537319">
            <a:off x="6694382" y="2823677"/>
            <a:ext cx="1820825" cy="1281406"/>
          </a:xfrm>
          <a:custGeom>
            <a:avLst/>
            <a:gdLst/>
            <a:ahLst/>
            <a:cxnLst/>
            <a:rect l="l" t="t" r="r" b="b"/>
            <a:pathLst>
              <a:path w="1820825" h="1281406">
                <a:moveTo>
                  <a:pt x="0" y="0"/>
                </a:moveTo>
                <a:lnTo>
                  <a:pt x="1820825" y="0"/>
                </a:lnTo>
                <a:lnTo>
                  <a:pt x="1820825" y="1281406"/>
                </a:lnTo>
                <a:lnTo>
                  <a:pt x="0" y="1281406"/>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5" name="TextBox 15"/>
          <p:cNvSpPr txBox="1"/>
          <p:nvPr/>
        </p:nvSpPr>
        <p:spPr>
          <a:xfrm>
            <a:off x="1776564" y="4052395"/>
            <a:ext cx="6681636" cy="3693319"/>
          </a:xfrm>
          <a:prstGeom prst="rect">
            <a:avLst/>
          </a:prstGeom>
        </p:spPr>
        <p:txBody>
          <a:bodyPr wrap="square" lIns="0" tIns="0" rIns="0" bIns="0" rtlCol="0" anchor="t">
            <a:spAutoFit/>
          </a:bodyPr>
          <a:lstStyle/>
          <a:p>
            <a:pPr algn="just"/>
            <a:r>
              <a:rPr lang="vi-VN" sz="4000" b="1">
                <a:latin typeface="Times New Roman" panose="02020603050405020304" pitchFamily="18" charset="0"/>
                <a:cs typeface="Times New Roman" panose="02020603050405020304" pitchFamily="18" charset="0"/>
              </a:rPr>
              <a:t>Bước 1: </a:t>
            </a:r>
            <a:r>
              <a:rPr lang="vi-VN" sz="4000">
                <a:latin typeface="Times New Roman" panose="02020603050405020304" pitchFamily="18" charset="0"/>
                <a:cs typeface="Times New Roman" panose="02020603050405020304" pitchFamily="18" charset="0"/>
              </a:rPr>
              <a:t>Xác định hiện tượng tự nhiên cần giới thiệu, giải thích. Lưu ý chọn những hiện tượng tự nhiên gần gũi với cuộc sống, hấp dẫn và phù hợp với trình độ hiểu biết của lứa tuổi,…</a:t>
            </a:r>
            <a:endParaRPr lang="en-GB" sz="4000">
              <a:solidFill>
                <a:prstClr val="black"/>
              </a:solidFill>
              <a:latin typeface="Times New Roman" panose="02020603050405020304" pitchFamily="18" charset="0"/>
              <a:cs typeface="Times New Roman" panose="02020603050405020304" pitchFamily="18" charset="0"/>
            </a:endParaRPr>
          </a:p>
        </p:txBody>
      </p:sp>
      <p:sp>
        <p:nvSpPr>
          <p:cNvPr id="16" name="TextBox 16"/>
          <p:cNvSpPr txBox="1"/>
          <p:nvPr/>
        </p:nvSpPr>
        <p:spPr>
          <a:xfrm>
            <a:off x="10457051" y="3833891"/>
            <a:ext cx="6162013" cy="4411464"/>
          </a:xfrm>
          <a:prstGeom prst="rect">
            <a:avLst/>
          </a:prstGeom>
        </p:spPr>
        <p:txBody>
          <a:bodyPr lIns="0" tIns="0" rIns="0" bIns="0" rtlCol="0" anchor="t">
            <a:spAutoFit/>
          </a:bodyPr>
          <a:lstStyle/>
          <a:p>
            <a:pPr algn="just">
              <a:lnSpc>
                <a:spcPts val="4311"/>
              </a:lnSpc>
              <a:spcBef>
                <a:spcPct val="0"/>
              </a:spcBef>
            </a:pPr>
            <a:r>
              <a:rPr lang="en-US" sz="4000" b="1">
                <a:latin typeface="Times New Roman" panose="02020603050405020304" pitchFamily="18" charset="0"/>
                <a:cs typeface="Times New Roman" panose="02020603050405020304" pitchFamily="18" charset="0"/>
              </a:rPr>
              <a:t>Bước 2: </a:t>
            </a:r>
            <a:r>
              <a:rPr lang="en-US" sz="4000">
                <a:latin typeface="Times New Roman" panose="02020603050405020304" pitchFamily="18" charset="0"/>
                <a:cs typeface="Times New Roman" panose="02020603050405020304" pitchFamily="18" charset="0"/>
              </a:rPr>
              <a:t>Tìm hiểu về hiện tượng tự nhiên đã xác định thông qua sách, báo, tài liệu khoa học, internet; đặc biệt, cần vận dụng các hiểu hiết từ những môn học khác như: Khoa học tự nhiên, Lịch sử và Địa lí,…</a:t>
            </a:r>
            <a:endParaRPr lang="en-US" sz="3600">
              <a:solidFill>
                <a:srgbClr val="A66A6A"/>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4648200" y="618125"/>
            <a:ext cx="10744199" cy="2003625"/>
          </a:xfrm>
          <a:prstGeom prst="rect">
            <a:avLst/>
          </a:prstGeom>
        </p:spPr>
        <p:txBody>
          <a:bodyPr wrap="square">
            <a:spAutoFit/>
          </a:bodyPr>
          <a:lstStyle/>
          <a:p>
            <a:pPr algn="ctr">
              <a:lnSpc>
                <a:spcPct val="115000"/>
              </a:lnSpc>
              <a:spcAft>
                <a:spcPts val="0"/>
              </a:spcAft>
            </a:pPr>
            <a:r>
              <a:rPr lang="vi-VN" sz="5400" b="1">
                <a:solidFill>
                  <a:schemeClr val="accent6">
                    <a:lumMod val="50000"/>
                  </a:schemeClr>
                </a:solidFill>
                <a:latin typeface="iCiel Sanelma" pitchFamily="50" charset="-93"/>
                <a:ea typeface="Calibri" panose="020F0502020204030204" pitchFamily="34" charset="0"/>
                <a:cs typeface="Times New Roman" panose="02020603050405020304" pitchFamily="18" charset="0"/>
              </a:rPr>
              <a:t>1.2. </a:t>
            </a:r>
            <a:r>
              <a:rPr lang="vi-VN" sz="5400" b="1">
                <a:solidFill>
                  <a:schemeClr val="accent6">
                    <a:lumMod val="50000"/>
                  </a:schemeClr>
                </a:solidFill>
                <a:latin typeface="iCiel Sanelma" pitchFamily="50" charset="-93"/>
                <a:ea typeface="MS Mincho"/>
                <a:cs typeface="Times New Roman" panose="02020603050405020304" pitchFamily="18" charset="0"/>
              </a:rPr>
              <a:t>Những điều cần chú ý khi viết bài thuyết minh giải thích một hiện tượng tự nhiên</a:t>
            </a:r>
            <a:endParaRPr lang="en-GB" sz="4800">
              <a:solidFill>
                <a:schemeClr val="accent6">
                  <a:lumMod val="50000"/>
                </a:schemeClr>
              </a:solidFill>
              <a:effectLst/>
              <a:latin typeface="iCiel Sanelma" pitchFamily="50" charset="-93"/>
              <a:ea typeface="Times New Roman" panose="02020603050405020304" pitchFamily="18" charset="0"/>
            </a:endParaRPr>
          </a:p>
        </p:txBody>
      </p:sp>
    </p:spTree>
    <p:extLst>
      <p:ext uri="{BB962C8B-B14F-4D97-AF65-F5344CB8AC3E}">
        <p14:creationId xmlns:p14="http://schemas.microsoft.com/office/powerpoint/2010/main" val="2122207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xEl>
                                              <p:pRg st="0" end="0"/>
                                            </p:txEl>
                                          </p:spTgt>
                                        </p:tgtEl>
                                        <p:attrNameLst>
                                          <p:attrName>style.visibility</p:attrName>
                                        </p:attrNameLst>
                                      </p:cBhvr>
                                      <p:to>
                                        <p:strVal val="visible"/>
                                      </p:to>
                                    </p:set>
                                    <p:animEffect transition="in" filter="fade">
                                      <p:cBhvr>
                                        <p:cTn id="14" dur="1000"/>
                                        <p:tgtEl>
                                          <p:spTgt spid="12">
                                            <p:txEl>
                                              <p:pRg st="0" end="0"/>
                                            </p:txEl>
                                          </p:spTgt>
                                        </p:tgtEl>
                                      </p:cBhvr>
                                    </p:animEffect>
                                    <p:anim calcmode="lin" valueType="num">
                                      <p:cBhvr>
                                        <p:cTn id="15"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barn(inVertical)">
                                      <p:cBhvr>
                                        <p:cTn id="21" dur="500"/>
                                        <p:tgtEl>
                                          <p:spTgt spid="15"/>
                                        </p:tgtEl>
                                      </p:cBhvr>
                                    </p:animEffect>
                                  </p:childTnLst>
                                </p:cTn>
                              </p:par>
                              <p:par>
                                <p:cTn id="22" presetID="16" presetClass="entr" presetSubtype="21" fill="hold" nodeType="with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barn(inVertical)">
                                      <p:cBhvr>
                                        <p:cTn id="24" dur="500"/>
                                        <p:tgtEl>
                                          <p:spTgt spid="2"/>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circle(in)">
                                      <p:cBhvr>
                                        <p:cTn id="29" dur="2000"/>
                                        <p:tgtEl>
                                          <p:spTgt spid="16"/>
                                        </p:tgtEl>
                                      </p:cBhvr>
                                    </p:animEffect>
                                  </p:childTnLst>
                                </p:cTn>
                              </p:par>
                              <p:par>
                                <p:cTn id="30" presetID="6" presetClass="entr" presetSubtype="16" fill="hold" nodeType="with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circle(in)">
                                      <p:cBhvr>
                                        <p:cTn id="3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DCDC"/>
        </a:solidFill>
        <a:effectLst/>
      </p:bgPr>
    </p:bg>
    <p:spTree>
      <p:nvGrpSpPr>
        <p:cNvPr id="1" name=""/>
        <p:cNvGrpSpPr/>
        <p:nvPr/>
      </p:nvGrpSpPr>
      <p:grpSpPr>
        <a:xfrm>
          <a:off x="0" y="0"/>
          <a:ext cx="0" cy="0"/>
          <a:chOff x="0" y="0"/>
          <a:chExt cx="0" cy="0"/>
        </a:xfrm>
      </p:grpSpPr>
      <p:sp>
        <p:nvSpPr>
          <p:cNvPr id="2" name="Freeform 2"/>
          <p:cNvSpPr/>
          <p:nvPr/>
        </p:nvSpPr>
        <p:spPr>
          <a:xfrm>
            <a:off x="821896" y="629913"/>
            <a:ext cx="7707721" cy="7688329"/>
          </a:xfrm>
          <a:custGeom>
            <a:avLst/>
            <a:gdLst/>
            <a:ahLst/>
            <a:cxnLst/>
            <a:rect l="l" t="t" r="r" b="b"/>
            <a:pathLst>
              <a:path w="7707721" h="5482117">
                <a:moveTo>
                  <a:pt x="0" y="0"/>
                </a:moveTo>
                <a:lnTo>
                  <a:pt x="7707721" y="0"/>
                </a:lnTo>
                <a:lnTo>
                  <a:pt x="7707721" y="5482116"/>
                </a:lnTo>
                <a:lnTo>
                  <a:pt x="0" y="548211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9551579" y="3003860"/>
            <a:ext cx="7707721" cy="5482117"/>
          </a:xfrm>
          <a:custGeom>
            <a:avLst/>
            <a:gdLst/>
            <a:ahLst/>
            <a:cxnLst/>
            <a:rect l="l" t="t" r="r" b="b"/>
            <a:pathLst>
              <a:path w="7707721" h="5482117">
                <a:moveTo>
                  <a:pt x="0" y="0"/>
                </a:moveTo>
                <a:lnTo>
                  <a:pt x="7707721" y="0"/>
                </a:lnTo>
                <a:lnTo>
                  <a:pt x="7707721" y="5482116"/>
                </a:lnTo>
                <a:lnTo>
                  <a:pt x="0" y="548211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AutoShape 4"/>
          <p:cNvSpPr/>
          <p:nvPr/>
        </p:nvSpPr>
        <p:spPr>
          <a:xfrm>
            <a:off x="1028700" y="9220200"/>
            <a:ext cx="16230600" cy="0"/>
          </a:xfrm>
          <a:prstGeom prst="line">
            <a:avLst/>
          </a:prstGeom>
          <a:ln w="38100" cap="flat">
            <a:solidFill>
              <a:srgbClr val="A66A6A"/>
            </a:solidFill>
            <a:prstDash val="solid"/>
            <a:headEnd type="none" w="sm" len="sm"/>
            <a:tailEnd type="none" w="sm" len="sm"/>
          </a:ln>
        </p:spPr>
      </p:sp>
      <p:sp>
        <p:nvSpPr>
          <p:cNvPr id="5" name="Freeform 5"/>
          <p:cNvSpPr/>
          <p:nvPr/>
        </p:nvSpPr>
        <p:spPr>
          <a:xfrm>
            <a:off x="4882561" y="8646883"/>
            <a:ext cx="1205511" cy="1222834"/>
          </a:xfrm>
          <a:custGeom>
            <a:avLst/>
            <a:gdLst/>
            <a:ahLst/>
            <a:cxnLst/>
            <a:rect l="l" t="t" r="r" b="b"/>
            <a:pathLst>
              <a:path w="1205511" h="1222834">
                <a:moveTo>
                  <a:pt x="0" y="0"/>
                </a:moveTo>
                <a:lnTo>
                  <a:pt x="1205510" y="0"/>
                </a:lnTo>
                <a:lnTo>
                  <a:pt x="1205510" y="1222834"/>
                </a:lnTo>
                <a:lnTo>
                  <a:pt x="0" y="1222834"/>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a:off x="7530910" y="8608783"/>
            <a:ext cx="1205511" cy="1222834"/>
          </a:xfrm>
          <a:custGeom>
            <a:avLst/>
            <a:gdLst/>
            <a:ahLst/>
            <a:cxnLst/>
            <a:rect l="l" t="t" r="r" b="b"/>
            <a:pathLst>
              <a:path w="1205511" h="1222834">
                <a:moveTo>
                  <a:pt x="0" y="0"/>
                </a:moveTo>
                <a:lnTo>
                  <a:pt x="1205511" y="0"/>
                </a:lnTo>
                <a:lnTo>
                  <a:pt x="1205511" y="1222834"/>
                </a:lnTo>
                <a:lnTo>
                  <a:pt x="0" y="1222834"/>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7"/>
          <p:cNvSpPr/>
          <p:nvPr/>
        </p:nvSpPr>
        <p:spPr>
          <a:xfrm>
            <a:off x="10174696" y="8608783"/>
            <a:ext cx="1205511" cy="1222834"/>
          </a:xfrm>
          <a:custGeom>
            <a:avLst/>
            <a:gdLst/>
            <a:ahLst/>
            <a:cxnLst/>
            <a:rect l="l" t="t" r="r" b="b"/>
            <a:pathLst>
              <a:path w="1205511" h="1222834">
                <a:moveTo>
                  <a:pt x="0" y="0"/>
                </a:moveTo>
                <a:lnTo>
                  <a:pt x="1205511" y="0"/>
                </a:lnTo>
                <a:lnTo>
                  <a:pt x="1205511" y="1222834"/>
                </a:lnTo>
                <a:lnTo>
                  <a:pt x="0" y="1222834"/>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8" name="Freeform 8"/>
          <p:cNvSpPr/>
          <p:nvPr/>
        </p:nvSpPr>
        <p:spPr>
          <a:xfrm rot="814750">
            <a:off x="15301131" y="2500543"/>
            <a:ext cx="2001203" cy="1408346"/>
          </a:xfrm>
          <a:custGeom>
            <a:avLst/>
            <a:gdLst/>
            <a:ahLst/>
            <a:cxnLst/>
            <a:rect l="l" t="t" r="r" b="b"/>
            <a:pathLst>
              <a:path w="2001203" h="1408346">
                <a:moveTo>
                  <a:pt x="0" y="0"/>
                </a:moveTo>
                <a:lnTo>
                  <a:pt x="2001203" y="0"/>
                </a:lnTo>
                <a:lnTo>
                  <a:pt x="2001203" y="1408346"/>
                </a:lnTo>
                <a:lnTo>
                  <a:pt x="0" y="1408346"/>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9" name="Freeform 9"/>
          <p:cNvSpPr/>
          <p:nvPr/>
        </p:nvSpPr>
        <p:spPr>
          <a:xfrm rot="1609199">
            <a:off x="96906" y="19437"/>
            <a:ext cx="1863587" cy="1863587"/>
          </a:xfrm>
          <a:custGeom>
            <a:avLst/>
            <a:gdLst/>
            <a:ahLst/>
            <a:cxnLst/>
            <a:rect l="l" t="t" r="r" b="b"/>
            <a:pathLst>
              <a:path w="1863587" h="1863587">
                <a:moveTo>
                  <a:pt x="0" y="0"/>
                </a:moveTo>
                <a:lnTo>
                  <a:pt x="1863587" y="0"/>
                </a:lnTo>
                <a:lnTo>
                  <a:pt x="1863587" y="1863586"/>
                </a:lnTo>
                <a:lnTo>
                  <a:pt x="0" y="1863586"/>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0" name="Freeform 10"/>
          <p:cNvSpPr/>
          <p:nvPr/>
        </p:nvSpPr>
        <p:spPr>
          <a:xfrm>
            <a:off x="13849837" y="1028700"/>
            <a:ext cx="4903791" cy="954010"/>
          </a:xfrm>
          <a:custGeom>
            <a:avLst/>
            <a:gdLst/>
            <a:ahLst/>
            <a:cxnLst/>
            <a:rect l="l" t="t" r="r" b="b"/>
            <a:pathLst>
              <a:path w="4903791" h="954010">
                <a:moveTo>
                  <a:pt x="0" y="0"/>
                </a:moveTo>
                <a:lnTo>
                  <a:pt x="4903791" y="0"/>
                </a:lnTo>
                <a:lnTo>
                  <a:pt x="4903791" y="954010"/>
                </a:lnTo>
                <a:lnTo>
                  <a:pt x="0" y="954010"/>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11" name="Freeform 11"/>
          <p:cNvSpPr/>
          <p:nvPr/>
        </p:nvSpPr>
        <p:spPr>
          <a:xfrm rot="537319">
            <a:off x="7940309" y="6864828"/>
            <a:ext cx="1820825" cy="1281406"/>
          </a:xfrm>
          <a:custGeom>
            <a:avLst/>
            <a:gdLst/>
            <a:ahLst/>
            <a:cxnLst/>
            <a:rect l="l" t="t" r="r" b="b"/>
            <a:pathLst>
              <a:path w="1820825" h="1281406">
                <a:moveTo>
                  <a:pt x="0" y="0"/>
                </a:moveTo>
                <a:lnTo>
                  <a:pt x="1820825" y="0"/>
                </a:lnTo>
                <a:lnTo>
                  <a:pt x="1820825" y="1281406"/>
                </a:lnTo>
                <a:lnTo>
                  <a:pt x="0" y="1281406"/>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5" name="TextBox 15"/>
          <p:cNvSpPr txBox="1"/>
          <p:nvPr/>
        </p:nvSpPr>
        <p:spPr>
          <a:xfrm>
            <a:off x="1722701" y="1505705"/>
            <a:ext cx="6319719" cy="6093976"/>
          </a:xfrm>
          <a:prstGeom prst="rect">
            <a:avLst/>
          </a:prstGeom>
        </p:spPr>
        <p:txBody>
          <a:bodyPr lIns="0" tIns="0" rIns="0" bIns="0" rtlCol="0" anchor="t">
            <a:spAutoFit/>
          </a:bodyPr>
          <a:lstStyle/>
          <a:p>
            <a:pPr algn="just"/>
            <a:r>
              <a:rPr lang="en-US" sz="4400" b="1">
                <a:latin typeface="Times New Roman" panose="02020603050405020304" pitchFamily="18" charset="0"/>
                <a:cs typeface="Times New Roman" panose="02020603050405020304" pitchFamily="18" charset="0"/>
              </a:rPr>
              <a:t>Bước 3: </a:t>
            </a:r>
            <a:r>
              <a:rPr lang="en-US" sz="4400">
                <a:latin typeface="Times New Roman" panose="02020603050405020304" pitchFamily="18" charset="0"/>
                <a:cs typeface="Times New Roman" panose="02020603050405020304" pitchFamily="18" charset="0"/>
              </a:rPr>
              <a:t>Dựa vào thông tin thu được từ các tài liệu tin cậy, tổng hợp thành bài viết của cá nhân. Những thông tin, số liệu và nội dung dẫn nguyên văn cần ghi rõ nguồn trích và có thể nêu tên các tài liệu đã tham khảo ở cuối văn bản.</a:t>
            </a:r>
            <a:endParaRPr lang="en-GB" sz="4400">
              <a:solidFill>
                <a:prstClr val="black"/>
              </a:solidFill>
              <a:latin typeface="Times New Roman" panose="02020603050405020304" pitchFamily="18" charset="0"/>
              <a:cs typeface="Times New Roman" panose="02020603050405020304" pitchFamily="18" charset="0"/>
            </a:endParaRPr>
          </a:p>
        </p:txBody>
      </p:sp>
      <p:sp>
        <p:nvSpPr>
          <p:cNvPr id="16" name="TextBox 16"/>
          <p:cNvSpPr txBox="1"/>
          <p:nvPr/>
        </p:nvSpPr>
        <p:spPr>
          <a:xfrm>
            <a:off x="10460338" y="4360047"/>
            <a:ext cx="6162013" cy="2708434"/>
          </a:xfrm>
          <a:prstGeom prst="rect">
            <a:avLst/>
          </a:prstGeom>
        </p:spPr>
        <p:txBody>
          <a:bodyPr lIns="0" tIns="0" rIns="0" bIns="0" rtlCol="0" anchor="t">
            <a:spAutoFit/>
          </a:bodyPr>
          <a:lstStyle/>
          <a:p>
            <a:pPr algn="just">
              <a:spcBef>
                <a:spcPct val="0"/>
              </a:spcBef>
            </a:pPr>
            <a:r>
              <a:rPr lang="en-US" sz="4400" b="1">
                <a:latin typeface="Times New Roman" panose="02020603050405020304" pitchFamily="18" charset="0"/>
                <a:cs typeface="Times New Roman" panose="02020603050405020304" pitchFamily="18" charset="0"/>
              </a:rPr>
              <a:t>Bước 4: </a:t>
            </a:r>
            <a:r>
              <a:rPr lang="en-US" sz="4400">
                <a:latin typeface="Times New Roman" panose="02020603050405020304" pitchFamily="18" charset="0"/>
                <a:cs typeface="Times New Roman" panose="02020603050405020304" pitchFamily="18" charset="0"/>
              </a:rPr>
              <a:t>Tìm ý và lập dàn ý cho bài thuyết minh giải thích một hiện tượng tự nhiên.</a:t>
            </a:r>
            <a:endParaRPr lang="en-US" sz="4000">
              <a:solidFill>
                <a:srgbClr val="A66A6A"/>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10710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par>
                                <p:cTn id="8" presetID="16" presetClass="entr" presetSubtype="2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barn(inVertical)">
                                      <p:cBhvr>
                                        <p:cTn id="15" dur="500"/>
                                        <p:tgtEl>
                                          <p:spTgt spid="16"/>
                                        </p:tgtEl>
                                      </p:cBhvr>
                                    </p:animEffect>
                                  </p:childTnLst>
                                </p:cTn>
                              </p:par>
                              <p:par>
                                <p:cTn id="16" presetID="16" presetClass="entr" presetSubtype="21"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DCDC"/>
        </a:solidFill>
        <a:effectLst/>
      </p:bgPr>
    </p:bg>
    <p:spTree>
      <p:nvGrpSpPr>
        <p:cNvPr id="1" name=""/>
        <p:cNvGrpSpPr/>
        <p:nvPr/>
      </p:nvGrpSpPr>
      <p:grpSpPr>
        <a:xfrm>
          <a:off x="0" y="0"/>
          <a:ext cx="0" cy="0"/>
          <a:chOff x="0" y="0"/>
          <a:chExt cx="0" cy="0"/>
        </a:xfrm>
      </p:grpSpPr>
      <p:sp>
        <p:nvSpPr>
          <p:cNvPr id="2" name="Freeform 2"/>
          <p:cNvSpPr/>
          <p:nvPr/>
        </p:nvSpPr>
        <p:spPr>
          <a:xfrm>
            <a:off x="1143000" y="2344262"/>
            <a:ext cx="16611600" cy="8209438"/>
          </a:xfrm>
          <a:custGeom>
            <a:avLst/>
            <a:gdLst/>
            <a:ahLst/>
            <a:cxnLst/>
            <a:rect l="l" t="t" r="r" b="b"/>
            <a:pathLst>
              <a:path w="10935626" h="7654938">
                <a:moveTo>
                  <a:pt x="0" y="0"/>
                </a:moveTo>
                <a:lnTo>
                  <a:pt x="10935626" y="0"/>
                </a:lnTo>
                <a:lnTo>
                  <a:pt x="10935626" y="7654938"/>
                </a:lnTo>
                <a:lnTo>
                  <a:pt x="0" y="765493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rot="208808">
            <a:off x="16329233" y="9442082"/>
            <a:ext cx="1754246" cy="792405"/>
          </a:xfrm>
          <a:custGeom>
            <a:avLst/>
            <a:gdLst/>
            <a:ahLst/>
            <a:cxnLst/>
            <a:rect l="l" t="t" r="r" b="b"/>
            <a:pathLst>
              <a:path w="1754246" h="792405">
                <a:moveTo>
                  <a:pt x="0" y="0"/>
                </a:moveTo>
                <a:lnTo>
                  <a:pt x="1754246" y="0"/>
                </a:lnTo>
                <a:lnTo>
                  <a:pt x="1754246" y="792405"/>
                </a:lnTo>
                <a:lnTo>
                  <a:pt x="0" y="792405"/>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graphicFrame>
        <p:nvGraphicFramePr>
          <p:cNvPr id="4" name="Table 3"/>
          <p:cNvGraphicFramePr>
            <a:graphicFrameLocks noGrp="1"/>
          </p:cNvGraphicFramePr>
          <p:nvPr>
            <p:extLst>
              <p:ext uri="{D42A27DB-BD31-4B8C-83A1-F6EECF244321}">
                <p14:modId xmlns:p14="http://schemas.microsoft.com/office/powerpoint/2010/main" val="3183093548"/>
              </p:ext>
            </p:extLst>
          </p:nvPr>
        </p:nvGraphicFramePr>
        <p:xfrm>
          <a:off x="1943100" y="3349653"/>
          <a:ext cx="15430500" cy="6581154"/>
        </p:xfrm>
        <a:graphic>
          <a:graphicData uri="http://schemas.openxmlformats.org/drawingml/2006/table">
            <a:tbl>
              <a:tblPr firstRow="1" firstCol="1" bandRow="1"/>
              <a:tblGrid>
                <a:gridCol w="10887510"/>
                <a:gridCol w="4542990"/>
              </a:tblGrid>
              <a:tr h="791638">
                <a:tc gridSpan="2">
                  <a:txBody>
                    <a:bodyPr/>
                    <a:lstStyle/>
                    <a:p>
                      <a:pPr algn="ctr">
                        <a:lnSpc>
                          <a:spcPct val="115000"/>
                        </a:lnSpc>
                        <a:spcAft>
                          <a:spcPts val="0"/>
                        </a:spcAft>
                      </a:pPr>
                      <a:r>
                        <a:rPr lang="en-US" sz="4000" b="1">
                          <a:solidFill>
                            <a:srgbClr val="FF0000"/>
                          </a:solidFill>
                          <a:effectLst/>
                          <a:latin typeface="iCiel Sanelma" pitchFamily="50" charset="-93"/>
                          <a:ea typeface="Calibri" panose="020F0502020204030204" pitchFamily="34" charset="0"/>
                          <a:cs typeface="Times New Roman" panose="02020603050405020304" pitchFamily="18" charset="0"/>
                        </a:rPr>
                        <a:t>PHIẾU HỌC TẬP 02- </a:t>
                      </a:r>
                      <a:r>
                        <a:rPr lang="en-US" sz="4000" b="1">
                          <a:solidFill>
                            <a:srgbClr val="FF0000"/>
                          </a:solidFill>
                          <a:effectLst/>
                          <a:latin typeface="iCiel Sanelma" pitchFamily="50" charset="-93"/>
                          <a:ea typeface="Times New Roman" panose="02020603050405020304" pitchFamily="18" charset="0"/>
                          <a:cs typeface="Times New Roman" panose="02020603050405020304" pitchFamily="18" charset="0"/>
                        </a:rPr>
                        <a:t>PHIẾU TÌM Ý</a:t>
                      </a:r>
                      <a:endParaRPr lang="en-GB" sz="4000">
                        <a:effectLst/>
                        <a:latin typeface="iCiel Sanelma" pitchFamily="50" charset="-93"/>
                        <a:ea typeface="Times New Roman" panose="02020603050405020304" pitchFamily="18" charset="0"/>
                        <a:cs typeface="Times New Roman" panose="02020603050405020304" pitchFamily="18" charset="0"/>
                      </a:endParaRPr>
                    </a:p>
                    <a:p>
                      <a:pPr algn="ctr">
                        <a:lnSpc>
                          <a:spcPct val="115000"/>
                        </a:lnSpc>
                        <a:spcAft>
                          <a:spcPts val="0"/>
                        </a:spcAft>
                      </a:pPr>
                      <a:r>
                        <a:rPr lang="en-US" sz="4000" b="1">
                          <a:solidFill>
                            <a:srgbClr val="FF0000"/>
                          </a:solidFill>
                          <a:effectLst/>
                          <a:latin typeface="iCiel Sanelma" pitchFamily="50" charset="-93"/>
                          <a:ea typeface="Times New Roman" panose="02020603050405020304" pitchFamily="18" charset="0"/>
                          <a:cs typeface="Times New Roman" panose="02020603050405020304" pitchFamily="18" charset="0"/>
                        </a:rPr>
                        <a:t>Đề bài: Giới thiệu hiện tượng núi lửa.</a:t>
                      </a:r>
                      <a:endParaRPr lang="en-GB" sz="4000">
                        <a:effectLst/>
                        <a:latin typeface="iCiel Sanelma"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hMerge="1">
                  <a:txBody>
                    <a:bodyPr/>
                    <a:lstStyle/>
                    <a:p>
                      <a:endParaRPr lang="en-GB"/>
                    </a:p>
                  </a:txBody>
                  <a:tcPr/>
                </a:tc>
              </a:tr>
              <a:tr h="395819">
                <a:tc>
                  <a:txBody>
                    <a:bodyPr/>
                    <a:lstStyle/>
                    <a:p>
                      <a:pPr algn="ctr">
                        <a:lnSpc>
                          <a:spcPct val="115000"/>
                        </a:lnSpc>
                        <a:spcAft>
                          <a:spcPts val="0"/>
                        </a:spcAft>
                      </a:pPr>
                      <a:r>
                        <a:rPr lang="en-US" sz="4000" b="1">
                          <a:solidFill>
                            <a:srgbClr val="2323E5"/>
                          </a:solidFill>
                          <a:effectLst/>
                          <a:latin typeface="iCiel Sanelma" pitchFamily="50" charset="-93"/>
                          <a:ea typeface="Times New Roman" panose="02020603050405020304" pitchFamily="18" charset="0"/>
                          <a:cs typeface="Times New Roman" panose="02020603050405020304" pitchFamily="18" charset="0"/>
                        </a:rPr>
                        <a:t> Định hướng</a:t>
                      </a:r>
                      <a:endParaRPr lang="en-GB" sz="4000">
                        <a:effectLst/>
                        <a:latin typeface="iCiel Sanelma"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ctr">
                        <a:lnSpc>
                          <a:spcPct val="115000"/>
                        </a:lnSpc>
                        <a:spcAft>
                          <a:spcPts val="0"/>
                        </a:spcAft>
                      </a:pPr>
                      <a:r>
                        <a:rPr lang="en-US" sz="4000" b="1">
                          <a:solidFill>
                            <a:srgbClr val="2323E5"/>
                          </a:solidFill>
                          <a:effectLst/>
                          <a:latin typeface="iCiel Sanelma" pitchFamily="50" charset="-93"/>
                          <a:ea typeface="Times New Roman" panose="02020603050405020304" pitchFamily="18" charset="0"/>
                          <a:cs typeface="Times New Roman" panose="02020603050405020304" pitchFamily="18" charset="0"/>
                        </a:rPr>
                        <a:t>Dự kiến</a:t>
                      </a:r>
                      <a:endParaRPr lang="en-GB" sz="4000">
                        <a:effectLst/>
                        <a:latin typeface="iCiel Sanelma"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r>
              <a:tr h="791638">
                <a:tc>
                  <a:txBody>
                    <a:bodyPr/>
                    <a:lstStyle/>
                    <a:p>
                      <a:pPr algn="just">
                        <a:lnSpc>
                          <a:spcPct val="115000"/>
                        </a:lnSpc>
                        <a:spcAft>
                          <a:spcPts val="0"/>
                        </a:spcAft>
                      </a:pPr>
                      <a:r>
                        <a:rPr lang="en-US" sz="4000">
                          <a:solidFill>
                            <a:srgbClr val="000000"/>
                          </a:solidFill>
                          <a:effectLst/>
                          <a:latin typeface="iCiel Sanelma" pitchFamily="50" charset="-93"/>
                          <a:ea typeface="Times New Roman" panose="02020603050405020304" pitchFamily="18" charset="0"/>
                          <a:cs typeface="Times New Roman" panose="02020603050405020304" pitchFamily="18" charset="0"/>
                        </a:rPr>
                        <a:t> 1. </a:t>
                      </a:r>
                      <a:r>
                        <a:rPr lang="vi-VN" sz="4000">
                          <a:solidFill>
                            <a:srgbClr val="000000"/>
                          </a:solidFill>
                          <a:effectLst/>
                          <a:latin typeface="iCiel Sanelma" pitchFamily="50" charset="-93"/>
                          <a:ea typeface="Times New Roman" panose="02020603050405020304" pitchFamily="18" charset="0"/>
                          <a:cs typeface="Times New Roman" panose="02020603050405020304" pitchFamily="18" charset="0"/>
                        </a:rPr>
                        <a:t>Núi lửa là gì?</a:t>
                      </a:r>
                      <a:endParaRPr lang="en-GB" sz="4400">
                        <a:effectLst/>
                        <a:latin typeface="iCiel Sanelma"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4000" smtClean="0">
                          <a:effectLst/>
                          <a:latin typeface="iCiel Sanelma" pitchFamily="50" charset="-93"/>
                          <a:ea typeface="Calibri" panose="020F0502020204030204" pitchFamily="34" charset="0"/>
                          <a:cs typeface="Times New Roman" panose="02020603050405020304" pitchFamily="18" charset="0"/>
                        </a:rPr>
                        <a:t>……………………………………</a:t>
                      </a:r>
                      <a:endParaRPr lang="en-GB" sz="4000">
                        <a:effectLst/>
                        <a:latin typeface="iCiel Sanelma"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3864">
                <a:tc>
                  <a:txBody>
                    <a:bodyPr/>
                    <a:lstStyle/>
                    <a:p>
                      <a:pPr algn="just">
                        <a:lnSpc>
                          <a:spcPct val="115000"/>
                        </a:lnSpc>
                        <a:spcAft>
                          <a:spcPts val="0"/>
                        </a:spcAft>
                      </a:pPr>
                      <a:r>
                        <a:rPr lang="en-US" sz="4000">
                          <a:solidFill>
                            <a:srgbClr val="000000"/>
                          </a:solidFill>
                          <a:effectLst/>
                          <a:latin typeface="iCiel Sanelma" pitchFamily="50" charset="-93"/>
                          <a:ea typeface="Times New Roman" panose="02020603050405020304" pitchFamily="18" charset="0"/>
                          <a:cs typeface="Times New Roman" panose="02020603050405020304" pitchFamily="18" charset="0"/>
                        </a:rPr>
                        <a:t>2. </a:t>
                      </a:r>
                      <a:r>
                        <a:rPr lang="vi-VN" sz="4000">
                          <a:solidFill>
                            <a:srgbClr val="000000"/>
                          </a:solidFill>
                          <a:effectLst/>
                          <a:latin typeface="iCiel Sanelma" pitchFamily="50" charset="-93"/>
                          <a:ea typeface="Times New Roman" panose="02020603050405020304" pitchFamily="18" charset="0"/>
                          <a:cs typeface="Times New Roman" panose="02020603050405020304" pitchFamily="18" charset="0"/>
                        </a:rPr>
                        <a:t>Có những loại núi lửa nào</a:t>
                      </a:r>
                      <a:r>
                        <a:rPr lang="vi-VN" sz="4000" smtClean="0">
                          <a:solidFill>
                            <a:srgbClr val="000000"/>
                          </a:solidFill>
                          <a:effectLst/>
                          <a:latin typeface="iCiel Sanelma" pitchFamily="50" charset="-93"/>
                          <a:ea typeface="Times New Roman" panose="02020603050405020304" pitchFamily="18" charset="0"/>
                          <a:cs typeface="Times New Roman" panose="02020603050405020304" pitchFamily="18" charset="0"/>
                        </a:rPr>
                        <a:t>?</a:t>
                      </a:r>
                      <a:endParaRPr lang="en-GB" sz="4400">
                        <a:effectLst/>
                        <a:latin typeface="iCiel Sanelma"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4000" smtClean="0">
                          <a:effectLst/>
                          <a:latin typeface="iCiel Sanelma" pitchFamily="50" charset="-93"/>
                          <a:ea typeface="Calibri" panose="020F0502020204030204" pitchFamily="34" charset="0"/>
                          <a:cs typeface="Times New Roman" panose="02020603050405020304" pitchFamily="18" charset="0"/>
                        </a:rPr>
                        <a:t>……………………………………</a:t>
                      </a:r>
                      <a:endParaRPr lang="en-GB" sz="4000">
                        <a:effectLst/>
                        <a:latin typeface="iCiel Sanelma"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91638">
                <a:tc>
                  <a:txBody>
                    <a:bodyPr/>
                    <a:lstStyle/>
                    <a:p>
                      <a:pPr algn="just">
                        <a:lnSpc>
                          <a:spcPct val="115000"/>
                        </a:lnSpc>
                        <a:spcAft>
                          <a:spcPts val="0"/>
                        </a:spcAft>
                      </a:pPr>
                      <a:r>
                        <a:rPr lang="en-US" sz="4000">
                          <a:solidFill>
                            <a:srgbClr val="000000"/>
                          </a:solidFill>
                          <a:effectLst/>
                          <a:latin typeface="iCiel Sanelma" pitchFamily="50" charset="-93"/>
                          <a:ea typeface="Times New Roman" panose="02020603050405020304" pitchFamily="18" charset="0"/>
                          <a:cs typeface="Times New Roman" panose="02020603050405020304" pitchFamily="18" charset="0"/>
                        </a:rPr>
                        <a:t>3.</a:t>
                      </a:r>
                      <a:r>
                        <a:rPr lang="en-US" sz="4000">
                          <a:effectLst/>
                          <a:latin typeface="iCiel Sanelma" pitchFamily="50" charset="-93"/>
                          <a:ea typeface="Times New Roman" panose="02020603050405020304" pitchFamily="18" charset="0"/>
                          <a:cs typeface="Times New Roman" panose="02020603050405020304" pitchFamily="18" charset="0"/>
                        </a:rPr>
                        <a:t> </a:t>
                      </a:r>
                      <a:r>
                        <a:rPr lang="vi-VN" sz="4000">
                          <a:solidFill>
                            <a:srgbClr val="000000"/>
                          </a:solidFill>
                          <a:effectLst/>
                          <a:latin typeface="iCiel Sanelma" pitchFamily="50" charset="-93"/>
                          <a:ea typeface="Times New Roman" panose="02020603050405020304" pitchFamily="18" charset="0"/>
                          <a:cs typeface="Times New Roman" panose="02020603050405020304" pitchFamily="18" charset="0"/>
                        </a:rPr>
                        <a:t>Vì sao có hiện tượng núi lửa phun trào?</a:t>
                      </a:r>
                      <a:endParaRPr lang="en-GB" sz="4400">
                        <a:effectLst/>
                        <a:latin typeface="iCiel Sanelma"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4000" smtClean="0">
                          <a:effectLst/>
                          <a:latin typeface="iCiel Sanelma" pitchFamily="50" charset="-93"/>
                          <a:ea typeface="Calibri" panose="020F0502020204030204" pitchFamily="34" charset="0"/>
                          <a:cs typeface="Times New Roman" panose="02020603050405020304" pitchFamily="18" charset="0"/>
                        </a:rPr>
                        <a:t>……………………………………</a:t>
                      </a:r>
                      <a:endParaRPr lang="en-GB" sz="4000">
                        <a:effectLst/>
                        <a:latin typeface="iCiel Sanelma"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91638">
                <a:tc>
                  <a:txBody>
                    <a:bodyPr/>
                    <a:lstStyle/>
                    <a:p>
                      <a:pPr algn="just">
                        <a:lnSpc>
                          <a:spcPct val="115000"/>
                        </a:lnSpc>
                        <a:spcAft>
                          <a:spcPts val="0"/>
                        </a:spcAft>
                      </a:pPr>
                      <a:r>
                        <a:rPr lang="en-US" sz="4000">
                          <a:solidFill>
                            <a:srgbClr val="000000"/>
                          </a:solidFill>
                          <a:effectLst/>
                          <a:latin typeface="iCiel Sanelma" pitchFamily="50" charset="-93"/>
                          <a:ea typeface="Times New Roman" panose="02020603050405020304" pitchFamily="18" charset="0"/>
                          <a:cs typeface="Times New Roman" panose="02020603050405020304" pitchFamily="18" charset="0"/>
                        </a:rPr>
                        <a:t>4. </a:t>
                      </a:r>
                      <a:r>
                        <a:rPr lang="vi-VN" sz="4000">
                          <a:solidFill>
                            <a:srgbClr val="000000"/>
                          </a:solidFill>
                          <a:effectLst/>
                          <a:latin typeface="iCiel Sanelma" pitchFamily="50" charset="-93"/>
                          <a:ea typeface="Times New Roman" panose="02020603050405020304" pitchFamily="18" charset="0"/>
                          <a:cs typeface="Times New Roman" panose="02020603050405020304" pitchFamily="18" charset="0"/>
                        </a:rPr>
                        <a:t>Núi lửa phun trào mang lại những lợi ích và tác hại gì?</a:t>
                      </a:r>
                      <a:endParaRPr lang="en-GB" sz="4400">
                        <a:effectLst/>
                        <a:latin typeface="iCiel Sanelma"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4000" smtClean="0">
                          <a:effectLst/>
                          <a:latin typeface="iCiel Sanelma" pitchFamily="50" charset="-93"/>
                          <a:ea typeface="Calibri" panose="020F0502020204030204" pitchFamily="34" charset="0"/>
                          <a:cs typeface="Times New Roman" panose="02020603050405020304" pitchFamily="18" charset="0"/>
                        </a:rPr>
                        <a:t>……………………………………</a:t>
                      </a:r>
                      <a:endParaRPr lang="en-GB" sz="4000">
                        <a:effectLst/>
                        <a:latin typeface="iCiel Sanelma"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87457">
                <a:tc>
                  <a:txBody>
                    <a:bodyPr/>
                    <a:lstStyle/>
                    <a:p>
                      <a:pPr algn="just">
                        <a:lnSpc>
                          <a:spcPct val="115000"/>
                        </a:lnSpc>
                        <a:spcAft>
                          <a:spcPts val="0"/>
                        </a:spcAft>
                      </a:pPr>
                      <a:r>
                        <a:rPr lang="en-US" sz="4000">
                          <a:solidFill>
                            <a:srgbClr val="000000"/>
                          </a:solidFill>
                          <a:effectLst/>
                          <a:latin typeface="iCiel Sanelma" pitchFamily="50" charset="-93"/>
                          <a:ea typeface="Times New Roman" panose="02020603050405020304" pitchFamily="18" charset="0"/>
                          <a:cs typeface="Times New Roman" panose="02020603050405020304" pitchFamily="18" charset="0"/>
                        </a:rPr>
                        <a:t>5. Giải pháp để tận dụng hoặc cách phòng chống những tác động của núi lửa là gì?</a:t>
                      </a:r>
                      <a:endParaRPr lang="en-GB" sz="4400">
                        <a:effectLst/>
                        <a:latin typeface="iCiel Sanelma"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4000">
                          <a:effectLst/>
                          <a:latin typeface="iCiel Sanelma" pitchFamily="50" charset="-93"/>
                          <a:ea typeface="Calibri" panose="020F0502020204030204" pitchFamily="34" charset="0"/>
                          <a:cs typeface="Times New Roman" panose="02020603050405020304" pitchFamily="18" charset="0"/>
                        </a:rPr>
                        <a:t> </a:t>
                      </a:r>
                      <a:r>
                        <a:rPr lang="vi-VN" sz="4000" smtClean="0">
                          <a:effectLst/>
                          <a:latin typeface="iCiel Sanelma" pitchFamily="50" charset="-93"/>
                          <a:ea typeface="Calibri" panose="020F0502020204030204" pitchFamily="34" charset="0"/>
                          <a:cs typeface="Times New Roman" panose="02020603050405020304" pitchFamily="18" charset="0"/>
                        </a:rPr>
                        <a:t>…………………………………….</a:t>
                      </a:r>
                      <a:endParaRPr lang="en-GB" sz="4000">
                        <a:effectLst/>
                        <a:latin typeface="iCiel Sanelma"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Rectangle 4"/>
          <p:cNvSpPr/>
          <p:nvPr/>
        </p:nvSpPr>
        <p:spPr>
          <a:xfrm>
            <a:off x="7696200" y="244690"/>
            <a:ext cx="3821559" cy="1094915"/>
          </a:xfrm>
          <a:prstGeom prst="rect">
            <a:avLst/>
          </a:prstGeom>
        </p:spPr>
        <p:txBody>
          <a:bodyPr wrap="none">
            <a:spAutoFit/>
          </a:bodyPr>
          <a:lstStyle/>
          <a:p>
            <a:pPr>
              <a:lnSpc>
                <a:spcPct val="115000"/>
              </a:lnSpc>
              <a:spcAft>
                <a:spcPts val="0"/>
              </a:spcAft>
            </a:pPr>
            <a:r>
              <a:rPr lang="en-US" sz="6000" b="1">
                <a:solidFill>
                  <a:srgbClr val="FF0000"/>
                </a:solidFill>
                <a:latin typeface="iCiel Sanelma" pitchFamily="50" charset="-93"/>
                <a:ea typeface="MS Mincho"/>
                <a:cs typeface="Times New Roman" panose="02020603050405020304" pitchFamily="18" charset="0"/>
              </a:rPr>
              <a:t>II. Thực hành</a:t>
            </a:r>
            <a:endParaRPr lang="en-GB" sz="6000">
              <a:effectLst/>
              <a:latin typeface="iCiel Sanelma" pitchFamily="50" charset="-93"/>
              <a:ea typeface="Times New Roman" panose="02020603050405020304" pitchFamily="18" charset="0"/>
            </a:endParaRPr>
          </a:p>
        </p:txBody>
      </p:sp>
      <p:sp>
        <p:nvSpPr>
          <p:cNvPr id="6" name="Rectangle 5"/>
          <p:cNvSpPr/>
          <p:nvPr/>
        </p:nvSpPr>
        <p:spPr>
          <a:xfrm>
            <a:off x="5943600" y="1249347"/>
            <a:ext cx="8151590" cy="1094915"/>
          </a:xfrm>
          <a:prstGeom prst="rect">
            <a:avLst/>
          </a:prstGeom>
        </p:spPr>
        <p:txBody>
          <a:bodyPr wrap="none">
            <a:spAutoFit/>
          </a:bodyPr>
          <a:lstStyle/>
          <a:p>
            <a:pPr>
              <a:lnSpc>
                <a:spcPct val="115000"/>
              </a:lnSpc>
              <a:spcAft>
                <a:spcPts val="0"/>
              </a:spcAft>
            </a:pPr>
            <a:r>
              <a:rPr lang="en-US" sz="6000" b="1">
                <a:solidFill>
                  <a:srgbClr val="0070C0"/>
                </a:solidFill>
                <a:latin typeface="iCiel Sanelma" pitchFamily="50" charset="-93"/>
                <a:ea typeface="MS Mincho"/>
                <a:cs typeface="Times New Roman" panose="02020603050405020304" pitchFamily="18" charset="0"/>
              </a:rPr>
              <a:t>1. Thực hành viết theo các bước</a:t>
            </a:r>
            <a:endParaRPr lang="en-GB" sz="6000">
              <a:effectLst/>
              <a:latin typeface="iCiel Sanelma" pitchFamily="50" charset="-93"/>
              <a:ea typeface="Times New Roman" panose="02020603050405020304" pitchFamily="18" charset="0"/>
            </a:endParaRPr>
          </a:p>
        </p:txBody>
      </p:sp>
    </p:spTree>
    <p:extLst>
      <p:ext uri="{BB962C8B-B14F-4D97-AF65-F5344CB8AC3E}">
        <p14:creationId xmlns:p14="http://schemas.microsoft.com/office/powerpoint/2010/main" val="3285198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DCDC"/>
        </a:solidFill>
        <a:effectLst/>
      </p:bgPr>
    </p:bg>
    <p:spTree>
      <p:nvGrpSpPr>
        <p:cNvPr id="1" name=""/>
        <p:cNvGrpSpPr/>
        <p:nvPr/>
      </p:nvGrpSpPr>
      <p:grpSpPr>
        <a:xfrm>
          <a:off x="0" y="0"/>
          <a:ext cx="0" cy="0"/>
          <a:chOff x="0" y="0"/>
          <a:chExt cx="0" cy="0"/>
        </a:xfrm>
      </p:grpSpPr>
      <p:sp>
        <p:nvSpPr>
          <p:cNvPr id="2" name="Freeform 2"/>
          <p:cNvSpPr/>
          <p:nvPr/>
        </p:nvSpPr>
        <p:spPr>
          <a:xfrm>
            <a:off x="7435088" y="2365830"/>
            <a:ext cx="4740557" cy="5555340"/>
          </a:xfrm>
          <a:custGeom>
            <a:avLst/>
            <a:gdLst/>
            <a:ahLst/>
            <a:cxnLst/>
            <a:rect l="l" t="t" r="r" b="b"/>
            <a:pathLst>
              <a:path w="4740557" h="5555340">
                <a:moveTo>
                  <a:pt x="0" y="0"/>
                </a:moveTo>
                <a:lnTo>
                  <a:pt x="4740557" y="0"/>
                </a:lnTo>
                <a:lnTo>
                  <a:pt x="4740557" y="5555340"/>
                </a:lnTo>
                <a:lnTo>
                  <a:pt x="0" y="555534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2518743" y="2365830"/>
            <a:ext cx="4740557" cy="5555340"/>
          </a:xfrm>
          <a:custGeom>
            <a:avLst/>
            <a:gdLst/>
            <a:ahLst/>
            <a:cxnLst/>
            <a:rect l="l" t="t" r="r" b="b"/>
            <a:pathLst>
              <a:path w="4740557" h="5555340">
                <a:moveTo>
                  <a:pt x="0" y="0"/>
                </a:moveTo>
                <a:lnTo>
                  <a:pt x="4740557" y="0"/>
                </a:lnTo>
                <a:lnTo>
                  <a:pt x="4740557" y="5555340"/>
                </a:lnTo>
                <a:lnTo>
                  <a:pt x="0" y="555534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AutoShape 4"/>
          <p:cNvSpPr/>
          <p:nvPr/>
        </p:nvSpPr>
        <p:spPr>
          <a:xfrm>
            <a:off x="1028700" y="9220200"/>
            <a:ext cx="15845130" cy="0"/>
          </a:xfrm>
          <a:prstGeom prst="line">
            <a:avLst/>
          </a:prstGeom>
          <a:ln w="38100" cap="flat">
            <a:solidFill>
              <a:srgbClr val="A66A6A"/>
            </a:solidFill>
            <a:prstDash val="solid"/>
            <a:headEnd type="none" w="sm" len="sm"/>
            <a:tailEnd type="none" w="sm" len="sm"/>
          </a:ln>
        </p:spPr>
      </p:sp>
      <p:sp>
        <p:nvSpPr>
          <p:cNvPr id="5" name="AutoShape 5"/>
          <p:cNvSpPr/>
          <p:nvPr/>
        </p:nvSpPr>
        <p:spPr>
          <a:xfrm>
            <a:off x="942848" y="1057275"/>
            <a:ext cx="15930982" cy="0"/>
          </a:xfrm>
          <a:prstGeom prst="line">
            <a:avLst/>
          </a:prstGeom>
          <a:ln w="38100" cap="flat">
            <a:solidFill>
              <a:srgbClr val="A66A6A"/>
            </a:solidFill>
            <a:prstDash val="solid"/>
            <a:headEnd type="none" w="sm" len="sm"/>
            <a:tailEnd type="none" w="sm" len="sm"/>
          </a:ln>
        </p:spPr>
      </p:sp>
      <p:sp>
        <p:nvSpPr>
          <p:cNvPr id="6" name="Freeform 6"/>
          <p:cNvSpPr/>
          <p:nvPr/>
        </p:nvSpPr>
        <p:spPr>
          <a:xfrm>
            <a:off x="5269592" y="8608783"/>
            <a:ext cx="1205511" cy="1222834"/>
          </a:xfrm>
          <a:custGeom>
            <a:avLst/>
            <a:gdLst/>
            <a:ahLst/>
            <a:cxnLst/>
            <a:rect l="l" t="t" r="r" b="b"/>
            <a:pathLst>
              <a:path w="1205511" h="1222834">
                <a:moveTo>
                  <a:pt x="0" y="0"/>
                </a:moveTo>
                <a:lnTo>
                  <a:pt x="1205511" y="0"/>
                </a:lnTo>
                <a:lnTo>
                  <a:pt x="1205511" y="1222834"/>
                </a:lnTo>
                <a:lnTo>
                  <a:pt x="0" y="1222834"/>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7" name="Freeform 7"/>
          <p:cNvSpPr/>
          <p:nvPr/>
        </p:nvSpPr>
        <p:spPr>
          <a:xfrm>
            <a:off x="7773534" y="8627833"/>
            <a:ext cx="1205511" cy="1222834"/>
          </a:xfrm>
          <a:custGeom>
            <a:avLst/>
            <a:gdLst/>
            <a:ahLst/>
            <a:cxnLst/>
            <a:rect l="l" t="t" r="r" b="b"/>
            <a:pathLst>
              <a:path w="1205511" h="1222834">
                <a:moveTo>
                  <a:pt x="0" y="0"/>
                </a:moveTo>
                <a:lnTo>
                  <a:pt x="1205511" y="0"/>
                </a:lnTo>
                <a:lnTo>
                  <a:pt x="1205511" y="1222834"/>
                </a:lnTo>
                <a:lnTo>
                  <a:pt x="0" y="1222834"/>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8" name="Freeform 8"/>
          <p:cNvSpPr/>
          <p:nvPr/>
        </p:nvSpPr>
        <p:spPr>
          <a:xfrm>
            <a:off x="10277475" y="8608783"/>
            <a:ext cx="1205511" cy="1222834"/>
          </a:xfrm>
          <a:custGeom>
            <a:avLst/>
            <a:gdLst/>
            <a:ahLst/>
            <a:cxnLst/>
            <a:rect l="l" t="t" r="r" b="b"/>
            <a:pathLst>
              <a:path w="1205511" h="1222834">
                <a:moveTo>
                  <a:pt x="0" y="0"/>
                </a:moveTo>
                <a:lnTo>
                  <a:pt x="1205511" y="0"/>
                </a:lnTo>
                <a:lnTo>
                  <a:pt x="1205511" y="1222834"/>
                </a:lnTo>
                <a:lnTo>
                  <a:pt x="0" y="1222834"/>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9" name="Freeform 9"/>
          <p:cNvSpPr/>
          <p:nvPr/>
        </p:nvSpPr>
        <p:spPr>
          <a:xfrm>
            <a:off x="769240" y="563677"/>
            <a:ext cx="1321556" cy="930045"/>
          </a:xfrm>
          <a:custGeom>
            <a:avLst/>
            <a:gdLst/>
            <a:ahLst/>
            <a:cxnLst/>
            <a:rect l="l" t="t" r="r" b="b"/>
            <a:pathLst>
              <a:path w="1321556" h="930045">
                <a:moveTo>
                  <a:pt x="0" y="0"/>
                </a:moveTo>
                <a:lnTo>
                  <a:pt x="1321556" y="0"/>
                </a:lnTo>
                <a:lnTo>
                  <a:pt x="1321556" y="930046"/>
                </a:lnTo>
                <a:lnTo>
                  <a:pt x="0" y="930046"/>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0" name="Freeform 10"/>
          <p:cNvSpPr/>
          <p:nvPr/>
        </p:nvSpPr>
        <p:spPr>
          <a:xfrm>
            <a:off x="15698633" y="563677"/>
            <a:ext cx="1321556" cy="930045"/>
          </a:xfrm>
          <a:custGeom>
            <a:avLst/>
            <a:gdLst/>
            <a:ahLst/>
            <a:cxnLst/>
            <a:rect l="l" t="t" r="r" b="b"/>
            <a:pathLst>
              <a:path w="1321556" h="930045">
                <a:moveTo>
                  <a:pt x="0" y="0"/>
                </a:moveTo>
                <a:lnTo>
                  <a:pt x="1321557" y="0"/>
                </a:lnTo>
                <a:lnTo>
                  <a:pt x="1321557" y="930046"/>
                </a:lnTo>
                <a:lnTo>
                  <a:pt x="0" y="930046"/>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1" name="Freeform 11"/>
          <p:cNvSpPr/>
          <p:nvPr/>
        </p:nvSpPr>
        <p:spPr>
          <a:xfrm>
            <a:off x="6039616" y="350018"/>
            <a:ext cx="5878857" cy="1143705"/>
          </a:xfrm>
          <a:custGeom>
            <a:avLst/>
            <a:gdLst/>
            <a:ahLst/>
            <a:cxnLst/>
            <a:rect l="l" t="t" r="r" b="b"/>
            <a:pathLst>
              <a:path w="5878857" h="1143705">
                <a:moveTo>
                  <a:pt x="0" y="0"/>
                </a:moveTo>
                <a:lnTo>
                  <a:pt x="5878857" y="0"/>
                </a:lnTo>
                <a:lnTo>
                  <a:pt x="5878857" y="1143705"/>
                </a:lnTo>
                <a:lnTo>
                  <a:pt x="0" y="1143705"/>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2" name="TextBox 12"/>
          <p:cNvSpPr txBox="1"/>
          <p:nvPr/>
        </p:nvSpPr>
        <p:spPr>
          <a:xfrm>
            <a:off x="7942726" y="3296840"/>
            <a:ext cx="3868274" cy="3693319"/>
          </a:xfrm>
          <a:prstGeom prst="rect">
            <a:avLst/>
          </a:prstGeom>
        </p:spPr>
        <p:txBody>
          <a:bodyPr wrap="square" lIns="0" tIns="0" rIns="0" bIns="0" rtlCol="0" anchor="t">
            <a:spAutoFit/>
          </a:bodyPr>
          <a:lstStyle/>
          <a:p>
            <a:pPr algn="just"/>
            <a:r>
              <a:rPr lang="en-US" sz="4800" b="1">
                <a:solidFill>
                  <a:schemeClr val="bg1"/>
                </a:solidFill>
                <a:latin typeface="Times New Roman" panose="02020603050405020304" pitchFamily="18" charset="0"/>
                <a:cs typeface="Times New Roman" panose="02020603050405020304" pitchFamily="18" charset="0"/>
              </a:rPr>
              <a:t>Mục đích viết</a:t>
            </a:r>
            <a:r>
              <a:rPr lang="en-US" sz="4800">
                <a:solidFill>
                  <a:schemeClr val="bg1"/>
                </a:solidFill>
                <a:latin typeface="Times New Roman" panose="02020603050405020304" pitchFamily="18" charset="0"/>
                <a:cs typeface="Times New Roman" panose="02020603050405020304" pitchFamily="18" charset="0"/>
              </a:rPr>
              <a:t>: cung cấp tri thức khoa học về hiện tượng núi lửa. </a:t>
            </a:r>
            <a:endParaRPr lang="en-GB" sz="4800">
              <a:solidFill>
                <a:schemeClr val="bg1"/>
              </a:solidFill>
              <a:latin typeface="Times New Roman" panose="02020603050405020304" pitchFamily="18" charset="0"/>
              <a:cs typeface="Times New Roman" panose="02020603050405020304" pitchFamily="18" charset="0"/>
            </a:endParaRPr>
          </a:p>
        </p:txBody>
      </p:sp>
      <p:sp>
        <p:nvSpPr>
          <p:cNvPr id="13" name="TextBox 13"/>
          <p:cNvSpPr txBox="1"/>
          <p:nvPr/>
        </p:nvSpPr>
        <p:spPr>
          <a:xfrm>
            <a:off x="418268" y="4461033"/>
            <a:ext cx="6089492" cy="2708434"/>
          </a:xfrm>
          <a:prstGeom prst="rect">
            <a:avLst/>
          </a:prstGeom>
        </p:spPr>
        <p:txBody>
          <a:bodyPr lIns="0" tIns="0" rIns="0" bIns="0" rtlCol="0" anchor="t">
            <a:spAutoFit/>
          </a:bodyPr>
          <a:lstStyle/>
          <a:p>
            <a:pPr algn="ctr"/>
            <a:r>
              <a:rPr lang="en-US" sz="8800" b="1">
                <a:latin typeface="iCiel Sanelma" pitchFamily="50" charset="-93"/>
              </a:rPr>
              <a:t>a. Bước 1: Chuẩn bị</a:t>
            </a:r>
            <a:endParaRPr lang="en-GB" sz="8800">
              <a:latin typeface="iCiel Sanelma" pitchFamily="50" charset="-93"/>
            </a:endParaRPr>
          </a:p>
        </p:txBody>
      </p:sp>
      <p:sp>
        <p:nvSpPr>
          <p:cNvPr id="14" name="Freeform 14"/>
          <p:cNvSpPr/>
          <p:nvPr/>
        </p:nvSpPr>
        <p:spPr>
          <a:xfrm>
            <a:off x="3124200" y="3149499"/>
            <a:ext cx="1321556" cy="1696878"/>
          </a:xfrm>
          <a:custGeom>
            <a:avLst/>
            <a:gdLst/>
            <a:ahLst/>
            <a:cxnLst/>
            <a:rect l="l" t="t" r="r" b="b"/>
            <a:pathLst>
              <a:path w="1321556" h="1696878">
                <a:moveTo>
                  <a:pt x="0" y="0"/>
                </a:moveTo>
                <a:lnTo>
                  <a:pt x="1321556" y="0"/>
                </a:lnTo>
                <a:lnTo>
                  <a:pt x="1321556" y="1696878"/>
                </a:lnTo>
                <a:lnTo>
                  <a:pt x="0" y="1696878"/>
                </a:lnTo>
                <a:lnTo>
                  <a:pt x="0" y="0"/>
                </a:lnTo>
                <a:close/>
              </a:path>
            </a:pathLst>
          </a:custGeom>
          <a:blipFill>
            <a:blip r:embed="rId10"/>
            <a:stretch>
              <a:fillRect/>
            </a:stretch>
          </a:blipFill>
        </p:spPr>
      </p:sp>
      <p:sp>
        <p:nvSpPr>
          <p:cNvPr id="17" name="TextBox 17"/>
          <p:cNvSpPr txBox="1"/>
          <p:nvPr/>
        </p:nvSpPr>
        <p:spPr>
          <a:xfrm>
            <a:off x="12951894" y="3077166"/>
            <a:ext cx="3874253" cy="4431983"/>
          </a:xfrm>
          <a:prstGeom prst="rect">
            <a:avLst/>
          </a:prstGeom>
        </p:spPr>
        <p:txBody>
          <a:bodyPr wrap="square" lIns="0" tIns="0" rIns="0" bIns="0" rtlCol="0" anchor="t">
            <a:spAutoFit/>
          </a:bodyPr>
          <a:lstStyle/>
          <a:p>
            <a:pPr algn="just">
              <a:spcBef>
                <a:spcPct val="0"/>
              </a:spcBef>
            </a:pPr>
            <a:r>
              <a:rPr lang="en-US" sz="4800" b="1">
                <a:solidFill>
                  <a:schemeClr val="bg1"/>
                </a:solidFill>
                <a:latin typeface="Times New Roman" panose="02020603050405020304" pitchFamily="18" charset="0"/>
                <a:cs typeface="Times New Roman" panose="02020603050405020304" pitchFamily="18" charset="0"/>
              </a:rPr>
              <a:t>Người đọc: </a:t>
            </a:r>
            <a:r>
              <a:rPr lang="en-US" sz="4800">
                <a:solidFill>
                  <a:schemeClr val="bg1"/>
                </a:solidFill>
                <a:latin typeface="Times New Roman" panose="02020603050405020304" pitchFamily="18" charset="0"/>
                <a:cs typeface="Times New Roman" panose="02020603050405020304" pitchFamily="18" charset="0"/>
              </a:rPr>
              <a:t>có thể là thầy cô giáo bộ môn, bạn bè cùng lớp, phụ huynh,...</a:t>
            </a:r>
            <a:r>
              <a:rPr lang="en-US" sz="4400" smtClean="0">
                <a:solidFill>
                  <a:schemeClr val="bg1"/>
                </a:solidFill>
                <a:latin typeface="Times New Roman" panose="02020603050405020304" pitchFamily="18" charset="0"/>
                <a:cs typeface="Times New Roman" panose="02020603050405020304" pitchFamily="18" charset="0"/>
              </a:rPr>
              <a:t>.</a:t>
            </a:r>
            <a:endParaRPr lang="en-US" sz="440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67959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1000"/>
                                        <p:tgtEl>
                                          <p:spTgt spid="17"/>
                                        </p:tgtEl>
                                      </p:cBhvr>
                                    </p:animEffect>
                                    <p:anim calcmode="lin" valueType="num">
                                      <p:cBhvr>
                                        <p:cTn id="27" dur="1000" fill="hold"/>
                                        <p:tgtEl>
                                          <p:spTgt spid="17"/>
                                        </p:tgtEl>
                                        <p:attrNameLst>
                                          <p:attrName>ppt_x</p:attrName>
                                        </p:attrNameLst>
                                      </p:cBhvr>
                                      <p:tavLst>
                                        <p:tav tm="0">
                                          <p:val>
                                            <p:strVal val="#ppt_x"/>
                                          </p:val>
                                        </p:tav>
                                        <p:tav tm="100000">
                                          <p:val>
                                            <p:strVal val="#ppt_x"/>
                                          </p:val>
                                        </p:tav>
                                      </p:tavLst>
                                    </p:anim>
                                    <p:anim calcmode="lin" valueType="num">
                                      <p:cBhvr>
                                        <p:cTn id="28" dur="1000" fill="hold"/>
                                        <p:tgtEl>
                                          <p:spTgt spid="17"/>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1000"/>
                                        <p:tgtEl>
                                          <p:spTgt spid="3"/>
                                        </p:tgtEl>
                                      </p:cBhvr>
                                    </p:animEffect>
                                    <p:anim calcmode="lin" valueType="num">
                                      <p:cBhvr>
                                        <p:cTn id="32" dur="1000" fill="hold"/>
                                        <p:tgtEl>
                                          <p:spTgt spid="3"/>
                                        </p:tgtEl>
                                        <p:attrNameLst>
                                          <p:attrName>ppt_x</p:attrName>
                                        </p:attrNameLst>
                                      </p:cBhvr>
                                      <p:tavLst>
                                        <p:tav tm="0">
                                          <p:val>
                                            <p:strVal val="#ppt_x"/>
                                          </p:val>
                                        </p:tav>
                                        <p:tav tm="100000">
                                          <p:val>
                                            <p:strVal val="#ppt_x"/>
                                          </p:val>
                                        </p:tav>
                                      </p:tavLst>
                                    </p:anim>
                                    <p:anim calcmode="lin" valueType="num">
                                      <p:cBhvr>
                                        <p:cTn id="3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7"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DCDC"/>
        </a:solidFill>
        <a:effectLst/>
      </p:bgPr>
    </p:bg>
    <p:spTree>
      <p:nvGrpSpPr>
        <p:cNvPr id="1" name=""/>
        <p:cNvGrpSpPr/>
        <p:nvPr/>
      </p:nvGrpSpPr>
      <p:grpSpPr>
        <a:xfrm>
          <a:off x="0" y="0"/>
          <a:ext cx="0" cy="0"/>
          <a:chOff x="0" y="0"/>
          <a:chExt cx="0" cy="0"/>
        </a:xfrm>
      </p:grpSpPr>
      <p:sp>
        <p:nvSpPr>
          <p:cNvPr id="2" name="Freeform 2"/>
          <p:cNvSpPr/>
          <p:nvPr/>
        </p:nvSpPr>
        <p:spPr>
          <a:xfrm>
            <a:off x="7435088" y="2365830"/>
            <a:ext cx="4740557" cy="5555340"/>
          </a:xfrm>
          <a:custGeom>
            <a:avLst/>
            <a:gdLst/>
            <a:ahLst/>
            <a:cxnLst/>
            <a:rect l="l" t="t" r="r" b="b"/>
            <a:pathLst>
              <a:path w="4740557" h="5555340">
                <a:moveTo>
                  <a:pt x="0" y="0"/>
                </a:moveTo>
                <a:lnTo>
                  <a:pt x="4740557" y="0"/>
                </a:lnTo>
                <a:lnTo>
                  <a:pt x="4740557" y="5555340"/>
                </a:lnTo>
                <a:lnTo>
                  <a:pt x="0" y="555534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2518743" y="2365830"/>
            <a:ext cx="4740557" cy="5555340"/>
          </a:xfrm>
          <a:custGeom>
            <a:avLst/>
            <a:gdLst/>
            <a:ahLst/>
            <a:cxnLst/>
            <a:rect l="l" t="t" r="r" b="b"/>
            <a:pathLst>
              <a:path w="4740557" h="5555340">
                <a:moveTo>
                  <a:pt x="0" y="0"/>
                </a:moveTo>
                <a:lnTo>
                  <a:pt x="4740557" y="0"/>
                </a:lnTo>
                <a:lnTo>
                  <a:pt x="4740557" y="5555340"/>
                </a:lnTo>
                <a:lnTo>
                  <a:pt x="0" y="555534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AutoShape 4"/>
          <p:cNvSpPr/>
          <p:nvPr/>
        </p:nvSpPr>
        <p:spPr>
          <a:xfrm>
            <a:off x="1028700" y="9220200"/>
            <a:ext cx="15845130" cy="0"/>
          </a:xfrm>
          <a:prstGeom prst="line">
            <a:avLst/>
          </a:prstGeom>
          <a:ln w="38100" cap="flat">
            <a:solidFill>
              <a:srgbClr val="A66A6A"/>
            </a:solidFill>
            <a:prstDash val="solid"/>
            <a:headEnd type="none" w="sm" len="sm"/>
            <a:tailEnd type="none" w="sm" len="sm"/>
          </a:ln>
        </p:spPr>
      </p:sp>
      <p:sp>
        <p:nvSpPr>
          <p:cNvPr id="5" name="AutoShape 5"/>
          <p:cNvSpPr/>
          <p:nvPr/>
        </p:nvSpPr>
        <p:spPr>
          <a:xfrm>
            <a:off x="835956" y="1493722"/>
            <a:ext cx="15930982" cy="0"/>
          </a:xfrm>
          <a:prstGeom prst="line">
            <a:avLst/>
          </a:prstGeom>
          <a:ln w="38100" cap="flat">
            <a:solidFill>
              <a:srgbClr val="A66A6A"/>
            </a:solidFill>
            <a:prstDash val="solid"/>
            <a:headEnd type="none" w="sm" len="sm"/>
            <a:tailEnd type="none" w="sm" len="sm"/>
          </a:ln>
        </p:spPr>
      </p:sp>
      <p:sp>
        <p:nvSpPr>
          <p:cNvPr id="6" name="Freeform 6"/>
          <p:cNvSpPr/>
          <p:nvPr/>
        </p:nvSpPr>
        <p:spPr>
          <a:xfrm>
            <a:off x="5269592" y="8608783"/>
            <a:ext cx="1205511" cy="1222834"/>
          </a:xfrm>
          <a:custGeom>
            <a:avLst/>
            <a:gdLst/>
            <a:ahLst/>
            <a:cxnLst/>
            <a:rect l="l" t="t" r="r" b="b"/>
            <a:pathLst>
              <a:path w="1205511" h="1222834">
                <a:moveTo>
                  <a:pt x="0" y="0"/>
                </a:moveTo>
                <a:lnTo>
                  <a:pt x="1205511" y="0"/>
                </a:lnTo>
                <a:lnTo>
                  <a:pt x="1205511" y="1222834"/>
                </a:lnTo>
                <a:lnTo>
                  <a:pt x="0" y="1222834"/>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7" name="Freeform 7"/>
          <p:cNvSpPr/>
          <p:nvPr/>
        </p:nvSpPr>
        <p:spPr>
          <a:xfrm>
            <a:off x="7773534" y="8627833"/>
            <a:ext cx="1205511" cy="1222834"/>
          </a:xfrm>
          <a:custGeom>
            <a:avLst/>
            <a:gdLst/>
            <a:ahLst/>
            <a:cxnLst/>
            <a:rect l="l" t="t" r="r" b="b"/>
            <a:pathLst>
              <a:path w="1205511" h="1222834">
                <a:moveTo>
                  <a:pt x="0" y="0"/>
                </a:moveTo>
                <a:lnTo>
                  <a:pt x="1205511" y="0"/>
                </a:lnTo>
                <a:lnTo>
                  <a:pt x="1205511" y="1222834"/>
                </a:lnTo>
                <a:lnTo>
                  <a:pt x="0" y="1222834"/>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8" name="Freeform 8"/>
          <p:cNvSpPr/>
          <p:nvPr/>
        </p:nvSpPr>
        <p:spPr>
          <a:xfrm>
            <a:off x="10277475" y="8608783"/>
            <a:ext cx="1205511" cy="1222834"/>
          </a:xfrm>
          <a:custGeom>
            <a:avLst/>
            <a:gdLst/>
            <a:ahLst/>
            <a:cxnLst/>
            <a:rect l="l" t="t" r="r" b="b"/>
            <a:pathLst>
              <a:path w="1205511" h="1222834">
                <a:moveTo>
                  <a:pt x="0" y="0"/>
                </a:moveTo>
                <a:lnTo>
                  <a:pt x="1205511" y="0"/>
                </a:lnTo>
                <a:lnTo>
                  <a:pt x="1205511" y="1222834"/>
                </a:lnTo>
                <a:lnTo>
                  <a:pt x="0" y="1222834"/>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9" name="Freeform 9"/>
          <p:cNvSpPr/>
          <p:nvPr/>
        </p:nvSpPr>
        <p:spPr>
          <a:xfrm>
            <a:off x="769240" y="563677"/>
            <a:ext cx="1321556" cy="930045"/>
          </a:xfrm>
          <a:custGeom>
            <a:avLst/>
            <a:gdLst/>
            <a:ahLst/>
            <a:cxnLst/>
            <a:rect l="l" t="t" r="r" b="b"/>
            <a:pathLst>
              <a:path w="1321556" h="930045">
                <a:moveTo>
                  <a:pt x="0" y="0"/>
                </a:moveTo>
                <a:lnTo>
                  <a:pt x="1321556" y="0"/>
                </a:lnTo>
                <a:lnTo>
                  <a:pt x="1321556" y="930046"/>
                </a:lnTo>
                <a:lnTo>
                  <a:pt x="0" y="930046"/>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0" name="Freeform 10"/>
          <p:cNvSpPr/>
          <p:nvPr/>
        </p:nvSpPr>
        <p:spPr>
          <a:xfrm>
            <a:off x="15698633" y="563677"/>
            <a:ext cx="1321556" cy="930045"/>
          </a:xfrm>
          <a:custGeom>
            <a:avLst/>
            <a:gdLst/>
            <a:ahLst/>
            <a:cxnLst/>
            <a:rect l="l" t="t" r="r" b="b"/>
            <a:pathLst>
              <a:path w="1321556" h="930045">
                <a:moveTo>
                  <a:pt x="0" y="0"/>
                </a:moveTo>
                <a:lnTo>
                  <a:pt x="1321557" y="0"/>
                </a:lnTo>
                <a:lnTo>
                  <a:pt x="1321557" y="930046"/>
                </a:lnTo>
                <a:lnTo>
                  <a:pt x="0" y="930046"/>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1" name="Freeform 11"/>
          <p:cNvSpPr/>
          <p:nvPr/>
        </p:nvSpPr>
        <p:spPr>
          <a:xfrm>
            <a:off x="12649200" y="117209"/>
            <a:ext cx="5878857" cy="1143705"/>
          </a:xfrm>
          <a:custGeom>
            <a:avLst/>
            <a:gdLst/>
            <a:ahLst/>
            <a:cxnLst/>
            <a:rect l="l" t="t" r="r" b="b"/>
            <a:pathLst>
              <a:path w="5878857" h="1143705">
                <a:moveTo>
                  <a:pt x="0" y="0"/>
                </a:moveTo>
                <a:lnTo>
                  <a:pt x="5878857" y="0"/>
                </a:lnTo>
                <a:lnTo>
                  <a:pt x="5878857" y="1143705"/>
                </a:lnTo>
                <a:lnTo>
                  <a:pt x="0" y="1143705"/>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2" name="TextBox 12"/>
          <p:cNvSpPr txBox="1"/>
          <p:nvPr/>
        </p:nvSpPr>
        <p:spPr>
          <a:xfrm>
            <a:off x="7942726" y="4029471"/>
            <a:ext cx="3725280" cy="3077766"/>
          </a:xfrm>
          <a:prstGeom prst="rect">
            <a:avLst/>
          </a:prstGeom>
        </p:spPr>
        <p:txBody>
          <a:bodyPr lIns="0" tIns="0" rIns="0" bIns="0" rtlCol="0" anchor="t">
            <a:spAutoFit/>
          </a:bodyPr>
          <a:lstStyle/>
          <a:p>
            <a:pPr algn="just"/>
            <a:r>
              <a:rPr lang="en-US" sz="4000">
                <a:solidFill>
                  <a:schemeClr val="bg1"/>
                </a:solidFill>
                <a:latin typeface="Times New Roman" panose="02020603050405020304" pitchFamily="18" charset="0"/>
                <a:cs typeface="Times New Roman" panose="02020603050405020304" pitchFamily="18" charset="0"/>
              </a:rPr>
              <a:t>Kiểu văn bản chính: thuyết minh giải thích về một hiện tượng tự nhiên.</a:t>
            </a:r>
            <a:endParaRPr lang="en-GB" sz="4000">
              <a:solidFill>
                <a:schemeClr val="bg1"/>
              </a:solidFill>
              <a:latin typeface="Times New Roman" panose="02020603050405020304" pitchFamily="18" charset="0"/>
              <a:cs typeface="Times New Roman" panose="02020603050405020304" pitchFamily="18" charset="0"/>
            </a:endParaRPr>
          </a:p>
        </p:txBody>
      </p:sp>
      <p:sp>
        <p:nvSpPr>
          <p:cNvPr id="13" name="TextBox 13"/>
          <p:cNvSpPr txBox="1"/>
          <p:nvPr/>
        </p:nvSpPr>
        <p:spPr>
          <a:xfrm>
            <a:off x="5036698" y="-124621"/>
            <a:ext cx="10265720" cy="1769715"/>
          </a:xfrm>
          <a:prstGeom prst="rect">
            <a:avLst/>
          </a:prstGeom>
        </p:spPr>
        <p:txBody>
          <a:bodyPr wrap="square" lIns="0" tIns="0" rIns="0" bIns="0" rtlCol="0" anchor="t">
            <a:spAutoFit/>
          </a:bodyPr>
          <a:lstStyle/>
          <a:p>
            <a:r>
              <a:rPr lang="en-US" sz="11500" b="1">
                <a:latin typeface="#9Slide05 Amplify" panose="02000000000000000000" pitchFamily="2" charset="-93"/>
              </a:rPr>
              <a:t>Yêu cầu dạng bài</a:t>
            </a:r>
            <a:endParaRPr lang="en-GB" sz="11500">
              <a:solidFill>
                <a:prstClr val="black"/>
              </a:solidFill>
              <a:latin typeface="#9Slide05 Amplify" panose="02000000000000000000" pitchFamily="2" charset="-93"/>
            </a:endParaRPr>
          </a:p>
        </p:txBody>
      </p:sp>
      <p:sp>
        <p:nvSpPr>
          <p:cNvPr id="14" name="Freeform 14"/>
          <p:cNvSpPr/>
          <p:nvPr/>
        </p:nvSpPr>
        <p:spPr>
          <a:xfrm>
            <a:off x="-121252" y="8580700"/>
            <a:ext cx="1321556" cy="1696878"/>
          </a:xfrm>
          <a:custGeom>
            <a:avLst/>
            <a:gdLst/>
            <a:ahLst/>
            <a:cxnLst/>
            <a:rect l="l" t="t" r="r" b="b"/>
            <a:pathLst>
              <a:path w="1321556" h="1696878">
                <a:moveTo>
                  <a:pt x="0" y="0"/>
                </a:moveTo>
                <a:lnTo>
                  <a:pt x="1321556" y="0"/>
                </a:lnTo>
                <a:lnTo>
                  <a:pt x="1321556" y="1696878"/>
                </a:lnTo>
                <a:lnTo>
                  <a:pt x="0" y="1696878"/>
                </a:lnTo>
                <a:lnTo>
                  <a:pt x="0" y="0"/>
                </a:lnTo>
                <a:close/>
              </a:path>
            </a:pathLst>
          </a:custGeom>
          <a:blipFill>
            <a:blip r:embed="rId10"/>
            <a:stretch>
              <a:fillRect/>
            </a:stretch>
          </a:blipFill>
        </p:spPr>
      </p:sp>
      <p:sp>
        <p:nvSpPr>
          <p:cNvPr id="17" name="TextBox 17"/>
          <p:cNvSpPr txBox="1"/>
          <p:nvPr/>
        </p:nvSpPr>
        <p:spPr>
          <a:xfrm>
            <a:off x="13026381" y="3554886"/>
            <a:ext cx="3725280" cy="4129336"/>
          </a:xfrm>
          <a:prstGeom prst="rect">
            <a:avLst/>
          </a:prstGeom>
        </p:spPr>
        <p:txBody>
          <a:bodyPr lIns="0" tIns="0" rIns="0" bIns="0" rtlCol="0" anchor="t">
            <a:spAutoFit/>
          </a:bodyPr>
          <a:lstStyle/>
          <a:p>
            <a:pPr algn="just">
              <a:lnSpc>
                <a:spcPts val="4620"/>
              </a:lnSpc>
              <a:spcBef>
                <a:spcPct val="0"/>
              </a:spcBef>
            </a:pPr>
            <a:r>
              <a:rPr lang="en-US" sz="4000">
                <a:solidFill>
                  <a:schemeClr val="bg1"/>
                </a:solidFill>
                <a:latin typeface="Times New Roman" panose="02020603050405020304" pitchFamily="18" charset="0"/>
                <a:cs typeface="Times New Roman" panose="02020603050405020304" pitchFamily="18" charset="0"/>
              </a:rPr>
              <a:t>Phạm vi bằng chứng cần huy động: kiến thức địa lí và những hiểu biết xung quanh hiện tượng núi lửa.</a:t>
            </a:r>
          </a:p>
        </p:txBody>
      </p:sp>
      <p:sp>
        <p:nvSpPr>
          <p:cNvPr id="16" name="Freeform 2"/>
          <p:cNvSpPr/>
          <p:nvPr/>
        </p:nvSpPr>
        <p:spPr>
          <a:xfrm>
            <a:off x="1028700" y="2705610"/>
            <a:ext cx="4740557" cy="5555340"/>
          </a:xfrm>
          <a:custGeom>
            <a:avLst/>
            <a:gdLst/>
            <a:ahLst/>
            <a:cxnLst/>
            <a:rect l="l" t="t" r="r" b="b"/>
            <a:pathLst>
              <a:path w="4740557" h="5555340">
                <a:moveTo>
                  <a:pt x="0" y="0"/>
                </a:moveTo>
                <a:lnTo>
                  <a:pt x="4740557" y="0"/>
                </a:lnTo>
                <a:lnTo>
                  <a:pt x="4740557" y="5555340"/>
                </a:lnTo>
                <a:lnTo>
                  <a:pt x="0" y="555534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15" name="Rectangle 14"/>
          <p:cNvSpPr/>
          <p:nvPr/>
        </p:nvSpPr>
        <p:spPr>
          <a:xfrm>
            <a:off x="1438368" y="3590454"/>
            <a:ext cx="3921219" cy="3785652"/>
          </a:xfrm>
          <a:prstGeom prst="rect">
            <a:avLst/>
          </a:prstGeom>
        </p:spPr>
        <p:txBody>
          <a:bodyPr wrap="square">
            <a:spAutoFit/>
          </a:bodyPr>
          <a:lstStyle/>
          <a:p>
            <a:pPr algn="just"/>
            <a:r>
              <a:rPr lang="en-US" sz="40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Trọng tâm cần làm rõ: khái niệm núi lửa, phân loại, nguyên nhân, tác hại và lợi ích của núi lửa.</a:t>
            </a:r>
            <a:endParaRPr lang="en-GB" sz="400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48777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wipe(down)">
                                      <p:cBhvr>
                                        <p:cTn id="14" dur="500"/>
                                        <p:tgtEl>
                                          <p:spTgt spid="15"/>
                                        </p:tgtEl>
                                      </p:cBhvr>
                                    </p:animEffect>
                                  </p:childTnLst>
                                </p:cTn>
                              </p:par>
                              <p:par>
                                <p:cTn id="15" presetID="22" presetClass="entr" presetSubtype="4"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down)">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par>
                                <p:cTn id="23" presetID="16" presetClass="entr" presetSubtype="21" fill="hold"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barn(inVertical)">
                                      <p:cBhvr>
                                        <p:cTn id="25" dur="500"/>
                                        <p:tgtEl>
                                          <p:spTgt spid="2"/>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barn(inVertical)">
                                      <p:cBhvr>
                                        <p:cTn id="30" dur="500"/>
                                        <p:tgtEl>
                                          <p:spTgt spid="17"/>
                                        </p:tgtEl>
                                      </p:cBhvr>
                                    </p:animEffect>
                                  </p:childTnLst>
                                </p:cTn>
                              </p:par>
                              <p:par>
                                <p:cTn id="31" presetID="16" presetClass="entr" presetSubtype="21" fill="hold" nodeType="with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barn(inVertical)">
                                      <p:cBhvr>
                                        <p:cTn id="3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7" grpId="0"/>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DCDC"/>
        </a:solidFill>
        <a:effectLst/>
      </p:bgPr>
    </p:bg>
    <p:spTree>
      <p:nvGrpSpPr>
        <p:cNvPr id="1" name=""/>
        <p:cNvGrpSpPr/>
        <p:nvPr/>
      </p:nvGrpSpPr>
      <p:grpSpPr>
        <a:xfrm>
          <a:off x="0" y="0"/>
          <a:ext cx="0" cy="0"/>
          <a:chOff x="0" y="0"/>
          <a:chExt cx="0" cy="0"/>
        </a:xfrm>
      </p:grpSpPr>
      <p:sp>
        <p:nvSpPr>
          <p:cNvPr id="2" name="AutoShape 2"/>
          <p:cNvSpPr/>
          <p:nvPr/>
        </p:nvSpPr>
        <p:spPr>
          <a:xfrm>
            <a:off x="1867666" y="2772710"/>
            <a:ext cx="14583148" cy="0"/>
          </a:xfrm>
          <a:prstGeom prst="line">
            <a:avLst/>
          </a:prstGeom>
          <a:ln w="38100" cap="flat">
            <a:solidFill>
              <a:srgbClr val="A66A6A"/>
            </a:solidFill>
            <a:prstDash val="sysDot"/>
            <a:headEnd type="none" w="sm" len="sm"/>
            <a:tailEnd type="none" w="sm" len="sm"/>
          </a:ln>
        </p:spPr>
      </p:sp>
      <p:sp>
        <p:nvSpPr>
          <p:cNvPr id="3" name="Freeform 3"/>
          <p:cNvSpPr/>
          <p:nvPr/>
        </p:nvSpPr>
        <p:spPr>
          <a:xfrm>
            <a:off x="4285837" y="2189130"/>
            <a:ext cx="1207790" cy="1105128"/>
          </a:xfrm>
          <a:custGeom>
            <a:avLst/>
            <a:gdLst/>
            <a:ahLst/>
            <a:cxnLst/>
            <a:rect l="l" t="t" r="r" b="b"/>
            <a:pathLst>
              <a:path w="1207790" h="1105128">
                <a:moveTo>
                  <a:pt x="0" y="0"/>
                </a:moveTo>
                <a:lnTo>
                  <a:pt x="1207790" y="0"/>
                </a:lnTo>
                <a:lnTo>
                  <a:pt x="1207790" y="1105128"/>
                </a:lnTo>
                <a:lnTo>
                  <a:pt x="0" y="1105128"/>
                </a:lnTo>
                <a:lnTo>
                  <a:pt x="0" y="0"/>
                </a:lnTo>
                <a:close/>
              </a:path>
            </a:pathLst>
          </a:custGeom>
          <a:blipFill>
            <a:blip r:embed="rId2"/>
            <a:stretch>
              <a:fillRect/>
            </a:stretch>
          </a:blipFill>
        </p:spPr>
      </p:sp>
      <p:sp>
        <p:nvSpPr>
          <p:cNvPr id="4" name="Freeform 4"/>
          <p:cNvSpPr/>
          <p:nvPr/>
        </p:nvSpPr>
        <p:spPr>
          <a:xfrm>
            <a:off x="12359353" y="2251163"/>
            <a:ext cx="1241688" cy="1136144"/>
          </a:xfrm>
          <a:custGeom>
            <a:avLst/>
            <a:gdLst/>
            <a:ahLst/>
            <a:cxnLst/>
            <a:rect l="l" t="t" r="r" b="b"/>
            <a:pathLst>
              <a:path w="1241688" h="1136144">
                <a:moveTo>
                  <a:pt x="0" y="0"/>
                </a:moveTo>
                <a:lnTo>
                  <a:pt x="1241688" y="0"/>
                </a:lnTo>
                <a:lnTo>
                  <a:pt x="1241688" y="1136144"/>
                </a:lnTo>
                <a:lnTo>
                  <a:pt x="0" y="1136144"/>
                </a:lnTo>
                <a:lnTo>
                  <a:pt x="0" y="0"/>
                </a:lnTo>
                <a:close/>
              </a:path>
            </a:pathLst>
          </a:custGeom>
          <a:blipFill>
            <a:blip r:embed="rId2"/>
            <a:stretch>
              <a:fillRect/>
            </a:stretch>
          </a:blipFill>
        </p:spPr>
      </p:sp>
      <p:sp>
        <p:nvSpPr>
          <p:cNvPr id="5" name="Freeform 5"/>
          <p:cNvSpPr/>
          <p:nvPr/>
        </p:nvSpPr>
        <p:spPr>
          <a:xfrm>
            <a:off x="1221015" y="2251163"/>
            <a:ext cx="1293302" cy="1119294"/>
          </a:xfrm>
          <a:custGeom>
            <a:avLst/>
            <a:gdLst/>
            <a:ahLst/>
            <a:cxnLst/>
            <a:rect l="l" t="t" r="r" b="b"/>
            <a:pathLst>
              <a:path w="1293302" h="1119294">
                <a:moveTo>
                  <a:pt x="0" y="0"/>
                </a:moveTo>
                <a:lnTo>
                  <a:pt x="1293302" y="0"/>
                </a:lnTo>
                <a:lnTo>
                  <a:pt x="1293302" y="1119295"/>
                </a:lnTo>
                <a:lnTo>
                  <a:pt x="0" y="1119295"/>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6" name="Freeform 6"/>
          <p:cNvSpPr/>
          <p:nvPr/>
        </p:nvSpPr>
        <p:spPr>
          <a:xfrm>
            <a:off x="15804163" y="2251163"/>
            <a:ext cx="1293302" cy="1119294"/>
          </a:xfrm>
          <a:custGeom>
            <a:avLst/>
            <a:gdLst/>
            <a:ahLst/>
            <a:cxnLst/>
            <a:rect l="l" t="t" r="r" b="b"/>
            <a:pathLst>
              <a:path w="1293302" h="1119294">
                <a:moveTo>
                  <a:pt x="0" y="0"/>
                </a:moveTo>
                <a:lnTo>
                  <a:pt x="1293302" y="0"/>
                </a:lnTo>
                <a:lnTo>
                  <a:pt x="1293302" y="1119295"/>
                </a:lnTo>
                <a:lnTo>
                  <a:pt x="0" y="1119295"/>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7" name="AutoShape 7"/>
          <p:cNvSpPr/>
          <p:nvPr/>
        </p:nvSpPr>
        <p:spPr>
          <a:xfrm>
            <a:off x="1028700" y="9144000"/>
            <a:ext cx="16053525" cy="0"/>
          </a:xfrm>
          <a:prstGeom prst="line">
            <a:avLst/>
          </a:prstGeom>
          <a:ln w="38100" cap="flat">
            <a:solidFill>
              <a:srgbClr val="A66A6A"/>
            </a:solidFill>
            <a:prstDash val="solid"/>
            <a:headEnd type="none" w="sm" len="sm"/>
            <a:tailEnd type="none" w="sm" len="sm"/>
          </a:ln>
        </p:spPr>
      </p:sp>
      <p:sp>
        <p:nvSpPr>
          <p:cNvPr id="8" name="Freeform 8"/>
          <p:cNvSpPr/>
          <p:nvPr/>
        </p:nvSpPr>
        <p:spPr>
          <a:xfrm>
            <a:off x="5038909" y="8513533"/>
            <a:ext cx="1205511" cy="1222834"/>
          </a:xfrm>
          <a:custGeom>
            <a:avLst/>
            <a:gdLst/>
            <a:ahLst/>
            <a:cxnLst/>
            <a:rect l="l" t="t" r="r" b="b"/>
            <a:pathLst>
              <a:path w="1205511" h="1222834">
                <a:moveTo>
                  <a:pt x="0" y="0"/>
                </a:moveTo>
                <a:lnTo>
                  <a:pt x="1205510" y="0"/>
                </a:lnTo>
                <a:lnTo>
                  <a:pt x="1205510" y="1222834"/>
                </a:lnTo>
                <a:lnTo>
                  <a:pt x="0" y="1222834"/>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9" name="Freeform 9"/>
          <p:cNvSpPr/>
          <p:nvPr/>
        </p:nvSpPr>
        <p:spPr>
          <a:xfrm>
            <a:off x="7499011" y="8484958"/>
            <a:ext cx="1205511" cy="1222834"/>
          </a:xfrm>
          <a:custGeom>
            <a:avLst/>
            <a:gdLst/>
            <a:ahLst/>
            <a:cxnLst/>
            <a:rect l="l" t="t" r="r" b="b"/>
            <a:pathLst>
              <a:path w="1205511" h="1222834">
                <a:moveTo>
                  <a:pt x="0" y="0"/>
                </a:moveTo>
                <a:lnTo>
                  <a:pt x="1205511" y="0"/>
                </a:lnTo>
                <a:lnTo>
                  <a:pt x="1205511" y="1222834"/>
                </a:lnTo>
                <a:lnTo>
                  <a:pt x="0" y="1222834"/>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10" name="Freeform 10"/>
          <p:cNvSpPr/>
          <p:nvPr/>
        </p:nvSpPr>
        <p:spPr>
          <a:xfrm>
            <a:off x="9961822" y="8589733"/>
            <a:ext cx="1205511" cy="1222834"/>
          </a:xfrm>
          <a:custGeom>
            <a:avLst/>
            <a:gdLst/>
            <a:ahLst/>
            <a:cxnLst/>
            <a:rect l="l" t="t" r="r" b="b"/>
            <a:pathLst>
              <a:path w="1205511" h="1222834">
                <a:moveTo>
                  <a:pt x="0" y="0"/>
                </a:moveTo>
                <a:lnTo>
                  <a:pt x="1205510" y="0"/>
                </a:lnTo>
                <a:lnTo>
                  <a:pt x="1205510" y="1222834"/>
                </a:lnTo>
                <a:lnTo>
                  <a:pt x="0" y="1222834"/>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11" name="TextBox 11"/>
          <p:cNvSpPr txBox="1"/>
          <p:nvPr/>
        </p:nvSpPr>
        <p:spPr>
          <a:xfrm>
            <a:off x="749662" y="-43134"/>
            <a:ext cx="16611600" cy="1563698"/>
          </a:xfrm>
          <a:prstGeom prst="rect">
            <a:avLst/>
          </a:prstGeom>
        </p:spPr>
        <p:txBody>
          <a:bodyPr wrap="square" lIns="0" tIns="0" rIns="0" bIns="0" rtlCol="0" anchor="t">
            <a:spAutoFit/>
          </a:bodyPr>
          <a:lstStyle/>
          <a:p>
            <a:pPr algn="ctr">
              <a:lnSpc>
                <a:spcPts val="13860"/>
              </a:lnSpc>
              <a:spcBef>
                <a:spcPct val="0"/>
              </a:spcBef>
            </a:pPr>
            <a:r>
              <a:rPr lang="en-US" sz="6600" b="1">
                <a:latin typeface="iCiel Sanelma" pitchFamily="50" charset="-93"/>
              </a:rPr>
              <a:t>b.</a:t>
            </a:r>
            <a:r>
              <a:rPr lang="en-US" sz="6600">
                <a:latin typeface="iCiel Sanelma" pitchFamily="50" charset="-93"/>
              </a:rPr>
              <a:t> </a:t>
            </a:r>
            <a:r>
              <a:rPr lang="en-US" sz="6600" b="1">
                <a:latin typeface="iCiel Sanelma" pitchFamily="50" charset="-93"/>
              </a:rPr>
              <a:t>B</a:t>
            </a:r>
            <a:r>
              <a:rPr lang="vi-VN" sz="6600" b="1">
                <a:latin typeface="iCiel Sanelma" pitchFamily="50" charset="-93"/>
              </a:rPr>
              <a:t>ước 2:</a:t>
            </a:r>
            <a:r>
              <a:rPr lang="vi-VN" sz="6600">
                <a:latin typeface="iCiel Sanelma" pitchFamily="50" charset="-93"/>
              </a:rPr>
              <a:t> </a:t>
            </a:r>
            <a:r>
              <a:rPr lang="vi-VN" sz="6600" b="1">
                <a:latin typeface="iCiel Sanelma" pitchFamily="50" charset="-93"/>
              </a:rPr>
              <a:t>Tìm ý </a:t>
            </a:r>
            <a:r>
              <a:rPr lang="en-US" sz="6600" b="1">
                <a:latin typeface="iCiel Sanelma" pitchFamily="50" charset="-93"/>
              </a:rPr>
              <a:t>và lập dàn ý</a:t>
            </a:r>
            <a:endParaRPr lang="en-US" sz="7200">
              <a:solidFill>
                <a:srgbClr val="A66A6A"/>
              </a:solidFill>
              <a:latin typeface="iCiel Sanelma" pitchFamily="50" charset="-93"/>
            </a:endParaRPr>
          </a:p>
        </p:txBody>
      </p:sp>
      <p:sp>
        <p:nvSpPr>
          <p:cNvPr id="12" name="TextBox 12"/>
          <p:cNvSpPr txBox="1"/>
          <p:nvPr/>
        </p:nvSpPr>
        <p:spPr>
          <a:xfrm>
            <a:off x="-271122" y="3410124"/>
            <a:ext cx="5897546" cy="564770"/>
          </a:xfrm>
          <a:prstGeom prst="rect">
            <a:avLst/>
          </a:prstGeom>
        </p:spPr>
        <p:txBody>
          <a:bodyPr lIns="0" tIns="0" rIns="0" bIns="0" rtlCol="0" anchor="t">
            <a:spAutoFit/>
          </a:bodyPr>
          <a:lstStyle/>
          <a:p>
            <a:pPr algn="ctr">
              <a:lnSpc>
                <a:spcPts val="4312"/>
              </a:lnSpc>
              <a:spcBef>
                <a:spcPct val="0"/>
              </a:spcBef>
            </a:pPr>
            <a:r>
              <a:rPr lang="fr-FR" sz="4400">
                <a:solidFill>
                  <a:schemeClr val="accent6">
                    <a:lumMod val="50000"/>
                  </a:schemeClr>
                </a:solidFill>
                <a:latin typeface="iCiel Sanelma" pitchFamily="50" charset="-93"/>
              </a:rPr>
              <a:t>Núi lửa là gì</a:t>
            </a:r>
            <a:endParaRPr lang="en-US" sz="4400">
              <a:solidFill>
                <a:schemeClr val="accent6">
                  <a:lumMod val="50000"/>
                </a:schemeClr>
              </a:solidFill>
              <a:latin typeface="iCiel Sanelma" pitchFamily="50" charset="-93"/>
            </a:endParaRPr>
          </a:p>
        </p:txBody>
      </p:sp>
      <p:sp>
        <p:nvSpPr>
          <p:cNvPr id="13" name="TextBox 13"/>
          <p:cNvSpPr txBox="1"/>
          <p:nvPr/>
        </p:nvSpPr>
        <p:spPr>
          <a:xfrm>
            <a:off x="11860606" y="3383472"/>
            <a:ext cx="5592978" cy="1116203"/>
          </a:xfrm>
          <a:prstGeom prst="rect">
            <a:avLst/>
          </a:prstGeom>
        </p:spPr>
        <p:txBody>
          <a:bodyPr wrap="square" lIns="0" tIns="0" rIns="0" bIns="0" rtlCol="0" anchor="t">
            <a:spAutoFit/>
          </a:bodyPr>
          <a:lstStyle/>
          <a:p>
            <a:pPr algn="ctr">
              <a:lnSpc>
                <a:spcPts val="4312"/>
              </a:lnSpc>
              <a:spcBef>
                <a:spcPct val="0"/>
              </a:spcBef>
            </a:pPr>
            <a:r>
              <a:rPr lang="en-US" sz="4400">
                <a:solidFill>
                  <a:schemeClr val="accent6">
                    <a:lumMod val="50000"/>
                  </a:schemeClr>
                </a:solidFill>
                <a:latin typeface="iCiel Sanelma" pitchFamily="50" charset="-93"/>
              </a:rPr>
              <a:t>Vì sao có hiện tượng núi lửa phun trào? </a:t>
            </a:r>
          </a:p>
        </p:txBody>
      </p:sp>
      <p:sp>
        <p:nvSpPr>
          <p:cNvPr id="16" name="Rectangle 15"/>
          <p:cNvSpPr/>
          <p:nvPr/>
        </p:nvSpPr>
        <p:spPr>
          <a:xfrm>
            <a:off x="7647563" y="1583276"/>
            <a:ext cx="2426172" cy="1015663"/>
          </a:xfrm>
          <a:prstGeom prst="rect">
            <a:avLst/>
          </a:prstGeom>
        </p:spPr>
        <p:txBody>
          <a:bodyPr wrap="square">
            <a:spAutoFit/>
          </a:bodyPr>
          <a:lstStyle/>
          <a:p>
            <a:r>
              <a:rPr lang="en-US" sz="6000" b="1">
                <a:solidFill>
                  <a:srgbClr val="0000CC"/>
                </a:solidFill>
                <a:latin typeface="iCiel Sanelma" pitchFamily="50" charset="-93"/>
                <a:ea typeface="Times New Roman" panose="02020603050405020304" pitchFamily="18" charset="0"/>
                <a:cs typeface="Times New Roman" panose="02020603050405020304" pitchFamily="18" charset="0"/>
              </a:rPr>
              <a:t>* Tìm ý</a:t>
            </a:r>
            <a:endParaRPr lang="en-GB" sz="6000">
              <a:latin typeface="iCiel Sanelma" pitchFamily="50" charset="-93"/>
              <a:cs typeface="Times New Roman" panose="02020603050405020304" pitchFamily="18" charset="0"/>
            </a:endParaRPr>
          </a:p>
        </p:txBody>
      </p:sp>
      <p:sp>
        <p:nvSpPr>
          <p:cNvPr id="17" name="Rectangle 16"/>
          <p:cNvSpPr/>
          <p:nvPr/>
        </p:nvSpPr>
        <p:spPr>
          <a:xfrm>
            <a:off x="228601" y="4278534"/>
            <a:ext cx="4139082" cy="4524315"/>
          </a:xfrm>
          <a:prstGeom prst="rect">
            <a:avLst/>
          </a:prstGeom>
        </p:spPr>
        <p:txBody>
          <a:bodyPr wrap="square">
            <a:spAutoFit/>
          </a:bodyPr>
          <a:lstStyle/>
          <a:p>
            <a:pPr algn="just"/>
            <a:r>
              <a:rPr lang="fr-FR" sz="3600">
                <a:solidFill>
                  <a:srgbClr val="000000"/>
                </a:solidFill>
                <a:latin typeface="Times New Roman" panose="02020603050405020304" pitchFamily="18" charset="0"/>
                <a:ea typeface="Times New Roman" panose="02020603050405020304" pitchFamily="18" charset="0"/>
              </a:rPr>
              <a:t>Núi lửa là một vết đứt gãy trên lớp vỏ của một hành tinh, như là Trái Đất cho phép dung nham, tro núi lửa, và khí thoát ra từ một lò mắc ma ở dưới bề mặt.</a:t>
            </a:r>
            <a:endParaRPr lang="en-GB" sz="3600"/>
          </a:p>
        </p:txBody>
      </p:sp>
      <p:sp>
        <p:nvSpPr>
          <p:cNvPr id="18" name="Rectangle 17"/>
          <p:cNvSpPr/>
          <p:nvPr/>
        </p:nvSpPr>
        <p:spPr>
          <a:xfrm>
            <a:off x="5456882" y="3178049"/>
            <a:ext cx="4910319" cy="769441"/>
          </a:xfrm>
          <a:prstGeom prst="rect">
            <a:avLst/>
          </a:prstGeom>
        </p:spPr>
        <p:txBody>
          <a:bodyPr wrap="none">
            <a:spAutoFit/>
          </a:bodyPr>
          <a:lstStyle/>
          <a:p>
            <a:r>
              <a:rPr lang="fr-FR" sz="4400">
                <a:solidFill>
                  <a:schemeClr val="accent6">
                    <a:lumMod val="50000"/>
                  </a:schemeClr>
                </a:solidFill>
                <a:latin typeface="iCiel Sanelma" pitchFamily="50" charset="-93"/>
                <a:ea typeface="Times New Roman" panose="02020603050405020304" pitchFamily="18" charset="0"/>
              </a:rPr>
              <a:t>Có những loại núi lửa nào?</a:t>
            </a:r>
            <a:endParaRPr lang="en-GB" sz="4400">
              <a:solidFill>
                <a:schemeClr val="accent6">
                  <a:lumMod val="50000"/>
                </a:schemeClr>
              </a:solidFill>
              <a:latin typeface="iCiel Sanelma" pitchFamily="50" charset="-93"/>
            </a:endParaRPr>
          </a:p>
        </p:txBody>
      </p:sp>
      <p:sp>
        <p:nvSpPr>
          <p:cNvPr id="19" name="Rectangle 18"/>
          <p:cNvSpPr/>
          <p:nvPr/>
        </p:nvSpPr>
        <p:spPr>
          <a:xfrm>
            <a:off x="5300999" y="4465944"/>
            <a:ext cx="5513037" cy="3914918"/>
          </a:xfrm>
          <a:prstGeom prst="rect">
            <a:avLst/>
          </a:prstGeom>
        </p:spPr>
        <p:txBody>
          <a:bodyPr wrap="square">
            <a:spAutoFit/>
          </a:bodyPr>
          <a:lstStyle/>
          <a:p>
            <a:pPr algn="just">
              <a:lnSpc>
                <a:spcPct val="115000"/>
              </a:lnSpc>
              <a:spcAft>
                <a:spcPts val="0"/>
              </a:spcAft>
            </a:pPr>
            <a:r>
              <a:rPr lang="fr-FR" sz="36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Dựa vào hình dáng, có 2 loại: núi lửa hình chóp và núi lửa hình khiên.</a:t>
            </a:r>
            <a:endParaRPr lang="en-GB" sz="3600">
              <a:latin typeface="Times New Roman" panose="02020603050405020304" pitchFamily="18" charset="0"/>
              <a:ea typeface="Times New Roman" panose="02020603050405020304" pitchFamily="18" charset="0"/>
            </a:endParaRPr>
          </a:p>
          <a:p>
            <a:pPr algn="just">
              <a:lnSpc>
                <a:spcPct val="115000"/>
              </a:lnSpc>
              <a:spcAft>
                <a:spcPts val="0"/>
              </a:spcAft>
            </a:pPr>
            <a:r>
              <a:rPr lang="fr-FR" sz="36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Dựa vào dạng thức hoạt động, có 3 loại: núi lửa thức, núi lửa ngủ, núi lửa chết.</a:t>
            </a:r>
            <a:endParaRPr lang="en-GB" sz="3600">
              <a:effectLst/>
              <a:latin typeface="Times New Roman" panose="02020603050405020304" pitchFamily="18" charset="0"/>
              <a:ea typeface="Times New Roman" panose="02020603050405020304" pitchFamily="18" charset="0"/>
            </a:endParaRPr>
          </a:p>
        </p:txBody>
      </p:sp>
      <p:sp>
        <p:nvSpPr>
          <p:cNvPr id="20" name="Rectangle 19"/>
          <p:cNvSpPr/>
          <p:nvPr/>
        </p:nvSpPr>
        <p:spPr>
          <a:xfrm>
            <a:off x="11560739" y="4755940"/>
            <a:ext cx="6192712" cy="3970318"/>
          </a:xfrm>
          <a:prstGeom prst="rect">
            <a:avLst/>
          </a:prstGeom>
        </p:spPr>
        <p:txBody>
          <a:bodyPr wrap="square">
            <a:spAutoFit/>
          </a:bodyPr>
          <a:lstStyle/>
          <a:p>
            <a:pPr algn="just"/>
            <a:r>
              <a:rPr lang="fr-FR" sz="3600">
                <a:solidFill>
                  <a:srgbClr val="000000"/>
                </a:solidFill>
                <a:latin typeface="Times New Roman" panose="02020603050405020304" pitchFamily="18" charset="0"/>
                <a:ea typeface="Times New Roman" panose="02020603050405020304" pitchFamily="18" charset="0"/>
              </a:rPr>
              <a:t>Đá nóng chảy liên tục được đẩy lên phía trên và kết quả là những ngọn núi liên tục tăng về độ cao. Khi áp lực của các dòng chảy mắc ma phun trào lên trên qua miệng núi thì gây ra hiện tượng núi lửa phun trào.</a:t>
            </a:r>
            <a:endParaRPr lang="en-GB" sz="3600"/>
          </a:p>
        </p:txBody>
      </p:sp>
    </p:spTree>
    <p:extLst>
      <p:ext uri="{BB962C8B-B14F-4D97-AF65-F5344CB8AC3E}">
        <p14:creationId xmlns:p14="http://schemas.microsoft.com/office/powerpoint/2010/main" val="1122719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1000"/>
                                        <p:tgtEl>
                                          <p:spTgt spid="16"/>
                                        </p:tgtEl>
                                      </p:cBhvr>
                                    </p:animEffect>
                                    <p:anim calcmode="lin" valueType="num">
                                      <p:cBhvr>
                                        <p:cTn id="15" dur="1000" fill="hold"/>
                                        <p:tgtEl>
                                          <p:spTgt spid="16"/>
                                        </p:tgtEl>
                                        <p:attrNameLst>
                                          <p:attrName>ppt_x</p:attrName>
                                        </p:attrNameLst>
                                      </p:cBhvr>
                                      <p:tavLst>
                                        <p:tav tm="0">
                                          <p:val>
                                            <p:strVal val="#ppt_x"/>
                                          </p:val>
                                        </p:tav>
                                        <p:tav tm="100000">
                                          <p:val>
                                            <p:strVal val="#ppt_x"/>
                                          </p:val>
                                        </p:tav>
                                      </p:tavLst>
                                    </p:anim>
                                    <p:anim calcmode="lin" valueType="num">
                                      <p:cBhvr>
                                        <p:cTn id="1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barn(inVertical)">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1000"/>
                                        <p:tgtEl>
                                          <p:spTgt spid="18"/>
                                        </p:tgtEl>
                                      </p:cBhvr>
                                    </p:animEffect>
                                    <p:anim calcmode="lin" valueType="num">
                                      <p:cBhvr>
                                        <p:cTn id="34" dur="1000" fill="hold"/>
                                        <p:tgtEl>
                                          <p:spTgt spid="18"/>
                                        </p:tgtEl>
                                        <p:attrNameLst>
                                          <p:attrName>ppt_x</p:attrName>
                                        </p:attrNameLst>
                                      </p:cBhvr>
                                      <p:tavLst>
                                        <p:tav tm="0">
                                          <p:val>
                                            <p:strVal val="#ppt_x"/>
                                          </p:val>
                                        </p:tav>
                                        <p:tav tm="100000">
                                          <p:val>
                                            <p:strVal val="#ppt_x"/>
                                          </p:val>
                                        </p:tav>
                                      </p:tavLst>
                                    </p:anim>
                                    <p:anim calcmode="lin" valueType="num">
                                      <p:cBhvr>
                                        <p:cTn id="35"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barn(inVertical)">
                                      <p:cBhvr>
                                        <p:cTn id="40" dur="500"/>
                                        <p:tgtEl>
                                          <p:spTgt spid="19"/>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barn(inVertical)">
                                      <p:cBhvr>
                                        <p:cTn id="45" dur="500"/>
                                        <p:tgtEl>
                                          <p:spTgt spid="13"/>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barn(inVertical)">
                                      <p:cBhvr>
                                        <p:cTn id="5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6" grpId="0"/>
      <p:bldP spid="17" grpId="0"/>
      <p:bldP spid="18" grpId="0"/>
      <p:bldP spid="19" grpId="0"/>
      <p:bldP spid="20"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DCDC"/>
        </a:solidFill>
        <a:effectLst/>
      </p:bgPr>
    </p:bg>
    <p:spTree>
      <p:nvGrpSpPr>
        <p:cNvPr id="1" name=""/>
        <p:cNvGrpSpPr/>
        <p:nvPr/>
      </p:nvGrpSpPr>
      <p:grpSpPr>
        <a:xfrm>
          <a:off x="0" y="0"/>
          <a:ext cx="0" cy="0"/>
          <a:chOff x="0" y="0"/>
          <a:chExt cx="0" cy="0"/>
        </a:xfrm>
      </p:grpSpPr>
      <p:sp>
        <p:nvSpPr>
          <p:cNvPr id="2" name="Freeform 2"/>
          <p:cNvSpPr/>
          <p:nvPr/>
        </p:nvSpPr>
        <p:spPr>
          <a:xfrm>
            <a:off x="914400" y="419100"/>
            <a:ext cx="7822021" cy="8667045"/>
          </a:xfrm>
          <a:custGeom>
            <a:avLst/>
            <a:gdLst/>
            <a:ahLst/>
            <a:cxnLst/>
            <a:rect l="l" t="t" r="r" b="b"/>
            <a:pathLst>
              <a:path w="7707721" h="5482117">
                <a:moveTo>
                  <a:pt x="0" y="0"/>
                </a:moveTo>
                <a:lnTo>
                  <a:pt x="7707721" y="0"/>
                </a:lnTo>
                <a:lnTo>
                  <a:pt x="7707721" y="5482116"/>
                </a:lnTo>
                <a:lnTo>
                  <a:pt x="0" y="548211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9551579" y="723900"/>
            <a:ext cx="7707721" cy="8276858"/>
          </a:xfrm>
          <a:custGeom>
            <a:avLst/>
            <a:gdLst/>
            <a:ahLst/>
            <a:cxnLst/>
            <a:rect l="l" t="t" r="r" b="b"/>
            <a:pathLst>
              <a:path w="7707721" h="5482117">
                <a:moveTo>
                  <a:pt x="0" y="0"/>
                </a:moveTo>
                <a:lnTo>
                  <a:pt x="7707721" y="0"/>
                </a:lnTo>
                <a:lnTo>
                  <a:pt x="7707721" y="5482116"/>
                </a:lnTo>
                <a:lnTo>
                  <a:pt x="0" y="548211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AutoShape 4"/>
          <p:cNvSpPr/>
          <p:nvPr/>
        </p:nvSpPr>
        <p:spPr>
          <a:xfrm>
            <a:off x="1028700" y="9220200"/>
            <a:ext cx="16230600" cy="0"/>
          </a:xfrm>
          <a:prstGeom prst="line">
            <a:avLst/>
          </a:prstGeom>
          <a:ln w="38100" cap="flat">
            <a:solidFill>
              <a:srgbClr val="A66A6A"/>
            </a:solidFill>
            <a:prstDash val="solid"/>
            <a:headEnd type="none" w="sm" len="sm"/>
            <a:tailEnd type="none" w="sm" len="sm"/>
          </a:ln>
        </p:spPr>
      </p:sp>
      <p:sp>
        <p:nvSpPr>
          <p:cNvPr id="5" name="Freeform 5"/>
          <p:cNvSpPr/>
          <p:nvPr/>
        </p:nvSpPr>
        <p:spPr>
          <a:xfrm>
            <a:off x="4882561" y="8646883"/>
            <a:ext cx="1205511" cy="1222834"/>
          </a:xfrm>
          <a:custGeom>
            <a:avLst/>
            <a:gdLst/>
            <a:ahLst/>
            <a:cxnLst/>
            <a:rect l="l" t="t" r="r" b="b"/>
            <a:pathLst>
              <a:path w="1205511" h="1222834">
                <a:moveTo>
                  <a:pt x="0" y="0"/>
                </a:moveTo>
                <a:lnTo>
                  <a:pt x="1205510" y="0"/>
                </a:lnTo>
                <a:lnTo>
                  <a:pt x="1205510" y="1222834"/>
                </a:lnTo>
                <a:lnTo>
                  <a:pt x="0" y="1222834"/>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a:off x="7530910" y="8608783"/>
            <a:ext cx="1205511" cy="1222834"/>
          </a:xfrm>
          <a:custGeom>
            <a:avLst/>
            <a:gdLst/>
            <a:ahLst/>
            <a:cxnLst/>
            <a:rect l="l" t="t" r="r" b="b"/>
            <a:pathLst>
              <a:path w="1205511" h="1222834">
                <a:moveTo>
                  <a:pt x="0" y="0"/>
                </a:moveTo>
                <a:lnTo>
                  <a:pt x="1205511" y="0"/>
                </a:lnTo>
                <a:lnTo>
                  <a:pt x="1205511" y="1222834"/>
                </a:lnTo>
                <a:lnTo>
                  <a:pt x="0" y="1222834"/>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7"/>
          <p:cNvSpPr/>
          <p:nvPr/>
        </p:nvSpPr>
        <p:spPr>
          <a:xfrm>
            <a:off x="10174696" y="8608783"/>
            <a:ext cx="1205511" cy="1222834"/>
          </a:xfrm>
          <a:custGeom>
            <a:avLst/>
            <a:gdLst/>
            <a:ahLst/>
            <a:cxnLst/>
            <a:rect l="l" t="t" r="r" b="b"/>
            <a:pathLst>
              <a:path w="1205511" h="1222834">
                <a:moveTo>
                  <a:pt x="0" y="0"/>
                </a:moveTo>
                <a:lnTo>
                  <a:pt x="1205511" y="0"/>
                </a:lnTo>
                <a:lnTo>
                  <a:pt x="1205511" y="1222834"/>
                </a:lnTo>
                <a:lnTo>
                  <a:pt x="0" y="1222834"/>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8" name="Freeform 8"/>
          <p:cNvSpPr/>
          <p:nvPr/>
        </p:nvSpPr>
        <p:spPr>
          <a:xfrm rot="814750">
            <a:off x="16164676" y="-266931"/>
            <a:ext cx="2001203" cy="1408346"/>
          </a:xfrm>
          <a:custGeom>
            <a:avLst/>
            <a:gdLst/>
            <a:ahLst/>
            <a:cxnLst/>
            <a:rect l="l" t="t" r="r" b="b"/>
            <a:pathLst>
              <a:path w="2001203" h="1408346">
                <a:moveTo>
                  <a:pt x="0" y="0"/>
                </a:moveTo>
                <a:lnTo>
                  <a:pt x="2001203" y="0"/>
                </a:lnTo>
                <a:lnTo>
                  <a:pt x="2001203" y="1408346"/>
                </a:lnTo>
                <a:lnTo>
                  <a:pt x="0" y="1408346"/>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9" name="Freeform 9"/>
          <p:cNvSpPr/>
          <p:nvPr/>
        </p:nvSpPr>
        <p:spPr>
          <a:xfrm rot="1609199">
            <a:off x="-165064" y="-130303"/>
            <a:ext cx="1863587" cy="1863587"/>
          </a:xfrm>
          <a:custGeom>
            <a:avLst/>
            <a:gdLst/>
            <a:ahLst/>
            <a:cxnLst/>
            <a:rect l="l" t="t" r="r" b="b"/>
            <a:pathLst>
              <a:path w="1863587" h="1863587">
                <a:moveTo>
                  <a:pt x="0" y="0"/>
                </a:moveTo>
                <a:lnTo>
                  <a:pt x="1863587" y="0"/>
                </a:lnTo>
                <a:lnTo>
                  <a:pt x="1863587" y="1863586"/>
                </a:lnTo>
                <a:lnTo>
                  <a:pt x="0" y="1863586"/>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0" name="Freeform 10"/>
          <p:cNvSpPr/>
          <p:nvPr/>
        </p:nvSpPr>
        <p:spPr>
          <a:xfrm>
            <a:off x="13849837" y="1028700"/>
            <a:ext cx="4903791" cy="954010"/>
          </a:xfrm>
          <a:custGeom>
            <a:avLst/>
            <a:gdLst/>
            <a:ahLst/>
            <a:cxnLst/>
            <a:rect l="l" t="t" r="r" b="b"/>
            <a:pathLst>
              <a:path w="4903791" h="954010">
                <a:moveTo>
                  <a:pt x="0" y="0"/>
                </a:moveTo>
                <a:lnTo>
                  <a:pt x="4903791" y="0"/>
                </a:lnTo>
                <a:lnTo>
                  <a:pt x="4903791" y="954010"/>
                </a:lnTo>
                <a:lnTo>
                  <a:pt x="0" y="954010"/>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11" name="Freeform 11"/>
          <p:cNvSpPr/>
          <p:nvPr/>
        </p:nvSpPr>
        <p:spPr>
          <a:xfrm rot="537319">
            <a:off x="7223253" y="160788"/>
            <a:ext cx="1820825" cy="1281406"/>
          </a:xfrm>
          <a:custGeom>
            <a:avLst/>
            <a:gdLst/>
            <a:ahLst/>
            <a:cxnLst/>
            <a:rect l="l" t="t" r="r" b="b"/>
            <a:pathLst>
              <a:path w="1820825" h="1281406">
                <a:moveTo>
                  <a:pt x="0" y="0"/>
                </a:moveTo>
                <a:lnTo>
                  <a:pt x="1820825" y="0"/>
                </a:lnTo>
                <a:lnTo>
                  <a:pt x="1820825" y="1281406"/>
                </a:lnTo>
                <a:lnTo>
                  <a:pt x="0" y="1281406"/>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3" name="TextBox 13"/>
          <p:cNvSpPr txBox="1"/>
          <p:nvPr/>
        </p:nvSpPr>
        <p:spPr>
          <a:xfrm>
            <a:off x="2667000" y="1546293"/>
            <a:ext cx="5497145" cy="1197251"/>
          </a:xfrm>
          <a:prstGeom prst="rect">
            <a:avLst/>
          </a:prstGeom>
        </p:spPr>
        <p:txBody>
          <a:bodyPr wrap="square" lIns="0" tIns="0" rIns="0" bIns="0" rtlCol="0" anchor="t">
            <a:spAutoFit/>
          </a:bodyPr>
          <a:lstStyle/>
          <a:p>
            <a:pPr algn="just">
              <a:lnSpc>
                <a:spcPts val="4620"/>
              </a:lnSpc>
              <a:spcBef>
                <a:spcPct val="0"/>
              </a:spcBef>
            </a:pPr>
            <a:r>
              <a:rPr lang="fr-FR" sz="4800">
                <a:solidFill>
                  <a:schemeClr val="accent6">
                    <a:lumMod val="50000"/>
                  </a:schemeClr>
                </a:solidFill>
                <a:latin typeface="iCiel Sanelma" pitchFamily="50" charset="-93"/>
              </a:rPr>
              <a:t>Núi lửa phun trào mang lại những lợi ích và tác hại gì?</a:t>
            </a:r>
            <a:endParaRPr lang="en-US" sz="4400">
              <a:solidFill>
                <a:schemeClr val="accent6">
                  <a:lumMod val="50000"/>
                </a:schemeClr>
              </a:solidFill>
              <a:latin typeface="iCiel Sanelma" pitchFamily="50" charset="-93"/>
            </a:endParaRPr>
          </a:p>
        </p:txBody>
      </p:sp>
      <p:sp>
        <p:nvSpPr>
          <p:cNvPr id="14" name="TextBox 14"/>
          <p:cNvSpPr txBox="1"/>
          <p:nvPr/>
        </p:nvSpPr>
        <p:spPr>
          <a:xfrm>
            <a:off x="11298466" y="1213117"/>
            <a:ext cx="5323886" cy="2215991"/>
          </a:xfrm>
          <a:prstGeom prst="rect">
            <a:avLst/>
          </a:prstGeom>
        </p:spPr>
        <p:txBody>
          <a:bodyPr wrap="square" lIns="0" tIns="0" rIns="0" bIns="0" rtlCol="0" anchor="t">
            <a:spAutoFit/>
          </a:bodyPr>
          <a:lstStyle/>
          <a:p>
            <a:pPr algn="just"/>
            <a:r>
              <a:rPr lang="fr-FR" sz="4800">
                <a:solidFill>
                  <a:schemeClr val="accent6">
                    <a:lumMod val="50000"/>
                  </a:schemeClr>
                </a:solidFill>
                <a:latin typeface="iCiel Sanelma" pitchFamily="50" charset="-93"/>
              </a:rPr>
              <a:t>Giải pháp tận dụng hoặc cách phòng chống những tác động của núi lửa:</a:t>
            </a:r>
            <a:endParaRPr lang="en-GB" sz="4800">
              <a:solidFill>
                <a:schemeClr val="accent6">
                  <a:lumMod val="50000"/>
                </a:schemeClr>
              </a:solidFill>
              <a:latin typeface="iCiel Sanelma" pitchFamily="50" charset="-93"/>
            </a:endParaRPr>
          </a:p>
        </p:txBody>
      </p:sp>
      <p:sp>
        <p:nvSpPr>
          <p:cNvPr id="15" name="TextBox 15"/>
          <p:cNvSpPr txBox="1"/>
          <p:nvPr/>
        </p:nvSpPr>
        <p:spPr>
          <a:xfrm>
            <a:off x="1371600" y="3036798"/>
            <a:ext cx="7136037" cy="5539978"/>
          </a:xfrm>
          <a:prstGeom prst="rect">
            <a:avLst/>
          </a:prstGeom>
        </p:spPr>
        <p:txBody>
          <a:bodyPr wrap="square" lIns="0" tIns="0" rIns="0" bIns="0" rtlCol="0" anchor="t">
            <a:spAutoFit/>
          </a:bodyPr>
          <a:lstStyle/>
          <a:p>
            <a:pPr algn="just"/>
            <a:r>
              <a:rPr lang="fr-FR" sz="4000">
                <a:latin typeface="Times New Roman" panose="02020603050405020304" pitchFamily="18" charset="0"/>
                <a:cs typeface="Times New Roman" panose="02020603050405020304" pitchFamily="18" charset="0"/>
              </a:rPr>
              <a:t>→ Lợi ích: mỏ khoáng sản phong phú, năng lượng địa nhiệt, đất đai tơi xốp, màu mỡ.</a:t>
            </a:r>
            <a:endParaRPr lang="en-GB" sz="4000">
              <a:latin typeface="Times New Roman" panose="02020603050405020304" pitchFamily="18" charset="0"/>
              <a:cs typeface="Times New Roman" panose="02020603050405020304" pitchFamily="18" charset="0"/>
            </a:endParaRPr>
          </a:p>
          <a:p>
            <a:pPr algn="just"/>
            <a:r>
              <a:rPr lang="fr-FR" sz="4000">
                <a:latin typeface="Times New Roman" panose="02020603050405020304" pitchFamily="18" charset="0"/>
                <a:cs typeface="Times New Roman" panose="02020603050405020304" pitchFamily="18" charset="0"/>
              </a:rPr>
              <a:t>→Tác hại: Gây cháy rừng, làm biến đổi môi trường sinh thái, suy giảm tài nguyên sinh học của vùng bị ảnh hưởng, tăng tính nhạy cảm của những thiên tai nguy hiểm như: lũ lụt, lở đất, sói mòn…</a:t>
            </a:r>
            <a:endParaRPr lang="en-GB" sz="4000">
              <a:latin typeface="Times New Roman" panose="02020603050405020304" pitchFamily="18" charset="0"/>
              <a:cs typeface="Times New Roman" panose="02020603050405020304" pitchFamily="18" charset="0"/>
            </a:endParaRPr>
          </a:p>
        </p:txBody>
      </p:sp>
      <p:sp>
        <p:nvSpPr>
          <p:cNvPr id="16" name="TextBox 16"/>
          <p:cNvSpPr txBox="1"/>
          <p:nvPr/>
        </p:nvSpPr>
        <p:spPr>
          <a:xfrm>
            <a:off x="10439400" y="3876771"/>
            <a:ext cx="6456061" cy="3860031"/>
          </a:xfrm>
          <a:prstGeom prst="rect">
            <a:avLst/>
          </a:prstGeom>
        </p:spPr>
        <p:txBody>
          <a:bodyPr wrap="square" lIns="0" tIns="0" rIns="0" bIns="0" rtlCol="0" anchor="t">
            <a:spAutoFit/>
          </a:bodyPr>
          <a:lstStyle/>
          <a:p>
            <a:pPr algn="just">
              <a:lnSpc>
                <a:spcPts val="4311"/>
              </a:lnSpc>
              <a:spcBef>
                <a:spcPct val="0"/>
              </a:spcBef>
            </a:pPr>
            <a:r>
              <a:rPr lang="fr-FR" sz="4000">
                <a:latin typeface="Times New Roman" panose="02020603050405020304" pitchFamily="18" charset="0"/>
                <a:cs typeface="Times New Roman" panose="02020603050405020304" pitchFamily="18" charset="0"/>
              </a:rPr>
              <a:t>Nếu ở nơi có cảnh báo sắp xảy ra hiện tượng núi lửa phải kịp thời di chuyển đến nơi an toàn. Đến tham quan nơi có núi lửa đã chết thì phải hiện cách quy định về an toàn, cũng như về vệ sinh môi trường, …</a:t>
            </a:r>
            <a:r>
              <a:rPr lang="en-US" sz="3600" smtClean="0">
                <a:latin typeface="Times New Roman" panose="02020603050405020304" pitchFamily="18" charset="0"/>
                <a:cs typeface="Times New Roman" panose="02020603050405020304" pitchFamily="18" charset="0"/>
              </a:rPr>
              <a:t>.</a:t>
            </a:r>
            <a:endParaRPr lang="en-US" sz="36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56688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barn(inVertical)">
                                      <p:cBhvr>
                                        <p:cTn id="21" dur="500"/>
                                        <p:tgtEl>
                                          <p:spTgt spid="14"/>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barn(inVertical)">
                                      <p:cBhvr>
                                        <p:cTn id="2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DCDC"/>
        </a:solidFill>
        <a:effectLst/>
      </p:bgPr>
    </p:bg>
    <p:spTree>
      <p:nvGrpSpPr>
        <p:cNvPr id="1" name=""/>
        <p:cNvGrpSpPr/>
        <p:nvPr/>
      </p:nvGrpSpPr>
      <p:grpSpPr>
        <a:xfrm>
          <a:off x="0" y="0"/>
          <a:ext cx="0" cy="0"/>
          <a:chOff x="0" y="0"/>
          <a:chExt cx="0" cy="0"/>
        </a:xfrm>
      </p:grpSpPr>
      <p:sp>
        <p:nvSpPr>
          <p:cNvPr id="2" name="Freeform 2"/>
          <p:cNvSpPr/>
          <p:nvPr/>
        </p:nvSpPr>
        <p:spPr>
          <a:xfrm>
            <a:off x="3581400" y="1866900"/>
            <a:ext cx="10935626" cy="7654938"/>
          </a:xfrm>
          <a:custGeom>
            <a:avLst/>
            <a:gdLst/>
            <a:ahLst/>
            <a:cxnLst/>
            <a:rect l="l" t="t" r="r" b="b"/>
            <a:pathLst>
              <a:path w="10935626" h="7654938">
                <a:moveTo>
                  <a:pt x="0" y="0"/>
                </a:moveTo>
                <a:lnTo>
                  <a:pt x="10935626" y="0"/>
                </a:lnTo>
                <a:lnTo>
                  <a:pt x="10935626" y="7654938"/>
                </a:lnTo>
                <a:lnTo>
                  <a:pt x="0" y="765493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rot="208808">
            <a:off x="14321880" y="8472614"/>
            <a:ext cx="1754246" cy="792405"/>
          </a:xfrm>
          <a:custGeom>
            <a:avLst/>
            <a:gdLst/>
            <a:ahLst/>
            <a:cxnLst/>
            <a:rect l="l" t="t" r="r" b="b"/>
            <a:pathLst>
              <a:path w="1754246" h="792405">
                <a:moveTo>
                  <a:pt x="0" y="0"/>
                </a:moveTo>
                <a:lnTo>
                  <a:pt x="1754246" y="0"/>
                </a:lnTo>
                <a:lnTo>
                  <a:pt x="1754246" y="792405"/>
                </a:lnTo>
                <a:lnTo>
                  <a:pt x="0" y="792405"/>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TextBox 4"/>
          <p:cNvSpPr txBox="1"/>
          <p:nvPr/>
        </p:nvSpPr>
        <p:spPr>
          <a:xfrm>
            <a:off x="5181600" y="-114300"/>
            <a:ext cx="8152109" cy="1673279"/>
          </a:xfrm>
          <a:prstGeom prst="rect">
            <a:avLst/>
          </a:prstGeom>
        </p:spPr>
        <p:txBody>
          <a:bodyPr lIns="0" tIns="0" rIns="0" bIns="0" rtlCol="0" anchor="t">
            <a:spAutoFit/>
          </a:bodyPr>
          <a:lstStyle/>
          <a:p>
            <a:pPr algn="ctr">
              <a:lnSpc>
                <a:spcPts val="13860"/>
              </a:lnSpc>
              <a:spcBef>
                <a:spcPct val="0"/>
              </a:spcBef>
            </a:pPr>
            <a:r>
              <a:rPr lang="fr-FR" sz="8000" b="1">
                <a:effectLst>
                  <a:outerShdw blurRad="38100" dist="38100" dir="2700000" algn="tl">
                    <a:srgbClr val="000000">
                      <a:alpha val="43137"/>
                    </a:srgbClr>
                  </a:outerShdw>
                </a:effectLst>
                <a:latin typeface="iCiel Sanelma" pitchFamily="50" charset="-93"/>
              </a:rPr>
              <a:t>*</a:t>
            </a:r>
            <a:r>
              <a:rPr lang="vi-VN" sz="8000" b="1">
                <a:effectLst>
                  <a:outerShdw blurRad="38100" dist="38100" dir="2700000" algn="tl">
                    <a:srgbClr val="000000">
                      <a:alpha val="43137"/>
                    </a:srgbClr>
                  </a:outerShdw>
                </a:effectLst>
                <a:latin typeface="iCiel Sanelma" pitchFamily="50" charset="-93"/>
              </a:rPr>
              <a:t> Lập dàn ý</a:t>
            </a:r>
            <a:endParaRPr lang="en-US" sz="8800" b="1">
              <a:solidFill>
                <a:srgbClr val="A66A6A"/>
              </a:solidFill>
              <a:effectLst>
                <a:outerShdw blurRad="38100" dist="38100" dir="2700000" algn="tl">
                  <a:srgbClr val="000000">
                    <a:alpha val="43137"/>
                  </a:srgbClr>
                </a:outerShdw>
              </a:effectLst>
              <a:latin typeface="iCiel Sanelma" pitchFamily="50" charset="-93"/>
            </a:endParaRPr>
          </a:p>
        </p:txBody>
      </p:sp>
      <p:graphicFrame>
        <p:nvGraphicFramePr>
          <p:cNvPr id="6" name="Table 5"/>
          <p:cNvGraphicFramePr>
            <a:graphicFrameLocks noGrp="1"/>
          </p:cNvGraphicFramePr>
          <p:nvPr>
            <p:extLst>
              <p:ext uri="{D42A27DB-BD31-4B8C-83A1-F6EECF244321}">
                <p14:modId xmlns:p14="http://schemas.microsoft.com/office/powerpoint/2010/main" val="3803145932"/>
              </p:ext>
            </p:extLst>
          </p:nvPr>
        </p:nvGraphicFramePr>
        <p:xfrm>
          <a:off x="4191000" y="3619500"/>
          <a:ext cx="9714854" cy="4907280"/>
        </p:xfrm>
        <a:graphic>
          <a:graphicData uri="http://schemas.openxmlformats.org/drawingml/2006/table">
            <a:tbl>
              <a:tblPr firstRow="1" firstCol="1" bandRow="1"/>
              <a:tblGrid>
                <a:gridCol w="1681417"/>
                <a:gridCol w="8033437"/>
              </a:tblGrid>
              <a:tr h="168243">
                <a:tc>
                  <a:txBody>
                    <a:bodyPr/>
                    <a:lstStyle/>
                    <a:p>
                      <a:pPr algn="just">
                        <a:lnSpc>
                          <a:spcPct val="115000"/>
                        </a:lnSpc>
                        <a:spcAft>
                          <a:spcPts val="0"/>
                        </a:spcAft>
                      </a:pPr>
                      <a:r>
                        <a:rPr lang="en-US" sz="4000" b="1">
                          <a:solidFill>
                            <a:srgbClr val="000000"/>
                          </a:solidFill>
                          <a:effectLst/>
                          <a:latin typeface="iCiel Bambola" panose="02000000000000000000" pitchFamily="50" charset="-93"/>
                          <a:ea typeface="Times New Roman" panose="02020603050405020304" pitchFamily="18" charset="0"/>
                          <a:cs typeface="Times New Roman" panose="02020603050405020304" pitchFamily="18" charset="0"/>
                        </a:rPr>
                        <a:t>Mở bài</a:t>
                      </a:r>
                      <a:endParaRPr lang="en-GB" sz="40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0" marR="0" marT="0" marB="0">
                    <a:lnL>
                      <a:noFill/>
                    </a:lnL>
                    <a:lnR>
                      <a:noFill/>
                    </a:lnR>
                    <a:lnT>
                      <a:noFill/>
                    </a:lnT>
                    <a:lnB>
                      <a:noFill/>
                    </a:lnB>
                    <a:solidFill>
                      <a:schemeClr val="accent6">
                        <a:lumMod val="75000"/>
                      </a:schemeClr>
                    </a:solidFill>
                  </a:tcPr>
                </a:tc>
                <a:tc>
                  <a:txBody>
                    <a:bodyPr/>
                    <a:lstStyle/>
                    <a:p>
                      <a:pPr algn="just">
                        <a:lnSpc>
                          <a:spcPct val="115000"/>
                        </a:lnSpc>
                        <a:spcAft>
                          <a:spcPts val="0"/>
                        </a:spcAft>
                      </a:pPr>
                      <a:r>
                        <a:rPr lang="en-US" sz="4000">
                          <a:solidFill>
                            <a:srgbClr val="000000"/>
                          </a:solidFill>
                          <a:effectLst/>
                          <a:latin typeface="iCiel Bambola" panose="02000000000000000000" pitchFamily="50" charset="-93"/>
                          <a:ea typeface="Times New Roman" panose="02020603050405020304" pitchFamily="18" charset="0"/>
                          <a:cs typeface="Times New Roman" panose="02020603050405020304" pitchFamily="18" charset="0"/>
                        </a:rPr>
                        <a:t>Giới thiệu khái quát về hiện tượng tự nhiên được thuyết minh</a:t>
                      </a:r>
                      <a:endParaRPr lang="en-GB" sz="40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0" marR="0" marT="0" marB="0">
                    <a:lnL>
                      <a:noFill/>
                    </a:lnL>
                    <a:lnR>
                      <a:noFill/>
                    </a:lnR>
                    <a:lnT>
                      <a:noFill/>
                    </a:lnT>
                    <a:lnB>
                      <a:noFill/>
                    </a:lnB>
                    <a:solidFill>
                      <a:schemeClr val="accent6">
                        <a:lumMod val="75000"/>
                      </a:schemeClr>
                    </a:solidFill>
                  </a:tcPr>
                </a:tc>
              </a:tr>
              <a:tr h="0">
                <a:tc>
                  <a:txBody>
                    <a:bodyPr/>
                    <a:lstStyle/>
                    <a:p>
                      <a:pPr algn="just">
                        <a:lnSpc>
                          <a:spcPct val="115000"/>
                        </a:lnSpc>
                        <a:spcAft>
                          <a:spcPts val="0"/>
                        </a:spcAft>
                      </a:pPr>
                      <a:r>
                        <a:rPr lang="en-US" sz="4000" b="1">
                          <a:solidFill>
                            <a:srgbClr val="000000"/>
                          </a:solidFill>
                          <a:effectLst/>
                          <a:latin typeface="iCiel Bambola" panose="02000000000000000000" pitchFamily="50" charset="-93"/>
                          <a:ea typeface="Times New Roman" panose="02020603050405020304" pitchFamily="18" charset="0"/>
                          <a:cs typeface="Times New Roman" panose="02020603050405020304" pitchFamily="18" charset="0"/>
                        </a:rPr>
                        <a:t>Thân bài</a:t>
                      </a:r>
                      <a:endParaRPr lang="en-GB" sz="40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0" marR="0" marT="0" marB="0">
                    <a:lnL>
                      <a:noFill/>
                    </a:lnL>
                    <a:lnR>
                      <a:noFill/>
                    </a:lnR>
                    <a:lnT>
                      <a:noFill/>
                    </a:lnT>
                    <a:lnB>
                      <a:noFill/>
                    </a:lnB>
                    <a:solidFill>
                      <a:schemeClr val="accent6">
                        <a:lumMod val="60000"/>
                        <a:lumOff val="40000"/>
                      </a:schemeClr>
                    </a:solidFill>
                  </a:tcPr>
                </a:tc>
                <a:tc>
                  <a:txBody>
                    <a:bodyPr/>
                    <a:lstStyle/>
                    <a:p>
                      <a:pPr algn="just">
                        <a:lnSpc>
                          <a:spcPct val="115000"/>
                        </a:lnSpc>
                        <a:spcAft>
                          <a:spcPts val="0"/>
                        </a:spcAft>
                      </a:pPr>
                      <a:r>
                        <a:rPr lang="en-US" sz="4000">
                          <a:solidFill>
                            <a:srgbClr val="000000"/>
                          </a:solidFill>
                          <a:effectLst/>
                          <a:latin typeface="iCiel Bambola" panose="02000000000000000000" pitchFamily="50" charset="-93"/>
                          <a:ea typeface="Times New Roman" panose="02020603050405020304" pitchFamily="18" charset="0"/>
                          <a:cs typeface="Times New Roman" panose="02020603050405020304" pitchFamily="18" charset="0"/>
                        </a:rPr>
                        <a:t>Thuyết minh giải thích về hiện tượng bằng các đoạn văn theo ý đã lập.</a:t>
                      </a:r>
                      <a:endParaRPr lang="en-GB" sz="40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0" marR="0" marT="0" marB="0">
                    <a:lnL>
                      <a:noFill/>
                    </a:lnL>
                    <a:lnR>
                      <a:noFill/>
                    </a:lnR>
                    <a:lnT>
                      <a:noFill/>
                    </a:lnT>
                    <a:lnB>
                      <a:noFill/>
                    </a:lnB>
                    <a:solidFill>
                      <a:schemeClr val="accent6">
                        <a:lumMod val="60000"/>
                        <a:lumOff val="40000"/>
                      </a:schemeClr>
                    </a:solidFill>
                  </a:tcPr>
                </a:tc>
              </a:tr>
              <a:tr h="0">
                <a:tc>
                  <a:txBody>
                    <a:bodyPr/>
                    <a:lstStyle/>
                    <a:p>
                      <a:pPr algn="just">
                        <a:lnSpc>
                          <a:spcPct val="115000"/>
                        </a:lnSpc>
                        <a:spcAft>
                          <a:spcPts val="0"/>
                        </a:spcAft>
                      </a:pPr>
                      <a:r>
                        <a:rPr lang="en-US" sz="4000" b="1">
                          <a:solidFill>
                            <a:srgbClr val="000000"/>
                          </a:solidFill>
                          <a:effectLst/>
                          <a:latin typeface="iCiel Bambola" panose="02000000000000000000" pitchFamily="50" charset="-93"/>
                          <a:ea typeface="Times New Roman" panose="02020603050405020304" pitchFamily="18" charset="0"/>
                          <a:cs typeface="Times New Roman" panose="02020603050405020304" pitchFamily="18" charset="0"/>
                        </a:rPr>
                        <a:t>Kết bài</a:t>
                      </a:r>
                      <a:endParaRPr lang="en-GB" sz="40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0" marR="0" marT="0" marB="0">
                    <a:lnL>
                      <a:noFill/>
                    </a:lnL>
                    <a:lnR>
                      <a:noFill/>
                    </a:lnR>
                    <a:lnT>
                      <a:noFill/>
                    </a:lnT>
                    <a:lnB>
                      <a:noFill/>
                    </a:lnB>
                    <a:solidFill>
                      <a:schemeClr val="accent6">
                        <a:lumMod val="40000"/>
                        <a:lumOff val="60000"/>
                      </a:schemeClr>
                    </a:solidFill>
                  </a:tcPr>
                </a:tc>
                <a:tc>
                  <a:txBody>
                    <a:bodyPr/>
                    <a:lstStyle/>
                    <a:p>
                      <a:pPr algn="just">
                        <a:lnSpc>
                          <a:spcPct val="115000"/>
                        </a:lnSpc>
                        <a:spcAft>
                          <a:spcPts val="0"/>
                        </a:spcAft>
                      </a:pPr>
                      <a:r>
                        <a:rPr lang="en-US" sz="4000">
                          <a:solidFill>
                            <a:srgbClr val="000000"/>
                          </a:solidFill>
                          <a:effectLst/>
                          <a:latin typeface="iCiel Bambola" panose="02000000000000000000" pitchFamily="50" charset="-93"/>
                          <a:ea typeface="Times New Roman" panose="02020603050405020304" pitchFamily="18" charset="0"/>
                          <a:cs typeface="Times New Roman" panose="02020603050405020304" pitchFamily="18" charset="0"/>
                        </a:rPr>
                        <a:t>Khái quát lại nội dung chính về hiện tượng và suy nghĩ của bản thân về hiện tượng tự nhiên ấy.</a:t>
                      </a:r>
                      <a:endParaRPr lang="en-GB" sz="40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0" marR="0" marT="0" marB="0">
                    <a:lnL>
                      <a:noFill/>
                    </a:lnL>
                    <a:lnR>
                      <a:noFill/>
                    </a:lnR>
                    <a:lnT>
                      <a:noFill/>
                    </a:lnT>
                    <a:lnB>
                      <a:noFill/>
                    </a:lnB>
                    <a:solidFill>
                      <a:schemeClr val="accent6">
                        <a:lumMod val="40000"/>
                        <a:lumOff val="60000"/>
                      </a:schemeClr>
                    </a:solidFill>
                  </a:tcPr>
                </a:tc>
              </a:tr>
            </a:tbl>
          </a:graphicData>
        </a:graphic>
      </p:graphicFrame>
    </p:spTree>
    <p:extLst>
      <p:ext uri="{BB962C8B-B14F-4D97-AF65-F5344CB8AC3E}">
        <p14:creationId xmlns:p14="http://schemas.microsoft.com/office/powerpoint/2010/main" val="3120997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DCDC"/>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1502440" y="3449510"/>
            <a:ext cx="4235404" cy="4374325"/>
            <a:chOff x="0" y="0"/>
            <a:chExt cx="6350000" cy="6558280"/>
          </a:xfrm>
        </p:grpSpPr>
        <p:sp>
          <p:nvSpPr>
            <p:cNvPr id="3" name="Freeform 3"/>
            <p:cNvSpPr/>
            <p:nvPr/>
          </p:nvSpPr>
          <p:spPr>
            <a:xfrm>
              <a:off x="74930" y="74930"/>
              <a:ext cx="6200140" cy="6408420"/>
            </a:xfrm>
            <a:custGeom>
              <a:avLst/>
              <a:gdLst/>
              <a:ahLst/>
              <a:cxnLst/>
              <a:rect l="l" t="t" r="r" b="b"/>
              <a:pathLst>
                <a:path w="6200140" h="6408420">
                  <a:moveTo>
                    <a:pt x="6200140" y="5351780"/>
                  </a:moveTo>
                  <a:cubicBezTo>
                    <a:pt x="6200140" y="5935980"/>
                    <a:pt x="5726430" y="6408420"/>
                    <a:pt x="5143500" y="6408420"/>
                  </a:cubicBezTo>
                  <a:lnTo>
                    <a:pt x="1056640" y="6408420"/>
                  </a:lnTo>
                  <a:cubicBezTo>
                    <a:pt x="472440" y="6408420"/>
                    <a:pt x="0" y="5934710"/>
                    <a:pt x="0" y="5351780"/>
                  </a:cubicBezTo>
                  <a:lnTo>
                    <a:pt x="0" y="1056640"/>
                  </a:lnTo>
                  <a:cubicBezTo>
                    <a:pt x="0" y="472440"/>
                    <a:pt x="473710" y="0"/>
                    <a:pt x="1056640" y="0"/>
                  </a:cubicBezTo>
                  <a:lnTo>
                    <a:pt x="5143500" y="0"/>
                  </a:lnTo>
                  <a:cubicBezTo>
                    <a:pt x="5727700" y="0"/>
                    <a:pt x="6200140" y="473710"/>
                    <a:pt x="6200140" y="1056640"/>
                  </a:cubicBezTo>
                  <a:lnTo>
                    <a:pt x="6200140" y="5351780"/>
                  </a:lnTo>
                  <a:close/>
                </a:path>
              </a:pathLst>
            </a:custGeom>
            <a:blipFill>
              <a:blip r:embed="rId2"/>
              <a:stretch>
                <a:fillRect l="-27567" r="-27567"/>
              </a:stretch>
            </a:blipFill>
          </p:spPr>
        </p:sp>
        <p:sp>
          <p:nvSpPr>
            <p:cNvPr id="4" name="Freeform 4"/>
            <p:cNvSpPr/>
            <p:nvPr/>
          </p:nvSpPr>
          <p:spPr>
            <a:xfrm>
              <a:off x="0" y="0"/>
              <a:ext cx="6350000" cy="6558280"/>
            </a:xfrm>
            <a:custGeom>
              <a:avLst/>
              <a:gdLst/>
              <a:ahLst/>
              <a:cxnLst/>
              <a:rect l="l" t="t" r="r" b="b"/>
              <a:pathLst>
                <a:path w="6350000" h="6558280">
                  <a:moveTo>
                    <a:pt x="5218430" y="6558280"/>
                  </a:moveTo>
                  <a:lnTo>
                    <a:pt x="1131570" y="6558280"/>
                  </a:lnTo>
                  <a:cubicBezTo>
                    <a:pt x="508000" y="6558280"/>
                    <a:pt x="0" y="6050280"/>
                    <a:pt x="0" y="5426710"/>
                  </a:cubicBezTo>
                  <a:lnTo>
                    <a:pt x="0" y="1131570"/>
                  </a:lnTo>
                  <a:cubicBezTo>
                    <a:pt x="0" y="508000"/>
                    <a:pt x="508000" y="0"/>
                    <a:pt x="1131570" y="0"/>
                  </a:cubicBezTo>
                  <a:lnTo>
                    <a:pt x="5218430" y="0"/>
                  </a:lnTo>
                  <a:cubicBezTo>
                    <a:pt x="5842000" y="0"/>
                    <a:pt x="6350000" y="508000"/>
                    <a:pt x="6350000" y="1131570"/>
                  </a:cubicBezTo>
                  <a:lnTo>
                    <a:pt x="6350000" y="5425440"/>
                  </a:lnTo>
                  <a:cubicBezTo>
                    <a:pt x="6350000" y="6050280"/>
                    <a:pt x="5842000" y="6558280"/>
                    <a:pt x="5218430" y="6558280"/>
                  </a:cubicBezTo>
                  <a:close/>
                  <a:moveTo>
                    <a:pt x="1131570" y="149860"/>
                  </a:moveTo>
                  <a:cubicBezTo>
                    <a:pt x="590550" y="149860"/>
                    <a:pt x="149860" y="590550"/>
                    <a:pt x="149860" y="1131570"/>
                  </a:cubicBezTo>
                  <a:lnTo>
                    <a:pt x="149860" y="5425440"/>
                  </a:lnTo>
                  <a:cubicBezTo>
                    <a:pt x="149860" y="5966460"/>
                    <a:pt x="590550" y="6407150"/>
                    <a:pt x="1131570" y="6407150"/>
                  </a:cubicBezTo>
                  <a:lnTo>
                    <a:pt x="5218430" y="6407150"/>
                  </a:lnTo>
                  <a:cubicBezTo>
                    <a:pt x="5759450" y="6407150"/>
                    <a:pt x="6200140" y="5966460"/>
                    <a:pt x="6200140" y="5425440"/>
                  </a:cubicBezTo>
                  <a:lnTo>
                    <a:pt x="6200140" y="1131570"/>
                  </a:lnTo>
                  <a:cubicBezTo>
                    <a:pt x="6200140" y="590550"/>
                    <a:pt x="5759450" y="149860"/>
                    <a:pt x="5218430" y="149860"/>
                  </a:cubicBezTo>
                  <a:lnTo>
                    <a:pt x="1131570" y="149860"/>
                  </a:lnTo>
                  <a:close/>
                </a:path>
              </a:pathLst>
            </a:custGeom>
            <a:solidFill>
              <a:srgbClr val="A66A6A"/>
            </a:solidFill>
          </p:spPr>
        </p:sp>
      </p:grpSp>
      <p:grpSp>
        <p:nvGrpSpPr>
          <p:cNvPr id="5" name="Group 5"/>
          <p:cNvGrpSpPr>
            <a:grpSpLocks noChangeAspect="1"/>
          </p:cNvGrpSpPr>
          <p:nvPr/>
        </p:nvGrpSpPr>
        <p:grpSpPr>
          <a:xfrm>
            <a:off x="6174524" y="3449510"/>
            <a:ext cx="4235404" cy="4374325"/>
            <a:chOff x="0" y="0"/>
            <a:chExt cx="6350000" cy="6558280"/>
          </a:xfrm>
        </p:grpSpPr>
        <p:sp>
          <p:nvSpPr>
            <p:cNvPr id="6" name="Freeform 6"/>
            <p:cNvSpPr/>
            <p:nvPr/>
          </p:nvSpPr>
          <p:spPr>
            <a:xfrm>
              <a:off x="74930" y="74930"/>
              <a:ext cx="6200140" cy="6408420"/>
            </a:xfrm>
            <a:custGeom>
              <a:avLst/>
              <a:gdLst/>
              <a:ahLst/>
              <a:cxnLst/>
              <a:rect l="l" t="t" r="r" b="b"/>
              <a:pathLst>
                <a:path w="6200140" h="6408420">
                  <a:moveTo>
                    <a:pt x="6200140" y="5351780"/>
                  </a:moveTo>
                  <a:cubicBezTo>
                    <a:pt x="6200140" y="5935980"/>
                    <a:pt x="5726430" y="6408420"/>
                    <a:pt x="5143500" y="6408420"/>
                  </a:cubicBezTo>
                  <a:lnTo>
                    <a:pt x="1056640" y="6408420"/>
                  </a:lnTo>
                  <a:cubicBezTo>
                    <a:pt x="472440" y="6408420"/>
                    <a:pt x="0" y="5934710"/>
                    <a:pt x="0" y="5351780"/>
                  </a:cubicBezTo>
                  <a:lnTo>
                    <a:pt x="0" y="1056640"/>
                  </a:lnTo>
                  <a:cubicBezTo>
                    <a:pt x="0" y="472440"/>
                    <a:pt x="473710" y="0"/>
                    <a:pt x="1056640" y="0"/>
                  </a:cubicBezTo>
                  <a:lnTo>
                    <a:pt x="5143500" y="0"/>
                  </a:lnTo>
                  <a:cubicBezTo>
                    <a:pt x="5727700" y="0"/>
                    <a:pt x="6200140" y="473710"/>
                    <a:pt x="6200140" y="1056640"/>
                  </a:cubicBezTo>
                  <a:lnTo>
                    <a:pt x="6200140" y="5351780"/>
                  </a:lnTo>
                  <a:close/>
                </a:path>
              </a:pathLst>
            </a:custGeom>
            <a:blipFill>
              <a:blip r:embed="rId3"/>
              <a:stretch>
                <a:fillRect l="-27567" r="-27567"/>
              </a:stretch>
            </a:blipFill>
          </p:spPr>
        </p:sp>
        <p:sp>
          <p:nvSpPr>
            <p:cNvPr id="7" name="Freeform 7"/>
            <p:cNvSpPr/>
            <p:nvPr/>
          </p:nvSpPr>
          <p:spPr>
            <a:xfrm>
              <a:off x="0" y="0"/>
              <a:ext cx="6350000" cy="6558280"/>
            </a:xfrm>
            <a:custGeom>
              <a:avLst/>
              <a:gdLst/>
              <a:ahLst/>
              <a:cxnLst/>
              <a:rect l="l" t="t" r="r" b="b"/>
              <a:pathLst>
                <a:path w="6350000" h="6558280">
                  <a:moveTo>
                    <a:pt x="5218430" y="6558280"/>
                  </a:moveTo>
                  <a:lnTo>
                    <a:pt x="1131570" y="6558280"/>
                  </a:lnTo>
                  <a:cubicBezTo>
                    <a:pt x="508000" y="6558280"/>
                    <a:pt x="0" y="6050280"/>
                    <a:pt x="0" y="5426710"/>
                  </a:cubicBezTo>
                  <a:lnTo>
                    <a:pt x="0" y="1131570"/>
                  </a:lnTo>
                  <a:cubicBezTo>
                    <a:pt x="0" y="508000"/>
                    <a:pt x="508000" y="0"/>
                    <a:pt x="1131570" y="0"/>
                  </a:cubicBezTo>
                  <a:lnTo>
                    <a:pt x="5218430" y="0"/>
                  </a:lnTo>
                  <a:cubicBezTo>
                    <a:pt x="5842000" y="0"/>
                    <a:pt x="6350000" y="508000"/>
                    <a:pt x="6350000" y="1131570"/>
                  </a:cubicBezTo>
                  <a:lnTo>
                    <a:pt x="6350000" y="5425440"/>
                  </a:lnTo>
                  <a:cubicBezTo>
                    <a:pt x="6350000" y="6050280"/>
                    <a:pt x="5842000" y="6558280"/>
                    <a:pt x="5218430" y="6558280"/>
                  </a:cubicBezTo>
                  <a:close/>
                  <a:moveTo>
                    <a:pt x="1131570" y="149860"/>
                  </a:moveTo>
                  <a:cubicBezTo>
                    <a:pt x="590550" y="149860"/>
                    <a:pt x="149860" y="590550"/>
                    <a:pt x="149860" y="1131570"/>
                  </a:cubicBezTo>
                  <a:lnTo>
                    <a:pt x="149860" y="5425440"/>
                  </a:lnTo>
                  <a:cubicBezTo>
                    <a:pt x="149860" y="5966460"/>
                    <a:pt x="590550" y="6407150"/>
                    <a:pt x="1131570" y="6407150"/>
                  </a:cubicBezTo>
                  <a:lnTo>
                    <a:pt x="5218430" y="6407150"/>
                  </a:lnTo>
                  <a:cubicBezTo>
                    <a:pt x="5759450" y="6407150"/>
                    <a:pt x="6200140" y="5966460"/>
                    <a:pt x="6200140" y="5425440"/>
                  </a:cubicBezTo>
                  <a:lnTo>
                    <a:pt x="6200140" y="1131570"/>
                  </a:lnTo>
                  <a:cubicBezTo>
                    <a:pt x="6200140" y="590550"/>
                    <a:pt x="5759450" y="149860"/>
                    <a:pt x="5218430" y="149860"/>
                  </a:cubicBezTo>
                  <a:lnTo>
                    <a:pt x="1131570" y="149860"/>
                  </a:lnTo>
                  <a:close/>
                </a:path>
              </a:pathLst>
            </a:custGeom>
            <a:solidFill>
              <a:srgbClr val="A66A6A"/>
            </a:solidFill>
          </p:spPr>
        </p:sp>
      </p:grpSp>
      <p:sp>
        <p:nvSpPr>
          <p:cNvPr id="8" name="AutoShape 8"/>
          <p:cNvSpPr/>
          <p:nvPr/>
        </p:nvSpPr>
        <p:spPr>
          <a:xfrm>
            <a:off x="1195968" y="9134475"/>
            <a:ext cx="16063332" cy="0"/>
          </a:xfrm>
          <a:prstGeom prst="line">
            <a:avLst/>
          </a:prstGeom>
          <a:ln w="38100" cap="flat">
            <a:solidFill>
              <a:srgbClr val="A66A6A"/>
            </a:solidFill>
            <a:prstDash val="solid"/>
            <a:headEnd type="none" w="sm" len="sm"/>
            <a:tailEnd type="none" w="sm" len="sm"/>
          </a:ln>
        </p:spPr>
      </p:sp>
      <p:sp>
        <p:nvSpPr>
          <p:cNvPr id="9" name="Freeform 9"/>
          <p:cNvSpPr/>
          <p:nvPr/>
        </p:nvSpPr>
        <p:spPr>
          <a:xfrm>
            <a:off x="5480669" y="8523058"/>
            <a:ext cx="1205511" cy="1222834"/>
          </a:xfrm>
          <a:custGeom>
            <a:avLst/>
            <a:gdLst/>
            <a:ahLst/>
            <a:cxnLst/>
            <a:rect l="l" t="t" r="r" b="b"/>
            <a:pathLst>
              <a:path w="1205511" h="1222834">
                <a:moveTo>
                  <a:pt x="0" y="0"/>
                </a:moveTo>
                <a:lnTo>
                  <a:pt x="1205511" y="0"/>
                </a:lnTo>
                <a:lnTo>
                  <a:pt x="1205511" y="1222834"/>
                </a:lnTo>
                <a:lnTo>
                  <a:pt x="0" y="1222834"/>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0" name="Freeform 10"/>
          <p:cNvSpPr/>
          <p:nvPr/>
        </p:nvSpPr>
        <p:spPr>
          <a:xfrm>
            <a:off x="10239154" y="8589821"/>
            <a:ext cx="1205511" cy="1222834"/>
          </a:xfrm>
          <a:custGeom>
            <a:avLst/>
            <a:gdLst/>
            <a:ahLst/>
            <a:cxnLst/>
            <a:rect l="l" t="t" r="r" b="b"/>
            <a:pathLst>
              <a:path w="1205511" h="1222834">
                <a:moveTo>
                  <a:pt x="0" y="0"/>
                </a:moveTo>
                <a:lnTo>
                  <a:pt x="1205511" y="0"/>
                </a:lnTo>
                <a:lnTo>
                  <a:pt x="1205511" y="1222834"/>
                </a:lnTo>
                <a:lnTo>
                  <a:pt x="0" y="1222834"/>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1" name="Freeform 11"/>
          <p:cNvSpPr/>
          <p:nvPr/>
        </p:nvSpPr>
        <p:spPr>
          <a:xfrm>
            <a:off x="7862068" y="8523058"/>
            <a:ext cx="1205511" cy="1222834"/>
          </a:xfrm>
          <a:custGeom>
            <a:avLst/>
            <a:gdLst/>
            <a:ahLst/>
            <a:cxnLst/>
            <a:rect l="l" t="t" r="r" b="b"/>
            <a:pathLst>
              <a:path w="1205511" h="1222834">
                <a:moveTo>
                  <a:pt x="0" y="0"/>
                </a:moveTo>
                <a:lnTo>
                  <a:pt x="1205511" y="0"/>
                </a:lnTo>
                <a:lnTo>
                  <a:pt x="1205511" y="1222834"/>
                </a:lnTo>
                <a:lnTo>
                  <a:pt x="0" y="1222834"/>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2" name="TextBox 12"/>
          <p:cNvSpPr txBox="1"/>
          <p:nvPr/>
        </p:nvSpPr>
        <p:spPr>
          <a:xfrm>
            <a:off x="1720780" y="1372158"/>
            <a:ext cx="6398463" cy="1477328"/>
          </a:xfrm>
          <a:prstGeom prst="rect">
            <a:avLst/>
          </a:prstGeom>
        </p:spPr>
        <p:txBody>
          <a:bodyPr lIns="0" tIns="0" rIns="0" bIns="0" rtlCol="0" anchor="t">
            <a:spAutoFit/>
          </a:bodyPr>
          <a:lstStyle/>
          <a:p>
            <a:r>
              <a:rPr lang="en-US" sz="9600" b="1">
                <a:latin typeface="iCiel Sanelma" pitchFamily="50" charset="-93"/>
              </a:rPr>
              <a:t>c. Bước 3: </a:t>
            </a:r>
            <a:r>
              <a:rPr lang="vi-VN" sz="9600" b="1">
                <a:latin typeface="iCiel Sanelma" pitchFamily="50" charset="-93"/>
              </a:rPr>
              <a:t>Viết</a:t>
            </a:r>
            <a:endParaRPr lang="en-GB" sz="9600">
              <a:latin typeface="iCiel Sanelma" pitchFamily="50" charset="-93"/>
            </a:endParaRPr>
          </a:p>
        </p:txBody>
      </p:sp>
      <p:sp>
        <p:nvSpPr>
          <p:cNvPr id="13" name="TextBox 13"/>
          <p:cNvSpPr txBox="1"/>
          <p:nvPr/>
        </p:nvSpPr>
        <p:spPr>
          <a:xfrm>
            <a:off x="11201400" y="818160"/>
            <a:ext cx="6003846" cy="4062651"/>
          </a:xfrm>
          <a:prstGeom prst="rect">
            <a:avLst/>
          </a:prstGeom>
        </p:spPr>
        <p:txBody>
          <a:bodyPr lIns="0" tIns="0" rIns="0" bIns="0" rtlCol="0" anchor="t">
            <a:spAutoFit/>
          </a:bodyPr>
          <a:lstStyle/>
          <a:p>
            <a:pPr algn="just"/>
            <a:r>
              <a:rPr lang="en-US" sz="4400">
                <a:latin typeface="Times New Roman" panose="02020603050405020304" pitchFamily="18" charset="0"/>
                <a:cs typeface="Times New Roman" panose="02020603050405020304" pitchFamily="18" charset="0"/>
              </a:rPr>
              <a:t>- Viết đoạn văn theo dàn ý đã lập. Khi viết, cần sử dụng các từ ngữ, câu văn biểu cảm thể hiện được chính xác, sinh động cảm xúc, suy nghĩ của em.</a:t>
            </a:r>
            <a:endParaRPr lang="en-GB" sz="4400">
              <a:latin typeface="Times New Roman" panose="02020603050405020304" pitchFamily="18" charset="0"/>
              <a:cs typeface="Times New Roman" panose="02020603050405020304" pitchFamily="18" charset="0"/>
            </a:endParaRPr>
          </a:p>
        </p:txBody>
      </p:sp>
      <p:sp>
        <p:nvSpPr>
          <p:cNvPr id="17" name="Rectangle 16"/>
          <p:cNvSpPr/>
          <p:nvPr/>
        </p:nvSpPr>
        <p:spPr>
          <a:xfrm>
            <a:off x="11172371" y="5561093"/>
            <a:ext cx="6429829" cy="1446550"/>
          </a:xfrm>
          <a:prstGeom prst="rect">
            <a:avLst/>
          </a:prstGeom>
        </p:spPr>
        <p:txBody>
          <a:bodyPr wrap="square">
            <a:spAutoFit/>
          </a:bodyPr>
          <a:lstStyle/>
          <a:p>
            <a:pPr algn="just"/>
            <a:r>
              <a:rPr lang="en-US" sz="4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Đảm bảo yếu tố về hình thức của một đoạn văn.</a:t>
            </a:r>
            <a:endParaRPr lang="en-GB" sz="44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1000"/>
                                        <p:tgtEl>
                                          <p:spTgt spid="17"/>
                                        </p:tgtEl>
                                      </p:cBhvr>
                                    </p:animEffect>
                                    <p:anim calcmode="lin" valueType="num">
                                      <p:cBhvr>
                                        <p:cTn id="22" dur="1000" fill="hold"/>
                                        <p:tgtEl>
                                          <p:spTgt spid="17"/>
                                        </p:tgtEl>
                                        <p:attrNameLst>
                                          <p:attrName>ppt_x</p:attrName>
                                        </p:attrNameLst>
                                      </p:cBhvr>
                                      <p:tavLst>
                                        <p:tav tm="0">
                                          <p:val>
                                            <p:strVal val="#ppt_x"/>
                                          </p:val>
                                        </p:tav>
                                        <p:tav tm="100000">
                                          <p:val>
                                            <p:strVal val="#ppt_x"/>
                                          </p:val>
                                        </p:tav>
                                      </p:tavLst>
                                    </p:anim>
                                    <p:anim calcmode="lin" valueType="num">
                                      <p:cBhvr>
                                        <p:cTn id="2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7"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DCDC"/>
        </a:solidFill>
        <a:effectLst/>
      </p:bgPr>
    </p:bg>
    <p:spTree>
      <p:nvGrpSpPr>
        <p:cNvPr id="1" name=""/>
        <p:cNvGrpSpPr/>
        <p:nvPr/>
      </p:nvGrpSpPr>
      <p:grpSpPr>
        <a:xfrm>
          <a:off x="0" y="0"/>
          <a:ext cx="0" cy="0"/>
          <a:chOff x="0" y="0"/>
          <a:chExt cx="0" cy="0"/>
        </a:xfrm>
      </p:grpSpPr>
      <p:sp>
        <p:nvSpPr>
          <p:cNvPr id="2" name="Freeform 2"/>
          <p:cNvSpPr/>
          <p:nvPr/>
        </p:nvSpPr>
        <p:spPr>
          <a:xfrm>
            <a:off x="685800" y="647700"/>
            <a:ext cx="16306800" cy="10058400"/>
          </a:xfrm>
          <a:custGeom>
            <a:avLst/>
            <a:gdLst/>
            <a:ahLst/>
            <a:cxnLst/>
            <a:rect l="l" t="t" r="r" b="b"/>
            <a:pathLst>
              <a:path w="10935626" h="7654938">
                <a:moveTo>
                  <a:pt x="0" y="0"/>
                </a:moveTo>
                <a:lnTo>
                  <a:pt x="10935626" y="0"/>
                </a:lnTo>
                <a:lnTo>
                  <a:pt x="10935626" y="7654938"/>
                </a:lnTo>
                <a:lnTo>
                  <a:pt x="0" y="765493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rot="208808">
            <a:off x="14424233" y="2531306"/>
            <a:ext cx="1754246" cy="792405"/>
          </a:xfrm>
          <a:custGeom>
            <a:avLst/>
            <a:gdLst/>
            <a:ahLst/>
            <a:cxnLst/>
            <a:rect l="l" t="t" r="r" b="b"/>
            <a:pathLst>
              <a:path w="1754246" h="792405">
                <a:moveTo>
                  <a:pt x="0" y="0"/>
                </a:moveTo>
                <a:lnTo>
                  <a:pt x="1754246" y="0"/>
                </a:lnTo>
                <a:lnTo>
                  <a:pt x="1754246" y="792405"/>
                </a:lnTo>
                <a:lnTo>
                  <a:pt x="0" y="792405"/>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TextBox 4"/>
          <p:cNvSpPr txBox="1"/>
          <p:nvPr/>
        </p:nvSpPr>
        <p:spPr>
          <a:xfrm>
            <a:off x="2948681" y="2705100"/>
            <a:ext cx="10324454" cy="1661993"/>
          </a:xfrm>
          <a:prstGeom prst="rect">
            <a:avLst/>
          </a:prstGeom>
        </p:spPr>
        <p:txBody>
          <a:bodyPr wrap="square" lIns="0" tIns="0" rIns="0" bIns="0" rtlCol="0" anchor="t">
            <a:spAutoFit/>
          </a:bodyPr>
          <a:lstStyle/>
          <a:p>
            <a:pPr algn="ctr"/>
            <a:r>
              <a:rPr lang="vi-VN" sz="5400" b="1">
                <a:latin typeface="iCiel Sanelma" pitchFamily="50" charset="-93"/>
              </a:rPr>
              <a:t>2.2. Rèn luyện kĩ năng viết đoạn văn diễn dịch, quy nạp và phối hợp</a:t>
            </a:r>
            <a:endParaRPr lang="en-GB" sz="5400">
              <a:latin typeface="iCiel Sanelma" pitchFamily="50" charset="-93"/>
            </a:endParaRPr>
          </a:p>
        </p:txBody>
      </p:sp>
      <p:sp>
        <p:nvSpPr>
          <p:cNvPr id="5" name="TextBox 5"/>
          <p:cNvSpPr txBox="1"/>
          <p:nvPr/>
        </p:nvSpPr>
        <p:spPr>
          <a:xfrm>
            <a:off x="1851064" y="4864862"/>
            <a:ext cx="13274636" cy="1846659"/>
          </a:xfrm>
          <a:prstGeom prst="rect">
            <a:avLst/>
          </a:prstGeom>
        </p:spPr>
        <p:txBody>
          <a:bodyPr wrap="square" lIns="0" tIns="0" rIns="0" bIns="0" rtlCol="0" anchor="t">
            <a:spAutoFit/>
          </a:bodyPr>
          <a:lstStyle/>
          <a:p>
            <a:pPr marL="742950" indent="-742950" algn="just">
              <a:buAutoNum type="alphaLcParenR"/>
            </a:pPr>
            <a:r>
              <a:rPr lang="vi-VN" sz="4000" b="1" smtClean="0">
                <a:latin typeface="iCiel Sanelma" pitchFamily="50" charset="-93"/>
                <a:cs typeface="Times New Roman" panose="02020603050405020304" pitchFamily="18" charset="0"/>
              </a:rPr>
              <a:t>Cách thức</a:t>
            </a:r>
            <a:endParaRPr lang="vi-VN" sz="4000">
              <a:latin typeface="Times New Roman" panose="02020603050405020304" pitchFamily="18" charset="0"/>
              <a:cs typeface="Times New Roman" panose="02020603050405020304" pitchFamily="18" charset="0"/>
            </a:endParaRPr>
          </a:p>
          <a:p>
            <a:pPr algn="just"/>
            <a:r>
              <a:rPr lang="vi-VN" sz="4000" smtClean="0">
                <a:latin typeface="Times New Roman" panose="02020603050405020304" pitchFamily="18" charset="0"/>
                <a:cs typeface="Times New Roman" panose="02020603050405020304" pitchFamily="18" charset="0"/>
              </a:rPr>
              <a:t>Xem </a:t>
            </a:r>
            <a:r>
              <a:rPr lang="vi-VN" sz="4000">
                <a:latin typeface="Times New Roman" panose="02020603050405020304" pitchFamily="18" charset="0"/>
                <a:cs typeface="Times New Roman" panose="02020603050405020304" pitchFamily="18" charset="0"/>
              </a:rPr>
              <a:t>phần Kiến thức ngữ văn về đặc điểm của đoạn văn diễn dịch, quy nạp, phối hợp để vận dụng rèn luyện kĩ năng viết.</a:t>
            </a:r>
            <a:endParaRPr lang="en-GB" sz="4000">
              <a:latin typeface="Times New Roman" panose="02020603050405020304" pitchFamily="18" charset="0"/>
              <a:cs typeface="Times New Roman" panose="02020603050405020304" pitchFamily="18" charset="0"/>
            </a:endParaRPr>
          </a:p>
        </p:txBody>
      </p:sp>
      <p:sp>
        <p:nvSpPr>
          <p:cNvPr id="6" name="Rectangle 5"/>
          <p:cNvSpPr/>
          <p:nvPr/>
        </p:nvSpPr>
        <p:spPr>
          <a:xfrm>
            <a:off x="1851064" y="7124700"/>
            <a:ext cx="13274636" cy="2215991"/>
          </a:xfrm>
          <a:prstGeom prst="rect">
            <a:avLst/>
          </a:prstGeom>
        </p:spPr>
        <p:txBody>
          <a:bodyPr wrap="square">
            <a:spAutoFit/>
          </a:bodyPr>
          <a:lstStyle/>
          <a:p>
            <a:pPr algn="just">
              <a:lnSpc>
                <a:spcPct val="115000"/>
              </a:lnSpc>
              <a:spcAft>
                <a:spcPts val="0"/>
              </a:spcAft>
            </a:pPr>
            <a:r>
              <a:rPr lang="vi-VN" sz="4000" b="1">
                <a:solidFill>
                  <a:srgbClr val="000000"/>
                </a:solidFill>
                <a:latin typeface="iCiel Sanelma" pitchFamily="50" charset="-93"/>
                <a:ea typeface="Times New Roman" panose="02020603050405020304" pitchFamily="18" charset="0"/>
                <a:cs typeface="Times New Roman" panose="02020603050405020304" pitchFamily="18" charset="0"/>
              </a:rPr>
              <a:t>b) Bài tập</a:t>
            </a:r>
            <a:endParaRPr lang="en-GB" sz="4000" b="1">
              <a:latin typeface="iCiel Sanelma" pitchFamily="50" charset="-93"/>
              <a:ea typeface="Times New Roman" panose="02020603050405020304" pitchFamily="18" charset="0"/>
              <a:cs typeface="Times New Roman" panose="02020603050405020304" pitchFamily="18" charset="0"/>
            </a:endParaRPr>
          </a:p>
          <a:p>
            <a:pPr algn="just">
              <a:lnSpc>
                <a:spcPct val="115000"/>
              </a:lnSpc>
              <a:spcAft>
                <a:spcPts val="0"/>
              </a:spcAft>
            </a:pPr>
            <a:r>
              <a:rPr lang="vi-VN" sz="40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Với đề văn trên, từ ý khái quát “Núi lửa khi phun trào mang lại nhiều lợi ích”, em hãy hoàn thành các đoạn văn theo ba cách:</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DCDC"/>
        </a:solidFill>
        <a:effectLst/>
      </p:bgPr>
    </p:bg>
    <p:spTree>
      <p:nvGrpSpPr>
        <p:cNvPr id="1" name=""/>
        <p:cNvGrpSpPr/>
        <p:nvPr/>
      </p:nvGrpSpPr>
      <p:grpSpPr>
        <a:xfrm>
          <a:off x="0" y="0"/>
          <a:ext cx="0" cy="0"/>
          <a:chOff x="0" y="0"/>
          <a:chExt cx="0" cy="0"/>
        </a:xfrm>
      </p:grpSpPr>
      <p:sp>
        <p:nvSpPr>
          <p:cNvPr id="2" name="Freeform 2"/>
          <p:cNvSpPr/>
          <p:nvPr/>
        </p:nvSpPr>
        <p:spPr>
          <a:xfrm>
            <a:off x="7850896" y="1300511"/>
            <a:ext cx="2327748" cy="1638152"/>
          </a:xfrm>
          <a:custGeom>
            <a:avLst/>
            <a:gdLst/>
            <a:ahLst/>
            <a:cxnLst/>
            <a:rect l="l" t="t" r="r" b="b"/>
            <a:pathLst>
              <a:path w="2327748" h="1638152">
                <a:moveTo>
                  <a:pt x="0" y="0"/>
                </a:moveTo>
                <a:lnTo>
                  <a:pt x="2327748" y="0"/>
                </a:lnTo>
                <a:lnTo>
                  <a:pt x="2327748" y="1638152"/>
                </a:lnTo>
                <a:lnTo>
                  <a:pt x="0" y="1638152"/>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577075" y="317131"/>
            <a:ext cx="7315200" cy="1423139"/>
          </a:xfrm>
          <a:custGeom>
            <a:avLst/>
            <a:gdLst/>
            <a:ahLst/>
            <a:cxnLst/>
            <a:rect l="l" t="t" r="r" b="b"/>
            <a:pathLst>
              <a:path w="7315200" h="1423139">
                <a:moveTo>
                  <a:pt x="0" y="0"/>
                </a:moveTo>
                <a:lnTo>
                  <a:pt x="7315200" y="0"/>
                </a:lnTo>
                <a:lnTo>
                  <a:pt x="7315200" y="1423138"/>
                </a:lnTo>
                <a:lnTo>
                  <a:pt x="0" y="142313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flipH="1">
            <a:off x="11291415" y="317131"/>
            <a:ext cx="7315200" cy="1423139"/>
          </a:xfrm>
          <a:custGeom>
            <a:avLst/>
            <a:gdLst/>
            <a:ahLst/>
            <a:cxnLst/>
            <a:rect l="l" t="t" r="r" b="b"/>
            <a:pathLst>
              <a:path w="7315200" h="1423139">
                <a:moveTo>
                  <a:pt x="7315200" y="0"/>
                </a:moveTo>
                <a:lnTo>
                  <a:pt x="0" y="0"/>
                </a:lnTo>
                <a:lnTo>
                  <a:pt x="0" y="1423138"/>
                </a:lnTo>
                <a:lnTo>
                  <a:pt x="7315200" y="1423138"/>
                </a:lnTo>
                <a:lnTo>
                  <a:pt x="731520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AutoShape 5"/>
          <p:cNvSpPr/>
          <p:nvPr/>
        </p:nvSpPr>
        <p:spPr>
          <a:xfrm>
            <a:off x="1028700" y="9201150"/>
            <a:ext cx="16230600" cy="0"/>
          </a:xfrm>
          <a:prstGeom prst="line">
            <a:avLst/>
          </a:prstGeom>
          <a:ln w="38100" cap="flat">
            <a:solidFill>
              <a:srgbClr val="BE7676"/>
            </a:solidFill>
            <a:prstDash val="solid"/>
            <a:headEnd type="none" w="sm" len="sm"/>
            <a:tailEnd type="none" w="sm" len="sm"/>
          </a:ln>
        </p:spPr>
      </p:sp>
      <p:sp>
        <p:nvSpPr>
          <p:cNvPr id="6" name="Freeform 6"/>
          <p:cNvSpPr/>
          <p:nvPr/>
        </p:nvSpPr>
        <p:spPr>
          <a:xfrm flipH="1">
            <a:off x="13841882" y="2309533"/>
            <a:ext cx="2548803" cy="2393751"/>
          </a:xfrm>
          <a:custGeom>
            <a:avLst/>
            <a:gdLst/>
            <a:ahLst/>
            <a:cxnLst/>
            <a:rect l="l" t="t" r="r" b="b"/>
            <a:pathLst>
              <a:path w="2548803" h="2393751">
                <a:moveTo>
                  <a:pt x="2548803" y="0"/>
                </a:moveTo>
                <a:lnTo>
                  <a:pt x="0" y="0"/>
                </a:lnTo>
                <a:lnTo>
                  <a:pt x="0" y="2393750"/>
                </a:lnTo>
                <a:lnTo>
                  <a:pt x="2548803" y="2393750"/>
                </a:lnTo>
                <a:lnTo>
                  <a:pt x="2548803"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7"/>
          <p:cNvSpPr/>
          <p:nvPr/>
        </p:nvSpPr>
        <p:spPr>
          <a:xfrm>
            <a:off x="7640455" y="8504118"/>
            <a:ext cx="1374315" cy="1394064"/>
          </a:xfrm>
          <a:custGeom>
            <a:avLst/>
            <a:gdLst/>
            <a:ahLst/>
            <a:cxnLst/>
            <a:rect l="l" t="t" r="r" b="b"/>
            <a:pathLst>
              <a:path w="1374315" h="1394064">
                <a:moveTo>
                  <a:pt x="0" y="0"/>
                </a:moveTo>
                <a:lnTo>
                  <a:pt x="1374315" y="0"/>
                </a:lnTo>
                <a:lnTo>
                  <a:pt x="1374315" y="1394064"/>
                </a:lnTo>
                <a:lnTo>
                  <a:pt x="0" y="1394064"/>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8" name="Freeform 8"/>
          <p:cNvSpPr/>
          <p:nvPr/>
        </p:nvSpPr>
        <p:spPr>
          <a:xfrm>
            <a:off x="5104090" y="8504118"/>
            <a:ext cx="1374315" cy="1394064"/>
          </a:xfrm>
          <a:custGeom>
            <a:avLst/>
            <a:gdLst/>
            <a:ahLst/>
            <a:cxnLst/>
            <a:rect l="l" t="t" r="r" b="b"/>
            <a:pathLst>
              <a:path w="1374315" h="1394064">
                <a:moveTo>
                  <a:pt x="0" y="0"/>
                </a:moveTo>
                <a:lnTo>
                  <a:pt x="1374315" y="0"/>
                </a:lnTo>
                <a:lnTo>
                  <a:pt x="1374315" y="1394064"/>
                </a:lnTo>
                <a:lnTo>
                  <a:pt x="0" y="1394064"/>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9" name="Freeform 9"/>
          <p:cNvSpPr/>
          <p:nvPr/>
        </p:nvSpPr>
        <p:spPr>
          <a:xfrm>
            <a:off x="10178644" y="8504118"/>
            <a:ext cx="1374315" cy="1394064"/>
          </a:xfrm>
          <a:custGeom>
            <a:avLst/>
            <a:gdLst/>
            <a:ahLst/>
            <a:cxnLst/>
            <a:rect l="l" t="t" r="r" b="b"/>
            <a:pathLst>
              <a:path w="1374315" h="1394064">
                <a:moveTo>
                  <a:pt x="0" y="0"/>
                </a:moveTo>
                <a:lnTo>
                  <a:pt x="1374314" y="0"/>
                </a:lnTo>
                <a:lnTo>
                  <a:pt x="1374314" y="1394064"/>
                </a:lnTo>
                <a:lnTo>
                  <a:pt x="0" y="1394064"/>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0" name="Freeform 10"/>
          <p:cNvSpPr/>
          <p:nvPr/>
        </p:nvSpPr>
        <p:spPr>
          <a:xfrm rot="-6899414">
            <a:off x="2852909" y="2164633"/>
            <a:ext cx="1854232" cy="2057400"/>
          </a:xfrm>
          <a:custGeom>
            <a:avLst/>
            <a:gdLst/>
            <a:ahLst/>
            <a:cxnLst/>
            <a:rect l="l" t="t" r="r" b="b"/>
            <a:pathLst>
              <a:path w="1854232" h="2057400">
                <a:moveTo>
                  <a:pt x="0" y="0"/>
                </a:moveTo>
                <a:lnTo>
                  <a:pt x="1854231" y="0"/>
                </a:lnTo>
                <a:lnTo>
                  <a:pt x="1854231" y="2057400"/>
                </a:lnTo>
                <a:lnTo>
                  <a:pt x="0" y="2057400"/>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1" name="TextBox 11"/>
          <p:cNvSpPr txBox="1"/>
          <p:nvPr/>
        </p:nvSpPr>
        <p:spPr>
          <a:xfrm>
            <a:off x="5119146" y="2993308"/>
            <a:ext cx="8049709" cy="353943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lIns="0" tIns="0" rIns="0" bIns="0" rtlCol="0" anchor="t">
            <a:spAutoFit/>
          </a:bodyPr>
          <a:lstStyle/>
          <a:p>
            <a:pPr algn="ctr"/>
            <a:r>
              <a:rPr lang="vi-VN" sz="11500" b="1">
                <a:solidFill>
                  <a:schemeClr val="accent6">
                    <a:lumMod val="50000"/>
                  </a:schemeClr>
                </a:solidFill>
                <a:latin typeface="iCiel Soup of Justice" pitchFamily="2" charset="-93"/>
              </a:rPr>
              <a:t>HOẠT ĐỘNG </a:t>
            </a:r>
            <a:r>
              <a:rPr lang="vi-VN" sz="11500" b="1" smtClean="0">
                <a:solidFill>
                  <a:schemeClr val="accent6">
                    <a:lumMod val="50000"/>
                  </a:schemeClr>
                </a:solidFill>
                <a:latin typeface="iCiel Soup of Justice" pitchFamily="2" charset="-93"/>
              </a:rPr>
              <a:t>1 </a:t>
            </a:r>
            <a:r>
              <a:rPr lang="pt-BR" sz="11500" b="1">
                <a:solidFill>
                  <a:schemeClr val="accent6">
                    <a:lumMod val="50000"/>
                  </a:schemeClr>
                </a:solidFill>
                <a:latin typeface="iCiel Soup of Justice" pitchFamily="2" charset="-93"/>
              </a:rPr>
              <a:t>KHỞI ĐỘNG</a:t>
            </a:r>
            <a:endParaRPr lang="en-GB" sz="11500">
              <a:solidFill>
                <a:schemeClr val="accent6">
                  <a:lumMod val="50000"/>
                </a:schemeClr>
              </a:solidFill>
              <a:latin typeface="iCiel Soup of Justice" pitchFamily="2" charset="-93"/>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DCDC"/>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8377430" y="3919187"/>
            <a:ext cx="4316524" cy="4154692"/>
            <a:chOff x="30480" y="591820"/>
            <a:chExt cx="12736830" cy="12259310"/>
          </a:xfrm>
        </p:grpSpPr>
        <p:sp>
          <p:nvSpPr>
            <p:cNvPr id="3" name="Freeform 3"/>
            <p:cNvSpPr/>
            <p:nvPr/>
          </p:nvSpPr>
          <p:spPr>
            <a:xfrm>
              <a:off x="30480" y="591820"/>
              <a:ext cx="12736830" cy="12259310"/>
            </a:xfrm>
            <a:custGeom>
              <a:avLst/>
              <a:gdLst/>
              <a:ahLst/>
              <a:cxnLst/>
              <a:rect l="l" t="t" r="r" b="b"/>
              <a:pathLst>
                <a:path w="12736830" h="12259310">
                  <a:moveTo>
                    <a:pt x="11925300" y="4271010"/>
                  </a:moveTo>
                  <a:cubicBezTo>
                    <a:pt x="10819131" y="2120900"/>
                    <a:pt x="8590281"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19"/>
                    <a:pt x="1822450" y="10811510"/>
                    <a:pt x="2842260" y="11203940"/>
                  </a:cubicBezTo>
                  <a:cubicBezTo>
                    <a:pt x="5585460" y="12259310"/>
                    <a:pt x="8953500"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2"/>
              <a:stretch>
                <a:fillRect l="-19221" t="-5134" r="-18734" b="5134"/>
              </a:stretch>
            </a:blipFill>
          </p:spPr>
        </p:sp>
      </p:grpSp>
      <p:grpSp>
        <p:nvGrpSpPr>
          <p:cNvPr id="4" name="Group 4"/>
          <p:cNvGrpSpPr>
            <a:grpSpLocks noChangeAspect="1"/>
          </p:cNvGrpSpPr>
          <p:nvPr/>
        </p:nvGrpSpPr>
        <p:grpSpPr>
          <a:xfrm>
            <a:off x="12369689" y="1593230"/>
            <a:ext cx="4374454" cy="4210451"/>
            <a:chOff x="30480" y="591820"/>
            <a:chExt cx="12736830" cy="12259310"/>
          </a:xfrm>
        </p:grpSpPr>
        <p:sp>
          <p:nvSpPr>
            <p:cNvPr id="5" name="Freeform 5"/>
            <p:cNvSpPr/>
            <p:nvPr/>
          </p:nvSpPr>
          <p:spPr>
            <a:xfrm>
              <a:off x="30480" y="591820"/>
              <a:ext cx="12736830" cy="12259310"/>
            </a:xfrm>
            <a:custGeom>
              <a:avLst/>
              <a:gdLst/>
              <a:ahLst/>
              <a:cxnLst/>
              <a:rect l="l" t="t" r="r" b="b"/>
              <a:pathLst>
                <a:path w="12736830" h="12259310">
                  <a:moveTo>
                    <a:pt x="11925300" y="4271010"/>
                  </a:moveTo>
                  <a:cubicBezTo>
                    <a:pt x="10819131" y="2120900"/>
                    <a:pt x="8590281"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19"/>
                    <a:pt x="1822450" y="10811510"/>
                    <a:pt x="2842260" y="11203940"/>
                  </a:cubicBezTo>
                  <a:cubicBezTo>
                    <a:pt x="5585460" y="12259310"/>
                    <a:pt x="8953500"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3"/>
              <a:stretch>
                <a:fillRect l="-19351" t="-5134" r="-18864" b="5134"/>
              </a:stretch>
            </a:blipFill>
          </p:spPr>
        </p:sp>
      </p:grpSp>
      <p:sp>
        <p:nvSpPr>
          <p:cNvPr id="6" name="AutoShape 6"/>
          <p:cNvSpPr/>
          <p:nvPr/>
        </p:nvSpPr>
        <p:spPr>
          <a:xfrm>
            <a:off x="1298002" y="9088755"/>
            <a:ext cx="15961298" cy="0"/>
          </a:xfrm>
          <a:prstGeom prst="line">
            <a:avLst/>
          </a:prstGeom>
          <a:ln w="38100" cap="flat">
            <a:solidFill>
              <a:srgbClr val="A66A6A"/>
            </a:solidFill>
            <a:prstDash val="solid"/>
            <a:headEnd type="none" w="sm" len="sm"/>
            <a:tailEnd type="none" w="sm" len="sm"/>
          </a:ln>
        </p:spPr>
      </p:sp>
      <p:sp>
        <p:nvSpPr>
          <p:cNvPr id="7" name="Freeform 7"/>
          <p:cNvSpPr/>
          <p:nvPr/>
        </p:nvSpPr>
        <p:spPr>
          <a:xfrm>
            <a:off x="5725454" y="8515438"/>
            <a:ext cx="1205511" cy="1222834"/>
          </a:xfrm>
          <a:custGeom>
            <a:avLst/>
            <a:gdLst/>
            <a:ahLst/>
            <a:cxnLst/>
            <a:rect l="l" t="t" r="r" b="b"/>
            <a:pathLst>
              <a:path w="1205511" h="1222834">
                <a:moveTo>
                  <a:pt x="0" y="0"/>
                </a:moveTo>
                <a:lnTo>
                  <a:pt x="1205511" y="0"/>
                </a:lnTo>
                <a:lnTo>
                  <a:pt x="1205511" y="1222834"/>
                </a:lnTo>
                <a:lnTo>
                  <a:pt x="0" y="1222834"/>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8" name="Freeform 8"/>
          <p:cNvSpPr/>
          <p:nvPr/>
        </p:nvSpPr>
        <p:spPr>
          <a:xfrm>
            <a:off x="8377430" y="8496388"/>
            <a:ext cx="1205511" cy="1222834"/>
          </a:xfrm>
          <a:custGeom>
            <a:avLst/>
            <a:gdLst/>
            <a:ahLst/>
            <a:cxnLst/>
            <a:rect l="l" t="t" r="r" b="b"/>
            <a:pathLst>
              <a:path w="1205511" h="1222834">
                <a:moveTo>
                  <a:pt x="0" y="0"/>
                </a:moveTo>
                <a:lnTo>
                  <a:pt x="1205511" y="0"/>
                </a:lnTo>
                <a:lnTo>
                  <a:pt x="1205511" y="1222834"/>
                </a:lnTo>
                <a:lnTo>
                  <a:pt x="0" y="1222834"/>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9" name="Freeform 9"/>
          <p:cNvSpPr/>
          <p:nvPr/>
        </p:nvSpPr>
        <p:spPr>
          <a:xfrm>
            <a:off x="11205820" y="8477338"/>
            <a:ext cx="1205511" cy="1222834"/>
          </a:xfrm>
          <a:custGeom>
            <a:avLst/>
            <a:gdLst/>
            <a:ahLst/>
            <a:cxnLst/>
            <a:rect l="l" t="t" r="r" b="b"/>
            <a:pathLst>
              <a:path w="1205511" h="1222834">
                <a:moveTo>
                  <a:pt x="0" y="0"/>
                </a:moveTo>
                <a:lnTo>
                  <a:pt x="1205511" y="0"/>
                </a:lnTo>
                <a:lnTo>
                  <a:pt x="1205511" y="1222834"/>
                </a:lnTo>
                <a:lnTo>
                  <a:pt x="0" y="1222834"/>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0" name="Freeform 10"/>
          <p:cNvSpPr/>
          <p:nvPr/>
        </p:nvSpPr>
        <p:spPr>
          <a:xfrm rot="919115">
            <a:off x="15938251" y="1646338"/>
            <a:ext cx="611256" cy="1555688"/>
          </a:xfrm>
          <a:custGeom>
            <a:avLst/>
            <a:gdLst/>
            <a:ahLst/>
            <a:cxnLst/>
            <a:rect l="l" t="t" r="r" b="b"/>
            <a:pathLst>
              <a:path w="611256" h="1555688">
                <a:moveTo>
                  <a:pt x="0" y="0"/>
                </a:moveTo>
                <a:lnTo>
                  <a:pt x="611255" y="0"/>
                </a:lnTo>
                <a:lnTo>
                  <a:pt x="611255" y="1555688"/>
                </a:lnTo>
                <a:lnTo>
                  <a:pt x="0" y="1555688"/>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1" name="Freeform 11"/>
          <p:cNvSpPr/>
          <p:nvPr/>
        </p:nvSpPr>
        <p:spPr>
          <a:xfrm rot="-1844679">
            <a:off x="8980185" y="3587812"/>
            <a:ext cx="611256" cy="1555688"/>
          </a:xfrm>
          <a:custGeom>
            <a:avLst/>
            <a:gdLst/>
            <a:ahLst/>
            <a:cxnLst/>
            <a:rect l="l" t="t" r="r" b="b"/>
            <a:pathLst>
              <a:path w="611256" h="1555688">
                <a:moveTo>
                  <a:pt x="0" y="0"/>
                </a:moveTo>
                <a:lnTo>
                  <a:pt x="611256" y="0"/>
                </a:lnTo>
                <a:lnTo>
                  <a:pt x="611256" y="1555688"/>
                </a:lnTo>
                <a:lnTo>
                  <a:pt x="0" y="1555688"/>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2" name="Freeform 12"/>
          <p:cNvSpPr/>
          <p:nvPr/>
        </p:nvSpPr>
        <p:spPr>
          <a:xfrm rot="-2451598">
            <a:off x="10223517" y="2503942"/>
            <a:ext cx="1430458" cy="1587193"/>
          </a:xfrm>
          <a:custGeom>
            <a:avLst/>
            <a:gdLst/>
            <a:ahLst/>
            <a:cxnLst/>
            <a:rect l="l" t="t" r="r" b="b"/>
            <a:pathLst>
              <a:path w="1430458" h="1587193">
                <a:moveTo>
                  <a:pt x="0" y="0"/>
                </a:moveTo>
                <a:lnTo>
                  <a:pt x="1430458" y="0"/>
                </a:lnTo>
                <a:lnTo>
                  <a:pt x="1430458" y="1587193"/>
                </a:lnTo>
                <a:lnTo>
                  <a:pt x="0" y="1587193"/>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3" name="Freeform 13"/>
          <p:cNvSpPr/>
          <p:nvPr/>
        </p:nvSpPr>
        <p:spPr>
          <a:xfrm rot="-5609205">
            <a:off x="12119260" y="673655"/>
            <a:ext cx="1430458" cy="1587193"/>
          </a:xfrm>
          <a:custGeom>
            <a:avLst/>
            <a:gdLst/>
            <a:ahLst/>
            <a:cxnLst/>
            <a:rect l="l" t="t" r="r" b="b"/>
            <a:pathLst>
              <a:path w="1430458" h="1587193">
                <a:moveTo>
                  <a:pt x="0" y="0"/>
                </a:moveTo>
                <a:lnTo>
                  <a:pt x="1430457" y="0"/>
                </a:lnTo>
                <a:lnTo>
                  <a:pt x="1430457" y="1587193"/>
                </a:lnTo>
                <a:lnTo>
                  <a:pt x="0" y="1587193"/>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4" name="Freeform 14"/>
          <p:cNvSpPr/>
          <p:nvPr/>
        </p:nvSpPr>
        <p:spPr>
          <a:xfrm rot="-1151722">
            <a:off x="13855197" y="6600873"/>
            <a:ext cx="1735845" cy="1221601"/>
          </a:xfrm>
          <a:custGeom>
            <a:avLst/>
            <a:gdLst/>
            <a:ahLst/>
            <a:cxnLst/>
            <a:rect l="l" t="t" r="r" b="b"/>
            <a:pathLst>
              <a:path w="1735845" h="1221601">
                <a:moveTo>
                  <a:pt x="0" y="0"/>
                </a:moveTo>
                <a:lnTo>
                  <a:pt x="1735845" y="0"/>
                </a:lnTo>
                <a:lnTo>
                  <a:pt x="1735845" y="1221601"/>
                </a:lnTo>
                <a:lnTo>
                  <a:pt x="0" y="1221601"/>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5" name="TextBox 15"/>
          <p:cNvSpPr txBox="1"/>
          <p:nvPr/>
        </p:nvSpPr>
        <p:spPr>
          <a:xfrm>
            <a:off x="1867968" y="517374"/>
            <a:ext cx="6209232" cy="1846659"/>
          </a:xfrm>
          <a:prstGeom prst="rect">
            <a:avLst/>
          </a:prstGeom>
        </p:spPr>
        <p:txBody>
          <a:bodyPr wrap="square" lIns="0" tIns="0" rIns="0" bIns="0" rtlCol="0" anchor="t">
            <a:spAutoFit/>
          </a:bodyPr>
          <a:lstStyle/>
          <a:p>
            <a:pPr>
              <a:spcBef>
                <a:spcPct val="0"/>
              </a:spcBef>
            </a:pPr>
            <a:r>
              <a:rPr lang="en-US" sz="6000" b="1">
                <a:latin typeface="iCiel Sanelma" pitchFamily="50" charset="-93"/>
              </a:rPr>
              <a:t>Bước 4: Xem lại, chỉnh sửa và rút kinh nghiệm</a:t>
            </a:r>
            <a:endParaRPr lang="en-US" sz="6600">
              <a:solidFill>
                <a:srgbClr val="A66A6A"/>
              </a:solidFill>
              <a:latin typeface="iCiel Sanelma" pitchFamily="50" charset="-93"/>
            </a:endParaRPr>
          </a:p>
        </p:txBody>
      </p:sp>
      <p:sp>
        <p:nvSpPr>
          <p:cNvPr id="18" name="TextBox 18"/>
          <p:cNvSpPr txBox="1"/>
          <p:nvPr/>
        </p:nvSpPr>
        <p:spPr>
          <a:xfrm>
            <a:off x="1681291" y="2709453"/>
            <a:ext cx="6014909" cy="2215991"/>
          </a:xfrm>
          <a:prstGeom prst="rect">
            <a:avLst/>
          </a:prstGeom>
        </p:spPr>
        <p:txBody>
          <a:bodyPr wrap="square" lIns="0" tIns="0" rIns="0" bIns="0" rtlCol="0" anchor="t">
            <a:spAutoFit/>
          </a:bodyPr>
          <a:lstStyle/>
          <a:p>
            <a:pPr algn="just"/>
            <a:r>
              <a:rPr lang="vi-VN" sz="4800">
                <a:latin typeface="Times New Roman" panose="02020603050405020304" pitchFamily="18" charset="0"/>
                <a:cs typeface="Times New Roman" panose="02020603050405020304" pitchFamily="18" charset="0"/>
              </a:rPr>
              <a:t>- Kiểm tra về nội dung và hình thức (bố cục, diễn đạt, trình bày).</a:t>
            </a:r>
            <a:endParaRPr lang="en-GB" sz="4800">
              <a:latin typeface="Times New Roman" panose="02020603050405020304" pitchFamily="18" charset="0"/>
              <a:cs typeface="Times New Roman" panose="02020603050405020304" pitchFamily="18" charset="0"/>
            </a:endParaRPr>
          </a:p>
        </p:txBody>
      </p:sp>
      <p:sp>
        <p:nvSpPr>
          <p:cNvPr id="19" name="TextBox 19"/>
          <p:cNvSpPr txBox="1"/>
          <p:nvPr/>
        </p:nvSpPr>
        <p:spPr>
          <a:xfrm>
            <a:off x="1665154" y="5078382"/>
            <a:ext cx="5805604" cy="2215991"/>
          </a:xfrm>
          <a:prstGeom prst="rect">
            <a:avLst/>
          </a:prstGeom>
        </p:spPr>
        <p:txBody>
          <a:bodyPr lIns="0" tIns="0" rIns="0" bIns="0" rtlCol="0" anchor="t">
            <a:spAutoFit/>
          </a:bodyPr>
          <a:lstStyle/>
          <a:p>
            <a:pPr algn="just"/>
            <a:r>
              <a:rPr lang="vi-VN" sz="4800">
                <a:latin typeface="Times New Roman" panose="02020603050405020304" pitchFamily="18" charset="0"/>
                <a:cs typeface="Times New Roman" panose="02020603050405020304" pitchFamily="18" charset="0"/>
              </a:rPr>
              <a:t>- Nhận biết các lỗi còn mắc phải và cách chỉnh sửa.</a:t>
            </a:r>
            <a:endParaRPr lang="en-GB" sz="4800">
              <a:latin typeface="Times New Roman" panose="02020603050405020304" pitchFamily="18" charset="0"/>
              <a:cs typeface="Times New Roman" panose="02020603050405020304" pitchFamily="18" charset="0"/>
            </a:endParaRPr>
          </a:p>
        </p:txBody>
      </p:sp>
      <p:sp>
        <p:nvSpPr>
          <p:cNvPr id="20" name="Rectangle 19"/>
          <p:cNvSpPr/>
          <p:nvPr/>
        </p:nvSpPr>
        <p:spPr>
          <a:xfrm>
            <a:off x="1524000" y="7447311"/>
            <a:ext cx="6676956" cy="830997"/>
          </a:xfrm>
          <a:prstGeom prst="rect">
            <a:avLst/>
          </a:prstGeom>
        </p:spPr>
        <p:txBody>
          <a:bodyPr wrap="none">
            <a:spAutoFit/>
          </a:bodyPr>
          <a:lstStyle/>
          <a:p>
            <a:pPr algn="just"/>
            <a:r>
              <a:rPr lang="en-US" sz="4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Tự đánh giá kết quả viết.</a:t>
            </a:r>
            <a:endParaRPr lang="en-GB" sz="4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03371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000"/>
                                        <p:tgtEl>
                                          <p:spTgt spid="19"/>
                                        </p:tgtEl>
                                      </p:cBhvr>
                                    </p:animEffect>
                                    <p:anim calcmode="lin" valueType="num">
                                      <p:cBhvr>
                                        <p:cTn id="22" dur="1000" fill="hold"/>
                                        <p:tgtEl>
                                          <p:spTgt spid="19"/>
                                        </p:tgtEl>
                                        <p:attrNameLst>
                                          <p:attrName>ppt_x</p:attrName>
                                        </p:attrNameLst>
                                      </p:cBhvr>
                                      <p:tavLst>
                                        <p:tav tm="0">
                                          <p:val>
                                            <p:strVal val="#ppt_x"/>
                                          </p:val>
                                        </p:tav>
                                        <p:tav tm="100000">
                                          <p:val>
                                            <p:strVal val="#ppt_x"/>
                                          </p:val>
                                        </p:tav>
                                      </p:tavLst>
                                    </p:anim>
                                    <p:anim calcmode="lin" valueType="num">
                                      <p:cBhvr>
                                        <p:cTn id="2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1000"/>
                                        <p:tgtEl>
                                          <p:spTgt spid="20"/>
                                        </p:tgtEl>
                                      </p:cBhvr>
                                    </p:animEffect>
                                    <p:anim calcmode="lin" valueType="num">
                                      <p:cBhvr>
                                        <p:cTn id="29" dur="1000" fill="hold"/>
                                        <p:tgtEl>
                                          <p:spTgt spid="20"/>
                                        </p:tgtEl>
                                        <p:attrNameLst>
                                          <p:attrName>ppt_x</p:attrName>
                                        </p:attrNameLst>
                                      </p:cBhvr>
                                      <p:tavLst>
                                        <p:tav tm="0">
                                          <p:val>
                                            <p:strVal val="#ppt_x"/>
                                          </p:val>
                                        </p:tav>
                                        <p:tav tm="100000">
                                          <p:val>
                                            <p:strVal val="#ppt_x"/>
                                          </p:val>
                                        </p:tav>
                                      </p:tavLst>
                                    </p:anim>
                                    <p:anim calcmode="lin" valueType="num">
                                      <p:cBhvr>
                                        <p:cTn id="30"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8" grpId="0"/>
      <p:bldP spid="19" grpId="0"/>
      <p:bldP spid="20"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DCDC"/>
        </a:solidFill>
        <a:effectLst/>
      </p:bgPr>
    </p:bg>
    <p:spTree>
      <p:nvGrpSpPr>
        <p:cNvPr id="1" name=""/>
        <p:cNvGrpSpPr/>
        <p:nvPr/>
      </p:nvGrpSpPr>
      <p:grpSpPr>
        <a:xfrm>
          <a:off x="0" y="0"/>
          <a:ext cx="0" cy="0"/>
          <a:chOff x="0" y="0"/>
          <a:chExt cx="0" cy="0"/>
        </a:xfrm>
      </p:grpSpPr>
      <p:sp>
        <p:nvSpPr>
          <p:cNvPr id="2" name="Freeform 2"/>
          <p:cNvSpPr/>
          <p:nvPr/>
        </p:nvSpPr>
        <p:spPr>
          <a:xfrm>
            <a:off x="6324600" y="190500"/>
            <a:ext cx="11582400" cy="8915400"/>
          </a:xfrm>
          <a:custGeom>
            <a:avLst/>
            <a:gdLst/>
            <a:ahLst/>
            <a:cxnLst/>
            <a:rect l="l" t="t" r="r" b="b"/>
            <a:pathLst>
              <a:path w="9801863" h="7853743">
                <a:moveTo>
                  <a:pt x="0" y="0"/>
                </a:moveTo>
                <a:lnTo>
                  <a:pt x="9801863" y="0"/>
                </a:lnTo>
                <a:lnTo>
                  <a:pt x="9801863" y="7853742"/>
                </a:lnTo>
                <a:lnTo>
                  <a:pt x="0" y="7853742"/>
                </a:lnTo>
                <a:lnTo>
                  <a:pt x="0" y="0"/>
                </a:lnTo>
                <a:close/>
              </a:path>
            </a:pathLst>
          </a:custGeom>
          <a:blipFill>
            <a:blip r:embed="rId2">
              <a:alphaModFix amt="77000"/>
            </a:blip>
            <a:stretch>
              <a:fillRect/>
            </a:stretch>
          </a:blipFill>
        </p:spPr>
      </p:sp>
      <p:sp>
        <p:nvSpPr>
          <p:cNvPr id="3" name="Freeform 3"/>
          <p:cNvSpPr/>
          <p:nvPr/>
        </p:nvSpPr>
        <p:spPr>
          <a:xfrm>
            <a:off x="1549323" y="2557832"/>
            <a:ext cx="5387492" cy="3326765"/>
          </a:xfrm>
          <a:custGeom>
            <a:avLst/>
            <a:gdLst/>
            <a:ahLst/>
            <a:cxnLst/>
            <a:rect l="l" t="t" r="r" b="b"/>
            <a:pathLst>
              <a:path w="5387492" h="3326765">
                <a:moveTo>
                  <a:pt x="0" y="0"/>
                </a:moveTo>
                <a:lnTo>
                  <a:pt x="5387491" y="0"/>
                </a:lnTo>
                <a:lnTo>
                  <a:pt x="5387491" y="3326765"/>
                </a:lnTo>
                <a:lnTo>
                  <a:pt x="0" y="3326765"/>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5" name="AutoShape 5"/>
          <p:cNvSpPr/>
          <p:nvPr/>
        </p:nvSpPr>
        <p:spPr>
          <a:xfrm>
            <a:off x="1028700" y="9258300"/>
            <a:ext cx="16230600" cy="0"/>
          </a:xfrm>
          <a:prstGeom prst="line">
            <a:avLst/>
          </a:prstGeom>
          <a:ln w="38100" cap="flat">
            <a:solidFill>
              <a:srgbClr val="BE7676"/>
            </a:solidFill>
            <a:prstDash val="solid"/>
            <a:headEnd type="none" w="sm" len="sm"/>
            <a:tailEnd type="none" w="sm" len="sm"/>
          </a:ln>
        </p:spPr>
      </p:sp>
      <p:sp>
        <p:nvSpPr>
          <p:cNvPr id="6" name="Freeform 6"/>
          <p:cNvSpPr/>
          <p:nvPr/>
        </p:nvSpPr>
        <p:spPr>
          <a:xfrm>
            <a:off x="4995842" y="8676854"/>
            <a:ext cx="1146417" cy="1162892"/>
          </a:xfrm>
          <a:custGeom>
            <a:avLst/>
            <a:gdLst/>
            <a:ahLst/>
            <a:cxnLst/>
            <a:rect l="l" t="t" r="r" b="b"/>
            <a:pathLst>
              <a:path w="1146417" h="1162892">
                <a:moveTo>
                  <a:pt x="0" y="0"/>
                </a:moveTo>
                <a:lnTo>
                  <a:pt x="1146418" y="0"/>
                </a:lnTo>
                <a:lnTo>
                  <a:pt x="1146418" y="1162892"/>
                </a:lnTo>
                <a:lnTo>
                  <a:pt x="0" y="1162892"/>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7" name="Freeform 7"/>
          <p:cNvSpPr/>
          <p:nvPr/>
        </p:nvSpPr>
        <p:spPr>
          <a:xfrm>
            <a:off x="7712224" y="8646883"/>
            <a:ext cx="1205511" cy="1222834"/>
          </a:xfrm>
          <a:custGeom>
            <a:avLst/>
            <a:gdLst/>
            <a:ahLst/>
            <a:cxnLst/>
            <a:rect l="l" t="t" r="r" b="b"/>
            <a:pathLst>
              <a:path w="1205511" h="1222834">
                <a:moveTo>
                  <a:pt x="0" y="0"/>
                </a:moveTo>
                <a:lnTo>
                  <a:pt x="1205511" y="0"/>
                </a:lnTo>
                <a:lnTo>
                  <a:pt x="1205511" y="1222834"/>
                </a:lnTo>
                <a:lnTo>
                  <a:pt x="0" y="1222834"/>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8" name="Freeform 8"/>
          <p:cNvSpPr/>
          <p:nvPr/>
        </p:nvSpPr>
        <p:spPr>
          <a:xfrm>
            <a:off x="10489360" y="8646883"/>
            <a:ext cx="1205511" cy="1222834"/>
          </a:xfrm>
          <a:custGeom>
            <a:avLst/>
            <a:gdLst/>
            <a:ahLst/>
            <a:cxnLst/>
            <a:rect l="l" t="t" r="r" b="b"/>
            <a:pathLst>
              <a:path w="1205511" h="1222834">
                <a:moveTo>
                  <a:pt x="0" y="0"/>
                </a:moveTo>
                <a:lnTo>
                  <a:pt x="1205511" y="0"/>
                </a:lnTo>
                <a:lnTo>
                  <a:pt x="1205511" y="1222834"/>
                </a:lnTo>
                <a:lnTo>
                  <a:pt x="0" y="1222834"/>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9" name="TextBox 9"/>
          <p:cNvSpPr txBox="1"/>
          <p:nvPr/>
        </p:nvSpPr>
        <p:spPr>
          <a:xfrm>
            <a:off x="1549323" y="4184895"/>
            <a:ext cx="4362974" cy="2461892"/>
          </a:xfrm>
          <a:prstGeom prst="rect">
            <a:avLst/>
          </a:prstGeom>
        </p:spPr>
        <p:txBody>
          <a:bodyPr lIns="0" tIns="0" rIns="0" bIns="0" rtlCol="0" anchor="t">
            <a:spAutoFit/>
          </a:bodyPr>
          <a:lstStyle/>
          <a:p>
            <a:pPr algn="ctr">
              <a:lnSpc>
                <a:spcPts val="9504"/>
              </a:lnSpc>
            </a:pPr>
            <a:r>
              <a:rPr lang="en-US" sz="9600">
                <a:latin typeface="iCiel Sanelma" pitchFamily="50" charset="-93"/>
              </a:rPr>
              <a:t>Đoạn văn diễn dịch</a:t>
            </a:r>
            <a:endParaRPr lang="en-US" sz="9900">
              <a:solidFill>
                <a:srgbClr val="A66A6A"/>
              </a:solidFill>
              <a:latin typeface="iCiel Sanelma" pitchFamily="50" charset="-93"/>
            </a:endParaRPr>
          </a:p>
        </p:txBody>
      </p:sp>
      <p:graphicFrame>
        <p:nvGraphicFramePr>
          <p:cNvPr id="4" name="Table 3"/>
          <p:cNvGraphicFramePr>
            <a:graphicFrameLocks noGrp="1"/>
          </p:cNvGraphicFramePr>
          <p:nvPr>
            <p:extLst>
              <p:ext uri="{D42A27DB-BD31-4B8C-83A1-F6EECF244321}">
                <p14:modId xmlns:p14="http://schemas.microsoft.com/office/powerpoint/2010/main" val="1218184431"/>
              </p:ext>
            </p:extLst>
          </p:nvPr>
        </p:nvGraphicFramePr>
        <p:xfrm>
          <a:off x="7712224" y="1726314"/>
          <a:ext cx="9661377" cy="6668962"/>
        </p:xfrm>
        <a:graphic>
          <a:graphicData uri="http://schemas.openxmlformats.org/drawingml/2006/table">
            <a:tbl>
              <a:tblPr firstRow="1" firstCol="1" bandRow="1"/>
              <a:tblGrid>
                <a:gridCol w="2727177"/>
                <a:gridCol w="6934200"/>
              </a:tblGrid>
              <a:tr h="518799">
                <a:tc>
                  <a:txBody>
                    <a:bodyPr/>
                    <a:lstStyle/>
                    <a:p>
                      <a:pPr algn="ctr">
                        <a:lnSpc>
                          <a:spcPct val="115000"/>
                        </a:lnSpc>
                        <a:spcAft>
                          <a:spcPts val="0"/>
                        </a:spcAft>
                      </a:pPr>
                      <a:r>
                        <a:rPr lang="en-US" sz="4000" b="1">
                          <a:solidFill>
                            <a:srgbClr val="000000"/>
                          </a:solidFill>
                          <a:effectLst/>
                          <a:latin typeface="iCiel Sanelma" pitchFamily="50" charset="-93"/>
                          <a:ea typeface="Times New Roman" panose="02020603050405020304" pitchFamily="18" charset="0"/>
                          <a:cs typeface="Times New Roman" panose="02020603050405020304" pitchFamily="18" charset="0"/>
                        </a:rPr>
                        <a:t>Cách thức</a:t>
                      </a:r>
                      <a:endParaRPr lang="en-GB" sz="4000">
                        <a:effectLst/>
                        <a:latin typeface="iCiel Sanelma" pitchFamily="50" charset="-93"/>
                        <a:ea typeface="Times New Roman" panose="02020603050405020304" pitchFamily="18" charset="0"/>
                        <a:cs typeface="Times New Roman" panose="02020603050405020304" pitchFamily="18" charset="0"/>
                      </a:endParaRPr>
                    </a:p>
                  </a:txBody>
                  <a:tcPr marL="54479" marR="544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4000" b="1">
                          <a:solidFill>
                            <a:srgbClr val="000000"/>
                          </a:solidFill>
                          <a:effectLst/>
                          <a:latin typeface="iCiel Sanelma" pitchFamily="50" charset="-93"/>
                          <a:ea typeface="Times New Roman" panose="02020603050405020304" pitchFamily="18" charset="0"/>
                          <a:cs typeface="Times New Roman" panose="02020603050405020304" pitchFamily="18" charset="0"/>
                        </a:rPr>
                        <a:t>Nội dung cụ thể</a:t>
                      </a:r>
                      <a:endParaRPr lang="en-GB" sz="4000">
                        <a:effectLst/>
                        <a:latin typeface="iCiel Sanelma" pitchFamily="50" charset="-93"/>
                        <a:ea typeface="Times New Roman" panose="02020603050405020304" pitchFamily="18" charset="0"/>
                        <a:cs typeface="Times New Roman" panose="02020603050405020304" pitchFamily="18" charset="0"/>
                      </a:endParaRPr>
                    </a:p>
                  </a:txBody>
                  <a:tcPr marL="54479" marR="544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78198">
                <a:tc>
                  <a:txBody>
                    <a:bodyPr/>
                    <a:lstStyle/>
                    <a:p>
                      <a:pPr>
                        <a:lnSpc>
                          <a:spcPct val="115000"/>
                        </a:lnSpc>
                        <a:spcAft>
                          <a:spcPts val="0"/>
                        </a:spcAft>
                      </a:pPr>
                      <a:r>
                        <a:rPr lang="en-US" sz="3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Nêu ý khái quát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479" marR="544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3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Núi lửa khi phun trào mang lại nhiều lợi ích.</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479" marR="544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46258">
                <a:tc>
                  <a:txBody>
                    <a:bodyPr/>
                    <a:lstStyle/>
                    <a:p>
                      <a:pPr>
                        <a:lnSpc>
                          <a:spcPct val="115000"/>
                        </a:lnSpc>
                        <a:spcAft>
                          <a:spcPts val="0"/>
                        </a:spcAft>
                      </a:pPr>
                      <a:r>
                        <a:rPr lang="en-US" sz="3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Phát triển bằng các ý cụ thể</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479" marR="544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just">
                        <a:lnSpc>
                          <a:spcPct val="115000"/>
                        </a:lnSpc>
                        <a:spcAft>
                          <a:spcPts val="1200"/>
                        </a:spcAft>
                      </a:pPr>
                      <a:r>
                        <a:rPr lang="en-US" sz="3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Trước hết, chúng mang lại nguồn mỏ khoáng sản phong phú:…</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p>
                      <a:pPr marL="30480" marR="30480" algn="just">
                        <a:lnSpc>
                          <a:spcPct val="115000"/>
                        </a:lnSpc>
                        <a:spcAft>
                          <a:spcPts val="1200"/>
                        </a:spcAft>
                      </a:pPr>
                      <a:r>
                        <a:rPr lang="en-US" sz="3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Núi lửa còn mang lại năng lượng địa nhiệt: Hơi nóng từ miệng núi lửa có thể được sử dụng để chạy các tua bin sản sinh ra điện năng…</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p>
                      <a:pPr marL="30480" marR="30480" algn="just">
                        <a:lnSpc>
                          <a:spcPct val="115000"/>
                        </a:lnSpc>
                        <a:spcAft>
                          <a:spcPts val="1200"/>
                        </a:spcAft>
                      </a:pPr>
                      <a:r>
                        <a:rPr lang="en-US" sz="3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Ngoài ra, tro bụi mà lửa phun trào có thể làm đất đai tơi xốp, màu mỡ</a:t>
                      </a:r>
                      <a:r>
                        <a:rPr lang="en-US" sz="320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479" marR="544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988370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DCDC"/>
        </a:solidFill>
        <a:effectLst/>
      </p:bgPr>
    </p:bg>
    <p:spTree>
      <p:nvGrpSpPr>
        <p:cNvPr id="1" name=""/>
        <p:cNvGrpSpPr/>
        <p:nvPr/>
      </p:nvGrpSpPr>
      <p:grpSpPr>
        <a:xfrm>
          <a:off x="0" y="0"/>
          <a:ext cx="0" cy="0"/>
          <a:chOff x="0" y="0"/>
          <a:chExt cx="0" cy="0"/>
        </a:xfrm>
      </p:grpSpPr>
      <p:sp>
        <p:nvSpPr>
          <p:cNvPr id="2" name="Freeform 2"/>
          <p:cNvSpPr/>
          <p:nvPr/>
        </p:nvSpPr>
        <p:spPr>
          <a:xfrm>
            <a:off x="6936814" y="651882"/>
            <a:ext cx="9801863" cy="7853743"/>
          </a:xfrm>
          <a:custGeom>
            <a:avLst/>
            <a:gdLst/>
            <a:ahLst/>
            <a:cxnLst/>
            <a:rect l="l" t="t" r="r" b="b"/>
            <a:pathLst>
              <a:path w="9801863" h="7853743">
                <a:moveTo>
                  <a:pt x="0" y="0"/>
                </a:moveTo>
                <a:lnTo>
                  <a:pt x="9801863" y="0"/>
                </a:lnTo>
                <a:lnTo>
                  <a:pt x="9801863" y="7853742"/>
                </a:lnTo>
                <a:lnTo>
                  <a:pt x="0" y="7853742"/>
                </a:lnTo>
                <a:lnTo>
                  <a:pt x="0" y="0"/>
                </a:lnTo>
                <a:close/>
              </a:path>
            </a:pathLst>
          </a:custGeom>
          <a:blipFill>
            <a:blip r:embed="rId2">
              <a:alphaModFix amt="77000"/>
            </a:blip>
            <a:stretch>
              <a:fillRect/>
            </a:stretch>
          </a:blipFill>
        </p:spPr>
      </p:sp>
      <p:sp>
        <p:nvSpPr>
          <p:cNvPr id="3" name="Freeform 3"/>
          <p:cNvSpPr/>
          <p:nvPr/>
        </p:nvSpPr>
        <p:spPr>
          <a:xfrm>
            <a:off x="1549323" y="2557832"/>
            <a:ext cx="5387492" cy="3326765"/>
          </a:xfrm>
          <a:custGeom>
            <a:avLst/>
            <a:gdLst/>
            <a:ahLst/>
            <a:cxnLst/>
            <a:rect l="l" t="t" r="r" b="b"/>
            <a:pathLst>
              <a:path w="5387492" h="3326765">
                <a:moveTo>
                  <a:pt x="0" y="0"/>
                </a:moveTo>
                <a:lnTo>
                  <a:pt x="5387491" y="0"/>
                </a:lnTo>
                <a:lnTo>
                  <a:pt x="5387491" y="3326765"/>
                </a:lnTo>
                <a:lnTo>
                  <a:pt x="0" y="3326765"/>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5" name="AutoShape 5"/>
          <p:cNvSpPr/>
          <p:nvPr/>
        </p:nvSpPr>
        <p:spPr>
          <a:xfrm>
            <a:off x="1028700" y="9258300"/>
            <a:ext cx="16230600" cy="0"/>
          </a:xfrm>
          <a:prstGeom prst="line">
            <a:avLst/>
          </a:prstGeom>
          <a:ln w="38100" cap="flat">
            <a:solidFill>
              <a:srgbClr val="BE7676"/>
            </a:solidFill>
            <a:prstDash val="solid"/>
            <a:headEnd type="none" w="sm" len="sm"/>
            <a:tailEnd type="none" w="sm" len="sm"/>
          </a:ln>
        </p:spPr>
      </p:sp>
      <p:sp>
        <p:nvSpPr>
          <p:cNvPr id="6" name="Freeform 6"/>
          <p:cNvSpPr/>
          <p:nvPr/>
        </p:nvSpPr>
        <p:spPr>
          <a:xfrm>
            <a:off x="4995842" y="8676854"/>
            <a:ext cx="1146417" cy="1162892"/>
          </a:xfrm>
          <a:custGeom>
            <a:avLst/>
            <a:gdLst/>
            <a:ahLst/>
            <a:cxnLst/>
            <a:rect l="l" t="t" r="r" b="b"/>
            <a:pathLst>
              <a:path w="1146417" h="1162892">
                <a:moveTo>
                  <a:pt x="0" y="0"/>
                </a:moveTo>
                <a:lnTo>
                  <a:pt x="1146418" y="0"/>
                </a:lnTo>
                <a:lnTo>
                  <a:pt x="1146418" y="1162892"/>
                </a:lnTo>
                <a:lnTo>
                  <a:pt x="0" y="1162892"/>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7" name="Freeform 7"/>
          <p:cNvSpPr/>
          <p:nvPr/>
        </p:nvSpPr>
        <p:spPr>
          <a:xfrm>
            <a:off x="7712224" y="8646883"/>
            <a:ext cx="1205511" cy="1222834"/>
          </a:xfrm>
          <a:custGeom>
            <a:avLst/>
            <a:gdLst/>
            <a:ahLst/>
            <a:cxnLst/>
            <a:rect l="l" t="t" r="r" b="b"/>
            <a:pathLst>
              <a:path w="1205511" h="1222834">
                <a:moveTo>
                  <a:pt x="0" y="0"/>
                </a:moveTo>
                <a:lnTo>
                  <a:pt x="1205511" y="0"/>
                </a:lnTo>
                <a:lnTo>
                  <a:pt x="1205511" y="1222834"/>
                </a:lnTo>
                <a:lnTo>
                  <a:pt x="0" y="1222834"/>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8" name="Freeform 8"/>
          <p:cNvSpPr/>
          <p:nvPr/>
        </p:nvSpPr>
        <p:spPr>
          <a:xfrm>
            <a:off x="10489360" y="8646883"/>
            <a:ext cx="1205511" cy="1222834"/>
          </a:xfrm>
          <a:custGeom>
            <a:avLst/>
            <a:gdLst/>
            <a:ahLst/>
            <a:cxnLst/>
            <a:rect l="l" t="t" r="r" b="b"/>
            <a:pathLst>
              <a:path w="1205511" h="1222834">
                <a:moveTo>
                  <a:pt x="0" y="0"/>
                </a:moveTo>
                <a:lnTo>
                  <a:pt x="1205511" y="0"/>
                </a:lnTo>
                <a:lnTo>
                  <a:pt x="1205511" y="1222834"/>
                </a:lnTo>
                <a:lnTo>
                  <a:pt x="0" y="1222834"/>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9" name="TextBox 9"/>
          <p:cNvSpPr txBox="1"/>
          <p:nvPr/>
        </p:nvSpPr>
        <p:spPr>
          <a:xfrm>
            <a:off x="1549323" y="4184895"/>
            <a:ext cx="4362974" cy="2461892"/>
          </a:xfrm>
          <a:prstGeom prst="rect">
            <a:avLst/>
          </a:prstGeom>
        </p:spPr>
        <p:txBody>
          <a:bodyPr lIns="0" tIns="0" rIns="0" bIns="0" rtlCol="0" anchor="t">
            <a:spAutoFit/>
          </a:bodyPr>
          <a:lstStyle/>
          <a:p>
            <a:pPr algn="ctr">
              <a:lnSpc>
                <a:spcPts val="9504"/>
              </a:lnSpc>
            </a:pPr>
            <a:r>
              <a:rPr lang="en-US" sz="9600">
                <a:latin typeface="iCiel Sanelma" pitchFamily="50" charset="-93"/>
              </a:rPr>
              <a:t>Đoạn văn quy nạp</a:t>
            </a:r>
            <a:endParaRPr lang="en-US" sz="9900">
              <a:solidFill>
                <a:srgbClr val="A66A6A"/>
              </a:solidFill>
              <a:latin typeface="iCiel Sanelma" pitchFamily="50" charset="-93"/>
            </a:endParaRPr>
          </a:p>
        </p:txBody>
      </p:sp>
      <p:graphicFrame>
        <p:nvGraphicFramePr>
          <p:cNvPr id="12" name="Table 11"/>
          <p:cNvGraphicFramePr>
            <a:graphicFrameLocks noGrp="1"/>
          </p:cNvGraphicFramePr>
          <p:nvPr>
            <p:extLst>
              <p:ext uri="{D42A27DB-BD31-4B8C-83A1-F6EECF244321}">
                <p14:modId xmlns:p14="http://schemas.microsoft.com/office/powerpoint/2010/main" val="3376135037"/>
              </p:ext>
            </p:extLst>
          </p:nvPr>
        </p:nvGraphicFramePr>
        <p:xfrm>
          <a:off x="8610600" y="2171700"/>
          <a:ext cx="7391400" cy="5573268"/>
        </p:xfrm>
        <a:graphic>
          <a:graphicData uri="http://schemas.openxmlformats.org/drawingml/2006/table">
            <a:tbl>
              <a:tblPr firstRow="1" firstCol="1" bandRow="1">
                <a:effectLst>
                  <a:outerShdw blurRad="50800" dist="38100" algn="l" rotWithShape="0">
                    <a:prstClr val="black">
                      <a:alpha val="40000"/>
                    </a:prstClr>
                  </a:outerShdw>
                </a:effectLst>
              </a:tblPr>
              <a:tblGrid>
                <a:gridCol w="2667000"/>
                <a:gridCol w="4724400"/>
              </a:tblGrid>
              <a:tr h="914400">
                <a:tc>
                  <a:txBody>
                    <a:bodyPr/>
                    <a:lstStyle/>
                    <a:p>
                      <a:pPr algn="ctr">
                        <a:lnSpc>
                          <a:spcPct val="115000"/>
                        </a:lnSpc>
                        <a:spcAft>
                          <a:spcPts val="0"/>
                        </a:spcAft>
                      </a:pPr>
                      <a:r>
                        <a:rPr lang="en-US" sz="5400" b="1">
                          <a:solidFill>
                            <a:srgbClr val="000000"/>
                          </a:solidFill>
                          <a:effectLst/>
                          <a:latin typeface="iCiel Sanelma" pitchFamily="50" charset="-93"/>
                          <a:ea typeface="Times New Roman" panose="02020603050405020304" pitchFamily="18" charset="0"/>
                          <a:cs typeface="Times New Roman" panose="02020603050405020304" pitchFamily="18" charset="0"/>
                        </a:rPr>
                        <a:t>Cách thức</a:t>
                      </a:r>
                      <a:endParaRPr lang="en-GB" sz="5400">
                        <a:effectLst/>
                        <a:latin typeface="iCiel Sanelma"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5400" b="1">
                          <a:solidFill>
                            <a:srgbClr val="000000"/>
                          </a:solidFill>
                          <a:effectLst/>
                          <a:latin typeface="iCiel Sanelma" pitchFamily="50" charset="-93"/>
                          <a:ea typeface="Times New Roman" panose="02020603050405020304" pitchFamily="18" charset="0"/>
                          <a:cs typeface="Times New Roman" panose="02020603050405020304" pitchFamily="18" charset="0"/>
                        </a:rPr>
                        <a:t>Nội dung cụ thể</a:t>
                      </a:r>
                      <a:endParaRPr lang="en-GB" sz="5400">
                        <a:effectLst/>
                        <a:latin typeface="iCiel Sanelma"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93371">
                <a:tc>
                  <a:txBody>
                    <a:bodyPr/>
                    <a:lstStyle/>
                    <a:p>
                      <a:pPr>
                        <a:lnSpc>
                          <a:spcPct val="115000"/>
                        </a:lnSpc>
                        <a:spcAft>
                          <a:spcPts val="0"/>
                        </a:spcAft>
                      </a:pPr>
                      <a:r>
                        <a:rPr lang="en-US" sz="4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Nêu các ý cụ thể </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44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90057">
                <a:tc>
                  <a:txBody>
                    <a:bodyPr/>
                    <a:lstStyle/>
                    <a:p>
                      <a:pPr>
                        <a:lnSpc>
                          <a:spcPct val="115000"/>
                        </a:lnSpc>
                        <a:spcAft>
                          <a:spcPts val="0"/>
                        </a:spcAft>
                      </a:pPr>
                      <a:r>
                        <a:rPr lang="en-US" sz="4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Nêu ý khái quát</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just">
                        <a:lnSpc>
                          <a:spcPct val="115000"/>
                        </a:lnSpc>
                        <a:spcAft>
                          <a:spcPts val="1200"/>
                        </a:spcAft>
                      </a:pPr>
                      <a:r>
                        <a:rPr lang="en-US" sz="4400">
                          <a:effectLst/>
                          <a:latin typeface="Times New Roman" panose="02020603050405020304" pitchFamily="18" charset="0"/>
                          <a:ea typeface="Times New Roman" panose="02020603050405020304" pitchFamily="18" charset="0"/>
                          <a:cs typeface="Times New Roman" panose="02020603050405020304" pitchFamily="18" charset="0"/>
                        </a:rPr>
                        <a:t>Như vậy, núi lửa đã mang lại cho con người thật nhiều lợi ích.</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179984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barn(inVertical)">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DCDC"/>
        </a:solidFill>
        <a:effectLst/>
      </p:bgPr>
    </p:bg>
    <p:spTree>
      <p:nvGrpSpPr>
        <p:cNvPr id="1" name=""/>
        <p:cNvGrpSpPr/>
        <p:nvPr/>
      </p:nvGrpSpPr>
      <p:grpSpPr>
        <a:xfrm>
          <a:off x="0" y="0"/>
          <a:ext cx="0" cy="0"/>
          <a:chOff x="0" y="0"/>
          <a:chExt cx="0" cy="0"/>
        </a:xfrm>
      </p:grpSpPr>
      <p:sp>
        <p:nvSpPr>
          <p:cNvPr id="2" name="Freeform 2"/>
          <p:cNvSpPr/>
          <p:nvPr/>
        </p:nvSpPr>
        <p:spPr>
          <a:xfrm>
            <a:off x="6936814" y="651882"/>
            <a:ext cx="9801863" cy="7853743"/>
          </a:xfrm>
          <a:custGeom>
            <a:avLst/>
            <a:gdLst/>
            <a:ahLst/>
            <a:cxnLst/>
            <a:rect l="l" t="t" r="r" b="b"/>
            <a:pathLst>
              <a:path w="9801863" h="7853743">
                <a:moveTo>
                  <a:pt x="0" y="0"/>
                </a:moveTo>
                <a:lnTo>
                  <a:pt x="9801863" y="0"/>
                </a:lnTo>
                <a:lnTo>
                  <a:pt x="9801863" y="7853742"/>
                </a:lnTo>
                <a:lnTo>
                  <a:pt x="0" y="7853742"/>
                </a:lnTo>
                <a:lnTo>
                  <a:pt x="0" y="0"/>
                </a:lnTo>
                <a:close/>
              </a:path>
            </a:pathLst>
          </a:custGeom>
          <a:blipFill>
            <a:blip r:embed="rId2">
              <a:alphaModFix amt="77000"/>
            </a:blip>
            <a:stretch>
              <a:fillRect/>
            </a:stretch>
          </a:blipFill>
        </p:spPr>
      </p:sp>
      <p:sp>
        <p:nvSpPr>
          <p:cNvPr id="3" name="Freeform 3"/>
          <p:cNvSpPr/>
          <p:nvPr/>
        </p:nvSpPr>
        <p:spPr>
          <a:xfrm>
            <a:off x="1549323" y="2557832"/>
            <a:ext cx="5387492" cy="3326765"/>
          </a:xfrm>
          <a:custGeom>
            <a:avLst/>
            <a:gdLst/>
            <a:ahLst/>
            <a:cxnLst/>
            <a:rect l="l" t="t" r="r" b="b"/>
            <a:pathLst>
              <a:path w="5387492" h="3326765">
                <a:moveTo>
                  <a:pt x="0" y="0"/>
                </a:moveTo>
                <a:lnTo>
                  <a:pt x="5387491" y="0"/>
                </a:lnTo>
                <a:lnTo>
                  <a:pt x="5387491" y="3326765"/>
                </a:lnTo>
                <a:lnTo>
                  <a:pt x="0" y="3326765"/>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5" name="AutoShape 5"/>
          <p:cNvSpPr/>
          <p:nvPr/>
        </p:nvSpPr>
        <p:spPr>
          <a:xfrm>
            <a:off x="1028700" y="9258300"/>
            <a:ext cx="16230600" cy="0"/>
          </a:xfrm>
          <a:prstGeom prst="line">
            <a:avLst/>
          </a:prstGeom>
          <a:ln w="38100" cap="flat">
            <a:solidFill>
              <a:srgbClr val="BE7676"/>
            </a:solidFill>
            <a:prstDash val="solid"/>
            <a:headEnd type="none" w="sm" len="sm"/>
            <a:tailEnd type="none" w="sm" len="sm"/>
          </a:ln>
        </p:spPr>
      </p:sp>
      <p:sp>
        <p:nvSpPr>
          <p:cNvPr id="6" name="Freeform 6"/>
          <p:cNvSpPr/>
          <p:nvPr/>
        </p:nvSpPr>
        <p:spPr>
          <a:xfrm>
            <a:off x="4995842" y="8676854"/>
            <a:ext cx="1146417" cy="1162892"/>
          </a:xfrm>
          <a:custGeom>
            <a:avLst/>
            <a:gdLst/>
            <a:ahLst/>
            <a:cxnLst/>
            <a:rect l="l" t="t" r="r" b="b"/>
            <a:pathLst>
              <a:path w="1146417" h="1162892">
                <a:moveTo>
                  <a:pt x="0" y="0"/>
                </a:moveTo>
                <a:lnTo>
                  <a:pt x="1146418" y="0"/>
                </a:lnTo>
                <a:lnTo>
                  <a:pt x="1146418" y="1162892"/>
                </a:lnTo>
                <a:lnTo>
                  <a:pt x="0" y="1162892"/>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7" name="Freeform 7"/>
          <p:cNvSpPr/>
          <p:nvPr/>
        </p:nvSpPr>
        <p:spPr>
          <a:xfrm>
            <a:off x="7712224" y="8646883"/>
            <a:ext cx="1205511" cy="1222834"/>
          </a:xfrm>
          <a:custGeom>
            <a:avLst/>
            <a:gdLst/>
            <a:ahLst/>
            <a:cxnLst/>
            <a:rect l="l" t="t" r="r" b="b"/>
            <a:pathLst>
              <a:path w="1205511" h="1222834">
                <a:moveTo>
                  <a:pt x="0" y="0"/>
                </a:moveTo>
                <a:lnTo>
                  <a:pt x="1205511" y="0"/>
                </a:lnTo>
                <a:lnTo>
                  <a:pt x="1205511" y="1222834"/>
                </a:lnTo>
                <a:lnTo>
                  <a:pt x="0" y="1222834"/>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8" name="Freeform 8"/>
          <p:cNvSpPr/>
          <p:nvPr/>
        </p:nvSpPr>
        <p:spPr>
          <a:xfrm>
            <a:off x="10489360" y="8646883"/>
            <a:ext cx="1205511" cy="1222834"/>
          </a:xfrm>
          <a:custGeom>
            <a:avLst/>
            <a:gdLst/>
            <a:ahLst/>
            <a:cxnLst/>
            <a:rect l="l" t="t" r="r" b="b"/>
            <a:pathLst>
              <a:path w="1205511" h="1222834">
                <a:moveTo>
                  <a:pt x="0" y="0"/>
                </a:moveTo>
                <a:lnTo>
                  <a:pt x="1205511" y="0"/>
                </a:lnTo>
                <a:lnTo>
                  <a:pt x="1205511" y="1222834"/>
                </a:lnTo>
                <a:lnTo>
                  <a:pt x="0" y="1222834"/>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9" name="TextBox 9"/>
          <p:cNvSpPr txBox="1"/>
          <p:nvPr/>
        </p:nvSpPr>
        <p:spPr>
          <a:xfrm>
            <a:off x="1549323" y="4184895"/>
            <a:ext cx="4362974" cy="2461892"/>
          </a:xfrm>
          <a:prstGeom prst="rect">
            <a:avLst/>
          </a:prstGeom>
        </p:spPr>
        <p:txBody>
          <a:bodyPr lIns="0" tIns="0" rIns="0" bIns="0" rtlCol="0" anchor="t">
            <a:spAutoFit/>
          </a:bodyPr>
          <a:lstStyle/>
          <a:p>
            <a:pPr algn="ctr">
              <a:lnSpc>
                <a:spcPts val="9504"/>
              </a:lnSpc>
            </a:pPr>
            <a:r>
              <a:rPr lang="en-US" sz="9600">
                <a:latin typeface="iCiel Sanelma" pitchFamily="50" charset="-93"/>
              </a:rPr>
              <a:t>Đoạn văn phối hợp</a:t>
            </a:r>
            <a:endParaRPr lang="en-US" sz="9900">
              <a:solidFill>
                <a:srgbClr val="A66A6A"/>
              </a:solidFill>
              <a:latin typeface="iCiel Sanelma" pitchFamily="50" charset="-93"/>
            </a:endParaRPr>
          </a:p>
        </p:txBody>
      </p:sp>
      <p:graphicFrame>
        <p:nvGraphicFramePr>
          <p:cNvPr id="4" name="Table 3"/>
          <p:cNvGraphicFramePr>
            <a:graphicFrameLocks noGrp="1"/>
          </p:cNvGraphicFramePr>
          <p:nvPr>
            <p:extLst>
              <p:ext uri="{D42A27DB-BD31-4B8C-83A1-F6EECF244321}">
                <p14:modId xmlns:p14="http://schemas.microsoft.com/office/powerpoint/2010/main" val="1889851851"/>
              </p:ext>
            </p:extLst>
          </p:nvPr>
        </p:nvGraphicFramePr>
        <p:xfrm>
          <a:off x="8077200" y="2019300"/>
          <a:ext cx="8000999" cy="5638800"/>
        </p:xfrm>
        <a:graphic>
          <a:graphicData uri="http://schemas.openxmlformats.org/drawingml/2006/table">
            <a:tbl>
              <a:tblPr firstRow="1" firstCol="1" bandRow="1">
                <a:effectLst>
                  <a:outerShdw blurRad="50800" dist="38100" dir="2700000" algn="tl" rotWithShape="0">
                    <a:prstClr val="black">
                      <a:alpha val="40000"/>
                    </a:prstClr>
                  </a:outerShdw>
                </a:effectLst>
              </a:tblPr>
              <a:tblGrid>
                <a:gridCol w="2117910"/>
                <a:gridCol w="5883089"/>
              </a:tblGrid>
              <a:tr h="805543">
                <a:tc>
                  <a:txBody>
                    <a:bodyPr/>
                    <a:lstStyle/>
                    <a:p>
                      <a:pPr algn="ctr">
                        <a:lnSpc>
                          <a:spcPct val="115000"/>
                        </a:lnSpc>
                        <a:spcAft>
                          <a:spcPts val="0"/>
                        </a:spcAft>
                      </a:pPr>
                      <a:r>
                        <a:rPr lang="en-US" sz="4400" b="1">
                          <a:solidFill>
                            <a:srgbClr val="000000"/>
                          </a:solidFill>
                          <a:effectLst/>
                          <a:latin typeface="iCiel Sanelma" pitchFamily="50" charset="-93"/>
                          <a:ea typeface="Times New Roman" panose="02020603050405020304" pitchFamily="18" charset="0"/>
                          <a:cs typeface="Times New Roman" panose="02020603050405020304" pitchFamily="18" charset="0"/>
                        </a:rPr>
                        <a:t>Cách thức</a:t>
                      </a:r>
                      <a:endParaRPr lang="en-GB" sz="4400">
                        <a:effectLst/>
                        <a:latin typeface="iCiel Sanelma"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4400" b="1">
                          <a:solidFill>
                            <a:srgbClr val="000000"/>
                          </a:solidFill>
                          <a:effectLst/>
                          <a:latin typeface="iCiel Sanelma" pitchFamily="50" charset="-93"/>
                          <a:ea typeface="Times New Roman" panose="02020603050405020304" pitchFamily="18" charset="0"/>
                          <a:cs typeface="Times New Roman" panose="02020603050405020304" pitchFamily="18" charset="0"/>
                        </a:rPr>
                        <a:t>Nội dung cụ thể</a:t>
                      </a:r>
                      <a:endParaRPr lang="en-GB" sz="4400">
                        <a:effectLst/>
                        <a:latin typeface="iCiel Sanelma"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08314">
                <a:tc>
                  <a:txBody>
                    <a:bodyPr/>
                    <a:lstStyle/>
                    <a:p>
                      <a:pPr>
                        <a:lnSpc>
                          <a:spcPct val="115000"/>
                        </a:lnSpc>
                        <a:spcAft>
                          <a:spcPts val="0"/>
                        </a:spcAft>
                      </a:pPr>
                      <a:r>
                        <a:rPr lang="en-US" sz="2800" b="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Nêu ý khái quát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13857">
                <a:tc>
                  <a:txBody>
                    <a:bodyPr/>
                    <a:lstStyle/>
                    <a:p>
                      <a:pPr>
                        <a:lnSpc>
                          <a:spcPct val="115000"/>
                        </a:lnSpc>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Phát triển bằng các ý cụ thể </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11086">
                <a:tc>
                  <a:txBody>
                    <a:bodyPr/>
                    <a:lstStyle/>
                    <a:p>
                      <a:pPr>
                        <a:lnSpc>
                          <a:spcPct val="115000"/>
                        </a:lnSpc>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Tổng hợp các ý cụ thể</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just">
                        <a:lnSpc>
                          <a:spcPct val="115000"/>
                        </a:lnSpc>
                        <a:spcAft>
                          <a:spcPts val="120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 vậy, núi lửa không chỉ gây ra những tác hại ghê gớm mà chúng còn đem lại cho con người nhiều lợi ích.</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044386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ircle(in)">
                                      <p:cBhvr>
                                        <p:cTn id="14"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DCDC"/>
        </a:solidFill>
        <a:effectLst/>
      </p:bgPr>
    </p:bg>
    <p:spTree>
      <p:nvGrpSpPr>
        <p:cNvPr id="1" name=""/>
        <p:cNvGrpSpPr/>
        <p:nvPr/>
      </p:nvGrpSpPr>
      <p:grpSpPr>
        <a:xfrm>
          <a:off x="0" y="0"/>
          <a:ext cx="0" cy="0"/>
          <a:chOff x="0" y="0"/>
          <a:chExt cx="0" cy="0"/>
        </a:xfrm>
      </p:grpSpPr>
      <p:sp>
        <p:nvSpPr>
          <p:cNvPr id="2" name="Freeform 2"/>
          <p:cNvSpPr/>
          <p:nvPr/>
        </p:nvSpPr>
        <p:spPr>
          <a:xfrm>
            <a:off x="7850896" y="1300511"/>
            <a:ext cx="2327748" cy="1638152"/>
          </a:xfrm>
          <a:custGeom>
            <a:avLst/>
            <a:gdLst/>
            <a:ahLst/>
            <a:cxnLst/>
            <a:rect l="l" t="t" r="r" b="b"/>
            <a:pathLst>
              <a:path w="2327748" h="1638152">
                <a:moveTo>
                  <a:pt x="0" y="0"/>
                </a:moveTo>
                <a:lnTo>
                  <a:pt x="2327748" y="0"/>
                </a:lnTo>
                <a:lnTo>
                  <a:pt x="2327748" y="1638152"/>
                </a:lnTo>
                <a:lnTo>
                  <a:pt x="0" y="1638152"/>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577075" y="317131"/>
            <a:ext cx="7315200" cy="1423139"/>
          </a:xfrm>
          <a:custGeom>
            <a:avLst/>
            <a:gdLst/>
            <a:ahLst/>
            <a:cxnLst/>
            <a:rect l="l" t="t" r="r" b="b"/>
            <a:pathLst>
              <a:path w="7315200" h="1423139">
                <a:moveTo>
                  <a:pt x="0" y="0"/>
                </a:moveTo>
                <a:lnTo>
                  <a:pt x="7315200" y="0"/>
                </a:lnTo>
                <a:lnTo>
                  <a:pt x="7315200" y="1423138"/>
                </a:lnTo>
                <a:lnTo>
                  <a:pt x="0" y="142313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flipH="1">
            <a:off x="11291415" y="317131"/>
            <a:ext cx="7315200" cy="1423139"/>
          </a:xfrm>
          <a:custGeom>
            <a:avLst/>
            <a:gdLst/>
            <a:ahLst/>
            <a:cxnLst/>
            <a:rect l="l" t="t" r="r" b="b"/>
            <a:pathLst>
              <a:path w="7315200" h="1423139">
                <a:moveTo>
                  <a:pt x="7315200" y="0"/>
                </a:moveTo>
                <a:lnTo>
                  <a:pt x="0" y="0"/>
                </a:lnTo>
                <a:lnTo>
                  <a:pt x="0" y="1423138"/>
                </a:lnTo>
                <a:lnTo>
                  <a:pt x="7315200" y="1423138"/>
                </a:lnTo>
                <a:lnTo>
                  <a:pt x="731520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AutoShape 5"/>
          <p:cNvSpPr/>
          <p:nvPr/>
        </p:nvSpPr>
        <p:spPr>
          <a:xfrm>
            <a:off x="1028700" y="9201150"/>
            <a:ext cx="16230600" cy="0"/>
          </a:xfrm>
          <a:prstGeom prst="line">
            <a:avLst/>
          </a:prstGeom>
          <a:ln w="38100" cap="flat">
            <a:solidFill>
              <a:srgbClr val="BE7676"/>
            </a:solidFill>
            <a:prstDash val="solid"/>
            <a:headEnd type="none" w="sm" len="sm"/>
            <a:tailEnd type="none" w="sm" len="sm"/>
          </a:ln>
        </p:spPr>
      </p:sp>
      <p:sp>
        <p:nvSpPr>
          <p:cNvPr id="6" name="Freeform 6"/>
          <p:cNvSpPr/>
          <p:nvPr/>
        </p:nvSpPr>
        <p:spPr>
          <a:xfrm flipH="1">
            <a:off x="13841882" y="2309533"/>
            <a:ext cx="2548803" cy="2393751"/>
          </a:xfrm>
          <a:custGeom>
            <a:avLst/>
            <a:gdLst/>
            <a:ahLst/>
            <a:cxnLst/>
            <a:rect l="l" t="t" r="r" b="b"/>
            <a:pathLst>
              <a:path w="2548803" h="2393751">
                <a:moveTo>
                  <a:pt x="2548803" y="0"/>
                </a:moveTo>
                <a:lnTo>
                  <a:pt x="0" y="0"/>
                </a:lnTo>
                <a:lnTo>
                  <a:pt x="0" y="2393750"/>
                </a:lnTo>
                <a:lnTo>
                  <a:pt x="2548803" y="2393750"/>
                </a:lnTo>
                <a:lnTo>
                  <a:pt x="2548803"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7"/>
          <p:cNvSpPr/>
          <p:nvPr/>
        </p:nvSpPr>
        <p:spPr>
          <a:xfrm>
            <a:off x="7640455" y="8504118"/>
            <a:ext cx="1374315" cy="1394064"/>
          </a:xfrm>
          <a:custGeom>
            <a:avLst/>
            <a:gdLst/>
            <a:ahLst/>
            <a:cxnLst/>
            <a:rect l="l" t="t" r="r" b="b"/>
            <a:pathLst>
              <a:path w="1374315" h="1394064">
                <a:moveTo>
                  <a:pt x="0" y="0"/>
                </a:moveTo>
                <a:lnTo>
                  <a:pt x="1374315" y="0"/>
                </a:lnTo>
                <a:lnTo>
                  <a:pt x="1374315" y="1394064"/>
                </a:lnTo>
                <a:lnTo>
                  <a:pt x="0" y="1394064"/>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8" name="Freeform 8"/>
          <p:cNvSpPr/>
          <p:nvPr/>
        </p:nvSpPr>
        <p:spPr>
          <a:xfrm>
            <a:off x="5104090" y="8504118"/>
            <a:ext cx="1374315" cy="1394064"/>
          </a:xfrm>
          <a:custGeom>
            <a:avLst/>
            <a:gdLst/>
            <a:ahLst/>
            <a:cxnLst/>
            <a:rect l="l" t="t" r="r" b="b"/>
            <a:pathLst>
              <a:path w="1374315" h="1394064">
                <a:moveTo>
                  <a:pt x="0" y="0"/>
                </a:moveTo>
                <a:lnTo>
                  <a:pt x="1374315" y="0"/>
                </a:lnTo>
                <a:lnTo>
                  <a:pt x="1374315" y="1394064"/>
                </a:lnTo>
                <a:lnTo>
                  <a:pt x="0" y="1394064"/>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9" name="Freeform 9"/>
          <p:cNvSpPr/>
          <p:nvPr/>
        </p:nvSpPr>
        <p:spPr>
          <a:xfrm>
            <a:off x="10178644" y="8504118"/>
            <a:ext cx="1374315" cy="1394064"/>
          </a:xfrm>
          <a:custGeom>
            <a:avLst/>
            <a:gdLst/>
            <a:ahLst/>
            <a:cxnLst/>
            <a:rect l="l" t="t" r="r" b="b"/>
            <a:pathLst>
              <a:path w="1374315" h="1394064">
                <a:moveTo>
                  <a:pt x="0" y="0"/>
                </a:moveTo>
                <a:lnTo>
                  <a:pt x="1374314" y="0"/>
                </a:lnTo>
                <a:lnTo>
                  <a:pt x="1374314" y="1394064"/>
                </a:lnTo>
                <a:lnTo>
                  <a:pt x="0" y="1394064"/>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0" name="Freeform 10"/>
          <p:cNvSpPr/>
          <p:nvPr/>
        </p:nvSpPr>
        <p:spPr>
          <a:xfrm rot="-6899414">
            <a:off x="2852909" y="2164633"/>
            <a:ext cx="1854232" cy="2057400"/>
          </a:xfrm>
          <a:custGeom>
            <a:avLst/>
            <a:gdLst/>
            <a:ahLst/>
            <a:cxnLst/>
            <a:rect l="l" t="t" r="r" b="b"/>
            <a:pathLst>
              <a:path w="1854232" h="2057400">
                <a:moveTo>
                  <a:pt x="0" y="0"/>
                </a:moveTo>
                <a:lnTo>
                  <a:pt x="1854231" y="0"/>
                </a:lnTo>
                <a:lnTo>
                  <a:pt x="1854231" y="2057400"/>
                </a:lnTo>
                <a:lnTo>
                  <a:pt x="0" y="2057400"/>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1" name="TextBox 11"/>
          <p:cNvSpPr txBox="1"/>
          <p:nvPr/>
        </p:nvSpPr>
        <p:spPr>
          <a:xfrm>
            <a:off x="5119146" y="2993308"/>
            <a:ext cx="8049709" cy="295465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lIns="0" tIns="0" rIns="0" bIns="0" rtlCol="0" anchor="t">
            <a:spAutoFit/>
          </a:bodyPr>
          <a:lstStyle/>
          <a:p>
            <a:pPr algn="ctr"/>
            <a:r>
              <a:rPr lang="en-US" sz="9600" b="1">
                <a:latin typeface="iCiel Soup of Justice" pitchFamily="2" charset="-93"/>
              </a:rPr>
              <a:t>HOẠT ĐỘNG </a:t>
            </a:r>
            <a:r>
              <a:rPr lang="en-US" sz="9600" b="1" smtClean="0">
                <a:latin typeface="iCiel Soup of Justice" pitchFamily="2" charset="-93"/>
              </a:rPr>
              <a:t>3 </a:t>
            </a:r>
            <a:r>
              <a:rPr lang="en-US" sz="9600" b="1">
                <a:latin typeface="iCiel Soup of Justice" pitchFamily="2" charset="-93"/>
              </a:rPr>
              <a:t>LUYỆN TẬP</a:t>
            </a:r>
            <a:endParaRPr lang="en-GB" sz="9600">
              <a:latin typeface="iCiel Soup of Justice" pitchFamily="2" charset="-93"/>
            </a:endParaRPr>
          </a:p>
        </p:txBody>
      </p:sp>
    </p:spTree>
    <p:extLst>
      <p:ext uri="{BB962C8B-B14F-4D97-AF65-F5344CB8AC3E}">
        <p14:creationId xmlns:p14="http://schemas.microsoft.com/office/powerpoint/2010/main" val="403277754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DCDC"/>
        </a:solidFill>
        <a:effectLst/>
      </p:bgPr>
    </p:bg>
    <p:spTree>
      <p:nvGrpSpPr>
        <p:cNvPr id="1" name=""/>
        <p:cNvGrpSpPr/>
        <p:nvPr/>
      </p:nvGrpSpPr>
      <p:grpSpPr>
        <a:xfrm>
          <a:off x="0" y="0"/>
          <a:ext cx="0" cy="0"/>
          <a:chOff x="0" y="0"/>
          <a:chExt cx="0" cy="0"/>
        </a:xfrm>
      </p:grpSpPr>
      <p:sp>
        <p:nvSpPr>
          <p:cNvPr id="2" name="Freeform 2"/>
          <p:cNvSpPr/>
          <p:nvPr/>
        </p:nvSpPr>
        <p:spPr>
          <a:xfrm>
            <a:off x="3363822" y="1316031"/>
            <a:ext cx="10935626" cy="7654938"/>
          </a:xfrm>
          <a:custGeom>
            <a:avLst/>
            <a:gdLst/>
            <a:ahLst/>
            <a:cxnLst/>
            <a:rect l="l" t="t" r="r" b="b"/>
            <a:pathLst>
              <a:path w="10935626" h="7654938">
                <a:moveTo>
                  <a:pt x="0" y="0"/>
                </a:moveTo>
                <a:lnTo>
                  <a:pt x="10935626" y="0"/>
                </a:lnTo>
                <a:lnTo>
                  <a:pt x="10935626" y="7654938"/>
                </a:lnTo>
                <a:lnTo>
                  <a:pt x="0" y="765493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rot="208808">
            <a:off x="11604833" y="7863013"/>
            <a:ext cx="1754246" cy="792405"/>
          </a:xfrm>
          <a:custGeom>
            <a:avLst/>
            <a:gdLst/>
            <a:ahLst/>
            <a:cxnLst/>
            <a:rect l="l" t="t" r="r" b="b"/>
            <a:pathLst>
              <a:path w="1754246" h="792405">
                <a:moveTo>
                  <a:pt x="0" y="0"/>
                </a:moveTo>
                <a:lnTo>
                  <a:pt x="1754246" y="0"/>
                </a:lnTo>
                <a:lnTo>
                  <a:pt x="1754246" y="792405"/>
                </a:lnTo>
                <a:lnTo>
                  <a:pt x="0" y="792405"/>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TextBox 5"/>
          <p:cNvSpPr txBox="1"/>
          <p:nvPr/>
        </p:nvSpPr>
        <p:spPr>
          <a:xfrm>
            <a:off x="4953000" y="3142693"/>
            <a:ext cx="8001000" cy="4431983"/>
          </a:xfrm>
          <a:prstGeom prst="rect">
            <a:avLst/>
          </a:prstGeom>
        </p:spPr>
        <p:txBody>
          <a:bodyPr wrap="square" lIns="0" tIns="0" rIns="0" bIns="0" rtlCol="0" anchor="t">
            <a:spAutoFit/>
          </a:bodyPr>
          <a:lstStyle/>
          <a:p>
            <a:pPr algn="just"/>
            <a:r>
              <a:rPr lang="vi-VN" sz="7200" smtClean="0">
                <a:latin typeface="iCiel Bambola" panose="02000000000000000000" pitchFamily="50" charset="-93"/>
              </a:rPr>
              <a:t>Đọc đoạn </a:t>
            </a:r>
            <a:r>
              <a:rPr lang="vi-VN" sz="7200">
                <a:latin typeface="iCiel Bambola" panose="02000000000000000000" pitchFamily="50" charset="-93"/>
              </a:rPr>
              <a:t>văn tham khảo </a:t>
            </a:r>
            <a:r>
              <a:rPr lang="vi-VN" sz="7200" smtClean="0">
                <a:latin typeface="iCiel Bambola" panose="02000000000000000000" pitchFamily="50" charset="-93"/>
              </a:rPr>
              <a:t>và hãy nhận </a:t>
            </a:r>
            <a:r>
              <a:rPr lang="vi-VN" sz="7200">
                <a:latin typeface="iCiel Bambola" panose="02000000000000000000" pitchFamily="50" charset="-93"/>
              </a:rPr>
              <a:t>xét và rút kinh nghiệm cho bản thân khi viết bài.</a:t>
            </a:r>
            <a:endParaRPr lang="en-GB" sz="7200">
              <a:latin typeface="iCiel Bambola" panose="02000000000000000000" pitchFamily="50" charset="-93"/>
            </a:endParaRPr>
          </a:p>
        </p:txBody>
      </p:sp>
    </p:spTree>
    <p:extLst>
      <p:ext uri="{BB962C8B-B14F-4D97-AF65-F5344CB8AC3E}">
        <p14:creationId xmlns:p14="http://schemas.microsoft.com/office/powerpoint/2010/main" val="3653999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DCDC"/>
        </a:solidFill>
        <a:effectLst/>
      </p:bgPr>
    </p:bg>
    <p:spTree>
      <p:nvGrpSpPr>
        <p:cNvPr id="1" name=""/>
        <p:cNvGrpSpPr/>
        <p:nvPr/>
      </p:nvGrpSpPr>
      <p:grpSpPr>
        <a:xfrm>
          <a:off x="0" y="0"/>
          <a:ext cx="0" cy="0"/>
          <a:chOff x="0" y="0"/>
          <a:chExt cx="0" cy="0"/>
        </a:xfrm>
      </p:grpSpPr>
      <p:sp>
        <p:nvSpPr>
          <p:cNvPr id="2" name="Freeform 2"/>
          <p:cNvSpPr/>
          <p:nvPr/>
        </p:nvSpPr>
        <p:spPr>
          <a:xfrm>
            <a:off x="1143000" y="1"/>
            <a:ext cx="16535399" cy="10287000"/>
          </a:xfrm>
          <a:custGeom>
            <a:avLst/>
            <a:gdLst/>
            <a:ahLst/>
            <a:cxnLst/>
            <a:rect l="l" t="t" r="r" b="b"/>
            <a:pathLst>
              <a:path w="13098422" h="6794807">
                <a:moveTo>
                  <a:pt x="0" y="0"/>
                </a:moveTo>
                <a:lnTo>
                  <a:pt x="13098423" y="0"/>
                </a:lnTo>
                <a:lnTo>
                  <a:pt x="13098423" y="6794807"/>
                </a:lnTo>
                <a:lnTo>
                  <a:pt x="0" y="679480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6028793" y="2746198"/>
            <a:ext cx="6591375" cy="4836421"/>
          </a:xfrm>
          <a:custGeom>
            <a:avLst/>
            <a:gdLst/>
            <a:ahLst/>
            <a:cxnLst/>
            <a:rect l="l" t="t" r="r" b="b"/>
            <a:pathLst>
              <a:path w="6591375" h="4836421">
                <a:moveTo>
                  <a:pt x="0" y="0"/>
                </a:moveTo>
                <a:lnTo>
                  <a:pt x="6591375" y="0"/>
                </a:lnTo>
                <a:lnTo>
                  <a:pt x="6591375" y="4836421"/>
                </a:lnTo>
                <a:lnTo>
                  <a:pt x="0" y="4836421"/>
                </a:lnTo>
                <a:lnTo>
                  <a:pt x="0" y="0"/>
                </a:lnTo>
                <a:close/>
              </a:path>
            </a:pathLst>
          </a:custGeom>
          <a:blipFill>
            <a:blip r:embed="rId4">
              <a:alphaModFix amt="59000"/>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685800" y="6591300"/>
            <a:ext cx="3210626" cy="4122794"/>
          </a:xfrm>
          <a:custGeom>
            <a:avLst/>
            <a:gdLst/>
            <a:ahLst/>
            <a:cxnLst/>
            <a:rect l="l" t="t" r="r" b="b"/>
            <a:pathLst>
              <a:path w="3210626" h="4122794">
                <a:moveTo>
                  <a:pt x="0" y="0"/>
                </a:moveTo>
                <a:lnTo>
                  <a:pt x="3210626" y="0"/>
                </a:lnTo>
                <a:lnTo>
                  <a:pt x="3210626" y="4122794"/>
                </a:lnTo>
                <a:lnTo>
                  <a:pt x="0" y="4122794"/>
                </a:lnTo>
                <a:lnTo>
                  <a:pt x="0" y="0"/>
                </a:lnTo>
                <a:close/>
              </a:path>
            </a:pathLst>
          </a:custGeom>
          <a:blipFill>
            <a:blip r:embed="rId6"/>
            <a:stretch>
              <a:fillRect/>
            </a:stretch>
          </a:blipFill>
        </p:spPr>
      </p:sp>
      <p:sp>
        <p:nvSpPr>
          <p:cNvPr id="5" name="Freeform 5"/>
          <p:cNvSpPr/>
          <p:nvPr/>
        </p:nvSpPr>
        <p:spPr>
          <a:xfrm rot="-2598744">
            <a:off x="15881606" y="-873242"/>
            <a:ext cx="3231742" cy="3410809"/>
          </a:xfrm>
          <a:custGeom>
            <a:avLst/>
            <a:gdLst/>
            <a:ahLst/>
            <a:cxnLst/>
            <a:rect l="l" t="t" r="r" b="b"/>
            <a:pathLst>
              <a:path w="3231742" h="3410809">
                <a:moveTo>
                  <a:pt x="0" y="0"/>
                </a:moveTo>
                <a:lnTo>
                  <a:pt x="3231742" y="0"/>
                </a:lnTo>
                <a:lnTo>
                  <a:pt x="3231742" y="3410809"/>
                </a:lnTo>
                <a:lnTo>
                  <a:pt x="0" y="3410809"/>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6" name="Freeform 6"/>
          <p:cNvSpPr/>
          <p:nvPr/>
        </p:nvSpPr>
        <p:spPr>
          <a:xfrm>
            <a:off x="16078200" y="7886700"/>
            <a:ext cx="2536648" cy="2627413"/>
          </a:xfrm>
          <a:custGeom>
            <a:avLst/>
            <a:gdLst/>
            <a:ahLst/>
            <a:cxnLst/>
            <a:rect l="l" t="t" r="r" b="b"/>
            <a:pathLst>
              <a:path w="2536648" h="2627413">
                <a:moveTo>
                  <a:pt x="0" y="0"/>
                </a:moveTo>
                <a:lnTo>
                  <a:pt x="2536648" y="0"/>
                </a:lnTo>
                <a:lnTo>
                  <a:pt x="2536648" y="2627413"/>
                </a:lnTo>
                <a:lnTo>
                  <a:pt x="0" y="2627413"/>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7" name="Freeform 7"/>
          <p:cNvSpPr/>
          <p:nvPr/>
        </p:nvSpPr>
        <p:spPr>
          <a:xfrm rot="710866">
            <a:off x="732084" y="166320"/>
            <a:ext cx="2226033" cy="2226033"/>
          </a:xfrm>
          <a:custGeom>
            <a:avLst/>
            <a:gdLst/>
            <a:ahLst/>
            <a:cxnLst/>
            <a:rect l="l" t="t" r="r" b="b"/>
            <a:pathLst>
              <a:path w="2226033" h="2226033">
                <a:moveTo>
                  <a:pt x="0" y="0"/>
                </a:moveTo>
                <a:lnTo>
                  <a:pt x="2226033" y="0"/>
                </a:lnTo>
                <a:lnTo>
                  <a:pt x="2226033" y="2226033"/>
                </a:lnTo>
                <a:lnTo>
                  <a:pt x="0" y="2226033"/>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9" name="Rectangle 8"/>
          <p:cNvSpPr/>
          <p:nvPr/>
        </p:nvSpPr>
        <p:spPr>
          <a:xfrm>
            <a:off x="4003153" y="832163"/>
            <a:ext cx="10642657" cy="894347"/>
          </a:xfrm>
          <a:prstGeom prst="rect">
            <a:avLst/>
          </a:prstGeom>
        </p:spPr>
        <p:txBody>
          <a:bodyPr wrap="none">
            <a:spAutoFit/>
          </a:bodyPr>
          <a:lstStyle/>
          <a:p>
            <a:pPr algn="ctr">
              <a:lnSpc>
                <a:spcPct val="115000"/>
              </a:lnSpc>
              <a:spcAft>
                <a:spcPts val="0"/>
              </a:spcAft>
            </a:pPr>
            <a:r>
              <a:rPr lang="en-US" sz="4800" b="1">
                <a:latin typeface="iCiel Sanelma" pitchFamily="50" charset="-93"/>
                <a:ea typeface="Times New Roman" panose="02020603050405020304" pitchFamily="18" charset="0"/>
                <a:cs typeface="Times New Roman" panose="02020603050405020304" pitchFamily="18" charset="0"/>
              </a:rPr>
              <a:t>Thuyết minh giải thích hiện tượng tự nhiên núi lửa </a:t>
            </a:r>
            <a:endParaRPr lang="en-GB" sz="4400">
              <a:effectLst/>
              <a:latin typeface="iCiel Sanelma" pitchFamily="50" charset="-93"/>
              <a:ea typeface="Times New Roman" panose="02020603050405020304" pitchFamily="18" charset="0"/>
            </a:endParaRPr>
          </a:p>
        </p:txBody>
      </p:sp>
      <p:sp>
        <p:nvSpPr>
          <p:cNvPr id="10" name="Rectangle 9"/>
          <p:cNvSpPr/>
          <p:nvPr/>
        </p:nvSpPr>
        <p:spPr>
          <a:xfrm>
            <a:off x="2743200" y="1769989"/>
            <a:ext cx="13563599" cy="7341497"/>
          </a:xfrm>
          <a:prstGeom prst="rect">
            <a:avLst/>
          </a:prstGeom>
        </p:spPr>
        <p:txBody>
          <a:bodyPr wrap="square">
            <a:spAutoFit/>
          </a:bodyPr>
          <a:lstStyle/>
          <a:p>
            <a:pPr>
              <a:lnSpc>
                <a:spcPct val="115000"/>
              </a:lnSpc>
              <a:spcAft>
                <a:spcPts val="600"/>
              </a:spcAft>
            </a:pPr>
            <a:r>
              <a:rPr lang="en-US" sz="3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Núi lửa phun trào vừa là một hiện tượng thiên nhiên kỳ thú vừa là một thảm họa vì gây ra nhiều hậu quả nặng nề cho cuộc sống của con người. Vậy núi lửa là gì? Nguyên nhân gây ra núi lửa như thế nào? </a:t>
            </a:r>
            <a:endParaRPr lang="en-GB" sz="3400">
              <a:latin typeface="Times New Roman" panose="02020603050405020304" pitchFamily="18" charset="0"/>
              <a:ea typeface="Times New Roman" panose="02020603050405020304" pitchFamily="18" charset="0"/>
            </a:endParaRPr>
          </a:p>
          <a:p>
            <a:pPr algn="just">
              <a:lnSpc>
                <a:spcPct val="115000"/>
              </a:lnSpc>
              <a:spcAft>
                <a:spcPts val="600"/>
              </a:spcAft>
            </a:pPr>
            <a:r>
              <a:rPr lang="en-US" sz="3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Núi lửa là ngọn núi có miệng ở đỉnh, qua đó, từng thời kỳ, các chất khoáng được nóng chảy với nhiệt độ và áp suất cao bị phun ra ngoài. Núi lửa phun trào là một hiện tượng tự nhiên trên Trái Đất hay các hành tinh khác vẫn còn hoạt động địa chấn, với các vỏ thạch quyển dịch chuyển trên lõi khoáng chất nóng chảy. Khi núi lửa phun trào, một phần năng lượng đã ẩn sâu trong lòng hành tinh sẽ được giải phóng. Một ngọn núi lửa hoàn chỉnh sẽ có cấu tạo gồm các bộ phận như sau: nguồn dung nham, đường dẫn nhanh, ngưỡng, lỗ thoát, ống dẫn,  cổ họng núi lửa, miệng núi lửa. Các sản phẩm núi lửa phun trào ra bên ngoài bao gồm lớp tro bụi, dòng dung nham và khói.</a:t>
            </a:r>
            <a:endParaRPr lang="en-GB" sz="34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41461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DCDC"/>
        </a:solidFill>
        <a:effectLst/>
      </p:bgPr>
    </p:bg>
    <p:spTree>
      <p:nvGrpSpPr>
        <p:cNvPr id="1" name=""/>
        <p:cNvGrpSpPr/>
        <p:nvPr/>
      </p:nvGrpSpPr>
      <p:grpSpPr>
        <a:xfrm>
          <a:off x="0" y="0"/>
          <a:ext cx="0" cy="0"/>
          <a:chOff x="0" y="0"/>
          <a:chExt cx="0" cy="0"/>
        </a:xfrm>
      </p:grpSpPr>
      <p:sp>
        <p:nvSpPr>
          <p:cNvPr id="2" name="Freeform 2"/>
          <p:cNvSpPr/>
          <p:nvPr/>
        </p:nvSpPr>
        <p:spPr>
          <a:xfrm>
            <a:off x="1143000" y="396855"/>
            <a:ext cx="16535399" cy="9890145"/>
          </a:xfrm>
          <a:custGeom>
            <a:avLst/>
            <a:gdLst/>
            <a:ahLst/>
            <a:cxnLst/>
            <a:rect l="l" t="t" r="r" b="b"/>
            <a:pathLst>
              <a:path w="13098422" h="6794807">
                <a:moveTo>
                  <a:pt x="0" y="0"/>
                </a:moveTo>
                <a:lnTo>
                  <a:pt x="13098423" y="0"/>
                </a:lnTo>
                <a:lnTo>
                  <a:pt x="13098423" y="6794807"/>
                </a:lnTo>
                <a:lnTo>
                  <a:pt x="0" y="679480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6028793" y="2746198"/>
            <a:ext cx="6591375" cy="4836421"/>
          </a:xfrm>
          <a:custGeom>
            <a:avLst/>
            <a:gdLst/>
            <a:ahLst/>
            <a:cxnLst/>
            <a:rect l="l" t="t" r="r" b="b"/>
            <a:pathLst>
              <a:path w="6591375" h="4836421">
                <a:moveTo>
                  <a:pt x="0" y="0"/>
                </a:moveTo>
                <a:lnTo>
                  <a:pt x="6591375" y="0"/>
                </a:lnTo>
                <a:lnTo>
                  <a:pt x="6591375" y="4836421"/>
                </a:lnTo>
                <a:lnTo>
                  <a:pt x="0" y="4836421"/>
                </a:lnTo>
                <a:lnTo>
                  <a:pt x="0" y="0"/>
                </a:lnTo>
                <a:close/>
              </a:path>
            </a:pathLst>
          </a:custGeom>
          <a:blipFill>
            <a:blip r:embed="rId4">
              <a:alphaModFix amt="59000"/>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19987" y="6164206"/>
            <a:ext cx="3210626" cy="4122794"/>
          </a:xfrm>
          <a:custGeom>
            <a:avLst/>
            <a:gdLst/>
            <a:ahLst/>
            <a:cxnLst/>
            <a:rect l="l" t="t" r="r" b="b"/>
            <a:pathLst>
              <a:path w="3210626" h="4122794">
                <a:moveTo>
                  <a:pt x="0" y="0"/>
                </a:moveTo>
                <a:lnTo>
                  <a:pt x="3210626" y="0"/>
                </a:lnTo>
                <a:lnTo>
                  <a:pt x="3210626" y="4122794"/>
                </a:lnTo>
                <a:lnTo>
                  <a:pt x="0" y="4122794"/>
                </a:lnTo>
                <a:lnTo>
                  <a:pt x="0" y="0"/>
                </a:lnTo>
                <a:close/>
              </a:path>
            </a:pathLst>
          </a:custGeom>
          <a:blipFill>
            <a:blip r:embed="rId6"/>
            <a:stretch>
              <a:fillRect/>
            </a:stretch>
          </a:blipFill>
        </p:spPr>
      </p:sp>
      <p:sp>
        <p:nvSpPr>
          <p:cNvPr id="5" name="Freeform 5"/>
          <p:cNvSpPr/>
          <p:nvPr/>
        </p:nvSpPr>
        <p:spPr>
          <a:xfrm rot="-2598744">
            <a:off x="16062527" y="-696122"/>
            <a:ext cx="3231742" cy="3410809"/>
          </a:xfrm>
          <a:custGeom>
            <a:avLst/>
            <a:gdLst/>
            <a:ahLst/>
            <a:cxnLst/>
            <a:rect l="l" t="t" r="r" b="b"/>
            <a:pathLst>
              <a:path w="3231742" h="3410809">
                <a:moveTo>
                  <a:pt x="0" y="0"/>
                </a:moveTo>
                <a:lnTo>
                  <a:pt x="3231742" y="0"/>
                </a:lnTo>
                <a:lnTo>
                  <a:pt x="3231742" y="3410809"/>
                </a:lnTo>
                <a:lnTo>
                  <a:pt x="0" y="3410809"/>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6" name="Freeform 6"/>
          <p:cNvSpPr/>
          <p:nvPr/>
        </p:nvSpPr>
        <p:spPr>
          <a:xfrm>
            <a:off x="16020876" y="7668658"/>
            <a:ext cx="2536648" cy="2627413"/>
          </a:xfrm>
          <a:custGeom>
            <a:avLst/>
            <a:gdLst/>
            <a:ahLst/>
            <a:cxnLst/>
            <a:rect l="l" t="t" r="r" b="b"/>
            <a:pathLst>
              <a:path w="2536648" h="2627413">
                <a:moveTo>
                  <a:pt x="0" y="0"/>
                </a:moveTo>
                <a:lnTo>
                  <a:pt x="2536648" y="0"/>
                </a:lnTo>
                <a:lnTo>
                  <a:pt x="2536648" y="2627413"/>
                </a:lnTo>
                <a:lnTo>
                  <a:pt x="0" y="2627413"/>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7" name="Freeform 7"/>
          <p:cNvSpPr/>
          <p:nvPr/>
        </p:nvSpPr>
        <p:spPr>
          <a:xfrm rot="710866">
            <a:off x="472309" y="315360"/>
            <a:ext cx="2226033" cy="2226033"/>
          </a:xfrm>
          <a:custGeom>
            <a:avLst/>
            <a:gdLst/>
            <a:ahLst/>
            <a:cxnLst/>
            <a:rect l="l" t="t" r="r" b="b"/>
            <a:pathLst>
              <a:path w="2226033" h="2226033">
                <a:moveTo>
                  <a:pt x="0" y="0"/>
                </a:moveTo>
                <a:lnTo>
                  <a:pt x="2226033" y="0"/>
                </a:lnTo>
                <a:lnTo>
                  <a:pt x="2226033" y="2226033"/>
                </a:lnTo>
                <a:lnTo>
                  <a:pt x="0" y="2226033"/>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8" name="Rectangle 7"/>
          <p:cNvSpPr/>
          <p:nvPr/>
        </p:nvSpPr>
        <p:spPr>
          <a:xfrm>
            <a:off x="2903146" y="1621711"/>
            <a:ext cx="13175053" cy="7216719"/>
          </a:xfrm>
          <a:prstGeom prst="rect">
            <a:avLst/>
          </a:prstGeom>
        </p:spPr>
        <p:txBody>
          <a:bodyPr wrap="square">
            <a:spAutoFit/>
          </a:bodyPr>
          <a:lstStyle/>
          <a:p>
            <a:pPr algn="just">
              <a:lnSpc>
                <a:spcPct val="115000"/>
              </a:lnSpc>
              <a:spcAft>
                <a:spcPts val="600"/>
              </a:spcAft>
            </a:pPr>
            <a:r>
              <a:rPr lang="en-US" sz="36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Núi lửa được chia thành nhiều cách phân loại khác nhau, nhưng chủ yếu được chia thành hai cách đó là dựa theo hình dáng bao gồm núi lửa hình chóp và núi lửa hình khiên và dựa vào dạng thức hoạt động chứa ba loại: núi lửa thức, núi lửa ngủ và núi lửa chết.</a:t>
            </a:r>
            <a:endParaRPr lang="en-GB" sz="2800">
              <a:latin typeface="Times New Roman" panose="02020603050405020304" pitchFamily="18" charset="0"/>
              <a:ea typeface="Times New Roman" panose="02020603050405020304" pitchFamily="18" charset="0"/>
            </a:endParaRPr>
          </a:p>
          <a:p>
            <a:pPr algn="just">
              <a:lnSpc>
                <a:spcPct val="115000"/>
              </a:lnSpc>
              <a:spcAft>
                <a:spcPts val="600"/>
              </a:spcAft>
            </a:pP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Vậy nguyên nhân dẫn đến núi lửa phun trảo là gì? Núi lửa phun trào là hiện tượng các magma nằm sâu dưới lòng đất tuôn trào ra ngoài thông qua các vết nứt lục địa. Khi đá được đun nóng và tan chảy, chúng sẽ dãn nở ra, do đó, cần phải có nhiều không gian hơn. Ở một số khu vực trên Trái Đất, các dãy núi liên tục được nâng lên cao hơn. Áp suất ở phía dưới nó không lớn nên hình thành một hồ chứa đá nóng chảy hay còn gọi là mắc ma được hình thành bên dưới. Đá nóng chảy liên tục được đẩy lên phía trên và kết quả là những ngọn núi liên tục tăng về độ cao. Khi áp lực của các dòng chảy mắc ma cao hơn cộng với áp lực tạo bởi lớp đất đá bên trên, dòng mắc ma phun trào lên trên qua miệng núi gây ra hiện tượng núi lửa phun trào. Trong quá trình núi lửa phun trào, khí ga nóng và các chất thể rắn khác cũng bị hất tung lên không trung. Những chất được phun trào ra từ miệng núi lửa sẽ rơi xuống, tràn trên sườn núi và chân núi, hình thành một ngọn núi hình nón.</a:t>
            </a:r>
            <a:endParaRPr lang="en-GB" sz="2800"/>
          </a:p>
        </p:txBody>
      </p:sp>
    </p:spTree>
    <p:extLst>
      <p:ext uri="{BB962C8B-B14F-4D97-AF65-F5344CB8AC3E}">
        <p14:creationId xmlns:p14="http://schemas.microsoft.com/office/powerpoint/2010/main" val="236465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DCDC"/>
        </a:solidFill>
        <a:effectLst/>
      </p:bgPr>
    </p:bg>
    <p:spTree>
      <p:nvGrpSpPr>
        <p:cNvPr id="1" name=""/>
        <p:cNvGrpSpPr/>
        <p:nvPr/>
      </p:nvGrpSpPr>
      <p:grpSpPr>
        <a:xfrm>
          <a:off x="0" y="0"/>
          <a:ext cx="0" cy="0"/>
          <a:chOff x="0" y="0"/>
          <a:chExt cx="0" cy="0"/>
        </a:xfrm>
      </p:grpSpPr>
      <p:sp>
        <p:nvSpPr>
          <p:cNvPr id="2" name="Freeform 2"/>
          <p:cNvSpPr/>
          <p:nvPr/>
        </p:nvSpPr>
        <p:spPr>
          <a:xfrm>
            <a:off x="1143000" y="396855"/>
            <a:ext cx="16535399" cy="9890145"/>
          </a:xfrm>
          <a:custGeom>
            <a:avLst/>
            <a:gdLst/>
            <a:ahLst/>
            <a:cxnLst/>
            <a:rect l="l" t="t" r="r" b="b"/>
            <a:pathLst>
              <a:path w="13098422" h="6794807">
                <a:moveTo>
                  <a:pt x="0" y="0"/>
                </a:moveTo>
                <a:lnTo>
                  <a:pt x="13098423" y="0"/>
                </a:lnTo>
                <a:lnTo>
                  <a:pt x="13098423" y="6794807"/>
                </a:lnTo>
                <a:lnTo>
                  <a:pt x="0" y="679480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6028793" y="2746198"/>
            <a:ext cx="6591375" cy="4836421"/>
          </a:xfrm>
          <a:custGeom>
            <a:avLst/>
            <a:gdLst/>
            <a:ahLst/>
            <a:cxnLst/>
            <a:rect l="l" t="t" r="r" b="b"/>
            <a:pathLst>
              <a:path w="6591375" h="4836421">
                <a:moveTo>
                  <a:pt x="0" y="0"/>
                </a:moveTo>
                <a:lnTo>
                  <a:pt x="6591375" y="0"/>
                </a:lnTo>
                <a:lnTo>
                  <a:pt x="6591375" y="4836421"/>
                </a:lnTo>
                <a:lnTo>
                  <a:pt x="0" y="4836421"/>
                </a:lnTo>
                <a:lnTo>
                  <a:pt x="0" y="0"/>
                </a:lnTo>
                <a:close/>
              </a:path>
            </a:pathLst>
          </a:custGeom>
          <a:blipFill>
            <a:blip r:embed="rId4">
              <a:alphaModFix amt="59000"/>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19987" y="6164206"/>
            <a:ext cx="3210626" cy="4122794"/>
          </a:xfrm>
          <a:custGeom>
            <a:avLst/>
            <a:gdLst/>
            <a:ahLst/>
            <a:cxnLst/>
            <a:rect l="l" t="t" r="r" b="b"/>
            <a:pathLst>
              <a:path w="3210626" h="4122794">
                <a:moveTo>
                  <a:pt x="0" y="0"/>
                </a:moveTo>
                <a:lnTo>
                  <a:pt x="3210626" y="0"/>
                </a:lnTo>
                <a:lnTo>
                  <a:pt x="3210626" y="4122794"/>
                </a:lnTo>
                <a:lnTo>
                  <a:pt x="0" y="4122794"/>
                </a:lnTo>
                <a:lnTo>
                  <a:pt x="0" y="0"/>
                </a:lnTo>
                <a:close/>
              </a:path>
            </a:pathLst>
          </a:custGeom>
          <a:blipFill>
            <a:blip r:embed="rId6"/>
            <a:stretch>
              <a:fillRect/>
            </a:stretch>
          </a:blipFill>
        </p:spPr>
      </p:sp>
      <p:sp>
        <p:nvSpPr>
          <p:cNvPr id="5" name="Freeform 5"/>
          <p:cNvSpPr/>
          <p:nvPr/>
        </p:nvSpPr>
        <p:spPr>
          <a:xfrm rot="-2598744">
            <a:off x="15331615" y="-462359"/>
            <a:ext cx="3231742" cy="3410809"/>
          </a:xfrm>
          <a:custGeom>
            <a:avLst/>
            <a:gdLst/>
            <a:ahLst/>
            <a:cxnLst/>
            <a:rect l="l" t="t" r="r" b="b"/>
            <a:pathLst>
              <a:path w="3231742" h="3410809">
                <a:moveTo>
                  <a:pt x="0" y="0"/>
                </a:moveTo>
                <a:lnTo>
                  <a:pt x="3231742" y="0"/>
                </a:lnTo>
                <a:lnTo>
                  <a:pt x="3231742" y="3410809"/>
                </a:lnTo>
                <a:lnTo>
                  <a:pt x="0" y="3410809"/>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6" name="Freeform 6"/>
          <p:cNvSpPr/>
          <p:nvPr/>
        </p:nvSpPr>
        <p:spPr>
          <a:xfrm>
            <a:off x="16078200" y="8115300"/>
            <a:ext cx="2536648" cy="2627413"/>
          </a:xfrm>
          <a:custGeom>
            <a:avLst/>
            <a:gdLst/>
            <a:ahLst/>
            <a:cxnLst/>
            <a:rect l="l" t="t" r="r" b="b"/>
            <a:pathLst>
              <a:path w="2536648" h="2627413">
                <a:moveTo>
                  <a:pt x="0" y="0"/>
                </a:moveTo>
                <a:lnTo>
                  <a:pt x="2536648" y="0"/>
                </a:lnTo>
                <a:lnTo>
                  <a:pt x="2536648" y="2627413"/>
                </a:lnTo>
                <a:lnTo>
                  <a:pt x="0" y="2627413"/>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7" name="Freeform 7"/>
          <p:cNvSpPr/>
          <p:nvPr/>
        </p:nvSpPr>
        <p:spPr>
          <a:xfrm rot="710866">
            <a:off x="159417" y="-214295"/>
            <a:ext cx="2226033" cy="2226033"/>
          </a:xfrm>
          <a:custGeom>
            <a:avLst/>
            <a:gdLst/>
            <a:ahLst/>
            <a:cxnLst/>
            <a:rect l="l" t="t" r="r" b="b"/>
            <a:pathLst>
              <a:path w="2226033" h="2226033">
                <a:moveTo>
                  <a:pt x="0" y="0"/>
                </a:moveTo>
                <a:lnTo>
                  <a:pt x="2226033" y="0"/>
                </a:lnTo>
                <a:lnTo>
                  <a:pt x="2226033" y="2226033"/>
                </a:lnTo>
                <a:lnTo>
                  <a:pt x="0" y="2226033"/>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8" name="Rectangle 7"/>
          <p:cNvSpPr/>
          <p:nvPr/>
        </p:nvSpPr>
        <p:spPr>
          <a:xfrm>
            <a:off x="3276600" y="1243045"/>
            <a:ext cx="12772527" cy="8262005"/>
          </a:xfrm>
          <a:prstGeom prst="rect">
            <a:avLst/>
          </a:prstGeom>
        </p:spPr>
        <p:txBody>
          <a:bodyPr wrap="square">
            <a:spAutoFit/>
          </a:bodyPr>
          <a:lstStyle/>
          <a:p>
            <a:pPr algn="just">
              <a:lnSpc>
                <a:spcPct val="115000"/>
              </a:lnSpc>
              <a:spcAft>
                <a:spcPts val="600"/>
              </a:spcAft>
            </a:pPr>
            <a:r>
              <a:rPr lang="en-US" sz="27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Việc hiểu rõ núi lửa là gì, cách thức hoạt động của núi lửa cho ta thấy được những tác hại nghiêm trọng của núi lửa cũng như hậu quả nguy hại khi núi lửa phun trào lớn đến mức nào. Đầu tiên, nó gây ảnh hưởng đến các hoạt động địa chất, rõ nhất là động đất: Trong quá trình phun trào, trước khi các vật liệu núi lửa phun lên trên mặt, chúng di chuyển theo họng núi lửa từ dưới sâu lên, cọ sát tạo nên các chấn động có khi kèm theo tiếng nổ tạo thành động đất yếu, cục bộ. Từ động đất, liên tiếp gây ra các hiện tượng trượt lở đất, nứt đất, sụt lún. Ngoài ra, núi lửa phun trào làm biến đổi bề mặt địa hình: dung nham núi lửa quánh lại thường tạo thành các dạng địa hình thoải như vòm thoải cao nguyên hoặc lớp phủ dung nham. Không những vậy, nó còn làm ảnh hưởng tới môi trường sống của con người, gây cháy rừng, làm biến đổi môi trường sinh thái và gây nên thảm họa sóng thần:</a:t>
            </a:r>
            <a:endParaRPr lang="en-GB" sz="2700">
              <a:latin typeface="Times New Roman" panose="02020603050405020304" pitchFamily="18" charset="0"/>
              <a:ea typeface="Times New Roman" panose="02020603050405020304" pitchFamily="18" charset="0"/>
            </a:endParaRPr>
          </a:p>
          <a:p>
            <a:pPr algn="just">
              <a:lnSpc>
                <a:spcPct val="115000"/>
              </a:lnSpc>
              <a:spcAft>
                <a:spcPts val="600"/>
              </a:spcAft>
            </a:pPr>
            <a:r>
              <a:rPr lang="en-US" sz="27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Bên cạnh đó, núi lửa cũng mang lại những lợi ích đáng kể. Bởi các ngọn núi lửa cũng là nơi đem đến cho con người nhiều tài nguyên khoáng sản, năng lượng địa nhiệt, đất đai canh tác màu mỡ và cả tiềm năng du lịch. Dung nham mắc-ma phun trào từ trong lòng quả đất có chứa rất nhiều thành phần khoáng sản. Các khoáng sản này bao gồm thiếc, bạc, vàng, đồng và thậm chí kim cương cũng hiện diện trong đá núi lửa. Đây được coi là nơi lý tưởng cho sự phát triển của ngành công nghiệp khai mỏ quy mô lớn và các hoạt động khai mỏ nhỏ lẻ mang tính cá nhân hoặc do một nhóm nhỏ dân địa phương chung tay khai thác.</a:t>
            </a:r>
            <a:endParaRPr lang="en-GB" sz="2700"/>
          </a:p>
        </p:txBody>
      </p:sp>
    </p:spTree>
    <p:extLst>
      <p:ext uri="{BB962C8B-B14F-4D97-AF65-F5344CB8AC3E}">
        <p14:creationId xmlns:p14="http://schemas.microsoft.com/office/powerpoint/2010/main" val="365611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DCDC"/>
        </a:solidFill>
        <a:effectLst/>
      </p:bgPr>
    </p:bg>
    <p:spTree>
      <p:nvGrpSpPr>
        <p:cNvPr id="1" name=""/>
        <p:cNvGrpSpPr/>
        <p:nvPr/>
      </p:nvGrpSpPr>
      <p:grpSpPr>
        <a:xfrm>
          <a:off x="0" y="0"/>
          <a:ext cx="0" cy="0"/>
          <a:chOff x="0" y="0"/>
          <a:chExt cx="0" cy="0"/>
        </a:xfrm>
      </p:grpSpPr>
      <p:sp>
        <p:nvSpPr>
          <p:cNvPr id="2" name="Freeform 2"/>
          <p:cNvSpPr/>
          <p:nvPr/>
        </p:nvSpPr>
        <p:spPr>
          <a:xfrm>
            <a:off x="1143000" y="396855"/>
            <a:ext cx="16535399" cy="9890145"/>
          </a:xfrm>
          <a:custGeom>
            <a:avLst/>
            <a:gdLst/>
            <a:ahLst/>
            <a:cxnLst/>
            <a:rect l="l" t="t" r="r" b="b"/>
            <a:pathLst>
              <a:path w="13098422" h="6794807">
                <a:moveTo>
                  <a:pt x="0" y="0"/>
                </a:moveTo>
                <a:lnTo>
                  <a:pt x="13098423" y="0"/>
                </a:lnTo>
                <a:lnTo>
                  <a:pt x="13098423" y="6794807"/>
                </a:lnTo>
                <a:lnTo>
                  <a:pt x="0" y="679480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6028793" y="2746198"/>
            <a:ext cx="6591375" cy="4836421"/>
          </a:xfrm>
          <a:custGeom>
            <a:avLst/>
            <a:gdLst/>
            <a:ahLst/>
            <a:cxnLst/>
            <a:rect l="l" t="t" r="r" b="b"/>
            <a:pathLst>
              <a:path w="6591375" h="4836421">
                <a:moveTo>
                  <a:pt x="0" y="0"/>
                </a:moveTo>
                <a:lnTo>
                  <a:pt x="6591375" y="0"/>
                </a:lnTo>
                <a:lnTo>
                  <a:pt x="6591375" y="4836421"/>
                </a:lnTo>
                <a:lnTo>
                  <a:pt x="0" y="4836421"/>
                </a:lnTo>
                <a:lnTo>
                  <a:pt x="0" y="0"/>
                </a:lnTo>
                <a:close/>
              </a:path>
            </a:pathLst>
          </a:custGeom>
          <a:blipFill>
            <a:blip r:embed="rId4">
              <a:alphaModFix amt="59000"/>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19987" y="6164206"/>
            <a:ext cx="3210626" cy="4122794"/>
          </a:xfrm>
          <a:custGeom>
            <a:avLst/>
            <a:gdLst/>
            <a:ahLst/>
            <a:cxnLst/>
            <a:rect l="l" t="t" r="r" b="b"/>
            <a:pathLst>
              <a:path w="3210626" h="4122794">
                <a:moveTo>
                  <a:pt x="0" y="0"/>
                </a:moveTo>
                <a:lnTo>
                  <a:pt x="3210626" y="0"/>
                </a:lnTo>
                <a:lnTo>
                  <a:pt x="3210626" y="4122794"/>
                </a:lnTo>
                <a:lnTo>
                  <a:pt x="0" y="4122794"/>
                </a:lnTo>
                <a:lnTo>
                  <a:pt x="0" y="0"/>
                </a:lnTo>
                <a:close/>
              </a:path>
            </a:pathLst>
          </a:custGeom>
          <a:blipFill>
            <a:blip r:embed="rId6"/>
            <a:stretch>
              <a:fillRect/>
            </a:stretch>
          </a:blipFill>
        </p:spPr>
      </p:sp>
      <p:sp>
        <p:nvSpPr>
          <p:cNvPr id="5" name="Freeform 5"/>
          <p:cNvSpPr/>
          <p:nvPr/>
        </p:nvSpPr>
        <p:spPr>
          <a:xfrm rot="-2598744">
            <a:off x="15331615" y="-462359"/>
            <a:ext cx="3231742" cy="3410809"/>
          </a:xfrm>
          <a:custGeom>
            <a:avLst/>
            <a:gdLst/>
            <a:ahLst/>
            <a:cxnLst/>
            <a:rect l="l" t="t" r="r" b="b"/>
            <a:pathLst>
              <a:path w="3231742" h="3410809">
                <a:moveTo>
                  <a:pt x="0" y="0"/>
                </a:moveTo>
                <a:lnTo>
                  <a:pt x="3231742" y="0"/>
                </a:lnTo>
                <a:lnTo>
                  <a:pt x="3231742" y="3410809"/>
                </a:lnTo>
                <a:lnTo>
                  <a:pt x="0" y="3410809"/>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6" name="Freeform 6"/>
          <p:cNvSpPr/>
          <p:nvPr/>
        </p:nvSpPr>
        <p:spPr>
          <a:xfrm>
            <a:off x="15608131" y="6819900"/>
            <a:ext cx="2536648" cy="2627413"/>
          </a:xfrm>
          <a:custGeom>
            <a:avLst/>
            <a:gdLst/>
            <a:ahLst/>
            <a:cxnLst/>
            <a:rect l="l" t="t" r="r" b="b"/>
            <a:pathLst>
              <a:path w="2536648" h="2627413">
                <a:moveTo>
                  <a:pt x="0" y="0"/>
                </a:moveTo>
                <a:lnTo>
                  <a:pt x="2536648" y="0"/>
                </a:lnTo>
                <a:lnTo>
                  <a:pt x="2536648" y="2627413"/>
                </a:lnTo>
                <a:lnTo>
                  <a:pt x="0" y="2627413"/>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7" name="Freeform 7"/>
          <p:cNvSpPr/>
          <p:nvPr/>
        </p:nvSpPr>
        <p:spPr>
          <a:xfrm rot="710866">
            <a:off x="359688" y="304127"/>
            <a:ext cx="2226033" cy="2226033"/>
          </a:xfrm>
          <a:custGeom>
            <a:avLst/>
            <a:gdLst/>
            <a:ahLst/>
            <a:cxnLst/>
            <a:rect l="l" t="t" r="r" b="b"/>
            <a:pathLst>
              <a:path w="2226033" h="2226033">
                <a:moveTo>
                  <a:pt x="0" y="0"/>
                </a:moveTo>
                <a:lnTo>
                  <a:pt x="2226033" y="0"/>
                </a:lnTo>
                <a:lnTo>
                  <a:pt x="2226033" y="2226033"/>
                </a:lnTo>
                <a:lnTo>
                  <a:pt x="0" y="2226033"/>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8" name="Rectangle 7"/>
          <p:cNvSpPr/>
          <p:nvPr/>
        </p:nvSpPr>
        <p:spPr>
          <a:xfrm>
            <a:off x="3314950" y="1555922"/>
            <a:ext cx="12293181" cy="7891391"/>
          </a:xfrm>
          <a:prstGeom prst="rect">
            <a:avLst/>
          </a:prstGeom>
        </p:spPr>
        <p:txBody>
          <a:bodyPr wrap="square">
            <a:spAutoFit/>
          </a:bodyPr>
          <a:lstStyle/>
          <a:p>
            <a:pPr algn="just">
              <a:lnSpc>
                <a:spcPct val="115000"/>
              </a:lnSpc>
              <a:spcAft>
                <a:spcPts val="600"/>
              </a:spcAft>
            </a:pPr>
            <a:r>
              <a:rPr lang="en-US" sz="36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Hàng năm vào các mùa khác nhau, các ngọn núi lửa cũng là nơi thu hút hàng triệu du khách tham quan. Đa phần du khách chờ đến thời khắc được tận mắt ngắm nhìn những khối tro bụi nóng màu đỏ lửa bắn tung lên bầu trời. Những ngọn núi lửa ít hoạt động thì lại cuốn hút du khách bởi việc chiêm ngưỡng những màn hơi và khói thoát ra từ các lỗ thông khí thiên nhiên trên mặt đất.</a:t>
            </a:r>
            <a:endParaRPr lang="en-GB" sz="3200">
              <a:latin typeface="Times New Roman" panose="02020603050405020304" pitchFamily="18" charset="0"/>
              <a:ea typeface="Times New Roman" panose="02020603050405020304" pitchFamily="18" charset="0"/>
            </a:endParaRPr>
          </a:p>
          <a:p>
            <a:pPr algn="just">
              <a:lnSpc>
                <a:spcPct val="115000"/>
              </a:lnSpc>
              <a:spcAft>
                <a:spcPts val="600"/>
              </a:spcAft>
            </a:pPr>
            <a:r>
              <a:rPr lang="en-US" sz="36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Tóm lại, ta thấy được sức ảnh hưởng lớn lao của núi lửa đến đời sống con người, đặc biệt là những người đang sống trong vùng gần núi lửa phun trào. Các tác động tự nhiên này vừa mang tới những hiểm nguy những vẫn tồn tại các mặt lợi ích đáng kể để mang lại nền kinh tế cho con người.</a:t>
            </a:r>
            <a:endParaRPr lang="en-GB" sz="3200">
              <a:latin typeface="Times New Roman" panose="02020603050405020304" pitchFamily="18" charset="0"/>
              <a:ea typeface="Times New Roman" panose="02020603050405020304" pitchFamily="18" charset="0"/>
            </a:endParaRPr>
          </a:p>
          <a:p>
            <a:pPr algn="just">
              <a:lnSpc>
                <a:spcPct val="115000"/>
              </a:lnSpc>
              <a:spcAft>
                <a:spcPts val="0"/>
              </a:spcAft>
            </a:pPr>
            <a:r>
              <a:rPr lang="en-US" sz="36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(st)</a:t>
            </a:r>
            <a:endParaRPr lang="en-GB" sz="3600"/>
          </a:p>
        </p:txBody>
      </p:sp>
    </p:spTree>
    <p:extLst>
      <p:ext uri="{BB962C8B-B14F-4D97-AF65-F5344CB8AC3E}">
        <p14:creationId xmlns:p14="http://schemas.microsoft.com/office/powerpoint/2010/main" val="1512569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DCDC"/>
        </a:solidFill>
        <a:effectLst/>
      </p:bgPr>
    </p:bg>
    <p:spTree>
      <p:nvGrpSpPr>
        <p:cNvPr id="1" name=""/>
        <p:cNvGrpSpPr/>
        <p:nvPr/>
      </p:nvGrpSpPr>
      <p:grpSpPr>
        <a:xfrm>
          <a:off x="0" y="0"/>
          <a:ext cx="0" cy="0"/>
          <a:chOff x="0" y="0"/>
          <a:chExt cx="0" cy="0"/>
        </a:xfrm>
      </p:grpSpPr>
      <p:sp>
        <p:nvSpPr>
          <p:cNvPr id="2" name="Freeform 2"/>
          <p:cNvSpPr/>
          <p:nvPr/>
        </p:nvSpPr>
        <p:spPr>
          <a:xfrm>
            <a:off x="6936814" y="651882"/>
            <a:ext cx="9801863" cy="7853743"/>
          </a:xfrm>
          <a:custGeom>
            <a:avLst/>
            <a:gdLst/>
            <a:ahLst/>
            <a:cxnLst/>
            <a:rect l="l" t="t" r="r" b="b"/>
            <a:pathLst>
              <a:path w="9801863" h="7853743">
                <a:moveTo>
                  <a:pt x="0" y="0"/>
                </a:moveTo>
                <a:lnTo>
                  <a:pt x="9801863" y="0"/>
                </a:lnTo>
                <a:lnTo>
                  <a:pt x="9801863" y="7853742"/>
                </a:lnTo>
                <a:lnTo>
                  <a:pt x="0" y="7853742"/>
                </a:lnTo>
                <a:lnTo>
                  <a:pt x="0" y="0"/>
                </a:lnTo>
                <a:close/>
              </a:path>
            </a:pathLst>
          </a:custGeom>
          <a:blipFill>
            <a:blip r:embed="rId2">
              <a:alphaModFix amt="77000"/>
            </a:blip>
            <a:stretch>
              <a:fillRect/>
            </a:stretch>
          </a:blipFill>
        </p:spPr>
      </p:sp>
      <p:sp>
        <p:nvSpPr>
          <p:cNvPr id="3" name="Freeform 3"/>
          <p:cNvSpPr/>
          <p:nvPr/>
        </p:nvSpPr>
        <p:spPr>
          <a:xfrm>
            <a:off x="1549323" y="2557832"/>
            <a:ext cx="5387492" cy="3326765"/>
          </a:xfrm>
          <a:custGeom>
            <a:avLst/>
            <a:gdLst/>
            <a:ahLst/>
            <a:cxnLst/>
            <a:rect l="l" t="t" r="r" b="b"/>
            <a:pathLst>
              <a:path w="5387492" h="3326765">
                <a:moveTo>
                  <a:pt x="0" y="0"/>
                </a:moveTo>
                <a:lnTo>
                  <a:pt x="5387491" y="0"/>
                </a:lnTo>
                <a:lnTo>
                  <a:pt x="5387491" y="3326765"/>
                </a:lnTo>
                <a:lnTo>
                  <a:pt x="0" y="3326765"/>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TextBox 4"/>
          <p:cNvSpPr txBox="1"/>
          <p:nvPr/>
        </p:nvSpPr>
        <p:spPr>
          <a:xfrm>
            <a:off x="8322236" y="2278081"/>
            <a:ext cx="7696199" cy="5078313"/>
          </a:xfrm>
          <a:prstGeom prst="rect">
            <a:avLst/>
          </a:prstGeom>
        </p:spPr>
        <p:txBody>
          <a:bodyPr wrap="square" lIns="0" tIns="0" rIns="0" bIns="0" rtlCol="0" anchor="t">
            <a:spAutoFit/>
          </a:bodyPr>
          <a:lstStyle/>
          <a:p>
            <a:pPr algn="just"/>
            <a:r>
              <a:rPr lang="en-US" sz="6600">
                <a:latin typeface="iCiel Sanelma" pitchFamily="50" charset="-93"/>
              </a:rPr>
              <a:t>1. Ở lớp 6,7, các em đã được học kĩ năng viết những kiểu bài thuyết minh nào? </a:t>
            </a:r>
            <a:r>
              <a:rPr lang="en-US" sz="6600" smtClean="0">
                <a:latin typeface="iCiel Sanelma" pitchFamily="50" charset="-93"/>
              </a:rPr>
              <a:t>Kĩ </a:t>
            </a:r>
            <a:r>
              <a:rPr lang="en-US" sz="6600">
                <a:latin typeface="iCiel Sanelma" pitchFamily="50" charset="-93"/>
              </a:rPr>
              <a:t>năng viết các kiểu bài đó khác nhau như thế nào?</a:t>
            </a:r>
            <a:endParaRPr lang="en-GB" sz="6600">
              <a:latin typeface="iCiel Sanelma" pitchFamily="50" charset="-93"/>
            </a:endParaRPr>
          </a:p>
        </p:txBody>
      </p:sp>
      <p:sp>
        <p:nvSpPr>
          <p:cNvPr id="5" name="AutoShape 5"/>
          <p:cNvSpPr/>
          <p:nvPr/>
        </p:nvSpPr>
        <p:spPr>
          <a:xfrm>
            <a:off x="1028700" y="9258300"/>
            <a:ext cx="16230600" cy="0"/>
          </a:xfrm>
          <a:prstGeom prst="line">
            <a:avLst/>
          </a:prstGeom>
          <a:ln w="38100" cap="flat">
            <a:solidFill>
              <a:srgbClr val="BE7676"/>
            </a:solidFill>
            <a:prstDash val="solid"/>
            <a:headEnd type="none" w="sm" len="sm"/>
            <a:tailEnd type="none" w="sm" len="sm"/>
          </a:ln>
        </p:spPr>
      </p:sp>
      <p:sp>
        <p:nvSpPr>
          <p:cNvPr id="6" name="Freeform 6"/>
          <p:cNvSpPr/>
          <p:nvPr/>
        </p:nvSpPr>
        <p:spPr>
          <a:xfrm>
            <a:off x="4995842" y="8676854"/>
            <a:ext cx="1146417" cy="1162892"/>
          </a:xfrm>
          <a:custGeom>
            <a:avLst/>
            <a:gdLst/>
            <a:ahLst/>
            <a:cxnLst/>
            <a:rect l="l" t="t" r="r" b="b"/>
            <a:pathLst>
              <a:path w="1146417" h="1162892">
                <a:moveTo>
                  <a:pt x="0" y="0"/>
                </a:moveTo>
                <a:lnTo>
                  <a:pt x="1146418" y="0"/>
                </a:lnTo>
                <a:lnTo>
                  <a:pt x="1146418" y="1162892"/>
                </a:lnTo>
                <a:lnTo>
                  <a:pt x="0" y="1162892"/>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7" name="Freeform 7"/>
          <p:cNvSpPr/>
          <p:nvPr/>
        </p:nvSpPr>
        <p:spPr>
          <a:xfrm>
            <a:off x="7712224" y="8646883"/>
            <a:ext cx="1205511" cy="1222834"/>
          </a:xfrm>
          <a:custGeom>
            <a:avLst/>
            <a:gdLst/>
            <a:ahLst/>
            <a:cxnLst/>
            <a:rect l="l" t="t" r="r" b="b"/>
            <a:pathLst>
              <a:path w="1205511" h="1222834">
                <a:moveTo>
                  <a:pt x="0" y="0"/>
                </a:moveTo>
                <a:lnTo>
                  <a:pt x="1205511" y="0"/>
                </a:lnTo>
                <a:lnTo>
                  <a:pt x="1205511" y="1222834"/>
                </a:lnTo>
                <a:lnTo>
                  <a:pt x="0" y="1222834"/>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8" name="Freeform 8"/>
          <p:cNvSpPr/>
          <p:nvPr/>
        </p:nvSpPr>
        <p:spPr>
          <a:xfrm>
            <a:off x="10489360" y="8646883"/>
            <a:ext cx="1205511" cy="1222834"/>
          </a:xfrm>
          <a:custGeom>
            <a:avLst/>
            <a:gdLst/>
            <a:ahLst/>
            <a:cxnLst/>
            <a:rect l="l" t="t" r="r" b="b"/>
            <a:pathLst>
              <a:path w="1205511" h="1222834">
                <a:moveTo>
                  <a:pt x="0" y="0"/>
                </a:moveTo>
                <a:lnTo>
                  <a:pt x="1205511" y="0"/>
                </a:lnTo>
                <a:lnTo>
                  <a:pt x="1205511" y="1222834"/>
                </a:lnTo>
                <a:lnTo>
                  <a:pt x="0" y="1222834"/>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9" name="TextBox 9"/>
          <p:cNvSpPr txBox="1"/>
          <p:nvPr/>
        </p:nvSpPr>
        <p:spPr>
          <a:xfrm>
            <a:off x="1549323" y="4184895"/>
            <a:ext cx="4362974" cy="2492428"/>
          </a:xfrm>
          <a:prstGeom prst="rect">
            <a:avLst/>
          </a:prstGeom>
        </p:spPr>
        <p:txBody>
          <a:bodyPr lIns="0" tIns="0" rIns="0" bIns="0" rtlCol="0" anchor="t">
            <a:spAutoFit/>
          </a:bodyPr>
          <a:lstStyle/>
          <a:p>
            <a:pPr algn="ctr">
              <a:lnSpc>
                <a:spcPts val="9504"/>
              </a:lnSpc>
            </a:pPr>
            <a:r>
              <a:rPr lang="en-US" sz="9900">
                <a:solidFill>
                  <a:srgbClr val="A66A6A"/>
                </a:solidFill>
                <a:latin typeface="More Sugar"/>
              </a:rPr>
              <a:t>Our Vision</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DCDC"/>
        </a:solidFill>
        <a:effectLst/>
      </p:bgPr>
    </p:bg>
    <p:spTree>
      <p:nvGrpSpPr>
        <p:cNvPr id="1" name=""/>
        <p:cNvGrpSpPr/>
        <p:nvPr/>
      </p:nvGrpSpPr>
      <p:grpSpPr>
        <a:xfrm>
          <a:off x="0" y="0"/>
          <a:ext cx="0" cy="0"/>
          <a:chOff x="0" y="0"/>
          <a:chExt cx="0" cy="0"/>
        </a:xfrm>
      </p:grpSpPr>
      <p:sp>
        <p:nvSpPr>
          <p:cNvPr id="2" name="Freeform 2"/>
          <p:cNvSpPr/>
          <p:nvPr/>
        </p:nvSpPr>
        <p:spPr>
          <a:xfrm>
            <a:off x="7850896" y="1300511"/>
            <a:ext cx="2327748" cy="1638152"/>
          </a:xfrm>
          <a:custGeom>
            <a:avLst/>
            <a:gdLst/>
            <a:ahLst/>
            <a:cxnLst/>
            <a:rect l="l" t="t" r="r" b="b"/>
            <a:pathLst>
              <a:path w="2327748" h="1638152">
                <a:moveTo>
                  <a:pt x="0" y="0"/>
                </a:moveTo>
                <a:lnTo>
                  <a:pt x="2327748" y="0"/>
                </a:lnTo>
                <a:lnTo>
                  <a:pt x="2327748" y="1638152"/>
                </a:lnTo>
                <a:lnTo>
                  <a:pt x="0" y="1638152"/>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577075" y="317131"/>
            <a:ext cx="7315200" cy="1423139"/>
          </a:xfrm>
          <a:custGeom>
            <a:avLst/>
            <a:gdLst/>
            <a:ahLst/>
            <a:cxnLst/>
            <a:rect l="l" t="t" r="r" b="b"/>
            <a:pathLst>
              <a:path w="7315200" h="1423139">
                <a:moveTo>
                  <a:pt x="0" y="0"/>
                </a:moveTo>
                <a:lnTo>
                  <a:pt x="7315200" y="0"/>
                </a:lnTo>
                <a:lnTo>
                  <a:pt x="7315200" y="1423138"/>
                </a:lnTo>
                <a:lnTo>
                  <a:pt x="0" y="142313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flipH="1">
            <a:off x="11291415" y="317131"/>
            <a:ext cx="7315200" cy="1423139"/>
          </a:xfrm>
          <a:custGeom>
            <a:avLst/>
            <a:gdLst/>
            <a:ahLst/>
            <a:cxnLst/>
            <a:rect l="l" t="t" r="r" b="b"/>
            <a:pathLst>
              <a:path w="7315200" h="1423139">
                <a:moveTo>
                  <a:pt x="7315200" y="0"/>
                </a:moveTo>
                <a:lnTo>
                  <a:pt x="0" y="0"/>
                </a:lnTo>
                <a:lnTo>
                  <a:pt x="0" y="1423138"/>
                </a:lnTo>
                <a:lnTo>
                  <a:pt x="7315200" y="1423138"/>
                </a:lnTo>
                <a:lnTo>
                  <a:pt x="731520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AutoShape 5"/>
          <p:cNvSpPr/>
          <p:nvPr/>
        </p:nvSpPr>
        <p:spPr>
          <a:xfrm>
            <a:off x="1028700" y="9201150"/>
            <a:ext cx="16230600" cy="0"/>
          </a:xfrm>
          <a:prstGeom prst="line">
            <a:avLst/>
          </a:prstGeom>
          <a:ln w="38100" cap="flat">
            <a:solidFill>
              <a:srgbClr val="BE7676"/>
            </a:solidFill>
            <a:prstDash val="solid"/>
            <a:headEnd type="none" w="sm" len="sm"/>
            <a:tailEnd type="none" w="sm" len="sm"/>
          </a:ln>
        </p:spPr>
      </p:sp>
      <p:sp>
        <p:nvSpPr>
          <p:cNvPr id="6" name="Freeform 6"/>
          <p:cNvSpPr/>
          <p:nvPr/>
        </p:nvSpPr>
        <p:spPr>
          <a:xfrm flipH="1">
            <a:off x="13841882" y="2309533"/>
            <a:ext cx="2548803" cy="2393751"/>
          </a:xfrm>
          <a:custGeom>
            <a:avLst/>
            <a:gdLst/>
            <a:ahLst/>
            <a:cxnLst/>
            <a:rect l="l" t="t" r="r" b="b"/>
            <a:pathLst>
              <a:path w="2548803" h="2393751">
                <a:moveTo>
                  <a:pt x="2548803" y="0"/>
                </a:moveTo>
                <a:lnTo>
                  <a:pt x="0" y="0"/>
                </a:lnTo>
                <a:lnTo>
                  <a:pt x="0" y="2393750"/>
                </a:lnTo>
                <a:lnTo>
                  <a:pt x="2548803" y="2393750"/>
                </a:lnTo>
                <a:lnTo>
                  <a:pt x="2548803"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7"/>
          <p:cNvSpPr/>
          <p:nvPr/>
        </p:nvSpPr>
        <p:spPr>
          <a:xfrm>
            <a:off x="7640455" y="8504118"/>
            <a:ext cx="1374315" cy="1394064"/>
          </a:xfrm>
          <a:custGeom>
            <a:avLst/>
            <a:gdLst/>
            <a:ahLst/>
            <a:cxnLst/>
            <a:rect l="l" t="t" r="r" b="b"/>
            <a:pathLst>
              <a:path w="1374315" h="1394064">
                <a:moveTo>
                  <a:pt x="0" y="0"/>
                </a:moveTo>
                <a:lnTo>
                  <a:pt x="1374315" y="0"/>
                </a:lnTo>
                <a:lnTo>
                  <a:pt x="1374315" y="1394064"/>
                </a:lnTo>
                <a:lnTo>
                  <a:pt x="0" y="1394064"/>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8" name="Freeform 8"/>
          <p:cNvSpPr/>
          <p:nvPr/>
        </p:nvSpPr>
        <p:spPr>
          <a:xfrm>
            <a:off x="5104090" y="8504118"/>
            <a:ext cx="1374315" cy="1394064"/>
          </a:xfrm>
          <a:custGeom>
            <a:avLst/>
            <a:gdLst/>
            <a:ahLst/>
            <a:cxnLst/>
            <a:rect l="l" t="t" r="r" b="b"/>
            <a:pathLst>
              <a:path w="1374315" h="1394064">
                <a:moveTo>
                  <a:pt x="0" y="0"/>
                </a:moveTo>
                <a:lnTo>
                  <a:pt x="1374315" y="0"/>
                </a:lnTo>
                <a:lnTo>
                  <a:pt x="1374315" y="1394064"/>
                </a:lnTo>
                <a:lnTo>
                  <a:pt x="0" y="1394064"/>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9" name="Freeform 9"/>
          <p:cNvSpPr/>
          <p:nvPr/>
        </p:nvSpPr>
        <p:spPr>
          <a:xfrm>
            <a:off x="10178644" y="8504118"/>
            <a:ext cx="1374315" cy="1394064"/>
          </a:xfrm>
          <a:custGeom>
            <a:avLst/>
            <a:gdLst/>
            <a:ahLst/>
            <a:cxnLst/>
            <a:rect l="l" t="t" r="r" b="b"/>
            <a:pathLst>
              <a:path w="1374315" h="1394064">
                <a:moveTo>
                  <a:pt x="0" y="0"/>
                </a:moveTo>
                <a:lnTo>
                  <a:pt x="1374314" y="0"/>
                </a:lnTo>
                <a:lnTo>
                  <a:pt x="1374314" y="1394064"/>
                </a:lnTo>
                <a:lnTo>
                  <a:pt x="0" y="1394064"/>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0" name="Freeform 10"/>
          <p:cNvSpPr/>
          <p:nvPr/>
        </p:nvSpPr>
        <p:spPr>
          <a:xfrm rot="-6899414">
            <a:off x="2852909" y="2164633"/>
            <a:ext cx="1854232" cy="2057400"/>
          </a:xfrm>
          <a:custGeom>
            <a:avLst/>
            <a:gdLst/>
            <a:ahLst/>
            <a:cxnLst/>
            <a:rect l="l" t="t" r="r" b="b"/>
            <a:pathLst>
              <a:path w="1854232" h="2057400">
                <a:moveTo>
                  <a:pt x="0" y="0"/>
                </a:moveTo>
                <a:lnTo>
                  <a:pt x="1854231" y="0"/>
                </a:lnTo>
                <a:lnTo>
                  <a:pt x="1854231" y="2057400"/>
                </a:lnTo>
                <a:lnTo>
                  <a:pt x="0" y="2057400"/>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1" name="TextBox 11"/>
          <p:cNvSpPr txBox="1"/>
          <p:nvPr/>
        </p:nvSpPr>
        <p:spPr>
          <a:xfrm>
            <a:off x="5119146" y="2993308"/>
            <a:ext cx="8049709" cy="295465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lIns="0" tIns="0" rIns="0" bIns="0" rtlCol="0" anchor="t">
            <a:spAutoFit/>
          </a:bodyPr>
          <a:lstStyle/>
          <a:p>
            <a:pPr algn="ctr"/>
            <a:r>
              <a:rPr lang="en-US" sz="9600" b="1">
                <a:solidFill>
                  <a:prstClr val="black"/>
                </a:solidFill>
                <a:latin typeface="iCiel Soup of Justice" pitchFamily="2" charset="-93"/>
              </a:rPr>
              <a:t>HOẠT ĐỘNG </a:t>
            </a:r>
            <a:r>
              <a:rPr lang="vi-VN" sz="9600" b="1" smtClean="0">
                <a:solidFill>
                  <a:prstClr val="black"/>
                </a:solidFill>
                <a:latin typeface="iCiel Soup of Justice" pitchFamily="2" charset="-93"/>
              </a:rPr>
              <a:t>4</a:t>
            </a:r>
          </a:p>
          <a:p>
            <a:pPr algn="ctr"/>
            <a:r>
              <a:rPr lang="vi-VN" sz="9600" b="1" smtClean="0">
                <a:solidFill>
                  <a:prstClr val="black"/>
                </a:solidFill>
                <a:latin typeface="iCiel Soup of Justice" pitchFamily="2" charset="-93"/>
              </a:rPr>
              <a:t>VẬN DỤNG</a:t>
            </a:r>
            <a:endParaRPr lang="en-GB" sz="9600">
              <a:solidFill>
                <a:prstClr val="black"/>
              </a:solidFill>
              <a:latin typeface="iCiel Soup of Justice" pitchFamily="2" charset="-93"/>
            </a:endParaRPr>
          </a:p>
        </p:txBody>
      </p:sp>
    </p:spTree>
    <p:extLst>
      <p:ext uri="{BB962C8B-B14F-4D97-AF65-F5344CB8AC3E}">
        <p14:creationId xmlns:p14="http://schemas.microsoft.com/office/powerpoint/2010/main" val="3079843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DCDC"/>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8377430" y="3919187"/>
            <a:ext cx="4316524" cy="4154692"/>
            <a:chOff x="30480" y="591820"/>
            <a:chExt cx="12736830" cy="12259310"/>
          </a:xfrm>
        </p:grpSpPr>
        <p:sp>
          <p:nvSpPr>
            <p:cNvPr id="3" name="Freeform 3"/>
            <p:cNvSpPr/>
            <p:nvPr/>
          </p:nvSpPr>
          <p:spPr>
            <a:xfrm>
              <a:off x="30480" y="591820"/>
              <a:ext cx="12736830" cy="12259310"/>
            </a:xfrm>
            <a:custGeom>
              <a:avLst/>
              <a:gdLst/>
              <a:ahLst/>
              <a:cxnLst/>
              <a:rect l="l" t="t" r="r" b="b"/>
              <a:pathLst>
                <a:path w="12736830" h="12259310">
                  <a:moveTo>
                    <a:pt x="11925300" y="4271010"/>
                  </a:moveTo>
                  <a:cubicBezTo>
                    <a:pt x="10819131" y="2120900"/>
                    <a:pt x="8590281"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19"/>
                    <a:pt x="1822450" y="10811510"/>
                    <a:pt x="2842260" y="11203940"/>
                  </a:cubicBezTo>
                  <a:cubicBezTo>
                    <a:pt x="5585460" y="12259310"/>
                    <a:pt x="8953500"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2"/>
              <a:stretch>
                <a:fillRect l="-19221" t="-5134" r="-18734" b="5134"/>
              </a:stretch>
            </a:blipFill>
          </p:spPr>
        </p:sp>
      </p:grpSp>
      <p:grpSp>
        <p:nvGrpSpPr>
          <p:cNvPr id="4" name="Group 4"/>
          <p:cNvGrpSpPr>
            <a:grpSpLocks noChangeAspect="1"/>
          </p:cNvGrpSpPr>
          <p:nvPr/>
        </p:nvGrpSpPr>
        <p:grpSpPr>
          <a:xfrm>
            <a:off x="12369689" y="1593230"/>
            <a:ext cx="4374454" cy="4210451"/>
            <a:chOff x="30480" y="591820"/>
            <a:chExt cx="12736830" cy="12259310"/>
          </a:xfrm>
        </p:grpSpPr>
        <p:sp>
          <p:nvSpPr>
            <p:cNvPr id="5" name="Freeform 5"/>
            <p:cNvSpPr/>
            <p:nvPr/>
          </p:nvSpPr>
          <p:spPr>
            <a:xfrm>
              <a:off x="30480" y="591820"/>
              <a:ext cx="12736830" cy="12259310"/>
            </a:xfrm>
            <a:custGeom>
              <a:avLst/>
              <a:gdLst/>
              <a:ahLst/>
              <a:cxnLst/>
              <a:rect l="l" t="t" r="r" b="b"/>
              <a:pathLst>
                <a:path w="12736830" h="12259310">
                  <a:moveTo>
                    <a:pt x="11925300" y="4271010"/>
                  </a:moveTo>
                  <a:cubicBezTo>
                    <a:pt x="10819131" y="2120900"/>
                    <a:pt x="8590281"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19"/>
                    <a:pt x="1822450" y="10811510"/>
                    <a:pt x="2842260" y="11203940"/>
                  </a:cubicBezTo>
                  <a:cubicBezTo>
                    <a:pt x="5585460" y="12259310"/>
                    <a:pt x="8953500"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3"/>
              <a:stretch>
                <a:fillRect l="-19351" t="-5134" r="-18864" b="5134"/>
              </a:stretch>
            </a:blipFill>
          </p:spPr>
        </p:sp>
      </p:grpSp>
      <p:sp>
        <p:nvSpPr>
          <p:cNvPr id="6" name="AutoShape 6"/>
          <p:cNvSpPr/>
          <p:nvPr/>
        </p:nvSpPr>
        <p:spPr>
          <a:xfrm>
            <a:off x="1298002" y="9088755"/>
            <a:ext cx="15961298" cy="0"/>
          </a:xfrm>
          <a:prstGeom prst="line">
            <a:avLst/>
          </a:prstGeom>
          <a:ln w="38100" cap="flat">
            <a:solidFill>
              <a:srgbClr val="A66A6A"/>
            </a:solidFill>
            <a:prstDash val="solid"/>
            <a:headEnd type="none" w="sm" len="sm"/>
            <a:tailEnd type="none" w="sm" len="sm"/>
          </a:ln>
        </p:spPr>
      </p:sp>
      <p:sp>
        <p:nvSpPr>
          <p:cNvPr id="7" name="Freeform 7"/>
          <p:cNvSpPr/>
          <p:nvPr/>
        </p:nvSpPr>
        <p:spPr>
          <a:xfrm>
            <a:off x="5725454" y="8515438"/>
            <a:ext cx="1205511" cy="1222834"/>
          </a:xfrm>
          <a:custGeom>
            <a:avLst/>
            <a:gdLst/>
            <a:ahLst/>
            <a:cxnLst/>
            <a:rect l="l" t="t" r="r" b="b"/>
            <a:pathLst>
              <a:path w="1205511" h="1222834">
                <a:moveTo>
                  <a:pt x="0" y="0"/>
                </a:moveTo>
                <a:lnTo>
                  <a:pt x="1205511" y="0"/>
                </a:lnTo>
                <a:lnTo>
                  <a:pt x="1205511" y="1222834"/>
                </a:lnTo>
                <a:lnTo>
                  <a:pt x="0" y="1222834"/>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8" name="Freeform 8"/>
          <p:cNvSpPr/>
          <p:nvPr/>
        </p:nvSpPr>
        <p:spPr>
          <a:xfrm>
            <a:off x="8377430" y="8496388"/>
            <a:ext cx="1205511" cy="1222834"/>
          </a:xfrm>
          <a:custGeom>
            <a:avLst/>
            <a:gdLst/>
            <a:ahLst/>
            <a:cxnLst/>
            <a:rect l="l" t="t" r="r" b="b"/>
            <a:pathLst>
              <a:path w="1205511" h="1222834">
                <a:moveTo>
                  <a:pt x="0" y="0"/>
                </a:moveTo>
                <a:lnTo>
                  <a:pt x="1205511" y="0"/>
                </a:lnTo>
                <a:lnTo>
                  <a:pt x="1205511" y="1222834"/>
                </a:lnTo>
                <a:lnTo>
                  <a:pt x="0" y="1222834"/>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9" name="Freeform 9"/>
          <p:cNvSpPr/>
          <p:nvPr/>
        </p:nvSpPr>
        <p:spPr>
          <a:xfrm>
            <a:off x="11205820" y="8477338"/>
            <a:ext cx="1205511" cy="1222834"/>
          </a:xfrm>
          <a:custGeom>
            <a:avLst/>
            <a:gdLst/>
            <a:ahLst/>
            <a:cxnLst/>
            <a:rect l="l" t="t" r="r" b="b"/>
            <a:pathLst>
              <a:path w="1205511" h="1222834">
                <a:moveTo>
                  <a:pt x="0" y="0"/>
                </a:moveTo>
                <a:lnTo>
                  <a:pt x="1205511" y="0"/>
                </a:lnTo>
                <a:lnTo>
                  <a:pt x="1205511" y="1222834"/>
                </a:lnTo>
                <a:lnTo>
                  <a:pt x="0" y="1222834"/>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0" name="Freeform 10"/>
          <p:cNvSpPr/>
          <p:nvPr/>
        </p:nvSpPr>
        <p:spPr>
          <a:xfrm rot="919115">
            <a:off x="15938251" y="1646338"/>
            <a:ext cx="611256" cy="1555688"/>
          </a:xfrm>
          <a:custGeom>
            <a:avLst/>
            <a:gdLst/>
            <a:ahLst/>
            <a:cxnLst/>
            <a:rect l="l" t="t" r="r" b="b"/>
            <a:pathLst>
              <a:path w="611256" h="1555688">
                <a:moveTo>
                  <a:pt x="0" y="0"/>
                </a:moveTo>
                <a:lnTo>
                  <a:pt x="611255" y="0"/>
                </a:lnTo>
                <a:lnTo>
                  <a:pt x="611255" y="1555688"/>
                </a:lnTo>
                <a:lnTo>
                  <a:pt x="0" y="1555688"/>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1" name="Freeform 11"/>
          <p:cNvSpPr/>
          <p:nvPr/>
        </p:nvSpPr>
        <p:spPr>
          <a:xfrm rot="-1844679">
            <a:off x="8980185" y="3587812"/>
            <a:ext cx="611256" cy="1555688"/>
          </a:xfrm>
          <a:custGeom>
            <a:avLst/>
            <a:gdLst/>
            <a:ahLst/>
            <a:cxnLst/>
            <a:rect l="l" t="t" r="r" b="b"/>
            <a:pathLst>
              <a:path w="611256" h="1555688">
                <a:moveTo>
                  <a:pt x="0" y="0"/>
                </a:moveTo>
                <a:lnTo>
                  <a:pt x="611256" y="0"/>
                </a:lnTo>
                <a:lnTo>
                  <a:pt x="611256" y="1555688"/>
                </a:lnTo>
                <a:lnTo>
                  <a:pt x="0" y="1555688"/>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2" name="Freeform 12"/>
          <p:cNvSpPr/>
          <p:nvPr/>
        </p:nvSpPr>
        <p:spPr>
          <a:xfrm rot="-2451598">
            <a:off x="10223517" y="2503942"/>
            <a:ext cx="1430458" cy="1587193"/>
          </a:xfrm>
          <a:custGeom>
            <a:avLst/>
            <a:gdLst/>
            <a:ahLst/>
            <a:cxnLst/>
            <a:rect l="l" t="t" r="r" b="b"/>
            <a:pathLst>
              <a:path w="1430458" h="1587193">
                <a:moveTo>
                  <a:pt x="0" y="0"/>
                </a:moveTo>
                <a:lnTo>
                  <a:pt x="1430458" y="0"/>
                </a:lnTo>
                <a:lnTo>
                  <a:pt x="1430458" y="1587193"/>
                </a:lnTo>
                <a:lnTo>
                  <a:pt x="0" y="1587193"/>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3" name="Freeform 13"/>
          <p:cNvSpPr/>
          <p:nvPr/>
        </p:nvSpPr>
        <p:spPr>
          <a:xfrm rot="-5609205">
            <a:off x="12119260" y="673655"/>
            <a:ext cx="1430458" cy="1587193"/>
          </a:xfrm>
          <a:custGeom>
            <a:avLst/>
            <a:gdLst/>
            <a:ahLst/>
            <a:cxnLst/>
            <a:rect l="l" t="t" r="r" b="b"/>
            <a:pathLst>
              <a:path w="1430458" h="1587193">
                <a:moveTo>
                  <a:pt x="0" y="0"/>
                </a:moveTo>
                <a:lnTo>
                  <a:pt x="1430457" y="0"/>
                </a:lnTo>
                <a:lnTo>
                  <a:pt x="1430457" y="1587193"/>
                </a:lnTo>
                <a:lnTo>
                  <a:pt x="0" y="1587193"/>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4" name="Freeform 14"/>
          <p:cNvSpPr/>
          <p:nvPr/>
        </p:nvSpPr>
        <p:spPr>
          <a:xfrm rot="-1151722">
            <a:off x="13855197" y="6600873"/>
            <a:ext cx="1735845" cy="1221601"/>
          </a:xfrm>
          <a:custGeom>
            <a:avLst/>
            <a:gdLst/>
            <a:ahLst/>
            <a:cxnLst/>
            <a:rect l="l" t="t" r="r" b="b"/>
            <a:pathLst>
              <a:path w="1735845" h="1221601">
                <a:moveTo>
                  <a:pt x="0" y="0"/>
                </a:moveTo>
                <a:lnTo>
                  <a:pt x="1735845" y="0"/>
                </a:lnTo>
                <a:lnTo>
                  <a:pt x="1735845" y="1221601"/>
                </a:lnTo>
                <a:lnTo>
                  <a:pt x="0" y="1221601"/>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9" name="TextBox 19"/>
          <p:cNvSpPr txBox="1"/>
          <p:nvPr/>
        </p:nvSpPr>
        <p:spPr>
          <a:xfrm>
            <a:off x="1298002" y="2679276"/>
            <a:ext cx="6375571" cy="3693319"/>
          </a:xfrm>
          <a:prstGeom prst="rect">
            <a:avLst/>
          </a:prstGeom>
        </p:spPr>
        <p:txBody>
          <a:bodyPr wrap="square" lIns="0" tIns="0" rIns="0" bIns="0" rtlCol="0" anchor="t">
            <a:spAutoFit/>
          </a:bodyPr>
          <a:lstStyle/>
          <a:p>
            <a:pPr algn="just"/>
            <a:r>
              <a:rPr lang="vi-VN" sz="8000" b="1">
                <a:latin typeface="iCiel Bambola" panose="02000000000000000000" pitchFamily="50" charset="-93"/>
              </a:rPr>
              <a:t>Đề bài: </a:t>
            </a:r>
            <a:r>
              <a:rPr lang="vi-VN" sz="8000" b="1" i="1">
                <a:latin typeface="iCiel Bambola" panose="02000000000000000000" pitchFamily="50" charset="-93"/>
              </a:rPr>
              <a:t>Giới thiệu về hiện tượng nhật thực.</a:t>
            </a:r>
            <a:endParaRPr lang="en-GB" sz="8000">
              <a:latin typeface="iCiel Bambola" panose="02000000000000000000" pitchFamily="50" charset="-93"/>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DCDC"/>
        </a:solidFill>
        <a:effectLst/>
      </p:bgPr>
    </p:bg>
    <p:spTree>
      <p:nvGrpSpPr>
        <p:cNvPr id="1" name=""/>
        <p:cNvGrpSpPr/>
        <p:nvPr/>
      </p:nvGrpSpPr>
      <p:grpSpPr>
        <a:xfrm>
          <a:off x="0" y="0"/>
          <a:ext cx="0" cy="0"/>
          <a:chOff x="0" y="0"/>
          <a:chExt cx="0" cy="0"/>
        </a:xfrm>
      </p:grpSpPr>
      <p:sp>
        <p:nvSpPr>
          <p:cNvPr id="2" name="Freeform 2"/>
          <p:cNvSpPr/>
          <p:nvPr/>
        </p:nvSpPr>
        <p:spPr>
          <a:xfrm>
            <a:off x="5068367" y="1323977"/>
            <a:ext cx="8114233" cy="7459776"/>
          </a:xfrm>
          <a:custGeom>
            <a:avLst/>
            <a:gdLst/>
            <a:ahLst/>
            <a:cxnLst/>
            <a:rect l="l" t="t" r="r" b="b"/>
            <a:pathLst>
              <a:path w="4740557" h="5555340">
                <a:moveTo>
                  <a:pt x="0" y="0"/>
                </a:moveTo>
                <a:lnTo>
                  <a:pt x="4740557" y="0"/>
                </a:lnTo>
                <a:lnTo>
                  <a:pt x="4740557" y="5555340"/>
                </a:lnTo>
                <a:lnTo>
                  <a:pt x="0" y="555534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3328354" y="2055358"/>
            <a:ext cx="4740557" cy="6898141"/>
          </a:xfrm>
          <a:custGeom>
            <a:avLst/>
            <a:gdLst/>
            <a:ahLst/>
            <a:cxnLst/>
            <a:rect l="l" t="t" r="r" b="b"/>
            <a:pathLst>
              <a:path w="4740557" h="5555340">
                <a:moveTo>
                  <a:pt x="0" y="0"/>
                </a:moveTo>
                <a:lnTo>
                  <a:pt x="4740557" y="0"/>
                </a:lnTo>
                <a:lnTo>
                  <a:pt x="4740557" y="5555340"/>
                </a:lnTo>
                <a:lnTo>
                  <a:pt x="0" y="555534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AutoShape 4"/>
          <p:cNvSpPr/>
          <p:nvPr/>
        </p:nvSpPr>
        <p:spPr>
          <a:xfrm>
            <a:off x="1028700" y="9220200"/>
            <a:ext cx="15845130" cy="0"/>
          </a:xfrm>
          <a:prstGeom prst="line">
            <a:avLst/>
          </a:prstGeom>
          <a:ln w="38100" cap="flat">
            <a:solidFill>
              <a:srgbClr val="A66A6A"/>
            </a:solidFill>
            <a:prstDash val="solid"/>
            <a:headEnd type="none" w="sm" len="sm"/>
            <a:tailEnd type="none" w="sm" len="sm"/>
          </a:ln>
        </p:spPr>
      </p:sp>
      <p:sp>
        <p:nvSpPr>
          <p:cNvPr id="5" name="AutoShape 5"/>
          <p:cNvSpPr/>
          <p:nvPr/>
        </p:nvSpPr>
        <p:spPr>
          <a:xfrm>
            <a:off x="942848" y="1057275"/>
            <a:ext cx="15930982" cy="0"/>
          </a:xfrm>
          <a:prstGeom prst="line">
            <a:avLst/>
          </a:prstGeom>
          <a:ln w="38100" cap="flat">
            <a:solidFill>
              <a:srgbClr val="A66A6A"/>
            </a:solidFill>
            <a:prstDash val="solid"/>
            <a:headEnd type="none" w="sm" len="sm"/>
            <a:tailEnd type="none" w="sm" len="sm"/>
          </a:ln>
        </p:spPr>
      </p:sp>
      <p:sp>
        <p:nvSpPr>
          <p:cNvPr id="6" name="Freeform 6"/>
          <p:cNvSpPr/>
          <p:nvPr/>
        </p:nvSpPr>
        <p:spPr>
          <a:xfrm>
            <a:off x="5269592" y="8608783"/>
            <a:ext cx="1205511" cy="1222834"/>
          </a:xfrm>
          <a:custGeom>
            <a:avLst/>
            <a:gdLst/>
            <a:ahLst/>
            <a:cxnLst/>
            <a:rect l="l" t="t" r="r" b="b"/>
            <a:pathLst>
              <a:path w="1205511" h="1222834">
                <a:moveTo>
                  <a:pt x="0" y="0"/>
                </a:moveTo>
                <a:lnTo>
                  <a:pt x="1205511" y="0"/>
                </a:lnTo>
                <a:lnTo>
                  <a:pt x="1205511" y="1222834"/>
                </a:lnTo>
                <a:lnTo>
                  <a:pt x="0" y="1222834"/>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7" name="Freeform 7"/>
          <p:cNvSpPr/>
          <p:nvPr/>
        </p:nvSpPr>
        <p:spPr>
          <a:xfrm>
            <a:off x="7773534" y="8627833"/>
            <a:ext cx="1205511" cy="1222834"/>
          </a:xfrm>
          <a:custGeom>
            <a:avLst/>
            <a:gdLst/>
            <a:ahLst/>
            <a:cxnLst/>
            <a:rect l="l" t="t" r="r" b="b"/>
            <a:pathLst>
              <a:path w="1205511" h="1222834">
                <a:moveTo>
                  <a:pt x="0" y="0"/>
                </a:moveTo>
                <a:lnTo>
                  <a:pt x="1205511" y="0"/>
                </a:lnTo>
                <a:lnTo>
                  <a:pt x="1205511" y="1222834"/>
                </a:lnTo>
                <a:lnTo>
                  <a:pt x="0" y="1222834"/>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8" name="Freeform 8"/>
          <p:cNvSpPr/>
          <p:nvPr/>
        </p:nvSpPr>
        <p:spPr>
          <a:xfrm>
            <a:off x="10277475" y="8608783"/>
            <a:ext cx="1205511" cy="1222834"/>
          </a:xfrm>
          <a:custGeom>
            <a:avLst/>
            <a:gdLst/>
            <a:ahLst/>
            <a:cxnLst/>
            <a:rect l="l" t="t" r="r" b="b"/>
            <a:pathLst>
              <a:path w="1205511" h="1222834">
                <a:moveTo>
                  <a:pt x="0" y="0"/>
                </a:moveTo>
                <a:lnTo>
                  <a:pt x="1205511" y="0"/>
                </a:lnTo>
                <a:lnTo>
                  <a:pt x="1205511" y="1222834"/>
                </a:lnTo>
                <a:lnTo>
                  <a:pt x="0" y="1222834"/>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9" name="Freeform 9"/>
          <p:cNvSpPr/>
          <p:nvPr/>
        </p:nvSpPr>
        <p:spPr>
          <a:xfrm>
            <a:off x="769240" y="563677"/>
            <a:ext cx="1321556" cy="930045"/>
          </a:xfrm>
          <a:custGeom>
            <a:avLst/>
            <a:gdLst/>
            <a:ahLst/>
            <a:cxnLst/>
            <a:rect l="l" t="t" r="r" b="b"/>
            <a:pathLst>
              <a:path w="1321556" h="930045">
                <a:moveTo>
                  <a:pt x="0" y="0"/>
                </a:moveTo>
                <a:lnTo>
                  <a:pt x="1321556" y="0"/>
                </a:lnTo>
                <a:lnTo>
                  <a:pt x="1321556" y="930046"/>
                </a:lnTo>
                <a:lnTo>
                  <a:pt x="0" y="930046"/>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0" name="Freeform 10"/>
          <p:cNvSpPr/>
          <p:nvPr/>
        </p:nvSpPr>
        <p:spPr>
          <a:xfrm>
            <a:off x="15698633" y="563677"/>
            <a:ext cx="1321556" cy="930045"/>
          </a:xfrm>
          <a:custGeom>
            <a:avLst/>
            <a:gdLst/>
            <a:ahLst/>
            <a:cxnLst/>
            <a:rect l="l" t="t" r="r" b="b"/>
            <a:pathLst>
              <a:path w="1321556" h="930045">
                <a:moveTo>
                  <a:pt x="0" y="0"/>
                </a:moveTo>
                <a:lnTo>
                  <a:pt x="1321557" y="0"/>
                </a:lnTo>
                <a:lnTo>
                  <a:pt x="1321557" y="930046"/>
                </a:lnTo>
                <a:lnTo>
                  <a:pt x="0" y="930046"/>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1" name="Freeform 11"/>
          <p:cNvSpPr/>
          <p:nvPr/>
        </p:nvSpPr>
        <p:spPr>
          <a:xfrm>
            <a:off x="6039616" y="350018"/>
            <a:ext cx="5878857" cy="1143705"/>
          </a:xfrm>
          <a:custGeom>
            <a:avLst/>
            <a:gdLst/>
            <a:ahLst/>
            <a:cxnLst/>
            <a:rect l="l" t="t" r="r" b="b"/>
            <a:pathLst>
              <a:path w="5878857" h="1143705">
                <a:moveTo>
                  <a:pt x="0" y="0"/>
                </a:moveTo>
                <a:lnTo>
                  <a:pt x="5878857" y="0"/>
                </a:lnTo>
                <a:lnTo>
                  <a:pt x="5878857" y="1143705"/>
                </a:lnTo>
                <a:lnTo>
                  <a:pt x="0" y="1143705"/>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4" name="Freeform 14"/>
          <p:cNvSpPr/>
          <p:nvPr/>
        </p:nvSpPr>
        <p:spPr>
          <a:xfrm>
            <a:off x="2289936" y="-165056"/>
            <a:ext cx="1321556" cy="1696878"/>
          </a:xfrm>
          <a:custGeom>
            <a:avLst/>
            <a:gdLst/>
            <a:ahLst/>
            <a:cxnLst/>
            <a:rect l="l" t="t" r="r" b="b"/>
            <a:pathLst>
              <a:path w="1321556" h="1696878">
                <a:moveTo>
                  <a:pt x="0" y="0"/>
                </a:moveTo>
                <a:lnTo>
                  <a:pt x="1321556" y="0"/>
                </a:lnTo>
                <a:lnTo>
                  <a:pt x="1321556" y="1696878"/>
                </a:lnTo>
                <a:lnTo>
                  <a:pt x="0" y="1696878"/>
                </a:lnTo>
                <a:lnTo>
                  <a:pt x="0" y="0"/>
                </a:lnTo>
                <a:close/>
              </a:path>
            </a:pathLst>
          </a:custGeom>
          <a:blipFill>
            <a:blip r:embed="rId10"/>
            <a:stretch>
              <a:fillRect/>
            </a:stretch>
          </a:blipFill>
        </p:spPr>
      </p:sp>
      <p:sp>
        <p:nvSpPr>
          <p:cNvPr id="20" name="Freeform 2"/>
          <p:cNvSpPr/>
          <p:nvPr/>
        </p:nvSpPr>
        <p:spPr>
          <a:xfrm>
            <a:off x="529036" y="1930169"/>
            <a:ext cx="4426246" cy="6697664"/>
          </a:xfrm>
          <a:custGeom>
            <a:avLst/>
            <a:gdLst/>
            <a:ahLst/>
            <a:cxnLst/>
            <a:rect l="l" t="t" r="r" b="b"/>
            <a:pathLst>
              <a:path w="4740557" h="5555340">
                <a:moveTo>
                  <a:pt x="0" y="0"/>
                </a:moveTo>
                <a:lnTo>
                  <a:pt x="4740557" y="0"/>
                </a:lnTo>
                <a:lnTo>
                  <a:pt x="4740557" y="5555340"/>
                </a:lnTo>
                <a:lnTo>
                  <a:pt x="0" y="555534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21" name="Rectangle 20"/>
          <p:cNvSpPr/>
          <p:nvPr/>
        </p:nvSpPr>
        <p:spPr>
          <a:xfrm>
            <a:off x="949204" y="3238500"/>
            <a:ext cx="3698995" cy="2959272"/>
          </a:xfrm>
          <a:prstGeom prst="rect">
            <a:avLst/>
          </a:prstGeom>
        </p:spPr>
        <p:txBody>
          <a:bodyPr wrap="square">
            <a:spAutoFit/>
          </a:bodyPr>
          <a:lstStyle/>
          <a:p>
            <a:pPr marL="742950" indent="-742950" algn="ctr">
              <a:lnSpc>
                <a:spcPct val="115000"/>
              </a:lnSpc>
              <a:spcAft>
                <a:spcPts val="0"/>
              </a:spcAft>
              <a:buAutoNum type="arabicPeriod"/>
            </a:pPr>
            <a:r>
              <a:rPr lang="vi-VN" sz="5400" smtClean="0">
                <a:solidFill>
                  <a:schemeClr val="bg1"/>
                </a:solidFill>
                <a:latin typeface="iCiel Sanelma" pitchFamily="50" charset="-93"/>
                <a:ea typeface="Calibri" panose="020F0502020204030204" pitchFamily="34" charset="0"/>
                <a:cs typeface="Times New Roman" panose="02020603050405020304" pitchFamily="18" charset="0"/>
              </a:rPr>
              <a:t>Mở bài</a:t>
            </a:r>
            <a:endParaRPr lang="vi-VN" sz="540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vi-VN" sz="360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vi-VN" sz="3600">
                <a:solidFill>
                  <a:schemeClr val="bg1"/>
                </a:solidFill>
                <a:latin typeface="Times New Roman" panose="02020603050405020304" pitchFamily="18" charset="0"/>
                <a:ea typeface="Calibri" panose="020F0502020204030204" pitchFamily="34" charset="0"/>
                <a:cs typeface="Times New Roman" panose="02020603050405020304" pitchFamily="18" charset="0"/>
              </a:rPr>
              <a:t>Giới thiệu khái quát về hiện thượng nhật thực.</a:t>
            </a:r>
            <a:endParaRPr lang="en-GB" sz="3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2" name="Rectangle 21"/>
          <p:cNvSpPr/>
          <p:nvPr/>
        </p:nvSpPr>
        <p:spPr>
          <a:xfrm>
            <a:off x="5582183" y="1621742"/>
            <a:ext cx="7086600" cy="6987041"/>
          </a:xfrm>
          <a:prstGeom prst="rect">
            <a:avLst/>
          </a:prstGeom>
        </p:spPr>
        <p:txBody>
          <a:bodyPr wrap="square">
            <a:spAutoFit/>
          </a:bodyPr>
          <a:lstStyle/>
          <a:p>
            <a:pPr algn="ctr">
              <a:lnSpc>
                <a:spcPct val="115000"/>
              </a:lnSpc>
              <a:spcAft>
                <a:spcPts val="0"/>
              </a:spcAft>
            </a:pPr>
            <a:r>
              <a:rPr lang="vi-VN" sz="4000">
                <a:solidFill>
                  <a:schemeClr val="bg1"/>
                </a:solidFill>
                <a:latin typeface="iCiel Sanelma" pitchFamily="50" charset="-93"/>
                <a:ea typeface="Calibri" panose="020F0502020204030204" pitchFamily="34" charset="0"/>
                <a:cs typeface="Times New Roman" panose="02020603050405020304" pitchFamily="18" charset="0"/>
              </a:rPr>
              <a:t>2</a:t>
            </a:r>
            <a:r>
              <a:rPr lang="vi-VN" sz="5400">
                <a:solidFill>
                  <a:schemeClr val="bg1"/>
                </a:solidFill>
                <a:latin typeface="iCiel Sanelma" pitchFamily="50" charset="-93"/>
                <a:ea typeface="Calibri" panose="020F0502020204030204" pitchFamily="34" charset="0"/>
                <a:cs typeface="Times New Roman" panose="02020603050405020304" pitchFamily="18" charset="0"/>
              </a:rPr>
              <a:t>. Thân </a:t>
            </a:r>
            <a:r>
              <a:rPr lang="vi-VN" sz="5400" smtClean="0">
                <a:solidFill>
                  <a:schemeClr val="bg1"/>
                </a:solidFill>
                <a:latin typeface="iCiel Sanelma" pitchFamily="50" charset="-93"/>
                <a:ea typeface="Calibri" panose="020F0502020204030204" pitchFamily="34" charset="0"/>
                <a:cs typeface="Times New Roman" panose="02020603050405020304" pitchFamily="18" charset="0"/>
              </a:rPr>
              <a:t>bài</a:t>
            </a:r>
            <a:endParaRPr lang="en-GB" sz="54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Bef>
                <a:spcPts val="200"/>
              </a:spcBef>
              <a:spcAft>
                <a:spcPts val="0"/>
              </a:spcAft>
            </a:pPr>
            <a:r>
              <a:rPr lang="vi-VN" sz="36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Nhật thực là gì?</a:t>
            </a:r>
            <a:endParaRPr lang="en-GB" sz="36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Bef>
                <a:spcPts val="200"/>
              </a:spcBef>
              <a:spcAft>
                <a:spcPts val="0"/>
              </a:spcAft>
            </a:pPr>
            <a:r>
              <a:rPr lang="vi-VN" sz="36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Nguyên nhân xảy ra nhật thực.</a:t>
            </a:r>
            <a:endParaRPr lang="en-GB" sz="36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Bef>
                <a:spcPts val="200"/>
              </a:spcBef>
              <a:spcAft>
                <a:spcPts val="0"/>
              </a:spcAft>
            </a:pPr>
            <a:r>
              <a:rPr lang="vi-VN" sz="360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r>
              <a:rPr lang="vi-VN" sz="36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Phân loại nhật thực.</a:t>
            </a:r>
            <a:endParaRPr lang="en-GB" sz="36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Bef>
                <a:spcPts val="200"/>
              </a:spcBef>
              <a:spcAft>
                <a:spcPts val="0"/>
              </a:spcAft>
            </a:pPr>
            <a:r>
              <a:rPr lang="vi-VN" sz="360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r>
              <a:rPr lang="vi-VN" sz="36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Nhật thực toàn phần.</a:t>
            </a:r>
            <a:endParaRPr lang="en-GB" sz="3600" i="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Bef>
                <a:spcPts val="200"/>
              </a:spcBef>
              <a:spcAft>
                <a:spcPts val="0"/>
              </a:spcAft>
            </a:pPr>
            <a:r>
              <a:rPr lang="vi-VN" sz="36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vi-VN" sz="36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Nhật thực một phần.</a:t>
            </a:r>
            <a:endParaRPr lang="en-GB" sz="3600" i="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Bef>
                <a:spcPts val="200"/>
              </a:spcBef>
              <a:spcAft>
                <a:spcPts val="0"/>
              </a:spcAft>
            </a:pPr>
            <a:r>
              <a:rPr lang="vi-VN" sz="36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vi-VN" sz="36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Nhật thực hình khuyên.</a:t>
            </a:r>
            <a:endParaRPr lang="en-GB" sz="3600" i="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Bef>
                <a:spcPts val="200"/>
              </a:spcBef>
              <a:spcAft>
                <a:spcPts val="0"/>
              </a:spcAft>
            </a:pPr>
            <a:r>
              <a:rPr lang="vi-VN" sz="36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vi-VN" sz="36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Nhật thực lai</a:t>
            </a:r>
            <a:endParaRPr lang="en-GB" sz="3600" i="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Bef>
                <a:spcPts val="200"/>
              </a:spcBef>
              <a:spcAft>
                <a:spcPts val="0"/>
              </a:spcAft>
            </a:pPr>
            <a:r>
              <a:rPr lang="vi-VN" sz="36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vi-VN" sz="36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Cách xem hiện tượng nhật thực an toàn.</a:t>
            </a:r>
            <a:endParaRPr lang="en-GB" sz="3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3" name="Rectangle 22"/>
          <p:cNvSpPr/>
          <p:nvPr/>
        </p:nvSpPr>
        <p:spPr>
          <a:xfrm>
            <a:off x="13667387" y="3238500"/>
            <a:ext cx="4004544" cy="4127284"/>
          </a:xfrm>
          <a:prstGeom prst="rect">
            <a:avLst/>
          </a:prstGeom>
        </p:spPr>
        <p:txBody>
          <a:bodyPr wrap="square">
            <a:spAutoFit/>
          </a:bodyPr>
          <a:lstStyle/>
          <a:p>
            <a:pPr algn="ctr">
              <a:lnSpc>
                <a:spcPct val="115000"/>
              </a:lnSpc>
              <a:spcAft>
                <a:spcPts val="0"/>
              </a:spcAft>
            </a:pPr>
            <a:r>
              <a:rPr lang="vi-VN" sz="4800">
                <a:solidFill>
                  <a:schemeClr val="bg1"/>
                </a:solidFill>
                <a:latin typeface="iCiel Sanelma" pitchFamily="50" charset="-93"/>
                <a:ea typeface="Calibri" panose="020F0502020204030204" pitchFamily="34" charset="0"/>
                <a:cs typeface="Times New Roman" panose="02020603050405020304" pitchFamily="18" charset="0"/>
              </a:rPr>
              <a:t>3. Kết </a:t>
            </a:r>
            <a:r>
              <a:rPr lang="vi-VN" sz="4800" smtClean="0">
                <a:solidFill>
                  <a:schemeClr val="bg1"/>
                </a:solidFill>
                <a:latin typeface="iCiel Sanelma" pitchFamily="50" charset="-93"/>
                <a:ea typeface="Calibri" panose="020F0502020204030204" pitchFamily="34" charset="0"/>
                <a:cs typeface="Times New Roman" panose="02020603050405020304" pitchFamily="18" charset="0"/>
              </a:rPr>
              <a:t>luận</a:t>
            </a:r>
            <a:endParaRPr lang="vi-VN" sz="480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vi-VN" sz="360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vi-VN" sz="3600">
                <a:solidFill>
                  <a:schemeClr val="bg1"/>
                </a:solidFill>
                <a:latin typeface="Times New Roman" panose="02020603050405020304" pitchFamily="18" charset="0"/>
                <a:ea typeface="Calibri" panose="020F0502020204030204" pitchFamily="34" charset="0"/>
                <a:cs typeface="Times New Roman" panose="02020603050405020304" pitchFamily="18" charset="0"/>
              </a:rPr>
              <a:t>Khẳng định nhật thực là một hiện tượng thiên nhiên kì thú, thu hút con người. </a:t>
            </a:r>
            <a:endParaRPr lang="en-GB" sz="3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fade">
                                      <p:cBhvr>
                                        <p:cTn id="14" dur="1000"/>
                                        <p:tgtEl>
                                          <p:spTgt spid="22"/>
                                        </p:tgtEl>
                                      </p:cBhvr>
                                    </p:animEffect>
                                    <p:anim calcmode="lin" valueType="num">
                                      <p:cBhvr>
                                        <p:cTn id="15" dur="1000" fill="hold"/>
                                        <p:tgtEl>
                                          <p:spTgt spid="22"/>
                                        </p:tgtEl>
                                        <p:attrNameLst>
                                          <p:attrName>ppt_x</p:attrName>
                                        </p:attrNameLst>
                                      </p:cBhvr>
                                      <p:tavLst>
                                        <p:tav tm="0">
                                          <p:val>
                                            <p:strVal val="#ppt_x"/>
                                          </p:val>
                                        </p:tav>
                                        <p:tav tm="100000">
                                          <p:val>
                                            <p:strVal val="#ppt_x"/>
                                          </p:val>
                                        </p:tav>
                                      </p:tavLst>
                                    </p:anim>
                                    <p:anim calcmode="lin" valueType="num">
                                      <p:cBhvr>
                                        <p:cTn id="16"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fade">
                                      <p:cBhvr>
                                        <p:cTn id="21" dur="1000"/>
                                        <p:tgtEl>
                                          <p:spTgt spid="23"/>
                                        </p:tgtEl>
                                      </p:cBhvr>
                                    </p:animEffect>
                                    <p:anim calcmode="lin" valueType="num">
                                      <p:cBhvr>
                                        <p:cTn id="22" dur="1000" fill="hold"/>
                                        <p:tgtEl>
                                          <p:spTgt spid="23"/>
                                        </p:tgtEl>
                                        <p:attrNameLst>
                                          <p:attrName>ppt_x</p:attrName>
                                        </p:attrNameLst>
                                      </p:cBhvr>
                                      <p:tavLst>
                                        <p:tav tm="0">
                                          <p:val>
                                            <p:strVal val="#ppt_x"/>
                                          </p:val>
                                        </p:tav>
                                        <p:tav tm="100000">
                                          <p:val>
                                            <p:strVal val="#ppt_x"/>
                                          </p:val>
                                        </p:tav>
                                      </p:tavLst>
                                    </p:anim>
                                    <p:anim calcmode="lin" valueType="num">
                                      <p:cBhvr>
                                        <p:cTn id="23"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DCDC"/>
        </a:solidFill>
        <a:effectLst/>
      </p:bgPr>
    </p:bg>
    <p:spTree>
      <p:nvGrpSpPr>
        <p:cNvPr id="1" name=""/>
        <p:cNvGrpSpPr/>
        <p:nvPr/>
      </p:nvGrpSpPr>
      <p:grpSpPr>
        <a:xfrm>
          <a:off x="0" y="0"/>
          <a:ext cx="0" cy="0"/>
          <a:chOff x="0" y="0"/>
          <a:chExt cx="0" cy="0"/>
        </a:xfrm>
      </p:grpSpPr>
      <p:sp>
        <p:nvSpPr>
          <p:cNvPr id="2" name="Freeform 2"/>
          <p:cNvSpPr/>
          <p:nvPr/>
        </p:nvSpPr>
        <p:spPr>
          <a:xfrm>
            <a:off x="6936814" y="651882"/>
            <a:ext cx="9801863" cy="7853743"/>
          </a:xfrm>
          <a:custGeom>
            <a:avLst/>
            <a:gdLst/>
            <a:ahLst/>
            <a:cxnLst/>
            <a:rect l="l" t="t" r="r" b="b"/>
            <a:pathLst>
              <a:path w="9801863" h="7853743">
                <a:moveTo>
                  <a:pt x="0" y="0"/>
                </a:moveTo>
                <a:lnTo>
                  <a:pt x="9801863" y="0"/>
                </a:lnTo>
                <a:lnTo>
                  <a:pt x="9801863" y="7853742"/>
                </a:lnTo>
                <a:lnTo>
                  <a:pt x="0" y="7853742"/>
                </a:lnTo>
                <a:lnTo>
                  <a:pt x="0" y="0"/>
                </a:lnTo>
                <a:close/>
              </a:path>
            </a:pathLst>
          </a:custGeom>
          <a:blipFill>
            <a:blip r:embed="rId2">
              <a:alphaModFix amt="77000"/>
            </a:blip>
            <a:stretch>
              <a:fillRect/>
            </a:stretch>
          </a:blipFill>
        </p:spPr>
      </p:sp>
      <p:sp>
        <p:nvSpPr>
          <p:cNvPr id="3" name="Freeform 3"/>
          <p:cNvSpPr/>
          <p:nvPr/>
        </p:nvSpPr>
        <p:spPr>
          <a:xfrm>
            <a:off x="1549323" y="2557832"/>
            <a:ext cx="5387492" cy="3326765"/>
          </a:xfrm>
          <a:custGeom>
            <a:avLst/>
            <a:gdLst/>
            <a:ahLst/>
            <a:cxnLst/>
            <a:rect l="l" t="t" r="r" b="b"/>
            <a:pathLst>
              <a:path w="5387492" h="3326765">
                <a:moveTo>
                  <a:pt x="0" y="0"/>
                </a:moveTo>
                <a:lnTo>
                  <a:pt x="5387491" y="0"/>
                </a:lnTo>
                <a:lnTo>
                  <a:pt x="5387491" y="3326765"/>
                </a:lnTo>
                <a:lnTo>
                  <a:pt x="0" y="3326765"/>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TextBox 4"/>
          <p:cNvSpPr txBox="1"/>
          <p:nvPr/>
        </p:nvSpPr>
        <p:spPr>
          <a:xfrm>
            <a:off x="8917735" y="2578857"/>
            <a:ext cx="6864970" cy="4154984"/>
          </a:xfrm>
          <a:prstGeom prst="rect">
            <a:avLst/>
          </a:prstGeom>
        </p:spPr>
        <p:txBody>
          <a:bodyPr lIns="0" tIns="0" rIns="0" bIns="0" rtlCol="0" anchor="t">
            <a:spAutoFit/>
          </a:bodyPr>
          <a:lstStyle/>
          <a:p>
            <a:r>
              <a:rPr lang="vi-VN" sz="5400" smtClean="0">
                <a:latin typeface="iCiel Bambola" panose="02000000000000000000" pitchFamily="50" charset="-93"/>
              </a:rPr>
              <a:t>- </a:t>
            </a:r>
            <a:r>
              <a:rPr lang="vi-VN" sz="5400">
                <a:latin typeface="iCiel Bambola" panose="02000000000000000000" pitchFamily="50" charset="-93"/>
              </a:rPr>
              <a:t>Hoàn thiện lại bài viết theo bảng kiểm.</a:t>
            </a:r>
            <a:endParaRPr lang="en-GB" sz="5400">
              <a:latin typeface="iCiel Bambola" panose="02000000000000000000" pitchFamily="50" charset="-93"/>
            </a:endParaRPr>
          </a:p>
          <a:p>
            <a:r>
              <a:rPr lang="vi-VN" sz="5400">
                <a:latin typeface="iCiel Bambola" panose="02000000000000000000" pitchFamily="50" charset="-93"/>
              </a:rPr>
              <a:t>- Chuẩn bị bài nói và nghe: Văn bản kiến nghị về một vấn đề đời sống</a:t>
            </a:r>
            <a:endParaRPr lang="en-GB" sz="5400">
              <a:effectLst/>
              <a:latin typeface="iCiel Bambola" panose="02000000000000000000" pitchFamily="50" charset="-93"/>
            </a:endParaRPr>
          </a:p>
        </p:txBody>
      </p:sp>
      <p:sp>
        <p:nvSpPr>
          <p:cNvPr id="5" name="AutoShape 5"/>
          <p:cNvSpPr/>
          <p:nvPr/>
        </p:nvSpPr>
        <p:spPr>
          <a:xfrm>
            <a:off x="1028700" y="9258300"/>
            <a:ext cx="16230600" cy="0"/>
          </a:xfrm>
          <a:prstGeom prst="line">
            <a:avLst/>
          </a:prstGeom>
          <a:ln w="38100" cap="flat">
            <a:solidFill>
              <a:srgbClr val="BE7676"/>
            </a:solidFill>
            <a:prstDash val="solid"/>
            <a:headEnd type="none" w="sm" len="sm"/>
            <a:tailEnd type="none" w="sm" len="sm"/>
          </a:ln>
        </p:spPr>
      </p:sp>
      <p:sp>
        <p:nvSpPr>
          <p:cNvPr id="6" name="Freeform 6"/>
          <p:cNvSpPr/>
          <p:nvPr/>
        </p:nvSpPr>
        <p:spPr>
          <a:xfrm>
            <a:off x="4995842" y="8676854"/>
            <a:ext cx="1146417" cy="1162892"/>
          </a:xfrm>
          <a:custGeom>
            <a:avLst/>
            <a:gdLst/>
            <a:ahLst/>
            <a:cxnLst/>
            <a:rect l="l" t="t" r="r" b="b"/>
            <a:pathLst>
              <a:path w="1146417" h="1162892">
                <a:moveTo>
                  <a:pt x="0" y="0"/>
                </a:moveTo>
                <a:lnTo>
                  <a:pt x="1146418" y="0"/>
                </a:lnTo>
                <a:lnTo>
                  <a:pt x="1146418" y="1162892"/>
                </a:lnTo>
                <a:lnTo>
                  <a:pt x="0" y="1162892"/>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7" name="Freeform 7"/>
          <p:cNvSpPr/>
          <p:nvPr/>
        </p:nvSpPr>
        <p:spPr>
          <a:xfrm>
            <a:off x="7712224" y="8646883"/>
            <a:ext cx="1205511" cy="1222834"/>
          </a:xfrm>
          <a:custGeom>
            <a:avLst/>
            <a:gdLst/>
            <a:ahLst/>
            <a:cxnLst/>
            <a:rect l="l" t="t" r="r" b="b"/>
            <a:pathLst>
              <a:path w="1205511" h="1222834">
                <a:moveTo>
                  <a:pt x="0" y="0"/>
                </a:moveTo>
                <a:lnTo>
                  <a:pt x="1205511" y="0"/>
                </a:lnTo>
                <a:lnTo>
                  <a:pt x="1205511" y="1222834"/>
                </a:lnTo>
                <a:lnTo>
                  <a:pt x="0" y="1222834"/>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8" name="Freeform 8"/>
          <p:cNvSpPr/>
          <p:nvPr/>
        </p:nvSpPr>
        <p:spPr>
          <a:xfrm>
            <a:off x="10489360" y="8646883"/>
            <a:ext cx="1205511" cy="1222834"/>
          </a:xfrm>
          <a:custGeom>
            <a:avLst/>
            <a:gdLst/>
            <a:ahLst/>
            <a:cxnLst/>
            <a:rect l="l" t="t" r="r" b="b"/>
            <a:pathLst>
              <a:path w="1205511" h="1222834">
                <a:moveTo>
                  <a:pt x="0" y="0"/>
                </a:moveTo>
                <a:lnTo>
                  <a:pt x="1205511" y="0"/>
                </a:lnTo>
                <a:lnTo>
                  <a:pt x="1205511" y="1222834"/>
                </a:lnTo>
                <a:lnTo>
                  <a:pt x="0" y="1222834"/>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9" name="TextBox 9"/>
          <p:cNvSpPr txBox="1"/>
          <p:nvPr/>
        </p:nvSpPr>
        <p:spPr>
          <a:xfrm>
            <a:off x="1549323" y="4184895"/>
            <a:ext cx="4172009" cy="2461892"/>
          </a:xfrm>
          <a:prstGeom prst="rect">
            <a:avLst/>
          </a:prstGeom>
        </p:spPr>
        <p:txBody>
          <a:bodyPr wrap="square" lIns="0" tIns="0" rIns="0" bIns="0" rtlCol="0" anchor="t">
            <a:spAutoFit/>
          </a:bodyPr>
          <a:lstStyle/>
          <a:p>
            <a:pPr algn="ctr">
              <a:lnSpc>
                <a:spcPts val="9504"/>
              </a:lnSpc>
            </a:pPr>
            <a:r>
              <a:rPr lang="vi-VN" sz="9600" b="1">
                <a:latin typeface="iCiel Sanelma" pitchFamily="50" charset="-93"/>
              </a:rPr>
              <a:t>Chuẩn bị ở nhà</a:t>
            </a:r>
            <a:endParaRPr lang="en-US" sz="9900">
              <a:solidFill>
                <a:srgbClr val="A66A6A"/>
              </a:solidFill>
              <a:latin typeface="iCiel Sanelma" pitchFamily="50" charset="-93"/>
            </a:endParaRPr>
          </a:p>
        </p:txBody>
      </p:sp>
    </p:spTree>
    <p:extLst>
      <p:ext uri="{BB962C8B-B14F-4D97-AF65-F5344CB8AC3E}">
        <p14:creationId xmlns:p14="http://schemas.microsoft.com/office/powerpoint/2010/main" val="1505058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DCDC"/>
        </a:solidFill>
        <a:effectLst/>
      </p:bgPr>
    </p:bg>
    <p:spTree>
      <p:nvGrpSpPr>
        <p:cNvPr id="1" name=""/>
        <p:cNvGrpSpPr/>
        <p:nvPr/>
      </p:nvGrpSpPr>
      <p:grpSpPr>
        <a:xfrm>
          <a:off x="0" y="0"/>
          <a:ext cx="0" cy="0"/>
          <a:chOff x="0" y="0"/>
          <a:chExt cx="0" cy="0"/>
        </a:xfrm>
      </p:grpSpPr>
      <p:sp>
        <p:nvSpPr>
          <p:cNvPr id="2" name="Freeform 2"/>
          <p:cNvSpPr/>
          <p:nvPr/>
        </p:nvSpPr>
        <p:spPr>
          <a:xfrm>
            <a:off x="2518164" y="2577333"/>
            <a:ext cx="13251672" cy="5466315"/>
          </a:xfrm>
          <a:custGeom>
            <a:avLst/>
            <a:gdLst/>
            <a:ahLst/>
            <a:cxnLst/>
            <a:rect l="l" t="t" r="r" b="b"/>
            <a:pathLst>
              <a:path w="13251672" h="5466315">
                <a:moveTo>
                  <a:pt x="0" y="0"/>
                </a:moveTo>
                <a:lnTo>
                  <a:pt x="13251672" y="0"/>
                </a:lnTo>
                <a:lnTo>
                  <a:pt x="13251672" y="5466315"/>
                </a:lnTo>
                <a:lnTo>
                  <a:pt x="0" y="546631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5475868" y="3894741"/>
            <a:ext cx="7336265" cy="1818151"/>
          </a:xfrm>
          <a:prstGeom prst="rect">
            <a:avLst/>
          </a:prstGeom>
        </p:spPr>
        <p:txBody>
          <a:bodyPr lIns="0" tIns="0" rIns="0" bIns="0" rtlCol="0" anchor="t">
            <a:spAutoFit/>
          </a:bodyPr>
          <a:lstStyle/>
          <a:p>
            <a:pPr algn="ctr">
              <a:lnSpc>
                <a:spcPts val="14761"/>
              </a:lnSpc>
              <a:spcBef>
                <a:spcPct val="0"/>
              </a:spcBef>
            </a:pPr>
            <a:r>
              <a:rPr lang="en-US" sz="10544">
                <a:solidFill>
                  <a:srgbClr val="A66A6A"/>
                </a:solidFill>
                <a:latin typeface="More Sugar"/>
              </a:rPr>
              <a:t>Thank You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DCDC"/>
        </a:solidFill>
        <a:effectLst/>
      </p:bgPr>
    </p:bg>
    <p:spTree>
      <p:nvGrpSpPr>
        <p:cNvPr id="1" name=""/>
        <p:cNvGrpSpPr/>
        <p:nvPr/>
      </p:nvGrpSpPr>
      <p:grpSpPr>
        <a:xfrm>
          <a:off x="0" y="0"/>
          <a:ext cx="0" cy="0"/>
          <a:chOff x="0" y="0"/>
          <a:chExt cx="0" cy="0"/>
        </a:xfrm>
      </p:grpSpPr>
      <p:sp>
        <p:nvSpPr>
          <p:cNvPr id="2" name="Freeform 2"/>
          <p:cNvSpPr/>
          <p:nvPr/>
        </p:nvSpPr>
        <p:spPr>
          <a:xfrm>
            <a:off x="1017814" y="2248980"/>
            <a:ext cx="7707721" cy="5482117"/>
          </a:xfrm>
          <a:custGeom>
            <a:avLst/>
            <a:gdLst/>
            <a:ahLst/>
            <a:cxnLst/>
            <a:rect l="l" t="t" r="r" b="b"/>
            <a:pathLst>
              <a:path w="7707721" h="5482117">
                <a:moveTo>
                  <a:pt x="0" y="0"/>
                </a:moveTo>
                <a:lnTo>
                  <a:pt x="7707721" y="0"/>
                </a:lnTo>
                <a:lnTo>
                  <a:pt x="7707721" y="5482116"/>
                </a:lnTo>
                <a:lnTo>
                  <a:pt x="0" y="548211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9540693" y="2248980"/>
            <a:ext cx="7707721" cy="5482117"/>
          </a:xfrm>
          <a:custGeom>
            <a:avLst/>
            <a:gdLst/>
            <a:ahLst/>
            <a:cxnLst/>
            <a:rect l="l" t="t" r="r" b="b"/>
            <a:pathLst>
              <a:path w="7707721" h="5482117">
                <a:moveTo>
                  <a:pt x="0" y="0"/>
                </a:moveTo>
                <a:lnTo>
                  <a:pt x="7707721" y="0"/>
                </a:lnTo>
                <a:lnTo>
                  <a:pt x="7707721" y="5482116"/>
                </a:lnTo>
                <a:lnTo>
                  <a:pt x="0" y="548211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AutoShape 4"/>
          <p:cNvSpPr/>
          <p:nvPr/>
        </p:nvSpPr>
        <p:spPr>
          <a:xfrm>
            <a:off x="1028700" y="9220200"/>
            <a:ext cx="16230600" cy="0"/>
          </a:xfrm>
          <a:prstGeom prst="line">
            <a:avLst/>
          </a:prstGeom>
          <a:ln w="38100" cap="flat">
            <a:solidFill>
              <a:srgbClr val="A66A6A"/>
            </a:solidFill>
            <a:prstDash val="solid"/>
            <a:headEnd type="none" w="sm" len="sm"/>
            <a:tailEnd type="none" w="sm" len="sm"/>
          </a:ln>
        </p:spPr>
      </p:sp>
      <p:sp>
        <p:nvSpPr>
          <p:cNvPr id="5" name="Freeform 5"/>
          <p:cNvSpPr/>
          <p:nvPr/>
        </p:nvSpPr>
        <p:spPr>
          <a:xfrm>
            <a:off x="4882561" y="8646883"/>
            <a:ext cx="1205511" cy="1222834"/>
          </a:xfrm>
          <a:custGeom>
            <a:avLst/>
            <a:gdLst/>
            <a:ahLst/>
            <a:cxnLst/>
            <a:rect l="l" t="t" r="r" b="b"/>
            <a:pathLst>
              <a:path w="1205511" h="1222834">
                <a:moveTo>
                  <a:pt x="0" y="0"/>
                </a:moveTo>
                <a:lnTo>
                  <a:pt x="1205510" y="0"/>
                </a:lnTo>
                <a:lnTo>
                  <a:pt x="1205510" y="1222834"/>
                </a:lnTo>
                <a:lnTo>
                  <a:pt x="0" y="1222834"/>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a:off x="7530910" y="8608783"/>
            <a:ext cx="1205511" cy="1222834"/>
          </a:xfrm>
          <a:custGeom>
            <a:avLst/>
            <a:gdLst/>
            <a:ahLst/>
            <a:cxnLst/>
            <a:rect l="l" t="t" r="r" b="b"/>
            <a:pathLst>
              <a:path w="1205511" h="1222834">
                <a:moveTo>
                  <a:pt x="0" y="0"/>
                </a:moveTo>
                <a:lnTo>
                  <a:pt x="1205511" y="0"/>
                </a:lnTo>
                <a:lnTo>
                  <a:pt x="1205511" y="1222834"/>
                </a:lnTo>
                <a:lnTo>
                  <a:pt x="0" y="1222834"/>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7"/>
          <p:cNvSpPr/>
          <p:nvPr/>
        </p:nvSpPr>
        <p:spPr>
          <a:xfrm>
            <a:off x="10174696" y="8608783"/>
            <a:ext cx="1205511" cy="1222834"/>
          </a:xfrm>
          <a:custGeom>
            <a:avLst/>
            <a:gdLst/>
            <a:ahLst/>
            <a:cxnLst/>
            <a:rect l="l" t="t" r="r" b="b"/>
            <a:pathLst>
              <a:path w="1205511" h="1222834">
                <a:moveTo>
                  <a:pt x="0" y="0"/>
                </a:moveTo>
                <a:lnTo>
                  <a:pt x="1205511" y="0"/>
                </a:lnTo>
                <a:lnTo>
                  <a:pt x="1205511" y="1222834"/>
                </a:lnTo>
                <a:lnTo>
                  <a:pt x="0" y="1222834"/>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8" name="Freeform 8"/>
          <p:cNvSpPr/>
          <p:nvPr/>
        </p:nvSpPr>
        <p:spPr>
          <a:xfrm rot="814750">
            <a:off x="15566098" y="1411673"/>
            <a:ext cx="2001203" cy="1408346"/>
          </a:xfrm>
          <a:custGeom>
            <a:avLst/>
            <a:gdLst/>
            <a:ahLst/>
            <a:cxnLst/>
            <a:rect l="l" t="t" r="r" b="b"/>
            <a:pathLst>
              <a:path w="2001203" h="1408346">
                <a:moveTo>
                  <a:pt x="0" y="0"/>
                </a:moveTo>
                <a:lnTo>
                  <a:pt x="2001203" y="0"/>
                </a:lnTo>
                <a:lnTo>
                  <a:pt x="2001203" y="1408346"/>
                </a:lnTo>
                <a:lnTo>
                  <a:pt x="0" y="1408346"/>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9" name="Freeform 9"/>
          <p:cNvSpPr/>
          <p:nvPr/>
        </p:nvSpPr>
        <p:spPr>
          <a:xfrm rot="1609199">
            <a:off x="2698793" y="847477"/>
            <a:ext cx="1863587" cy="1863587"/>
          </a:xfrm>
          <a:custGeom>
            <a:avLst/>
            <a:gdLst/>
            <a:ahLst/>
            <a:cxnLst/>
            <a:rect l="l" t="t" r="r" b="b"/>
            <a:pathLst>
              <a:path w="1863587" h="1863587">
                <a:moveTo>
                  <a:pt x="0" y="0"/>
                </a:moveTo>
                <a:lnTo>
                  <a:pt x="1863587" y="0"/>
                </a:lnTo>
                <a:lnTo>
                  <a:pt x="1863587" y="1863586"/>
                </a:lnTo>
                <a:lnTo>
                  <a:pt x="0" y="1863586"/>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0" name="Freeform 10"/>
          <p:cNvSpPr/>
          <p:nvPr/>
        </p:nvSpPr>
        <p:spPr>
          <a:xfrm>
            <a:off x="13849837" y="1028700"/>
            <a:ext cx="4903791" cy="954010"/>
          </a:xfrm>
          <a:custGeom>
            <a:avLst/>
            <a:gdLst/>
            <a:ahLst/>
            <a:cxnLst/>
            <a:rect l="l" t="t" r="r" b="b"/>
            <a:pathLst>
              <a:path w="4903791" h="954010">
                <a:moveTo>
                  <a:pt x="0" y="0"/>
                </a:moveTo>
                <a:lnTo>
                  <a:pt x="4903791" y="0"/>
                </a:lnTo>
                <a:lnTo>
                  <a:pt x="4903791" y="954010"/>
                </a:lnTo>
                <a:lnTo>
                  <a:pt x="0" y="954010"/>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11" name="Freeform 11"/>
          <p:cNvSpPr/>
          <p:nvPr/>
        </p:nvSpPr>
        <p:spPr>
          <a:xfrm rot="537319">
            <a:off x="7174984" y="1790210"/>
            <a:ext cx="1820825" cy="1281406"/>
          </a:xfrm>
          <a:custGeom>
            <a:avLst/>
            <a:gdLst/>
            <a:ahLst/>
            <a:cxnLst/>
            <a:rect l="l" t="t" r="r" b="b"/>
            <a:pathLst>
              <a:path w="1820825" h="1281406">
                <a:moveTo>
                  <a:pt x="0" y="0"/>
                </a:moveTo>
                <a:lnTo>
                  <a:pt x="1820825" y="0"/>
                </a:lnTo>
                <a:lnTo>
                  <a:pt x="1820825" y="1281406"/>
                </a:lnTo>
                <a:lnTo>
                  <a:pt x="0" y="1281406"/>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5" name="TextBox 15"/>
          <p:cNvSpPr txBox="1"/>
          <p:nvPr/>
        </p:nvSpPr>
        <p:spPr>
          <a:xfrm>
            <a:off x="1765678" y="3344444"/>
            <a:ext cx="6319719" cy="3385542"/>
          </a:xfrm>
          <a:prstGeom prst="rect">
            <a:avLst/>
          </a:prstGeom>
        </p:spPr>
        <p:txBody>
          <a:bodyPr lIns="0" tIns="0" rIns="0" bIns="0" rtlCol="0" anchor="t">
            <a:spAutoFit/>
          </a:bodyPr>
          <a:lstStyle/>
          <a:p>
            <a:r>
              <a:rPr lang="en-US" sz="4400">
                <a:latin typeface="Times New Roman" panose="02020603050405020304" pitchFamily="18" charset="0"/>
                <a:cs typeface="Times New Roman" panose="02020603050405020304" pitchFamily="18" charset="0"/>
              </a:rPr>
              <a:t>+ Viết văn bản t</a:t>
            </a:r>
            <a:r>
              <a:rPr lang="vi-VN" sz="4400">
                <a:latin typeface="Times New Roman" panose="02020603050405020304" pitchFamily="18" charset="0"/>
                <a:cs typeface="Times New Roman" panose="02020603050405020304" pitchFamily="18" charset="0"/>
              </a:rPr>
              <a:t>huyết minh thuật lại một sự kiện. </a:t>
            </a:r>
            <a:endParaRPr lang="en-GB" sz="4400">
              <a:latin typeface="Times New Roman" panose="02020603050405020304" pitchFamily="18" charset="0"/>
              <a:cs typeface="Times New Roman" panose="02020603050405020304" pitchFamily="18" charset="0"/>
            </a:endParaRPr>
          </a:p>
          <a:p>
            <a:r>
              <a:rPr lang="vi-VN" sz="4400">
                <a:latin typeface="Times New Roman" panose="02020603050405020304" pitchFamily="18" charset="0"/>
                <a:cs typeface="Times New Roman" panose="02020603050405020304" pitchFamily="18" charset="0"/>
              </a:rPr>
              <a:t>+ Viết văn bản thuyết minh về quy tắc, luật lệ trong trò chơi hay hoạt </a:t>
            </a:r>
            <a:r>
              <a:rPr lang="vi-VN" sz="4400" smtClean="0">
                <a:latin typeface="Times New Roman" panose="02020603050405020304" pitchFamily="18" charset="0"/>
                <a:cs typeface="Times New Roman" panose="02020603050405020304" pitchFamily="18" charset="0"/>
              </a:rPr>
              <a:t>động.</a:t>
            </a:r>
            <a:endParaRPr lang="en-GB" sz="4400">
              <a:latin typeface="Times New Roman" panose="02020603050405020304" pitchFamily="18" charset="0"/>
              <a:cs typeface="Times New Roman" panose="02020603050405020304" pitchFamily="18" charset="0"/>
            </a:endParaRPr>
          </a:p>
        </p:txBody>
      </p:sp>
      <p:sp>
        <p:nvSpPr>
          <p:cNvPr id="16" name="TextBox 16"/>
          <p:cNvSpPr txBox="1"/>
          <p:nvPr/>
        </p:nvSpPr>
        <p:spPr>
          <a:xfrm>
            <a:off x="10446165" y="3125940"/>
            <a:ext cx="6459349" cy="3860031"/>
          </a:xfrm>
          <a:prstGeom prst="rect">
            <a:avLst/>
          </a:prstGeom>
        </p:spPr>
        <p:txBody>
          <a:bodyPr wrap="square" lIns="0" tIns="0" rIns="0" bIns="0" rtlCol="0" anchor="t">
            <a:spAutoFit/>
          </a:bodyPr>
          <a:lstStyle/>
          <a:p>
            <a:pPr algn="just">
              <a:lnSpc>
                <a:spcPts val="4311"/>
              </a:lnSpc>
              <a:spcBef>
                <a:spcPct val="0"/>
              </a:spcBef>
            </a:pPr>
            <a:r>
              <a:rPr lang="en-US" sz="4400">
                <a:latin typeface="Times New Roman" panose="02020603050405020304" pitchFamily="18" charset="0"/>
                <a:cs typeface="Times New Roman" panose="02020603050405020304" pitchFamily="18" charset="0"/>
                <a:sym typeface="Wingdings" panose="05000000000000000000" pitchFamily="2" charset="2"/>
              </a:rPr>
              <a:t></a:t>
            </a:r>
            <a:r>
              <a:rPr lang="vi-VN" sz="4400">
                <a:latin typeface="Times New Roman" panose="02020603050405020304" pitchFamily="18" charset="0"/>
                <a:cs typeface="Times New Roman" panose="02020603050405020304" pitchFamily="18" charset="0"/>
              </a:rPr>
              <a:t> Kĩ </a:t>
            </a:r>
            <a:r>
              <a:rPr lang="vi-VN" sz="4400" smtClean="0">
                <a:latin typeface="Times New Roman" panose="02020603050405020304" pitchFamily="18" charset="0"/>
                <a:cs typeface="Times New Roman" panose="02020603050405020304" pitchFamily="18" charset="0"/>
              </a:rPr>
              <a:t>năng </a:t>
            </a:r>
            <a:r>
              <a:rPr lang="vi-VN" sz="4400">
                <a:latin typeface="Times New Roman" panose="02020603050405020304" pitchFamily="18" charset="0"/>
                <a:cs typeface="Times New Roman" panose="02020603050405020304" pitchFamily="18" charset="0"/>
              </a:rPr>
              <a:t>viết hai kiểu bài này là giống nhau đều dùng phương thức thuyết minh tức là cung cấp tri thức về đối tượng. Khác về đối tượng thuyết minh, cách thức tiến hành là khác nhau.</a:t>
            </a:r>
            <a:endParaRPr lang="en-US" sz="4000">
              <a:solidFill>
                <a:srgbClr val="A66A6A"/>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par>
                                <p:cTn id="8" presetID="16" presetClass="entr" presetSubtype="2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barn(inVertical)">
                                      <p:cBhvr>
                                        <p:cTn id="15" dur="500"/>
                                        <p:tgtEl>
                                          <p:spTgt spid="16"/>
                                        </p:tgtEl>
                                      </p:cBhvr>
                                    </p:animEffect>
                                  </p:childTnLst>
                                </p:cTn>
                              </p:par>
                              <p:par>
                                <p:cTn id="16" presetID="16" presetClass="entr" presetSubtype="21"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DCDC"/>
        </a:solidFill>
        <a:effectLst/>
      </p:bgPr>
    </p:bg>
    <p:spTree>
      <p:nvGrpSpPr>
        <p:cNvPr id="1" name=""/>
        <p:cNvGrpSpPr/>
        <p:nvPr/>
      </p:nvGrpSpPr>
      <p:grpSpPr>
        <a:xfrm>
          <a:off x="0" y="0"/>
          <a:ext cx="0" cy="0"/>
          <a:chOff x="0" y="0"/>
          <a:chExt cx="0" cy="0"/>
        </a:xfrm>
      </p:grpSpPr>
      <p:sp>
        <p:nvSpPr>
          <p:cNvPr id="2" name="Freeform 2"/>
          <p:cNvSpPr/>
          <p:nvPr/>
        </p:nvSpPr>
        <p:spPr>
          <a:xfrm>
            <a:off x="6936814" y="651882"/>
            <a:ext cx="9801863" cy="7853743"/>
          </a:xfrm>
          <a:custGeom>
            <a:avLst/>
            <a:gdLst/>
            <a:ahLst/>
            <a:cxnLst/>
            <a:rect l="l" t="t" r="r" b="b"/>
            <a:pathLst>
              <a:path w="9801863" h="7853743">
                <a:moveTo>
                  <a:pt x="0" y="0"/>
                </a:moveTo>
                <a:lnTo>
                  <a:pt x="9801863" y="0"/>
                </a:lnTo>
                <a:lnTo>
                  <a:pt x="9801863" y="7853742"/>
                </a:lnTo>
                <a:lnTo>
                  <a:pt x="0" y="7853742"/>
                </a:lnTo>
                <a:lnTo>
                  <a:pt x="0" y="0"/>
                </a:lnTo>
                <a:close/>
              </a:path>
            </a:pathLst>
          </a:custGeom>
          <a:blipFill>
            <a:blip r:embed="rId2">
              <a:alphaModFix amt="77000"/>
            </a:blip>
            <a:stretch>
              <a:fillRect/>
            </a:stretch>
          </a:blipFill>
        </p:spPr>
      </p:sp>
      <p:sp>
        <p:nvSpPr>
          <p:cNvPr id="3" name="Freeform 3"/>
          <p:cNvSpPr/>
          <p:nvPr/>
        </p:nvSpPr>
        <p:spPr>
          <a:xfrm>
            <a:off x="1549323" y="2557832"/>
            <a:ext cx="5387492" cy="3326765"/>
          </a:xfrm>
          <a:custGeom>
            <a:avLst/>
            <a:gdLst/>
            <a:ahLst/>
            <a:cxnLst/>
            <a:rect l="l" t="t" r="r" b="b"/>
            <a:pathLst>
              <a:path w="5387492" h="3326765">
                <a:moveTo>
                  <a:pt x="0" y="0"/>
                </a:moveTo>
                <a:lnTo>
                  <a:pt x="5387491" y="0"/>
                </a:lnTo>
                <a:lnTo>
                  <a:pt x="5387491" y="3326765"/>
                </a:lnTo>
                <a:lnTo>
                  <a:pt x="0" y="3326765"/>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TextBox 4"/>
          <p:cNvSpPr txBox="1"/>
          <p:nvPr/>
        </p:nvSpPr>
        <p:spPr>
          <a:xfrm>
            <a:off x="8686800" y="2319603"/>
            <a:ext cx="6864970" cy="4431983"/>
          </a:xfrm>
          <a:prstGeom prst="rect">
            <a:avLst/>
          </a:prstGeom>
        </p:spPr>
        <p:txBody>
          <a:bodyPr lIns="0" tIns="0" rIns="0" bIns="0" rtlCol="0" anchor="t">
            <a:spAutoFit/>
          </a:bodyPr>
          <a:lstStyle/>
          <a:p>
            <a:pPr algn="just"/>
            <a:r>
              <a:rPr lang="en-US" sz="7200">
                <a:latin typeface="iCiel Sanelma" pitchFamily="50" charset="-93"/>
              </a:rPr>
              <a:t>2. Em hãy lấy ví dụ về văn bản thuyết minh giải thích về một hiện tượng tự nhiên đã học? </a:t>
            </a:r>
            <a:endParaRPr lang="en-GB" sz="7200">
              <a:latin typeface="iCiel Sanelma" pitchFamily="50" charset="-93"/>
            </a:endParaRPr>
          </a:p>
        </p:txBody>
      </p:sp>
      <p:sp>
        <p:nvSpPr>
          <p:cNvPr id="5" name="AutoShape 5"/>
          <p:cNvSpPr/>
          <p:nvPr/>
        </p:nvSpPr>
        <p:spPr>
          <a:xfrm>
            <a:off x="1028700" y="9258300"/>
            <a:ext cx="16230600" cy="0"/>
          </a:xfrm>
          <a:prstGeom prst="line">
            <a:avLst/>
          </a:prstGeom>
          <a:ln w="38100" cap="flat">
            <a:solidFill>
              <a:srgbClr val="BE7676"/>
            </a:solidFill>
            <a:prstDash val="solid"/>
            <a:headEnd type="none" w="sm" len="sm"/>
            <a:tailEnd type="none" w="sm" len="sm"/>
          </a:ln>
        </p:spPr>
      </p:sp>
      <p:sp>
        <p:nvSpPr>
          <p:cNvPr id="6" name="Freeform 6"/>
          <p:cNvSpPr/>
          <p:nvPr/>
        </p:nvSpPr>
        <p:spPr>
          <a:xfrm>
            <a:off x="4995842" y="8676854"/>
            <a:ext cx="1146417" cy="1162892"/>
          </a:xfrm>
          <a:custGeom>
            <a:avLst/>
            <a:gdLst/>
            <a:ahLst/>
            <a:cxnLst/>
            <a:rect l="l" t="t" r="r" b="b"/>
            <a:pathLst>
              <a:path w="1146417" h="1162892">
                <a:moveTo>
                  <a:pt x="0" y="0"/>
                </a:moveTo>
                <a:lnTo>
                  <a:pt x="1146418" y="0"/>
                </a:lnTo>
                <a:lnTo>
                  <a:pt x="1146418" y="1162892"/>
                </a:lnTo>
                <a:lnTo>
                  <a:pt x="0" y="1162892"/>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7" name="Freeform 7"/>
          <p:cNvSpPr/>
          <p:nvPr/>
        </p:nvSpPr>
        <p:spPr>
          <a:xfrm>
            <a:off x="7712224" y="8646883"/>
            <a:ext cx="1205511" cy="1222834"/>
          </a:xfrm>
          <a:custGeom>
            <a:avLst/>
            <a:gdLst/>
            <a:ahLst/>
            <a:cxnLst/>
            <a:rect l="l" t="t" r="r" b="b"/>
            <a:pathLst>
              <a:path w="1205511" h="1222834">
                <a:moveTo>
                  <a:pt x="0" y="0"/>
                </a:moveTo>
                <a:lnTo>
                  <a:pt x="1205511" y="0"/>
                </a:lnTo>
                <a:lnTo>
                  <a:pt x="1205511" y="1222834"/>
                </a:lnTo>
                <a:lnTo>
                  <a:pt x="0" y="1222834"/>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8" name="Freeform 8"/>
          <p:cNvSpPr/>
          <p:nvPr/>
        </p:nvSpPr>
        <p:spPr>
          <a:xfrm>
            <a:off x="10489360" y="8646883"/>
            <a:ext cx="1205511" cy="1222834"/>
          </a:xfrm>
          <a:custGeom>
            <a:avLst/>
            <a:gdLst/>
            <a:ahLst/>
            <a:cxnLst/>
            <a:rect l="l" t="t" r="r" b="b"/>
            <a:pathLst>
              <a:path w="1205511" h="1222834">
                <a:moveTo>
                  <a:pt x="0" y="0"/>
                </a:moveTo>
                <a:lnTo>
                  <a:pt x="1205511" y="0"/>
                </a:lnTo>
                <a:lnTo>
                  <a:pt x="1205511" y="1222834"/>
                </a:lnTo>
                <a:lnTo>
                  <a:pt x="0" y="1222834"/>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9" name="TextBox 9"/>
          <p:cNvSpPr txBox="1"/>
          <p:nvPr/>
        </p:nvSpPr>
        <p:spPr>
          <a:xfrm>
            <a:off x="1549323" y="4184895"/>
            <a:ext cx="4362974" cy="2492428"/>
          </a:xfrm>
          <a:prstGeom prst="rect">
            <a:avLst/>
          </a:prstGeom>
        </p:spPr>
        <p:txBody>
          <a:bodyPr lIns="0" tIns="0" rIns="0" bIns="0" rtlCol="0" anchor="t">
            <a:spAutoFit/>
          </a:bodyPr>
          <a:lstStyle/>
          <a:p>
            <a:pPr algn="ctr">
              <a:lnSpc>
                <a:spcPts val="9504"/>
              </a:lnSpc>
            </a:pPr>
            <a:r>
              <a:rPr lang="en-US" sz="9900">
                <a:solidFill>
                  <a:srgbClr val="A66A6A"/>
                </a:solidFill>
                <a:latin typeface="More Sugar"/>
              </a:rPr>
              <a:t>Our Vision</a:t>
            </a:r>
          </a:p>
        </p:txBody>
      </p:sp>
    </p:spTree>
    <p:extLst>
      <p:ext uri="{BB962C8B-B14F-4D97-AF65-F5344CB8AC3E}">
        <p14:creationId xmlns:p14="http://schemas.microsoft.com/office/powerpoint/2010/main" val="1823020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DCDC"/>
        </a:solidFill>
        <a:effectLst/>
      </p:bgPr>
    </p:bg>
    <p:spTree>
      <p:nvGrpSpPr>
        <p:cNvPr id="1" name=""/>
        <p:cNvGrpSpPr/>
        <p:nvPr/>
      </p:nvGrpSpPr>
      <p:grpSpPr>
        <a:xfrm>
          <a:off x="0" y="0"/>
          <a:ext cx="0" cy="0"/>
          <a:chOff x="0" y="0"/>
          <a:chExt cx="0" cy="0"/>
        </a:xfrm>
      </p:grpSpPr>
      <p:sp>
        <p:nvSpPr>
          <p:cNvPr id="2" name="Freeform 2"/>
          <p:cNvSpPr/>
          <p:nvPr/>
        </p:nvSpPr>
        <p:spPr>
          <a:xfrm>
            <a:off x="6936814" y="651882"/>
            <a:ext cx="9801863" cy="7853743"/>
          </a:xfrm>
          <a:custGeom>
            <a:avLst/>
            <a:gdLst/>
            <a:ahLst/>
            <a:cxnLst/>
            <a:rect l="l" t="t" r="r" b="b"/>
            <a:pathLst>
              <a:path w="9801863" h="7853743">
                <a:moveTo>
                  <a:pt x="0" y="0"/>
                </a:moveTo>
                <a:lnTo>
                  <a:pt x="9801863" y="0"/>
                </a:lnTo>
                <a:lnTo>
                  <a:pt x="9801863" y="7853742"/>
                </a:lnTo>
                <a:lnTo>
                  <a:pt x="0" y="7853742"/>
                </a:lnTo>
                <a:lnTo>
                  <a:pt x="0" y="0"/>
                </a:lnTo>
                <a:close/>
              </a:path>
            </a:pathLst>
          </a:custGeom>
          <a:blipFill>
            <a:blip r:embed="rId2">
              <a:alphaModFix amt="77000"/>
            </a:blip>
            <a:stretch>
              <a:fillRect/>
            </a:stretch>
          </a:blipFill>
        </p:spPr>
      </p:sp>
      <p:sp>
        <p:nvSpPr>
          <p:cNvPr id="3" name="Freeform 3"/>
          <p:cNvSpPr/>
          <p:nvPr/>
        </p:nvSpPr>
        <p:spPr>
          <a:xfrm>
            <a:off x="1549323" y="2557832"/>
            <a:ext cx="5387492" cy="3326765"/>
          </a:xfrm>
          <a:custGeom>
            <a:avLst/>
            <a:gdLst/>
            <a:ahLst/>
            <a:cxnLst/>
            <a:rect l="l" t="t" r="r" b="b"/>
            <a:pathLst>
              <a:path w="5387492" h="3326765">
                <a:moveTo>
                  <a:pt x="0" y="0"/>
                </a:moveTo>
                <a:lnTo>
                  <a:pt x="5387491" y="0"/>
                </a:lnTo>
                <a:lnTo>
                  <a:pt x="5387491" y="3326765"/>
                </a:lnTo>
                <a:lnTo>
                  <a:pt x="0" y="3326765"/>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TextBox 4"/>
          <p:cNvSpPr txBox="1"/>
          <p:nvPr/>
        </p:nvSpPr>
        <p:spPr>
          <a:xfrm>
            <a:off x="8458200" y="2154581"/>
            <a:ext cx="7343775" cy="5416868"/>
          </a:xfrm>
          <a:prstGeom prst="rect">
            <a:avLst/>
          </a:prstGeom>
        </p:spPr>
        <p:txBody>
          <a:bodyPr wrap="square" lIns="0" tIns="0" rIns="0" bIns="0" rtlCol="0" anchor="t">
            <a:spAutoFit/>
          </a:bodyPr>
          <a:lstStyle/>
          <a:p>
            <a:pPr algn="just"/>
            <a:r>
              <a:rPr lang="vi-VN" sz="4400">
                <a:latin typeface="+mj-lt"/>
              </a:rPr>
              <a:t>2. Ví dụ về văn bản thuyết minh giải thích một hiện tượng tự nhiên như: </a:t>
            </a:r>
            <a:r>
              <a:rPr lang="vi-VN" sz="4400" i="1">
                <a:latin typeface="+mj-lt"/>
              </a:rPr>
              <a:t>Sao băng </a:t>
            </a:r>
            <a:r>
              <a:rPr lang="vi-VN" sz="4400">
                <a:latin typeface="+mj-lt"/>
              </a:rPr>
              <a:t>(Theo Hồng Nhung</a:t>
            </a:r>
            <a:r>
              <a:rPr lang="vi-VN" sz="4400" i="1">
                <a:latin typeface="+mj-lt"/>
              </a:rPr>
              <a:t>); Nước biển dâng: bài toán khó cần giải trong thế kỉ XXI </a:t>
            </a:r>
            <a:r>
              <a:rPr lang="vi-VN" sz="4400">
                <a:latin typeface="+mj-lt"/>
              </a:rPr>
              <a:t>(Theo Lưu Quang Hưng); </a:t>
            </a:r>
            <a:r>
              <a:rPr lang="vi-VN" sz="4400" i="1">
                <a:latin typeface="+mj-lt"/>
              </a:rPr>
              <a:t>Lũ lụt là gì? Nguyên nhân và tác hại</a:t>
            </a:r>
            <a:r>
              <a:rPr lang="vi-VN" sz="4400">
                <a:latin typeface="+mj-lt"/>
              </a:rPr>
              <a:t> </a:t>
            </a:r>
            <a:r>
              <a:rPr lang="en-US" sz="4400">
                <a:latin typeface="+mj-lt"/>
              </a:rPr>
              <a:t>(Theo Mơ Kiều)</a:t>
            </a:r>
            <a:endParaRPr lang="en-GB" sz="4400">
              <a:latin typeface="+mj-lt"/>
            </a:endParaRPr>
          </a:p>
        </p:txBody>
      </p:sp>
      <p:sp>
        <p:nvSpPr>
          <p:cNvPr id="5" name="AutoShape 5"/>
          <p:cNvSpPr/>
          <p:nvPr/>
        </p:nvSpPr>
        <p:spPr>
          <a:xfrm>
            <a:off x="1028700" y="9258300"/>
            <a:ext cx="16230600" cy="0"/>
          </a:xfrm>
          <a:prstGeom prst="line">
            <a:avLst/>
          </a:prstGeom>
          <a:ln w="38100" cap="flat">
            <a:solidFill>
              <a:srgbClr val="BE7676"/>
            </a:solidFill>
            <a:prstDash val="solid"/>
            <a:headEnd type="none" w="sm" len="sm"/>
            <a:tailEnd type="none" w="sm" len="sm"/>
          </a:ln>
        </p:spPr>
      </p:sp>
      <p:sp>
        <p:nvSpPr>
          <p:cNvPr id="6" name="Freeform 6"/>
          <p:cNvSpPr/>
          <p:nvPr/>
        </p:nvSpPr>
        <p:spPr>
          <a:xfrm>
            <a:off x="4995842" y="8676854"/>
            <a:ext cx="1146417" cy="1162892"/>
          </a:xfrm>
          <a:custGeom>
            <a:avLst/>
            <a:gdLst/>
            <a:ahLst/>
            <a:cxnLst/>
            <a:rect l="l" t="t" r="r" b="b"/>
            <a:pathLst>
              <a:path w="1146417" h="1162892">
                <a:moveTo>
                  <a:pt x="0" y="0"/>
                </a:moveTo>
                <a:lnTo>
                  <a:pt x="1146418" y="0"/>
                </a:lnTo>
                <a:lnTo>
                  <a:pt x="1146418" y="1162892"/>
                </a:lnTo>
                <a:lnTo>
                  <a:pt x="0" y="1162892"/>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7" name="Freeform 7"/>
          <p:cNvSpPr/>
          <p:nvPr/>
        </p:nvSpPr>
        <p:spPr>
          <a:xfrm>
            <a:off x="7712224" y="8646883"/>
            <a:ext cx="1205511" cy="1222834"/>
          </a:xfrm>
          <a:custGeom>
            <a:avLst/>
            <a:gdLst/>
            <a:ahLst/>
            <a:cxnLst/>
            <a:rect l="l" t="t" r="r" b="b"/>
            <a:pathLst>
              <a:path w="1205511" h="1222834">
                <a:moveTo>
                  <a:pt x="0" y="0"/>
                </a:moveTo>
                <a:lnTo>
                  <a:pt x="1205511" y="0"/>
                </a:lnTo>
                <a:lnTo>
                  <a:pt x="1205511" y="1222834"/>
                </a:lnTo>
                <a:lnTo>
                  <a:pt x="0" y="1222834"/>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8" name="Freeform 8"/>
          <p:cNvSpPr/>
          <p:nvPr/>
        </p:nvSpPr>
        <p:spPr>
          <a:xfrm>
            <a:off x="10489360" y="8646883"/>
            <a:ext cx="1205511" cy="1222834"/>
          </a:xfrm>
          <a:custGeom>
            <a:avLst/>
            <a:gdLst/>
            <a:ahLst/>
            <a:cxnLst/>
            <a:rect l="l" t="t" r="r" b="b"/>
            <a:pathLst>
              <a:path w="1205511" h="1222834">
                <a:moveTo>
                  <a:pt x="0" y="0"/>
                </a:moveTo>
                <a:lnTo>
                  <a:pt x="1205511" y="0"/>
                </a:lnTo>
                <a:lnTo>
                  <a:pt x="1205511" y="1222834"/>
                </a:lnTo>
                <a:lnTo>
                  <a:pt x="0" y="1222834"/>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9" name="TextBox 9"/>
          <p:cNvSpPr txBox="1"/>
          <p:nvPr/>
        </p:nvSpPr>
        <p:spPr>
          <a:xfrm>
            <a:off x="1549323" y="4184895"/>
            <a:ext cx="4362974" cy="2492428"/>
          </a:xfrm>
          <a:prstGeom prst="rect">
            <a:avLst/>
          </a:prstGeom>
        </p:spPr>
        <p:txBody>
          <a:bodyPr lIns="0" tIns="0" rIns="0" bIns="0" rtlCol="0" anchor="t">
            <a:spAutoFit/>
          </a:bodyPr>
          <a:lstStyle/>
          <a:p>
            <a:pPr algn="ctr">
              <a:lnSpc>
                <a:spcPts val="9504"/>
              </a:lnSpc>
            </a:pPr>
            <a:r>
              <a:rPr lang="en-US" sz="9900">
                <a:solidFill>
                  <a:srgbClr val="A66A6A"/>
                </a:solidFill>
                <a:latin typeface="More Sugar"/>
              </a:rPr>
              <a:t>Our Vision</a:t>
            </a:r>
          </a:p>
        </p:txBody>
      </p:sp>
    </p:spTree>
    <p:extLst>
      <p:ext uri="{BB962C8B-B14F-4D97-AF65-F5344CB8AC3E}">
        <p14:creationId xmlns:p14="http://schemas.microsoft.com/office/powerpoint/2010/main" val="4047651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DCDC"/>
        </a:solidFill>
        <a:effectLst/>
      </p:bgPr>
    </p:bg>
    <p:spTree>
      <p:nvGrpSpPr>
        <p:cNvPr id="1" name=""/>
        <p:cNvGrpSpPr/>
        <p:nvPr/>
      </p:nvGrpSpPr>
      <p:grpSpPr>
        <a:xfrm>
          <a:off x="0" y="0"/>
          <a:ext cx="0" cy="0"/>
          <a:chOff x="0" y="0"/>
          <a:chExt cx="0" cy="0"/>
        </a:xfrm>
      </p:grpSpPr>
      <p:sp>
        <p:nvSpPr>
          <p:cNvPr id="2" name="Freeform 2"/>
          <p:cNvSpPr/>
          <p:nvPr/>
        </p:nvSpPr>
        <p:spPr>
          <a:xfrm>
            <a:off x="7850896" y="1300511"/>
            <a:ext cx="2327748" cy="1638152"/>
          </a:xfrm>
          <a:custGeom>
            <a:avLst/>
            <a:gdLst/>
            <a:ahLst/>
            <a:cxnLst/>
            <a:rect l="l" t="t" r="r" b="b"/>
            <a:pathLst>
              <a:path w="2327748" h="1638152">
                <a:moveTo>
                  <a:pt x="0" y="0"/>
                </a:moveTo>
                <a:lnTo>
                  <a:pt x="2327748" y="0"/>
                </a:lnTo>
                <a:lnTo>
                  <a:pt x="2327748" y="1638152"/>
                </a:lnTo>
                <a:lnTo>
                  <a:pt x="0" y="1638152"/>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577075" y="317131"/>
            <a:ext cx="7315200" cy="1423139"/>
          </a:xfrm>
          <a:custGeom>
            <a:avLst/>
            <a:gdLst/>
            <a:ahLst/>
            <a:cxnLst/>
            <a:rect l="l" t="t" r="r" b="b"/>
            <a:pathLst>
              <a:path w="7315200" h="1423139">
                <a:moveTo>
                  <a:pt x="0" y="0"/>
                </a:moveTo>
                <a:lnTo>
                  <a:pt x="7315200" y="0"/>
                </a:lnTo>
                <a:lnTo>
                  <a:pt x="7315200" y="1423138"/>
                </a:lnTo>
                <a:lnTo>
                  <a:pt x="0" y="142313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flipH="1">
            <a:off x="11291415" y="317131"/>
            <a:ext cx="7315200" cy="1423139"/>
          </a:xfrm>
          <a:custGeom>
            <a:avLst/>
            <a:gdLst/>
            <a:ahLst/>
            <a:cxnLst/>
            <a:rect l="l" t="t" r="r" b="b"/>
            <a:pathLst>
              <a:path w="7315200" h="1423139">
                <a:moveTo>
                  <a:pt x="7315200" y="0"/>
                </a:moveTo>
                <a:lnTo>
                  <a:pt x="0" y="0"/>
                </a:lnTo>
                <a:lnTo>
                  <a:pt x="0" y="1423138"/>
                </a:lnTo>
                <a:lnTo>
                  <a:pt x="7315200" y="1423138"/>
                </a:lnTo>
                <a:lnTo>
                  <a:pt x="731520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AutoShape 5"/>
          <p:cNvSpPr/>
          <p:nvPr/>
        </p:nvSpPr>
        <p:spPr>
          <a:xfrm>
            <a:off x="1028700" y="9201150"/>
            <a:ext cx="16230600" cy="0"/>
          </a:xfrm>
          <a:prstGeom prst="line">
            <a:avLst/>
          </a:prstGeom>
          <a:ln w="38100" cap="flat">
            <a:solidFill>
              <a:srgbClr val="BE7676"/>
            </a:solidFill>
            <a:prstDash val="solid"/>
            <a:headEnd type="none" w="sm" len="sm"/>
            <a:tailEnd type="none" w="sm" len="sm"/>
          </a:ln>
        </p:spPr>
      </p:sp>
      <p:sp>
        <p:nvSpPr>
          <p:cNvPr id="6" name="Freeform 6"/>
          <p:cNvSpPr/>
          <p:nvPr/>
        </p:nvSpPr>
        <p:spPr>
          <a:xfrm flipH="1">
            <a:off x="13841882" y="2309533"/>
            <a:ext cx="2548803" cy="2393751"/>
          </a:xfrm>
          <a:custGeom>
            <a:avLst/>
            <a:gdLst/>
            <a:ahLst/>
            <a:cxnLst/>
            <a:rect l="l" t="t" r="r" b="b"/>
            <a:pathLst>
              <a:path w="2548803" h="2393751">
                <a:moveTo>
                  <a:pt x="2548803" y="0"/>
                </a:moveTo>
                <a:lnTo>
                  <a:pt x="0" y="0"/>
                </a:lnTo>
                <a:lnTo>
                  <a:pt x="0" y="2393750"/>
                </a:lnTo>
                <a:lnTo>
                  <a:pt x="2548803" y="2393750"/>
                </a:lnTo>
                <a:lnTo>
                  <a:pt x="2548803"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7"/>
          <p:cNvSpPr/>
          <p:nvPr/>
        </p:nvSpPr>
        <p:spPr>
          <a:xfrm>
            <a:off x="7640455" y="8504118"/>
            <a:ext cx="1374315" cy="1394064"/>
          </a:xfrm>
          <a:custGeom>
            <a:avLst/>
            <a:gdLst/>
            <a:ahLst/>
            <a:cxnLst/>
            <a:rect l="l" t="t" r="r" b="b"/>
            <a:pathLst>
              <a:path w="1374315" h="1394064">
                <a:moveTo>
                  <a:pt x="0" y="0"/>
                </a:moveTo>
                <a:lnTo>
                  <a:pt x="1374315" y="0"/>
                </a:lnTo>
                <a:lnTo>
                  <a:pt x="1374315" y="1394064"/>
                </a:lnTo>
                <a:lnTo>
                  <a:pt x="0" y="1394064"/>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8" name="Freeform 8"/>
          <p:cNvSpPr/>
          <p:nvPr/>
        </p:nvSpPr>
        <p:spPr>
          <a:xfrm>
            <a:off x="5104090" y="8504118"/>
            <a:ext cx="1374315" cy="1394064"/>
          </a:xfrm>
          <a:custGeom>
            <a:avLst/>
            <a:gdLst/>
            <a:ahLst/>
            <a:cxnLst/>
            <a:rect l="l" t="t" r="r" b="b"/>
            <a:pathLst>
              <a:path w="1374315" h="1394064">
                <a:moveTo>
                  <a:pt x="0" y="0"/>
                </a:moveTo>
                <a:lnTo>
                  <a:pt x="1374315" y="0"/>
                </a:lnTo>
                <a:lnTo>
                  <a:pt x="1374315" y="1394064"/>
                </a:lnTo>
                <a:lnTo>
                  <a:pt x="0" y="1394064"/>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9" name="Freeform 9"/>
          <p:cNvSpPr/>
          <p:nvPr/>
        </p:nvSpPr>
        <p:spPr>
          <a:xfrm>
            <a:off x="10178644" y="8504118"/>
            <a:ext cx="1374315" cy="1394064"/>
          </a:xfrm>
          <a:custGeom>
            <a:avLst/>
            <a:gdLst/>
            <a:ahLst/>
            <a:cxnLst/>
            <a:rect l="l" t="t" r="r" b="b"/>
            <a:pathLst>
              <a:path w="1374315" h="1394064">
                <a:moveTo>
                  <a:pt x="0" y="0"/>
                </a:moveTo>
                <a:lnTo>
                  <a:pt x="1374314" y="0"/>
                </a:lnTo>
                <a:lnTo>
                  <a:pt x="1374314" y="1394064"/>
                </a:lnTo>
                <a:lnTo>
                  <a:pt x="0" y="1394064"/>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0" name="Freeform 10"/>
          <p:cNvSpPr/>
          <p:nvPr/>
        </p:nvSpPr>
        <p:spPr>
          <a:xfrm rot="-6899414">
            <a:off x="2852909" y="2164633"/>
            <a:ext cx="1854232" cy="2057400"/>
          </a:xfrm>
          <a:custGeom>
            <a:avLst/>
            <a:gdLst/>
            <a:ahLst/>
            <a:cxnLst/>
            <a:rect l="l" t="t" r="r" b="b"/>
            <a:pathLst>
              <a:path w="1854232" h="2057400">
                <a:moveTo>
                  <a:pt x="0" y="0"/>
                </a:moveTo>
                <a:lnTo>
                  <a:pt x="1854231" y="0"/>
                </a:lnTo>
                <a:lnTo>
                  <a:pt x="1854231" y="2057400"/>
                </a:lnTo>
                <a:lnTo>
                  <a:pt x="0" y="2057400"/>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1" name="TextBox 11"/>
          <p:cNvSpPr txBox="1"/>
          <p:nvPr/>
        </p:nvSpPr>
        <p:spPr>
          <a:xfrm>
            <a:off x="5119146" y="2993308"/>
            <a:ext cx="8049709" cy="4431983"/>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lIns="0" tIns="0" rIns="0" bIns="0" rtlCol="0" anchor="t">
            <a:spAutoFit/>
          </a:bodyPr>
          <a:lstStyle/>
          <a:p>
            <a:pPr algn="ctr"/>
            <a:r>
              <a:rPr lang="en-US" sz="9600" b="1">
                <a:solidFill>
                  <a:schemeClr val="accent6">
                    <a:lumMod val="50000"/>
                  </a:schemeClr>
                </a:solidFill>
                <a:latin typeface="iCiel Soup of Justice" pitchFamily="2" charset="-93"/>
              </a:rPr>
              <a:t>HOẠT ĐỘNG </a:t>
            </a:r>
            <a:r>
              <a:rPr lang="en-US" sz="9600" b="1" smtClean="0">
                <a:solidFill>
                  <a:schemeClr val="accent6">
                    <a:lumMod val="50000"/>
                  </a:schemeClr>
                </a:solidFill>
                <a:latin typeface="iCiel Soup of Justice" pitchFamily="2" charset="-93"/>
              </a:rPr>
              <a:t>2 </a:t>
            </a:r>
            <a:r>
              <a:rPr lang="en-US" sz="9600" b="1">
                <a:solidFill>
                  <a:schemeClr val="accent6">
                    <a:lumMod val="50000"/>
                  </a:schemeClr>
                </a:solidFill>
                <a:latin typeface="iCiel Soup of Justice" pitchFamily="2" charset="-93"/>
              </a:rPr>
              <a:t>HÌNH THÀNH KIẾN THỨC</a:t>
            </a:r>
            <a:endParaRPr lang="en-GB" sz="9600">
              <a:solidFill>
                <a:schemeClr val="accent6">
                  <a:lumMod val="50000"/>
                </a:schemeClr>
              </a:solidFill>
              <a:latin typeface="iCiel Soup of Justice" pitchFamily="2" charset="-93"/>
            </a:endParaRPr>
          </a:p>
        </p:txBody>
      </p:sp>
    </p:spTree>
    <p:extLst>
      <p:ext uri="{BB962C8B-B14F-4D97-AF65-F5344CB8AC3E}">
        <p14:creationId xmlns:p14="http://schemas.microsoft.com/office/powerpoint/2010/main" val="3220460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DCDC"/>
        </a:solidFill>
        <a:effectLst/>
      </p:bgPr>
    </p:bg>
    <p:spTree>
      <p:nvGrpSpPr>
        <p:cNvPr id="1" name=""/>
        <p:cNvGrpSpPr/>
        <p:nvPr/>
      </p:nvGrpSpPr>
      <p:grpSpPr>
        <a:xfrm>
          <a:off x="0" y="0"/>
          <a:ext cx="0" cy="0"/>
          <a:chOff x="0" y="0"/>
          <a:chExt cx="0" cy="0"/>
        </a:xfrm>
      </p:grpSpPr>
      <p:sp>
        <p:nvSpPr>
          <p:cNvPr id="2" name="Freeform 2"/>
          <p:cNvSpPr/>
          <p:nvPr/>
        </p:nvSpPr>
        <p:spPr>
          <a:xfrm>
            <a:off x="1143000" y="1618984"/>
            <a:ext cx="15773400" cy="7772399"/>
          </a:xfrm>
          <a:custGeom>
            <a:avLst/>
            <a:gdLst/>
            <a:ahLst/>
            <a:cxnLst/>
            <a:rect l="l" t="t" r="r" b="b"/>
            <a:pathLst>
              <a:path w="10935626" h="7654938">
                <a:moveTo>
                  <a:pt x="0" y="0"/>
                </a:moveTo>
                <a:lnTo>
                  <a:pt x="10935626" y="0"/>
                </a:lnTo>
                <a:lnTo>
                  <a:pt x="10935626" y="7654938"/>
                </a:lnTo>
                <a:lnTo>
                  <a:pt x="0" y="765493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rot="208808">
            <a:off x="16329233" y="9442082"/>
            <a:ext cx="1754246" cy="792405"/>
          </a:xfrm>
          <a:custGeom>
            <a:avLst/>
            <a:gdLst/>
            <a:ahLst/>
            <a:cxnLst/>
            <a:rect l="l" t="t" r="r" b="b"/>
            <a:pathLst>
              <a:path w="1754246" h="792405">
                <a:moveTo>
                  <a:pt x="0" y="0"/>
                </a:moveTo>
                <a:lnTo>
                  <a:pt x="1754246" y="0"/>
                </a:lnTo>
                <a:lnTo>
                  <a:pt x="1754246" y="792405"/>
                </a:lnTo>
                <a:lnTo>
                  <a:pt x="0" y="792405"/>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6" name="Rectangle 5"/>
          <p:cNvSpPr/>
          <p:nvPr/>
        </p:nvSpPr>
        <p:spPr>
          <a:xfrm>
            <a:off x="6934200" y="5443"/>
            <a:ext cx="4855816" cy="1429046"/>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spAutoFit/>
          </a:bodyPr>
          <a:lstStyle/>
          <a:p>
            <a:pPr>
              <a:lnSpc>
                <a:spcPct val="115000"/>
              </a:lnSpc>
              <a:spcAft>
                <a:spcPts val="0"/>
              </a:spcAft>
            </a:pPr>
            <a:r>
              <a:rPr lang="vi-VN" sz="8000" b="1">
                <a:solidFill>
                  <a:srgbClr val="FF0000"/>
                </a:solidFill>
                <a:latin typeface="iCiel Sanelma" pitchFamily="50" charset="-93"/>
                <a:ea typeface="Times New Roman" panose="02020603050405020304" pitchFamily="18" charset="0"/>
                <a:cs typeface="Times New Roman" panose="02020603050405020304" pitchFamily="18" charset="0"/>
              </a:rPr>
              <a:t>1. Định hướng</a:t>
            </a:r>
            <a:endParaRPr lang="en-GB" sz="7200">
              <a:effectLst/>
              <a:latin typeface="iCiel Sanelma" pitchFamily="50" charset="-93"/>
              <a:ea typeface="Times New Roman" panose="02020603050405020304"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2517226481"/>
              </p:ext>
            </p:extLst>
          </p:nvPr>
        </p:nvGraphicFramePr>
        <p:xfrm>
          <a:off x="1477327" y="2824828"/>
          <a:ext cx="14981873" cy="5976271"/>
        </p:xfrm>
        <a:graphic>
          <a:graphicData uri="http://schemas.openxmlformats.org/drawingml/2006/table">
            <a:tbl>
              <a:tblPr firstRow="1" firstCol="1" bandRow="1"/>
              <a:tblGrid>
                <a:gridCol w="14981873"/>
              </a:tblGrid>
              <a:tr h="5976271">
                <a:tc>
                  <a:txBody>
                    <a:bodyPr/>
                    <a:lstStyle/>
                    <a:p>
                      <a:pPr marL="403860" marR="528320" algn="ctr">
                        <a:lnSpc>
                          <a:spcPct val="115000"/>
                        </a:lnSpc>
                        <a:spcAft>
                          <a:spcPts val="0"/>
                        </a:spcAft>
                      </a:pPr>
                      <a:r>
                        <a:rPr lang="vi-VN" sz="4000" b="1" smtClean="0">
                          <a:solidFill>
                            <a:srgbClr val="FF0000"/>
                          </a:solidFill>
                          <a:effectLst/>
                          <a:latin typeface="iCiel Bambola" panose="02000000000000000000" pitchFamily="50" charset="-93"/>
                          <a:ea typeface="Calibri" panose="020F0502020204030204" pitchFamily="34" charset="0"/>
                          <a:cs typeface="Times New Roman" panose="02020603050405020304" pitchFamily="18" charset="0"/>
                        </a:rPr>
                        <a:t>Phiếu học số</a:t>
                      </a:r>
                      <a:r>
                        <a:rPr lang="vi-VN" sz="4000" b="1" spc="-50" smtClean="0">
                          <a:solidFill>
                            <a:srgbClr val="FF0000"/>
                          </a:solidFill>
                          <a:effectLst/>
                          <a:latin typeface="iCiel Bambola" panose="02000000000000000000" pitchFamily="50" charset="-93"/>
                          <a:ea typeface="Calibri" panose="020F0502020204030204" pitchFamily="34" charset="0"/>
                          <a:cs typeface="Times New Roman" panose="02020603050405020304" pitchFamily="18" charset="0"/>
                        </a:rPr>
                        <a:t> </a:t>
                      </a:r>
                      <a:r>
                        <a:rPr lang="vi-VN" sz="4000" b="1" spc="-50">
                          <a:solidFill>
                            <a:srgbClr val="FF0000"/>
                          </a:solidFill>
                          <a:effectLst/>
                          <a:latin typeface="iCiel Bambola" panose="02000000000000000000" pitchFamily="50" charset="-93"/>
                          <a:ea typeface="Calibri" panose="020F0502020204030204" pitchFamily="34" charset="0"/>
                          <a:cs typeface="Times New Roman" panose="02020603050405020304" pitchFamily="18" charset="0"/>
                        </a:rPr>
                        <a:t>1</a:t>
                      </a:r>
                      <a:endParaRPr lang="en-GB" sz="4000">
                        <a:effectLst/>
                        <a:latin typeface="iCiel Bambola" panose="02000000000000000000" pitchFamily="50" charset="-93"/>
                        <a:ea typeface="Times New Roman" panose="02020603050405020304" pitchFamily="18" charset="0"/>
                        <a:cs typeface="Times New Roman" panose="02020603050405020304" pitchFamily="18" charset="0"/>
                      </a:endParaRPr>
                    </a:p>
                    <a:p>
                      <a:pPr marL="1141095" marR="1159510" algn="ctr">
                        <a:lnSpc>
                          <a:spcPct val="115000"/>
                        </a:lnSpc>
                        <a:spcAft>
                          <a:spcPts val="0"/>
                        </a:spcAft>
                      </a:pPr>
                      <a:r>
                        <a:rPr lang="vi-VN" sz="4000" b="1" smtClean="0">
                          <a:solidFill>
                            <a:srgbClr val="0070C0"/>
                          </a:solidFill>
                          <a:effectLst/>
                          <a:latin typeface="iCiel Bambola" panose="02000000000000000000" pitchFamily="50" charset="-93"/>
                          <a:ea typeface="Calibri" panose="020F0502020204030204" pitchFamily="34" charset="0"/>
                          <a:cs typeface="Times New Roman" panose="02020603050405020304" pitchFamily="18" charset="0"/>
                        </a:rPr>
                        <a:t>Đặc điểm kiểu bài thuyết  minh giải thích một hiện tượng tự nhiên</a:t>
                      </a:r>
                      <a:endParaRPr lang="en-GB" sz="4000" smtClean="0">
                        <a:effectLst/>
                        <a:latin typeface="iCiel Bambola" panose="02000000000000000000" pitchFamily="50" charset="-93"/>
                        <a:ea typeface="Times New Roman" panose="02020603050405020304" pitchFamily="18" charset="0"/>
                        <a:cs typeface="Times New Roman" panose="02020603050405020304" pitchFamily="18" charset="0"/>
                      </a:endParaRPr>
                    </a:p>
                    <a:p>
                      <a:pPr marL="742950" lvl="1" indent="-285750">
                        <a:lnSpc>
                          <a:spcPct val="115000"/>
                        </a:lnSpc>
                        <a:spcAft>
                          <a:spcPts val="1000"/>
                        </a:spcAft>
                        <a:buFont typeface="+mj-lt"/>
                        <a:buAutoNum type="arabicPeriod"/>
                        <a:tabLst>
                          <a:tab pos="348615" algn="l"/>
                        </a:tabLst>
                      </a:pPr>
                      <a:r>
                        <a:rPr lang="vi-VN" sz="4000" spc="-20" smtClean="0">
                          <a:effectLst/>
                          <a:latin typeface="iCiel Bambola" panose="02000000000000000000" pitchFamily="50" charset="-93"/>
                          <a:ea typeface="Times New Roman" panose="02020603050405020304" pitchFamily="18" charset="0"/>
                          <a:cs typeface="Times New Roman" panose="02020603050405020304" pitchFamily="18" charset="0"/>
                        </a:rPr>
                        <a:t>Văn bản</a:t>
                      </a:r>
                      <a:r>
                        <a:rPr lang="vi-VN" sz="4000" spc="-25" smtClean="0">
                          <a:effectLst/>
                          <a:latin typeface="iCiel Bambola" panose="02000000000000000000" pitchFamily="50" charset="-93"/>
                          <a:ea typeface="Times New Roman" panose="02020603050405020304" pitchFamily="18" charset="0"/>
                          <a:cs typeface="Times New Roman" panose="02020603050405020304" pitchFamily="18" charset="0"/>
                        </a:rPr>
                        <a:t> thuyết minh giải thích một hiện tượng tự nhiên là: ……..</a:t>
                      </a:r>
                      <a:r>
                        <a:rPr lang="vi-VN" sz="4000" spc="-10" smtClean="0">
                          <a:effectLst/>
                          <a:latin typeface="iCiel Bambola" panose="02000000000000000000" pitchFamily="50" charset="-93"/>
                          <a:ea typeface="Times New Roman" panose="02020603050405020304" pitchFamily="18" charset="0"/>
                          <a:cs typeface="Times New Roman" panose="02020603050405020304" pitchFamily="18" charset="0"/>
                        </a:rPr>
                        <a:t>....................................................................................................</a:t>
                      </a:r>
                      <a:endParaRPr lang="en-GB" sz="4000" spc="-30" smtClean="0">
                        <a:effectLst/>
                        <a:latin typeface="iCiel Bambola" panose="02000000000000000000" pitchFamily="50" charset="-93"/>
                        <a:ea typeface="Times New Roman" panose="02020603050405020304" pitchFamily="18" charset="0"/>
                        <a:cs typeface="Times New Roman" panose="02020603050405020304" pitchFamily="18" charset="0"/>
                      </a:endParaRPr>
                    </a:p>
                    <a:p>
                      <a:pPr marL="742950" marR="325755" lvl="1" indent="-285750">
                        <a:lnSpc>
                          <a:spcPct val="115000"/>
                        </a:lnSpc>
                        <a:spcAft>
                          <a:spcPts val="1000"/>
                        </a:spcAft>
                        <a:buFont typeface="+mj-lt"/>
                        <a:buAutoNum type="arabicPeriod"/>
                        <a:tabLst>
                          <a:tab pos="374650" algn="l"/>
                        </a:tabLst>
                      </a:pPr>
                      <a:r>
                        <a:rPr lang="vi-VN" sz="4000" spc="-30" smtClean="0">
                          <a:effectLst/>
                          <a:latin typeface="iCiel Bambola" panose="02000000000000000000" pitchFamily="50" charset="-93"/>
                          <a:ea typeface="Times New Roman" panose="02020603050405020304" pitchFamily="18" charset="0"/>
                          <a:cs typeface="Times New Roman" panose="02020603050405020304" pitchFamily="18" charset="0"/>
                        </a:rPr>
                        <a:t>Nội </a:t>
                      </a:r>
                      <a:r>
                        <a:rPr lang="vi-VN" sz="4000" spc="-30">
                          <a:effectLst/>
                          <a:latin typeface="iCiel Bambola" panose="02000000000000000000" pitchFamily="50" charset="-93"/>
                          <a:ea typeface="Times New Roman" panose="02020603050405020304" pitchFamily="18" charset="0"/>
                          <a:cs typeface="Times New Roman" panose="02020603050405020304" pitchFamily="18" charset="0"/>
                        </a:rPr>
                        <a:t>dung chính </a:t>
                      </a:r>
                      <a:r>
                        <a:rPr lang="vi-VN" sz="4000" spc="-20">
                          <a:effectLst/>
                          <a:latin typeface="iCiel Bambola" panose="02000000000000000000" pitchFamily="50" charset="-93"/>
                          <a:ea typeface="Times New Roman" panose="02020603050405020304" pitchFamily="18" charset="0"/>
                          <a:cs typeface="Times New Roman" panose="02020603050405020304" pitchFamily="18" charset="0"/>
                        </a:rPr>
                        <a:t>văn bản</a:t>
                      </a:r>
                      <a:r>
                        <a:rPr lang="vi-VN" sz="4000" spc="-25">
                          <a:effectLst/>
                          <a:latin typeface="iCiel Bambola" panose="02000000000000000000" pitchFamily="50" charset="-93"/>
                          <a:ea typeface="Times New Roman" panose="02020603050405020304" pitchFamily="18" charset="0"/>
                          <a:cs typeface="Times New Roman" panose="02020603050405020304" pitchFamily="18" charset="0"/>
                        </a:rPr>
                        <a:t> thuyết minh giải thích một hiện tượng tự nhiên thường tập trung vào các thông tin chính:</a:t>
                      </a:r>
                      <a:endParaRPr lang="en-GB" sz="4000" spc="-30">
                        <a:effectLst/>
                        <a:latin typeface="iCiel Bambola" panose="02000000000000000000" pitchFamily="50" charset="-93"/>
                        <a:ea typeface="Times New Roman" panose="02020603050405020304" pitchFamily="18" charset="0"/>
                        <a:cs typeface="Times New Roman" panose="02020603050405020304" pitchFamily="18" charset="0"/>
                      </a:endParaRPr>
                    </a:p>
                    <a:p>
                      <a:pPr marL="201930" marR="325755">
                        <a:lnSpc>
                          <a:spcPct val="115000"/>
                        </a:lnSpc>
                        <a:spcAft>
                          <a:spcPts val="1000"/>
                        </a:spcAft>
                        <a:tabLst>
                          <a:tab pos="371475" algn="l"/>
                        </a:tabLst>
                      </a:pPr>
                      <a:r>
                        <a:rPr lang="en-US" sz="4000" smtClean="0">
                          <a:effectLst/>
                          <a:latin typeface="iCiel Bambola" panose="02000000000000000000" pitchFamily="50" charset="-93"/>
                          <a:ea typeface="Times New Roman" panose="02020603050405020304" pitchFamily="18" charset="0"/>
                          <a:cs typeface="Times New Roman" panose="02020603050405020304" pitchFamily="18" charset="0"/>
                        </a:rPr>
                        <a:t>...........................................................................................................</a:t>
                      </a:r>
                      <a:endParaRPr lang="en-GB" sz="40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28575" cap="flat" cmpd="sng" algn="ctr">
                      <a:solidFill>
                        <a:srgbClr val="C00000"/>
                      </a:solidFill>
                      <a:prstDash val="solid"/>
                      <a:round/>
                      <a:headEnd type="none" w="med" len="med"/>
                      <a:tailEnd type="none" w="med" len="med"/>
                    </a:lnL>
                    <a:lnR w="28575" cap="flat" cmpd="sng" algn="ctr">
                      <a:solidFill>
                        <a:srgbClr val="C00000"/>
                      </a:solidFill>
                      <a:prstDash val="solid"/>
                      <a:round/>
                      <a:headEnd type="none" w="med" len="med"/>
                      <a:tailEnd type="none" w="med" len="med"/>
                    </a:lnR>
                    <a:lnT w="28575" cap="flat" cmpd="sng" algn="ctr">
                      <a:solidFill>
                        <a:srgbClr val="C00000"/>
                      </a:solidFill>
                      <a:prstDash val="solid"/>
                      <a:round/>
                      <a:headEnd type="none" w="med" len="med"/>
                      <a:tailEnd type="none" w="med" len="med"/>
                    </a:lnT>
                    <a:lnB w="28575" cap="flat" cmpd="sng" algn="ctr">
                      <a:solidFill>
                        <a:srgbClr val="C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36285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DCDC"/>
        </a:solidFill>
        <a:effectLst/>
      </p:bgPr>
    </p:bg>
    <p:spTree>
      <p:nvGrpSpPr>
        <p:cNvPr id="1" name=""/>
        <p:cNvGrpSpPr/>
        <p:nvPr/>
      </p:nvGrpSpPr>
      <p:grpSpPr>
        <a:xfrm>
          <a:off x="0" y="0"/>
          <a:ext cx="0" cy="0"/>
          <a:chOff x="0" y="0"/>
          <a:chExt cx="0" cy="0"/>
        </a:xfrm>
      </p:grpSpPr>
      <p:sp>
        <p:nvSpPr>
          <p:cNvPr id="2" name="AutoShape 2"/>
          <p:cNvSpPr/>
          <p:nvPr/>
        </p:nvSpPr>
        <p:spPr>
          <a:xfrm>
            <a:off x="1787343" y="1776490"/>
            <a:ext cx="14583148" cy="0"/>
          </a:xfrm>
          <a:prstGeom prst="line">
            <a:avLst/>
          </a:prstGeom>
          <a:ln w="38100" cap="flat">
            <a:solidFill>
              <a:srgbClr val="A66A6A"/>
            </a:solidFill>
            <a:prstDash val="sysDot"/>
            <a:headEnd type="none" w="sm" len="sm"/>
            <a:tailEnd type="none" w="sm" len="sm"/>
          </a:ln>
        </p:spPr>
      </p:sp>
      <p:sp>
        <p:nvSpPr>
          <p:cNvPr id="3" name="Freeform 3"/>
          <p:cNvSpPr/>
          <p:nvPr/>
        </p:nvSpPr>
        <p:spPr>
          <a:xfrm>
            <a:off x="4205514" y="1192910"/>
            <a:ext cx="1207790" cy="1105128"/>
          </a:xfrm>
          <a:custGeom>
            <a:avLst/>
            <a:gdLst/>
            <a:ahLst/>
            <a:cxnLst/>
            <a:rect l="l" t="t" r="r" b="b"/>
            <a:pathLst>
              <a:path w="1207790" h="1105128">
                <a:moveTo>
                  <a:pt x="0" y="0"/>
                </a:moveTo>
                <a:lnTo>
                  <a:pt x="1207790" y="0"/>
                </a:lnTo>
                <a:lnTo>
                  <a:pt x="1207790" y="1105128"/>
                </a:lnTo>
                <a:lnTo>
                  <a:pt x="0" y="1105128"/>
                </a:lnTo>
                <a:lnTo>
                  <a:pt x="0" y="0"/>
                </a:lnTo>
                <a:close/>
              </a:path>
            </a:pathLst>
          </a:custGeom>
          <a:blipFill>
            <a:blip r:embed="rId2"/>
            <a:stretch>
              <a:fillRect/>
            </a:stretch>
          </a:blipFill>
        </p:spPr>
      </p:sp>
      <p:sp>
        <p:nvSpPr>
          <p:cNvPr id="4" name="Freeform 4"/>
          <p:cNvSpPr/>
          <p:nvPr/>
        </p:nvSpPr>
        <p:spPr>
          <a:xfrm>
            <a:off x="12279030" y="1254943"/>
            <a:ext cx="1241688" cy="1136144"/>
          </a:xfrm>
          <a:custGeom>
            <a:avLst/>
            <a:gdLst/>
            <a:ahLst/>
            <a:cxnLst/>
            <a:rect l="l" t="t" r="r" b="b"/>
            <a:pathLst>
              <a:path w="1241688" h="1136144">
                <a:moveTo>
                  <a:pt x="0" y="0"/>
                </a:moveTo>
                <a:lnTo>
                  <a:pt x="1241688" y="0"/>
                </a:lnTo>
                <a:lnTo>
                  <a:pt x="1241688" y="1136144"/>
                </a:lnTo>
                <a:lnTo>
                  <a:pt x="0" y="1136144"/>
                </a:lnTo>
                <a:lnTo>
                  <a:pt x="0" y="0"/>
                </a:lnTo>
                <a:close/>
              </a:path>
            </a:pathLst>
          </a:custGeom>
          <a:blipFill>
            <a:blip r:embed="rId2"/>
            <a:stretch>
              <a:fillRect/>
            </a:stretch>
          </a:blipFill>
        </p:spPr>
      </p:sp>
      <p:sp>
        <p:nvSpPr>
          <p:cNvPr id="5" name="Freeform 5"/>
          <p:cNvSpPr/>
          <p:nvPr/>
        </p:nvSpPr>
        <p:spPr>
          <a:xfrm>
            <a:off x="1140692" y="1254943"/>
            <a:ext cx="1293302" cy="1119294"/>
          </a:xfrm>
          <a:custGeom>
            <a:avLst/>
            <a:gdLst/>
            <a:ahLst/>
            <a:cxnLst/>
            <a:rect l="l" t="t" r="r" b="b"/>
            <a:pathLst>
              <a:path w="1293302" h="1119294">
                <a:moveTo>
                  <a:pt x="0" y="0"/>
                </a:moveTo>
                <a:lnTo>
                  <a:pt x="1293302" y="0"/>
                </a:lnTo>
                <a:lnTo>
                  <a:pt x="1293302" y="1119295"/>
                </a:lnTo>
                <a:lnTo>
                  <a:pt x="0" y="1119295"/>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6" name="Freeform 6"/>
          <p:cNvSpPr/>
          <p:nvPr/>
        </p:nvSpPr>
        <p:spPr>
          <a:xfrm>
            <a:off x="15723840" y="1254943"/>
            <a:ext cx="1293302" cy="1119294"/>
          </a:xfrm>
          <a:custGeom>
            <a:avLst/>
            <a:gdLst/>
            <a:ahLst/>
            <a:cxnLst/>
            <a:rect l="l" t="t" r="r" b="b"/>
            <a:pathLst>
              <a:path w="1293302" h="1119294">
                <a:moveTo>
                  <a:pt x="0" y="0"/>
                </a:moveTo>
                <a:lnTo>
                  <a:pt x="1293302" y="0"/>
                </a:lnTo>
                <a:lnTo>
                  <a:pt x="1293302" y="1119295"/>
                </a:lnTo>
                <a:lnTo>
                  <a:pt x="0" y="1119295"/>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7" name="AutoShape 7"/>
          <p:cNvSpPr/>
          <p:nvPr/>
        </p:nvSpPr>
        <p:spPr>
          <a:xfrm>
            <a:off x="1028700" y="9144000"/>
            <a:ext cx="16053525" cy="0"/>
          </a:xfrm>
          <a:prstGeom prst="line">
            <a:avLst/>
          </a:prstGeom>
          <a:ln w="38100" cap="flat">
            <a:solidFill>
              <a:srgbClr val="A66A6A"/>
            </a:solidFill>
            <a:prstDash val="solid"/>
            <a:headEnd type="none" w="sm" len="sm"/>
            <a:tailEnd type="none" w="sm" len="sm"/>
          </a:ln>
        </p:spPr>
      </p:sp>
      <p:sp>
        <p:nvSpPr>
          <p:cNvPr id="8" name="Freeform 8"/>
          <p:cNvSpPr/>
          <p:nvPr/>
        </p:nvSpPr>
        <p:spPr>
          <a:xfrm>
            <a:off x="5038909" y="8513533"/>
            <a:ext cx="1205511" cy="1222834"/>
          </a:xfrm>
          <a:custGeom>
            <a:avLst/>
            <a:gdLst/>
            <a:ahLst/>
            <a:cxnLst/>
            <a:rect l="l" t="t" r="r" b="b"/>
            <a:pathLst>
              <a:path w="1205511" h="1222834">
                <a:moveTo>
                  <a:pt x="0" y="0"/>
                </a:moveTo>
                <a:lnTo>
                  <a:pt x="1205510" y="0"/>
                </a:lnTo>
                <a:lnTo>
                  <a:pt x="1205510" y="1222834"/>
                </a:lnTo>
                <a:lnTo>
                  <a:pt x="0" y="1222834"/>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9" name="Freeform 9"/>
          <p:cNvSpPr/>
          <p:nvPr/>
        </p:nvSpPr>
        <p:spPr>
          <a:xfrm>
            <a:off x="7499011" y="8484958"/>
            <a:ext cx="1205511" cy="1222834"/>
          </a:xfrm>
          <a:custGeom>
            <a:avLst/>
            <a:gdLst/>
            <a:ahLst/>
            <a:cxnLst/>
            <a:rect l="l" t="t" r="r" b="b"/>
            <a:pathLst>
              <a:path w="1205511" h="1222834">
                <a:moveTo>
                  <a:pt x="0" y="0"/>
                </a:moveTo>
                <a:lnTo>
                  <a:pt x="1205511" y="0"/>
                </a:lnTo>
                <a:lnTo>
                  <a:pt x="1205511" y="1222834"/>
                </a:lnTo>
                <a:lnTo>
                  <a:pt x="0" y="1222834"/>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10" name="Freeform 10"/>
          <p:cNvSpPr/>
          <p:nvPr/>
        </p:nvSpPr>
        <p:spPr>
          <a:xfrm>
            <a:off x="9961822" y="8589733"/>
            <a:ext cx="1205511" cy="1222834"/>
          </a:xfrm>
          <a:custGeom>
            <a:avLst/>
            <a:gdLst/>
            <a:ahLst/>
            <a:cxnLst/>
            <a:rect l="l" t="t" r="r" b="b"/>
            <a:pathLst>
              <a:path w="1205511" h="1222834">
                <a:moveTo>
                  <a:pt x="0" y="0"/>
                </a:moveTo>
                <a:lnTo>
                  <a:pt x="1205510" y="0"/>
                </a:lnTo>
                <a:lnTo>
                  <a:pt x="1205510" y="1222834"/>
                </a:lnTo>
                <a:lnTo>
                  <a:pt x="0" y="1222834"/>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12" name="TextBox 12"/>
          <p:cNvSpPr txBox="1"/>
          <p:nvPr/>
        </p:nvSpPr>
        <p:spPr>
          <a:xfrm>
            <a:off x="7013049" y="396032"/>
            <a:ext cx="5897546" cy="1107996"/>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lIns="0" tIns="0" rIns="0" bIns="0" rtlCol="0" anchor="t">
            <a:spAutoFit/>
          </a:bodyPr>
          <a:lstStyle/>
          <a:p>
            <a:r>
              <a:rPr lang="vi-VN" sz="7200" b="1">
                <a:latin typeface="iCiel Sanelma" pitchFamily="50" charset="-93"/>
              </a:rPr>
              <a:t>1.1. Khái niệm </a:t>
            </a:r>
            <a:endParaRPr lang="en-GB" sz="7200">
              <a:latin typeface="iCiel Sanelma" pitchFamily="50" charset="-93"/>
            </a:endParaRPr>
          </a:p>
        </p:txBody>
      </p:sp>
      <p:sp>
        <p:nvSpPr>
          <p:cNvPr id="13" name="TextBox 13"/>
          <p:cNvSpPr txBox="1"/>
          <p:nvPr/>
        </p:nvSpPr>
        <p:spPr>
          <a:xfrm>
            <a:off x="8001000" y="2330758"/>
            <a:ext cx="9583214" cy="6771084"/>
          </a:xfrm>
          <a:prstGeom prst="rect">
            <a:avLst/>
          </a:prstGeom>
        </p:spPr>
        <p:txBody>
          <a:bodyPr wrap="square" lIns="0" tIns="0" rIns="0" bIns="0" rtlCol="0" anchor="t">
            <a:spAutoFit/>
          </a:bodyPr>
          <a:lstStyle/>
          <a:p>
            <a:pPr algn="just"/>
            <a:r>
              <a:rPr lang="vi-VN" sz="4400">
                <a:latin typeface="+mj-lt"/>
              </a:rPr>
              <a:t>- Nội dung chính của loại văn bản này thường tập trung vào một số thông tin chính như:</a:t>
            </a:r>
            <a:endParaRPr lang="en-GB" sz="4400">
              <a:latin typeface="+mj-lt"/>
            </a:endParaRPr>
          </a:p>
          <a:p>
            <a:pPr algn="just"/>
            <a:r>
              <a:rPr lang="vi-VN" sz="4400">
                <a:latin typeface="+mj-lt"/>
              </a:rPr>
              <a:t>+ Đó là hiện tượng gì? </a:t>
            </a:r>
            <a:endParaRPr lang="en-GB" sz="4400">
              <a:latin typeface="+mj-lt"/>
            </a:endParaRPr>
          </a:p>
          <a:p>
            <a:pPr algn="just"/>
            <a:r>
              <a:rPr lang="vi-VN" sz="4400">
                <a:latin typeface="+mj-lt"/>
              </a:rPr>
              <a:t>+ Biểu hiện như thế nào?</a:t>
            </a:r>
            <a:endParaRPr lang="en-GB" sz="4400">
              <a:latin typeface="+mj-lt"/>
            </a:endParaRPr>
          </a:p>
          <a:p>
            <a:pPr algn="just"/>
            <a:r>
              <a:rPr lang="vi-VN" sz="4400">
                <a:latin typeface="+mj-lt"/>
              </a:rPr>
              <a:t>+ Vì sao có hiện tượng này? </a:t>
            </a:r>
            <a:endParaRPr lang="en-GB" sz="4400">
              <a:latin typeface="+mj-lt"/>
            </a:endParaRPr>
          </a:p>
          <a:p>
            <a:pPr algn="just"/>
            <a:r>
              <a:rPr lang="vi-VN" sz="4400">
                <a:latin typeface="+mj-lt"/>
              </a:rPr>
              <a:t>+ Những tác dụng hoặc tác hại của hiện tượng thiên nhiên ấy là gì?...</a:t>
            </a:r>
            <a:endParaRPr lang="en-GB" sz="4400">
              <a:latin typeface="+mj-lt"/>
            </a:endParaRPr>
          </a:p>
          <a:p>
            <a:pPr algn="just"/>
            <a:r>
              <a:rPr lang="vi-VN" sz="4400">
                <a:latin typeface="+mj-lt"/>
              </a:rPr>
              <a:t>+ Tận dụng hoặc phòng chống, khắc phục tác động của hiện tượng đó như thế nào? </a:t>
            </a:r>
            <a:endParaRPr lang="en-US" sz="4400">
              <a:solidFill>
                <a:srgbClr val="A66A6A"/>
              </a:solidFill>
              <a:latin typeface="+mj-lt"/>
            </a:endParaRPr>
          </a:p>
        </p:txBody>
      </p:sp>
      <p:sp>
        <p:nvSpPr>
          <p:cNvPr id="16" name="Rectangle 15"/>
          <p:cNvSpPr/>
          <p:nvPr/>
        </p:nvSpPr>
        <p:spPr>
          <a:xfrm>
            <a:off x="1340327" y="2505693"/>
            <a:ext cx="4937670" cy="6321731"/>
          </a:xfrm>
          <a:prstGeom prst="rect">
            <a:avLst/>
          </a:prstGeom>
        </p:spPr>
        <p:txBody>
          <a:bodyPr wrap="square">
            <a:spAutoFit/>
          </a:bodyPr>
          <a:lstStyle/>
          <a:p>
            <a:pPr algn="just">
              <a:lnSpc>
                <a:spcPct val="115000"/>
              </a:lnSpc>
              <a:spcAft>
                <a:spcPts val="0"/>
              </a:spcAft>
            </a:pPr>
            <a:r>
              <a:rPr lang="vi-VN" sz="4400">
                <a:solidFill>
                  <a:srgbClr val="000000"/>
                </a:solidFill>
                <a:latin typeface="+mj-lt"/>
                <a:ea typeface="Times New Roman" panose="02020603050405020304" pitchFamily="18" charset="0"/>
                <a:cs typeface="Times New Roman" panose="02020603050405020304" pitchFamily="18" charset="0"/>
              </a:rPr>
              <a:t>- Văn bản thuyết minh giải thích một hiện tượng tự nhiên là loại văn bản thông tin nhằm giới thiệu những hiểu biết khoa học cơ bản về hiện tượng đó. </a:t>
            </a:r>
            <a:endParaRPr lang="en-GB" sz="4400">
              <a:effectLst/>
              <a:latin typeface="+mj-lt"/>
              <a:ea typeface="Times New Roman" panose="02020603050405020304" pitchFamily="18" charset="0"/>
            </a:endParaRPr>
          </a:p>
        </p:txBody>
      </p:sp>
    </p:spTree>
    <p:extLst>
      <p:ext uri="{BB962C8B-B14F-4D97-AF65-F5344CB8AC3E}">
        <p14:creationId xmlns:p14="http://schemas.microsoft.com/office/powerpoint/2010/main" val="1632923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barn(inVertical)">
                                      <p:cBhvr>
                                        <p:cTn id="14" dur="500"/>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barn(inVertical)">
                                      <p:cBhvr>
                                        <p:cTn id="1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466</TotalTime>
  <Words>2111</Words>
  <Application>Microsoft Office PowerPoint</Application>
  <PresentationFormat>Custom</PresentationFormat>
  <Paragraphs>145</Paragraphs>
  <Slides>34</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34</vt:i4>
      </vt:variant>
    </vt:vector>
  </HeadingPairs>
  <TitlesOfParts>
    <vt:vector size="46" baseType="lpstr">
      <vt:lpstr>Arial</vt:lpstr>
      <vt:lpstr>#9Slide05 Amplify</vt:lpstr>
      <vt:lpstr>Wingdings</vt:lpstr>
      <vt:lpstr>More Sugar</vt:lpstr>
      <vt:lpstr>Calibri</vt:lpstr>
      <vt:lpstr>Times New Roman</vt:lpstr>
      <vt:lpstr>iCiel Sanelma</vt:lpstr>
      <vt:lpstr>iCiel Bambola</vt:lpstr>
      <vt:lpstr>MS Mincho</vt:lpstr>
      <vt:lpstr>iCiel Soup of Justice</vt:lpstr>
      <vt:lpstr>#9Slide07 SVNMomento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Blue Pink Yellow Playful Cute UI Style Portfolio Presentation</dc:title>
  <cp:lastModifiedBy>asus PC</cp:lastModifiedBy>
  <cp:revision>87</cp:revision>
  <dcterms:created xsi:type="dcterms:W3CDTF">2006-08-16T00:00:00Z</dcterms:created>
  <dcterms:modified xsi:type="dcterms:W3CDTF">2023-07-22T12:46:54Z</dcterms:modified>
  <dc:identifier>DAFo_5PLMrQ</dc:identifier>
</cp:coreProperties>
</file>