
<file path=[Content_Types].xml><?xml version="1.0" encoding="utf-8"?>
<Types xmlns="http://schemas.openxmlformats.org/package/2006/content-types">
  <Default Extension="jpeg" ContentType="image/jpeg"/>
  <Default Extension="JPG" ContentType="image/.jpg"/>
  <Default Extension="wav" ContentType="audio/x-wav"/>
  <Default Extension="png" ContentType="image/png"/>
  <Default Extension="wdp" ContentType="image/vnd.ms-photo"/>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0.svg" ContentType="image/svg+xml"/>
  <Override PartName="/ppt/media/image12.svg" ContentType="image/svg+xml"/>
  <Override PartName="/ppt/media/image2.svg" ContentType="image/svg+xml"/>
  <Override PartName="/ppt/media/image22.svg" ContentType="image/svg+xml"/>
  <Override PartName="/ppt/media/image4.svg" ContentType="image/svg+xml"/>
  <Override PartName="/ppt/media/image59.svg" ContentType="image/svg+xml"/>
  <Override PartName="/ppt/media/image6.svg" ContentType="image/svg+xml"/>
  <Override PartName="/ppt/media/image61.svg" ContentType="image/svg+xml"/>
  <Override PartName="/ppt/media/image63.svg" ContentType="image/svg+xml"/>
  <Override PartName="/ppt/media/image65.svg" ContentType="image/svg+xml"/>
  <Override PartName="/ppt/media/image67.svg" ContentType="image/svg+xml"/>
  <Override PartName="/ppt/media/image8.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sldIdLst>
    <p:sldId id="256" r:id="rId4"/>
    <p:sldId id="266" r:id="rId5"/>
    <p:sldId id="258" r:id="rId6"/>
    <p:sldId id="267" r:id="rId7"/>
    <p:sldId id="268" r:id="rId8"/>
    <p:sldId id="257" r:id="rId9"/>
    <p:sldId id="270" r:id="rId10"/>
    <p:sldId id="269" r:id="rId11"/>
    <p:sldId id="271" r:id="rId12"/>
    <p:sldId id="272" r:id="rId13"/>
    <p:sldId id="274" r:id="rId14"/>
    <p:sldId id="275" r:id="rId15"/>
    <p:sldId id="273" r:id="rId16"/>
    <p:sldId id="276" r:id="rId17"/>
    <p:sldId id="277" r:id="rId18"/>
    <p:sldId id="278" r:id="rId19"/>
    <p:sldId id="279" r:id="rId20"/>
    <p:sldId id="260" r:id="rId21"/>
    <p:sldId id="280" r:id="rId22"/>
    <p:sldId id="281" r:id="rId23"/>
    <p:sldId id="282" r:id="rId24"/>
    <p:sldId id="283" r:id="rId25"/>
    <p:sldId id="284" r:id="rId26"/>
    <p:sldId id="302" r:id="rId27"/>
    <p:sldId id="285" r:id="rId28"/>
    <p:sldId id="286" r:id="rId29"/>
    <p:sldId id="287" r:id="rId30"/>
    <p:sldId id="288" r:id="rId31"/>
    <p:sldId id="289" r:id="rId32"/>
    <p:sldId id="290" r:id="rId33"/>
    <p:sldId id="291" r:id="rId34"/>
    <p:sldId id="292" r:id="rId35"/>
    <p:sldId id="293" r:id="rId36"/>
    <p:sldId id="294" r:id="rId37"/>
    <p:sldId id="264" r:id="rId38"/>
    <p:sldId id="261" r:id="rId39"/>
    <p:sldId id="262" r:id="rId40"/>
    <p:sldId id="265" r:id="rId41"/>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showGuides="1">
      <p:cViewPr varScale="1">
        <p:scale>
          <a:sx n="44" d="100"/>
          <a:sy n="44" d="100"/>
        </p:scale>
        <p:origin x="66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570635D2-1FD4-42FB-A3A0-B9DFEF7C7F90}"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C8A4EFB-0D95-4D66-8DB7-7B35D2AA263F}"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70635D2-1FD4-42FB-A3A0-B9DFEF7C7F90}"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C8A4EFB-0D95-4D66-8DB7-7B35D2AA263F}"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570635D2-1FD4-42FB-A3A0-B9DFEF7C7F90}"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C8A4EFB-0D95-4D66-8DB7-7B35D2AA263F}"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1257300" y="2738438"/>
            <a:ext cx="7772400" cy="6527007"/>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9258300" y="2738438"/>
            <a:ext cx="7772400" cy="6527007"/>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570635D2-1FD4-42FB-A3A0-B9DFEF7C7F90}"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C8A4EFB-0D95-4D66-8DB7-7B35D2AA263F}"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endParaRPr lang="en-US"/>
          </a:p>
        </p:txBody>
      </p:sp>
      <p:sp>
        <p:nvSpPr>
          <p:cNvPr id="4" name="Content Placeholder 3"/>
          <p:cNvSpPr>
            <a:spLocks noGrp="1"/>
          </p:cNvSpPr>
          <p:nvPr>
            <p:ph sz="half" idx="2"/>
          </p:nvPr>
        </p:nvSpPr>
        <p:spPr>
          <a:xfrm>
            <a:off x="1259683" y="3757613"/>
            <a:ext cx="7736681" cy="5526882"/>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endParaRPr lang="en-US"/>
          </a:p>
        </p:txBody>
      </p:sp>
      <p:sp>
        <p:nvSpPr>
          <p:cNvPr id="6" name="Content Placeholder 5"/>
          <p:cNvSpPr>
            <a:spLocks noGrp="1"/>
          </p:cNvSpPr>
          <p:nvPr>
            <p:ph sz="quarter" idx="4"/>
          </p:nvPr>
        </p:nvSpPr>
        <p:spPr>
          <a:xfrm>
            <a:off x="9258300" y="3757613"/>
            <a:ext cx="7774782" cy="5526882"/>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570635D2-1FD4-42FB-A3A0-B9DFEF7C7F90}"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C8A4EFB-0D95-4D66-8DB7-7B35D2AA263F}"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570635D2-1FD4-42FB-A3A0-B9DFEF7C7F90}"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C8A4EFB-0D95-4D66-8DB7-7B35D2AA263F}"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0635D2-1FD4-42FB-A3A0-B9DFEF7C7F90}"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C8A4EFB-0D95-4D66-8DB7-7B35D2AA263F}"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570635D2-1FD4-42FB-A3A0-B9DFEF7C7F90}"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C8A4EFB-0D95-4D66-8DB7-7B35D2AA263F}"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570635D2-1FD4-42FB-A3A0-B9DFEF7C7F90}"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C8A4EFB-0D95-4D66-8DB7-7B35D2AA263F}"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70635D2-1FD4-42FB-A3A0-B9DFEF7C7F90}"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C8A4EFB-0D95-4D66-8DB7-7B35D2AA263F}"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70635D2-1FD4-42FB-A3A0-B9DFEF7C7F90}"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C8A4EFB-0D95-4D66-8DB7-7B35D2AA263F}"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570635D2-1FD4-42FB-A3A0-B9DFEF7C7F90}"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CC8A4EFB-0D95-4D66-8DB7-7B35D2AA263F}"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svg"/><Relationship Id="rId7" Type="http://schemas.openxmlformats.org/officeDocument/2006/relationships/image" Target="../media/image7.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image" Target="../media/image2.svg"/><Relationship Id="rId11" Type="http://schemas.openxmlformats.org/officeDocument/2006/relationships/slideLayout" Target="../slideLayouts/slideLayout7.xml"/><Relationship Id="rId10" Type="http://schemas.openxmlformats.org/officeDocument/2006/relationships/image" Target="../media/image10.sv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svg"/><Relationship Id="rId7" Type="http://schemas.openxmlformats.org/officeDocument/2006/relationships/image" Target="../media/image7.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image" Target="../media/image2.svg"/><Relationship Id="rId11" Type="http://schemas.openxmlformats.org/officeDocument/2006/relationships/slideLayout" Target="../slideLayouts/slideLayout7.xml"/><Relationship Id="rId10" Type="http://schemas.openxmlformats.org/officeDocument/2006/relationships/image" Target="../media/image10.svg"/><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1.png"/><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1.png"/><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7.png"/><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22.svg"/><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9.png"/><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22.svg"/><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svg"/><Relationship Id="rId7" Type="http://schemas.openxmlformats.org/officeDocument/2006/relationships/image" Target="../media/image7.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image" Target="../media/image2.svg"/><Relationship Id="rId11" Type="http://schemas.openxmlformats.org/officeDocument/2006/relationships/slideLayout" Target="../slideLayouts/slideLayout7.xml"/><Relationship Id="rId10" Type="http://schemas.openxmlformats.org/officeDocument/2006/relationships/image" Target="../media/image10.sv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1.png"/><Relationship Id="rId1"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1.png"/><Relationship Id="rId1" Type="http://schemas.openxmlformats.org/officeDocument/2006/relationships/image" Target="../media/image1.png"/></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7.png"/><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image" Target="../media/image34.png"/><Relationship Id="rId5" Type="http://schemas.microsoft.com/office/2007/relationships/media" Target="../media/audio1.wav"/><Relationship Id="rId4" Type="http://schemas.openxmlformats.org/officeDocument/2006/relationships/audio" Target="../media/audio1.wav"/><Relationship Id="rId3" Type="http://schemas.microsoft.com/office/2007/relationships/hdphoto" Target="../media/image33.wdp"/><Relationship Id="rId2" Type="http://schemas.openxmlformats.org/officeDocument/2006/relationships/image" Target="../media/image32.png"/><Relationship Id="rId1" Type="http://schemas.openxmlformats.org/officeDocument/2006/relationships/image" Target="../media/image31.png"/></Relationships>
</file>

<file path=ppt/slides/_rels/slide27.xml.rels><?xml version="1.0" encoding="UTF-8" standalone="yes"?>
<Relationships xmlns="http://schemas.openxmlformats.org/package/2006/relationships"><Relationship Id="rId9" Type="http://schemas.openxmlformats.org/officeDocument/2006/relationships/image" Target="../media/image42.GIF"/><Relationship Id="rId8" Type="http://schemas.openxmlformats.org/officeDocument/2006/relationships/image" Target="../media/image41.GIF"/><Relationship Id="rId7" Type="http://schemas.openxmlformats.org/officeDocument/2006/relationships/image" Target="../media/image40.GIF"/><Relationship Id="rId6" Type="http://schemas.openxmlformats.org/officeDocument/2006/relationships/slide" Target="slide6.xml"/><Relationship Id="rId5" Type="http://schemas.openxmlformats.org/officeDocument/2006/relationships/image" Target="../media/image39.jpeg"/><Relationship Id="rId4" Type="http://schemas.openxmlformats.org/officeDocument/2006/relationships/image" Target="../media/image38.png"/><Relationship Id="rId3" Type="http://schemas.openxmlformats.org/officeDocument/2006/relationships/image" Target="../media/image37.png"/><Relationship Id="rId2" Type="http://schemas.openxmlformats.org/officeDocument/2006/relationships/image" Target="../media/image36.GIF"/><Relationship Id="rId15" Type="http://schemas.openxmlformats.org/officeDocument/2006/relationships/slideLayout" Target="../slideLayouts/slideLayout12.xml"/><Relationship Id="rId14" Type="http://schemas.openxmlformats.org/officeDocument/2006/relationships/audio" Target="../media/audio3.wav"/><Relationship Id="rId13" Type="http://schemas.openxmlformats.org/officeDocument/2006/relationships/audio" Target="../media/audio2.wav"/><Relationship Id="rId12" Type="http://schemas.openxmlformats.org/officeDocument/2006/relationships/image" Target="../media/image45.GIF"/><Relationship Id="rId11" Type="http://schemas.openxmlformats.org/officeDocument/2006/relationships/image" Target="../media/image44.GIF"/><Relationship Id="rId10" Type="http://schemas.openxmlformats.org/officeDocument/2006/relationships/image" Target="../media/image43.GIF"/><Relationship Id="rId1" Type="http://schemas.openxmlformats.org/officeDocument/2006/relationships/image" Target="../media/image35.png"/></Relationships>
</file>

<file path=ppt/slides/_rels/slide28.xml.rels><?xml version="1.0" encoding="UTF-8" standalone="yes"?>
<Relationships xmlns="http://schemas.openxmlformats.org/package/2006/relationships"><Relationship Id="rId9" Type="http://schemas.openxmlformats.org/officeDocument/2006/relationships/image" Target="../media/image42.GIF"/><Relationship Id="rId8" Type="http://schemas.openxmlformats.org/officeDocument/2006/relationships/image" Target="../media/image41.GIF"/><Relationship Id="rId7" Type="http://schemas.openxmlformats.org/officeDocument/2006/relationships/image" Target="../media/image40.GIF"/><Relationship Id="rId6" Type="http://schemas.openxmlformats.org/officeDocument/2006/relationships/slide" Target="slide6.xml"/><Relationship Id="rId5" Type="http://schemas.openxmlformats.org/officeDocument/2006/relationships/image" Target="../media/image39.jpeg"/><Relationship Id="rId4" Type="http://schemas.openxmlformats.org/officeDocument/2006/relationships/image" Target="../media/image47.png"/><Relationship Id="rId3" Type="http://schemas.openxmlformats.org/officeDocument/2006/relationships/image" Target="../media/image46.png"/><Relationship Id="rId2" Type="http://schemas.openxmlformats.org/officeDocument/2006/relationships/image" Target="../media/image36.GIF"/><Relationship Id="rId15" Type="http://schemas.openxmlformats.org/officeDocument/2006/relationships/slideLayout" Target="../slideLayouts/slideLayout12.xml"/><Relationship Id="rId14" Type="http://schemas.openxmlformats.org/officeDocument/2006/relationships/audio" Target="../media/audio3.wav"/><Relationship Id="rId13" Type="http://schemas.openxmlformats.org/officeDocument/2006/relationships/audio" Target="../media/audio2.wav"/><Relationship Id="rId12" Type="http://schemas.openxmlformats.org/officeDocument/2006/relationships/image" Target="../media/image45.GIF"/><Relationship Id="rId11" Type="http://schemas.openxmlformats.org/officeDocument/2006/relationships/image" Target="../media/image44.GIF"/><Relationship Id="rId10" Type="http://schemas.openxmlformats.org/officeDocument/2006/relationships/image" Target="../media/image43.GIF"/><Relationship Id="rId1" Type="http://schemas.openxmlformats.org/officeDocument/2006/relationships/image" Target="../media/image35.png"/></Relationships>
</file>

<file path=ppt/slides/_rels/slide29.xml.rels><?xml version="1.0" encoding="UTF-8" standalone="yes"?>
<Relationships xmlns="http://schemas.openxmlformats.org/package/2006/relationships"><Relationship Id="rId9" Type="http://schemas.openxmlformats.org/officeDocument/2006/relationships/image" Target="../media/image42.GIF"/><Relationship Id="rId8" Type="http://schemas.openxmlformats.org/officeDocument/2006/relationships/image" Target="../media/image41.GIF"/><Relationship Id="rId7" Type="http://schemas.openxmlformats.org/officeDocument/2006/relationships/image" Target="../media/image40.GIF"/><Relationship Id="rId6" Type="http://schemas.openxmlformats.org/officeDocument/2006/relationships/slide" Target="slide6.xml"/><Relationship Id="rId5" Type="http://schemas.openxmlformats.org/officeDocument/2006/relationships/image" Target="../media/image39.jpeg"/><Relationship Id="rId4" Type="http://schemas.openxmlformats.org/officeDocument/2006/relationships/image" Target="../media/image49.png"/><Relationship Id="rId3" Type="http://schemas.openxmlformats.org/officeDocument/2006/relationships/image" Target="../media/image48.png"/><Relationship Id="rId2" Type="http://schemas.openxmlformats.org/officeDocument/2006/relationships/image" Target="../media/image36.GIF"/><Relationship Id="rId15" Type="http://schemas.openxmlformats.org/officeDocument/2006/relationships/slideLayout" Target="../slideLayouts/slideLayout12.xml"/><Relationship Id="rId14" Type="http://schemas.openxmlformats.org/officeDocument/2006/relationships/audio" Target="../media/audio3.wav"/><Relationship Id="rId13" Type="http://schemas.openxmlformats.org/officeDocument/2006/relationships/audio" Target="../media/audio2.wav"/><Relationship Id="rId12" Type="http://schemas.openxmlformats.org/officeDocument/2006/relationships/image" Target="../media/image45.GIF"/><Relationship Id="rId11" Type="http://schemas.openxmlformats.org/officeDocument/2006/relationships/image" Target="../media/image44.GIF"/><Relationship Id="rId10" Type="http://schemas.openxmlformats.org/officeDocument/2006/relationships/image" Target="../media/image43.GIF"/><Relationship Id="rId1" Type="http://schemas.openxmlformats.org/officeDocument/2006/relationships/image" Target="../media/image35.png"/></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2.svg"/><Relationship Id="rId3" Type="http://schemas.openxmlformats.org/officeDocument/2006/relationships/image" Target="../media/image11.png"/><Relationship Id="rId2" Type="http://schemas.openxmlformats.org/officeDocument/2006/relationships/image" Target="../media/image2.svg"/><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9" Type="http://schemas.openxmlformats.org/officeDocument/2006/relationships/image" Target="../media/image42.GIF"/><Relationship Id="rId8" Type="http://schemas.openxmlformats.org/officeDocument/2006/relationships/image" Target="../media/image41.GIF"/><Relationship Id="rId7" Type="http://schemas.openxmlformats.org/officeDocument/2006/relationships/image" Target="../media/image40.GIF"/><Relationship Id="rId6" Type="http://schemas.openxmlformats.org/officeDocument/2006/relationships/slide" Target="slide6.xml"/><Relationship Id="rId5" Type="http://schemas.openxmlformats.org/officeDocument/2006/relationships/image" Target="../media/image39.jpeg"/><Relationship Id="rId4" Type="http://schemas.openxmlformats.org/officeDocument/2006/relationships/image" Target="../media/image51.png"/><Relationship Id="rId3" Type="http://schemas.openxmlformats.org/officeDocument/2006/relationships/image" Target="../media/image50.png"/><Relationship Id="rId2" Type="http://schemas.openxmlformats.org/officeDocument/2006/relationships/image" Target="../media/image36.GIF"/><Relationship Id="rId15" Type="http://schemas.openxmlformats.org/officeDocument/2006/relationships/slideLayout" Target="../slideLayouts/slideLayout12.xml"/><Relationship Id="rId14" Type="http://schemas.openxmlformats.org/officeDocument/2006/relationships/audio" Target="../media/audio3.wav"/><Relationship Id="rId13" Type="http://schemas.openxmlformats.org/officeDocument/2006/relationships/audio" Target="../media/audio2.wav"/><Relationship Id="rId12" Type="http://schemas.openxmlformats.org/officeDocument/2006/relationships/image" Target="../media/image45.GIF"/><Relationship Id="rId11" Type="http://schemas.openxmlformats.org/officeDocument/2006/relationships/image" Target="../media/image44.GIF"/><Relationship Id="rId10" Type="http://schemas.openxmlformats.org/officeDocument/2006/relationships/image" Target="../media/image43.GIF"/><Relationship Id="rId1" Type="http://schemas.openxmlformats.org/officeDocument/2006/relationships/image" Target="../media/image35.png"/></Relationships>
</file>

<file path=ppt/slides/_rels/slide31.xml.rels><?xml version="1.0" encoding="UTF-8" standalone="yes"?>
<Relationships xmlns="http://schemas.openxmlformats.org/package/2006/relationships"><Relationship Id="rId9" Type="http://schemas.openxmlformats.org/officeDocument/2006/relationships/image" Target="../media/image42.GIF"/><Relationship Id="rId8" Type="http://schemas.openxmlformats.org/officeDocument/2006/relationships/image" Target="../media/image41.GIF"/><Relationship Id="rId7" Type="http://schemas.openxmlformats.org/officeDocument/2006/relationships/image" Target="../media/image40.GIF"/><Relationship Id="rId6" Type="http://schemas.openxmlformats.org/officeDocument/2006/relationships/slide" Target="slide6.xml"/><Relationship Id="rId5" Type="http://schemas.openxmlformats.org/officeDocument/2006/relationships/image" Target="../media/image39.jpeg"/><Relationship Id="rId4" Type="http://schemas.openxmlformats.org/officeDocument/2006/relationships/image" Target="../media/image53.png"/><Relationship Id="rId3" Type="http://schemas.openxmlformats.org/officeDocument/2006/relationships/image" Target="../media/image52.png"/><Relationship Id="rId2" Type="http://schemas.openxmlformats.org/officeDocument/2006/relationships/image" Target="../media/image36.GIF"/><Relationship Id="rId15" Type="http://schemas.openxmlformats.org/officeDocument/2006/relationships/slideLayout" Target="../slideLayouts/slideLayout12.xml"/><Relationship Id="rId14" Type="http://schemas.openxmlformats.org/officeDocument/2006/relationships/audio" Target="../media/audio3.wav"/><Relationship Id="rId13" Type="http://schemas.openxmlformats.org/officeDocument/2006/relationships/audio" Target="../media/audio2.wav"/><Relationship Id="rId12" Type="http://schemas.openxmlformats.org/officeDocument/2006/relationships/image" Target="../media/image45.GIF"/><Relationship Id="rId11" Type="http://schemas.openxmlformats.org/officeDocument/2006/relationships/image" Target="../media/image44.GIF"/><Relationship Id="rId10" Type="http://schemas.openxmlformats.org/officeDocument/2006/relationships/image" Target="../media/image43.GIF"/><Relationship Id="rId1" Type="http://schemas.openxmlformats.org/officeDocument/2006/relationships/image" Target="../media/image35.png"/></Relationships>
</file>

<file path=ppt/slides/_rels/slide32.xml.rels><?xml version="1.0" encoding="UTF-8" standalone="yes"?>
<Relationships xmlns="http://schemas.openxmlformats.org/package/2006/relationships"><Relationship Id="rId9" Type="http://schemas.openxmlformats.org/officeDocument/2006/relationships/image" Target="../media/image42.GIF"/><Relationship Id="rId8" Type="http://schemas.openxmlformats.org/officeDocument/2006/relationships/image" Target="../media/image41.GIF"/><Relationship Id="rId7" Type="http://schemas.openxmlformats.org/officeDocument/2006/relationships/image" Target="../media/image40.GIF"/><Relationship Id="rId6" Type="http://schemas.openxmlformats.org/officeDocument/2006/relationships/slide" Target="slide6.xml"/><Relationship Id="rId5" Type="http://schemas.openxmlformats.org/officeDocument/2006/relationships/image" Target="../media/image39.jpeg"/><Relationship Id="rId4" Type="http://schemas.openxmlformats.org/officeDocument/2006/relationships/image" Target="../media/image55.png"/><Relationship Id="rId3" Type="http://schemas.openxmlformats.org/officeDocument/2006/relationships/image" Target="../media/image54.png"/><Relationship Id="rId2" Type="http://schemas.openxmlformats.org/officeDocument/2006/relationships/image" Target="../media/image36.GIF"/><Relationship Id="rId15" Type="http://schemas.openxmlformats.org/officeDocument/2006/relationships/slideLayout" Target="../slideLayouts/slideLayout12.xml"/><Relationship Id="rId14" Type="http://schemas.openxmlformats.org/officeDocument/2006/relationships/audio" Target="../media/audio3.wav"/><Relationship Id="rId13" Type="http://schemas.openxmlformats.org/officeDocument/2006/relationships/audio" Target="../media/audio2.wav"/><Relationship Id="rId12" Type="http://schemas.openxmlformats.org/officeDocument/2006/relationships/image" Target="../media/image45.GIF"/><Relationship Id="rId11" Type="http://schemas.openxmlformats.org/officeDocument/2006/relationships/image" Target="../media/image44.GIF"/><Relationship Id="rId10" Type="http://schemas.openxmlformats.org/officeDocument/2006/relationships/image" Target="../media/image43.GIF"/><Relationship Id="rId1" Type="http://schemas.openxmlformats.org/officeDocument/2006/relationships/image" Target="../media/image35.png"/></Relationships>
</file>

<file path=ppt/slides/_rels/slide33.xml.rels><?xml version="1.0" encoding="UTF-8" standalone="yes"?>
<Relationships xmlns="http://schemas.openxmlformats.org/package/2006/relationships"><Relationship Id="rId9" Type="http://schemas.openxmlformats.org/officeDocument/2006/relationships/image" Target="../media/image42.GIF"/><Relationship Id="rId8" Type="http://schemas.openxmlformats.org/officeDocument/2006/relationships/image" Target="../media/image41.GIF"/><Relationship Id="rId7" Type="http://schemas.openxmlformats.org/officeDocument/2006/relationships/image" Target="../media/image40.GIF"/><Relationship Id="rId6" Type="http://schemas.openxmlformats.org/officeDocument/2006/relationships/slide" Target="slide6.xml"/><Relationship Id="rId5" Type="http://schemas.openxmlformats.org/officeDocument/2006/relationships/image" Target="../media/image39.jpeg"/><Relationship Id="rId4" Type="http://schemas.openxmlformats.org/officeDocument/2006/relationships/image" Target="../media/image57.png"/><Relationship Id="rId3" Type="http://schemas.openxmlformats.org/officeDocument/2006/relationships/image" Target="../media/image56.png"/><Relationship Id="rId2" Type="http://schemas.openxmlformats.org/officeDocument/2006/relationships/image" Target="../media/image36.GIF"/><Relationship Id="rId15" Type="http://schemas.openxmlformats.org/officeDocument/2006/relationships/slideLayout" Target="../slideLayouts/slideLayout12.xml"/><Relationship Id="rId14" Type="http://schemas.openxmlformats.org/officeDocument/2006/relationships/audio" Target="../media/audio3.wav"/><Relationship Id="rId13" Type="http://schemas.openxmlformats.org/officeDocument/2006/relationships/audio" Target="../media/audio2.wav"/><Relationship Id="rId12" Type="http://schemas.openxmlformats.org/officeDocument/2006/relationships/image" Target="../media/image45.GIF"/><Relationship Id="rId11" Type="http://schemas.openxmlformats.org/officeDocument/2006/relationships/image" Target="../media/image44.GIF"/><Relationship Id="rId10" Type="http://schemas.openxmlformats.org/officeDocument/2006/relationships/image" Target="../media/image43.GIF"/><Relationship Id="rId1" Type="http://schemas.openxmlformats.org/officeDocument/2006/relationships/image" Target="../media/image35.png"/></Relationships>
</file>

<file path=ppt/slides/_rels/slide3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7.png"/><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image" Target="../media/image1.png"/></Relationships>
</file>

<file path=ppt/slides/_rels/slide35.xml.rels><?xml version="1.0" encoding="UTF-8" standalone="yes"?>
<Relationships xmlns="http://schemas.openxmlformats.org/package/2006/relationships"><Relationship Id="rId9" Type="http://schemas.openxmlformats.org/officeDocument/2006/relationships/image" Target="../media/image65.svg"/><Relationship Id="rId8" Type="http://schemas.openxmlformats.org/officeDocument/2006/relationships/image" Target="../media/image64.png"/><Relationship Id="rId7" Type="http://schemas.openxmlformats.org/officeDocument/2006/relationships/image" Target="../media/image63.svg"/><Relationship Id="rId6" Type="http://schemas.openxmlformats.org/officeDocument/2006/relationships/image" Target="../media/image62.png"/><Relationship Id="rId5" Type="http://schemas.openxmlformats.org/officeDocument/2006/relationships/image" Target="../media/image61.svg"/><Relationship Id="rId4" Type="http://schemas.openxmlformats.org/officeDocument/2006/relationships/image" Target="../media/image60.png"/><Relationship Id="rId3" Type="http://schemas.openxmlformats.org/officeDocument/2006/relationships/image" Target="../media/image59.svg"/><Relationship Id="rId2" Type="http://schemas.openxmlformats.org/officeDocument/2006/relationships/image" Target="../media/image58.png"/><Relationship Id="rId10" Type="http://schemas.openxmlformats.org/officeDocument/2006/relationships/slideLayout" Target="../slideLayouts/slideLayout7.xml"/><Relationship Id="rId1" Type="http://schemas.openxmlformats.org/officeDocument/2006/relationships/image" Target="../media/image1.png"/></Relationships>
</file>

<file path=ppt/slides/_rels/slide36.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1.png"/><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22.svg"/><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image" Target="../media/image1.png"/></Relationships>
</file>

<file path=ppt/slides/_rels/slide3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image" Target="../media/image1.png"/></Relationships>
</file>

<file path=ppt/slides/_rels/slide38.xml.rels><?xml version="1.0" encoding="UTF-8" standalone="yes"?>
<Relationships xmlns="http://schemas.openxmlformats.org/package/2006/relationships"><Relationship Id="rId9" Type="http://schemas.openxmlformats.org/officeDocument/2006/relationships/image" Target="../media/image65.svg"/><Relationship Id="rId8" Type="http://schemas.openxmlformats.org/officeDocument/2006/relationships/image" Target="../media/image64.png"/><Relationship Id="rId7" Type="http://schemas.openxmlformats.org/officeDocument/2006/relationships/image" Target="../media/image63.svg"/><Relationship Id="rId6" Type="http://schemas.openxmlformats.org/officeDocument/2006/relationships/image" Target="../media/image62.png"/><Relationship Id="rId5" Type="http://schemas.openxmlformats.org/officeDocument/2006/relationships/image" Target="../media/image61.svg"/><Relationship Id="rId4" Type="http://schemas.openxmlformats.org/officeDocument/2006/relationships/image" Target="../media/image60.png"/><Relationship Id="rId3" Type="http://schemas.openxmlformats.org/officeDocument/2006/relationships/image" Target="../media/image59.svg"/><Relationship Id="rId2" Type="http://schemas.openxmlformats.org/officeDocument/2006/relationships/image" Target="../media/image58.png"/><Relationship Id="rId10"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svg"/><Relationship Id="rId7" Type="http://schemas.openxmlformats.org/officeDocument/2006/relationships/image" Target="../media/image7.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image" Target="../media/image2.svg"/><Relationship Id="rId11" Type="http://schemas.openxmlformats.org/officeDocument/2006/relationships/slideLayout" Target="../slideLayouts/slideLayout7.xml"/><Relationship Id="rId10" Type="http://schemas.openxmlformats.org/officeDocument/2006/relationships/image" Target="../media/image10.sv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 Id="rId3" Type="http://schemas.openxmlformats.org/officeDocument/2006/relationships/image" Target="../media/image13.png"/><Relationship Id="rId2" Type="http://schemas.openxmlformats.org/officeDocument/2006/relationships/image" Target="../media/image2.sv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svg"/><Relationship Id="rId7" Type="http://schemas.openxmlformats.org/officeDocument/2006/relationships/image" Target="../media/image7.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image" Target="../media/image2.svg"/><Relationship Id="rId11" Type="http://schemas.openxmlformats.org/officeDocument/2006/relationships/slideLayout" Target="../slideLayouts/slideLayout7.xml"/><Relationship Id="rId10" Type="http://schemas.openxmlformats.org/officeDocument/2006/relationships/image" Target="../media/image10.sv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3" Type="http://schemas.openxmlformats.org/officeDocument/2006/relationships/image" Target="../media/image17.jpeg"/><Relationship Id="rId2" Type="http://schemas.openxmlformats.org/officeDocument/2006/relationships/image" Target="../media/image2.sv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2.svg"/><Relationship Id="rId3" Type="http://schemas.openxmlformats.org/officeDocument/2006/relationships/image" Target="../media/image11.png"/><Relationship Id="rId2" Type="http://schemas.openxmlformats.org/officeDocument/2006/relationships/image" Target="../media/image2.sv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8.svg"/><Relationship Id="rId3"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4302" y="-667610"/>
            <a:ext cx="19058620" cy="13237078"/>
          </a:xfrm>
          <a:custGeom>
            <a:avLst/>
            <a:gdLst/>
            <a:ahLst/>
            <a:cxnLst/>
            <a:rect l="l" t="t" r="r" b="b"/>
            <a:pathLst>
              <a:path w="19058620" h="13237078">
                <a:moveTo>
                  <a:pt x="0" y="0"/>
                </a:moveTo>
                <a:lnTo>
                  <a:pt x="19058620" y="0"/>
                </a:lnTo>
                <a:lnTo>
                  <a:pt x="19058620" y="13237078"/>
                </a:lnTo>
                <a:lnTo>
                  <a:pt x="0" y="13237078"/>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0" y="5851950"/>
            <a:ext cx="4464079" cy="4667764"/>
          </a:xfrm>
          <a:custGeom>
            <a:avLst/>
            <a:gdLst/>
            <a:ahLst/>
            <a:cxnLst/>
            <a:rect l="l" t="t" r="r" b="b"/>
            <a:pathLst>
              <a:path w="4464079" h="4667764">
                <a:moveTo>
                  <a:pt x="0" y="0"/>
                </a:moveTo>
                <a:lnTo>
                  <a:pt x="4464079" y="0"/>
                </a:lnTo>
                <a:lnTo>
                  <a:pt x="4464079" y="4667764"/>
                </a:lnTo>
                <a:lnTo>
                  <a:pt x="0" y="46677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4910856" y="5851950"/>
            <a:ext cx="3901751" cy="5460466"/>
          </a:xfrm>
          <a:custGeom>
            <a:avLst/>
            <a:gdLst/>
            <a:ahLst/>
            <a:cxnLst/>
            <a:rect l="l" t="t" r="r" b="b"/>
            <a:pathLst>
              <a:path w="3901751" h="5460466">
                <a:moveTo>
                  <a:pt x="0" y="0"/>
                </a:moveTo>
                <a:lnTo>
                  <a:pt x="3901751" y="0"/>
                </a:lnTo>
                <a:lnTo>
                  <a:pt x="3901751" y="5460467"/>
                </a:lnTo>
                <a:lnTo>
                  <a:pt x="0" y="546046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3817492" y="5851950"/>
            <a:ext cx="4760075" cy="5143500"/>
          </a:xfrm>
          <a:custGeom>
            <a:avLst/>
            <a:gdLst/>
            <a:ahLst/>
            <a:cxnLst/>
            <a:rect l="l" t="t" r="r" b="b"/>
            <a:pathLst>
              <a:path w="4760075" h="5143500">
                <a:moveTo>
                  <a:pt x="0" y="0"/>
                </a:moveTo>
                <a:lnTo>
                  <a:pt x="4760076" y="0"/>
                </a:lnTo>
                <a:lnTo>
                  <a:pt x="4760076" y="5143500"/>
                </a:lnTo>
                <a:lnTo>
                  <a:pt x="0" y="51435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6"/>
          <p:cNvSpPr/>
          <p:nvPr/>
        </p:nvSpPr>
        <p:spPr>
          <a:xfrm>
            <a:off x="9633479" y="5851950"/>
            <a:ext cx="4184014" cy="4667764"/>
          </a:xfrm>
          <a:custGeom>
            <a:avLst/>
            <a:gdLst/>
            <a:ahLst/>
            <a:cxnLst/>
            <a:rect l="l" t="t" r="r" b="b"/>
            <a:pathLst>
              <a:path w="4184014" h="4667764">
                <a:moveTo>
                  <a:pt x="0" y="0"/>
                </a:moveTo>
                <a:lnTo>
                  <a:pt x="4184013" y="0"/>
                </a:lnTo>
                <a:lnTo>
                  <a:pt x="4184013" y="4667764"/>
                </a:lnTo>
                <a:lnTo>
                  <a:pt x="0" y="466776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8" name="TextBox 8"/>
          <p:cNvSpPr txBox="1"/>
          <p:nvPr/>
        </p:nvSpPr>
        <p:spPr>
          <a:xfrm>
            <a:off x="1069708" y="267123"/>
            <a:ext cx="16230600" cy="593979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ctr"/>
            <a:r>
              <a:rPr lang="en-US" sz="5400" b="1" i="1">
                <a:solidFill>
                  <a:srgbClr val="FF0000"/>
                </a:solidFill>
                <a:latin typeface="Times New Roman" panose="02020603050405020304" pitchFamily="18" charset="0"/>
                <a:cs typeface="Times New Roman" panose="02020603050405020304" pitchFamily="18" charset="0"/>
              </a:rPr>
              <a:t>Tiết 47,48:</a:t>
            </a:r>
            <a:endParaRPr lang="en-US" sz="5400" b="1" i="1">
              <a:solidFill>
                <a:srgbClr val="FF0000"/>
              </a:solidFill>
              <a:latin typeface="Times New Roman" panose="02020603050405020304" pitchFamily="18" charset="0"/>
              <a:cs typeface="Times New Roman" panose="02020603050405020304" pitchFamily="18" charset="0"/>
            </a:endParaRPr>
          </a:p>
          <a:p>
            <a:pPr algn="ctr"/>
            <a:r>
              <a:rPr lang="en-US" sz="16600" b="1" i="1">
                <a:solidFill>
                  <a:schemeClr val="accent6">
                    <a:lumMod val="75000"/>
                  </a:schemeClr>
                </a:solidFill>
                <a:latin typeface="Times New Roman" panose="02020603050405020304" pitchFamily="18" charset="0"/>
                <a:cs typeface="Times New Roman" panose="02020603050405020304" pitchFamily="18" charset="0"/>
              </a:rPr>
              <a:t>Cái kính</a:t>
            </a:r>
            <a:endParaRPr lang="en-GB" sz="16600">
              <a:solidFill>
                <a:schemeClr val="accent6">
                  <a:lumMod val="75000"/>
                </a:schemeClr>
              </a:solidFill>
              <a:latin typeface="Times New Roman" panose="02020603050405020304" pitchFamily="18" charset="0"/>
              <a:cs typeface="Times New Roman" panose="02020603050405020304" pitchFamily="18" charset="0"/>
            </a:endParaRPr>
          </a:p>
          <a:p>
            <a:pPr algn="ctr"/>
            <a:r>
              <a:rPr lang="en-US" sz="16600">
                <a:solidFill>
                  <a:schemeClr val="accent6">
                    <a:lumMod val="75000"/>
                  </a:schemeClr>
                </a:solidFill>
                <a:latin typeface="Times New Roman" panose="02020603050405020304" pitchFamily="18" charset="0"/>
                <a:cs typeface="Times New Roman" panose="02020603050405020304" pitchFamily="18" charset="0"/>
              </a:rPr>
              <a:t>                 </a:t>
            </a:r>
            <a:r>
              <a:rPr lang="en-US" sz="16600" smtClean="0">
                <a:solidFill>
                  <a:schemeClr val="accent6">
                    <a:lumMod val="75000"/>
                  </a:schemeClr>
                </a:solidFill>
                <a:latin typeface="Times New Roman" panose="02020603050405020304" pitchFamily="18" charset="0"/>
                <a:cs typeface="Times New Roman" panose="02020603050405020304" pitchFamily="18" charset="0"/>
              </a:rPr>
              <a:t> </a:t>
            </a:r>
            <a:r>
              <a:rPr lang="vi-VN" sz="7200" b="1">
                <a:solidFill>
                  <a:schemeClr val="accent6">
                    <a:lumMod val="75000"/>
                  </a:schemeClr>
                </a:solidFill>
                <a:latin typeface="Times New Roman" panose="02020603050405020304" pitchFamily="18" charset="0"/>
                <a:cs typeface="Times New Roman" panose="02020603050405020304" pitchFamily="18" charset="0"/>
              </a:rPr>
              <a:t>(</a:t>
            </a:r>
            <a:r>
              <a:rPr lang="en-US" sz="7200" b="1">
                <a:solidFill>
                  <a:schemeClr val="accent6">
                    <a:lumMod val="75000"/>
                  </a:schemeClr>
                </a:solidFill>
                <a:latin typeface="Times New Roman" panose="02020603050405020304" pitchFamily="18" charset="0"/>
                <a:cs typeface="Times New Roman" panose="02020603050405020304" pitchFamily="18" charset="0"/>
              </a:rPr>
              <a:t>NÊ- XIN</a:t>
            </a:r>
            <a:r>
              <a:rPr lang="vi-VN" sz="7200" b="1">
                <a:solidFill>
                  <a:schemeClr val="accent6">
                    <a:lumMod val="75000"/>
                  </a:schemeClr>
                </a:solidFill>
                <a:latin typeface="Times New Roman" panose="02020603050405020304" pitchFamily="18" charset="0"/>
                <a:cs typeface="Times New Roman" panose="02020603050405020304" pitchFamily="18" charset="0"/>
              </a:rPr>
              <a:t>)</a:t>
            </a:r>
            <a:endParaRPr lang="en-GB" sz="7200" b="1">
              <a:solidFill>
                <a:schemeClr val="accent6">
                  <a:lumMod val="75000"/>
                </a:schemeClr>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4302" y="-667610"/>
            <a:ext cx="19955561" cy="13860044"/>
          </a:xfrm>
          <a:custGeom>
            <a:avLst/>
            <a:gdLst/>
            <a:ahLst/>
            <a:cxnLst/>
            <a:rect l="l" t="t" r="r" b="b"/>
            <a:pathLst>
              <a:path w="19955561" h="13860044">
                <a:moveTo>
                  <a:pt x="0" y="0"/>
                </a:moveTo>
                <a:lnTo>
                  <a:pt x="19955561" y="0"/>
                </a:lnTo>
                <a:lnTo>
                  <a:pt x="19955561" y="13860044"/>
                </a:lnTo>
                <a:lnTo>
                  <a:pt x="0" y="1386004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0" y="5851950"/>
            <a:ext cx="4464079" cy="4667764"/>
          </a:xfrm>
          <a:custGeom>
            <a:avLst/>
            <a:gdLst/>
            <a:ahLst/>
            <a:cxnLst/>
            <a:rect l="l" t="t" r="r" b="b"/>
            <a:pathLst>
              <a:path w="4464079" h="4667764">
                <a:moveTo>
                  <a:pt x="0" y="0"/>
                </a:moveTo>
                <a:lnTo>
                  <a:pt x="4464079" y="0"/>
                </a:lnTo>
                <a:lnTo>
                  <a:pt x="4464079" y="4667764"/>
                </a:lnTo>
                <a:lnTo>
                  <a:pt x="0" y="46677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4910856" y="5851950"/>
            <a:ext cx="3901751" cy="5460466"/>
          </a:xfrm>
          <a:custGeom>
            <a:avLst/>
            <a:gdLst/>
            <a:ahLst/>
            <a:cxnLst/>
            <a:rect l="l" t="t" r="r" b="b"/>
            <a:pathLst>
              <a:path w="3901751" h="5460466">
                <a:moveTo>
                  <a:pt x="0" y="0"/>
                </a:moveTo>
                <a:lnTo>
                  <a:pt x="3901751" y="0"/>
                </a:lnTo>
                <a:lnTo>
                  <a:pt x="3901751" y="5460467"/>
                </a:lnTo>
                <a:lnTo>
                  <a:pt x="0" y="546046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3817492" y="5851950"/>
            <a:ext cx="4760075" cy="5143500"/>
          </a:xfrm>
          <a:custGeom>
            <a:avLst/>
            <a:gdLst/>
            <a:ahLst/>
            <a:cxnLst/>
            <a:rect l="l" t="t" r="r" b="b"/>
            <a:pathLst>
              <a:path w="4760075" h="5143500">
                <a:moveTo>
                  <a:pt x="0" y="0"/>
                </a:moveTo>
                <a:lnTo>
                  <a:pt x="4760076" y="0"/>
                </a:lnTo>
                <a:lnTo>
                  <a:pt x="4760076" y="5143500"/>
                </a:lnTo>
                <a:lnTo>
                  <a:pt x="0" y="51435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6"/>
          <p:cNvSpPr/>
          <p:nvPr/>
        </p:nvSpPr>
        <p:spPr>
          <a:xfrm>
            <a:off x="9633479" y="5851950"/>
            <a:ext cx="4184014" cy="4667764"/>
          </a:xfrm>
          <a:custGeom>
            <a:avLst/>
            <a:gdLst/>
            <a:ahLst/>
            <a:cxnLst/>
            <a:rect l="l" t="t" r="r" b="b"/>
            <a:pathLst>
              <a:path w="4184014" h="4667764">
                <a:moveTo>
                  <a:pt x="0" y="0"/>
                </a:moveTo>
                <a:lnTo>
                  <a:pt x="4184013" y="0"/>
                </a:lnTo>
                <a:lnTo>
                  <a:pt x="4184013" y="4667764"/>
                </a:lnTo>
                <a:lnTo>
                  <a:pt x="0" y="466776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 name="TextBox 7"/>
          <p:cNvSpPr txBox="1"/>
          <p:nvPr/>
        </p:nvSpPr>
        <p:spPr>
          <a:xfrm>
            <a:off x="1143000" y="27595"/>
            <a:ext cx="16230600" cy="677108"/>
          </a:xfrm>
          <a:prstGeom prst="rect">
            <a:avLst/>
          </a:prstGeom>
        </p:spPr>
        <p:txBody>
          <a:bodyPr lIns="0" tIns="0" rIns="0" bIns="0" rtlCol="0" anchor="t">
            <a:spAutoFit/>
          </a:bodyPr>
          <a:lstStyle/>
          <a:p>
            <a:r>
              <a:rPr lang="en-US" sz="4400" b="1">
                <a:latin typeface="Times New Roman" panose="02020603050405020304" pitchFamily="18" charset="0"/>
                <a:cs typeface="Times New Roman" panose="02020603050405020304" pitchFamily="18" charset="0"/>
              </a:rPr>
              <a:t>II. ĐỌC- HIỂU VĂN BẢN</a:t>
            </a:r>
            <a:endParaRPr lang="en-GB" sz="4400">
              <a:latin typeface="Times New Roman" panose="02020603050405020304" pitchFamily="18" charset="0"/>
              <a:cs typeface="Times New Roman" panose="02020603050405020304" pitchFamily="18" charset="0"/>
            </a:endParaRPr>
          </a:p>
        </p:txBody>
      </p:sp>
      <p:sp>
        <p:nvSpPr>
          <p:cNvPr id="8" name="TextBox 8"/>
          <p:cNvSpPr txBox="1"/>
          <p:nvPr/>
        </p:nvSpPr>
        <p:spPr>
          <a:xfrm>
            <a:off x="1295400" y="1166531"/>
            <a:ext cx="16230600" cy="1406154"/>
          </a:xfrm>
          <a:prstGeom prst="rect">
            <a:avLst/>
          </a:prstGeom>
        </p:spPr>
        <p:txBody>
          <a:bodyPr lIns="0" tIns="0" rIns="0" bIns="0" rtlCol="0" anchor="t">
            <a:spAutoFit/>
          </a:bodyPr>
          <a:lstStyle/>
          <a:p>
            <a:r>
              <a:rPr lang="en-US" sz="4400" b="1">
                <a:latin typeface="Times New Roman" panose="02020603050405020304" pitchFamily="18" charset="0"/>
                <a:cs typeface="Times New Roman" panose="02020603050405020304" pitchFamily="18" charset="0"/>
              </a:rPr>
              <a:t>1. Các nhân vật trong truyện</a:t>
            </a:r>
            <a:endParaRPr lang="en-GB" sz="4400">
              <a:latin typeface="Times New Roman" panose="02020603050405020304" pitchFamily="18" charset="0"/>
              <a:cs typeface="Times New Roman" panose="02020603050405020304" pitchFamily="18" charset="0"/>
            </a:endParaRPr>
          </a:p>
          <a:p>
            <a:pPr algn="ctr">
              <a:lnSpc>
                <a:spcPts val="5880"/>
              </a:lnSpc>
            </a:pPr>
            <a:endParaRPr lang="en-US" sz="4400">
              <a:solidFill>
                <a:srgbClr val="333333"/>
              </a:solidFill>
              <a:latin typeface="Times New Roman" panose="02020603050405020304" pitchFamily="18" charset="0"/>
              <a:cs typeface="Times New Roman" panose="02020603050405020304" pitchFamily="18" charset="0"/>
            </a:endParaRPr>
          </a:p>
        </p:txBody>
      </p:sp>
      <p:sp>
        <p:nvSpPr>
          <p:cNvPr id="9" name="Rectangle 8"/>
          <p:cNvSpPr/>
          <p:nvPr/>
        </p:nvSpPr>
        <p:spPr>
          <a:xfrm>
            <a:off x="1752600" y="2254275"/>
            <a:ext cx="4353115" cy="884794"/>
          </a:xfrm>
          <a:prstGeom prst="rect">
            <a:avLst/>
          </a:prstGeom>
        </p:spPr>
        <p:txBody>
          <a:bodyPr wrap="none">
            <a:spAutoFit/>
          </a:bodyPr>
          <a:lstStyle/>
          <a:p>
            <a:pPr marL="30480" marR="30480" algn="just">
              <a:lnSpc>
                <a:spcPct val="130000"/>
              </a:lnSpc>
              <a:spcAft>
                <a:spcPts val="0"/>
              </a:spcAft>
            </a:pPr>
            <a:r>
              <a:rPr lang="en-US" sz="4400" b="1">
                <a:latin typeface="Times New Roman" panose="02020603050405020304" pitchFamily="18" charset="0"/>
                <a:ea typeface="Times New Roman" panose="02020603050405020304" pitchFamily="18" charset="0"/>
                <a:cs typeface="Times New Roman" panose="02020603050405020304" pitchFamily="18" charset="0"/>
              </a:rPr>
              <a:t>a. Nhân vật “tôi”</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10" name="Table 9"/>
          <p:cNvGraphicFramePr>
            <a:graphicFrameLocks noGrp="1"/>
          </p:cNvGraphicFramePr>
          <p:nvPr/>
        </p:nvGraphicFramePr>
        <p:xfrm>
          <a:off x="8371758" y="1953407"/>
          <a:ext cx="8915400" cy="3384664"/>
        </p:xfrm>
        <a:graphic>
          <a:graphicData uri="http://schemas.openxmlformats.org/drawingml/2006/table">
            <a:tbl>
              <a:tblPr firstRow="1" firstCol="1" bandRow="1">
                <a:effectLst>
                  <a:outerShdw blurRad="50800" dist="38100" algn="l" rotWithShape="0">
                    <a:prstClr val="black">
                      <a:alpha val="40000"/>
                    </a:prstClr>
                  </a:outerShdw>
                </a:effectLst>
              </a:tblPr>
              <a:tblGrid>
                <a:gridCol w="2228364"/>
                <a:gridCol w="2228364"/>
                <a:gridCol w="2229336"/>
                <a:gridCol w="2229336"/>
              </a:tblGrid>
              <a:tr h="741356">
                <a:tc gridSpan="4">
                  <a:txBody>
                    <a:bodyPr/>
                    <a:lstStyle/>
                    <a:p>
                      <a:pPr algn="ctr">
                        <a:lnSpc>
                          <a:spcPct val="130000"/>
                        </a:lnSpc>
                        <a:spcAft>
                          <a:spcPts val="0"/>
                        </a:spcAft>
                      </a:pPr>
                      <a:r>
                        <a:rPr lang="vi-VN" sz="32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số 02:</a:t>
                      </a:r>
                      <a:r>
                        <a:rPr lang="vi-VN" sz="3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về nhân vật “tôi”</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hMerge="1">
                  <a:tcPr/>
                </a:tc>
                <a:tc hMerge="1">
                  <a:tcPr/>
                </a:tc>
                <a:tc hMerge="1">
                  <a:tcPr/>
                </a:tc>
              </a:tr>
              <a:tr h="1482713">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Hành động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Hậu quả sau mỗi lần đeo kính mới</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Ngôn ngữ</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Đặc điểm tính cách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1356">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492" y="-266700"/>
            <a:ext cx="19121781" cy="14227102"/>
          </a:xfrm>
          <a:custGeom>
            <a:avLst/>
            <a:gdLst/>
            <a:ahLst/>
            <a:cxnLst/>
            <a:rect l="l" t="t" r="r" b="b"/>
            <a:pathLst>
              <a:path w="20484048" h="14227102">
                <a:moveTo>
                  <a:pt x="0" y="0"/>
                </a:moveTo>
                <a:lnTo>
                  <a:pt x="20484047" y="0"/>
                </a:lnTo>
                <a:lnTo>
                  <a:pt x="20484047" y="14227102"/>
                </a:lnTo>
                <a:lnTo>
                  <a:pt x="0" y="14227102"/>
                </a:lnTo>
                <a:lnTo>
                  <a:pt x="0" y="0"/>
                </a:lnTo>
                <a:close/>
              </a:path>
            </a:pathLst>
          </a:custGeom>
          <a:blipFill>
            <a:blip r:embed="rId1"/>
            <a:stretch>
              <a:fillRect/>
            </a:stretch>
          </a:blipFill>
        </p:spPr>
      </p:sp>
      <p:sp>
        <p:nvSpPr>
          <p:cNvPr id="3" name="Freeform 3"/>
          <p:cNvSpPr/>
          <p:nvPr/>
        </p:nvSpPr>
        <p:spPr>
          <a:xfrm>
            <a:off x="13944599" y="970416"/>
            <a:ext cx="5177181" cy="9924606"/>
          </a:xfrm>
          <a:custGeom>
            <a:avLst/>
            <a:gdLst/>
            <a:ahLst/>
            <a:cxnLst/>
            <a:rect l="l" t="t" r="r" b="b"/>
            <a:pathLst>
              <a:path w="7777282" h="9924606">
                <a:moveTo>
                  <a:pt x="0" y="0"/>
                </a:moveTo>
                <a:lnTo>
                  <a:pt x="7777282" y="0"/>
                </a:lnTo>
                <a:lnTo>
                  <a:pt x="7777282" y="9924606"/>
                </a:lnTo>
                <a:lnTo>
                  <a:pt x="0" y="9924606"/>
                </a:lnTo>
                <a:lnTo>
                  <a:pt x="0" y="0"/>
                </a:lnTo>
                <a:close/>
              </a:path>
            </a:pathLst>
          </a:custGeom>
          <a:blipFill>
            <a:blip r:embed="rId2"/>
            <a:stretch>
              <a:fillRect/>
            </a:stretch>
          </a:blipFill>
        </p:spPr>
      </p:sp>
      <p:sp>
        <p:nvSpPr>
          <p:cNvPr id="5" name="TextBox 5"/>
          <p:cNvSpPr txBox="1"/>
          <p:nvPr/>
        </p:nvSpPr>
        <p:spPr>
          <a:xfrm>
            <a:off x="0" y="484208"/>
            <a:ext cx="10972800" cy="753745"/>
          </a:xfrm>
          <a:prstGeom prst="rect">
            <a:avLst/>
          </a:prstGeom>
        </p:spPr>
        <p:txBody>
          <a:bodyPr wrap="square" lIns="0" tIns="0" rIns="0" bIns="0" rtlCol="0" anchor="t">
            <a:spAutoFit/>
          </a:bodyPr>
          <a:lstStyle/>
          <a:p>
            <a:pPr algn="ctr">
              <a:lnSpc>
                <a:spcPts val="5880"/>
              </a:lnSpc>
            </a:pPr>
            <a:r>
              <a:rPr lang="en-US" sz="3600" b="1">
                <a:latin typeface="Times New Roman" panose="02020603050405020304" pitchFamily="18" charset="0"/>
                <a:cs typeface="Times New Roman" panose="02020603050405020304" pitchFamily="18" charset="0"/>
              </a:rPr>
              <a:t>- Vai trò:</a:t>
            </a:r>
            <a:r>
              <a:rPr lang="en-US" sz="3600">
                <a:latin typeface="Times New Roman" panose="02020603050405020304" pitchFamily="18" charset="0"/>
                <a:cs typeface="Times New Roman" panose="02020603050405020304" pitchFamily="18" charset="0"/>
              </a:rPr>
              <a:t> </a:t>
            </a:r>
            <a:r>
              <a:rPr lang="en-US" sz="3600" b="1">
                <a:latin typeface="Times New Roman" panose="02020603050405020304" pitchFamily="18" charset="0"/>
                <a:cs typeface="Times New Roman" panose="02020603050405020304" pitchFamily="18" charset="0"/>
              </a:rPr>
              <a:t>Là nhân vật chính mà tiếng cười hướng đến</a:t>
            </a:r>
            <a:endParaRPr lang="en-US" sz="3600" b="1">
              <a:solidFill>
                <a:srgbClr val="333333"/>
              </a:solidFill>
              <a:latin typeface="Times New Roman" panose="02020603050405020304" pitchFamily="18" charset="0"/>
              <a:cs typeface="Times New Roman" panose="02020603050405020304" pitchFamily="18" charset="0"/>
            </a:endParaRPr>
          </a:p>
        </p:txBody>
      </p:sp>
      <p:sp>
        <p:nvSpPr>
          <p:cNvPr id="36" name="Rectangle 35"/>
          <p:cNvSpPr/>
          <p:nvPr/>
        </p:nvSpPr>
        <p:spPr>
          <a:xfrm>
            <a:off x="393493" y="1428346"/>
            <a:ext cx="13563598" cy="1753235"/>
          </a:xfrm>
          <a:prstGeom prst="rect">
            <a:avLst/>
          </a:prstGeom>
        </p:spPr>
        <p:txBody>
          <a:bodyPr wrap="square">
            <a:spAutoFit/>
          </a:bodyPr>
          <a:lstStyle/>
          <a:p>
            <a:pPr algn="just"/>
            <a:r>
              <a:rPr lang="en-GB" sz="3600" b="1">
                <a:latin typeface="Times New Roman" panose="02020603050405020304" pitchFamily="18" charset="0"/>
                <a:ea typeface="Times New Roman" panose="02020603050405020304" pitchFamily="18" charset="0"/>
                <a:cs typeface="Times New Roman" panose="02020603050405020304" pitchFamily="18" charset="0"/>
              </a:rPr>
              <a:t>- Hành động:</a:t>
            </a:r>
            <a:r>
              <a:rPr lang="en-GB" sz="3600">
                <a:latin typeface="Times New Roman" panose="02020603050405020304" pitchFamily="18" charset="0"/>
                <a:ea typeface="Times New Roman" panose="02020603050405020304" pitchFamily="18" charset="0"/>
                <a:cs typeface="Times New Roman" panose="02020603050405020304" pitchFamily="18" charset="0"/>
              </a:rPr>
              <a:t> </a:t>
            </a:r>
            <a:r>
              <a:rPr lang="en-GB" sz="3600" b="1">
                <a:latin typeface="Times New Roman" panose="02020603050405020304" pitchFamily="18" charset="0"/>
                <a:ea typeface="Times New Roman" panose="02020603050405020304" pitchFamily="18" charset="0"/>
                <a:cs typeface="Times New Roman" panose="02020603050405020304" pitchFamily="18" charset="0"/>
              </a:rPr>
              <a:t>lần lượt tìm đến nhiều bác sĩ để  khám mắt, đo kính theo lời khuyên của </a:t>
            </a:r>
            <a:r>
              <a:rPr lang="en-GB" sz="3600" b="1" smtClean="0">
                <a:latin typeface="Times New Roman" panose="02020603050405020304" pitchFamily="18" charset="0"/>
                <a:ea typeface="Times New Roman" panose="02020603050405020304" pitchFamily="18" charset="0"/>
                <a:cs typeface="Times New Roman" panose="02020603050405020304" pitchFamily="18" charset="0"/>
              </a:rPr>
              <a:t>họ. </a:t>
            </a:r>
            <a:r>
              <a:rPr lang="en-GB" sz="3600" b="1">
                <a:latin typeface="Times New Roman" panose="02020603050405020304" pitchFamily="18" charset="0"/>
                <a:cs typeface="Times New Roman" panose="02020603050405020304" pitchFamily="18" charset="0"/>
              </a:rPr>
              <a:t>Mỗi bác sĩ kết luận một kiểu. Vì vậy nhân vật nhiều</a:t>
            </a:r>
            <a:r>
              <a:rPr lang="en-US" altLang="en-GB" sz="3600" b="1">
                <a:latin typeface="Times New Roman" panose="02020603050405020304" pitchFamily="18" charset="0"/>
                <a:cs typeface="Times New Roman" panose="02020603050405020304" pitchFamily="18" charset="0"/>
              </a:rPr>
              <a:t> l</a:t>
            </a:r>
            <a:r>
              <a:rPr lang="en-GB" sz="3600" b="1">
                <a:latin typeface="Times New Roman" panose="02020603050405020304" pitchFamily="18" charset="0"/>
                <a:cs typeface="Times New Roman" panose="02020603050405020304" pitchFamily="18" charset="0"/>
              </a:rPr>
              <a:t>ần thay kính mới.</a:t>
            </a:r>
            <a:endParaRPr lang="en-GB" sz="3600" b="1">
              <a:latin typeface="Times New Roman" panose="02020603050405020304" pitchFamily="18" charset="0"/>
              <a:cs typeface="Times New Roman" panose="02020603050405020304" pitchFamily="18" charset="0"/>
            </a:endParaRPr>
          </a:p>
        </p:txBody>
      </p:sp>
      <p:sp>
        <p:nvSpPr>
          <p:cNvPr id="37" name="Rectangle 36"/>
          <p:cNvSpPr/>
          <p:nvPr/>
        </p:nvSpPr>
        <p:spPr>
          <a:xfrm>
            <a:off x="497640" y="3385808"/>
            <a:ext cx="13294560" cy="6572250"/>
          </a:xfrm>
          <a:prstGeom prst="rect">
            <a:avLst/>
          </a:prstGeom>
        </p:spPr>
        <p:txBody>
          <a:bodyPr wrap="square">
            <a:spAutoFit/>
          </a:bodyPr>
          <a:lstStyle/>
          <a:p>
            <a:pPr marR="30480" algn="just">
              <a:lnSpc>
                <a:spcPct val="130000"/>
              </a:lnSpc>
              <a:spcAft>
                <a:spcPts val="0"/>
              </a:spcAft>
            </a:pPr>
            <a:r>
              <a:rPr lang="en-GB" sz="3600">
                <a:latin typeface="Times New Roman" panose="02020603050405020304" pitchFamily="18" charset="0"/>
                <a:ea typeface="Times New Roman" panose="02020603050405020304" pitchFamily="18" charset="0"/>
                <a:cs typeface="Times New Roman" panose="02020603050405020304" pitchFamily="18" charset="0"/>
              </a:rPr>
              <a:t>+ Lần 1: Cứ đeo kính vào là tôi lại thấy mặt mày sa sầm, buồn nôn, không chịu được.</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tabLst>
                <a:tab pos="90170" algn="l"/>
                <a:tab pos="180340" algn="l"/>
              </a:tabLst>
            </a:pPr>
            <a:r>
              <a:rPr lang="en-GB" sz="3600">
                <a:latin typeface="Times New Roman" panose="02020603050405020304" pitchFamily="18" charset="0"/>
                <a:ea typeface="Times New Roman" panose="02020603050405020304" pitchFamily="18" charset="0"/>
                <a:cs typeface="Times New Roman" panose="02020603050405020304" pitchFamily="18" charset="0"/>
              </a:rPr>
              <a:t>+ Lần 2: Khi đeo kính vào là nước mắt chảy, mắt lúc nào cũng đỏ hoe.</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tabLst>
                <a:tab pos="90170" algn="l"/>
                <a:tab pos="180340" algn="l"/>
              </a:tabLst>
            </a:pPr>
            <a:r>
              <a:rPr lang="en-GB" sz="3600">
                <a:latin typeface="Times New Roman" panose="02020603050405020304" pitchFamily="18" charset="0"/>
                <a:ea typeface="Times New Roman" panose="02020603050405020304" pitchFamily="18" charset="0"/>
                <a:cs typeface="Times New Roman" panose="02020603050405020304" pitchFamily="18" charset="0"/>
              </a:rPr>
              <a:t>+ Lần 3: Anh đeo kính thì nhìn cái gì cũng lùi ra xa khiến anh khó khăn khi bắt tay, đi lại và ăn uống.</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tabLst>
                <a:tab pos="90170" algn="l"/>
                <a:tab pos="180340" algn="l"/>
              </a:tabLst>
            </a:pPr>
            <a:r>
              <a:rPr lang="en-GB" sz="3600">
                <a:latin typeface="Times New Roman" panose="02020603050405020304" pitchFamily="18" charset="0"/>
                <a:ea typeface="Times New Roman" panose="02020603050405020304" pitchFamily="18" charset="0"/>
                <a:cs typeface="Times New Roman" panose="02020603050405020304" pitchFamily="18" charset="0"/>
              </a:rPr>
              <a:t>+ Lần 4: Kính mới khiến anh nhìn gì cũng hóa hai.</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tabLst>
                <a:tab pos="90170" algn="l"/>
                <a:tab pos="180340" algn="l"/>
              </a:tabLst>
            </a:pPr>
            <a:r>
              <a:rPr lang="en-GB" sz="3600">
                <a:latin typeface="Times New Roman" panose="02020603050405020304" pitchFamily="18" charset="0"/>
                <a:ea typeface="Times New Roman" panose="02020603050405020304" pitchFamily="18" charset="0"/>
                <a:cs typeface="Times New Roman" panose="02020603050405020304" pitchFamily="18" charset="0"/>
              </a:rPr>
              <a:t>+ Lần 5: Kính mới khiến anh không phân biệt được sáng tối.</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tabLst>
                <a:tab pos="90170" algn="l"/>
                <a:tab pos="180340" algn="l"/>
              </a:tabLst>
            </a:pPr>
            <a:r>
              <a:rPr lang="en-GB" sz="3600">
                <a:latin typeface="Times New Roman" panose="02020603050405020304" pitchFamily="18" charset="0"/>
                <a:ea typeface="Times New Roman" panose="02020603050405020304" pitchFamily="18" charset="0"/>
                <a:cs typeface="Times New Roman" panose="02020603050405020304" pitchFamily="18" charset="0"/>
              </a:rPr>
              <a:t>+ Lần ...: lại kính mới, ...bị ngã, nhìn cái gì cũng mờ mờ ảo ảo, ...chiếc kính bị văng ra.</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1000"/>
                                        <p:tgtEl>
                                          <p:spTgt spid="36"/>
                                        </p:tgtEl>
                                      </p:cBhvr>
                                    </p:animEffect>
                                    <p:anim calcmode="lin" valueType="num">
                                      <p:cBhvr>
                                        <p:cTn id="15" dur="1000" fill="hold"/>
                                        <p:tgtEl>
                                          <p:spTgt spid="36"/>
                                        </p:tgtEl>
                                        <p:attrNameLst>
                                          <p:attrName>ppt_x</p:attrName>
                                        </p:attrNameLst>
                                      </p:cBhvr>
                                      <p:tavLst>
                                        <p:tav tm="0">
                                          <p:val>
                                            <p:strVal val="#ppt_x"/>
                                          </p:val>
                                        </p:tav>
                                        <p:tav tm="100000">
                                          <p:val>
                                            <p:strVal val="#ppt_x"/>
                                          </p:val>
                                        </p:tav>
                                      </p:tavLst>
                                    </p:anim>
                                    <p:anim calcmode="lin" valueType="num">
                                      <p:cBhvr>
                                        <p:cTn id="1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1000"/>
                                        <p:tgtEl>
                                          <p:spTgt spid="37"/>
                                        </p:tgtEl>
                                      </p:cBhvr>
                                    </p:animEffect>
                                    <p:anim calcmode="lin" valueType="num">
                                      <p:cBhvr>
                                        <p:cTn id="22" dur="1000" fill="hold"/>
                                        <p:tgtEl>
                                          <p:spTgt spid="37"/>
                                        </p:tgtEl>
                                        <p:attrNameLst>
                                          <p:attrName>ppt_x</p:attrName>
                                        </p:attrNameLst>
                                      </p:cBhvr>
                                      <p:tavLst>
                                        <p:tav tm="0">
                                          <p:val>
                                            <p:strVal val="#ppt_x"/>
                                          </p:val>
                                        </p:tav>
                                        <p:tav tm="100000">
                                          <p:val>
                                            <p:strVal val="#ppt_x"/>
                                          </p:val>
                                        </p:tav>
                                      </p:tavLst>
                                    </p:anim>
                                    <p:anim calcmode="lin" valueType="num">
                                      <p:cBhvr>
                                        <p:cTn id="23"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6" grpId="0"/>
      <p:bldP spid="3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2400" y="-775739"/>
            <a:ext cx="19955561" cy="13860044"/>
          </a:xfrm>
          <a:custGeom>
            <a:avLst/>
            <a:gdLst/>
            <a:ahLst/>
            <a:cxnLst/>
            <a:rect l="l" t="t" r="r" b="b"/>
            <a:pathLst>
              <a:path w="19955561" h="13860044">
                <a:moveTo>
                  <a:pt x="0" y="0"/>
                </a:moveTo>
                <a:lnTo>
                  <a:pt x="19955561" y="0"/>
                </a:lnTo>
                <a:lnTo>
                  <a:pt x="19955561" y="13860044"/>
                </a:lnTo>
                <a:lnTo>
                  <a:pt x="0" y="13860044"/>
                </a:lnTo>
                <a:lnTo>
                  <a:pt x="0" y="0"/>
                </a:lnTo>
                <a:close/>
              </a:path>
            </a:pathLst>
          </a:custGeom>
          <a:blipFill>
            <a:blip r:embed="rId1"/>
            <a:stretch>
              <a:fillRect/>
            </a:stretch>
          </a:blipFill>
        </p:spPr>
      </p:sp>
      <p:grpSp>
        <p:nvGrpSpPr>
          <p:cNvPr id="3" name="Group 3"/>
          <p:cNvGrpSpPr/>
          <p:nvPr/>
        </p:nvGrpSpPr>
        <p:grpSpPr>
          <a:xfrm>
            <a:off x="1066800" y="1307023"/>
            <a:ext cx="8420100" cy="6208033"/>
            <a:chOff x="0" y="0"/>
            <a:chExt cx="753833" cy="1287037"/>
          </a:xfrm>
        </p:grpSpPr>
        <p:sp>
          <p:nvSpPr>
            <p:cNvPr id="4" name="Freeform 4"/>
            <p:cNvSpPr/>
            <p:nvPr/>
          </p:nvSpPr>
          <p:spPr>
            <a:xfrm>
              <a:off x="0" y="0"/>
              <a:ext cx="753833" cy="1287037"/>
            </a:xfrm>
            <a:custGeom>
              <a:avLst/>
              <a:gdLst/>
              <a:ahLst/>
              <a:cxnLst/>
              <a:rect l="l" t="t" r="r" b="b"/>
              <a:pathLst>
                <a:path w="753833" h="1287037">
                  <a:moveTo>
                    <a:pt x="53229" y="0"/>
                  </a:moveTo>
                  <a:lnTo>
                    <a:pt x="700604" y="0"/>
                  </a:lnTo>
                  <a:cubicBezTo>
                    <a:pt x="730002" y="0"/>
                    <a:pt x="753833" y="23832"/>
                    <a:pt x="753833" y="53229"/>
                  </a:cubicBezTo>
                  <a:lnTo>
                    <a:pt x="753833" y="1233808"/>
                  </a:lnTo>
                  <a:cubicBezTo>
                    <a:pt x="753833" y="1263205"/>
                    <a:pt x="730002" y="1287037"/>
                    <a:pt x="700604" y="1287037"/>
                  </a:cubicBezTo>
                  <a:lnTo>
                    <a:pt x="53229" y="1287037"/>
                  </a:lnTo>
                  <a:cubicBezTo>
                    <a:pt x="23832" y="1287037"/>
                    <a:pt x="0" y="1263205"/>
                    <a:pt x="0" y="1233808"/>
                  </a:cubicBezTo>
                  <a:lnTo>
                    <a:pt x="0" y="53229"/>
                  </a:lnTo>
                  <a:cubicBezTo>
                    <a:pt x="0" y="23832"/>
                    <a:pt x="23832" y="0"/>
                    <a:pt x="53229" y="0"/>
                  </a:cubicBezTo>
                  <a:close/>
                </a:path>
              </a:pathLst>
            </a:custGeom>
            <a:solidFill>
              <a:srgbClr val="FBF1DE"/>
            </a:solidFill>
            <a:ln w="28575" cap="rnd">
              <a:solidFill>
                <a:srgbClr val="000000"/>
              </a:solidFill>
              <a:round/>
            </a:ln>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6" name="Group 6"/>
          <p:cNvGrpSpPr/>
          <p:nvPr/>
        </p:nvGrpSpPr>
        <p:grpSpPr>
          <a:xfrm>
            <a:off x="10269711" y="2725607"/>
            <a:ext cx="7955741" cy="6208033"/>
            <a:chOff x="0" y="0"/>
            <a:chExt cx="753833" cy="1287037"/>
          </a:xfrm>
        </p:grpSpPr>
        <p:sp>
          <p:nvSpPr>
            <p:cNvPr id="7" name="Freeform 7"/>
            <p:cNvSpPr/>
            <p:nvPr/>
          </p:nvSpPr>
          <p:spPr>
            <a:xfrm>
              <a:off x="0" y="0"/>
              <a:ext cx="753833" cy="1287037"/>
            </a:xfrm>
            <a:custGeom>
              <a:avLst/>
              <a:gdLst/>
              <a:ahLst/>
              <a:cxnLst/>
              <a:rect l="l" t="t" r="r" b="b"/>
              <a:pathLst>
                <a:path w="753833" h="1287037">
                  <a:moveTo>
                    <a:pt x="53229" y="0"/>
                  </a:moveTo>
                  <a:lnTo>
                    <a:pt x="700604" y="0"/>
                  </a:lnTo>
                  <a:cubicBezTo>
                    <a:pt x="730002" y="0"/>
                    <a:pt x="753833" y="23832"/>
                    <a:pt x="753833" y="53229"/>
                  </a:cubicBezTo>
                  <a:lnTo>
                    <a:pt x="753833" y="1233808"/>
                  </a:lnTo>
                  <a:cubicBezTo>
                    <a:pt x="753833" y="1263205"/>
                    <a:pt x="730002" y="1287037"/>
                    <a:pt x="700604" y="1287037"/>
                  </a:cubicBezTo>
                  <a:lnTo>
                    <a:pt x="53229" y="1287037"/>
                  </a:lnTo>
                  <a:cubicBezTo>
                    <a:pt x="23832" y="1287037"/>
                    <a:pt x="0" y="1263205"/>
                    <a:pt x="0" y="1233808"/>
                  </a:cubicBezTo>
                  <a:lnTo>
                    <a:pt x="0" y="53229"/>
                  </a:lnTo>
                  <a:cubicBezTo>
                    <a:pt x="0" y="23832"/>
                    <a:pt x="23832" y="0"/>
                    <a:pt x="53229" y="0"/>
                  </a:cubicBezTo>
                  <a:close/>
                </a:path>
              </a:pathLst>
            </a:custGeom>
            <a:solidFill>
              <a:srgbClr val="F4DAC3"/>
            </a:solidFill>
            <a:ln w="28575" cap="rnd">
              <a:solidFill>
                <a:srgbClr val="000000"/>
              </a:solidFill>
              <a:round/>
            </a:ln>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6" name="Freeform 16"/>
          <p:cNvSpPr/>
          <p:nvPr/>
        </p:nvSpPr>
        <p:spPr>
          <a:xfrm>
            <a:off x="12192000" y="7100171"/>
            <a:ext cx="3429000" cy="2809838"/>
          </a:xfrm>
          <a:custGeom>
            <a:avLst/>
            <a:gdLst/>
            <a:ahLst/>
            <a:cxnLst/>
            <a:rect l="l" t="t" r="r" b="b"/>
            <a:pathLst>
              <a:path w="2013278" h="2331164">
                <a:moveTo>
                  <a:pt x="0" y="0"/>
                </a:moveTo>
                <a:lnTo>
                  <a:pt x="2013278" y="0"/>
                </a:lnTo>
                <a:lnTo>
                  <a:pt x="2013278" y="2331164"/>
                </a:lnTo>
                <a:lnTo>
                  <a:pt x="0" y="23311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8" name="Freeform 18"/>
          <p:cNvSpPr/>
          <p:nvPr/>
        </p:nvSpPr>
        <p:spPr>
          <a:xfrm>
            <a:off x="3505200" y="5802986"/>
            <a:ext cx="3705431" cy="2647140"/>
          </a:xfrm>
          <a:custGeom>
            <a:avLst/>
            <a:gdLst/>
            <a:ahLst/>
            <a:cxnLst/>
            <a:rect l="l" t="t" r="r" b="b"/>
            <a:pathLst>
              <a:path w="1826785" h="2331164">
                <a:moveTo>
                  <a:pt x="0" y="0"/>
                </a:moveTo>
                <a:lnTo>
                  <a:pt x="1826784" y="0"/>
                </a:lnTo>
                <a:lnTo>
                  <a:pt x="1826784" y="2331164"/>
                </a:lnTo>
                <a:lnTo>
                  <a:pt x="0" y="2331164"/>
                </a:lnTo>
                <a:lnTo>
                  <a:pt x="0" y="0"/>
                </a:lnTo>
                <a:close/>
              </a:path>
            </a:pathLst>
          </a:custGeom>
          <a:blipFill>
            <a:blip r:embed="rId4"/>
            <a:stretch>
              <a:fillRect/>
            </a:stretch>
          </a:blipFill>
        </p:spPr>
      </p:sp>
      <p:sp>
        <p:nvSpPr>
          <p:cNvPr id="20" name="TextBox 20"/>
          <p:cNvSpPr txBox="1"/>
          <p:nvPr/>
        </p:nvSpPr>
        <p:spPr>
          <a:xfrm>
            <a:off x="1758962" y="1831608"/>
            <a:ext cx="6920548" cy="3026470"/>
          </a:xfrm>
          <a:prstGeom prst="rect">
            <a:avLst/>
          </a:prstGeom>
        </p:spPr>
        <p:txBody>
          <a:bodyPr wrap="square" lIns="0" tIns="0" rIns="0" bIns="0" rtlCol="0" anchor="t">
            <a:spAutoFit/>
          </a:bodyPr>
          <a:lstStyle/>
          <a:p>
            <a:pPr algn="just">
              <a:lnSpc>
                <a:spcPts val="5880"/>
              </a:lnSpc>
            </a:pPr>
            <a:r>
              <a:rPr lang="en-GB" sz="4400" b="1">
                <a:latin typeface="Times New Roman" panose="02020603050405020304" pitchFamily="18" charset="0"/>
                <a:cs typeface="Times New Roman" panose="02020603050405020304" pitchFamily="18" charset="0"/>
              </a:rPr>
              <a:t>Ngôn ngữ:</a:t>
            </a:r>
            <a:r>
              <a:rPr lang="en-GB" sz="4400">
                <a:latin typeface="Times New Roman" panose="02020603050405020304" pitchFamily="18" charset="0"/>
                <a:cs typeface="Times New Roman" panose="02020603050405020304" pitchFamily="18" charset="0"/>
              </a:rPr>
              <a:t> nhân vật ”tôi” lặp đi lặp lại câu hỏi: </a:t>
            </a:r>
            <a:r>
              <a:rPr lang="en-GB" sz="4400" i="1">
                <a:latin typeface="Times New Roman" panose="02020603050405020304" pitchFamily="18" charset="0"/>
                <a:cs typeface="Times New Roman" panose="02020603050405020304" pitchFamily="18" charset="0"/>
              </a:rPr>
              <a:t>Làm sao tôi phải đeo kính?; Thế tôi bị làm sao ạ? Làm sao ạ? Làm sao?</a:t>
            </a:r>
            <a:r>
              <a:rPr lang="en-US" sz="4200" smtClean="0">
                <a:solidFill>
                  <a:srgbClr val="333333"/>
                </a:solidFill>
                <a:latin typeface="Times New Roman" panose="02020603050405020304" pitchFamily="18" charset="0"/>
                <a:cs typeface="Times New Roman" panose="02020603050405020304" pitchFamily="18" charset="0"/>
              </a:rPr>
              <a:t>.</a:t>
            </a:r>
            <a:endParaRPr lang="en-US" sz="4200">
              <a:solidFill>
                <a:srgbClr val="333333"/>
              </a:solidFill>
              <a:latin typeface="Times New Roman" panose="02020603050405020304" pitchFamily="18" charset="0"/>
              <a:cs typeface="Times New Roman" panose="02020603050405020304" pitchFamily="18" charset="0"/>
            </a:endParaRPr>
          </a:p>
        </p:txBody>
      </p:sp>
      <p:sp>
        <p:nvSpPr>
          <p:cNvPr id="21" name="TextBox 21"/>
          <p:cNvSpPr txBox="1"/>
          <p:nvPr/>
        </p:nvSpPr>
        <p:spPr>
          <a:xfrm>
            <a:off x="10591800" y="3077124"/>
            <a:ext cx="7068314" cy="3769995"/>
          </a:xfrm>
          <a:prstGeom prst="rect">
            <a:avLst/>
          </a:prstGeom>
        </p:spPr>
        <p:txBody>
          <a:bodyPr wrap="square" lIns="0" tIns="0" rIns="0" bIns="0" rtlCol="0" anchor="t">
            <a:spAutoFit/>
          </a:bodyPr>
          <a:lstStyle/>
          <a:p>
            <a:pPr algn="just">
              <a:lnSpc>
                <a:spcPts val="5880"/>
              </a:lnSpc>
            </a:pPr>
            <a:r>
              <a:rPr lang="en-GB" sz="4400" b="1">
                <a:latin typeface="Times New Roman" panose="02020603050405020304" pitchFamily="18" charset="0"/>
                <a:cs typeface="Times New Roman" panose="02020603050405020304" pitchFamily="18" charset="0"/>
              </a:rPr>
              <a:t>Đặc điểm tính cách nhân vật:</a:t>
            </a:r>
            <a:r>
              <a:rPr lang="en-GB" sz="4400">
                <a:latin typeface="Times New Roman" panose="02020603050405020304" pitchFamily="18" charset="0"/>
                <a:cs typeface="Times New Roman" panose="02020603050405020304" pitchFamily="18" charset="0"/>
              </a:rPr>
              <a:t> </a:t>
            </a:r>
            <a:r>
              <a:rPr lang="en-GB" sz="4400" b="1">
                <a:latin typeface="Times New Roman" panose="02020603050405020304" pitchFamily="18" charset="0"/>
                <a:cs typeface="Times New Roman" panose="02020603050405020304" pitchFamily="18" charset="0"/>
              </a:rPr>
              <a:t>sĩ diện, mắc </a:t>
            </a:r>
            <a:r>
              <a:rPr lang="en-GB" sz="4400" b="1" i="1">
                <a:latin typeface="Times New Roman" panose="02020603050405020304" pitchFamily="18" charset="0"/>
                <a:cs typeface="Times New Roman" panose="02020603050405020304" pitchFamily="18" charset="0"/>
              </a:rPr>
              <a:t>“</a:t>
            </a:r>
            <a:r>
              <a:rPr lang="en-GB" sz="4400" b="1">
                <a:latin typeface="Times New Roman" panose="02020603050405020304" pitchFamily="18" charset="0"/>
                <a:cs typeface="Times New Roman" panose="02020603050405020304" pitchFamily="18" charset="0"/>
              </a:rPr>
              <a:t>bệnh” tưởng</a:t>
            </a:r>
            <a:r>
              <a:rPr lang="en-US" altLang="en-GB" sz="4400" b="1">
                <a:latin typeface="Times New Roman" panose="02020603050405020304" pitchFamily="18" charset="0"/>
                <a:cs typeface="Times New Roman" panose="02020603050405020304" pitchFamily="18" charset="0"/>
              </a:rPr>
              <a:t>:</a:t>
            </a:r>
            <a:r>
              <a:rPr lang="en-GB" sz="4400">
                <a:latin typeface="Times New Roman" panose="02020603050405020304" pitchFamily="18" charset="0"/>
                <a:cs typeface="Times New Roman" panose="02020603050405020304" pitchFamily="18" charset="0"/>
              </a:rPr>
              <a:t> tự ám ảnh, không tin tưởng vào bản thân, chỉ nghe theo lời người khác...</a:t>
            </a:r>
            <a:endParaRPr lang="en-US" sz="4200">
              <a:solidFill>
                <a:srgbClr val="333333"/>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1000"/>
                                        <p:tgtEl>
                                          <p:spTgt spid="2"/>
                                        </p:tgtEl>
                                      </p:cBhvr>
                                    </p:animEffect>
                                    <p:anim calcmode="lin" valueType="num">
                                      <p:cBhvr>
                                        <p:cTn id="35" dur="1000" fill="hold"/>
                                        <p:tgtEl>
                                          <p:spTgt spid="2"/>
                                        </p:tgtEl>
                                        <p:attrNameLst>
                                          <p:attrName>ppt_x</p:attrName>
                                        </p:attrNameLst>
                                      </p:cBhvr>
                                      <p:tavLst>
                                        <p:tav tm="0">
                                          <p:val>
                                            <p:strVal val="#ppt_x"/>
                                          </p:val>
                                        </p:tav>
                                        <p:tav tm="100000">
                                          <p:val>
                                            <p:strVal val="#ppt_x"/>
                                          </p:val>
                                        </p:tav>
                                      </p:tavLst>
                                    </p:anim>
                                    <p:anim calcmode="lin" valueType="num">
                                      <p:cBhvr>
                                        <p:cTn id="36" dur="1000" fill="hold"/>
                                        <p:tgtEl>
                                          <p:spTgt spid="2"/>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4302" y="-667610"/>
            <a:ext cx="19955561" cy="13860044"/>
          </a:xfrm>
          <a:custGeom>
            <a:avLst/>
            <a:gdLst/>
            <a:ahLst/>
            <a:cxnLst/>
            <a:rect l="l" t="t" r="r" b="b"/>
            <a:pathLst>
              <a:path w="19955561" h="13860044">
                <a:moveTo>
                  <a:pt x="0" y="0"/>
                </a:moveTo>
                <a:lnTo>
                  <a:pt x="19955561" y="0"/>
                </a:lnTo>
                <a:lnTo>
                  <a:pt x="19955561" y="13860044"/>
                </a:lnTo>
                <a:lnTo>
                  <a:pt x="0" y="13860044"/>
                </a:lnTo>
                <a:lnTo>
                  <a:pt x="0" y="0"/>
                </a:lnTo>
                <a:close/>
              </a:path>
            </a:pathLst>
          </a:custGeom>
          <a:blipFill>
            <a:blip r:embed="rId1"/>
            <a:stretch>
              <a:fillRect/>
            </a:stretch>
          </a:blipFill>
        </p:spPr>
      </p:sp>
      <p:sp>
        <p:nvSpPr>
          <p:cNvPr id="3" name="Freeform 3"/>
          <p:cNvSpPr/>
          <p:nvPr/>
        </p:nvSpPr>
        <p:spPr>
          <a:xfrm>
            <a:off x="0" y="5851950"/>
            <a:ext cx="4464079" cy="4667764"/>
          </a:xfrm>
          <a:custGeom>
            <a:avLst/>
            <a:gdLst/>
            <a:ahLst/>
            <a:cxnLst/>
            <a:rect l="l" t="t" r="r" b="b"/>
            <a:pathLst>
              <a:path w="4464079" h="4667764">
                <a:moveTo>
                  <a:pt x="0" y="0"/>
                </a:moveTo>
                <a:lnTo>
                  <a:pt x="4464079" y="0"/>
                </a:lnTo>
                <a:lnTo>
                  <a:pt x="4464079" y="4667764"/>
                </a:lnTo>
                <a:lnTo>
                  <a:pt x="0" y="4667764"/>
                </a:lnTo>
                <a:lnTo>
                  <a:pt x="0" y="0"/>
                </a:lnTo>
                <a:close/>
              </a:path>
            </a:pathLst>
          </a:custGeom>
          <a:blipFill>
            <a:blip r:embed="rId2"/>
            <a:stretch>
              <a:fillRect/>
            </a:stretch>
          </a:blipFill>
        </p:spPr>
      </p:sp>
      <p:sp>
        <p:nvSpPr>
          <p:cNvPr id="4" name="Freeform 4"/>
          <p:cNvSpPr/>
          <p:nvPr/>
        </p:nvSpPr>
        <p:spPr>
          <a:xfrm>
            <a:off x="4910856" y="5851950"/>
            <a:ext cx="3901751" cy="5460466"/>
          </a:xfrm>
          <a:custGeom>
            <a:avLst/>
            <a:gdLst/>
            <a:ahLst/>
            <a:cxnLst/>
            <a:rect l="l" t="t" r="r" b="b"/>
            <a:pathLst>
              <a:path w="3901751" h="5460466">
                <a:moveTo>
                  <a:pt x="0" y="0"/>
                </a:moveTo>
                <a:lnTo>
                  <a:pt x="3901751" y="0"/>
                </a:lnTo>
                <a:lnTo>
                  <a:pt x="3901751" y="5460467"/>
                </a:lnTo>
                <a:lnTo>
                  <a:pt x="0" y="5460467"/>
                </a:lnTo>
                <a:lnTo>
                  <a:pt x="0" y="0"/>
                </a:lnTo>
                <a:close/>
              </a:path>
            </a:pathLst>
          </a:custGeom>
          <a:blipFill>
            <a:blip r:embed="rId3"/>
            <a:stretch>
              <a:fillRect/>
            </a:stretch>
          </a:blipFill>
        </p:spPr>
      </p:sp>
      <p:sp>
        <p:nvSpPr>
          <p:cNvPr id="5" name="Freeform 5"/>
          <p:cNvSpPr/>
          <p:nvPr/>
        </p:nvSpPr>
        <p:spPr>
          <a:xfrm>
            <a:off x="13817492" y="5851950"/>
            <a:ext cx="4760075" cy="5143500"/>
          </a:xfrm>
          <a:custGeom>
            <a:avLst/>
            <a:gdLst/>
            <a:ahLst/>
            <a:cxnLst/>
            <a:rect l="l" t="t" r="r" b="b"/>
            <a:pathLst>
              <a:path w="4760075" h="5143500">
                <a:moveTo>
                  <a:pt x="0" y="0"/>
                </a:moveTo>
                <a:lnTo>
                  <a:pt x="4760076" y="0"/>
                </a:lnTo>
                <a:lnTo>
                  <a:pt x="4760076" y="5143500"/>
                </a:lnTo>
                <a:lnTo>
                  <a:pt x="0" y="5143500"/>
                </a:lnTo>
                <a:lnTo>
                  <a:pt x="0" y="0"/>
                </a:lnTo>
                <a:close/>
              </a:path>
            </a:pathLst>
          </a:custGeom>
          <a:blipFill>
            <a:blip r:embed="rId4"/>
            <a:stretch>
              <a:fillRect/>
            </a:stretch>
          </a:blipFill>
        </p:spPr>
      </p:sp>
      <p:sp>
        <p:nvSpPr>
          <p:cNvPr id="6" name="Freeform 6"/>
          <p:cNvSpPr/>
          <p:nvPr/>
        </p:nvSpPr>
        <p:spPr>
          <a:xfrm>
            <a:off x="9633479" y="5851950"/>
            <a:ext cx="4184014" cy="4667764"/>
          </a:xfrm>
          <a:custGeom>
            <a:avLst/>
            <a:gdLst/>
            <a:ahLst/>
            <a:cxnLst/>
            <a:rect l="l" t="t" r="r" b="b"/>
            <a:pathLst>
              <a:path w="4184014" h="4667764">
                <a:moveTo>
                  <a:pt x="0" y="0"/>
                </a:moveTo>
                <a:lnTo>
                  <a:pt x="4184013" y="0"/>
                </a:lnTo>
                <a:lnTo>
                  <a:pt x="4184013" y="4667764"/>
                </a:lnTo>
                <a:lnTo>
                  <a:pt x="0" y="4667764"/>
                </a:lnTo>
                <a:lnTo>
                  <a:pt x="0" y="0"/>
                </a:lnTo>
                <a:close/>
              </a:path>
            </a:pathLst>
          </a:custGeom>
          <a:blipFill>
            <a:blip r:embed="rId5"/>
            <a:stretch>
              <a:fillRect/>
            </a:stretch>
          </a:blipFill>
        </p:spPr>
      </p:sp>
      <p:graphicFrame>
        <p:nvGraphicFramePr>
          <p:cNvPr id="11" name="Table 10"/>
          <p:cNvGraphicFramePr>
            <a:graphicFrameLocks noGrp="1"/>
          </p:cNvGraphicFramePr>
          <p:nvPr/>
        </p:nvGraphicFramePr>
        <p:xfrm>
          <a:off x="2221153" y="1697564"/>
          <a:ext cx="14114145" cy="3648142"/>
        </p:xfrm>
        <a:graphic>
          <a:graphicData uri="http://schemas.openxmlformats.org/drawingml/2006/table">
            <a:tbl>
              <a:tblPr firstRow="1" firstCol="1" bandRow="1"/>
              <a:tblGrid>
                <a:gridCol w="3700078"/>
                <a:gridCol w="10414067"/>
              </a:tblGrid>
              <a:tr h="803457">
                <a:tc gridSpan="2">
                  <a:txBody>
                    <a:bodyPr/>
                    <a:lstStyle/>
                    <a:p>
                      <a:pPr algn="ctr">
                        <a:lnSpc>
                          <a:spcPct val="130000"/>
                        </a:lnSpc>
                        <a:spcAft>
                          <a:spcPts val="0"/>
                        </a:spcAft>
                      </a:pPr>
                      <a:r>
                        <a:rPr lang="en-US" sz="36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số 03:</a:t>
                      </a:r>
                      <a:r>
                        <a:rPr lang="en-US" sz="36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về các nhân vật bác sĩ</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hMerge="1">
                  <a:tcPr/>
                </a:tc>
              </a:tr>
              <a:tr h="711085">
                <a:tc>
                  <a:txBody>
                    <a:bodyPr/>
                    <a:lstStyle/>
                    <a:p>
                      <a:pP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Hành động</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7799">
                <a:tc>
                  <a:txBody>
                    <a:bodyPr/>
                    <a:lstStyle/>
                    <a:p>
                      <a:pP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Ngôn ngữ</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91551">
                <a:tc>
                  <a:txBody>
                    <a:bodyPr/>
                    <a:lstStyle/>
                    <a:p>
                      <a:pPr>
                        <a:lnSpc>
                          <a:spcPct val="130000"/>
                        </a:lnSpc>
                        <a:spcAft>
                          <a:spcPts val="0"/>
                        </a:spcAft>
                      </a:pPr>
                      <a:r>
                        <a:rPr lang="en-US" sz="3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 xét của em</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30000"/>
                        </a:lnSpc>
                        <a:spcAft>
                          <a:spcPts val="0"/>
                        </a:spcAft>
                      </a:pPr>
                      <a:r>
                        <a:rPr lang="en-US" sz="3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Phát hiện mâu thuẫn trong các nhân </a:t>
                      </a:r>
                      <a:r>
                        <a:rPr lang="en-US" sz="3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36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30000"/>
                        </a:lnSpc>
                        <a:spcAft>
                          <a:spcPts val="0"/>
                        </a:spcAft>
                      </a:pPr>
                      <a:r>
                        <a:rPr lang="en-US" sz="3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Đặc điểm tính cách nhân </a:t>
                      </a:r>
                      <a:r>
                        <a:rPr lang="en-US" sz="3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36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 name="Rectangle 11"/>
          <p:cNvSpPr/>
          <p:nvPr/>
        </p:nvSpPr>
        <p:spPr>
          <a:xfrm>
            <a:off x="5105400" y="419100"/>
            <a:ext cx="7901843" cy="812723"/>
          </a:xfrm>
          <a:prstGeom prst="rect">
            <a:avLst/>
          </a:prstGeom>
        </p:spPr>
        <p:txBody>
          <a:bodyPr wrap="none">
            <a:spAutoFit/>
          </a:bodyPr>
          <a:lstStyle/>
          <a:p>
            <a:pPr algn="just">
              <a:lnSpc>
                <a:spcPct val="130000"/>
              </a:lnSpc>
              <a:spcAft>
                <a:spcPts val="0"/>
              </a:spcAft>
              <a:tabLst>
                <a:tab pos="90170" algn="l"/>
                <a:tab pos="180340" algn="l"/>
              </a:tabLst>
            </a:pPr>
            <a:r>
              <a:rPr lang="en-GB" sz="4000" b="1">
                <a:latin typeface="Times New Roman" panose="02020603050405020304" pitchFamily="18" charset="0"/>
                <a:ea typeface="Times New Roman" panose="02020603050405020304" pitchFamily="18" charset="0"/>
                <a:cs typeface="Times New Roman" panose="02020603050405020304" pitchFamily="18" charset="0"/>
              </a:rPr>
              <a:t>b. Các nhân vật bác sĩ trong truyện</a:t>
            </a:r>
            <a:endParaRPr lang="en-GB" sz="36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2400" y="-266925"/>
            <a:ext cx="19763659" cy="13860044"/>
          </a:xfrm>
          <a:custGeom>
            <a:avLst/>
            <a:gdLst/>
            <a:ahLst/>
            <a:cxnLst/>
            <a:rect l="l" t="t" r="r" b="b"/>
            <a:pathLst>
              <a:path w="19955561" h="13860044">
                <a:moveTo>
                  <a:pt x="0" y="0"/>
                </a:moveTo>
                <a:lnTo>
                  <a:pt x="19955561" y="0"/>
                </a:lnTo>
                <a:lnTo>
                  <a:pt x="19955561" y="13860044"/>
                </a:lnTo>
                <a:lnTo>
                  <a:pt x="0" y="13860044"/>
                </a:lnTo>
                <a:lnTo>
                  <a:pt x="0" y="0"/>
                </a:lnTo>
                <a:close/>
              </a:path>
            </a:pathLst>
          </a:custGeom>
          <a:blipFill>
            <a:blip r:embed="rId1"/>
            <a:stretch>
              <a:fillRect/>
            </a:stretch>
          </a:blipFill>
        </p:spPr>
      </p:sp>
      <p:grpSp>
        <p:nvGrpSpPr>
          <p:cNvPr id="3" name="Group 3"/>
          <p:cNvGrpSpPr/>
          <p:nvPr/>
        </p:nvGrpSpPr>
        <p:grpSpPr>
          <a:xfrm>
            <a:off x="612629" y="719686"/>
            <a:ext cx="5504595" cy="6208033"/>
            <a:chOff x="0" y="0"/>
            <a:chExt cx="753833" cy="1287037"/>
          </a:xfrm>
        </p:grpSpPr>
        <p:sp>
          <p:nvSpPr>
            <p:cNvPr id="4" name="Freeform 4"/>
            <p:cNvSpPr/>
            <p:nvPr/>
          </p:nvSpPr>
          <p:spPr>
            <a:xfrm>
              <a:off x="0" y="0"/>
              <a:ext cx="753833" cy="1287037"/>
            </a:xfrm>
            <a:custGeom>
              <a:avLst/>
              <a:gdLst/>
              <a:ahLst/>
              <a:cxnLst/>
              <a:rect l="l" t="t" r="r" b="b"/>
              <a:pathLst>
                <a:path w="753833" h="1287037">
                  <a:moveTo>
                    <a:pt x="53229" y="0"/>
                  </a:moveTo>
                  <a:lnTo>
                    <a:pt x="700604" y="0"/>
                  </a:lnTo>
                  <a:cubicBezTo>
                    <a:pt x="730002" y="0"/>
                    <a:pt x="753833" y="23832"/>
                    <a:pt x="753833" y="53229"/>
                  </a:cubicBezTo>
                  <a:lnTo>
                    <a:pt x="753833" y="1233808"/>
                  </a:lnTo>
                  <a:cubicBezTo>
                    <a:pt x="753833" y="1263205"/>
                    <a:pt x="730002" y="1287037"/>
                    <a:pt x="700604" y="1287037"/>
                  </a:cubicBezTo>
                  <a:lnTo>
                    <a:pt x="53229" y="1287037"/>
                  </a:lnTo>
                  <a:cubicBezTo>
                    <a:pt x="23832" y="1287037"/>
                    <a:pt x="0" y="1263205"/>
                    <a:pt x="0" y="1233808"/>
                  </a:cubicBezTo>
                  <a:lnTo>
                    <a:pt x="0" y="53229"/>
                  </a:lnTo>
                  <a:cubicBezTo>
                    <a:pt x="0" y="23832"/>
                    <a:pt x="23832" y="0"/>
                    <a:pt x="53229" y="0"/>
                  </a:cubicBezTo>
                  <a:close/>
                </a:path>
              </a:pathLst>
            </a:custGeom>
            <a:solidFill>
              <a:srgbClr val="FBF1DE"/>
            </a:solidFill>
            <a:ln w="28575" cap="rnd">
              <a:solidFill>
                <a:srgbClr val="000000"/>
              </a:solidFill>
              <a:round/>
            </a:ln>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6" name="Group 6"/>
          <p:cNvGrpSpPr/>
          <p:nvPr/>
        </p:nvGrpSpPr>
        <p:grpSpPr>
          <a:xfrm>
            <a:off x="6538633" y="696816"/>
            <a:ext cx="4911222" cy="6208033"/>
            <a:chOff x="0" y="0"/>
            <a:chExt cx="753833" cy="1287037"/>
          </a:xfrm>
        </p:grpSpPr>
        <p:sp>
          <p:nvSpPr>
            <p:cNvPr id="7" name="Freeform 7"/>
            <p:cNvSpPr/>
            <p:nvPr/>
          </p:nvSpPr>
          <p:spPr>
            <a:xfrm>
              <a:off x="0" y="0"/>
              <a:ext cx="753833" cy="1287037"/>
            </a:xfrm>
            <a:custGeom>
              <a:avLst/>
              <a:gdLst/>
              <a:ahLst/>
              <a:cxnLst/>
              <a:rect l="l" t="t" r="r" b="b"/>
              <a:pathLst>
                <a:path w="753833" h="1287037">
                  <a:moveTo>
                    <a:pt x="53229" y="0"/>
                  </a:moveTo>
                  <a:lnTo>
                    <a:pt x="700604" y="0"/>
                  </a:lnTo>
                  <a:cubicBezTo>
                    <a:pt x="730002" y="0"/>
                    <a:pt x="753833" y="23832"/>
                    <a:pt x="753833" y="53229"/>
                  </a:cubicBezTo>
                  <a:lnTo>
                    <a:pt x="753833" y="1233808"/>
                  </a:lnTo>
                  <a:cubicBezTo>
                    <a:pt x="753833" y="1263205"/>
                    <a:pt x="730002" y="1287037"/>
                    <a:pt x="700604" y="1287037"/>
                  </a:cubicBezTo>
                  <a:lnTo>
                    <a:pt x="53229" y="1287037"/>
                  </a:lnTo>
                  <a:cubicBezTo>
                    <a:pt x="23832" y="1287037"/>
                    <a:pt x="0" y="1263205"/>
                    <a:pt x="0" y="1233808"/>
                  </a:cubicBezTo>
                  <a:lnTo>
                    <a:pt x="0" y="53229"/>
                  </a:lnTo>
                  <a:cubicBezTo>
                    <a:pt x="0" y="23832"/>
                    <a:pt x="23832" y="0"/>
                    <a:pt x="53229" y="0"/>
                  </a:cubicBezTo>
                  <a:close/>
                </a:path>
              </a:pathLst>
            </a:custGeom>
            <a:solidFill>
              <a:srgbClr val="F4DAC3"/>
            </a:solidFill>
            <a:ln w="28575" cap="rnd">
              <a:solidFill>
                <a:srgbClr val="000000"/>
              </a:solidFill>
              <a:round/>
            </a:ln>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9" name="Group 9"/>
          <p:cNvGrpSpPr/>
          <p:nvPr/>
        </p:nvGrpSpPr>
        <p:grpSpPr>
          <a:xfrm>
            <a:off x="11674617" y="666854"/>
            <a:ext cx="6643189" cy="6208033"/>
            <a:chOff x="0" y="0"/>
            <a:chExt cx="753833" cy="1287037"/>
          </a:xfrm>
        </p:grpSpPr>
        <p:sp>
          <p:nvSpPr>
            <p:cNvPr id="10" name="Freeform 10"/>
            <p:cNvSpPr/>
            <p:nvPr/>
          </p:nvSpPr>
          <p:spPr>
            <a:xfrm>
              <a:off x="0" y="0"/>
              <a:ext cx="753833" cy="1287037"/>
            </a:xfrm>
            <a:custGeom>
              <a:avLst/>
              <a:gdLst/>
              <a:ahLst/>
              <a:cxnLst/>
              <a:rect l="l" t="t" r="r" b="b"/>
              <a:pathLst>
                <a:path w="753833" h="1287037">
                  <a:moveTo>
                    <a:pt x="53229" y="0"/>
                  </a:moveTo>
                  <a:lnTo>
                    <a:pt x="700604" y="0"/>
                  </a:lnTo>
                  <a:cubicBezTo>
                    <a:pt x="730002" y="0"/>
                    <a:pt x="753833" y="23832"/>
                    <a:pt x="753833" y="53229"/>
                  </a:cubicBezTo>
                  <a:lnTo>
                    <a:pt x="753833" y="1233808"/>
                  </a:lnTo>
                  <a:cubicBezTo>
                    <a:pt x="753833" y="1263205"/>
                    <a:pt x="730002" y="1287037"/>
                    <a:pt x="700604" y="1287037"/>
                  </a:cubicBezTo>
                  <a:lnTo>
                    <a:pt x="53229" y="1287037"/>
                  </a:lnTo>
                  <a:cubicBezTo>
                    <a:pt x="23832" y="1287037"/>
                    <a:pt x="0" y="1263205"/>
                    <a:pt x="0" y="1233808"/>
                  </a:cubicBezTo>
                  <a:lnTo>
                    <a:pt x="0" y="53229"/>
                  </a:lnTo>
                  <a:cubicBezTo>
                    <a:pt x="0" y="23832"/>
                    <a:pt x="23832" y="0"/>
                    <a:pt x="53229" y="0"/>
                  </a:cubicBezTo>
                  <a:close/>
                </a:path>
              </a:pathLst>
            </a:custGeom>
            <a:solidFill>
              <a:srgbClr val="FBF1DE"/>
            </a:solidFill>
            <a:ln w="28575" cap="rnd">
              <a:solidFill>
                <a:srgbClr val="000000"/>
              </a:solidFill>
              <a:round/>
            </a:ln>
          </p:spPr>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5" name="Freeform 15"/>
          <p:cNvSpPr/>
          <p:nvPr/>
        </p:nvSpPr>
        <p:spPr>
          <a:xfrm>
            <a:off x="14874186" y="6435217"/>
            <a:ext cx="2962310" cy="2416616"/>
          </a:xfrm>
          <a:custGeom>
            <a:avLst/>
            <a:gdLst/>
            <a:ahLst/>
            <a:cxnLst/>
            <a:rect l="l" t="t" r="r" b="b"/>
            <a:pathLst>
              <a:path w="2229441" h="2331164">
                <a:moveTo>
                  <a:pt x="0" y="0"/>
                </a:moveTo>
                <a:lnTo>
                  <a:pt x="2229441" y="0"/>
                </a:lnTo>
                <a:lnTo>
                  <a:pt x="2229441" y="2331164"/>
                </a:lnTo>
                <a:lnTo>
                  <a:pt x="0" y="2331164"/>
                </a:lnTo>
                <a:lnTo>
                  <a:pt x="0" y="0"/>
                </a:lnTo>
                <a:close/>
              </a:path>
            </a:pathLst>
          </a:custGeom>
          <a:blipFill>
            <a:blip r:embed="rId2"/>
            <a:stretch>
              <a:fillRect/>
            </a:stretch>
          </a:blipFill>
        </p:spPr>
      </p:sp>
      <p:sp>
        <p:nvSpPr>
          <p:cNvPr id="16" name="Freeform 16"/>
          <p:cNvSpPr/>
          <p:nvPr/>
        </p:nvSpPr>
        <p:spPr>
          <a:xfrm>
            <a:off x="7543489" y="7048702"/>
            <a:ext cx="3334319" cy="2331164"/>
          </a:xfrm>
          <a:custGeom>
            <a:avLst/>
            <a:gdLst/>
            <a:ahLst/>
            <a:cxnLst/>
            <a:rect l="l" t="t" r="r" b="b"/>
            <a:pathLst>
              <a:path w="2013278" h="2331164">
                <a:moveTo>
                  <a:pt x="0" y="0"/>
                </a:moveTo>
                <a:lnTo>
                  <a:pt x="2013278" y="0"/>
                </a:lnTo>
                <a:lnTo>
                  <a:pt x="2013278" y="2331164"/>
                </a:lnTo>
                <a:lnTo>
                  <a:pt x="0" y="23311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8" name="Freeform 18"/>
          <p:cNvSpPr/>
          <p:nvPr/>
        </p:nvSpPr>
        <p:spPr>
          <a:xfrm>
            <a:off x="2129979" y="6743871"/>
            <a:ext cx="2638631" cy="2539348"/>
          </a:xfrm>
          <a:custGeom>
            <a:avLst/>
            <a:gdLst/>
            <a:ahLst/>
            <a:cxnLst/>
            <a:rect l="l" t="t" r="r" b="b"/>
            <a:pathLst>
              <a:path w="1826785" h="2331164">
                <a:moveTo>
                  <a:pt x="0" y="0"/>
                </a:moveTo>
                <a:lnTo>
                  <a:pt x="1826784" y="0"/>
                </a:lnTo>
                <a:lnTo>
                  <a:pt x="1826784" y="2331164"/>
                </a:lnTo>
                <a:lnTo>
                  <a:pt x="0" y="2331164"/>
                </a:lnTo>
                <a:lnTo>
                  <a:pt x="0" y="0"/>
                </a:lnTo>
                <a:close/>
              </a:path>
            </a:pathLst>
          </a:custGeom>
          <a:blipFill>
            <a:blip r:embed="rId5"/>
            <a:stretch>
              <a:fillRect/>
            </a:stretch>
          </a:blipFill>
        </p:spPr>
      </p:sp>
      <p:sp>
        <p:nvSpPr>
          <p:cNvPr id="20" name="TextBox 20"/>
          <p:cNvSpPr txBox="1"/>
          <p:nvPr/>
        </p:nvSpPr>
        <p:spPr>
          <a:xfrm>
            <a:off x="881013" y="908828"/>
            <a:ext cx="4915267" cy="6786245"/>
          </a:xfrm>
          <a:prstGeom prst="rect">
            <a:avLst/>
          </a:prstGeom>
        </p:spPr>
        <p:txBody>
          <a:bodyPr wrap="square" lIns="0" tIns="0" rIns="0" bIns="0" rtlCol="0" anchor="t">
            <a:spAutoFit/>
          </a:bodyPr>
          <a:lstStyle/>
          <a:p>
            <a:pPr algn="just">
              <a:lnSpc>
                <a:spcPts val="5880"/>
              </a:lnSpc>
            </a:pPr>
            <a:r>
              <a:rPr lang="en-GB" sz="4400" b="1">
                <a:latin typeface="Times New Roman" panose="02020603050405020304" pitchFamily="18" charset="0"/>
                <a:cs typeface="Times New Roman" panose="02020603050405020304" pitchFamily="18" charset="0"/>
              </a:rPr>
              <a:t>Hành động</a:t>
            </a:r>
            <a:r>
              <a:rPr lang="en-GB" sz="4400">
                <a:latin typeface="Times New Roman" panose="02020603050405020304" pitchFamily="18" charset="0"/>
                <a:cs typeface="Times New Roman" panose="02020603050405020304" pitchFamily="18" charset="0"/>
              </a:rPr>
              <a:t>:</a:t>
            </a:r>
            <a:r>
              <a:rPr lang="en-US" altLang="en-GB" sz="4400">
                <a:latin typeface="Times New Roman" panose="02020603050405020304" pitchFamily="18" charset="0"/>
                <a:cs typeface="Times New Roman" panose="02020603050405020304" pitchFamily="18" charset="0"/>
              </a:rPr>
              <a:t>khám mắt cho nhân vật “tôi”;</a:t>
            </a:r>
            <a:r>
              <a:rPr lang="en-GB" sz="4400">
                <a:latin typeface="Times New Roman" panose="02020603050405020304" pitchFamily="18" charset="0"/>
                <a:cs typeface="Times New Roman" panose="02020603050405020304" pitchFamily="18" charset="0"/>
              </a:rPr>
              <a:t> mắng bác sĩ khám trước, chê họ ngu dốt, trình độ kém</a:t>
            </a:r>
            <a:r>
              <a:rPr lang="en-US" altLang="en-GB" sz="4400">
                <a:latin typeface="Times New Roman" panose="02020603050405020304" pitchFamily="18" charset="0"/>
                <a:cs typeface="Times New Roman" panose="02020603050405020304" pitchFamily="18" charset="0"/>
              </a:rPr>
              <a:t>;</a:t>
            </a:r>
            <a:r>
              <a:rPr lang="en-GB" sz="4400">
                <a:latin typeface="Times New Roman" panose="02020603050405020304" pitchFamily="18" charset="0"/>
                <a:cs typeface="Times New Roman" panose="02020603050405020304" pitchFamily="18" charset="0"/>
              </a:rPr>
              <a:t> phủ định kết quả khám trước; chỉ coi mình là giỏi, là nhất.</a:t>
            </a:r>
            <a:endParaRPr lang="en-US" sz="4200">
              <a:solidFill>
                <a:srgbClr val="333333"/>
              </a:solidFill>
              <a:latin typeface="Times New Roman" panose="02020603050405020304" pitchFamily="18" charset="0"/>
              <a:cs typeface="Times New Roman" panose="02020603050405020304" pitchFamily="18" charset="0"/>
            </a:endParaRPr>
          </a:p>
        </p:txBody>
      </p:sp>
      <p:sp>
        <p:nvSpPr>
          <p:cNvPr id="21" name="TextBox 21"/>
          <p:cNvSpPr txBox="1"/>
          <p:nvPr/>
        </p:nvSpPr>
        <p:spPr>
          <a:xfrm>
            <a:off x="6762282" y="962229"/>
            <a:ext cx="4277873" cy="5296322"/>
          </a:xfrm>
          <a:prstGeom prst="rect">
            <a:avLst/>
          </a:prstGeom>
        </p:spPr>
        <p:txBody>
          <a:bodyPr wrap="square" lIns="0" tIns="0" rIns="0" bIns="0" rtlCol="0" anchor="t">
            <a:spAutoFit/>
          </a:bodyPr>
          <a:lstStyle/>
          <a:p>
            <a:pPr algn="just">
              <a:lnSpc>
                <a:spcPts val="5880"/>
              </a:lnSpc>
            </a:pPr>
            <a:r>
              <a:rPr lang="en-GB" sz="4400" b="1">
                <a:latin typeface="Times New Roman" panose="02020603050405020304" pitchFamily="18" charset="0"/>
                <a:cs typeface="Times New Roman" panose="02020603050405020304" pitchFamily="18" charset="0"/>
              </a:rPr>
              <a:t>Ngôn ngữ:</a:t>
            </a:r>
            <a:r>
              <a:rPr lang="en-GB" sz="4400">
                <a:latin typeface="Times New Roman" panose="02020603050405020304" pitchFamily="18" charset="0"/>
                <a:cs typeface="Times New Roman" panose="02020603050405020304" pitchFamily="18" charset="0"/>
              </a:rPr>
              <a:t> gọi đồng nghiệp là</a:t>
            </a:r>
            <a:r>
              <a:rPr lang="en-GB" sz="4400" i="1">
                <a:latin typeface="Times New Roman" panose="02020603050405020304" pitchFamily="18" charset="0"/>
                <a:cs typeface="Times New Roman" panose="02020603050405020304" pitchFamily="18" charset="0"/>
              </a:rPr>
              <a:t> “thằng cha lang băm”, “quân ngu”, “đứa nào cho mua đơn”, “đứa dốt nào..”...</a:t>
            </a:r>
            <a:endParaRPr lang="en-US" sz="4200">
              <a:solidFill>
                <a:srgbClr val="333333"/>
              </a:solidFill>
              <a:latin typeface="Times New Roman" panose="02020603050405020304" pitchFamily="18" charset="0"/>
              <a:cs typeface="Times New Roman" panose="02020603050405020304" pitchFamily="18" charset="0"/>
            </a:endParaRPr>
          </a:p>
        </p:txBody>
      </p:sp>
      <p:sp>
        <p:nvSpPr>
          <p:cNvPr id="22" name="TextBox 22"/>
          <p:cNvSpPr txBox="1"/>
          <p:nvPr/>
        </p:nvSpPr>
        <p:spPr>
          <a:xfrm>
            <a:off x="11804130" y="833873"/>
            <a:ext cx="6140112" cy="6093976"/>
          </a:xfrm>
          <a:prstGeom prst="rect">
            <a:avLst/>
          </a:prstGeom>
        </p:spPr>
        <p:txBody>
          <a:bodyPr wrap="square" lIns="0" tIns="0" rIns="0" bIns="0" rtlCol="0" anchor="t">
            <a:spAutoFit/>
          </a:bodyPr>
          <a:lstStyle/>
          <a:p>
            <a:pPr algn="just"/>
            <a:r>
              <a:rPr lang="en-GB" sz="4400">
                <a:latin typeface="Times New Roman" panose="02020603050405020304" pitchFamily="18" charset="0"/>
                <a:cs typeface="Times New Roman" panose="02020603050405020304" pitchFamily="18" charset="0"/>
              </a:rPr>
              <a:t>- Đặc điểm tính cách nhân vật các bác sĩ: </a:t>
            </a:r>
            <a:endParaRPr lang="en-GB" sz="4400">
              <a:latin typeface="Times New Roman" panose="02020603050405020304" pitchFamily="18" charset="0"/>
              <a:cs typeface="Times New Roman" panose="02020603050405020304" pitchFamily="18" charset="0"/>
            </a:endParaRPr>
          </a:p>
          <a:p>
            <a:pPr algn="just"/>
            <a:r>
              <a:rPr lang="en-GB" sz="4400">
                <a:latin typeface="Times New Roman" panose="02020603050405020304" pitchFamily="18" charset="0"/>
                <a:cs typeface="Times New Roman" panose="02020603050405020304" pitchFamily="18" charset="0"/>
              </a:rPr>
              <a:t>+ Sĩ diện, ra oai, tỏ ra mình giỏi nên đều chê người trước. </a:t>
            </a:r>
            <a:endParaRPr lang="en-GB" sz="4400">
              <a:latin typeface="Times New Roman" panose="02020603050405020304" pitchFamily="18" charset="0"/>
              <a:cs typeface="Times New Roman" panose="02020603050405020304" pitchFamily="18" charset="0"/>
            </a:endParaRPr>
          </a:p>
          <a:p>
            <a:pPr algn="just"/>
            <a:r>
              <a:rPr lang="en-GB" sz="4400">
                <a:latin typeface="Times New Roman" panose="02020603050405020304" pitchFamily="18" charset="0"/>
                <a:cs typeface="Times New Roman" panose="02020603050405020304" pitchFamily="18" charset="0"/>
              </a:rPr>
              <a:t>+ Là y bác sĩ thiếu trách nhiệm, chuyên môn kém, phán bừa để kê đơn, làm khổ bệnh nhân. </a:t>
            </a:r>
            <a:endParaRPr lang="en-US" sz="4200">
              <a:solidFill>
                <a:srgbClr val="333333"/>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par>
                                <p:cTn id="20" presetID="16" presetClass="entr" presetSubtype="21"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500"/>
                                        <p:tgtEl>
                                          <p:spTgt spid="22"/>
                                        </p:tgtEl>
                                      </p:cBhvr>
                                    </p:animEffect>
                                  </p:childTnLst>
                                </p:cTn>
                              </p:par>
                              <p:par>
                                <p:cTn id="28" presetID="16" presetClass="entr" presetSubtype="21"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 y="-367058"/>
            <a:ext cx="19121781" cy="14227102"/>
          </a:xfrm>
          <a:custGeom>
            <a:avLst/>
            <a:gdLst/>
            <a:ahLst/>
            <a:cxnLst/>
            <a:rect l="l" t="t" r="r" b="b"/>
            <a:pathLst>
              <a:path w="20484048" h="14227102">
                <a:moveTo>
                  <a:pt x="0" y="0"/>
                </a:moveTo>
                <a:lnTo>
                  <a:pt x="20484047" y="0"/>
                </a:lnTo>
                <a:lnTo>
                  <a:pt x="20484047" y="14227102"/>
                </a:lnTo>
                <a:lnTo>
                  <a:pt x="0" y="14227102"/>
                </a:lnTo>
                <a:lnTo>
                  <a:pt x="0" y="0"/>
                </a:lnTo>
                <a:close/>
              </a:path>
            </a:pathLst>
          </a:custGeom>
          <a:blipFill>
            <a:blip r:embed="rId1"/>
            <a:stretch>
              <a:fillRect/>
            </a:stretch>
          </a:blipFill>
        </p:spPr>
      </p:sp>
      <p:grpSp>
        <p:nvGrpSpPr>
          <p:cNvPr id="3" name="Group 3"/>
          <p:cNvGrpSpPr>
            <a:grpSpLocks noChangeAspect="1"/>
          </p:cNvGrpSpPr>
          <p:nvPr/>
        </p:nvGrpSpPr>
        <p:grpSpPr>
          <a:xfrm>
            <a:off x="9607374" y="1338736"/>
            <a:ext cx="3315662" cy="3315648"/>
            <a:chOff x="0" y="0"/>
            <a:chExt cx="6350000" cy="6349975"/>
          </a:xfrm>
        </p:grpSpPr>
        <p:sp>
          <p:nvSpPr>
            <p:cNvPr id="4" name="Freeform 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25046" r="-25046"/>
              </a:stretch>
            </a:blipFill>
          </p:spPr>
        </p:sp>
      </p:grpSp>
      <p:sp>
        <p:nvSpPr>
          <p:cNvPr id="5" name="TextBox 5"/>
          <p:cNvSpPr txBox="1"/>
          <p:nvPr/>
        </p:nvSpPr>
        <p:spPr>
          <a:xfrm>
            <a:off x="1219200" y="407577"/>
            <a:ext cx="9372600" cy="1354217"/>
          </a:xfrm>
          <a:prstGeom prst="rect">
            <a:avLst/>
          </a:prstGeom>
        </p:spPr>
        <p:txBody>
          <a:bodyPr wrap="square" lIns="0" tIns="0" rIns="0" bIns="0" rtlCol="0" anchor="t">
            <a:spAutoFit/>
          </a:bodyPr>
          <a:lstStyle/>
          <a:p>
            <a:pPr algn="ctr"/>
            <a:r>
              <a:rPr lang="en-GB" sz="4400" b="1">
                <a:latin typeface="Times New Roman" panose="02020603050405020304" pitchFamily="18" charset="0"/>
                <a:cs typeface="Times New Roman" panose="02020603050405020304" pitchFamily="18" charset="0"/>
              </a:rPr>
              <a:t>2. Đặc điểm của truyện cười thể hiện trong văn bản </a:t>
            </a:r>
            <a:r>
              <a:rPr lang="vi-VN" sz="4400" b="1" i="1">
                <a:latin typeface="Times New Roman" panose="02020603050405020304" pitchFamily="18" charset="0"/>
                <a:cs typeface="Times New Roman" panose="02020603050405020304" pitchFamily="18" charset="0"/>
              </a:rPr>
              <a:t>“</a:t>
            </a:r>
            <a:r>
              <a:rPr lang="en-GB" sz="4400" b="1" i="1">
                <a:latin typeface="Times New Roman" panose="02020603050405020304" pitchFamily="18" charset="0"/>
                <a:cs typeface="Times New Roman" panose="02020603050405020304" pitchFamily="18" charset="0"/>
              </a:rPr>
              <a:t>Cái kính”</a:t>
            </a:r>
            <a:endParaRPr lang="en-GB" sz="4400">
              <a:latin typeface="Times New Roman" panose="02020603050405020304" pitchFamily="18" charset="0"/>
              <a:cs typeface="Times New Roman" panose="02020603050405020304" pitchFamily="18" charset="0"/>
            </a:endParaRPr>
          </a:p>
        </p:txBody>
      </p:sp>
      <p:sp>
        <p:nvSpPr>
          <p:cNvPr id="6" name="TextBox 6"/>
          <p:cNvSpPr txBox="1"/>
          <p:nvPr/>
        </p:nvSpPr>
        <p:spPr>
          <a:xfrm>
            <a:off x="2895600" y="2197875"/>
            <a:ext cx="8115300" cy="677108"/>
          </a:xfrm>
          <a:prstGeom prst="rect">
            <a:avLst/>
          </a:prstGeom>
        </p:spPr>
        <p:txBody>
          <a:bodyPr lIns="0" tIns="0" rIns="0" bIns="0" rtlCol="0" anchor="t">
            <a:spAutoFit/>
          </a:bodyPr>
          <a:lstStyle/>
          <a:p>
            <a:r>
              <a:rPr lang="en-GB" sz="4400" b="1">
                <a:latin typeface="Times New Roman" panose="02020603050405020304" pitchFamily="18" charset="0"/>
                <a:cs typeface="Times New Roman" panose="02020603050405020304" pitchFamily="18" charset="0"/>
              </a:rPr>
              <a:t>a. Tình huống gây cười</a:t>
            </a:r>
            <a:endParaRPr lang="en-GB" sz="4400">
              <a:latin typeface="Times New Roman" panose="02020603050405020304" pitchFamily="18" charset="0"/>
              <a:cs typeface="Times New Roman" panose="02020603050405020304" pitchFamily="18" charset="0"/>
            </a:endParaRPr>
          </a:p>
        </p:txBody>
      </p:sp>
      <p:grpSp>
        <p:nvGrpSpPr>
          <p:cNvPr id="7" name="Group 7"/>
          <p:cNvGrpSpPr>
            <a:grpSpLocks noChangeAspect="1"/>
          </p:cNvGrpSpPr>
          <p:nvPr/>
        </p:nvGrpSpPr>
        <p:grpSpPr>
          <a:xfrm>
            <a:off x="9607374" y="5391678"/>
            <a:ext cx="3315662" cy="3315648"/>
            <a:chOff x="0" y="0"/>
            <a:chExt cx="6350000" cy="6349975"/>
          </a:xfrm>
        </p:grpSpPr>
        <p:sp>
          <p:nvSpPr>
            <p:cNvPr id="8" name="Freeform 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4906" r="-24906"/>
              </a:stretch>
            </a:blipFill>
          </p:spPr>
        </p:sp>
      </p:grpSp>
      <p:grpSp>
        <p:nvGrpSpPr>
          <p:cNvPr id="9" name="Group 9"/>
          <p:cNvGrpSpPr>
            <a:grpSpLocks noChangeAspect="1"/>
          </p:cNvGrpSpPr>
          <p:nvPr/>
        </p:nvGrpSpPr>
        <p:grpSpPr>
          <a:xfrm>
            <a:off x="13569741" y="1338736"/>
            <a:ext cx="3315662" cy="3315648"/>
            <a:chOff x="0" y="0"/>
            <a:chExt cx="6350000" cy="6349975"/>
          </a:xfrm>
        </p:grpSpPr>
        <p:sp>
          <p:nvSpPr>
            <p:cNvPr id="10" name="Freeform 1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25046" r="-25046"/>
              </a:stretch>
            </a:blipFill>
          </p:spPr>
        </p:sp>
      </p:grpSp>
      <p:grpSp>
        <p:nvGrpSpPr>
          <p:cNvPr id="11" name="Group 11"/>
          <p:cNvGrpSpPr>
            <a:grpSpLocks noChangeAspect="1"/>
          </p:cNvGrpSpPr>
          <p:nvPr/>
        </p:nvGrpSpPr>
        <p:grpSpPr>
          <a:xfrm>
            <a:off x="13569741" y="5391678"/>
            <a:ext cx="3315662" cy="3315648"/>
            <a:chOff x="0" y="0"/>
            <a:chExt cx="6350000" cy="6349975"/>
          </a:xfrm>
        </p:grpSpPr>
        <p:sp>
          <p:nvSpPr>
            <p:cNvPr id="12" name="Freeform 1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24906" r="-24906"/>
              </a:stretch>
            </a:blipFill>
          </p:spPr>
        </p:sp>
      </p:grpSp>
      <p:graphicFrame>
        <p:nvGraphicFramePr>
          <p:cNvPr id="13" name="Table 12"/>
          <p:cNvGraphicFramePr>
            <a:graphicFrameLocks noGrp="1"/>
          </p:cNvGraphicFramePr>
          <p:nvPr/>
        </p:nvGraphicFramePr>
        <p:xfrm>
          <a:off x="1432970" y="3467100"/>
          <a:ext cx="7851052" cy="6007187"/>
        </p:xfrm>
        <a:graphic>
          <a:graphicData uri="http://schemas.openxmlformats.org/drawingml/2006/table">
            <a:tbl>
              <a:tblPr firstRow="1" firstCol="1" bandRow="1">
                <a:effectLst>
                  <a:outerShdw blurRad="50800" dist="38100" algn="l" rotWithShape="0">
                    <a:prstClr val="black">
                      <a:alpha val="40000"/>
                    </a:prstClr>
                  </a:outerShdw>
                </a:effectLst>
              </a:tblPr>
              <a:tblGrid>
                <a:gridCol w="2298662"/>
                <a:gridCol w="2913978"/>
                <a:gridCol w="2638412"/>
              </a:tblGrid>
              <a:tr h="1432901">
                <a:tc gridSpan="3">
                  <a:txBody>
                    <a:bodyPr/>
                    <a:lstStyle/>
                    <a:p>
                      <a:pPr>
                        <a:lnSpc>
                          <a:spcPct val="130000"/>
                        </a:lnSpc>
                        <a:spcAft>
                          <a:spcPts val="0"/>
                        </a:spcAft>
                      </a:pPr>
                      <a:r>
                        <a:rPr lang="en-US" sz="32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số 04:</a:t>
                      </a:r>
                      <a:r>
                        <a:rPr lang="en-US" sz="3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yếu tố bối cảnh- tình huống gây cười của truyện </a:t>
                      </a:r>
                      <a:r>
                        <a:rPr lang="en-US" sz="3200" b="1" i="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Cái </a:t>
                      </a:r>
                      <a:r>
                        <a:rPr lang="en-US" sz="3200" b="1" i="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hMerge="1">
                  <a:tcPr/>
                </a:tc>
                <a:tc hMerge="1">
                  <a:tcPr/>
                </a:tc>
              </a:tr>
              <a:tr h="2735580">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Lí do nhân vật “tôi” muốn đeo kính</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Truyện diễn ra xoay quanh sự kiện: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Tác dụng của việc tạo tình huống: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00040">
                <a:tc>
                  <a:txBody>
                    <a:bodyPr/>
                    <a:lstStyle/>
                    <a:p>
                      <a:pPr algn="just">
                        <a:lnSpc>
                          <a:spcPct val="130000"/>
                        </a:lnSpc>
                        <a:spcAft>
                          <a:spcPts val="0"/>
                        </a:spcAft>
                      </a:pPr>
                      <a:r>
                        <a:rPr lang="en-US" sz="3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en-US" sz="3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30000"/>
                        </a:lnSpc>
                        <a:spcAft>
                          <a:spcPts val="0"/>
                        </a:spcAft>
                      </a:pPr>
                      <a:r>
                        <a:rPr lang="en-US" sz="3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30000"/>
                        </a:lnSpc>
                        <a:spcAft>
                          <a:spcPts val="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 y="-367058"/>
            <a:ext cx="19121781" cy="14227102"/>
          </a:xfrm>
          <a:custGeom>
            <a:avLst/>
            <a:gdLst/>
            <a:ahLst/>
            <a:cxnLst/>
            <a:rect l="l" t="t" r="r" b="b"/>
            <a:pathLst>
              <a:path w="20484048" h="14227102">
                <a:moveTo>
                  <a:pt x="0" y="0"/>
                </a:moveTo>
                <a:lnTo>
                  <a:pt x="20484047" y="0"/>
                </a:lnTo>
                <a:lnTo>
                  <a:pt x="20484047" y="14227102"/>
                </a:lnTo>
                <a:lnTo>
                  <a:pt x="0" y="14227102"/>
                </a:lnTo>
                <a:lnTo>
                  <a:pt x="0" y="0"/>
                </a:lnTo>
                <a:close/>
              </a:path>
            </a:pathLst>
          </a:custGeom>
          <a:blipFill>
            <a:blip r:embed="rId1"/>
            <a:stretch>
              <a:fillRect/>
            </a:stretch>
          </a:blipFill>
        </p:spPr>
      </p:sp>
      <p:sp>
        <p:nvSpPr>
          <p:cNvPr id="11" name="TextBox 11"/>
          <p:cNvSpPr txBox="1"/>
          <p:nvPr/>
        </p:nvSpPr>
        <p:spPr>
          <a:xfrm>
            <a:off x="1295400" y="199644"/>
            <a:ext cx="16230600" cy="1208279"/>
          </a:xfrm>
          <a:prstGeom prst="rect">
            <a:avLst/>
          </a:prstGeom>
        </p:spPr>
        <p:txBody>
          <a:bodyPr lIns="0" tIns="0" rIns="0" bIns="0" rtlCol="0" anchor="t">
            <a:spAutoFit/>
          </a:bodyPr>
          <a:lstStyle/>
          <a:p>
            <a:pPr algn="ctr">
              <a:lnSpc>
                <a:spcPts val="10500"/>
              </a:lnSpc>
            </a:pPr>
            <a:r>
              <a:rPr lang="en-GB" sz="6000" b="1">
                <a:latin typeface="Times New Roman" panose="02020603050405020304" pitchFamily="18" charset="0"/>
                <a:cs typeface="Times New Roman" panose="02020603050405020304" pitchFamily="18" charset="0"/>
              </a:rPr>
              <a:t>* Nhân vật “tôi” muốn đeo kính vì</a:t>
            </a:r>
            <a:endParaRPr lang="en-US" sz="6000">
              <a:solidFill>
                <a:srgbClr val="D66A69"/>
              </a:solidFill>
              <a:latin typeface="Times New Roman" panose="02020603050405020304" pitchFamily="18" charset="0"/>
              <a:cs typeface="Times New Roman" panose="02020603050405020304" pitchFamily="18" charset="0"/>
            </a:endParaRPr>
          </a:p>
        </p:txBody>
      </p:sp>
      <p:grpSp>
        <p:nvGrpSpPr>
          <p:cNvPr id="13" name="Group 13"/>
          <p:cNvGrpSpPr/>
          <p:nvPr/>
        </p:nvGrpSpPr>
        <p:grpSpPr>
          <a:xfrm>
            <a:off x="1066800" y="1471309"/>
            <a:ext cx="4871189" cy="15642085"/>
            <a:chOff x="-807753" y="-192881"/>
            <a:chExt cx="6494919" cy="4307683"/>
          </a:xfrm>
        </p:grpSpPr>
        <p:grpSp>
          <p:nvGrpSpPr>
            <p:cNvPr id="14" name="Group 14"/>
            <p:cNvGrpSpPr/>
            <p:nvPr/>
          </p:nvGrpSpPr>
          <p:grpSpPr>
            <a:xfrm>
              <a:off x="-807753" y="-192881"/>
              <a:ext cx="6494919" cy="4307683"/>
              <a:chOff x="-159556" y="-38100"/>
              <a:chExt cx="1282946" cy="850900"/>
            </a:xfrm>
          </p:grpSpPr>
          <p:sp>
            <p:nvSpPr>
              <p:cNvPr id="15" name="Freeform 15"/>
              <p:cNvSpPr/>
              <p:nvPr/>
            </p:nvSpPr>
            <p:spPr>
              <a:xfrm>
                <a:off x="-159556" y="0"/>
                <a:ext cx="1282946" cy="171769"/>
              </a:xfrm>
              <a:custGeom>
                <a:avLst/>
                <a:gdLst/>
                <a:ahLst/>
                <a:cxnLst/>
                <a:rect l="l" t="t" r="r" b="b"/>
                <a:pathLst>
                  <a:path w="753833" h="171769">
                    <a:moveTo>
                      <a:pt x="67622" y="0"/>
                    </a:moveTo>
                    <a:lnTo>
                      <a:pt x="686212" y="0"/>
                    </a:lnTo>
                    <a:cubicBezTo>
                      <a:pt x="704146" y="0"/>
                      <a:pt x="721346" y="7124"/>
                      <a:pt x="734027" y="19806"/>
                    </a:cubicBezTo>
                    <a:cubicBezTo>
                      <a:pt x="746709" y="32488"/>
                      <a:pt x="753833" y="49687"/>
                      <a:pt x="753833" y="67622"/>
                    </a:cubicBezTo>
                    <a:lnTo>
                      <a:pt x="753833" y="104147"/>
                    </a:lnTo>
                    <a:cubicBezTo>
                      <a:pt x="753833" y="122082"/>
                      <a:pt x="746709" y="139282"/>
                      <a:pt x="734027" y="151963"/>
                    </a:cubicBezTo>
                    <a:cubicBezTo>
                      <a:pt x="721346" y="164645"/>
                      <a:pt x="704146" y="171769"/>
                      <a:pt x="686212" y="171769"/>
                    </a:cubicBezTo>
                    <a:lnTo>
                      <a:pt x="67622" y="171769"/>
                    </a:lnTo>
                    <a:cubicBezTo>
                      <a:pt x="49687" y="171769"/>
                      <a:pt x="32488" y="164645"/>
                      <a:pt x="19806" y="151963"/>
                    </a:cubicBezTo>
                    <a:cubicBezTo>
                      <a:pt x="7124" y="139282"/>
                      <a:pt x="0" y="122082"/>
                      <a:pt x="0" y="104147"/>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16" name="TextBox 16"/>
              <p:cNvSpPr txBox="1"/>
              <p:nvPr/>
            </p:nvSpPr>
            <p:spPr>
              <a:xfrm>
                <a:off x="0" y="-38100"/>
                <a:ext cx="812800" cy="850900"/>
              </a:xfrm>
              <a:prstGeom prst="rect">
                <a:avLst/>
              </a:prstGeom>
            </p:spPr>
            <p:txBody>
              <a:bodyPr lIns="50800" tIns="50800" rIns="50800" bIns="50800" rtlCol="0" anchor="ctr"/>
              <a:lstStyle/>
              <a:p>
                <a:pPr algn="just">
                  <a:lnSpc>
                    <a:spcPts val="2660"/>
                  </a:lnSpc>
                  <a:spcBef>
                    <a:spcPct val="0"/>
                  </a:spcBef>
                </a:pPr>
                <a:endParaRPr sz="3600">
                  <a:solidFill>
                    <a:prstClr val="black"/>
                  </a:solidFill>
                  <a:latin typeface="Times New Roman" panose="02020603050405020304" pitchFamily="18" charset="0"/>
                  <a:cs typeface="Times New Roman" panose="02020603050405020304" pitchFamily="18" charset="0"/>
                </a:endParaRPr>
              </a:p>
            </p:txBody>
          </p:sp>
        </p:grpSp>
        <p:sp>
          <p:nvSpPr>
            <p:cNvPr id="17" name="TextBox 17"/>
            <p:cNvSpPr txBox="1"/>
            <p:nvPr/>
          </p:nvSpPr>
          <p:spPr>
            <a:xfrm>
              <a:off x="-334173" y="31116"/>
              <a:ext cx="5611275" cy="762829"/>
            </a:xfrm>
            <a:prstGeom prst="rect">
              <a:avLst/>
            </a:prstGeom>
          </p:spPr>
          <p:txBody>
            <a:bodyPr wrap="square" lIns="0" tIns="0" rIns="0" bIns="0" rtlCol="0" anchor="t">
              <a:spAutoFit/>
            </a:bodyPr>
            <a:lstStyle/>
            <a:p>
              <a:pPr algn="just"/>
              <a:r>
                <a:rPr lang="en-GB" sz="3600">
                  <a:latin typeface="Times New Roman" panose="02020603050405020304" pitchFamily="18" charset="0"/>
                  <a:cs typeface="Times New Roman" panose="02020603050405020304" pitchFamily="18" charset="0"/>
                </a:rPr>
                <a:t>Một người bạn gợi ý: “</a:t>
              </a:r>
              <a:r>
                <a:rPr lang="en-GB" sz="3600" i="1">
                  <a:latin typeface="Times New Roman" panose="02020603050405020304" pitchFamily="18" charset="0"/>
                  <a:cs typeface="Times New Roman" panose="02020603050405020304" pitchFamily="18" charset="0"/>
                </a:rPr>
                <a:t>Tuổi anh bây giờ là phải đeo kính rồi. Không đeo đến lúc nặng…”</a:t>
              </a:r>
              <a:endParaRPr lang="en-US" sz="3600">
                <a:solidFill>
                  <a:srgbClr val="333333"/>
                </a:solidFill>
                <a:latin typeface="Times New Roman" panose="02020603050405020304" pitchFamily="18" charset="0"/>
                <a:cs typeface="Times New Roman" panose="02020603050405020304" pitchFamily="18" charset="0"/>
              </a:endParaRPr>
            </a:p>
          </p:txBody>
        </p:sp>
      </p:grpSp>
      <p:grpSp>
        <p:nvGrpSpPr>
          <p:cNvPr id="19" name="Group 19"/>
          <p:cNvGrpSpPr/>
          <p:nvPr/>
        </p:nvGrpSpPr>
        <p:grpSpPr>
          <a:xfrm>
            <a:off x="6066066" y="2171700"/>
            <a:ext cx="5070555" cy="3157628"/>
            <a:chOff x="0" y="0"/>
            <a:chExt cx="753833" cy="171769"/>
          </a:xfrm>
        </p:grpSpPr>
        <p:sp>
          <p:nvSpPr>
            <p:cNvPr id="20" name="Freeform 20"/>
            <p:cNvSpPr/>
            <p:nvPr/>
          </p:nvSpPr>
          <p:spPr>
            <a:xfrm>
              <a:off x="0" y="0"/>
              <a:ext cx="753833" cy="171769"/>
            </a:xfrm>
            <a:custGeom>
              <a:avLst/>
              <a:gdLst/>
              <a:ahLst/>
              <a:cxnLst/>
              <a:rect l="l" t="t" r="r" b="b"/>
              <a:pathLst>
                <a:path w="753833" h="171769">
                  <a:moveTo>
                    <a:pt x="67622" y="0"/>
                  </a:moveTo>
                  <a:lnTo>
                    <a:pt x="686212" y="0"/>
                  </a:lnTo>
                  <a:cubicBezTo>
                    <a:pt x="704146" y="0"/>
                    <a:pt x="721346" y="7124"/>
                    <a:pt x="734027" y="19806"/>
                  </a:cubicBezTo>
                  <a:cubicBezTo>
                    <a:pt x="746709" y="32488"/>
                    <a:pt x="753833" y="49687"/>
                    <a:pt x="753833" y="67622"/>
                  </a:cubicBezTo>
                  <a:lnTo>
                    <a:pt x="753833" y="104147"/>
                  </a:lnTo>
                  <a:cubicBezTo>
                    <a:pt x="753833" y="122082"/>
                    <a:pt x="746709" y="139282"/>
                    <a:pt x="734027" y="151963"/>
                  </a:cubicBezTo>
                  <a:cubicBezTo>
                    <a:pt x="721346" y="164645"/>
                    <a:pt x="704146" y="171769"/>
                    <a:pt x="686212" y="171769"/>
                  </a:cubicBezTo>
                  <a:lnTo>
                    <a:pt x="67622" y="171769"/>
                  </a:lnTo>
                  <a:cubicBezTo>
                    <a:pt x="49687" y="171769"/>
                    <a:pt x="32488" y="164645"/>
                    <a:pt x="19806" y="151963"/>
                  </a:cubicBezTo>
                  <a:cubicBezTo>
                    <a:pt x="7124" y="139282"/>
                    <a:pt x="0" y="122082"/>
                    <a:pt x="0" y="104147"/>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29" name="Group 29"/>
          <p:cNvGrpSpPr/>
          <p:nvPr/>
        </p:nvGrpSpPr>
        <p:grpSpPr>
          <a:xfrm>
            <a:off x="11360511" y="2171700"/>
            <a:ext cx="5479689" cy="3157628"/>
            <a:chOff x="0" y="0"/>
            <a:chExt cx="753833" cy="171769"/>
          </a:xfrm>
        </p:grpSpPr>
        <p:sp>
          <p:nvSpPr>
            <p:cNvPr id="30" name="Freeform 30"/>
            <p:cNvSpPr/>
            <p:nvPr/>
          </p:nvSpPr>
          <p:spPr>
            <a:xfrm>
              <a:off x="0" y="0"/>
              <a:ext cx="753833" cy="171769"/>
            </a:xfrm>
            <a:custGeom>
              <a:avLst/>
              <a:gdLst/>
              <a:ahLst/>
              <a:cxnLst/>
              <a:rect l="l" t="t" r="r" b="b"/>
              <a:pathLst>
                <a:path w="753833" h="171769">
                  <a:moveTo>
                    <a:pt x="67622" y="0"/>
                  </a:moveTo>
                  <a:lnTo>
                    <a:pt x="686212" y="0"/>
                  </a:lnTo>
                  <a:cubicBezTo>
                    <a:pt x="704146" y="0"/>
                    <a:pt x="721346" y="7124"/>
                    <a:pt x="734027" y="19806"/>
                  </a:cubicBezTo>
                  <a:cubicBezTo>
                    <a:pt x="746709" y="32488"/>
                    <a:pt x="753833" y="49687"/>
                    <a:pt x="753833" y="67622"/>
                  </a:cubicBezTo>
                  <a:lnTo>
                    <a:pt x="753833" y="104147"/>
                  </a:lnTo>
                  <a:cubicBezTo>
                    <a:pt x="753833" y="122082"/>
                    <a:pt x="746709" y="139282"/>
                    <a:pt x="734027" y="151963"/>
                  </a:cubicBezTo>
                  <a:cubicBezTo>
                    <a:pt x="721346" y="164645"/>
                    <a:pt x="704146" y="171769"/>
                    <a:pt x="686212" y="171769"/>
                  </a:cubicBezTo>
                  <a:lnTo>
                    <a:pt x="67622" y="171769"/>
                  </a:lnTo>
                  <a:cubicBezTo>
                    <a:pt x="49687" y="171769"/>
                    <a:pt x="32488" y="164645"/>
                    <a:pt x="19806" y="151963"/>
                  </a:cubicBezTo>
                  <a:cubicBezTo>
                    <a:pt x="7124" y="139282"/>
                    <a:pt x="0" y="122082"/>
                    <a:pt x="0" y="104147"/>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31" name="TextBox 31"/>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33" name="Rectangle 32"/>
          <p:cNvSpPr/>
          <p:nvPr/>
        </p:nvSpPr>
        <p:spPr>
          <a:xfrm>
            <a:off x="6488099" y="2517904"/>
            <a:ext cx="4451169" cy="1938992"/>
          </a:xfrm>
          <a:prstGeom prst="rect">
            <a:avLst/>
          </a:prstGeom>
        </p:spPr>
        <p:txBody>
          <a:bodyPr wrap="square">
            <a:spAutoFit/>
          </a:bodyPr>
          <a:lstStyle/>
          <a:p>
            <a:pPr algn="just"/>
            <a:r>
              <a:rPr lang="en-GB" sz="4000">
                <a:latin typeface="Times New Roman" panose="02020603050405020304" pitchFamily="18" charset="0"/>
                <a:ea typeface="Times New Roman" panose="02020603050405020304" pitchFamily="18" charset="0"/>
                <a:cs typeface="Times New Roman" panose="02020603050405020304" pitchFamily="18" charset="0"/>
              </a:rPr>
              <a:t>Cảm thấy mắt mờ hẳn từ sau khi gặp người bạn đó.</a:t>
            </a:r>
            <a:endParaRPr lang="en-GB" sz="4000">
              <a:latin typeface="Times New Roman" panose="02020603050405020304" pitchFamily="18" charset="0"/>
              <a:cs typeface="Times New Roman" panose="02020603050405020304" pitchFamily="18" charset="0"/>
            </a:endParaRPr>
          </a:p>
        </p:txBody>
      </p:sp>
      <p:sp>
        <p:nvSpPr>
          <p:cNvPr id="34" name="Rectangle 33"/>
          <p:cNvSpPr/>
          <p:nvPr/>
        </p:nvSpPr>
        <p:spPr>
          <a:xfrm>
            <a:off x="11661331" y="2553865"/>
            <a:ext cx="4906684" cy="1938992"/>
          </a:xfrm>
          <a:prstGeom prst="rect">
            <a:avLst/>
          </a:prstGeom>
        </p:spPr>
        <p:txBody>
          <a:bodyPr wrap="square">
            <a:spAutoFit/>
          </a:bodyPr>
          <a:lstStyle/>
          <a:p>
            <a:pPr algn="just"/>
            <a:r>
              <a:rPr lang="en-GB" sz="4000">
                <a:latin typeface="Times New Roman" panose="02020603050405020304" pitchFamily="18" charset="0"/>
                <a:ea typeface="Times New Roman" panose="02020603050405020304" pitchFamily="18" charset="0"/>
                <a:cs typeface="Times New Roman" panose="02020603050405020304" pitchFamily="18" charset="0"/>
              </a:rPr>
              <a:t>Vì nghĩ rằng đeo kính vào thì trông sẽ tri thức hơn.</a:t>
            </a:r>
            <a:endParaRPr lang="en-GB" sz="4000">
              <a:latin typeface="Times New Roman" panose="02020603050405020304" pitchFamily="18" charset="0"/>
              <a:cs typeface="Times New Roman" panose="02020603050405020304" pitchFamily="18" charset="0"/>
            </a:endParaRPr>
          </a:p>
        </p:txBody>
      </p:sp>
      <p:sp>
        <p:nvSpPr>
          <p:cNvPr id="35" name="Freeform 3"/>
          <p:cNvSpPr/>
          <p:nvPr/>
        </p:nvSpPr>
        <p:spPr>
          <a:xfrm>
            <a:off x="0" y="5851950"/>
            <a:ext cx="4464079" cy="4667764"/>
          </a:xfrm>
          <a:custGeom>
            <a:avLst/>
            <a:gdLst/>
            <a:ahLst/>
            <a:cxnLst/>
            <a:rect l="l" t="t" r="r" b="b"/>
            <a:pathLst>
              <a:path w="4464079" h="4667764">
                <a:moveTo>
                  <a:pt x="0" y="0"/>
                </a:moveTo>
                <a:lnTo>
                  <a:pt x="4464079" y="0"/>
                </a:lnTo>
                <a:lnTo>
                  <a:pt x="4464079" y="4667764"/>
                </a:lnTo>
                <a:lnTo>
                  <a:pt x="0" y="4667764"/>
                </a:lnTo>
                <a:lnTo>
                  <a:pt x="0" y="0"/>
                </a:lnTo>
                <a:close/>
              </a:path>
            </a:pathLst>
          </a:custGeom>
          <a:blipFill>
            <a:blip r:embed="rId2"/>
            <a:stretch>
              <a:fillRect/>
            </a:stretch>
          </a:blipFill>
        </p:spPr>
      </p:sp>
      <p:sp>
        <p:nvSpPr>
          <p:cNvPr id="36" name="Freeform 4"/>
          <p:cNvSpPr/>
          <p:nvPr/>
        </p:nvSpPr>
        <p:spPr>
          <a:xfrm>
            <a:off x="6799245" y="5329328"/>
            <a:ext cx="3901751" cy="5460466"/>
          </a:xfrm>
          <a:custGeom>
            <a:avLst/>
            <a:gdLst/>
            <a:ahLst/>
            <a:cxnLst/>
            <a:rect l="l" t="t" r="r" b="b"/>
            <a:pathLst>
              <a:path w="3901751" h="5460466">
                <a:moveTo>
                  <a:pt x="0" y="0"/>
                </a:moveTo>
                <a:lnTo>
                  <a:pt x="3901751" y="0"/>
                </a:lnTo>
                <a:lnTo>
                  <a:pt x="3901751" y="5460467"/>
                </a:lnTo>
                <a:lnTo>
                  <a:pt x="0" y="5460467"/>
                </a:lnTo>
                <a:lnTo>
                  <a:pt x="0" y="0"/>
                </a:lnTo>
                <a:close/>
              </a:path>
            </a:pathLst>
          </a:custGeom>
          <a:blipFill>
            <a:blip r:embed="rId3"/>
            <a:stretch>
              <a:fillRect/>
            </a:stretch>
          </a:blipFill>
        </p:spPr>
      </p:sp>
      <p:sp>
        <p:nvSpPr>
          <p:cNvPr id="37" name="Freeform 6"/>
          <p:cNvSpPr/>
          <p:nvPr/>
        </p:nvSpPr>
        <p:spPr>
          <a:xfrm>
            <a:off x="13499434" y="6122030"/>
            <a:ext cx="4184014" cy="4667764"/>
          </a:xfrm>
          <a:custGeom>
            <a:avLst/>
            <a:gdLst/>
            <a:ahLst/>
            <a:cxnLst/>
            <a:rect l="l" t="t" r="r" b="b"/>
            <a:pathLst>
              <a:path w="4184014" h="4667764">
                <a:moveTo>
                  <a:pt x="0" y="0"/>
                </a:moveTo>
                <a:lnTo>
                  <a:pt x="4184013" y="0"/>
                </a:lnTo>
                <a:lnTo>
                  <a:pt x="4184013" y="4667764"/>
                </a:lnTo>
                <a:lnTo>
                  <a:pt x="0" y="4667764"/>
                </a:lnTo>
                <a:lnTo>
                  <a:pt x="0" y="0"/>
                </a:lnTo>
                <a:close/>
              </a:path>
            </a:pathLst>
          </a:custGeom>
          <a:blipFill>
            <a:blip r:embed="rId4"/>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barn(inVertical)">
                                      <p:cBhvr>
                                        <p:cTn id="19" dur="500"/>
                                        <p:tgtEl>
                                          <p:spTgt spid="33"/>
                                        </p:tgtEl>
                                      </p:cBhvr>
                                    </p:animEffect>
                                  </p:childTnLst>
                                </p:cTn>
                              </p:par>
                              <p:par>
                                <p:cTn id="20" presetID="16" presetClass="entr" presetSubtype="21"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barn(inVertical)">
                                      <p:cBhvr>
                                        <p:cTn id="27" dur="500"/>
                                        <p:tgtEl>
                                          <p:spTgt spid="34"/>
                                        </p:tgtEl>
                                      </p:cBhvr>
                                    </p:animEffect>
                                  </p:childTnLst>
                                </p:cTn>
                              </p:par>
                              <p:par>
                                <p:cTn id="28" presetID="16" presetClass="entr" presetSubtype="21"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barn(inVertical)">
                                      <p:cBhvr>
                                        <p:cTn id="3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3" grpId="0"/>
      <p:bldP spid="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 y="-367058"/>
            <a:ext cx="19121781" cy="14227102"/>
          </a:xfrm>
          <a:custGeom>
            <a:avLst/>
            <a:gdLst/>
            <a:ahLst/>
            <a:cxnLst/>
            <a:rect l="l" t="t" r="r" b="b"/>
            <a:pathLst>
              <a:path w="20484048" h="14227102">
                <a:moveTo>
                  <a:pt x="0" y="0"/>
                </a:moveTo>
                <a:lnTo>
                  <a:pt x="20484047" y="0"/>
                </a:lnTo>
                <a:lnTo>
                  <a:pt x="20484047" y="14227102"/>
                </a:lnTo>
                <a:lnTo>
                  <a:pt x="0" y="14227102"/>
                </a:lnTo>
                <a:lnTo>
                  <a:pt x="0" y="0"/>
                </a:lnTo>
                <a:close/>
              </a:path>
            </a:pathLst>
          </a:custGeom>
          <a:blipFill>
            <a:blip r:embed="rId1"/>
            <a:stretch>
              <a:fillRect/>
            </a:stretch>
          </a:blipFill>
        </p:spPr>
      </p:sp>
      <p:grpSp>
        <p:nvGrpSpPr>
          <p:cNvPr id="3" name="Group 3"/>
          <p:cNvGrpSpPr>
            <a:grpSpLocks noChangeAspect="1"/>
          </p:cNvGrpSpPr>
          <p:nvPr/>
        </p:nvGrpSpPr>
        <p:grpSpPr>
          <a:xfrm>
            <a:off x="1028700" y="5143500"/>
            <a:ext cx="3673235" cy="3588216"/>
            <a:chOff x="0" y="0"/>
            <a:chExt cx="4828540" cy="4716780"/>
          </a:xfrm>
        </p:grpSpPr>
        <p:sp>
          <p:nvSpPr>
            <p:cNvPr id="4" name="Freeform 4"/>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2"/>
              <a:stretch>
                <a:fillRect l="-23547" r="-23547"/>
              </a:stretch>
            </a:blipFill>
          </p:spPr>
        </p:sp>
      </p:grpSp>
      <p:grpSp>
        <p:nvGrpSpPr>
          <p:cNvPr id="5" name="Group 5"/>
          <p:cNvGrpSpPr>
            <a:grpSpLocks noChangeAspect="1"/>
          </p:cNvGrpSpPr>
          <p:nvPr/>
        </p:nvGrpSpPr>
        <p:grpSpPr>
          <a:xfrm>
            <a:off x="5214488" y="5143500"/>
            <a:ext cx="3673235" cy="3588216"/>
            <a:chOff x="0" y="0"/>
            <a:chExt cx="4828540" cy="4716780"/>
          </a:xfrm>
        </p:grpSpPr>
        <p:sp>
          <p:nvSpPr>
            <p:cNvPr id="6" name="Freeform 6"/>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3"/>
              <a:stretch>
                <a:fillRect l="-23271" r="-23271"/>
              </a:stretch>
            </a:blipFill>
          </p:spPr>
        </p:sp>
      </p:grpSp>
      <p:grpSp>
        <p:nvGrpSpPr>
          <p:cNvPr id="7" name="Group 7"/>
          <p:cNvGrpSpPr>
            <a:grpSpLocks noChangeAspect="1"/>
          </p:cNvGrpSpPr>
          <p:nvPr/>
        </p:nvGrpSpPr>
        <p:grpSpPr>
          <a:xfrm>
            <a:off x="13586065" y="5143500"/>
            <a:ext cx="3673235" cy="3588216"/>
            <a:chOff x="0" y="0"/>
            <a:chExt cx="4828540" cy="4716780"/>
          </a:xfrm>
        </p:grpSpPr>
        <p:sp>
          <p:nvSpPr>
            <p:cNvPr id="8" name="Freeform 8"/>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4"/>
              <a:stretch>
                <a:fillRect l="-23271" r="-23271"/>
              </a:stretch>
            </a:blipFill>
          </p:spPr>
        </p:sp>
      </p:grpSp>
      <p:grpSp>
        <p:nvGrpSpPr>
          <p:cNvPr id="9" name="Group 9"/>
          <p:cNvGrpSpPr>
            <a:grpSpLocks noChangeAspect="1"/>
          </p:cNvGrpSpPr>
          <p:nvPr/>
        </p:nvGrpSpPr>
        <p:grpSpPr>
          <a:xfrm>
            <a:off x="9400276" y="5143500"/>
            <a:ext cx="3673235" cy="3588216"/>
            <a:chOff x="0" y="0"/>
            <a:chExt cx="4828540" cy="4716780"/>
          </a:xfrm>
        </p:grpSpPr>
        <p:sp>
          <p:nvSpPr>
            <p:cNvPr id="10" name="Freeform 10"/>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5"/>
              <a:stretch>
                <a:fillRect l="-23133" r="-23133"/>
              </a:stretch>
            </a:blipFill>
          </p:spPr>
        </p:sp>
      </p:grpSp>
      <p:sp>
        <p:nvSpPr>
          <p:cNvPr id="12" name="TextBox 12"/>
          <p:cNvSpPr txBox="1"/>
          <p:nvPr/>
        </p:nvSpPr>
        <p:spPr>
          <a:xfrm>
            <a:off x="2692484" y="429771"/>
            <a:ext cx="16744401" cy="738664"/>
          </a:xfrm>
          <a:prstGeom prst="rect">
            <a:avLst/>
          </a:prstGeom>
        </p:spPr>
        <p:txBody>
          <a:bodyPr wrap="square" lIns="0" tIns="0" rIns="0" bIns="0" rtlCol="0" anchor="t">
            <a:spAutoFit/>
          </a:bodyPr>
          <a:lstStyle/>
          <a:p>
            <a:pPr algn="just"/>
            <a:r>
              <a:rPr lang="en-GB" sz="4800">
                <a:latin typeface="Times New Roman" panose="02020603050405020304" pitchFamily="18" charset="0"/>
                <a:cs typeface="Times New Roman" panose="02020603050405020304" pitchFamily="18" charset="0"/>
              </a:rPr>
              <a:t>* </a:t>
            </a:r>
            <a:r>
              <a:rPr lang="en-GB" sz="4800" b="1">
                <a:latin typeface="Times New Roman" panose="02020603050405020304" pitchFamily="18" charset="0"/>
                <a:cs typeface="Times New Roman" panose="02020603050405020304" pitchFamily="18" charset="0"/>
              </a:rPr>
              <a:t>Nhận xét</a:t>
            </a:r>
            <a:r>
              <a:rPr lang="en-GB" sz="4800">
                <a:latin typeface="Times New Roman" panose="02020603050405020304" pitchFamily="18" charset="0"/>
                <a:cs typeface="Times New Roman" panose="02020603050405020304" pitchFamily="18" charset="0"/>
              </a:rPr>
              <a:t>: Điểm mâu thuẫn trong tình huống truyện: </a:t>
            </a:r>
            <a:endParaRPr lang="en-GB" sz="4800">
              <a:latin typeface="Times New Roman" panose="02020603050405020304" pitchFamily="18" charset="0"/>
              <a:cs typeface="Times New Roman" panose="02020603050405020304" pitchFamily="18" charset="0"/>
            </a:endParaRPr>
          </a:p>
        </p:txBody>
      </p:sp>
      <p:grpSp>
        <p:nvGrpSpPr>
          <p:cNvPr id="14" name="Group 14"/>
          <p:cNvGrpSpPr/>
          <p:nvPr/>
        </p:nvGrpSpPr>
        <p:grpSpPr>
          <a:xfrm>
            <a:off x="1434212" y="8258542"/>
            <a:ext cx="2862211" cy="652186"/>
            <a:chOff x="0" y="0"/>
            <a:chExt cx="753833" cy="171769"/>
          </a:xfrm>
        </p:grpSpPr>
        <p:sp>
          <p:nvSpPr>
            <p:cNvPr id="15" name="Freeform 15"/>
            <p:cNvSpPr/>
            <p:nvPr/>
          </p:nvSpPr>
          <p:spPr>
            <a:xfrm>
              <a:off x="0" y="0"/>
              <a:ext cx="753833" cy="171769"/>
            </a:xfrm>
            <a:custGeom>
              <a:avLst/>
              <a:gdLst/>
              <a:ahLst/>
              <a:cxnLst/>
              <a:rect l="l" t="t" r="r" b="b"/>
              <a:pathLst>
                <a:path w="753833" h="171769">
                  <a:moveTo>
                    <a:pt x="67622" y="0"/>
                  </a:moveTo>
                  <a:lnTo>
                    <a:pt x="686212" y="0"/>
                  </a:lnTo>
                  <a:cubicBezTo>
                    <a:pt x="704146" y="0"/>
                    <a:pt x="721346" y="7124"/>
                    <a:pt x="734027" y="19806"/>
                  </a:cubicBezTo>
                  <a:cubicBezTo>
                    <a:pt x="746709" y="32488"/>
                    <a:pt x="753833" y="49687"/>
                    <a:pt x="753833" y="67622"/>
                  </a:cubicBezTo>
                  <a:lnTo>
                    <a:pt x="753833" y="104147"/>
                  </a:lnTo>
                  <a:cubicBezTo>
                    <a:pt x="753833" y="122082"/>
                    <a:pt x="746709" y="139282"/>
                    <a:pt x="734027" y="151963"/>
                  </a:cubicBezTo>
                  <a:cubicBezTo>
                    <a:pt x="721346" y="164645"/>
                    <a:pt x="704146" y="171769"/>
                    <a:pt x="686212" y="171769"/>
                  </a:cubicBezTo>
                  <a:lnTo>
                    <a:pt x="67622" y="171769"/>
                  </a:lnTo>
                  <a:cubicBezTo>
                    <a:pt x="49687" y="171769"/>
                    <a:pt x="32488" y="164645"/>
                    <a:pt x="19806" y="151963"/>
                  </a:cubicBezTo>
                  <a:cubicBezTo>
                    <a:pt x="7124" y="139282"/>
                    <a:pt x="0" y="122082"/>
                    <a:pt x="0" y="104147"/>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16" name="TextBox 16"/>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19" name="Group 19"/>
          <p:cNvGrpSpPr/>
          <p:nvPr/>
        </p:nvGrpSpPr>
        <p:grpSpPr>
          <a:xfrm>
            <a:off x="5659780" y="8258542"/>
            <a:ext cx="2862211" cy="652186"/>
            <a:chOff x="0" y="0"/>
            <a:chExt cx="753833" cy="171769"/>
          </a:xfrm>
        </p:grpSpPr>
        <p:sp>
          <p:nvSpPr>
            <p:cNvPr id="20" name="Freeform 20"/>
            <p:cNvSpPr/>
            <p:nvPr/>
          </p:nvSpPr>
          <p:spPr>
            <a:xfrm>
              <a:off x="0" y="0"/>
              <a:ext cx="753833" cy="171769"/>
            </a:xfrm>
            <a:custGeom>
              <a:avLst/>
              <a:gdLst/>
              <a:ahLst/>
              <a:cxnLst/>
              <a:rect l="l" t="t" r="r" b="b"/>
              <a:pathLst>
                <a:path w="753833" h="171769">
                  <a:moveTo>
                    <a:pt x="67622" y="0"/>
                  </a:moveTo>
                  <a:lnTo>
                    <a:pt x="686212" y="0"/>
                  </a:lnTo>
                  <a:cubicBezTo>
                    <a:pt x="704146" y="0"/>
                    <a:pt x="721346" y="7124"/>
                    <a:pt x="734027" y="19806"/>
                  </a:cubicBezTo>
                  <a:cubicBezTo>
                    <a:pt x="746709" y="32488"/>
                    <a:pt x="753833" y="49687"/>
                    <a:pt x="753833" y="67622"/>
                  </a:cubicBezTo>
                  <a:lnTo>
                    <a:pt x="753833" y="104147"/>
                  </a:lnTo>
                  <a:cubicBezTo>
                    <a:pt x="753833" y="122082"/>
                    <a:pt x="746709" y="139282"/>
                    <a:pt x="734027" y="151963"/>
                  </a:cubicBezTo>
                  <a:cubicBezTo>
                    <a:pt x="721346" y="164645"/>
                    <a:pt x="704146" y="171769"/>
                    <a:pt x="686212" y="171769"/>
                  </a:cubicBezTo>
                  <a:lnTo>
                    <a:pt x="67622" y="171769"/>
                  </a:lnTo>
                  <a:cubicBezTo>
                    <a:pt x="49687" y="171769"/>
                    <a:pt x="32488" y="164645"/>
                    <a:pt x="19806" y="151963"/>
                  </a:cubicBezTo>
                  <a:cubicBezTo>
                    <a:pt x="7124" y="139282"/>
                    <a:pt x="0" y="122082"/>
                    <a:pt x="0" y="104147"/>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24" name="Group 24"/>
          <p:cNvGrpSpPr/>
          <p:nvPr/>
        </p:nvGrpSpPr>
        <p:grpSpPr>
          <a:xfrm>
            <a:off x="14110917" y="8258542"/>
            <a:ext cx="2862211" cy="652186"/>
            <a:chOff x="0" y="0"/>
            <a:chExt cx="753833" cy="171769"/>
          </a:xfrm>
        </p:grpSpPr>
        <p:sp>
          <p:nvSpPr>
            <p:cNvPr id="25" name="Freeform 25"/>
            <p:cNvSpPr/>
            <p:nvPr/>
          </p:nvSpPr>
          <p:spPr>
            <a:xfrm>
              <a:off x="0" y="0"/>
              <a:ext cx="753833" cy="171769"/>
            </a:xfrm>
            <a:custGeom>
              <a:avLst/>
              <a:gdLst/>
              <a:ahLst/>
              <a:cxnLst/>
              <a:rect l="l" t="t" r="r" b="b"/>
              <a:pathLst>
                <a:path w="753833" h="171769">
                  <a:moveTo>
                    <a:pt x="67622" y="0"/>
                  </a:moveTo>
                  <a:lnTo>
                    <a:pt x="686212" y="0"/>
                  </a:lnTo>
                  <a:cubicBezTo>
                    <a:pt x="704146" y="0"/>
                    <a:pt x="721346" y="7124"/>
                    <a:pt x="734027" y="19806"/>
                  </a:cubicBezTo>
                  <a:cubicBezTo>
                    <a:pt x="746709" y="32488"/>
                    <a:pt x="753833" y="49687"/>
                    <a:pt x="753833" y="67622"/>
                  </a:cubicBezTo>
                  <a:lnTo>
                    <a:pt x="753833" y="104147"/>
                  </a:lnTo>
                  <a:cubicBezTo>
                    <a:pt x="753833" y="122082"/>
                    <a:pt x="746709" y="139282"/>
                    <a:pt x="734027" y="151963"/>
                  </a:cubicBezTo>
                  <a:cubicBezTo>
                    <a:pt x="721346" y="164645"/>
                    <a:pt x="704146" y="171769"/>
                    <a:pt x="686212" y="171769"/>
                  </a:cubicBezTo>
                  <a:lnTo>
                    <a:pt x="67622" y="171769"/>
                  </a:lnTo>
                  <a:cubicBezTo>
                    <a:pt x="49687" y="171769"/>
                    <a:pt x="32488" y="164645"/>
                    <a:pt x="19806" y="151963"/>
                  </a:cubicBezTo>
                  <a:cubicBezTo>
                    <a:pt x="7124" y="139282"/>
                    <a:pt x="0" y="122082"/>
                    <a:pt x="0" y="104147"/>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26" name="TextBox 26"/>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29" name="Group 29"/>
          <p:cNvGrpSpPr/>
          <p:nvPr/>
        </p:nvGrpSpPr>
        <p:grpSpPr>
          <a:xfrm>
            <a:off x="9885349" y="8258542"/>
            <a:ext cx="2862211" cy="652186"/>
            <a:chOff x="0" y="0"/>
            <a:chExt cx="753833" cy="171769"/>
          </a:xfrm>
        </p:grpSpPr>
        <p:sp>
          <p:nvSpPr>
            <p:cNvPr id="30" name="Freeform 30"/>
            <p:cNvSpPr/>
            <p:nvPr/>
          </p:nvSpPr>
          <p:spPr>
            <a:xfrm>
              <a:off x="0" y="0"/>
              <a:ext cx="753833" cy="171769"/>
            </a:xfrm>
            <a:custGeom>
              <a:avLst/>
              <a:gdLst/>
              <a:ahLst/>
              <a:cxnLst/>
              <a:rect l="l" t="t" r="r" b="b"/>
              <a:pathLst>
                <a:path w="753833" h="171769">
                  <a:moveTo>
                    <a:pt x="67622" y="0"/>
                  </a:moveTo>
                  <a:lnTo>
                    <a:pt x="686212" y="0"/>
                  </a:lnTo>
                  <a:cubicBezTo>
                    <a:pt x="704146" y="0"/>
                    <a:pt x="721346" y="7124"/>
                    <a:pt x="734027" y="19806"/>
                  </a:cubicBezTo>
                  <a:cubicBezTo>
                    <a:pt x="746709" y="32488"/>
                    <a:pt x="753833" y="49687"/>
                    <a:pt x="753833" y="67622"/>
                  </a:cubicBezTo>
                  <a:lnTo>
                    <a:pt x="753833" y="104147"/>
                  </a:lnTo>
                  <a:cubicBezTo>
                    <a:pt x="753833" y="122082"/>
                    <a:pt x="746709" y="139282"/>
                    <a:pt x="734027" y="151963"/>
                  </a:cubicBezTo>
                  <a:cubicBezTo>
                    <a:pt x="721346" y="164645"/>
                    <a:pt x="704146" y="171769"/>
                    <a:pt x="686212" y="171769"/>
                  </a:cubicBezTo>
                  <a:lnTo>
                    <a:pt x="67622" y="171769"/>
                  </a:lnTo>
                  <a:cubicBezTo>
                    <a:pt x="49687" y="171769"/>
                    <a:pt x="32488" y="164645"/>
                    <a:pt x="19806" y="151963"/>
                  </a:cubicBezTo>
                  <a:cubicBezTo>
                    <a:pt x="7124" y="139282"/>
                    <a:pt x="0" y="122082"/>
                    <a:pt x="0" y="104147"/>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31" name="TextBox 31"/>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33" name="Rectangle 32"/>
          <p:cNvSpPr/>
          <p:nvPr/>
        </p:nvSpPr>
        <p:spPr>
          <a:xfrm>
            <a:off x="2656198" y="1512210"/>
            <a:ext cx="12702770" cy="1052596"/>
          </a:xfrm>
          <a:prstGeom prst="rect">
            <a:avLst/>
          </a:prstGeom>
        </p:spPr>
        <p:txBody>
          <a:bodyPr wrap="square">
            <a:spAutoFit/>
          </a:bodyPr>
          <a:lstStyle/>
          <a:p>
            <a:pPr algn="just">
              <a:lnSpc>
                <a:spcPct val="130000"/>
              </a:lnSpc>
              <a:spcAft>
                <a:spcPts val="0"/>
              </a:spcAft>
            </a:pPr>
            <a:r>
              <a:rPr lang="en-GB" sz="4800">
                <a:latin typeface="Times New Roman" panose="02020603050405020304" pitchFamily="18" charset="0"/>
                <a:ea typeface="Times New Roman" panose="02020603050405020304" pitchFamily="18" charset="0"/>
                <a:cs typeface="Times New Roman" panose="02020603050405020304" pitchFamily="18" charset="0"/>
              </a:rPr>
              <a:t>- Không bị bệnh về mắt mà muốn được đeo kính.</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4" name="Rectangle 33"/>
          <p:cNvSpPr/>
          <p:nvPr/>
        </p:nvSpPr>
        <p:spPr>
          <a:xfrm>
            <a:off x="2743200" y="2912466"/>
            <a:ext cx="14453818" cy="1569660"/>
          </a:xfrm>
          <a:prstGeom prst="rect">
            <a:avLst/>
          </a:prstGeom>
        </p:spPr>
        <p:txBody>
          <a:bodyPr wrap="square">
            <a:spAutoFit/>
          </a:bodyPr>
          <a:lstStyle/>
          <a:p>
            <a:pPr algn="just"/>
            <a:r>
              <a:rPr lang="vi-VN" sz="4800" smtClean="0">
                <a:latin typeface="Times New Roman" panose="02020603050405020304" pitchFamily="18" charset="0"/>
                <a:ea typeface="Times New Roman" panose="02020603050405020304" pitchFamily="18" charset="0"/>
                <a:cs typeface="Times New Roman" panose="02020603050405020304" pitchFamily="18" charset="0"/>
              </a:rPr>
              <a:t>- </a:t>
            </a:r>
            <a:r>
              <a:rPr lang="en-GB" sz="4800" smtClean="0">
                <a:latin typeface="Times New Roman" panose="02020603050405020304" pitchFamily="18" charset="0"/>
                <a:ea typeface="Times New Roman" panose="02020603050405020304" pitchFamily="18" charset="0"/>
                <a:cs typeface="Times New Roman" panose="02020603050405020304" pitchFamily="18" charset="0"/>
              </a:rPr>
              <a:t>Đeo </a:t>
            </a:r>
            <a:r>
              <a:rPr lang="en-GB" sz="4800">
                <a:latin typeface="Times New Roman" panose="02020603050405020304" pitchFamily="18" charset="0"/>
                <a:ea typeface="Times New Roman" panose="02020603050405020304" pitchFamily="18" charset="0"/>
                <a:cs typeface="Times New Roman" panose="02020603050405020304" pitchFamily="18" charset="0"/>
              </a:rPr>
              <a:t>kính (cái vật hình thức bên ngoài) mà lại giúp con người thay đổi bản chất bên trong “</a:t>
            </a:r>
            <a:r>
              <a:rPr lang="en-GB" sz="4800" i="1">
                <a:latin typeface="Times New Roman" panose="02020603050405020304" pitchFamily="18" charset="0"/>
                <a:ea typeface="Times New Roman" panose="02020603050405020304" pitchFamily="18" charset="0"/>
                <a:cs typeface="Times New Roman" panose="02020603050405020304" pitchFamily="18" charset="0"/>
              </a:rPr>
              <a:t>trông trí thức hơn</a:t>
            </a:r>
            <a:r>
              <a:rPr lang="en-GB" sz="4800">
                <a:latin typeface="Times New Roman" panose="02020603050405020304" pitchFamily="18" charset="0"/>
                <a:ea typeface="Times New Roman" panose="02020603050405020304" pitchFamily="18" charset="0"/>
                <a:cs typeface="Times New Roman" panose="02020603050405020304" pitchFamily="18" charset="0"/>
              </a:rPr>
              <a:t>”.</a:t>
            </a:r>
            <a:endParaRPr lang="en-GB" sz="48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1000"/>
                                        <p:tgtEl>
                                          <p:spTgt spid="34"/>
                                        </p:tgtEl>
                                      </p:cBhvr>
                                    </p:animEffect>
                                    <p:anim calcmode="lin" valueType="num">
                                      <p:cBhvr>
                                        <p:cTn id="22" dur="1000" fill="hold"/>
                                        <p:tgtEl>
                                          <p:spTgt spid="34"/>
                                        </p:tgtEl>
                                        <p:attrNameLst>
                                          <p:attrName>ppt_x</p:attrName>
                                        </p:attrNameLst>
                                      </p:cBhvr>
                                      <p:tavLst>
                                        <p:tav tm="0">
                                          <p:val>
                                            <p:strVal val="#ppt_x"/>
                                          </p:val>
                                        </p:tav>
                                        <p:tav tm="100000">
                                          <p:val>
                                            <p:strVal val="#ppt_x"/>
                                          </p:val>
                                        </p:tav>
                                      </p:tavLst>
                                    </p:anim>
                                    <p:anim calcmode="lin" valueType="num">
                                      <p:cBhvr>
                                        <p:cTn id="23"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3" grpId="0"/>
      <p:bldP spid="3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 y="-367058"/>
            <a:ext cx="19121781" cy="14227102"/>
          </a:xfrm>
          <a:custGeom>
            <a:avLst/>
            <a:gdLst/>
            <a:ahLst/>
            <a:cxnLst/>
            <a:rect l="l" t="t" r="r" b="b"/>
            <a:pathLst>
              <a:path w="20484048" h="14227102">
                <a:moveTo>
                  <a:pt x="0" y="0"/>
                </a:moveTo>
                <a:lnTo>
                  <a:pt x="20484047" y="0"/>
                </a:lnTo>
                <a:lnTo>
                  <a:pt x="20484047" y="14227102"/>
                </a:lnTo>
                <a:lnTo>
                  <a:pt x="0" y="14227102"/>
                </a:lnTo>
                <a:lnTo>
                  <a:pt x="0" y="0"/>
                </a:lnTo>
                <a:close/>
              </a:path>
            </a:pathLst>
          </a:custGeom>
          <a:blipFill>
            <a:blip r:embed="rId1"/>
            <a:stretch>
              <a:fillRect/>
            </a:stretch>
          </a:blipFill>
        </p:spPr>
      </p:sp>
      <p:grpSp>
        <p:nvGrpSpPr>
          <p:cNvPr id="3" name="Group 3"/>
          <p:cNvGrpSpPr>
            <a:grpSpLocks noChangeAspect="1"/>
          </p:cNvGrpSpPr>
          <p:nvPr/>
        </p:nvGrpSpPr>
        <p:grpSpPr>
          <a:xfrm>
            <a:off x="9607374" y="1338736"/>
            <a:ext cx="3315662" cy="3315648"/>
            <a:chOff x="0" y="0"/>
            <a:chExt cx="6350000" cy="6349975"/>
          </a:xfrm>
        </p:grpSpPr>
        <p:sp>
          <p:nvSpPr>
            <p:cNvPr id="4" name="Freeform 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25046" r="-25046"/>
              </a:stretch>
            </a:blipFill>
          </p:spPr>
        </p:sp>
      </p:grpSp>
      <p:grpSp>
        <p:nvGrpSpPr>
          <p:cNvPr id="7" name="Group 7"/>
          <p:cNvGrpSpPr>
            <a:grpSpLocks noChangeAspect="1"/>
          </p:cNvGrpSpPr>
          <p:nvPr/>
        </p:nvGrpSpPr>
        <p:grpSpPr>
          <a:xfrm>
            <a:off x="9607374" y="5391678"/>
            <a:ext cx="3315662" cy="3315648"/>
            <a:chOff x="0" y="0"/>
            <a:chExt cx="6350000" cy="6349975"/>
          </a:xfrm>
        </p:grpSpPr>
        <p:sp>
          <p:nvSpPr>
            <p:cNvPr id="8" name="Freeform 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4906" r="-24906"/>
              </a:stretch>
            </a:blipFill>
          </p:spPr>
        </p:sp>
      </p:grpSp>
      <p:grpSp>
        <p:nvGrpSpPr>
          <p:cNvPr id="9" name="Group 9"/>
          <p:cNvGrpSpPr>
            <a:grpSpLocks noChangeAspect="1"/>
          </p:cNvGrpSpPr>
          <p:nvPr/>
        </p:nvGrpSpPr>
        <p:grpSpPr>
          <a:xfrm>
            <a:off x="13569741" y="1338736"/>
            <a:ext cx="3315662" cy="3315648"/>
            <a:chOff x="0" y="0"/>
            <a:chExt cx="6350000" cy="6349975"/>
          </a:xfrm>
        </p:grpSpPr>
        <p:sp>
          <p:nvSpPr>
            <p:cNvPr id="10" name="Freeform 1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25046" r="-25046"/>
              </a:stretch>
            </a:blipFill>
          </p:spPr>
        </p:sp>
      </p:grpSp>
      <p:grpSp>
        <p:nvGrpSpPr>
          <p:cNvPr id="11" name="Group 11"/>
          <p:cNvGrpSpPr>
            <a:grpSpLocks noChangeAspect="1"/>
          </p:cNvGrpSpPr>
          <p:nvPr/>
        </p:nvGrpSpPr>
        <p:grpSpPr>
          <a:xfrm>
            <a:off x="13569741" y="5391678"/>
            <a:ext cx="3315662" cy="3315648"/>
            <a:chOff x="0" y="0"/>
            <a:chExt cx="6350000" cy="6349975"/>
          </a:xfrm>
        </p:grpSpPr>
        <p:sp>
          <p:nvSpPr>
            <p:cNvPr id="12" name="Freeform 1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24906" r="-24906"/>
              </a:stretch>
            </a:blipFill>
          </p:spPr>
        </p:sp>
      </p:grpSp>
      <p:graphicFrame>
        <p:nvGraphicFramePr>
          <p:cNvPr id="14" name="Table 13"/>
          <p:cNvGraphicFramePr>
            <a:graphicFrameLocks noGrp="1"/>
          </p:cNvGraphicFramePr>
          <p:nvPr/>
        </p:nvGraphicFramePr>
        <p:xfrm>
          <a:off x="1066800" y="1028700"/>
          <a:ext cx="6663690" cy="7224882"/>
        </p:xfrm>
        <a:graphic>
          <a:graphicData uri="http://schemas.openxmlformats.org/drawingml/2006/table">
            <a:tbl>
              <a:tblPr firstRow="1" firstCol="1" bandRow="1">
                <a:effectLst>
                  <a:outerShdw blurRad="50800" dist="38100" algn="l" rotWithShape="0">
                    <a:prstClr val="black">
                      <a:alpha val="40000"/>
                    </a:prstClr>
                  </a:outerShdw>
                </a:effectLst>
              </a:tblPr>
              <a:tblGrid>
                <a:gridCol w="1953201"/>
                <a:gridCol w="1856799"/>
                <a:gridCol w="2853690"/>
              </a:tblGrid>
              <a:tr h="1556723">
                <a:tc gridSpan="3">
                  <a:txBody>
                    <a:bodyPr/>
                    <a:lstStyle/>
                    <a:p>
                      <a:pPr algn="ctr">
                        <a:lnSpc>
                          <a:spcPct val="130000"/>
                        </a:lnSpc>
                        <a:spcAft>
                          <a:spcPts val="0"/>
                        </a:spcAft>
                      </a:pPr>
                      <a:r>
                        <a:rPr lang="en-US" sz="32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số 05:</a:t>
                      </a:r>
                      <a:r>
                        <a:rPr lang="en-US" sz="3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về </a:t>
                      </a:r>
                      <a:r>
                        <a:rPr lang="en-GB" sz="32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các đặc điểm của truyện cười thể hiện trong văn bản </a:t>
                      </a:r>
                      <a:r>
                        <a:rPr lang="en-US" sz="32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b="1" i="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Cái kính”</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hMerge="1">
                  <a:tcPr/>
                </a:tc>
                <a:tc hMerge="1">
                  <a:tcPr/>
                </a:tc>
              </a:tr>
              <a:tr h="1437894">
                <a:tc>
                  <a:txBody>
                    <a:bodyPr/>
                    <a:lstStyle/>
                    <a:p>
                      <a:pPr>
                        <a:lnSpc>
                          <a:spcPct val="130000"/>
                        </a:lnSpc>
                        <a:spcAft>
                          <a:spcPts val="0"/>
                        </a:spcAft>
                      </a:pPr>
                      <a:r>
                        <a:rPr lang="en-GB" sz="3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Các yếu tố</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Đặc điểm</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Biểu hiện cụ thể trong văn bản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8362">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Ngôn ngữ</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8362">
                <a:tc>
                  <a:txBody>
                    <a:bodyPr/>
                    <a:lstStyle/>
                    <a:p>
                      <a:pPr>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Thủ pháp </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trào phúng</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8362">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Cách kết thúc truyện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6200" y="-667610"/>
            <a:ext cx="19687459" cy="13860044"/>
          </a:xfrm>
          <a:custGeom>
            <a:avLst/>
            <a:gdLst/>
            <a:ahLst/>
            <a:cxnLst/>
            <a:rect l="l" t="t" r="r" b="b"/>
            <a:pathLst>
              <a:path w="19955561" h="13860044">
                <a:moveTo>
                  <a:pt x="0" y="0"/>
                </a:moveTo>
                <a:lnTo>
                  <a:pt x="19955561" y="0"/>
                </a:lnTo>
                <a:lnTo>
                  <a:pt x="19955561" y="13860044"/>
                </a:lnTo>
                <a:lnTo>
                  <a:pt x="0" y="13860044"/>
                </a:lnTo>
                <a:lnTo>
                  <a:pt x="0" y="0"/>
                </a:lnTo>
                <a:close/>
              </a:path>
            </a:pathLst>
          </a:custGeom>
          <a:blipFill>
            <a:blip r:embed="rId1"/>
            <a:stretch>
              <a:fillRect/>
            </a:stretch>
          </a:blipFill>
        </p:spPr>
      </p:sp>
      <p:grpSp>
        <p:nvGrpSpPr>
          <p:cNvPr id="3" name="Group 3"/>
          <p:cNvGrpSpPr/>
          <p:nvPr/>
        </p:nvGrpSpPr>
        <p:grpSpPr>
          <a:xfrm>
            <a:off x="1681957" y="1547777"/>
            <a:ext cx="5056948" cy="6208033"/>
            <a:chOff x="0" y="0"/>
            <a:chExt cx="753833" cy="1287037"/>
          </a:xfrm>
        </p:grpSpPr>
        <p:sp>
          <p:nvSpPr>
            <p:cNvPr id="4" name="Freeform 4"/>
            <p:cNvSpPr/>
            <p:nvPr/>
          </p:nvSpPr>
          <p:spPr>
            <a:xfrm>
              <a:off x="0" y="0"/>
              <a:ext cx="753833" cy="1287037"/>
            </a:xfrm>
            <a:custGeom>
              <a:avLst/>
              <a:gdLst/>
              <a:ahLst/>
              <a:cxnLst/>
              <a:rect l="l" t="t" r="r" b="b"/>
              <a:pathLst>
                <a:path w="753833" h="1287037">
                  <a:moveTo>
                    <a:pt x="53229" y="0"/>
                  </a:moveTo>
                  <a:lnTo>
                    <a:pt x="700604" y="0"/>
                  </a:lnTo>
                  <a:cubicBezTo>
                    <a:pt x="730002" y="0"/>
                    <a:pt x="753833" y="23832"/>
                    <a:pt x="753833" y="53229"/>
                  </a:cubicBezTo>
                  <a:lnTo>
                    <a:pt x="753833" y="1233808"/>
                  </a:lnTo>
                  <a:cubicBezTo>
                    <a:pt x="753833" y="1263205"/>
                    <a:pt x="730002" y="1287037"/>
                    <a:pt x="700604" y="1287037"/>
                  </a:cubicBezTo>
                  <a:lnTo>
                    <a:pt x="53229" y="1287037"/>
                  </a:lnTo>
                  <a:cubicBezTo>
                    <a:pt x="23832" y="1287037"/>
                    <a:pt x="0" y="1263205"/>
                    <a:pt x="0" y="1233808"/>
                  </a:cubicBezTo>
                  <a:lnTo>
                    <a:pt x="0" y="53229"/>
                  </a:lnTo>
                  <a:cubicBezTo>
                    <a:pt x="0" y="23832"/>
                    <a:pt x="23832" y="0"/>
                    <a:pt x="53229" y="0"/>
                  </a:cubicBezTo>
                  <a:close/>
                </a:path>
              </a:pathLst>
            </a:custGeom>
            <a:solidFill>
              <a:srgbClr val="FBF1DE"/>
            </a:solidFill>
            <a:ln w="28575" cap="rnd">
              <a:solidFill>
                <a:srgbClr val="000000"/>
              </a:solidFill>
              <a:round/>
            </a:ln>
          </p:spPr>
        </p:sp>
        <p:sp>
          <p:nvSpPr>
            <p:cNvPr id="5" name="TextBox 5"/>
            <p:cNvSpPr txBox="1"/>
            <p:nvPr/>
          </p:nvSpPr>
          <p:spPr>
            <a:xfrm>
              <a:off x="0" y="-38100"/>
              <a:ext cx="812800" cy="850900"/>
            </a:xfrm>
            <a:prstGeom prst="rect">
              <a:avLst/>
            </a:prstGeom>
          </p:spPr>
          <p:txBody>
            <a:bodyPr lIns="50800" tIns="50800" rIns="50800" bIns="50800" rtlCol="0" anchor="ctr"/>
            <a:lstStyle/>
            <a:p>
              <a:pPr algn="just">
                <a:lnSpc>
                  <a:spcPts val="2660"/>
                </a:lnSpc>
                <a:spcBef>
                  <a:spcPct val="0"/>
                </a:spcBef>
              </a:pPr>
              <a:endParaRPr sz="4400">
                <a:solidFill>
                  <a:prstClr val="black"/>
                </a:solidFill>
                <a:latin typeface="Times New Roman" panose="02020603050405020304" pitchFamily="18" charset="0"/>
                <a:cs typeface="Times New Roman" panose="02020603050405020304" pitchFamily="18" charset="0"/>
              </a:endParaRPr>
            </a:p>
          </p:txBody>
        </p:sp>
      </p:grpSp>
      <p:grpSp>
        <p:nvGrpSpPr>
          <p:cNvPr id="6" name="Group 6"/>
          <p:cNvGrpSpPr/>
          <p:nvPr/>
        </p:nvGrpSpPr>
        <p:grpSpPr>
          <a:xfrm>
            <a:off x="7436332" y="1547778"/>
            <a:ext cx="4679467" cy="6208033"/>
            <a:chOff x="0" y="0"/>
            <a:chExt cx="753833" cy="1287037"/>
          </a:xfrm>
        </p:grpSpPr>
        <p:sp>
          <p:nvSpPr>
            <p:cNvPr id="7" name="Freeform 7"/>
            <p:cNvSpPr/>
            <p:nvPr/>
          </p:nvSpPr>
          <p:spPr>
            <a:xfrm>
              <a:off x="0" y="0"/>
              <a:ext cx="753833" cy="1287037"/>
            </a:xfrm>
            <a:custGeom>
              <a:avLst/>
              <a:gdLst/>
              <a:ahLst/>
              <a:cxnLst/>
              <a:rect l="l" t="t" r="r" b="b"/>
              <a:pathLst>
                <a:path w="753833" h="1287037">
                  <a:moveTo>
                    <a:pt x="53229" y="0"/>
                  </a:moveTo>
                  <a:lnTo>
                    <a:pt x="700604" y="0"/>
                  </a:lnTo>
                  <a:cubicBezTo>
                    <a:pt x="730002" y="0"/>
                    <a:pt x="753833" y="23832"/>
                    <a:pt x="753833" y="53229"/>
                  </a:cubicBezTo>
                  <a:lnTo>
                    <a:pt x="753833" y="1233808"/>
                  </a:lnTo>
                  <a:cubicBezTo>
                    <a:pt x="753833" y="1263205"/>
                    <a:pt x="730002" y="1287037"/>
                    <a:pt x="700604" y="1287037"/>
                  </a:cubicBezTo>
                  <a:lnTo>
                    <a:pt x="53229" y="1287037"/>
                  </a:lnTo>
                  <a:cubicBezTo>
                    <a:pt x="23832" y="1287037"/>
                    <a:pt x="0" y="1263205"/>
                    <a:pt x="0" y="1233808"/>
                  </a:cubicBezTo>
                  <a:lnTo>
                    <a:pt x="0" y="53229"/>
                  </a:lnTo>
                  <a:cubicBezTo>
                    <a:pt x="0" y="23832"/>
                    <a:pt x="23832" y="0"/>
                    <a:pt x="53229" y="0"/>
                  </a:cubicBezTo>
                  <a:close/>
                </a:path>
              </a:pathLst>
            </a:custGeom>
            <a:solidFill>
              <a:srgbClr val="F4DAC3"/>
            </a:solidFill>
            <a:ln w="28575" cap="rnd">
              <a:solidFill>
                <a:srgbClr val="000000"/>
              </a:solidFill>
              <a:round/>
            </a:ln>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9" name="Group 9"/>
          <p:cNvGrpSpPr/>
          <p:nvPr/>
        </p:nvGrpSpPr>
        <p:grpSpPr>
          <a:xfrm>
            <a:off x="13174182" y="1560025"/>
            <a:ext cx="5102234" cy="6208033"/>
            <a:chOff x="0" y="0"/>
            <a:chExt cx="753833" cy="1287037"/>
          </a:xfrm>
        </p:grpSpPr>
        <p:sp>
          <p:nvSpPr>
            <p:cNvPr id="10" name="Freeform 10"/>
            <p:cNvSpPr/>
            <p:nvPr/>
          </p:nvSpPr>
          <p:spPr>
            <a:xfrm>
              <a:off x="0" y="0"/>
              <a:ext cx="753833" cy="1287037"/>
            </a:xfrm>
            <a:custGeom>
              <a:avLst/>
              <a:gdLst/>
              <a:ahLst/>
              <a:cxnLst/>
              <a:rect l="l" t="t" r="r" b="b"/>
              <a:pathLst>
                <a:path w="753833" h="1287037">
                  <a:moveTo>
                    <a:pt x="53229" y="0"/>
                  </a:moveTo>
                  <a:lnTo>
                    <a:pt x="700604" y="0"/>
                  </a:lnTo>
                  <a:cubicBezTo>
                    <a:pt x="730002" y="0"/>
                    <a:pt x="753833" y="23832"/>
                    <a:pt x="753833" y="53229"/>
                  </a:cubicBezTo>
                  <a:lnTo>
                    <a:pt x="753833" y="1233808"/>
                  </a:lnTo>
                  <a:cubicBezTo>
                    <a:pt x="753833" y="1263205"/>
                    <a:pt x="730002" y="1287037"/>
                    <a:pt x="700604" y="1287037"/>
                  </a:cubicBezTo>
                  <a:lnTo>
                    <a:pt x="53229" y="1287037"/>
                  </a:lnTo>
                  <a:cubicBezTo>
                    <a:pt x="23832" y="1287037"/>
                    <a:pt x="0" y="1263205"/>
                    <a:pt x="0" y="1233808"/>
                  </a:cubicBezTo>
                  <a:lnTo>
                    <a:pt x="0" y="53229"/>
                  </a:lnTo>
                  <a:cubicBezTo>
                    <a:pt x="0" y="23832"/>
                    <a:pt x="23832" y="0"/>
                    <a:pt x="53229" y="0"/>
                  </a:cubicBezTo>
                  <a:close/>
                </a:path>
              </a:pathLst>
            </a:custGeom>
            <a:solidFill>
              <a:srgbClr val="FBF1DE"/>
            </a:solidFill>
            <a:ln w="28575" cap="rnd">
              <a:solidFill>
                <a:srgbClr val="000000"/>
              </a:solidFill>
              <a:round/>
            </a:ln>
          </p:spPr>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5" name="Freeform 15"/>
          <p:cNvSpPr/>
          <p:nvPr/>
        </p:nvSpPr>
        <p:spPr>
          <a:xfrm>
            <a:off x="15100107" y="5577984"/>
            <a:ext cx="2542305" cy="3050148"/>
          </a:xfrm>
          <a:custGeom>
            <a:avLst/>
            <a:gdLst/>
            <a:ahLst/>
            <a:cxnLst/>
            <a:rect l="l" t="t" r="r" b="b"/>
            <a:pathLst>
              <a:path w="2229441" h="2331164">
                <a:moveTo>
                  <a:pt x="0" y="0"/>
                </a:moveTo>
                <a:lnTo>
                  <a:pt x="2229441" y="0"/>
                </a:lnTo>
                <a:lnTo>
                  <a:pt x="2229441" y="2331164"/>
                </a:lnTo>
                <a:lnTo>
                  <a:pt x="0" y="2331164"/>
                </a:lnTo>
                <a:lnTo>
                  <a:pt x="0" y="0"/>
                </a:lnTo>
                <a:close/>
              </a:path>
            </a:pathLst>
          </a:custGeom>
          <a:blipFill>
            <a:blip r:embed="rId2"/>
            <a:stretch>
              <a:fillRect/>
            </a:stretch>
          </a:blipFill>
        </p:spPr>
      </p:sp>
      <p:sp>
        <p:nvSpPr>
          <p:cNvPr id="16" name="Freeform 16"/>
          <p:cNvSpPr/>
          <p:nvPr/>
        </p:nvSpPr>
        <p:spPr>
          <a:xfrm>
            <a:off x="7775953" y="6016075"/>
            <a:ext cx="2755235" cy="2799540"/>
          </a:xfrm>
          <a:custGeom>
            <a:avLst/>
            <a:gdLst/>
            <a:ahLst/>
            <a:cxnLst/>
            <a:rect l="l" t="t" r="r" b="b"/>
            <a:pathLst>
              <a:path w="2013278" h="2331164">
                <a:moveTo>
                  <a:pt x="0" y="0"/>
                </a:moveTo>
                <a:lnTo>
                  <a:pt x="2013278" y="0"/>
                </a:lnTo>
                <a:lnTo>
                  <a:pt x="2013278" y="2331164"/>
                </a:lnTo>
                <a:lnTo>
                  <a:pt x="0" y="23311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8" name="Freeform 18"/>
          <p:cNvSpPr/>
          <p:nvPr/>
        </p:nvSpPr>
        <p:spPr>
          <a:xfrm>
            <a:off x="2245514" y="5898050"/>
            <a:ext cx="3019631" cy="3035590"/>
          </a:xfrm>
          <a:custGeom>
            <a:avLst/>
            <a:gdLst/>
            <a:ahLst/>
            <a:cxnLst/>
            <a:rect l="l" t="t" r="r" b="b"/>
            <a:pathLst>
              <a:path w="1826785" h="2331164">
                <a:moveTo>
                  <a:pt x="0" y="0"/>
                </a:moveTo>
                <a:lnTo>
                  <a:pt x="1826784" y="0"/>
                </a:lnTo>
                <a:lnTo>
                  <a:pt x="1826784" y="2331164"/>
                </a:lnTo>
                <a:lnTo>
                  <a:pt x="0" y="2331164"/>
                </a:lnTo>
                <a:lnTo>
                  <a:pt x="0" y="0"/>
                </a:lnTo>
                <a:close/>
              </a:path>
            </a:pathLst>
          </a:custGeom>
          <a:blipFill>
            <a:blip r:embed="rId5"/>
            <a:stretch>
              <a:fillRect/>
            </a:stretch>
          </a:blipFill>
        </p:spPr>
      </p:sp>
      <p:sp>
        <p:nvSpPr>
          <p:cNvPr id="21" name="TextBox 21"/>
          <p:cNvSpPr txBox="1"/>
          <p:nvPr/>
        </p:nvSpPr>
        <p:spPr>
          <a:xfrm>
            <a:off x="7674636" y="1947592"/>
            <a:ext cx="3907764" cy="1354217"/>
          </a:xfrm>
          <a:prstGeom prst="rect">
            <a:avLst/>
          </a:prstGeom>
        </p:spPr>
        <p:txBody>
          <a:bodyPr wrap="square" lIns="0" tIns="0" rIns="0" bIns="0" rtlCol="0" anchor="t">
            <a:spAutoFit/>
          </a:bodyPr>
          <a:lstStyle/>
          <a:p>
            <a:pPr algn="just" fontAlgn="base"/>
            <a:r>
              <a:rPr lang="vi-VN" sz="4400" b="1">
                <a:latin typeface="Times New Roman" panose="02020603050405020304" pitchFamily="18" charset="0"/>
                <a:cs typeface="Times New Roman" panose="02020603050405020304" pitchFamily="18" charset="0"/>
              </a:rPr>
              <a:t>c. Thủ pháp trào phúng</a:t>
            </a:r>
            <a:endParaRPr lang="en-GB" sz="4400">
              <a:latin typeface="Times New Roman" panose="02020603050405020304" pitchFamily="18" charset="0"/>
              <a:cs typeface="Times New Roman" panose="02020603050405020304" pitchFamily="18" charset="0"/>
            </a:endParaRPr>
          </a:p>
        </p:txBody>
      </p:sp>
      <p:sp>
        <p:nvSpPr>
          <p:cNvPr id="22" name="TextBox 22"/>
          <p:cNvSpPr txBox="1"/>
          <p:nvPr/>
        </p:nvSpPr>
        <p:spPr>
          <a:xfrm>
            <a:off x="13308783" y="1792288"/>
            <a:ext cx="4728936" cy="1354217"/>
          </a:xfrm>
          <a:prstGeom prst="rect">
            <a:avLst/>
          </a:prstGeom>
        </p:spPr>
        <p:txBody>
          <a:bodyPr wrap="square" lIns="0" tIns="0" rIns="0" bIns="0" rtlCol="0" anchor="t">
            <a:spAutoFit/>
          </a:bodyPr>
          <a:lstStyle/>
          <a:p>
            <a:pPr algn="just" fontAlgn="base"/>
            <a:r>
              <a:rPr lang="en-GB" sz="4400" b="1">
                <a:latin typeface="Times New Roman" panose="02020603050405020304" pitchFamily="18" charset="0"/>
                <a:cs typeface="Times New Roman" panose="02020603050405020304" pitchFamily="18" charset="0"/>
              </a:rPr>
              <a:t>d. Cách kết thúc truyện</a:t>
            </a:r>
            <a:endParaRPr lang="en-GB" sz="4400">
              <a:latin typeface="Times New Roman" panose="02020603050405020304" pitchFamily="18" charset="0"/>
              <a:cs typeface="Times New Roman" panose="02020603050405020304" pitchFamily="18" charset="0"/>
            </a:endParaRPr>
          </a:p>
        </p:txBody>
      </p:sp>
      <p:sp>
        <p:nvSpPr>
          <p:cNvPr id="24" name="Rectangle 23"/>
          <p:cNvSpPr/>
          <p:nvPr/>
        </p:nvSpPr>
        <p:spPr>
          <a:xfrm>
            <a:off x="1905496" y="1810544"/>
            <a:ext cx="4038103" cy="769441"/>
          </a:xfrm>
          <a:prstGeom prst="rect">
            <a:avLst/>
          </a:prstGeom>
        </p:spPr>
        <p:txBody>
          <a:bodyPr wrap="square">
            <a:spAutoFit/>
          </a:bodyPr>
          <a:lstStyle/>
          <a:p>
            <a:pPr algn="just"/>
            <a:r>
              <a:rPr lang="en-GB" sz="4400" b="1">
                <a:latin typeface="Times New Roman" panose="02020603050405020304" pitchFamily="18" charset="0"/>
                <a:ea typeface="Times New Roman" panose="02020603050405020304" pitchFamily="18" charset="0"/>
                <a:cs typeface="Times New Roman" panose="02020603050405020304" pitchFamily="18" charset="0"/>
              </a:rPr>
              <a:t>b. Ngôn </a:t>
            </a:r>
            <a:r>
              <a:rPr lang="en-GB" sz="4400" b="1">
                <a:latin typeface="Times New Roman" panose="02020603050405020304" pitchFamily="18" charset="0"/>
                <a:ea typeface="Times New Roman" panose="02020603050405020304" pitchFamily="18" charset="0"/>
                <a:cs typeface="Times New Roman" panose="02020603050405020304" pitchFamily="18" charset="0"/>
              </a:rPr>
              <a:t>ngữ</a:t>
            </a:r>
            <a:r>
              <a:rPr lang="en-GB" sz="4400" b="1" smtClean="0">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latin typeface="Times New Roman" panose="02020603050405020304" pitchFamily="18" charset="0"/>
              <a:cs typeface="Times New Roman" panose="02020603050405020304" pitchFamily="18" charset="0"/>
            </a:endParaRPr>
          </a:p>
        </p:txBody>
      </p:sp>
      <p:sp>
        <p:nvSpPr>
          <p:cNvPr id="25" name="Rectangle 24"/>
          <p:cNvSpPr/>
          <p:nvPr/>
        </p:nvSpPr>
        <p:spPr>
          <a:xfrm>
            <a:off x="1928900" y="2742180"/>
            <a:ext cx="4385042" cy="2800767"/>
          </a:xfrm>
          <a:prstGeom prst="rect">
            <a:avLst/>
          </a:prstGeom>
        </p:spPr>
        <p:txBody>
          <a:bodyPr wrap="square">
            <a:spAutoFit/>
          </a:bodyPr>
          <a:lstStyle/>
          <a:p>
            <a:pPr algn="just"/>
            <a:r>
              <a:rPr lang="vi-VN" sz="4400">
                <a:latin typeface="Times New Roman" panose="02020603050405020304" pitchFamily="18" charset="0"/>
                <a:ea typeface="Times New Roman" panose="02020603050405020304" pitchFamily="18" charset="0"/>
                <a:cs typeface="Times New Roman" panose="02020603050405020304" pitchFamily="18" charset="0"/>
              </a:rPr>
              <a:t>Ngắn gọn, súc tích, hài hước và mang nhiều nét nghĩa hàm ẩn. </a:t>
            </a:r>
            <a:endParaRPr lang="en-GB" sz="4400">
              <a:latin typeface="Times New Roman" panose="02020603050405020304" pitchFamily="18" charset="0"/>
              <a:cs typeface="Times New Roman" panose="02020603050405020304" pitchFamily="18" charset="0"/>
            </a:endParaRPr>
          </a:p>
        </p:txBody>
      </p:sp>
      <p:sp>
        <p:nvSpPr>
          <p:cNvPr id="26" name="Rectangle 25"/>
          <p:cNvSpPr/>
          <p:nvPr/>
        </p:nvSpPr>
        <p:spPr>
          <a:xfrm>
            <a:off x="7697109" y="3578512"/>
            <a:ext cx="4142230" cy="1446550"/>
          </a:xfrm>
          <a:prstGeom prst="rect">
            <a:avLst/>
          </a:prstGeom>
        </p:spPr>
        <p:txBody>
          <a:bodyPr wrap="square">
            <a:spAutoFit/>
          </a:bodyPr>
          <a:lstStyle/>
          <a:p>
            <a:pPr algn="just"/>
            <a:r>
              <a:rPr lang="vi-VN" sz="4400">
                <a:latin typeface="Times New Roman" panose="02020603050405020304" pitchFamily="18" charset="0"/>
                <a:ea typeface="Times New Roman" panose="02020603050405020304" pitchFamily="18" charset="0"/>
                <a:cs typeface="Times New Roman" panose="02020603050405020304" pitchFamily="18" charset="0"/>
              </a:rPr>
              <a:t>Biện pháp khoa trương phóng đại</a:t>
            </a:r>
            <a:endParaRPr lang="en-GB" sz="4400">
              <a:latin typeface="Times New Roman" panose="02020603050405020304" pitchFamily="18" charset="0"/>
              <a:cs typeface="Times New Roman" panose="02020603050405020304" pitchFamily="18" charset="0"/>
            </a:endParaRPr>
          </a:p>
        </p:txBody>
      </p:sp>
      <p:sp>
        <p:nvSpPr>
          <p:cNvPr id="27" name="Rectangle 26"/>
          <p:cNvSpPr/>
          <p:nvPr/>
        </p:nvSpPr>
        <p:spPr>
          <a:xfrm>
            <a:off x="13399948" y="3508979"/>
            <a:ext cx="4650701" cy="1446550"/>
          </a:xfrm>
          <a:prstGeom prst="rect">
            <a:avLst/>
          </a:prstGeom>
        </p:spPr>
        <p:txBody>
          <a:bodyPr wrap="square">
            <a:spAutoFit/>
          </a:bodyPr>
          <a:lstStyle/>
          <a:p>
            <a:pPr algn="just"/>
            <a:r>
              <a:rPr lang="en-GB"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t>
            </a:r>
            <a:r>
              <a:rPr lang="vi-VN"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 tiết bất ngờ ở cuối truyện</a:t>
            </a:r>
            <a:endParaRPr lang="en-GB" sz="4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1000"/>
                                        <p:tgtEl>
                                          <p:spTgt spid="26"/>
                                        </p:tgtEl>
                                      </p:cBhvr>
                                    </p:animEffect>
                                    <p:anim calcmode="lin" valueType="num">
                                      <p:cBhvr>
                                        <p:cTn id="29" dur="1000" fill="hold"/>
                                        <p:tgtEl>
                                          <p:spTgt spid="26"/>
                                        </p:tgtEl>
                                        <p:attrNameLst>
                                          <p:attrName>ppt_x</p:attrName>
                                        </p:attrNameLst>
                                      </p:cBhvr>
                                      <p:tavLst>
                                        <p:tav tm="0">
                                          <p:val>
                                            <p:strVal val="#ppt_x"/>
                                          </p:val>
                                        </p:tav>
                                        <p:tav tm="100000">
                                          <p:val>
                                            <p:strVal val="#ppt_x"/>
                                          </p:val>
                                        </p:tav>
                                      </p:tavLst>
                                    </p:anim>
                                    <p:anim calcmode="lin" valueType="num">
                                      <p:cBhvr>
                                        <p:cTn id="3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barn(inVertical)">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barn(inVertical)">
                                      <p:cBhvr>
                                        <p:cTn id="4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4" grpId="0"/>
      <p:bldP spid="25" grpId="0"/>
      <p:bldP spid="26"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4302" y="-667610"/>
            <a:ext cx="19058620" cy="13237078"/>
          </a:xfrm>
          <a:custGeom>
            <a:avLst/>
            <a:gdLst/>
            <a:ahLst/>
            <a:cxnLst/>
            <a:rect l="l" t="t" r="r" b="b"/>
            <a:pathLst>
              <a:path w="19058620" h="13237078">
                <a:moveTo>
                  <a:pt x="0" y="0"/>
                </a:moveTo>
                <a:lnTo>
                  <a:pt x="19058620" y="0"/>
                </a:lnTo>
                <a:lnTo>
                  <a:pt x="19058620" y="13237078"/>
                </a:lnTo>
                <a:lnTo>
                  <a:pt x="0" y="13237078"/>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0" y="5851950"/>
            <a:ext cx="4464079" cy="4667764"/>
          </a:xfrm>
          <a:custGeom>
            <a:avLst/>
            <a:gdLst/>
            <a:ahLst/>
            <a:cxnLst/>
            <a:rect l="l" t="t" r="r" b="b"/>
            <a:pathLst>
              <a:path w="4464079" h="4667764">
                <a:moveTo>
                  <a:pt x="0" y="0"/>
                </a:moveTo>
                <a:lnTo>
                  <a:pt x="4464079" y="0"/>
                </a:lnTo>
                <a:lnTo>
                  <a:pt x="4464079" y="4667764"/>
                </a:lnTo>
                <a:lnTo>
                  <a:pt x="0" y="46677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4910856" y="5851950"/>
            <a:ext cx="3901751" cy="5460466"/>
          </a:xfrm>
          <a:custGeom>
            <a:avLst/>
            <a:gdLst/>
            <a:ahLst/>
            <a:cxnLst/>
            <a:rect l="l" t="t" r="r" b="b"/>
            <a:pathLst>
              <a:path w="3901751" h="5460466">
                <a:moveTo>
                  <a:pt x="0" y="0"/>
                </a:moveTo>
                <a:lnTo>
                  <a:pt x="3901751" y="0"/>
                </a:lnTo>
                <a:lnTo>
                  <a:pt x="3901751" y="5460467"/>
                </a:lnTo>
                <a:lnTo>
                  <a:pt x="0" y="546046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3817492" y="5851950"/>
            <a:ext cx="4760075" cy="5143500"/>
          </a:xfrm>
          <a:custGeom>
            <a:avLst/>
            <a:gdLst/>
            <a:ahLst/>
            <a:cxnLst/>
            <a:rect l="l" t="t" r="r" b="b"/>
            <a:pathLst>
              <a:path w="4760075" h="5143500">
                <a:moveTo>
                  <a:pt x="0" y="0"/>
                </a:moveTo>
                <a:lnTo>
                  <a:pt x="4760076" y="0"/>
                </a:lnTo>
                <a:lnTo>
                  <a:pt x="4760076" y="5143500"/>
                </a:lnTo>
                <a:lnTo>
                  <a:pt x="0" y="51435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6"/>
          <p:cNvSpPr/>
          <p:nvPr/>
        </p:nvSpPr>
        <p:spPr>
          <a:xfrm>
            <a:off x="9633479" y="5851950"/>
            <a:ext cx="4184014" cy="4667764"/>
          </a:xfrm>
          <a:custGeom>
            <a:avLst/>
            <a:gdLst/>
            <a:ahLst/>
            <a:cxnLst/>
            <a:rect l="l" t="t" r="r" b="b"/>
            <a:pathLst>
              <a:path w="4184014" h="4667764">
                <a:moveTo>
                  <a:pt x="0" y="0"/>
                </a:moveTo>
                <a:lnTo>
                  <a:pt x="4184013" y="0"/>
                </a:lnTo>
                <a:lnTo>
                  <a:pt x="4184013" y="4667764"/>
                </a:lnTo>
                <a:lnTo>
                  <a:pt x="0" y="466776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8" name="TextBox 8"/>
          <p:cNvSpPr txBox="1"/>
          <p:nvPr/>
        </p:nvSpPr>
        <p:spPr>
          <a:xfrm>
            <a:off x="1069708" y="1343234"/>
            <a:ext cx="16230600" cy="295465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ctr"/>
            <a:r>
              <a:rPr lang="vi-VN" sz="9600" b="1">
                <a:solidFill>
                  <a:schemeClr val="accent6">
                    <a:lumMod val="75000"/>
                  </a:schemeClr>
                </a:solidFill>
                <a:latin typeface="Times New Roman" panose="02020603050405020304" pitchFamily="18" charset="0"/>
                <a:cs typeface="Times New Roman" panose="02020603050405020304" pitchFamily="18" charset="0"/>
              </a:rPr>
              <a:t>HOẠT ĐỘNG </a:t>
            </a:r>
            <a:r>
              <a:rPr lang="vi-VN" sz="9600" b="1">
                <a:solidFill>
                  <a:schemeClr val="accent6">
                    <a:lumMod val="75000"/>
                  </a:schemeClr>
                </a:solidFill>
                <a:latin typeface="Times New Roman" panose="02020603050405020304" pitchFamily="18" charset="0"/>
                <a:cs typeface="Times New Roman" panose="02020603050405020304" pitchFamily="18" charset="0"/>
              </a:rPr>
              <a:t>1</a:t>
            </a:r>
            <a:r>
              <a:rPr lang="vi-VN" sz="9600" b="1" smtClean="0">
                <a:solidFill>
                  <a:schemeClr val="accent6">
                    <a:lumMod val="75000"/>
                  </a:schemeClr>
                </a:solidFill>
                <a:latin typeface="Times New Roman" panose="02020603050405020304" pitchFamily="18" charset="0"/>
                <a:cs typeface="Times New Roman" panose="02020603050405020304" pitchFamily="18" charset="0"/>
              </a:rPr>
              <a:t>:</a:t>
            </a:r>
            <a:endParaRPr lang="vi-VN" sz="9600" b="1" smtClean="0">
              <a:solidFill>
                <a:schemeClr val="accent6">
                  <a:lumMod val="75000"/>
                </a:schemeClr>
              </a:solidFill>
              <a:latin typeface="Times New Roman" panose="02020603050405020304" pitchFamily="18" charset="0"/>
              <a:cs typeface="Times New Roman" panose="02020603050405020304" pitchFamily="18" charset="0"/>
            </a:endParaRPr>
          </a:p>
          <a:p>
            <a:pPr algn="ctr"/>
            <a:r>
              <a:rPr lang="vi-VN" sz="9600" b="1" smtClean="0">
                <a:solidFill>
                  <a:schemeClr val="accent6">
                    <a:lumMod val="75000"/>
                  </a:schemeClr>
                </a:solidFill>
                <a:latin typeface="Times New Roman" panose="02020603050405020304" pitchFamily="18" charset="0"/>
                <a:cs typeface="Times New Roman" panose="02020603050405020304" pitchFamily="18" charset="0"/>
              </a:rPr>
              <a:t> </a:t>
            </a:r>
            <a:r>
              <a:rPr lang="vi-VN" sz="9600" b="1">
                <a:solidFill>
                  <a:schemeClr val="accent6">
                    <a:lumMod val="75000"/>
                  </a:schemeClr>
                </a:solidFill>
                <a:latin typeface="Times New Roman" panose="02020603050405020304" pitchFamily="18" charset="0"/>
                <a:cs typeface="Times New Roman" panose="02020603050405020304" pitchFamily="18" charset="0"/>
              </a:rPr>
              <a:t>HOẠT ĐỘNG MỞ ĐẦU</a:t>
            </a:r>
            <a:endParaRPr lang="en-GB" sz="9600" b="1">
              <a:solidFill>
                <a:schemeClr val="accent6">
                  <a:lumMod val="75000"/>
                </a:schemeClr>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67058"/>
            <a:ext cx="19129748" cy="14227102"/>
          </a:xfrm>
          <a:custGeom>
            <a:avLst/>
            <a:gdLst/>
            <a:ahLst/>
            <a:cxnLst/>
            <a:rect l="l" t="t" r="r" b="b"/>
            <a:pathLst>
              <a:path w="20484048" h="14227102">
                <a:moveTo>
                  <a:pt x="0" y="0"/>
                </a:moveTo>
                <a:lnTo>
                  <a:pt x="20484047" y="0"/>
                </a:lnTo>
                <a:lnTo>
                  <a:pt x="20484047" y="14227102"/>
                </a:lnTo>
                <a:lnTo>
                  <a:pt x="0" y="14227102"/>
                </a:lnTo>
                <a:lnTo>
                  <a:pt x="0" y="0"/>
                </a:lnTo>
                <a:close/>
              </a:path>
            </a:pathLst>
          </a:custGeom>
          <a:blipFill>
            <a:blip r:embed="rId1"/>
            <a:stretch>
              <a:fillRect/>
            </a:stretch>
          </a:blipFill>
        </p:spPr>
      </p:sp>
      <p:sp>
        <p:nvSpPr>
          <p:cNvPr id="11" name="TextBox 11"/>
          <p:cNvSpPr txBox="1"/>
          <p:nvPr/>
        </p:nvSpPr>
        <p:spPr>
          <a:xfrm>
            <a:off x="1159200" y="88844"/>
            <a:ext cx="16230600" cy="1346522"/>
          </a:xfrm>
          <a:prstGeom prst="rect">
            <a:avLst/>
          </a:prstGeom>
        </p:spPr>
        <p:txBody>
          <a:bodyPr lIns="0" tIns="0" rIns="0" bIns="0" rtlCol="0" anchor="t">
            <a:spAutoFit/>
          </a:bodyPr>
          <a:lstStyle/>
          <a:p>
            <a:pPr algn="ctr">
              <a:lnSpc>
                <a:spcPts val="10500"/>
              </a:lnSpc>
            </a:pPr>
            <a:r>
              <a:rPr lang="vi-VN" sz="6000" b="1">
                <a:latin typeface="Times New Roman" panose="02020603050405020304" pitchFamily="18" charset="0"/>
                <a:cs typeface="Times New Roman" panose="02020603050405020304" pitchFamily="18" charset="0"/>
              </a:rPr>
              <a:t>3. Ý nghĩa của văn bản</a:t>
            </a:r>
            <a:endParaRPr lang="en-US" sz="6000">
              <a:solidFill>
                <a:srgbClr val="D66A69"/>
              </a:solidFill>
              <a:latin typeface="Times New Roman" panose="02020603050405020304" pitchFamily="18" charset="0"/>
              <a:cs typeface="Times New Roman" panose="02020603050405020304" pitchFamily="18" charset="0"/>
            </a:endParaRPr>
          </a:p>
        </p:txBody>
      </p:sp>
      <p:grpSp>
        <p:nvGrpSpPr>
          <p:cNvPr id="13" name="Group 13"/>
          <p:cNvGrpSpPr/>
          <p:nvPr/>
        </p:nvGrpSpPr>
        <p:grpSpPr>
          <a:xfrm>
            <a:off x="1434212" y="8056885"/>
            <a:ext cx="4195993" cy="3287757"/>
            <a:chOff x="0" y="-268876"/>
            <a:chExt cx="5594658" cy="4383679"/>
          </a:xfrm>
        </p:grpSpPr>
        <p:grpSp>
          <p:nvGrpSpPr>
            <p:cNvPr id="14" name="Group 14"/>
            <p:cNvGrpSpPr/>
            <p:nvPr/>
          </p:nvGrpSpPr>
          <p:grpSpPr>
            <a:xfrm>
              <a:off x="0" y="-192881"/>
              <a:ext cx="5594658" cy="4307684"/>
              <a:chOff x="0" y="-38100"/>
              <a:chExt cx="1105117" cy="850900"/>
            </a:xfrm>
          </p:grpSpPr>
          <p:sp>
            <p:nvSpPr>
              <p:cNvPr id="15" name="Freeform 15"/>
              <p:cNvSpPr/>
              <p:nvPr/>
            </p:nvSpPr>
            <p:spPr>
              <a:xfrm>
                <a:off x="351284" y="-33646"/>
                <a:ext cx="753833" cy="152536"/>
              </a:xfrm>
              <a:custGeom>
                <a:avLst/>
                <a:gdLst/>
                <a:ahLst/>
                <a:cxnLst/>
                <a:rect l="l" t="t" r="r" b="b"/>
                <a:pathLst>
                  <a:path w="753833" h="152536">
                    <a:moveTo>
                      <a:pt x="67622" y="0"/>
                    </a:moveTo>
                    <a:lnTo>
                      <a:pt x="686212" y="0"/>
                    </a:lnTo>
                    <a:cubicBezTo>
                      <a:pt x="704146" y="0"/>
                      <a:pt x="721346" y="7124"/>
                      <a:pt x="734027" y="19806"/>
                    </a:cubicBezTo>
                    <a:cubicBezTo>
                      <a:pt x="746709" y="32488"/>
                      <a:pt x="753833" y="49687"/>
                      <a:pt x="753833" y="67622"/>
                    </a:cubicBezTo>
                    <a:lnTo>
                      <a:pt x="753833" y="84914"/>
                    </a:lnTo>
                    <a:cubicBezTo>
                      <a:pt x="753833" y="102849"/>
                      <a:pt x="746709" y="120049"/>
                      <a:pt x="734027" y="132730"/>
                    </a:cubicBezTo>
                    <a:cubicBezTo>
                      <a:pt x="721346" y="145412"/>
                      <a:pt x="704146" y="152536"/>
                      <a:pt x="686212" y="152536"/>
                    </a:cubicBezTo>
                    <a:lnTo>
                      <a:pt x="67622" y="152536"/>
                    </a:lnTo>
                    <a:cubicBezTo>
                      <a:pt x="49687" y="152536"/>
                      <a:pt x="32488" y="145412"/>
                      <a:pt x="19806" y="132730"/>
                    </a:cubicBezTo>
                    <a:cubicBezTo>
                      <a:pt x="7124" y="120049"/>
                      <a:pt x="0" y="102849"/>
                      <a:pt x="0" y="84914"/>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16" name="TextBox 16"/>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latin typeface="Times New Roman" panose="02020603050405020304" pitchFamily="18" charset="0"/>
                  <a:cs typeface="Times New Roman" panose="02020603050405020304" pitchFamily="18" charset="0"/>
                </a:endParaRPr>
              </a:p>
            </p:txBody>
          </p:sp>
        </p:grpSp>
        <p:sp>
          <p:nvSpPr>
            <p:cNvPr id="17" name="TextBox 17"/>
            <p:cNvSpPr txBox="1"/>
            <p:nvPr/>
          </p:nvSpPr>
          <p:spPr>
            <a:xfrm>
              <a:off x="2057400" y="-268876"/>
              <a:ext cx="3224269" cy="889133"/>
            </a:xfrm>
            <a:prstGeom prst="rect">
              <a:avLst/>
            </a:prstGeom>
          </p:spPr>
          <p:txBody>
            <a:bodyPr lIns="0" tIns="0" rIns="0" bIns="0" rtlCol="0" anchor="t">
              <a:spAutoFit/>
            </a:bodyPr>
            <a:lstStyle/>
            <a:p>
              <a:pPr algn="ctr">
                <a:lnSpc>
                  <a:spcPts val="5180"/>
                </a:lnSpc>
              </a:pPr>
              <a:r>
                <a:rPr lang="vi-VN" sz="4000" b="1">
                  <a:latin typeface="Times New Roman" panose="02020603050405020304" pitchFamily="18" charset="0"/>
                  <a:cs typeface="Times New Roman" panose="02020603050405020304" pitchFamily="18" charset="0"/>
                </a:rPr>
                <a:t>Ý nghĩa</a:t>
              </a:r>
              <a:endParaRPr lang="en-US" sz="3700">
                <a:solidFill>
                  <a:srgbClr val="333333"/>
                </a:solidFill>
                <a:latin typeface="Times New Roman" panose="02020603050405020304" pitchFamily="18" charset="0"/>
                <a:cs typeface="Times New Roman" panose="02020603050405020304" pitchFamily="18" charset="0"/>
              </a:endParaRPr>
            </a:p>
          </p:txBody>
        </p:sp>
      </p:grpSp>
      <p:grpSp>
        <p:nvGrpSpPr>
          <p:cNvPr id="23" name="Group 23"/>
          <p:cNvGrpSpPr/>
          <p:nvPr/>
        </p:nvGrpSpPr>
        <p:grpSpPr>
          <a:xfrm>
            <a:off x="12862121" y="8086947"/>
            <a:ext cx="2862211" cy="666849"/>
            <a:chOff x="0" y="-76200"/>
            <a:chExt cx="3816282" cy="889133"/>
          </a:xfrm>
        </p:grpSpPr>
        <p:grpSp>
          <p:nvGrpSpPr>
            <p:cNvPr id="24" name="Group 24"/>
            <p:cNvGrpSpPr/>
            <p:nvPr/>
          </p:nvGrpSpPr>
          <p:grpSpPr>
            <a:xfrm>
              <a:off x="0" y="0"/>
              <a:ext cx="3816282" cy="772214"/>
              <a:chOff x="0" y="0"/>
              <a:chExt cx="753833" cy="152536"/>
            </a:xfrm>
          </p:grpSpPr>
          <p:sp>
            <p:nvSpPr>
              <p:cNvPr id="25" name="Freeform 25"/>
              <p:cNvSpPr/>
              <p:nvPr/>
            </p:nvSpPr>
            <p:spPr>
              <a:xfrm>
                <a:off x="0" y="0"/>
                <a:ext cx="753833" cy="152536"/>
              </a:xfrm>
              <a:custGeom>
                <a:avLst/>
                <a:gdLst/>
                <a:ahLst/>
                <a:cxnLst/>
                <a:rect l="l" t="t" r="r" b="b"/>
                <a:pathLst>
                  <a:path w="753833" h="152536">
                    <a:moveTo>
                      <a:pt x="67622" y="0"/>
                    </a:moveTo>
                    <a:lnTo>
                      <a:pt x="686212" y="0"/>
                    </a:lnTo>
                    <a:cubicBezTo>
                      <a:pt x="704146" y="0"/>
                      <a:pt x="721346" y="7124"/>
                      <a:pt x="734027" y="19806"/>
                    </a:cubicBezTo>
                    <a:cubicBezTo>
                      <a:pt x="746709" y="32488"/>
                      <a:pt x="753833" y="49687"/>
                      <a:pt x="753833" y="67622"/>
                    </a:cubicBezTo>
                    <a:lnTo>
                      <a:pt x="753833" y="84914"/>
                    </a:lnTo>
                    <a:cubicBezTo>
                      <a:pt x="753833" y="102849"/>
                      <a:pt x="746709" y="120049"/>
                      <a:pt x="734027" y="132730"/>
                    </a:cubicBezTo>
                    <a:cubicBezTo>
                      <a:pt x="721346" y="145412"/>
                      <a:pt x="704146" y="152536"/>
                      <a:pt x="686212" y="152536"/>
                    </a:cubicBezTo>
                    <a:lnTo>
                      <a:pt x="67622" y="152536"/>
                    </a:lnTo>
                    <a:cubicBezTo>
                      <a:pt x="49687" y="152536"/>
                      <a:pt x="32488" y="145412"/>
                      <a:pt x="19806" y="132730"/>
                    </a:cubicBezTo>
                    <a:cubicBezTo>
                      <a:pt x="7124" y="120049"/>
                      <a:pt x="0" y="102849"/>
                      <a:pt x="0" y="84914"/>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26" name="TextBox 26"/>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latin typeface="Times New Roman" panose="02020603050405020304" pitchFamily="18" charset="0"/>
                  <a:cs typeface="Times New Roman" panose="02020603050405020304" pitchFamily="18" charset="0"/>
                </a:endParaRPr>
              </a:p>
            </p:txBody>
          </p:sp>
        </p:grpSp>
        <p:sp>
          <p:nvSpPr>
            <p:cNvPr id="27" name="TextBox 27"/>
            <p:cNvSpPr txBox="1"/>
            <p:nvPr/>
          </p:nvSpPr>
          <p:spPr>
            <a:xfrm>
              <a:off x="296007" y="-76200"/>
              <a:ext cx="3224269" cy="889133"/>
            </a:xfrm>
            <a:prstGeom prst="rect">
              <a:avLst/>
            </a:prstGeom>
          </p:spPr>
          <p:txBody>
            <a:bodyPr lIns="0" tIns="0" rIns="0" bIns="0" rtlCol="0" anchor="t">
              <a:spAutoFit/>
            </a:bodyPr>
            <a:lstStyle/>
            <a:p>
              <a:pPr algn="ctr">
                <a:lnSpc>
                  <a:spcPts val="5180"/>
                </a:lnSpc>
              </a:pPr>
              <a:r>
                <a:rPr lang="vi-VN" sz="4000" b="1">
                  <a:latin typeface="Times New Roman" panose="02020603050405020304" pitchFamily="18" charset="0"/>
                  <a:cs typeface="Times New Roman" panose="02020603050405020304" pitchFamily="18" charset="0"/>
                </a:rPr>
                <a:t>Bài học</a:t>
              </a:r>
              <a:endParaRPr lang="en-US" sz="3700">
                <a:solidFill>
                  <a:srgbClr val="333333"/>
                </a:solidFill>
                <a:latin typeface="Times New Roman" panose="02020603050405020304" pitchFamily="18" charset="0"/>
                <a:cs typeface="Times New Roman" panose="02020603050405020304" pitchFamily="18" charset="0"/>
              </a:endParaRPr>
            </a:p>
          </p:txBody>
        </p:sp>
      </p:grpSp>
      <p:grpSp>
        <p:nvGrpSpPr>
          <p:cNvPr id="33" name="Group 3"/>
          <p:cNvGrpSpPr/>
          <p:nvPr/>
        </p:nvGrpSpPr>
        <p:grpSpPr>
          <a:xfrm>
            <a:off x="1159200" y="1833517"/>
            <a:ext cx="6079799" cy="6208033"/>
            <a:chOff x="0" y="0"/>
            <a:chExt cx="753833" cy="1287037"/>
          </a:xfrm>
        </p:grpSpPr>
        <p:sp>
          <p:nvSpPr>
            <p:cNvPr id="34" name="Freeform 4"/>
            <p:cNvSpPr/>
            <p:nvPr/>
          </p:nvSpPr>
          <p:spPr>
            <a:xfrm>
              <a:off x="0" y="0"/>
              <a:ext cx="753833" cy="1287037"/>
            </a:xfrm>
            <a:custGeom>
              <a:avLst/>
              <a:gdLst/>
              <a:ahLst/>
              <a:cxnLst/>
              <a:rect l="l" t="t" r="r" b="b"/>
              <a:pathLst>
                <a:path w="753833" h="1287037">
                  <a:moveTo>
                    <a:pt x="53229" y="0"/>
                  </a:moveTo>
                  <a:lnTo>
                    <a:pt x="700604" y="0"/>
                  </a:lnTo>
                  <a:cubicBezTo>
                    <a:pt x="730002" y="0"/>
                    <a:pt x="753833" y="23832"/>
                    <a:pt x="753833" y="53229"/>
                  </a:cubicBezTo>
                  <a:lnTo>
                    <a:pt x="753833" y="1233808"/>
                  </a:lnTo>
                  <a:cubicBezTo>
                    <a:pt x="753833" y="1263205"/>
                    <a:pt x="730002" y="1287037"/>
                    <a:pt x="700604" y="1287037"/>
                  </a:cubicBezTo>
                  <a:lnTo>
                    <a:pt x="53229" y="1287037"/>
                  </a:lnTo>
                  <a:cubicBezTo>
                    <a:pt x="23832" y="1287037"/>
                    <a:pt x="0" y="1263205"/>
                    <a:pt x="0" y="1233808"/>
                  </a:cubicBezTo>
                  <a:lnTo>
                    <a:pt x="0" y="53229"/>
                  </a:lnTo>
                  <a:cubicBezTo>
                    <a:pt x="0" y="23832"/>
                    <a:pt x="23832" y="0"/>
                    <a:pt x="53229" y="0"/>
                  </a:cubicBezTo>
                  <a:close/>
                </a:path>
              </a:pathLst>
            </a:custGeom>
            <a:solidFill>
              <a:srgbClr val="FBF1DE"/>
            </a:solidFill>
            <a:ln w="28575" cap="rnd">
              <a:solidFill>
                <a:srgbClr val="000000"/>
              </a:solidFill>
              <a:round/>
            </a:ln>
          </p:spPr>
        </p:sp>
        <p:sp>
          <p:nvSpPr>
            <p:cNvPr id="35" name="TextBox 5"/>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p>
          </p:txBody>
        </p:sp>
      </p:grpSp>
      <p:grpSp>
        <p:nvGrpSpPr>
          <p:cNvPr id="36" name="Group 6"/>
          <p:cNvGrpSpPr/>
          <p:nvPr/>
        </p:nvGrpSpPr>
        <p:grpSpPr>
          <a:xfrm>
            <a:off x="10896600" y="1791403"/>
            <a:ext cx="6300418" cy="6208033"/>
            <a:chOff x="0" y="0"/>
            <a:chExt cx="753833" cy="1287037"/>
          </a:xfrm>
        </p:grpSpPr>
        <p:sp>
          <p:nvSpPr>
            <p:cNvPr id="37" name="Freeform 7"/>
            <p:cNvSpPr/>
            <p:nvPr/>
          </p:nvSpPr>
          <p:spPr>
            <a:xfrm>
              <a:off x="0" y="0"/>
              <a:ext cx="753833" cy="1287037"/>
            </a:xfrm>
            <a:custGeom>
              <a:avLst/>
              <a:gdLst/>
              <a:ahLst/>
              <a:cxnLst/>
              <a:rect l="l" t="t" r="r" b="b"/>
              <a:pathLst>
                <a:path w="753833" h="1287037">
                  <a:moveTo>
                    <a:pt x="53229" y="0"/>
                  </a:moveTo>
                  <a:lnTo>
                    <a:pt x="700604" y="0"/>
                  </a:lnTo>
                  <a:cubicBezTo>
                    <a:pt x="730002" y="0"/>
                    <a:pt x="753833" y="23832"/>
                    <a:pt x="753833" y="53229"/>
                  </a:cubicBezTo>
                  <a:lnTo>
                    <a:pt x="753833" y="1233808"/>
                  </a:lnTo>
                  <a:cubicBezTo>
                    <a:pt x="753833" y="1263205"/>
                    <a:pt x="730002" y="1287037"/>
                    <a:pt x="700604" y="1287037"/>
                  </a:cubicBezTo>
                  <a:lnTo>
                    <a:pt x="53229" y="1287037"/>
                  </a:lnTo>
                  <a:cubicBezTo>
                    <a:pt x="23832" y="1287037"/>
                    <a:pt x="0" y="1263205"/>
                    <a:pt x="0" y="1233808"/>
                  </a:cubicBezTo>
                  <a:lnTo>
                    <a:pt x="0" y="53229"/>
                  </a:lnTo>
                  <a:cubicBezTo>
                    <a:pt x="0" y="23832"/>
                    <a:pt x="23832" y="0"/>
                    <a:pt x="53229" y="0"/>
                  </a:cubicBezTo>
                  <a:close/>
                </a:path>
              </a:pathLst>
            </a:custGeom>
            <a:solidFill>
              <a:srgbClr val="F4DAC3"/>
            </a:solidFill>
            <a:ln w="28575" cap="rnd">
              <a:solidFill>
                <a:srgbClr val="000000"/>
              </a:solidFill>
              <a:round/>
            </a:ln>
          </p:spPr>
        </p:sp>
        <p:sp>
          <p:nvSpPr>
            <p:cNvPr id="38" name="TextBox 8"/>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p>
          </p:txBody>
        </p:sp>
      </p:grpSp>
      <p:sp>
        <p:nvSpPr>
          <p:cNvPr id="39" name="Rectangle 38"/>
          <p:cNvSpPr/>
          <p:nvPr/>
        </p:nvSpPr>
        <p:spPr>
          <a:xfrm>
            <a:off x="1455899" y="2268866"/>
            <a:ext cx="5486400" cy="5078313"/>
          </a:xfrm>
          <a:prstGeom prst="rect">
            <a:avLst/>
          </a:prstGeom>
        </p:spPr>
        <p:txBody>
          <a:bodyPr wrap="square">
            <a:spAutoFit/>
          </a:bodyPr>
          <a:lstStyle/>
          <a:p>
            <a:pPr algn="just">
              <a:spcAft>
                <a:spcPts val="0"/>
              </a:spcAft>
            </a:pP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Phê phán một cách nhẹ nhàng những người mắc “bệnh” tưởng, tự ám ảnh, nghe dư luận bên ngoài mà không tin vào chính mình, …</a:t>
            </a:r>
            <a:endParaRPr lang="en-GB" sz="3600">
              <a:latin typeface="Times New Roman" panose="02020603050405020304" pitchFamily="18" charset="0"/>
              <a:ea typeface="Times New Roman" panose="02020603050405020304" pitchFamily="18" charset="0"/>
            </a:endParaRPr>
          </a:p>
          <a:p>
            <a:pPr algn="just">
              <a:spcAft>
                <a:spcPts val="0"/>
              </a:spcAft>
            </a:pP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Phê phán một số thầy thuốc (bác sĩ) chuyên môn kém, hay phán bệnh bừa bãi.</a:t>
            </a:r>
            <a:endParaRPr lang="en-GB" sz="3600">
              <a:effectLst/>
              <a:latin typeface="Times New Roman" panose="02020603050405020304" pitchFamily="18" charset="0"/>
              <a:ea typeface="Times New Roman" panose="02020603050405020304" pitchFamily="18" charset="0"/>
            </a:endParaRPr>
          </a:p>
        </p:txBody>
      </p:sp>
      <p:sp>
        <p:nvSpPr>
          <p:cNvPr id="40" name="Rectangle 39"/>
          <p:cNvSpPr/>
          <p:nvPr/>
        </p:nvSpPr>
        <p:spPr>
          <a:xfrm>
            <a:off x="11277600" y="1986942"/>
            <a:ext cx="5126326" cy="5262245"/>
          </a:xfrm>
          <a:prstGeom prst="rect">
            <a:avLst/>
          </a:prstGeom>
        </p:spPr>
        <p:txBody>
          <a:bodyPr wrap="square">
            <a:spAutoFit/>
          </a:bodyPr>
          <a:lstStyle/>
          <a:p>
            <a:pPr algn="just"/>
            <a:r>
              <a:rPr lang="vi-VN" sz="4800">
                <a:solidFill>
                  <a:srgbClr val="000000"/>
                </a:solidFill>
                <a:latin typeface="Times New Roman" panose="02020603050405020304" pitchFamily="18" charset="0"/>
                <a:ea typeface="Times New Roman" panose="02020603050405020304" pitchFamily="18" charset="0"/>
              </a:rPr>
              <a:t>Nhắc nhở mỗi người cần tỉnh táo, bình tĩnh, biết </a:t>
            </a:r>
            <a:r>
              <a:rPr lang="en-US" altLang="vi-VN" sz="4800">
                <a:solidFill>
                  <a:srgbClr val="000000"/>
                </a:solidFill>
                <a:latin typeface="Times New Roman" panose="02020603050405020304" pitchFamily="18" charset="0"/>
                <a:ea typeface="Times New Roman" panose="02020603050405020304" pitchFamily="18" charset="0"/>
              </a:rPr>
              <a:t>làm </a:t>
            </a:r>
            <a:r>
              <a:rPr lang="vi-VN" sz="4800">
                <a:solidFill>
                  <a:srgbClr val="000000"/>
                </a:solidFill>
                <a:latin typeface="Times New Roman" panose="02020603050405020304" pitchFamily="18" charset="0"/>
                <a:ea typeface="Times New Roman" panose="02020603050405020304" pitchFamily="18" charset="0"/>
              </a:rPr>
              <a:t>chủ bản thân, không nên chạy theo dư luận bên ngoài, …</a:t>
            </a:r>
            <a:endParaRPr lang="en-GB" sz="6600"/>
          </a:p>
        </p:txBody>
      </p:sp>
      <p:sp>
        <p:nvSpPr>
          <p:cNvPr id="41" name="Freeform 16"/>
          <p:cNvSpPr/>
          <p:nvPr/>
        </p:nvSpPr>
        <p:spPr>
          <a:xfrm>
            <a:off x="7775953" y="6016075"/>
            <a:ext cx="2755235" cy="2799540"/>
          </a:xfrm>
          <a:custGeom>
            <a:avLst/>
            <a:gdLst/>
            <a:ahLst/>
            <a:cxnLst/>
            <a:rect l="l" t="t" r="r" b="b"/>
            <a:pathLst>
              <a:path w="2013278" h="2331164">
                <a:moveTo>
                  <a:pt x="0" y="0"/>
                </a:moveTo>
                <a:lnTo>
                  <a:pt x="2013278" y="0"/>
                </a:lnTo>
                <a:lnTo>
                  <a:pt x="2013278" y="2331164"/>
                </a:lnTo>
                <a:lnTo>
                  <a:pt x="0" y="23311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1000"/>
                                        <p:tgtEl>
                                          <p:spTgt spid="33"/>
                                        </p:tgtEl>
                                      </p:cBhvr>
                                    </p:animEffect>
                                    <p:anim calcmode="lin" valueType="num">
                                      <p:cBhvr>
                                        <p:cTn id="25" dur="1000" fill="hold"/>
                                        <p:tgtEl>
                                          <p:spTgt spid="33"/>
                                        </p:tgtEl>
                                        <p:attrNameLst>
                                          <p:attrName>ppt_x</p:attrName>
                                        </p:attrNameLst>
                                      </p:cBhvr>
                                      <p:tavLst>
                                        <p:tav tm="0">
                                          <p:val>
                                            <p:strVal val="#ppt_x"/>
                                          </p:val>
                                        </p:tav>
                                        <p:tav tm="100000">
                                          <p:val>
                                            <p:strVal val="#ppt_x"/>
                                          </p:val>
                                        </p:tav>
                                      </p:tavLst>
                                    </p:anim>
                                    <p:anim calcmode="lin" valueType="num">
                                      <p:cBhvr>
                                        <p:cTn id="2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anim calcmode="lin" valueType="num">
                                      <p:cBhvr>
                                        <p:cTn id="32" dur="1000" fill="hold"/>
                                        <p:tgtEl>
                                          <p:spTgt spid="23"/>
                                        </p:tgtEl>
                                        <p:attrNameLst>
                                          <p:attrName>ppt_x</p:attrName>
                                        </p:attrNameLst>
                                      </p:cBhvr>
                                      <p:tavLst>
                                        <p:tav tm="0">
                                          <p:val>
                                            <p:strVal val="#ppt_x"/>
                                          </p:val>
                                        </p:tav>
                                        <p:tav tm="100000">
                                          <p:val>
                                            <p:strVal val="#ppt_x"/>
                                          </p:val>
                                        </p:tav>
                                      </p:tavLst>
                                    </p:anim>
                                    <p:anim calcmode="lin" valueType="num">
                                      <p:cBhvr>
                                        <p:cTn id="3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wipe(down)">
                                      <p:cBhvr>
                                        <p:cTn id="38" dur="500"/>
                                        <p:tgtEl>
                                          <p:spTgt spid="40"/>
                                        </p:tgtEl>
                                      </p:cBhvr>
                                    </p:animEffect>
                                  </p:childTnLst>
                                </p:cTn>
                              </p:par>
                              <p:par>
                                <p:cTn id="39" presetID="22" presetClass="entr" presetSubtype="4" fill="hold" nodeType="with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wipe(down)">
                                      <p:cBhvr>
                                        <p:cTn id="4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9" grpId="0"/>
      <p:bldP spid="4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62267" y="-367058"/>
            <a:ext cx="20484048" cy="14227102"/>
          </a:xfrm>
          <a:custGeom>
            <a:avLst/>
            <a:gdLst/>
            <a:ahLst/>
            <a:cxnLst/>
            <a:rect l="l" t="t" r="r" b="b"/>
            <a:pathLst>
              <a:path w="20484048" h="14227102">
                <a:moveTo>
                  <a:pt x="0" y="0"/>
                </a:moveTo>
                <a:lnTo>
                  <a:pt x="20484047" y="0"/>
                </a:lnTo>
                <a:lnTo>
                  <a:pt x="20484047" y="14227102"/>
                </a:lnTo>
                <a:lnTo>
                  <a:pt x="0" y="14227102"/>
                </a:lnTo>
                <a:lnTo>
                  <a:pt x="0" y="0"/>
                </a:lnTo>
                <a:close/>
              </a:path>
            </a:pathLst>
          </a:custGeom>
          <a:blipFill>
            <a:blip r:embed="rId1"/>
            <a:stretch>
              <a:fillRect/>
            </a:stretch>
          </a:blipFill>
        </p:spPr>
      </p:sp>
      <p:grpSp>
        <p:nvGrpSpPr>
          <p:cNvPr id="3" name="Group 3"/>
          <p:cNvGrpSpPr>
            <a:grpSpLocks noChangeAspect="1"/>
          </p:cNvGrpSpPr>
          <p:nvPr/>
        </p:nvGrpSpPr>
        <p:grpSpPr>
          <a:xfrm>
            <a:off x="1028700" y="5143500"/>
            <a:ext cx="3673235" cy="3588216"/>
            <a:chOff x="0" y="0"/>
            <a:chExt cx="4828540" cy="4716780"/>
          </a:xfrm>
        </p:grpSpPr>
        <p:sp>
          <p:nvSpPr>
            <p:cNvPr id="4" name="Freeform 4"/>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2"/>
              <a:stretch>
                <a:fillRect l="-23547" r="-23547"/>
              </a:stretch>
            </a:blipFill>
          </p:spPr>
        </p:sp>
      </p:grpSp>
      <p:grpSp>
        <p:nvGrpSpPr>
          <p:cNvPr id="5" name="Group 5"/>
          <p:cNvGrpSpPr>
            <a:grpSpLocks noChangeAspect="1"/>
          </p:cNvGrpSpPr>
          <p:nvPr/>
        </p:nvGrpSpPr>
        <p:grpSpPr>
          <a:xfrm>
            <a:off x="5214488" y="5143500"/>
            <a:ext cx="3673235" cy="3588216"/>
            <a:chOff x="0" y="0"/>
            <a:chExt cx="4828540" cy="4716780"/>
          </a:xfrm>
        </p:grpSpPr>
        <p:sp>
          <p:nvSpPr>
            <p:cNvPr id="6" name="Freeform 6"/>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3"/>
              <a:stretch>
                <a:fillRect l="-23271" r="-23271"/>
              </a:stretch>
            </a:blipFill>
          </p:spPr>
        </p:sp>
      </p:grpSp>
      <p:grpSp>
        <p:nvGrpSpPr>
          <p:cNvPr id="7" name="Group 7"/>
          <p:cNvGrpSpPr>
            <a:grpSpLocks noChangeAspect="1"/>
          </p:cNvGrpSpPr>
          <p:nvPr/>
        </p:nvGrpSpPr>
        <p:grpSpPr>
          <a:xfrm>
            <a:off x="13586065" y="5143500"/>
            <a:ext cx="3673235" cy="3588216"/>
            <a:chOff x="0" y="0"/>
            <a:chExt cx="4828540" cy="4716780"/>
          </a:xfrm>
        </p:grpSpPr>
        <p:sp>
          <p:nvSpPr>
            <p:cNvPr id="8" name="Freeform 8"/>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4"/>
              <a:stretch>
                <a:fillRect l="-23271" r="-23271"/>
              </a:stretch>
            </a:blipFill>
          </p:spPr>
        </p:sp>
      </p:grpSp>
      <p:grpSp>
        <p:nvGrpSpPr>
          <p:cNvPr id="9" name="Group 9"/>
          <p:cNvGrpSpPr>
            <a:grpSpLocks noChangeAspect="1"/>
          </p:cNvGrpSpPr>
          <p:nvPr/>
        </p:nvGrpSpPr>
        <p:grpSpPr>
          <a:xfrm>
            <a:off x="9400276" y="5143500"/>
            <a:ext cx="3673235" cy="3588216"/>
            <a:chOff x="0" y="0"/>
            <a:chExt cx="4828540" cy="4716780"/>
          </a:xfrm>
        </p:grpSpPr>
        <p:sp>
          <p:nvSpPr>
            <p:cNvPr id="10" name="Freeform 10"/>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5"/>
              <a:stretch>
                <a:fillRect l="-23133" r="-23133"/>
              </a:stretch>
            </a:blipFill>
          </p:spPr>
        </p:sp>
      </p:grpSp>
      <p:sp>
        <p:nvSpPr>
          <p:cNvPr id="11" name="TextBox 11"/>
          <p:cNvSpPr txBox="1"/>
          <p:nvPr/>
        </p:nvSpPr>
        <p:spPr>
          <a:xfrm>
            <a:off x="6096000" y="183953"/>
            <a:ext cx="16230600" cy="677108"/>
          </a:xfrm>
          <a:prstGeom prst="rect">
            <a:avLst/>
          </a:prstGeom>
        </p:spPr>
        <p:txBody>
          <a:bodyPr lIns="0" tIns="0" rIns="0" bIns="0" rtlCol="0" anchor="t">
            <a:spAutoFit/>
          </a:bodyPr>
          <a:lstStyle/>
          <a:p>
            <a:r>
              <a:rPr lang="en-US" sz="4400" b="1">
                <a:latin typeface="Times New Roman" panose="02020603050405020304" pitchFamily="18" charset="0"/>
                <a:cs typeface="Times New Roman" panose="02020603050405020304" pitchFamily="18" charset="0"/>
              </a:rPr>
              <a:t>III. TỔNG KẾT</a:t>
            </a:r>
            <a:endParaRPr lang="en-GB" sz="4400">
              <a:latin typeface="Times New Roman" panose="02020603050405020304" pitchFamily="18" charset="0"/>
              <a:cs typeface="Times New Roman" panose="02020603050405020304" pitchFamily="18" charset="0"/>
            </a:endParaRPr>
          </a:p>
        </p:txBody>
      </p:sp>
      <p:sp>
        <p:nvSpPr>
          <p:cNvPr id="12" name="TextBox 12"/>
          <p:cNvSpPr txBox="1"/>
          <p:nvPr/>
        </p:nvSpPr>
        <p:spPr>
          <a:xfrm>
            <a:off x="1028700" y="2397211"/>
            <a:ext cx="16230600" cy="2215991"/>
          </a:xfrm>
          <a:prstGeom prst="rect">
            <a:avLst/>
          </a:prstGeom>
        </p:spPr>
        <p:txBody>
          <a:bodyPr lIns="0" tIns="0" rIns="0" bIns="0" rtlCol="0" anchor="t">
            <a:spAutoFit/>
          </a:bodyPr>
          <a:lstStyle/>
          <a:p>
            <a:pPr algn="just"/>
            <a:r>
              <a:rPr lang="en-US" sz="4800">
                <a:latin typeface="Times New Roman" panose="02020603050405020304" pitchFamily="18" charset="0"/>
                <a:cs typeface="Times New Roman" panose="02020603050405020304" pitchFamily="18" charset="0"/>
              </a:rPr>
              <a:t>- Cốt truyện giản dị, đời thường; tạo tình huống hài hước, bất ngờ, hấp dẫn; sử dụng thành công thủ pháp phóng đại. Từ đó, tác giả tạo ra tiếng cười nhẹ nhàng nhưng sâu sắc mà thấm thía.</a:t>
            </a:r>
            <a:endParaRPr lang="en-GB" sz="4800">
              <a:effectLst/>
              <a:latin typeface="Times New Roman" panose="02020603050405020304" pitchFamily="18" charset="0"/>
              <a:cs typeface="Times New Roman" panose="02020603050405020304" pitchFamily="18" charset="0"/>
            </a:endParaRPr>
          </a:p>
        </p:txBody>
      </p:sp>
      <p:grpSp>
        <p:nvGrpSpPr>
          <p:cNvPr id="14" name="Group 14"/>
          <p:cNvGrpSpPr/>
          <p:nvPr/>
        </p:nvGrpSpPr>
        <p:grpSpPr>
          <a:xfrm>
            <a:off x="1434212" y="8258542"/>
            <a:ext cx="2862211" cy="652186"/>
            <a:chOff x="0" y="0"/>
            <a:chExt cx="753833" cy="171769"/>
          </a:xfrm>
        </p:grpSpPr>
        <p:sp>
          <p:nvSpPr>
            <p:cNvPr id="15" name="Freeform 15"/>
            <p:cNvSpPr/>
            <p:nvPr/>
          </p:nvSpPr>
          <p:spPr>
            <a:xfrm>
              <a:off x="0" y="0"/>
              <a:ext cx="753833" cy="171769"/>
            </a:xfrm>
            <a:custGeom>
              <a:avLst/>
              <a:gdLst/>
              <a:ahLst/>
              <a:cxnLst/>
              <a:rect l="l" t="t" r="r" b="b"/>
              <a:pathLst>
                <a:path w="753833" h="171769">
                  <a:moveTo>
                    <a:pt x="67622" y="0"/>
                  </a:moveTo>
                  <a:lnTo>
                    <a:pt x="686212" y="0"/>
                  </a:lnTo>
                  <a:cubicBezTo>
                    <a:pt x="704146" y="0"/>
                    <a:pt x="721346" y="7124"/>
                    <a:pt x="734027" y="19806"/>
                  </a:cubicBezTo>
                  <a:cubicBezTo>
                    <a:pt x="746709" y="32488"/>
                    <a:pt x="753833" y="49687"/>
                    <a:pt x="753833" y="67622"/>
                  </a:cubicBezTo>
                  <a:lnTo>
                    <a:pt x="753833" y="104147"/>
                  </a:lnTo>
                  <a:cubicBezTo>
                    <a:pt x="753833" y="122082"/>
                    <a:pt x="746709" y="139282"/>
                    <a:pt x="734027" y="151963"/>
                  </a:cubicBezTo>
                  <a:cubicBezTo>
                    <a:pt x="721346" y="164645"/>
                    <a:pt x="704146" y="171769"/>
                    <a:pt x="686212" y="171769"/>
                  </a:cubicBezTo>
                  <a:lnTo>
                    <a:pt x="67622" y="171769"/>
                  </a:lnTo>
                  <a:cubicBezTo>
                    <a:pt x="49687" y="171769"/>
                    <a:pt x="32488" y="164645"/>
                    <a:pt x="19806" y="151963"/>
                  </a:cubicBezTo>
                  <a:cubicBezTo>
                    <a:pt x="7124" y="139282"/>
                    <a:pt x="0" y="122082"/>
                    <a:pt x="0" y="104147"/>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16" name="TextBox 16"/>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19" name="Group 19"/>
          <p:cNvGrpSpPr/>
          <p:nvPr/>
        </p:nvGrpSpPr>
        <p:grpSpPr>
          <a:xfrm>
            <a:off x="5659780" y="8258542"/>
            <a:ext cx="2862211" cy="652186"/>
            <a:chOff x="0" y="0"/>
            <a:chExt cx="753833" cy="171769"/>
          </a:xfrm>
        </p:grpSpPr>
        <p:sp>
          <p:nvSpPr>
            <p:cNvPr id="20" name="Freeform 20"/>
            <p:cNvSpPr/>
            <p:nvPr/>
          </p:nvSpPr>
          <p:spPr>
            <a:xfrm>
              <a:off x="0" y="0"/>
              <a:ext cx="753833" cy="171769"/>
            </a:xfrm>
            <a:custGeom>
              <a:avLst/>
              <a:gdLst/>
              <a:ahLst/>
              <a:cxnLst/>
              <a:rect l="l" t="t" r="r" b="b"/>
              <a:pathLst>
                <a:path w="753833" h="171769">
                  <a:moveTo>
                    <a:pt x="67622" y="0"/>
                  </a:moveTo>
                  <a:lnTo>
                    <a:pt x="686212" y="0"/>
                  </a:lnTo>
                  <a:cubicBezTo>
                    <a:pt x="704146" y="0"/>
                    <a:pt x="721346" y="7124"/>
                    <a:pt x="734027" y="19806"/>
                  </a:cubicBezTo>
                  <a:cubicBezTo>
                    <a:pt x="746709" y="32488"/>
                    <a:pt x="753833" y="49687"/>
                    <a:pt x="753833" y="67622"/>
                  </a:cubicBezTo>
                  <a:lnTo>
                    <a:pt x="753833" y="104147"/>
                  </a:lnTo>
                  <a:cubicBezTo>
                    <a:pt x="753833" y="122082"/>
                    <a:pt x="746709" y="139282"/>
                    <a:pt x="734027" y="151963"/>
                  </a:cubicBezTo>
                  <a:cubicBezTo>
                    <a:pt x="721346" y="164645"/>
                    <a:pt x="704146" y="171769"/>
                    <a:pt x="686212" y="171769"/>
                  </a:cubicBezTo>
                  <a:lnTo>
                    <a:pt x="67622" y="171769"/>
                  </a:lnTo>
                  <a:cubicBezTo>
                    <a:pt x="49687" y="171769"/>
                    <a:pt x="32488" y="164645"/>
                    <a:pt x="19806" y="151963"/>
                  </a:cubicBezTo>
                  <a:cubicBezTo>
                    <a:pt x="7124" y="139282"/>
                    <a:pt x="0" y="122082"/>
                    <a:pt x="0" y="104147"/>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24" name="Group 24"/>
          <p:cNvGrpSpPr/>
          <p:nvPr/>
        </p:nvGrpSpPr>
        <p:grpSpPr>
          <a:xfrm>
            <a:off x="14110917" y="8258542"/>
            <a:ext cx="2862211" cy="652186"/>
            <a:chOff x="0" y="0"/>
            <a:chExt cx="753833" cy="171769"/>
          </a:xfrm>
        </p:grpSpPr>
        <p:sp>
          <p:nvSpPr>
            <p:cNvPr id="25" name="Freeform 25"/>
            <p:cNvSpPr/>
            <p:nvPr/>
          </p:nvSpPr>
          <p:spPr>
            <a:xfrm>
              <a:off x="0" y="0"/>
              <a:ext cx="753833" cy="171769"/>
            </a:xfrm>
            <a:custGeom>
              <a:avLst/>
              <a:gdLst/>
              <a:ahLst/>
              <a:cxnLst/>
              <a:rect l="l" t="t" r="r" b="b"/>
              <a:pathLst>
                <a:path w="753833" h="171769">
                  <a:moveTo>
                    <a:pt x="67622" y="0"/>
                  </a:moveTo>
                  <a:lnTo>
                    <a:pt x="686212" y="0"/>
                  </a:lnTo>
                  <a:cubicBezTo>
                    <a:pt x="704146" y="0"/>
                    <a:pt x="721346" y="7124"/>
                    <a:pt x="734027" y="19806"/>
                  </a:cubicBezTo>
                  <a:cubicBezTo>
                    <a:pt x="746709" y="32488"/>
                    <a:pt x="753833" y="49687"/>
                    <a:pt x="753833" y="67622"/>
                  </a:cubicBezTo>
                  <a:lnTo>
                    <a:pt x="753833" y="104147"/>
                  </a:lnTo>
                  <a:cubicBezTo>
                    <a:pt x="753833" y="122082"/>
                    <a:pt x="746709" y="139282"/>
                    <a:pt x="734027" y="151963"/>
                  </a:cubicBezTo>
                  <a:cubicBezTo>
                    <a:pt x="721346" y="164645"/>
                    <a:pt x="704146" y="171769"/>
                    <a:pt x="686212" y="171769"/>
                  </a:cubicBezTo>
                  <a:lnTo>
                    <a:pt x="67622" y="171769"/>
                  </a:lnTo>
                  <a:cubicBezTo>
                    <a:pt x="49687" y="171769"/>
                    <a:pt x="32488" y="164645"/>
                    <a:pt x="19806" y="151963"/>
                  </a:cubicBezTo>
                  <a:cubicBezTo>
                    <a:pt x="7124" y="139282"/>
                    <a:pt x="0" y="122082"/>
                    <a:pt x="0" y="104147"/>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26" name="TextBox 26"/>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29" name="Group 29"/>
          <p:cNvGrpSpPr/>
          <p:nvPr/>
        </p:nvGrpSpPr>
        <p:grpSpPr>
          <a:xfrm>
            <a:off x="9885349" y="8258542"/>
            <a:ext cx="2862211" cy="652186"/>
            <a:chOff x="0" y="0"/>
            <a:chExt cx="753833" cy="171769"/>
          </a:xfrm>
        </p:grpSpPr>
        <p:sp>
          <p:nvSpPr>
            <p:cNvPr id="30" name="Freeform 30"/>
            <p:cNvSpPr/>
            <p:nvPr/>
          </p:nvSpPr>
          <p:spPr>
            <a:xfrm>
              <a:off x="0" y="0"/>
              <a:ext cx="753833" cy="171769"/>
            </a:xfrm>
            <a:custGeom>
              <a:avLst/>
              <a:gdLst/>
              <a:ahLst/>
              <a:cxnLst/>
              <a:rect l="l" t="t" r="r" b="b"/>
              <a:pathLst>
                <a:path w="753833" h="171769">
                  <a:moveTo>
                    <a:pt x="67622" y="0"/>
                  </a:moveTo>
                  <a:lnTo>
                    <a:pt x="686212" y="0"/>
                  </a:lnTo>
                  <a:cubicBezTo>
                    <a:pt x="704146" y="0"/>
                    <a:pt x="721346" y="7124"/>
                    <a:pt x="734027" y="19806"/>
                  </a:cubicBezTo>
                  <a:cubicBezTo>
                    <a:pt x="746709" y="32488"/>
                    <a:pt x="753833" y="49687"/>
                    <a:pt x="753833" y="67622"/>
                  </a:cubicBezTo>
                  <a:lnTo>
                    <a:pt x="753833" y="104147"/>
                  </a:lnTo>
                  <a:cubicBezTo>
                    <a:pt x="753833" y="122082"/>
                    <a:pt x="746709" y="139282"/>
                    <a:pt x="734027" y="151963"/>
                  </a:cubicBezTo>
                  <a:cubicBezTo>
                    <a:pt x="721346" y="164645"/>
                    <a:pt x="704146" y="171769"/>
                    <a:pt x="686212" y="171769"/>
                  </a:cubicBezTo>
                  <a:lnTo>
                    <a:pt x="67622" y="171769"/>
                  </a:lnTo>
                  <a:cubicBezTo>
                    <a:pt x="49687" y="171769"/>
                    <a:pt x="32488" y="164645"/>
                    <a:pt x="19806" y="151963"/>
                  </a:cubicBezTo>
                  <a:cubicBezTo>
                    <a:pt x="7124" y="139282"/>
                    <a:pt x="0" y="122082"/>
                    <a:pt x="0" y="104147"/>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31" name="TextBox 31"/>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33" name="Rectangle 32"/>
          <p:cNvSpPr/>
          <p:nvPr/>
        </p:nvSpPr>
        <p:spPr>
          <a:xfrm>
            <a:off x="6456205" y="1105445"/>
            <a:ext cx="3429144" cy="972574"/>
          </a:xfrm>
          <a:prstGeom prst="rect">
            <a:avLst/>
          </a:prstGeom>
        </p:spPr>
        <p:txBody>
          <a:bodyPr wrap="none">
            <a:spAutoFit/>
          </a:bodyPr>
          <a:lstStyle/>
          <a:p>
            <a:pPr marL="342900" lvl="0" indent="-342900" algn="just">
              <a:lnSpc>
                <a:spcPct val="130000"/>
              </a:lnSpc>
              <a:buFont typeface="+mj-lt"/>
              <a:buAutoNum type="arabicPeriod"/>
            </a:pPr>
            <a:r>
              <a:rPr lang="en-US" sz="4400" b="1">
                <a:solidFill>
                  <a:srgbClr val="0070C0"/>
                </a:solidFill>
                <a:latin typeface="Times New Roman" panose="02020603050405020304" pitchFamily="18" charset="0"/>
                <a:cs typeface="Times New Roman" panose="02020603050405020304" pitchFamily="18" charset="0"/>
              </a:rPr>
              <a:t>Nghệ thuật </a:t>
            </a:r>
            <a:endParaRPr lang="en-GB" sz="4400">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3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6200" y="800072"/>
            <a:ext cx="19129748" cy="14227102"/>
          </a:xfrm>
          <a:custGeom>
            <a:avLst/>
            <a:gdLst/>
            <a:ahLst/>
            <a:cxnLst/>
            <a:rect l="l" t="t" r="r" b="b"/>
            <a:pathLst>
              <a:path w="20484048" h="14227102">
                <a:moveTo>
                  <a:pt x="0" y="0"/>
                </a:moveTo>
                <a:lnTo>
                  <a:pt x="20484047" y="0"/>
                </a:lnTo>
                <a:lnTo>
                  <a:pt x="20484047" y="14227102"/>
                </a:lnTo>
                <a:lnTo>
                  <a:pt x="0" y="14227102"/>
                </a:lnTo>
                <a:lnTo>
                  <a:pt x="0" y="0"/>
                </a:lnTo>
                <a:close/>
              </a:path>
            </a:pathLst>
          </a:custGeom>
          <a:blipFill>
            <a:blip r:embed="rId1"/>
            <a:stretch>
              <a:fillRect/>
            </a:stretch>
          </a:blipFill>
        </p:spPr>
      </p:sp>
      <p:grpSp>
        <p:nvGrpSpPr>
          <p:cNvPr id="3" name="Group 3"/>
          <p:cNvGrpSpPr>
            <a:grpSpLocks noChangeAspect="1"/>
          </p:cNvGrpSpPr>
          <p:nvPr/>
        </p:nvGrpSpPr>
        <p:grpSpPr>
          <a:xfrm>
            <a:off x="914400" y="6210300"/>
            <a:ext cx="3673235" cy="3588216"/>
            <a:chOff x="0" y="0"/>
            <a:chExt cx="4828540" cy="4716780"/>
          </a:xfrm>
        </p:grpSpPr>
        <p:sp>
          <p:nvSpPr>
            <p:cNvPr id="4" name="Freeform 4"/>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2"/>
              <a:stretch>
                <a:fillRect l="-23271" r="-23271"/>
              </a:stretch>
            </a:blipFill>
          </p:spPr>
        </p:sp>
      </p:grpSp>
      <p:grpSp>
        <p:nvGrpSpPr>
          <p:cNvPr id="5" name="Group 5"/>
          <p:cNvGrpSpPr>
            <a:grpSpLocks noChangeAspect="1"/>
          </p:cNvGrpSpPr>
          <p:nvPr/>
        </p:nvGrpSpPr>
        <p:grpSpPr>
          <a:xfrm>
            <a:off x="5159243" y="6212205"/>
            <a:ext cx="3673235" cy="3588216"/>
            <a:chOff x="0" y="0"/>
            <a:chExt cx="4828540" cy="4716780"/>
          </a:xfrm>
        </p:grpSpPr>
        <p:sp>
          <p:nvSpPr>
            <p:cNvPr id="6" name="Freeform 6"/>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3"/>
              <a:stretch>
                <a:fillRect l="-22054" r="-22054"/>
              </a:stretch>
            </a:blipFill>
          </p:spPr>
        </p:sp>
      </p:grpSp>
      <p:grpSp>
        <p:nvGrpSpPr>
          <p:cNvPr id="7" name="Group 7"/>
          <p:cNvGrpSpPr>
            <a:grpSpLocks noChangeAspect="1"/>
          </p:cNvGrpSpPr>
          <p:nvPr/>
        </p:nvGrpSpPr>
        <p:grpSpPr>
          <a:xfrm>
            <a:off x="13640040" y="6288405"/>
            <a:ext cx="3673235" cy="3588216"/>
            <a:chOff x="0" y="0"/>
            <a:chExt cx="4828540" cy="4716780"/>
          </a:xfrm>
        </p:grpSpPr>
        <p:sp>
          <p:nvSpPr>
            <p:cNvPr id="8" name="Freeform 8"/>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4"/>
              <a:stretch>
                <a:fillRect l="-22997" r="-22997"/>
              </a:stretch>
            </a:blipFill>
          </p:spPr>
        </p:sp>
      </p:grpSp>
      <p:grpSp>
        <p:nvGrpSpPr>
          <p:cNvPr id="9" name="Group 9"/>
          <p:cNvGrpSpPr>
            <a:grpSpLocks noChangeAspect="1"/>
          </p:cNvGrpSpPr>
          <p:nvPr/>
        </p:nvGrpSpPr>
        <p:grpSpPr>
          <a:xfrm>
            <a:off x="9374241" y="6286500"/>
            <a:ext cx="3673235" cy="3588216"/>
            <a:chOff x="0" y="0"/>
            <a:chExt cx="4828540" cy="4716780"/>
          </a:xfrm>
        </p:grpSpPr>
        <p:sp>
          <p:nvSpPr>
            <p:cNvPr id="10" name="Freeform 10"/>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5"/>
              <a:stretch>
                <a:fillRect l="-23547" r="-23547"/>
              </a:stretch>
            </a:blipFill>
          </p:spPr>
        </p:sp>
      </p:grpSp>
      <p:sp>
        <p:nvSpPr>
          <p:cNvPr id="11" name="TextBox 11"/>
          <p:cNvSpPr txBox="1"/>
          <p:nvPr/>
        </p:nvSpPr>
        <p:spPr>
          <a:xfrm>
            <a:off x="4520380" y="1841987"/>
            <a:ext cx="16230600" cy="1015663"/>
          </a:xfrm>
          <a:prstGeom prst="rect">
            <a:avLst/>
          </a:prstGeom>
        </p:spPr>
        <p:txBody>
          <a:bodyPr lIns="0" tIns="0" rIns="0" bIns="0" rtlCol="0" anchor="t">
            <a:spAutoFit/>
          </a:bodyPr>
          <a:lstStyle/>
          <a:p>
            <a:r>
              <a:rPr lang="en-US" sz="6600" b="1">
                <a:latin typeface="Times New Roman" panose="02020603050405020304" pitchFamily="18" charset="0"/>
                <a:cs typeface="Times New Roman" panose="02020603050405020304" pitchFamily="18" charset="0"/>
              </a:rPr>
              <a:t>2. Nội dung – Ý nghĩa</a:t>
            </a:r>
            <a:endParaRPr lang="en-GB" sz="6600">
              <a:latin typeface="Times New Roman" panose="02020603050405020304" pitchFamily="18" charset="0"/>
              <a:cs typeface="Times New Roman" panose="02020603050405020304" pitchFamily="18" charset="0"/>
            </a:endParaRPr>
          </a:p>
        </p:txBody>
      </p:sp>
      <p:sp>
        <p:nvSpPr>
          <p:cNvPr id="12" name="TextBox 12"/>
          <p:cNvSpPr txBox="1"/>
          <p:nvPr/>
        </p:nvSpPr>
        <p:spPr>
          <a:xfrm>
            <a:off x="381000" y="2857500"/>
            <a:ext cx="16991965" cy="3046730"/>
          </a:xfrm>
          <a:prstGeom prst="rect">
            <a:avLst/>
          </a:prstGeom>
        </p:spPr>
        <p:txBody>
          <a:bodyPr wrap="square" lIns="0" tIns="0" rIns="0" bIns="0" rtlCol="0" anchor="t">
            <a:spAutoFit/>
          </a:bodyPr>
          <a:lstStyle/>
          <a:p>
            <a:pPr algn="just">
              <a:lnSpc>
                <a:spcPct val="150000"/>
              </a:lnSpc>
            </a:pPr>
            <a:r>
              <a:rPr lang="en-US" sz="4400">
                <a:latin typeface="Times New Roman" panose="02020603050405020304" pitchFamily="18" charset="0"/>
                <a:cs typeface="Times New Roman" panose="02020603050405020304" pitchFamily="18" charset="0"/>
              </a:rPr>
              <a:t>Văn bản dùng tiếng cười để phê phán nhẹ nhàng “bệnh” tưởng trong cuộc sống và sự thiếu trách nhiệm trong việc khám chữa bệnh của một số y bác sĩ.</a:t>
            </a:r>
            <a:endParaRPr lang="en-GB" sz="4400">
              <a:latin typeface="Times New Roman" panose="02020603050405020304" pitchFamily="18" charset="0"/>
              <a:cs typeface="Times New Roman" panose="02020603050405020304" pitchFamily="18" charset="0"/>
            </a:endParaRPr>
          </a:p>
        </p:txBody>
      </p:sp>
      <p:grpSp>
        <p:nvGrpSpPr>
          <p:cNvPr id="14" name="Group 14"/>
          <p:cNvGrpSpPr/>
          <p:nvPr/>
        </p:nvGrpSpPr>
        <p:grpSpPr>
          <a:xfrm>
            <a:off x="1434212" y="8258542"/>
            <a:ext cx="2862211" cy="579160"/>
            <a:chOff x="0" y="0"/>
            <a:chExt cx="753833" cy="152536"/>
          </a:xfrm>
        </p:grpSpPr>
        <p:sp>
          <p:nvSpPr>
            <p:cNvPr id="15" name="Freeform 15"/>
            <p:cNvSpPr/>
            <p:nvPr/>
          </p:nvSpPr>
          <p:spPr>
            <a:xfrm>
              <a:off x="0" y="0"/>
              <a:ext cx="753833" cy="152536"/>
            </a:xfrm>
            <a:custGeom>
              <a:avLst/>
              <a:gdLst/>
              <a:ahLst/>
              <a:cxnLst/>
              <a:rect l="l" t="t" r="r" b="b"/>
              <a:pathLst>
                <a:path w="753833" h="152536">
                  <a:moveTo>
                    <a:pt x="67622" y="0"/>
                  </a:moveTo>
                  <a:lnTo>
                    <a:pt x="686212" y="0"/>
                  </a:lnTo>
                  <a:cubicBezTo>
                    <a:pt x="704146" y="0"/>
                    <a:pt x="721346" y="7124"/>
                    <a:pt x="734027" y="19806"/>
                  </a:cubicBezTo>
                  <a:cubicBezTo>
                    <a:pt x="746709" y="32488"/>
                    <a:pt x="753833" y="49687"/>
                    <a:pt x="753833" y="67622"/>
                  </a:cubicBezTo>
                  <a:lnTo>
                    <a:pt x="753833" y="84914"/>
                  </a:lnTo>
                  <a:cubicBezTo>
                    <a:pt x="753833" y="102849"/>
                    <a:pt x="746709" y="120049"/>
                    <a:pt x="734027" y="132730"/>
                  </a:cubicBezTo>
                  <a:cubicBezTo>
                    <a:pt x="721346" y="145412"/>
                    <a:pt x="704146" y="152536"/>
                    <a:pt x="686212" y="152536"/>
                  </a:cubicBezTo>
                  <a:lnTo>
                    <a:pt x="67622" y="152536"/>
                  </a:lnTo>
                  <a:cubicBezTo>
                    <a:pt x="49687" y="152536"/>
                    <a:pt x="32488" y="145412"/>
                    <a:pt x="19806" y="132730"/>
                  </a:cubicBezTo>
                  <a:cubicBezTo>
                    <a:pt x="7124" y="120049"/>
                    <a:pt x="0" y="102849"/>
                    <a:pt x="0" y="84914"/>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16" name="TextBox 16"/>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19" name="Group 19"/>
          <p:cNvGrpSpPr/>
          <p:nvPr/>
        </p:nvGrpSpPr>
        <p:grpSpPr>
          <a:xfrm>
            <a:off x="5659780" y="8258542"/>
            <a:ext cx="2862211" cy="579160"/>
            <a:chOff x="0" y="0"/>
            <a:chExt cx="753833" cy="152536"/>
          </a:xfrm>
        </p:grpSpPr>
        <p:sp>
          <p:nvSpPr>
            <p:cNvPr id="20" name="Freeform 20"/>
            <p:cNvSpPr/>
            <p:nvPr/>
          </p:nvSpPr>
          <p:spPr>
            <a:xfrm>
              <a:off x="0" y="0"/>
              <a:ext cx="753833" cy="152536"/>
            </a:xfrm>
            <a:custGeom>
              <a:avLst/>
              <a:gdLst/>
              <a:ahLst/>
              <a:cxnLst/>
              <a:rect l="l" t="t" r="r" b="b"/>
              <a:pathLst>
                <a:path w="753833" h="152536">
                  <a:moveTo>
                    <a:pt x="67622" y="0"/>
                  </a:moveTo>
                  <a:lnTo>
                    <a:pt x="686212" y="0"/>
                  </a:lnTo>
                  <a:cubicBezTo>
                    <a:pt x="704146" y="0"/>
                    <a:pt x="721346" y="7124"/>
                    <a:pt x="734027" y="19806"/>
                  </a:cubicBezTo>
                  <a:cubicBezTo>
                    <a:pt x="746709" y="32488"/>
                    <a:pt x="753833" y="49687"/>
                    <a:pt x="753833" y="67622"/>
                  </a:cubicBezTo>
                  <a:lnTo>
                    <a:pt x="753833" y="84914"/>
                  </a:lnTo>
                  <a:cubicBezTo>
                    <a:pt x="753833" y="102849"/>
                    <a:pt x="746709" y="120049"/>
                    <a:pt x="734027" y="132730"/>
                  </a:cubicBezTo>
                  <a:cubicBezTo>
                    <a:pt x="721346" y="145412"/>
                    <a:pt x="704146" y="152536"/>
                    <a:pt x="686212" y="152536"/>
                  </a:cubicBezTo>
                  <a:lnTo>
                    <a:pt x="67622" y="152536"/>
                  </a:lnTo>
                  <a:cubicBezTo>
                    <a:pt x="49687" y="152536"/>
                    <a:pt x="32488" y="145412"/>
                    <a:pt x="19806" y="132730"/>
                  </a:cubicBezTo>
                  <a:cubicBezTo>
                    <a:pt x="7124" y="120049"/>
                    <a:pt x="0" y="102849"/>
                    <a:pt x="0" y="84914"/>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24" name="Group 24"/>
          <p:cNvGrpSpPr/>
          <p:nvPr/>
        </p:nvGrpSpPr>
        <p:grpSpPr>
          <a:xfrm>
            <a:off x="14110917" y="8258542"/>
            <a:ext cx="2862211" cy="579160"/>
            <a:chOff x="0" y="0"/>
            <a:chExt cx="753833" cy="152536"/>
          </a:xfrm>
        </p:grpSpPr>
        <p:sp>
          <p:nvSpPr>
            <p:cNvPr id="25" name="Freeform 25"/>
            <p:cNvSpPr/>
            <p:nvPr/>
          </p:nvSpPr>
          <p:spPr>
            <a:xfrm>
              <a:off x="0" y="0"/>
              <a:ext cx="753833" cy="152536"/>
            </a:xfrm>
            <a:custGeom>
              <a:avLst/>
              <a:gdLst/>
              <a:ahLst/>
              <a:cxnLst/>
              <a:rect l="l" t="t" r="r" b="b"/>
              <a:pathLst>
                <a:path w="753833" h="152536">
                  <a:moveTo>
                    <a:pt x="67622" y="0"/>
                  </a:moveTo>
                  <a:lnTo>
                    <a:pt x="686212" y="0"/>
                  </a:lnTo>
                  <a:cubicBezTo>
                    <a:pt x="704146" y="0"/>
                    <a:pt x="721346" y="7124"/>
                    <a:pt x="734027" y="19806"/>
                  </a:cubicBezTo>
                  <a:cubicBezTo>
                    <a:pt x="746709" y="32488"/>
                    <a:pt x="753833" y="49687"/>
                    <a:pt x="753833" y="67622"/>
                  </a:cubicBezTo>
                  <a:lnTo>
                    <a:pt x="753833" y="84914"/>
                  </a:lnTo>
                  <a:cubicBezTo>
                    <a:pt x="753833" y="102849"/>
                    <a:pt x="746709" y="120049"/>
                    <a:pt x="734027" y="132730"/>
                  </a:cubicBezTo>
                  <a:cubicBezTo>
                    <a:pt x="721346" y="145412"/>
                    <a:pt x="704146" y="152536"/>
                    <a:pt x="686212" y="152536"/>
                  </a:cubicBezTo>
                  <a:lnTo>
                    <a:pt x="67622" y="152536"/>
                  </a:lnTo>
                  <a:cubicBezTo>
                    <a:pt x="49687" y="152536"/>
                    <a:pt x="32488" y="145412"/>
                    <a:pt x="19806" y="132730"/>
                  </a:cubicBezTo>
                  <a:cubicBezTo>
                    <a:pt x="7124" y="120049"/>
                    <a:pt x="0" y="102849"/>
                    <a:pt x="0" y="84914"/>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26" name="TextBox 26"/>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29" name="Group 29"/>
          <p:cNvGrpSpPr/>
          <p:nvPr/>
        </p:nvGrpSpPr>
        <p:grpSpPr>
          <a:xfrm>
            <a:off x="9885349" y="8258542"/>
            <a:ext cx="2862211" cy="579160"/>
            <a:chOff x="0" y="0"/>
            <a:chExt cx="753833" cy="152536"/>
          </a:xfrm>
        </p:grpSpPr>
        <p:sp>
          <p:nvSpPr>
            <p:cNvPr id="30" name="Freeform 30"/>
            <p:cNvSpPr/>
            <p:nvPr/>
          </p:nvSpPr>
          <p:spPr>
            <a:xfrm>
              <a:off x="0" y="0"/>
              <a:ext cx="753833" cy="152536"/>
            </a:xfrm>
            <a:custGeom>
              <a:avLst/>
              <a:gdLst/>
              <a:ahLst/>
              <a:cxnLst/>
              <a:rect l="l" t="t" r="r" b="b"/>
              <a:pathLst>
                <a:path w="753833" h="152536">
                  <a:moveTo>
                    <a:pt x="67622" y="0"/>
                  </a:moveTo>
                  <a:lnTo>
                    <a:pt x="686212" y="0"/>
                  </a:lnTo>
                  <a:cubicBezTo>
                    <a:pt x="704146" y="0"/>
                    <a:pt x="721346" y="7124"/>
                    <a:pt x="734027" y="19806"/>
                  </a:cubicBezTo>
                  <a:cubicBezTo>
                    <a:pt x="746709" y="32488"/>
                    <a:pt x="753833" y="49687"/>
                    <a:pt x="753833" y="67622"/>
                  </a:cubicBezTo>
                  <a:lnTo>
                    <a:pt x="753833" y="84914"/>
                  </a:lnTo>
                  <a:cubicBezTo>
                    <a:pt x="753833" y="102849"/>
                    <a:pt x="746709" y="120049"/>
                    <a:pt x="734027" y="132730"/>
                  </a:cubicBezTo>
                  <a:cubicBezTo>
                    <a:pt x="721346" y="145412"/>
                    <a:pt x="704146" y="152536"/>
                    <a:pt x="686212" y="152536"/>
                  </a:cubicBezTo>
                  <a:lnTo>
                    <a:pt x="67622" y="152536"/>
                  </a:lnTo>
                  <a:cubicBezTo>
                    <a:pt x="49687" y="152536"/>
                    <a:pt x="32488" y="145412"/>
                    <a:pt x="19806" y="132730"/>
                  </a:cubicBezTo>
                  <a:cubicBezTo>
                    <a:pt x="7124" y="120049"/>
                    <a:pt x="0" y="102849"/>
                    <a:pt x="0" y="84914"/>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31" name="TextBox 31"/>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 y="-367058"/>
            <a:ext cx="19121781" cy="14227102"/>
          </a:xfrm>
          <a:custGeom>
            <a:avLst/>
            <a:gdLst/>
            <a:ahLst/>
            <a:cxnLst/>
            <a:rect l="l" t="t" r="r" b="b"/>
            <a:pathLst>
              <a:path w="20484048" h="14227102">
                <a:moveTo>
                  <a:pt x="0" y="0"/>
                </a:moveTo>
                <a:lnTo>
                  <a:pt x="20484047" y="0"/>
                </a:lnTo>
                <a:lnTo>
                  <a:pt x="20484047" y="14227102"/>
                </a:lnTo>
                <a:lnTo>
                  <a:pt x="0" y="14227102"/>
                </a:lnTo>
                <a:lnTo>
                  <a:pt x="0" y="0"/>
                </a:lnTo>
                <a:close/>
              </a:path>
            </a:pathLst>
          </a:custGeom>
          <a:blipFill>
            <a:blip r:embed="rId1"/>
            <a:stretch>
              <a:fillRect/>
            </a:stretch>
          </a:blipFill>
        </p:spPr>
      </p:sp>
      <p:sp>
        <p:nvSpPr>
          <p:cNvPr id="3" name="Freeform 3"/>
          <p:cNvSpPr/>
          <p:nvPr/>
        </p:nvSpPr>
        <p:spPr>
          <a:xfrm>
            <a:off x="13792200" y="389608"/>
            <a:ext cx="5793642" cy="9924606"/>
          </a:xfrm>
          <a:custGeom>
            <a:avLst/>
            <a:gdLst/>
            <a:ahLst/>
            <a:cxnLst/>
            <a:rect l="l" t="t" r="r" b="b"/>
            <a:pathLst>
              <a:path w="7777282" h="9924606">
                <a:moveTo>
                  <a:pt x="0" y="0"/>
                </a:moveTo>
                <a:lnTo>
                  <a:pt x="7777282" y="0"/>
                </a:lnTo>
                <a:lnTo>
                  <a:pt x="7777282" y="9924606"/>
                </a:lnTo>
                <a:lnTo>
                  <a:pt x="0" y="9924606"/>
                </a:lnTo>
                <a:lnTo>
                  <a:pt x="0" y="0"/>
                </a:lnTo>
                <a:close/>
              </a:path>
            </a:pathLst>
          </a:custGeom>
          <a:blipFill>
            <a:blip r:embed="rId2"/>
            <a:stretch>
              <a:fillRect/>
            </a:stretch>
          </a:blipFill>
        </p:spPr>
      </p:sp>
      <p:sp>
        <p:nvSpPr>
          <p:cNvPr id="4" name="TextBox 4"/>
          <p:cNvSpPr txBox="1"/>
          <p:nvPr/>
        </p:nvSpPr>
        <p:spPr>
          <a:xfrm>
            <a:off x="1981200" y="2324100"/>
            <a:ext cx="10878820" cy="2861945"/>
          </a:xfrm>
          <a:prstGeom prst="rect">
            <a:avLst/>
          </a:prstGeom>
        </p:spPr>
        <p:txBody>
          <a:bodyPr wrap="square" lIns="0" tIns="0" rIns="0" bIns="0" rtlCol="0" anchor="t">
            <a:spAutoFit/>
          </a:bodyPr>
          <a:lstStyle/>
          <a:p>
            <a:pPr algn="ctr"/>
            <a:r>
              <a:rPr lang="en-US" sz="5400" b="1">
                <a:solidFill>
                  <a:srgbClr val="FF0000"/>
                </a:solidFill>
                <a:latin typeface="Times New Roman" panose="02020603050405020304" pitchFamily="18" charset="0"/>
                <a:cs typeface="Times New Roman" panose="02020603050405020304" pitchFamily="18" charset="0"/>
              </a:rPr>
              <a:t>Thảo luận nhóm 4: 3 phút</a:t>
            </a:r>
            <a:endParaRPr lang="en-US" sz="5400" b="1">
              <a:solidFill>
                <a:srgbClr val="FF0000"/>
              </a:solidFill>
              <a:latin typeface="Times New Roman" panose="02020603050405020304" pitchFamily="18" charset="0"/>
              <a:cs typeface="Times New Roman" panose="02020603050405020304" pitchFamily="18" charset="0"/>
            </a:endParaRPr>
          </a:p>
          <a:p>
            <a:pPr algn="ctr"/>
            <a:r>
              <a:rPr lang="en-US" sz="6600" b="1">
                <a:latin typeface="Times New Roman" panose="02020603050405020304" pitchFamily="18" charset="0"/>
                <a:cs typeface="Times New Roman" panose="02020603050405020304" pitchFamily="18" charset="0"/>
              </a:rPr>
              <a:t>Em hãy nêu cách đọc hiểu văn bản </a:t>
            </a:r>
            <a:r>
              <a:rPr lang="vi-VN" sz="6600" b="1">
                <a:latin typeface="Times New Roman" panose="02020603050405020304" pitchFamily="18" charset="0"/>
                <a:cs typeface="Times New Roman" panose="02020603050405020304" pitchFamily="18" charset="0"/>
              </a:rPr>
              <a:t>truyện cười</a:t>
            </a:r>
            <a:endParaRPr lang="en-GB" sz="66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 y="-367058"/>
            <a:ext cx="19121781" cy="14227102"/>
          </a:xfrm>
          <a:custGeom>
            <a:avLst/>
            <a:gdLst/>
            <a:ahLst/>
            <a:cxnLst/>
            <a:rect l="l" t="t" r="r" b="b"/>
            <a:pathLst>
              <a:path w="20484048" h="14227102">
                <a:moveTo>
                  <a:pt x="0" y="0"/>
                </a:moveTo>
                <a:lnTo>
                  <a:pt x="20484047" y="0"/>
                </a:lnTo>
                <a:lnTo>
                  <a:pt x="20484047" y="14227102"/>
                </a:lnTo>
                <a:lnTo>
                  <a:pt x="0" y="14227102"/>
                </a:lnTo>
                <a:lnTo>
                  <a:pt x="0" y="0"/>
                </a:lnTo>
                <a:close/>
              </a:path>
            </a:pathLst>
          </a:custGeom>
          <a:blipFill>
            <a:blip r:embed="rId1"/>
            <a:stretch>
              <a:fillRect/>
            </a:stretch>
          </a:blipFill>
        </p:spPr>
      </p:sp>
      <p:sp>
        <p:nvSpPr>
          <p:cNvPr id="3" name="Freeform 3"/>
          <p:cNvSpPr/>
          <p:nvPr/>
        </p:nvSpPr>
        <p:spPr>
          <a:xfrm>
            <a:off x="13792200" y="389608"/>
            <a:ext cx="5793642" cy="9924606"/>
          </a:xfrm>
          <a:custGeom>
            <a:avLst/>
            <a:gdLst/>
            <a:ahLst/>
            <a:cxnLst/>
            <a:rect l="l" t="t" r="r" b="b"/>
            <a:pathLst>
              <a:path w="7777282" h="9924606">
                <a:moveTo>
                  <a:pt x="0" y="0"/>
                </a:moveTo>
                <a:lnTo>
                  <a:pt x="7777282" y="0"/>
                </a:lnTo>
                <a:lnTo>
                  <a:pt x="7777282" y="9924606"/>
                </a:lnTo>
                <a:lnTo>
                  <a:pt x="0" y="9924606"/>
                </a:lnTo>
                <a:lnTo>
                  <a:pt x="0" y="0"/>
                </a:lnTo>
                <a:close/>
              </a:path>
            </a:pathLst>
          </a:custGeom>
          <a:blipFill>
            <a:blip r:embed="rId2"/>
            <a:stretch>
              <a:fillRect/>
            </a:stretch>
          </a:blipFill>
        </p:spPr>
      </p:sp>
      <p:sp>
        <p:nvSpPr>
          <p:cNvPr id="4" name="TextBox 4"/>
          <p:cNvSpPr txBox="1"/>
          <p:nvPr/>
        </p:nvSpPr>
        <p:spPr>
          <a:xfrm>
            <a:off x="1905000" y="190500"/>
            <a:ext cx="9486900" cy="2031325"/>
          </a:xfrm>
          <a:prstGeom prst="rect">
            <a:avLst/>
          </a:prstGeom>
        </p:spPr>
        <p:txBody>
          <a:bodyPr wrap="square" lIns="0" tIns="0" rIns="0" bIns="0" rtlCol="0" anchor="t">
            <a:spAutoFit/>
          </a:bodyPr>
          <a:lstStyle/>
          <a:p>
            <a:pPr algn="ctr"/>
            <a:r>
              <a:rPr lang="en-US" sz="6600" b="1">
                <a:latin typeface="Times New Roman" panose="02020603050405020304" pitchFamily="18" charset="0"/>
                <a:cs typeface="Times New Roman" panose="02020603050405020304" pitchFamily="18" charset="0"/>
              </a:rPr>
              <a:t>3. Cách đọc hiểu văn bản </a:t>
            </a:r>
            <a:r>
              <a:rPr lang="vi-VN" sz="6600" b="1">
                <a:latin typeface="Times New Roman" panose="02020603050405020304" pitchFamily="18" charset="0"/>
                <a:cs typeface="Times New Roman" panose="02020603050405020304" pitchFamily="18" charset="0"/>
              </a:rPr>
              <a:t>truyện cười</a:t>
            </a:r>
            <a:endParaRPr lang="en-GB" sz="6600">
              <a:latin typeface="Times New Roman" panose="02020603050405020304" pitchFamily="18" charset="0"/>
              <a:cs typeface="Times New Roman" panose="02020603050405020304" pitchFamily="18" charset="0"/>
            </a:endParaRPr>
          </a:p>
        </p:txBody>
      </p:sp>
      <p:sp>
        <p:nvSpPr>
          <p:cNvPr id="36" name="Rectangle 35"/>
          <p:cNvSpPr/>
          <p:nvPr/>
        </p:nvSpPr>
        <p:spPr>
          <a:xfrm>
            <a:off x="838200" y="2779383"/>
            <a:ext cx="12954000" cy="4967514"/>
          </a:xfrm>
          <a:prstGeom prst="rect">
            <a:avLst/>
          </a:prstGeom>
        </p:spPr>
        <p:txBody>
          <a:bodyPr wrap="square">
            <a:spAutoFit/>
          </a:bodyPr>
          <a:lstStyle/>
          <a:p>
            <a:pPr marL="38100" marR="30480" algn="just">
              <a:lnSpc>
                <a:spcPct val="130000"/>
              </a:lnSpc>
              <a:spcAft>
                <a:spcPts val="0"/>
              </a:spcAft>
            </a:pPr>
            <a:r>
              <a:rPr lang="vi-VN" sz="360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Tìm hiểu đề tài, cốt truyện, bối cảnh, nhân vật, ngôn ngữ.</a:t>
            </a:r>
            <a:endParaRPr lang="en-GB" sz="3200">
              <a:latin typeface="Times New Roman" panose="02020603050405020304" pitchFamily="18" charset="0"/>
              <a:ea typeface="Times New Roman" panose="02020603050405020304" pitchFamily="18" charset="0"/>
              <a:cs typeface="Times New Roman" panose="02020603050405020304" pitchFamily="18" charset="0"/>
            </a:endParaRPr>
          </a:p>
          <a:p>
            <a:pPr marL="38100" marR="30480" algn="just">
              <a:lnSpc>
                <a:spcPct val="130000"/>
              </a:lnSpc>
              <a:spcAft>
                <a:spcPts val="0"/>
              </a:spcAft>
            </a:pPr>
            <a:r>
              <a:rPr lang="vi-VN" sz="360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Chú ý đến những chi tiết gây cười.</a:t>
            </a:r>
            <a:endParaRPr lang="en-GB" sz="3200">
              <a:latin typeface="Times New Roman" panose="02020603050405020304" pitchFamily="18" charset="0"/>
              <a:ea typeface="Times New Roman" panose="02020603050405020304" pitchFamily="18" charset="0"/>
              <a:cs typeface="Times New Roman" panose="02020603050405020304" pitchFamily="18" charset="0"/>
            </a:endParaRPr>
          </a:p>
          <a:p>
            <a:pPr marL="38100" marR="30480" algn="just">
              <a:lnSpc>
                <a:spcPct val="130000"/>
              </a:lnSpc>
              <a:spcAft>
                <a:spcPts val="0"/>
              </a:spcAft>
            </a:pPr>
            <a:r>
              <a:rPr lang="vi-VN" sz="360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Tìm và phân tích những câu có nghĩa hàm ẩn hoặc sử dụng biện pháp tu từ nói quá, nói lái, chơi chữ,...</a:t>
            </a:r>
            <a:endParaRPr lang="en-GB" sz="3200">
              <a:latin typeface="Times New Roman" panose="02020603050405020304" pitchFamily="18" charset="0"/>
              <a:ea typeface="Times New Roman" panose="02020603050405020304" pitchFamily="18" charset="0"/>
              <a:cs typeface="Times New Roman" panose="02020603050405020304" pitchFamily="18" charset="0"/>
            </a:endParaRPr>
          </a:p>
          <a:p>
            <a:pPr marL="38100" marR="30480" algn="just">
              <a:lnSpc>
                <a:spcPct val="130000"/>
              </a:lnSpc>
              <a:spcAft>
                <a:spcPts val="0"/>
              </a:spcAft>
            </a:pPr>
            <a:r>
              <a:rPr lang="vi-VN" sz="360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Xác định và phân tích các hành động, ngôn ngữ nhân vật để hiểu đặc điểm tính cách nhân vật. </a:t>
            </a:r>
            <a:endParaRPr lang="en-GB" sz="3200">
              <a:latin typeface="Times New Roman" panose="02020603050405020304" pitchFamily="18" charset="0"/>
              <a:ea typeface="Times New Roman" panose="02020603050405020304" pitchFamily="18" charset="0"/>
              <a:cs typeface="Times New Roman" panose="02020603050405020304" pitchFamily="18" charset="0"/>
            </a:endParaRPr>
          </a:p>
          <a:p>
            <a:r>
              <a:rPr lang="vi-VN" sz="360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Rút ra ý nghĩa của tiếng cười và bài học về cách sống cho bản thân.</a:t>
            </a:r>
            <a:endParaRPr lang="en-GB" sz="36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1000"/>
                                        <p:tgtEl>
                                          <p:spTgt spid="36"/>
                                        </p:tgtEl>
                                      </p:cBhvr>
                                    </p:animEffect>
                                    <p:anim calcmode="lin" valueType="num">
                                      <p:cBhvr>
                                        <p:cTn id="15" dur="1000" fill="hold"/>
                                        <p:tgtEl>
                                          <p:spTgt spid="36"/>
                                        </p:tgtEl>
                                        <p:attrNameLst>
                                          <p:attrName>ppt_x</p:attrName>
                                        </p:attrNameLst>
                                      </p:cBhvr>
                                      <p:tavLst>
                                        <p:tav tm="0">
                                          <p:val>
                                            <p:strVal val="#ppt_x"/>
                                          </p:val>
                                        </p:tav>
                                        <p:tav tm="100000">
                                          <p:val>
                                            <p:strVal val="#ppt_x"/>
                                          </p:val>
                                        </p:tav>
                                      </p:tavLst>
                                    </p:anim>
                                    <p:anim calcmode="lin" valueType="num">
                                      <p:cBhvr>
                                        <p:cTn id="1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4302" y="-667610"/>
            <a:ext cx="19058620" cy="13237078"/>
          </a:xfrm>
          <a:custGeom>
            <a:avLst/>
            <a:gdLst/>
            <a:ahLst/>
            <a:cxnLst/>
            <a:rect l="l" t="t" r="r" b="b"/>
            <a:pathLst>
              <a:path w="19058620" h="13237078">
                <a:moveTo>
                  <a:pt x="0" y="0"/>
                </a:moveTo>
                <a:lnTo>
                  <a:pt x="19058620" y="0"/>
                </a:lnTo>
                <a:lnTo>
                  <a:pt x="19058620" y="13237078"/>
                </a:lnTo>
                <a:lnTo>
                  <a:pt x="0" y="13237078"/>
                </a:lnTo>
                <a:lnTo>
                  <a:pt x="0" y="0"/>
                </a:lnTo>
                <a:close/>
              </a:path>
            </a:pathLst>
          </a:custGeom>
          <a:blipFill>
            <a:blip r:embed="rId1"/>
            <a:stretch>
              <a:fillRect/>
            </a:stretch>
          </a:blipFill>
        </p:spPr>
      </p:sp>
      <p:sp>
        <p:nvSpPr>
          <p:cNvPr id="3" name="Freeform 3"/>
          <p:cNvSpPr/>
          <p:nvPr/>
        </p:nvSpPr>
        <p:spPr>
          <a:xfrm>
            <a:off x="0" y="5851950"/>
            <a:ext cx="4464079" cy="4667764"/>
          </a:xfrm>
          <a:custGeom>
            <a:avLst/>
            <a:gdLst/>
            <a:ahLst/>
            <a:cxnLst/>
            <a:rect l="l" t="t" r="r" b="b"/>
            <a:pathLst>
              <a:path w="4464079" h="4667764">
                <a:moveTo>
                  <a:pt x="0" y="0"/>
                </a:moveTo>
                <a:lnTo>
                  <a:pt x="4464079" y="0"/>
                </a:lnTo>
                <a:lnTo>
                  <a:pt x="4464079" y="4667764"/>
                </a:lnTo>
                <a:lnTo>
                  <a:pt x="0" y="4667764"/>
                </a:lnTo>
                <a:lnTo>
                  <a:pt x="0" y="0"/>
                </a:lnTo>
                <a:close/>
              </a:path>
            </a:pathLst>
          </a:custGeom>
          <a:blipFill>
            <a:blip r:embed="rId2"/>
            <a:stretch>
              <a:fillRect/>
            </a:stretch>
          </a:blipFill>
        </p:spPr>
      </p:sp>
      <p:sp>
        <p:nvSpPr>
          <p:cNvPr id="4" name="Freeform 4"/>
          <p:cNvSpPr/>
          <p:nvPr/>
        </p:nvSpPr>
        <p:spPr>
          <a:xfrm>
            <a:off x="4910856" y="5851950"/>
            <a:ext cx="3901751" cy="5460466"/>
          </a:xfrm>
          <a:custGeom>
            <a:avLst/>
            <a:gdLst/>
            <a:ahLst/>
            <a:cxnLst/>
            <a:rect l="l" t="t" r="r" b="b"/>
            <a:pathLst>
              <a:path w="3901751" h="5460466">
                <a:moveTo>
                  <a:pt x="0" y="0"/>
                </a:moveTo>
                <a:lnTo>
                  <a:pt x="3901751" y="0"/>
                </a:lnTo>
                <a:lnTo>
                  <a:pt x="3901751" y="5460467"/>
                </a:lnTo>
                <a:lnTo>
                  <a:pt x="0" y="5460467"/>
                </a:lnTo>
                <a:lnTo>
                  <a:pt x="0" y="0"/>
                </a:lnTo>
                <a:close/>
              </a:path>
            </a:pathLst>
          </a:custGeom>
          <a:blipFill>
            <a:blip r:embed="rId3"/>
            <a:stretch>
              <a:fillRect/>
            </a:stretch>
          </a:blipFill>
        </p:spPr>
      </p:sp>
      <p:sp>
        <p:nvSpPr>
          <p:cNvPr id="5" name="Freeform 5"/>
          <p:cNvSpPr/>
          <p:nvPr/>
        </p:nvSpPr>
        <p:spPr>
          <a:xfrm>
            <a:off x="13817492" y="5851950"/>
            <a:ext cx="4760075" cy="5143500"/>
          </a:xfrm>
          <a:custGeom>
            <a:avLst/>
            <a:gdLst/>
            <a:ahLst/>
            <a:cxnLst/>
            <a:rect l="l" t="t" r="r" b="b"/>
            <a:pathLst>
              <a:path w="4760075" h="5143500">
                <a:moveTo>
                  <a:pt x="0" y="0"/>
                </a:moveTo>
                <a:lnTo>
                  <a:pt x="4760076" y="0"/>
                </a:lnTo>
                <a:lnTo>
                  <a:pt x="4760076" y="5143500"/>
                </a:lnTo>
                <a:lnTo>
                  <a:pt x="0" y="5143500"/>
                </a:lnTo>
                <a:lnTo>
                  <a:pt x="0" y="0"/>
                </a:lnTo>
                <a:close/>
              </a:path>
            </a:pathLst>
          </a:custGeom>
          <a:blipFill>
            <a:blip r:embed="rId4"/>
            <a:stretch>
              <a:fillRect/>
            </a:stretch>
          </a:blipFill>
        </p:spPr>
      </p:sp>
      <p:sp>
        <p:nvSpPr>
          <p:cNvPr id="6" name="Freeform 6"/>
          <p:cNvSpPr/>
          <p:nvPr/>
        </p:nvSpPr>
        <p:spPr>
          <a:xfrm>
            <a:off x="9633479" y="5851950"/>
            <a:ext cx="4184014" cy="4667764"/>
          </a:xfrm>
          <a:custGeom>
            <a:avLst/>
            <a:gdLst/>
            <a:ahLst/>
            <a:cxnLst/>
            <a:rect l="l" t="t" r="r" b="b"/>
            <a:pathLst>
              <a:path w="4184014" h="4667764">
                <a:moveTo>
                  <a:pt x="0" y="0"/>
                </a:moveTo>
                <a:lnTo>
                  <a:pt x="4184013" y="0"/>
                </a:lnTo>
                <a:lnTo>
                  <a:pt x="4184013" y="4667764"/>
                </a:lnTo>
                <a:lnTo>
                  <a:pt x="0" y="4667764"/>
                </a:lnTo>
                <a:lnTo>
                  <a:pt x="0" y="0"/>
                </a:lnTo>
                <a:close/>
              </a:path>
            </a:pathLst>
          </a:custGeom>
          <a:blipFill>
            <a:blip r:embed="rId5"/>
            <a:stretch>
              <a:fillRect/>
            </a:stretch>
          </a:blipFill>
        </p:spPr>
      </p:sp>
      <p:sp>
        <p:nvSpPr>
          <p:cNvPr id="8" name="TextBox 8"/>
          <p:cNvSpPr txBox="1"/>
          <p:nvPr/>
        </p:nvSpPr>
        <p:spPr>
          <a:xfrm>
            <a:off x="4947142" y="723900"/>
            <a:ext cx="19129108" cy="270843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r>
              <a:rPr lang="vi-VN" sz="8800" b="1" smtClean="0">
                <a:solidFill>
                  <a:schemeClr val="accent6">
                    <a:lumMod val="75000"/>
                  </a:schemeClr>
                </a:solidFill>
              </a:rPr>
              <a:t>HOẠT ĐỘNG 3 </a:t>
            </a:r>
            <a:endParaRPr lang="en-US" sz="8800" b="1" smtClean="0">
              <a:solidFill>
                <a:schemeClr val="accent6">
                  <a:lumMod val="75000"/>
                </a:schemeClr>
              </a:solidFill>
            </a:endParaRPr>
          </a:p>
          <a:p>
            <a:r>
              <a:rPr lang="vi-VN" sz="8800" b="1" smtClean="0">
                <a:solidFill>
                  <a:schemeClr val="accent6">
                    <a:lumMod val="75000"/>
                  </a:schemeClr>
                </a:solidFill>
              </a:rPr>
              <a:t> LUYỆN TẬP</a:t>
            </a:r>
            <a:endParaRPr lang="en-GB" sz="8800">
              <a:solidFill>
                <a:schemeClr val="accent6">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778" l="4961" r="92656"/>
                    </a14:imgEffect>
                  </a14:imgLayer>
                </a14:imgProps>
              </a:ext>
              <a:ext uri="{28A0092B-C50C-407E-A947-70E740481C1C}">
                <a14:useLocalDpi xmlns:a14="http://schemas.microsoft.com/office/drawing/2010/main" val="0"/>
              </a:ext>
            </a:extLst>
          </a:blip>
          <a:srcRect t="1615"/>
          <a:stretch>
            <a:fillRect/>
          </a:stretch>
        </p:blipFill>
        <p:spPr>
          <a:xfrm>
            <a:off x="3314702" y="0"/>
            <a:ext cx="11658594" cy="6451992"/>
          </a:xfrm>
          <a:prstGeom prst="rect">
            <a:avLst/>
          </a:prstGeom>
        </p:spPr>
      </p:pic>
      <p:sp>
        <p:nvSpPr>
          <p:cNvPr id="6" name="Rectangle 5"/>
          <p:cNvSpPr/>
          <p:nvPr/>
        </p:nvSpPr>
        <p:spPr>
          <a:xfrm>
            <a:off x="4129167" y="6085986"/>
            <a:ext cx="10029669" cy="969496"/>
          </a:xfrm>
          <a:prstGeom prst="rect">
            <a:avLst/>
          </a:prstGeom>
          <a:noFill/>
        </p:spPr>
        <p:txBody>
          <a:bodyPr wrap="none" lIns="137160" tIns="68580" rIns="137160" bIns="68580">
            <a:spAutoFit/>
          </a:bodyPr>
          <a:lstStyle/>
          <a:p>
            <a:pPr algn="ctr"/>
            <a:r>
              <a:rPr lang="en-US" sz="5400" b="1">
                <a:ln w="6600">
                  <a:solidFill>
                    <a:srgbClr val="7030A0"/>
                  </a:solidFill>
                  <a:prstDash val="solid"/>
                </a:ln>
                <a:solidFill>
                  <a:srgbClr val="002060"/>
                </a:solidFill>
                <a:effectLst>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rPr>
              <a:t>TRÒ CH</a:t>
            </a:r>
            <a:r>
              <a:rPr lang="vi-VN" sz="5400" b="1">
                <a:ln w="6600">
                  <a:solidFill>
                    <a:srgbClr val="7030A0"/>
                  </a:solidFill>
                  <a:prstDash val="solid"/>
                </a:ln>
                <a:solidFill>
                  <a:srgbClr val="002060"/>
                </a:solidFill>
                <a:effectLst>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rPr>
              <a:t>Ơ</a:t>
            </a:r>
            <a:r>
              <a:rPr lang="en-US" sz="5400" b="1">
                <a:ln w="6600">
                  <a:solidFill>
                    <a:srgbClr val="7030A0"/>
                  </a:solidFill>
                  <a:prstDash val="solid"/>
                </a:ln>
                <a:solidFill>
                  <a:srgbClr val="002060"/>
                </a:solidFill>
                <a:effectLst>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rPr>
              <a:t>I HỘP QUÀ BÍ MẬT</a:t>
            </a:r>
            <a:endParaRPr lang="en-US" sz="5400" b="1">
              <a:ln w="6600">
                <a:solidFill>
                  <a:srgbClr val="7030A0"/>
                </a:solidFill>
                <a:prstDash val="solid"/>
              </a:ln>
              <a:solidFill>
                <a:srgbClr val="002060"/>
              </a:solidFill>
              <a:effectLst>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8802965" y="7387130"/>
            <a:ext cx="6612708" cy="830997"/>
          </a:xfrm>
          <a:prstGeom prst="rect">
            <a:avLst/>
          </a:prstGeom>
        </p:spPr>
        <p:txBody>
          <a:bodyPr wrap="none">
            <a:spAutoFit/>
          </a:bodyPr>
          <a:lstStyle/>
          <a:p>
            <a:r>
              <a:rPr lang="en-US" sz="4800" b="1">
                <a:solidFill>
                  <a:prstClr val="black"/>
                </a:solidFill>
                <a:latin typeface="Tahoma" panose="020B0604030504040204" pitchFamily="34" charset="0"/>
                <a:ea typeface="Tahoma" panose="020B0604030504040204" pitchFamily="34" charset="0"/>
                <a:cs typeface="Tahoma" panose="020B0604030504040204" pitchFamily="34" charset="0"/>
              </a:rPr>
              <a:t>Gift box secret game</a:t>
            </a:r>
            <a:endParaRPr lang="en-US" sz="4800" b="1">
              <a:solidFill>
                <a:prstClr val="black"/>
              </a:solidFill>
              <a:latin typeface="Tahoma" panose="020B0604030504040204" pitchFamily="34" charset="0"/>
              <a:ea typeface="Tahoma" panose="020B0604030504040204" pitchFamily="34" charset="0"/>
              <a:cs typeface="Tahoma" panose="020B0604030504040204" pitchFamily="34" charset="0"/>
            </a:endParaRPr>
          </a:p>
        </p:txBody>
      </p:sp>
      <p:pic>
        <p:nvPicPr>
          <p:cNvPr id="18" name="chrysanthemum">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15842889" y="-1200150"/>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par>
                                <p:cTn id="10" presetID="34" presetClass="emph" presetSubtype="0" repeatCount="indefinite" fill="hold" grpId="1" nodeType="withEffect">
                                  <p:stCondLst>
                                    <p:cond delay="0"/>
                                  </p:stCondLst>
                                  <p:iterate type="lt">
                                    <p:tmPct val="10000"/>
                                  </p:iterate>
                                  <p:childTnLst>
                                    <p:animMotion origin="layout" path="M 0 2.59259E-6 L 0 -0.07222 " pathEditMode="relative" rAng="0" ptsTypes="AA">
                                      <p:cBhvr>
                                        <p:cTn id="11" dur="250" accel="50000" decel="50000" autoRev="1" fill="hold">
                                          <p:stCondLst>
                                            <p:cond delay="0"/>
                                          </p:stCondLst>
                                        </p:cTn>
                                        <p:tgtEl>
                                          <p:spTgt spid="6"/>
                                        </p:tgtEl>
                                        <p:attrNameLst>
                                          <p:attrName>ppt_x</p:attrName>
                                          <p:attrName>ppt_y</p:attrName>
                                        </p:attrNameLst>
                                      </p:cBhvr>
                                      <p:rCtr x="0" y="-3611"/>
                                    </p:animMotion>
                                    <p:animRot by="1500000">
                                      <p:cBhvr>
                                        <p:cTn id="12" dur="125" fill="hold">
                                          <p:stCondLst>
                                            <p:cond delay="0"/>
                                          </p:stCondLst>
                                        </p:cTn>
                                        <p:tgtEl>
                                          <p:spTgt spid="6"/>
                                        </p:tgtEl>
                                        <p:attrNameLst>
                                          <p:attrName>r</p:attrName>
                                        </p:attrNameLst>
                                      </p:cBhvr>
                                    </p:animRot>
                                    <p:animRot by="-1500000">
                                      <p:cBhvr>
                                        <p:cTn id="13" dur="125" fill="hold">
                                          <p:stCondLst>
                                            <p:cond delay="125"/>
                                          </p:stCondLst>
                                        </p:cTn>
                                        <p:tgtEl>
                                          <p:spTgt spid="6"/>
                                        </p:tgtEl>
                                        <p:attrNameLst>
                                          <p:attrName>r</p:attrName>
                                        </p:attrNameLst>
                                      </p:cBhvr>
                                    </p:animRot>
                                    <p:animRot by="-1500000">
                                      <p:cBhvr>
                                        <p:cTn id="14" dur="125" fill="hold">
                                          <p:stCondLst>
                                            <p:cond delay="250"/>
                                          </p:stCondLst>
                                        </p:cTn>
                                        <p:tgtEl>
                                          <p:spTgt spid="6"/>
                                        </p:tgtEl>
                                        <p:attrNameLst>
                                          <p:attrName>r</p:attrName>
                                        </p:attrNameLst>
                                      </p:cBhvr>
                                    </p:animRot>
                                    <p:animRot by="1500000">
                                      <p:cBhvr>
                                        <p:cTn id="15" dur="125" fill="hold">
                                          <p:stCondLst>
                                            <p:cond delay="375"/>
                                          </p:stCondLst>
                                        </p:cTn>
                                        <p:tgtEl>
                                          <p:spTgt spid="6"/>
                                        </p:tgtEl>
                                        <p:attrNameLst>
                                          <p:attrName>r</p:attrName>
                                        </p:attrNameLst>
                                      </p:cBhvr>
                                    </p:animRot>
                                  </p:childTnLst>
                                </p:cTn>
                              </p:par>
                              <p:par>
                                <p:cTn id="16" presetID="1" presetClass="mediacall" presetSubtype="0" fill="hold" nodeType="withEffect">
                                  <p:stCondLst>
                                    <p:cond delay="0"/>
                                  </p:stCondLst>
                                  <p:childTnLst>
                                    <p:cmd type="call" cmd="playFrom(0.0)">
                                      <p:cBhvr>
                                        <p:cTn id="17"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6" grpId="0"/>
      <p:bldP spid="6" grpId="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44" name="Picture 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49624" y="-75639"/>
            <a:ext cx="2912144" cy="27849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59241" y="7291262"/>
            <a:ext cx="2953769" cy="261541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90654" y="6523098"/>
            <a:ext cx="3090941" cy="2075868"/>
          </a:xfrm>
          <a:prstGeom prst="rect">
            <a:avLst/>
          </a:prstGeom>
        </p:spPr>
      </p:pic>
      <p:sp>
        <p:nvSpPr>
          <p:cNvPr id="9" name="Rectangle: Folded Corner 8"/>
          <p:cNvSpPr/>
          <p:nvPr/>
        </p:nvSpPr>
        <p:spPr>
          <a:xfrm>
            <a:off x="14889810" y="5880351"/>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700" b="1">
                <a:solidFill>
                  <a:prstClr val="black"/>
                </a:solidFill>
                <a:latin typeface="Tahoma" panose="020B0604030504040204" pitchFamily="34" charset="0"/>
                <a:ea typeface="Tahoma" panose="020B0604030504040204" pitchFamily="34" charset="0"/>
                <a:cs typeface="Tahoma" panose="020B0604030504040204" pitchFamily="34" charset="0"/>
              </a:rPr>
              <a:t>Phần thưởng là một cái kẹo mút</a:t>
            </a:r>
            <a:endParaRPr lang="en-US" sz="2700" b="1">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p:cNvSpPr/>
          <p:nvPr/>
        </p:nvSpPr>
        <p:spPr>
          <a:xfrm>
            <a:off x="762001" y="413657"/>
            <a:ext cx="14434457" cy="25908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a:solidFill>
                  <a:schemeClr val="tx1"/>
                </a:solidFill>
                <a:latin typeface="Times New Roman" panose="02020603050405020304" pitchFamily="18" charset="0"/>
                <a:cs typeface="Times New Roman" panose="02020603050405020304" pitchFamily="18" charset="0"/>
              </a:rPr>
              <a:t>Câu 1: </a:t>
            </a:r>
            <a:r>
              <a:rPr lang="vi-VN" sz="4800">
                <a:solidFill>
                  <a:schemeClr val="tx1"/>
                </a:solidFill>
                <a:latin typeface="Times New Roman" panose="02020603050405020304" pitchFamily="18" charset="0"/>
                <a:cs typeface="Times New Roman" panose="02020603050405020304" pitchFamily="18" charset="0"/>
              </a:rPr>
              <a:t>Tác giả của truyện cười </a:t>
            </a:r>
            <a:r>
              <a:rPr lang="vi-VN" sz="4800" i="1">
                <a:solidFill>
                  <a:schemeClr val="tx1"/>
                </a:solidFill>
                <a:latin typeface="Times New Roman" panose="02020603050405020304" pitchFamily="18" charset="0"/>
                <a:cs typeface="Times New Roman" panose="02020603050405020304" pitchFamily="18" charset="0"/>
              </a:rPr>
              <a:t>Cái kính</a:t>
            </a:r>
            <a:r>
              <a:rPr lang="vi-VN" sz="4800">
                <a:solidFill>
                  <a:schemeClr val="tx1"/>
                </a:solidFill>
                <a:latin typeface="Times New Roman" panose="02020603050405020304" pitchFamily="18" charset="0"/>
                <a:cs typeface="Times New Roman" panose="02020603050405020304" pitchFamily="18" charset="0"/>
              </a:rPr>
              <a:t> là ai?</a:t>
            </a:r>
            <a:endParaRPr lang="en-GB" sz="4800">
              <a:solidFill>
                <a:schemeClr val="tx1"/>
              </a:solidFill>
              <a:latin typeface="Times New Roman" panose="02020603050405020304" pitchFamily="18" charset="0"/>
              <a:cs typeface="Times New Roman" panose="02020603050405020304" pitchFamily="18" charset="0"/>
            </a:endParaRPr>
          </a:p>
        </p:txBody>
      </p:sp>
      <p:sp>
        <p:nvSpPr>
          <p:cNvPr id="28" name="Rectangle: Folded Corner 27"/>
          <p:cNvSpPr/>
          <p:nvPr/>
        </p:nvSpPr>
        <p:spPr>
          <a:xfrm>
            <a:off x="762000" y="3196685"/>
            <a:ext cx="13477704" cy="169119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a:solidFill>
                  <a:schemeClr val="tx1"/>
                </a:solidFill>
                <a:latin typeface="Times New Roman" panose="02020603050405020304" pitchFamily="18" charset="0"/>
                <a:cs typeface="Times New Roman" panose="02020603050405020304" pitchFamily="18" charset="0"/>
              </a:rPr>
              <a:t>Nê-xin</a:t>
            </a:r>
            <a:endParaRPr lang="en-GB" sz="4800">
              <a:solidFill>
                <a:schemeClr val="tx1"/>
              </a:solidFill>
              <a:latin typeface="Times New Roman" panose="02020603050405020304" pitchFamily="18" charset="0"/>
              <a:cs typeface="Times New Roman" panose="02020603050405020304" pitchFamily="18" charset="0"/>
            </a:endParaRPr>
          </a:p>
        </p:txBody>
      </p:sp>
      <p:sp>
        <p:nvSpPr>
          <p:cNvPr id="33" name="Rectangle 32"/>
          <p:cNvSpPr/>
          <p:nvPr/>
        </p:nvSpPr>
        <p:spPr>
          <a:xfrm rot="5600923">
            <a:off x="4246988" y="7491169"/>
            <a:ext cx="3657495" cy="376469"/>
          </a:xfrm>
          <a:prstGeom prst="rect">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31" name="Arrow: Pentagon 30">
            <a:hlinkClick r:id="rId6" action="ppaction://hlinksldjump"/>
          </p:cNvPr>
          <p:cNvSpPr/>
          <p:nvPr/>
        </p:nvSpPr>
        <p:spPr>
          <a:xfrm rot="586976" flipH="1">
            <a:off x="4202111" y="6103532"/>
            <a:ext cx="3466407" cy="1349271"/>
          </a:xfrm>
          <a:prstGeom prst="homePlate">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GO HOME</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pic>
        <p:nvPicPr>
          <p:cNvPr id="35" name="Picture 3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61360" y="8186200"/>
            <a:ext cx="1428750" cy="1528763"/>
          </a:xfrm>
          <a:prstGeom prst="rect">
            <a:avLst/>
          </a:prstGeom>
        </p:spPr>
      </p:pic>
      <p:sp>
        <p:nvSpPr>
          <p:cNvPr id="36" name="Flowchart: Summing Junction 35"/>
          <p:cNvSpPr/>
          <p:nvPr/>
        </p:nvSpPr>
        <p:spPr>
          <a:xfrm>
            <a:off x="6038850" y="6291489"/>
            <a:ext cx="231609" cy="231609"/>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pic>
        <p:nvPicPr>
          <p:cNvPr id="38" name="Picture 3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04003" y="7731183"/>
            <a:ext cx="1746086" cy="1913979"/>
          </a:xfrm>
          <a:prstGeom prst="rect">
            <a:avLst/>
          </a:prstGeom>
        </p:spPr>
      </p:pic>
      <p:pic>
        <p:nvPicPr>
          <p:cNvPr id="45" name="Picture 4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958390"/>
            <a:ext cx="1746086" cy="1913979"/>
          </a:xfrm>
          <a:prstGeom prst="rect">
            <a:avLst/>
          </a:prstGeom>
        </p:spPr>
      </p:pic>
      <p:pic>
        <p:nvPicPr>
          <p:cNvPr id="49" name="Picture 4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14019" y="5156570"/>
            <a:ext cx="1166967" cy="1152963"/>
          </a:xfrm>
          <a:prstGeom prst="rect">
            <a:avLst/>
          </a:prstGeom>
        </p:spPr>
      </p:pic>
      <p:pic>
        <p:nvPicPr>
          <p:cNvPr id="51" name="Picture 5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6836842" y="5497319"/>
            <a:ext cx="1320242" cy="1264791"/>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824982" y="5878556"/>
            <a:ext cx="742950" cy="657225"/>
          </a:xfrm>
          <a:prstGeom prst="rect">
            <a:avLst/>
          </a:prstGeom>
        </p:spPr>
      </p:pic>
      <p:pic>
        <p:nvPicPr>
          <p:cNvPr id="55" name="Picture 5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575739" y="5733052"/>
            <a:ext cx="1071563" cy="178593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p:sndAc>
          <p:stSnd>
            <p:snd r:embed="rId13" name="chimes.wav"/>
          </p:stSnd>
        </p:sndAc>
      </p:transition>
    </mc:Choice>
    <mc:Fallback>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1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13"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14"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44" name="Picture 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49624" y="-75639"/>
            <a:ext cx="2912144" cy="27849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59241" y="7291262"/>
            <a:ext cx="2953769" cy="261541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90654" y="6523098"/>
            <a:ext cx="3090941" cy="2075868"/>
          </a:xfrm>
          <a:prstGeom prst="rect">
            <a:avLst/>
          </a:prstGeom>
        </p:spPr>
      </p:pic>
      <p:sp>
        <p:nvSpPr>
          <p:cNvPr id="9" name="Rectangle: Folded Corner 8"/>
          <p:cNvSpPr/>
          <p:nvPr/>
        </p:nvSpPr>
        <p:spPr>
          <a:xfrm>
            <a:off x="14889810" y="5880351"/>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2700" b="1">
                <a:solidFill>
                  <a:prstClr val="black"/>
                </a:solidFill>
                <a:latin typeface="Tahoma" panose="020B0604030504040204" pitchFamily="34" charset="0"/>
                <a:ea typeface="Tahoma" panose="020B0604030504040204" pitchFamily="34" charset="0"/>
                <a:cs typeface="Tahoma" panose="020B0604030504040204" pitchFamily="34" charset="0"/>
              </a:rPr>
              <a:t>Phần thưởng là một chiếc bút chì</a:t>
            </a:r>
            <a:endParaRPr lang="en-US" sz="2700" b="1">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p:cNvSpPr/>
          <p:nvPr/>
        </p:nvSpPr>
        <p:spPr>
          <a:xfrm>
            <a:off x="762001" y="413657"/>
            <a:ext cx="14434457" cy="25908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a:solidFill>
                  <a:schemeClr val="tx1"/>
                </a:solidFill>
                <a:latin typeface="Times New Roman" panose="02020603050405020304" pitchFamily="18" charset="0"/>
                <a:cs typeface="Times New Roman" panose="02020603050405020304" pitchFamily="18" charset="0"/>
              </a:rPr>
              <a:t>Câu 2: </a:t>
            </a:r>
            <a:r>
              <a:rPr lang="vi-VN" sz="4800">
                <a:solidFill>
                  <a:schemeClr val="tx1"/>
                </a:solidFill>
                <a:latin typeface="Times New Roman" panose="02020603050405020304" pitchFamily="18" charset="0"/>
                <a:cs typeface="Times New Roman" panose="02020603050405020304" pitchFamily="18" charset="0"/>
              </a:rPr>
              <a:t>Xác định đề tài của truyện cười </a:t>
            </a:r>
            <a:r>
              <a:rPr lang="vi-VN" sz="4800" i="1">
                <a:solidFill>
                  <a:schemeClr val="tx1"/>
                </a:solidFill>
                <a:latin typeface="Times New Roman" panose="02020603050405020304" pitchFamily="18" charset="0"/>
                <a:cs typeface="Times New Roman" panose="02020603050405020304" pitchFamily="18" charset="0"/>
              </a:rPr>
              <a:t>Cái kính.</a:t>
            </a:r>
            <a:endParaRPr lang="en-GB" sz="4800">
              <a:solidFill>
                <a:schemeClr val="tx1"/>
              </a:solidFill>
              <a:latin typeface="Times New Roman" panose="02020603050405020304" pitchFamily="18" charset="0"/>
              <a:cs typeface="Times New Roman" panose="02020603050405020304" pitchFamily="18" charset="0"/>
            </a:endParaRPr>
          </a:p>
        </p:txBody>
      </p:sp>
      <p:sp>
        <p:nvSpPr>
          <p:cNvPr id="28" name="Rectangle: Folded Corner 27"/>
          <p:cNvSpPr/>
          <p:nvPr/>
        </p:nvSpPr>
        <p:spPr>
          <a:xfrm>
            <a:off x="762000" y="3196685"/>
            <a:ext cx="13477704" cy="169119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4800">
                <a:solidFill>
                  <a:schemeClr val="tx1"/>
                </a:solidFill>
                <a:latin typeface="Times New Roman" panose="02020603050405020304" pitchFamily="18" charset="0"/>
                <a:cs typeface="Times New Roman" panose="02020603050405020304" pitchFamily="18" charset="0"/>
              </a:rPr>
              <a:t>Thói vô trách nhiệm của y bác sĩ và “bệnh” tưởng của con người.</a:t>
            </a:r>
            <a:endParaRPr lang="en-US" sz="480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32"/>
          <p:cNvSpPr/>
          <p:nvPr/>
        </p:nvSpPr>
        <p:spPr>
          <a:xfrm rot="5600923">
            <a:off x="4246988" y="7491169"/>
            <a:ext cx="3657495" cy="376469"/>
          </a:xfrm>
          <a:prstGeom prst="rect">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endParaRPr>
          </a:p>
        </p:txBody>
      </p:sp>
      <p:sp>
        <p:nvSpPr>
          <p:cNvPr id="31" name="Arrow: Pentagon 30">
            <a:hlinkClick r:id="rId6" action="ppaction://hlinksldjump"/>
          </p:cNvPr>
          <p:cNvSpPr/>
          <p:nvPr/>
        </p:nvSpPr>
        <p:spPr>
          <a:xfrm rot="586976" flipH="1">
            <a:off x="4202111" y="6103532"/>
            <a:ext cx="3466407" cy="1349271"/>
          </a:xfrm>
          <a:prstGeom prst="homePlate">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GO HOME</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pic>
        <p:nvPicPr>
          <p:cNvPr id="35" name="Picture 3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61360" y="8186200"/>
            <a:ext cx="1428750" cy="1528763"/>
          </a:xfrm>
          <a:prstGeom prst="rect">
            <a:avLst/>
          </a:prstGeom>
        </p:spPr>
      </p:pic>
      <p:sp>
        <p:nvSpPr>
          <p:cNvPr id="36" name="Flowchart: Summing Junction 35"/>
          <p:cNvSpPr/>
          <p:nvPr/>
        </p:nvSpPr>
        <p:spPr>
          <a:xfrm>
            <a:off x="6038850" y="6291489"/>
            <a:ext cx="231609" cy="231609"/>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endParaRPr>
          </a:p>
        </p:txBody>
      </p:sp>
      <p:pic>
        <p:nvPicPr>
          <p:cNvPr id="38" name="Picture 3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04003" y="7731183"/>
            <a:ext cx="1746086" cy="1913979"/>
          </a:xfrm>
          <a:prstGeom prst="rect">
            <a:avLst/>
          </a:prstGeom>
        </p:spPr>
      </p:pic>
      <p:pic>
        <p:nvPicPr>
          <p:cNvPr id="45" name="Picture 4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958390"/>
            <a:ext cx="1746086" cy="1913979"/>
          </a:xfrm>
          <a:prstGeom prst="rect">
            <a:avLst/>
          </a:prstGeom>
        </p:spPr>
      </p:pic>
      <p:pic>
        <p:nvPicPr>
          <p:cNvPr id="49" name="Picture 4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14019" y="5156570"/>
            <a:ext cx="1166967" cy="1152963"/>
          </a:xfrm>
          <a:prstGeom prst="rect">
            <a:avLst/>
          </a:prstGeom>
        </p:spPr>
      </p:pic>
      <p:pic>
        <p:nvPicPr>
          <p:cNvPr id="51" name="Picture 5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6836842" y="5497319"/>
            <a:ext cx="1320242" cy="1264791"/>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824982" y="5878556"/>
            <a:ext cx="742950" cy="657225"/>
          </a:xfrm>
          <a:prstGeom prst="rect">
            <a:avLst/>
          </a:prstGeom>
        </p:spPr>
      </p:pic>
      <p:pic>
        <p:nvPicPr>
          <p:cNvPr id="55" name="Picture 5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575739" y="5733052"/>
            <a:ext cx="1071563" cy="178593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p:sndAc>
          <p:stSnd>
            <p:snd r:embed="rId13" name="chimes.wav"/>
          </p:stSnd>
        </p:sndAc>
      </p:transition>
    </mc:Choice>
    <mc:Fallback>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1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13"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14"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44" name="Picture 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49624" y="-75639"/>
            <a:ext cx="2912144" cy="27849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59241" y="7291262"/>
            <a:ext cx="2953769" cy="261541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90654" y="6523098"/>
            <a:ext cx="3090941" cy="2075868"/>
          </a:xfrm>
          <a:prstGeom prst="rect">
            <a:avLst/>
          </a:prstGeom>
        </p:spPr>
      </p:pic>
      <p:sp>
        <p:nvSpPr>
          <p:cNvPr id="9" name="Rectangle: Folded Corner 8"/>
          <p:cNvSpPr/>
          <p:nvPr/>
        </p:nvSpPr>
        <p:spPr>
          <a:xfrm>
            <a:off x="14889810" y="5880351"/>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2700" b="1">
                <a:solidFill>
                  <a:prstClr val="black"/>
                </a:solidFill>
                <a:latin typeface="Tahoma" panose="020B0604030504040204" pitchFamily="34" charset="0"/>
                <a:ea typeface="Tahoma" panose="020B0604030504040204" pitchFamily="34" charset="0"/>
                <a:cs typeface="Tahoma" panose="020B0604030504040204" pitchFamily="34" charset="0"/>
              </a:rPr>
              <a:t>Phần thưởng là một tràng vỗ tay</a:t>
            </a:r>
            <a:endParaRPr lang="en-US" sz="2700" b="1">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p:cNvSpPr/>
          <p:nvPr/>
        </p:nvSpPr>
        <p:spPr>
          <a:xfrm>
            <a:off x="762001" y="413657"/>
            <a:ext cx="14434457" cy="25908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a:solidFill>
                  <a:schemeClr val="tx1"/>
                </a:solidFill>
                <a:latin typeface="Times New Roman" panose="02020603050405020304" pitchFamily="18" charset="0"/>
                <a:cs typeface="Times New Roman" panose="02020603050405020304" pitchFamily="18" charset="0"/>
              </a:rPr>
              <a:t>Câu 3: </a:t>
            </a:r>
            <a:r>
              <a:rPr lang="vi-VN" sz="4800">
                <a:solidFill>
                  <a:schemeClr val="tx1"/>
                </a:solidFill>
                <a:latin typeface="Times New Roman" panose="02020603050405020304" pitchFamily="18" charset="0"/>
                <a:cs typeface="Times New Roman" panose="02020603050405020304" pitchFamily="18" charset="0"/>
              </a:rPr>
              <a:t>Cốt truyện của văn bản </a:t>
            </a:r>
            <a:r>
              <a:rPr lang="vi-VN" sz="4800" i="1">
                <a:solidFill>
                  <a:schemeClr val="tx1"/>
                </a:solidFill>
                <a:latin typeface="Times New Roman" panose="02020603050405020304" pitchFamily="18" charset="0"/>
                <a:cs typeface="Times New Roman" panose="02020603050405020304" pitchFamily="18" charset="0"/>
              </a:rPr>
              <a:t>Cái kính</a:t>
            </a:r>
            <a:r>
              <a:rPr lang="vi-VN" sz="4800">
                <a:solidFill>
                  <a:schemeClr val="tx1"/>
                </a:solidFill>
                <a:latin typeface="Times New Roman" panose="02020603050405020304" pitchFamily="18" charset="0"/>
                <a:cs typeface="Times New Roman" panose="02020603050405020304" pitchFamily="18" charset="0"/>
              </a:rPr>
              <a:t> có đặc điểm gì?</a:t>
            </a:r>
            <a:endParaRPr lang="en-GB" sz="4800">
              <a:solidFill>
                <a:schemeClr val="tx1"/>
              </a:solidFill>
              <a:latin typeface="Times New Roman" panose="02020603050405020304" pitchFamily="18" charset="0"/>
              <a:cs typeface="Times New Roman" panose="02020603050405020304" pitchFamily="18" charset="0"/>
            </a:endParaRPr>
          </a:p>
        </p:txBody>
      </p:sp>
      <p:sp>
        <p:nvSpPr>
          <p:cNvPr id="28" name="Rectangle: Folded Corner 27"/>
          <p:cNvSpPr/>
          <p:nvPr/>
        </p:nvSpPr>
        <p:spPr>
          <a:xfrm>
            <a:off x="762000" y="3196685"/>
            <a:ext cx="13477704" cy="169119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4800">
                <a:solidFill>
                  <a:schemeClr val="tx1"/>
                </a:solidFill>
                <a:latin typeface="Times New Roman" panose="02020603050405020304" pitchFamily="18" charset="0"/>
                <a:cs typeface="Times New Roman" panose="02020603050405020304" pitchFamily="18" charset="0"/>
              </a:rPr>
              <a:t>Giản dị, đời thường.</a:t>
            </a:r>
            <a:endParaRPr lang="en-US" sz="480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32"/>
          <p:cNvSpPr/>
          <p:nvPr/>
        </p:nvSpPr>
        <p:spPr>
          <a:xfrm rot="5600923">
            <a:off x="4246988" y="7491169"/>
            <a:ext cx="3657495" cy="376469"/>
          </a:xfrm>
          <a:prstGeom prst="rect">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endParaRPr>
          </a:p>
        </p:txBody>
      </p:sp>
      <p:sp>
        <p:nvSpPr>
          <p:cNvPr id="31" name="Arrow: Pentagon 30">
            <a:hlinkClick r:id="rId6" action="ppaction://hlinksldjump"/>
          </p:cNvPr>
          <p:cNvSpPr/>
          <p:nvPr/>
        </p:nvSpPr>
        <p:spPr>
          <a:xfrm rot="586976" flipH="1">
            <a:off x="4202111" y="6103532"/>
            <a:ext cx="3466407" cy="1349271"/>
          </a:xfrm>
          <a:prstGeom prst="homePlate">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GO HOME</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pic>
        <p:nvPicPr>
          <p:cNvPr id="35" name="Picture 3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61360" y="8186200"/>
            <a:ext cx="1428750" cy="1528763"/>
          </a:xfrm>
          <a:prstGeom prst="rect">
            <a:avLst/>
          </a:prstGeom>
        </p:spPr>
      </p:pic>
      <p:sp>
        <p:nvSpPr>
          <p:cNvPr id="36" name="Flowchart: Summing Junction 35"/>
          <p:cNvSpPr/>
          <p:nvPr/>
        </p:nvSpPr>
        <p:spPr>
          <a:xfrm>
            <a:off x="6038850" y="6291489"/>
            <a:ext cx="231609" cy="231609"/>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endParaRPr>
          </a:p>
        </p:txBody>
      </p:sp>
      <p:pic>
        <p:nvPicPr>
          <p:cNvPr id="38" name="Picture 3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04003" y="7731183"/>
            <a:ext cx="1746086" cy="1913979"/>
          </a:xfrm>
          <a:prstGeom prst="rect">
            <a:avLst/>
          </a:prstGeom>
        </p:spPr>
      </p:pic>
      <p:pic>
        <p:nvPicPr>
          <p:cNvPr id="45" name="Picture 4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958390"/>
            <a:ext cx="1746086" cy="1913979"/>
          </a:xfrm>
          <a:prstGeom prst="rect">
            <a:avLst/>
          </a:prstGeom>
        </p:spPr>
      </p:pic>
      <p:pic>
        <p:nvPicPr>
          <p:cNvPr id="49" name="Picture 4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14019" y="5156570"/>
            <a:ext cx="1166967" cy="1152963"/>
          </a:xfrm>
          <a:prstGeom prst="rect">
            <a:avLst/>
          </a:prstGeom>
        </p:spPr>
      </p:pic>
      <p:pic>
        <p:nvPicPr>
          <p:cNvPr id="51" name="Picture 5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6836842" y="5497319"/>
            <a:ext cx="1320242" cy="1264791"/>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824982" y="5878556"/>
            <a:ext cx="742950" cy="657225"/>
          </a:xfrm>
          <a:prstGeom prst="rect">
            <a:avLst/>
          </a:prstGeom>
        </p:spPr>
      </p:pic>
      <p:pic>
        <p:nvPicPr>
          <p:cNvPr id="55" name="Picture 5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575739" y="5733052"/>
            <a:ext cx="1071563" cy="178593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p:sndAc>
          <p:stSnd>
            <p:snd r:embed="rId13" name="chimes.wav"/>
          </p:stSnd>
        </p:sndAc>
      </p:transition>
    </mc:Choice>
    <mc:Fallback>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1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13"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14"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55010" y="-342900"/>
            <a:ext cx="20484048" cy="14227102"/>
          </a:xfrm>
          <a:custGeom>
            <a:avLst/>
            <a:gdLst/>
            <a:ahLst/>
            <a:cxnLst/>
            <a:rect l="l" t="t" r="r" b="b"/>
            <a:pathLst>
              <a:path w="20484048" h="14227102">
                <a:moveTo>
                  <a:pt x="0" y="0"/>
                </a:moveTo>
                <a:lnTo>
                  <a:pt x="20484047" y="0"/>
                </a:lnTo>
                <a:lnTo>
                  <a:pt x="20484047" y="14227102"/>
                </a:lnTo>
                <a:lnTo>
                  <a:pt x="0" y="1422710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7" name="Rectangle 6"/>
          <p:cNvSpPr/>
          <p:nvPr/>
        </p:nvSpPr>
        <p:spPr>
          <a:xfrm>
            <a:off x="6934200" y="1257300"/>
            <a:ext cx="10287000" cy="3933384"/>
          </a:xfrm>
          <a:prstGeom prst="rect">
            <a:avLst/>
          </a:prstGeom>
        </p:spPr>
        <p:txBody>
          <a:bodyPr wrap="square">
            <a:spAutoFit/>
          </a:bodyPr>
          <a:lstStyle/>
          <a:p>
            <a:pPr algn="just">
              <a:lnSpc>
                <a:spcPct val="130000"/>
              </a:lnSpc>
              <a:spcAft>
                <a:spcPts val="0"/>
              </a:spcAft>
            </a:pPr>
            <a:r>
              <a:rPr lang="en-GB" sz="4800" i="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4800" i="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HS chia sẻ</a:t>
            </a:r>
            <a:r>
              <a:rPr lang="en-US" sz="4800" i="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hiểu biết</a:t>
            </a:r>
            <a:r>
              <a:rPr lang="vi-VN" sz="4800" i="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của mình </a:t>
            </a:r>
            <a:r>
              <a:rPr lang="en-US" sz="4800" i="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về đặc điểm của truyện cười đã học ở phần Kiến thức ngữ văn.</a:t>
            </a:r>
            <a:endParaRPr lang="en-GB" sz="4800" i="1">
              <a:solidFill>
                <a:srgbClr val="504827"/>
              </a:solidFill>
              <a:latin typeface="Times New Roman" panose="02020603050405020304" pitchFamily="18" charset="0"/>
              <a:ea typeface="Times New Roman" panose="02020603050405020304" pitchFamily="18" charset="0"/>
            </a:endParaRPr>
          </a:p>
          <a:p>
            <a:pPr algn="just">
              <a:lnSpc>
                <a:spcPct val="130000"/>
              </a:lnSpc>
              <a:spcAft>
                <a:spcPts val="0"/>
              </a:spcAft>
            </a:pPr>
            <a:r>
              <a:rPr lang="en-US" sz="4800" i="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Kể tóm tắt một câu chuyện cười đã đọc</a:t>
            </a:r>
            <a:endParaRPr lang="en-GB" sz="4800" i="1">
              <a:solidFill>
                <a:srgbClr val="504827"/>
              </a:solidFill>
              <a:effectLst/>
              <a:latin typeface="Times New Roman" panose="02020603050405020304" pitchFamily="18" charset="0"/>
              <a:ea typeface="Times New Roman" panose="02020603050405020304" pitchFamily="18" charset="0"/>
            </a:endParaRPr>
          </a:p>
        </p:txBody>
      </p:sp>
      <p:sp>
        <p:nvSpPr>
          <p:cNvPr id="8" name="Freeform 3"/>
          <p:cNvSpPr/>
          <p:nvPr/>
        </p:nvSpPr>
        <p:spPr>
          <a:xfrm>
            <a:off x="-1380410" y="1028700"/>
            <a:ext cx="7777282" cy="9924606"/>
          </a:xfrm>
          <a:custGeom>
            <a:avLst/>
            <a:gdLst/>
            <a:ahLst/>
            <a:cxnLst/>
            <a:rect l="l" t="t" r="r" b="b"/>
            <a:pathLst>
              <a:path w="7777282" h="9924606">
                <a:moveTo>
                  <a:pt x="0" y="0"/>
                </a:moveTo>
                <a:lnTo>
                  <a:pt x="7777282" y="0"/>
                </a:lnTo>
                <a:lnTo>
                  <a:pt x="7777282" y="9924606"/>
                </a:lnTo>
                <a:lnTo>
                  <a:pt x="0" y="992460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44" name="Picture 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49624" y="-75639"/>
            <a:ext cx="2912144" cy="27849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59241" y="7291262"/>
            <a:ext cx="2953769" cy="261541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90654" y="6523098"/>
            <a:ext cx="3090941" cy="2075868"/>
          </a:xfrm>
          <a:prstGeom prst="rect">
            <a:avLst/>
          </a:prstGeom>
        </p:spPr>
      </p:pic>
      <p:sp>
        <p:nvSpPr>
          <p:cNvPr id="9" name="Rectangle: Folded Corner 8"/>
          <p:cNvSpPr/>
          <p:nvPr/>
        </p:nvSpPr>
        <p:spPr>
          <a:xfrm>
            <a:off x="14889810" y="5880351"/>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2700" b="1">
                <a:solidFill>
                  <a:prstClr val="black"/>
                </a:solidFill>
                <a:latin typeface="Tahoma" panose="020B0604030504040204" pitchFamily="34" charset="0"/>
                <a:ea typeface="Tahoma" panose="020B0604030504040204" pitchFamily="34" charset="0"/>
                <a:cs typeface="Tahoma" panose="020B0604030504040204" pitchFamily="34" charset="0"/>
              </a:rPr>
              <a:t>Phần thưởng là một cốc trà sữa</a:t>
            </a:r>
            <a:r>
              <a:rPr lang="en-US" sz="2700" b="1">
                <a:solidFill>
                  <a:prstClr val="black"/>
                </a:solidFill>
                <a:latin typeface="Tahoma" panose="020B0604030504040204" pitchFamily="34" charset="0"/>
                <a:ea typeface="Tahoma" panose="020B0604030504040204" pitchFamily="34" charset="0"/>
                <a:cs typeface="Tahoma" panose="020B0604030504040204" pitchFamily="34" charset="0"/>
              </a:rPr>
              <a:t> </a:t>
            </a:r>
            <a:endParaRPr lang="en-US" sz="2700" b="1">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p:cNvSpPr/>
          <p:nvPr/>
        </p:nvSpPr>
        <p:spPr>
          <a:xfrm>
            <a:off x="762001" y="413657"/>
            <a:ext cx="14434457" cy="25908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a:solidFill>
                  <a:schemeClr val="tx1"/>
                </a:solidFill>
                <a:latin typeface="Times New Roman" panose="02020603050405020304" pitchFamily="18" charset="0"/>
                <a:cs typeface="Times New Roman" panose="02020603050405020304" pitchFamily="18" charset="0"/>
              </a:rPr>
              <a:t>Câu 4: </a:t>
            </a:r>
            <a:r>
              <a:rPr lang="vi-VN" sz="4800">
                <a:solidFill>
                  <a:schemeClr val="tx1"/>
                </a:solidFill>
                <a:latin typeface="Times New Roman" panose="02020603050405020304" pitchFamily="18" charset="0"/>
                <a:cs typeface="Times New Roman" panose="02020603050405020304" pitchFamily="18" charset="0"/>
              </a:rPr>
              <a:t>Đối tượng chính mà tiếng cười hướng đến trong VB </a:t>
            </a:r>
            <a:r>
              <a:rPr lang="vi-VN" sz="4800" i="1">
                <a:solidFill>
                  <a:schemeClr val="tx1"/>
                </a:solidFill>
                <a:latin typeface="Times New Roman" panose="02020603050405020304" pitchFamily="18" charset="0"/>
                <a:cs typeface="Times New Roman" panose="02020603050405020304" pitchFamily="18" charset="0"/>
              </a:rPr>
              <a:t>Cái kính</a:t>
            </a:r>
            <a:r>
              <a:rPr lang="vi-VN" sz="4800">
                <a:solidFill>
                  <a:schemeClr val="tx1"/>
                </a:solidFill>
                <a:latin typeface="Times New Roman" panose="02020603050405020304" pitchFamily="18" charset="0"/>
                <a:cs typeface="Times New Roman" panose="02020603050405020304" pitchFamily="18" charset="0"/>
              </a:rPr>
              <a:t> là nhân vật nào?</a:t>
            </a:r>
            <a:endParaRPr lang="en-GB" sz="4800">
              <a:solidFill>
                <a:schemeClr val="tx1"/>
              </a:solidFill>
              <a:latin typeface="Times New Roman" panose="02020603050405020304" pitchFamily="18" charset="0"/>
              <a:cs typeface="Times New Roman" panose="02020603050405020304" pitchFamily="18" charset="0"/>
            </a:endParaRPr>
          </a:p>
        </p:txBody>
      </p:sp>
      <p:sp>
        <p:nvSpPr>
          <p:cNvPr id="28" name="Rectangle: Folded Corner 27"/>
          <p:cNvSpPr/>
          <p:nvPr/>
        </p:nvSpPr>
        <p:spPr>
          <a:xfrm>
            <a:off x="762000" y="3196685"/>
            <a:ext cx="13477704" cy="169119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4800">
                <a:solidFill>
                  <a:schemeClr val="tx1"/>
                </a:solidFill>
                <a:latin typeface="Times New Roman" panose="02020603050405020304" pitchFamily="18" charset="0"/>
                <a:cs typeface="Times New Roman" panose="02020603050405020304" pitchFamily="18" charset="0"/>
              </a:rPr>
              <a:t>Nhân vật “tôi”. </a:t>
            </a:r>
            <a:endParaRPr lang="en-US" sz="480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32"/>
          <p:cNvSpPr/>
          <p:nvPr/>
        </p:nvSpPr>
        <p:spPr>
          <a:xfrm rot="5600923">
            <a:off x="4246988" y="7491169"/>
            <a:ext cx="3657495" cy="376469"/>
          </a:xfrm>
          <a:prstGeom prst="rect">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endParaRPr>
          </a:p>
        </p:txBody>
      </p:sp>
      <p:sp>
        <p:nvSpPr>
          <p:cNvPr id="31" name="Arrow: Pentagon 30">
            <a:hlinkClick r:id="rId6" action="ppaction://hlinksldjump"/>
          </p:cNvPr>
          <p:cNvSpPr/>
          <p:nvPr/>
        </p:nvSpPr>
        <p:spPr>
          <a:xfrm rot="586976" flipH="1">
            <a:off x="4202111" y="6103532"/>
            <a:ext cx="3466407" cy="1349271"/>
          </a:xfrm>
          <a:prstGeom prst="homePlate">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GO HOME</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pic>
        <p:nvPicPr>
          <p:cNvPr id="35" name="Picture 3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61360" y="8186200"/>
            <a:ext cx="1428750" cy="1528763"/>
          </a:xfrm>
          <a:prstGeom prst="rect">
            <a:avLst/>
          </a:prstGeom>
        </p:spPr>
      </p:pic>
      <p:sp>
        <p:nvSpPr>
          <p:cNvPr id="36" name="Flowchart: Summing Junction 35"/>
          <p:cNvSpPr/>
          <p:nvPr/>
        </p:nvSpPr>
        <p:spPr>
          <a:xfrm>
            <a:off x="6038850" y="6291489"/>
            <a:ext cx="231609" cy="231609"/>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endParaRPr>
          </a:p>
        </p:txBody>
      </p:sp>
      <p:pic>
        <p:nvPicPr>
          <p:cNvPr id="38" name="Picture 3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04003" y="7731183"/>
            <a:ext cx="1746086" cy="1913979"/>
          </a:xfrm>
          <a:prstGeom prst="rect">
            <a:avLst/>
          </a:prstGeom>
        </p:spPr>
      </p:pic>
      <p:pic>
        <p:nvPicPr>
          <p:cNvPr id="45" name="Picture 4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958390"/>
            <a:ext cx="1746086" cy="1913979"/>
          </a:xfrm>
          <a:prstGeom prst="rect">
            <a:avLst/>
          </a:prstGeom>
        </p:spPr>
      </p:pic>
      <p:pic>
        <p:nvPicPr>
          <p:cNvPr id="49" name="Picture 4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14019" y="5156570"/>
            <a:ext cx="1166967" cy="1152963"/>
          </a:xfrm>
          <a:prstGeom prst="rect">
            <a:avLst/>
          </a:prstGeom>
        </p:spPr>
      </p:pic>
      <p:pic>
        <p:nvPicPr>
          <p:cNvPr id="51" name="Picture 5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6836842" y="5497319"/>
            <a:ext cx="1320242" cy="1264791"/>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824982" y="5878556"/>
            <a:ext cx="742950" cy="657225"/>
          </a:xfrm>
          <a:prstGeom prst="rect">
            <a:avLst/>
          </a:prstGeom>
        </p:spPr>
      </p:pic>
      <p:pic>
        <p:nvPicPr>
          <p:cNvPr id="55" name="Picture 5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575739" y="5733052"/>
            <a:ext cx="1071563" cy="178593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p:sndAc>
          <p:stSnd>
            <p:snd r:embed="rId13" name="chimes.wav"/>
          </p:stSnd>
        </p:sndAc>
      </p:transition>
    </mc:Choice>
    <mc:Fallback>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1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13"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14"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44" name="Picture 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49624" y="-75639"/>
            <a:ext cx="2912144" cy="27849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59241" y="7291262"/>
            <a:ext cx="2953769" cy="261541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90654" y="6523098"/>
            <a:ext cx="3090941" cy="2075868"/>
          </a:xfrm>
          <a:prstGeom prst="rect">
            <a:avLst/>
          </a:prstGeom>
        </p:spPr>
      </p:pic>
      <p:sp>
        <p:nvSpPr>
          <p:cNvPr id="9" name="Rectangle: Folded Corner 8"/>
          <p:cNvSpPr/>
          <p:nvPr/>
        </p:nvSpPr>
        <p:spPr>
          <a:xfrm>
            <a:off x="14889810" y="5880351"/>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2700" b="1">
                <a:solidFill>
                  <a:prstClr val="black"/>
                </a:solidFill>
                <a:latin typeface="Tahoma" panose="020B0604030504040204" pitchFamily="34" charset="0"/>
                <a:ea typeface="Tahoma" panose="020B0604030504040204" pitchFamily="34" charset="0"/>
                <a:cs typeface="Tahoma" panose="020B0604030504040204" pitchFamily="34" charset="0"/>
              </a:rPr>
              <a:t>Phần thưởng là một túi bỏng ngô</a:t>
            </a:r>
            <a:endParaRPr lang="en-US" sz="2700" b="1">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p:cNvSpPr/>
          <p:nvPr/>
        </p:nvSpPr>
        <p:spPr>
          <a:xfrm>
            <a:off x="762001" y="413657"/>
            <a:ext cx="14434457" cy="25908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a:solidFill>
                  <a:schemeClr val="tx1"/>
                </a:solidFill>
                <a:latin typeface="Times New Roman" panose="02020603050405020304" pitchFamily="18" charset="0"/>
                <a:cs typeface="Times New Roman" panose="02020603050405020304" pitchFamily="18" charset="0"/>
              </a:rPr>
              <a:t>Câu 5: </a:t>
            </a:r>
            <a:r>
              <a:rPr lang="vi-VN" sz="4800">
                <a:solidFill>
                  <a:schemeClr val="tx1"/>
                </a:solidFill>
                <a:latin typeface="Times New Roman" panose="02020603050405020304" pitchFamily="18" charset="0"/>
                <a:cs typeface="Times New Roman" panose="02020603050405020304" pitchFamily="18" charset="0"/>
              </a:rPr>
              <a:t>Để tạo ra tiếng cười trong truyện </a:t>
            </a:r>
            <a:r>
              <a:rPr lang="vi-VN" sz="4800" i="1">
                <a:solidFill>
                  <a:schemeClr val="tx1"/>
                </a:solidFill>
                <a:latin typeface="Times New Roman" panose="02020603050405020304" pitchFamily="18" charset="0"/>
                <a:cs typeface="Times New Roman" panose="02020603050405020304" pitchFamily="18" charset="0"/>
              </a:rPr>
              <a:t>Cái kính, </a:t>
            </a:r>
            <a:r>
              <a:rPr lang="vi-VN" sz="4800">
                <a:solidFill>
                  <a:schemeClr val="tx1"/>
                </a:solidFill>
                <a:latin typeface="Times New Roman" panose="02020603050405020304" pitchFamily="18" charset="0"/>
                <a:cs typeface="Times New Roman" panose="02020603050405020304" pitchFamily="18" charset="0"/>
              </a:rPr>
              <a:t>tác giả đã dùng chủ yếu nghệ thuật gì?</a:t>
            </a:r>
            <a:endParaRPr lang="en-GB" sz="4800">
              <a:solidFill>
                <a:schemeClr val="tx1"/>
              </a:solidFill>
              <a:latin typeface="Times New Roman" panose="02020603050405020304" pitchFamily="18" charset="0"/>
              <a:cs typeface="Times New Roman" panose="02020603050405020304" pitchFamily="18" charset="0"/>
            </a:endParaRPr>
          </a:p>
        </p:txBody>
      </p:sp>
      <p:sp>
        <p:nvSpPr>
          <p:cNvPr id="28" name="Rectangle: Folded Corner 27"/>
          <p:cNvSpPr/>
          <p:nvPr/>
        </p:nvSpPr>
        <p:spPr>
          <a:xfrm>
            <a:off x="762000" y="3196685"/>
            <a:ext cx="13477704" cy="169119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4800">
                <a:solidFill>
                  <a:schemeClr val="tx1"/>
                </a:solidFill>
                <a:latin typeface="Times New Roman" panose="02020603050405020304" pitchFamily="18" charset="0"/>
                <a:cs typeface="Times New Roman" panose="02020603050405020304" pitchFamily="18" charset="0"/>
              </a:rPr>
              <a:t>Sử dụng thủ pháp khoa trương, phóng đại.</a:t>
            </a:r>
            <a:endParaRPr lang="en-US" sz="480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32"/>
          <p:cNvSpPr/>
          <p:nvPr/>
        </p:nvSpPr>
        <p:spPr>
          <a:xfrm rot="5600923">
            <a:off x="4246988" y="7491169"/>
            <a:ext cx="3657495" cy="376469"/>
          </a:xfrm>
          <a:prstGeom prst="rect">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endParaRPr>
          </a:p>
        </p:txBody>
      </p:sp>
      <p:sp>
        <p:nvSpPr>
          <p:cNvPr id="31" name="Arrow: Pentagon 30">
            <a:hlinkClick r:id="rId6" action="ppaction://hlinksldjump"/>
          </p:cNvPr>
          <p:cNvSpPr/>
          <p:nvPr/>
        </p:nvSpPr>
        <p:spPr>
          <a:xfrm rot="586976" flipH="1">
            <a:off x="4202111" y="6103532"/>
            <a:ext cx="3466407" cy="1349271"/>
          </a:xfrm>
          <a:prstGeom prst="homePlate">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GO HOME</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pic>
        <p:nvPicPr>
          <p:cNvPr id="35" name="Picture 3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61360" y="8186200"/>
            <a:ext cx="1428750" cy="1528763"/>
          </a:xfrm>
          <a:prstGeom prst="rect">
            <a:avLst/>
          </a:prstGeom>
        </p:spPr>
      </p:pic>
      <p:sp>
        <p:nvSpPr>
          <p:cNvPr id="36" name="Flowchart: Summing Junction 35"/>
          <p:cNvSpPr/>
          <p:nvPr/>
        </p:nvSpPr>
        <p:spPr>
          <a:xfrm>
            <a:off x="6038850" y="6291489"/>
            <a:ext cx="231609" cy="231609"/>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endParaRPr>
          </a:p>
        </p:txBody>
      </p:sp>
      <p:pic>
        <p:nvPicPr>
          <p:cNvPr id="38" name="Picture 3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04003" y="7731183"/>
            <a:ext cx="1746086" cy="1913979"/>
          </a:xfrm>
          <a:prstGeom prst="rect">
            <a:avLst/>
          </a:prstGeom>
        </p:spPr>
      </p:pic>
      <p:pic>
        <p:nvPicPr>
          <p:cNvPr id="45" name="Picture 4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958390"/>
            <a:ext cx="1746086" cy="1913979"/>
          </a:xfrm>
          <a:prstGeom prst="rect">
            <a:avLst/>
          </a:prstGeom>
        </p:spPr>
      </p:pic>
      <p:pic>
        <p:nvPicPr>
          <p:cNvPr id="49" name="Picture 4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14019" y="5156570"/>
            <a:ext cx="1166967" cy="1152963"/>
          </a:xfrm>
          <a:prstGeom prst="rect">
            <a:avLst/>
          </a:prstGeom>
        </p:spPr>
      </p:pic>
      <p:pic>
        <p:nvPicPr>
          <p:cNvPr id="51" name="Picture 5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6836842" y="5497319"/>
            <a:ext cx="1320242" cy="1264791"/>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824982" y="5878556"/>
            <a:ext cx="742950" cy="657225"/>
          </a:xfrm>
          <a:prstGeom prst="rect">
            <a:avLst/>
          </a:prstGeom>
        </p:spPr>
      </p:pic>
      <p:pic>
        <p:nvPicPr>
          <p:cNvPr id="55" name="Picture 5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575739" y="5733052"/>
            <a:ext cx="1071563" cy="178593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p:sndAc>
          <p:stSnd>
            <p:snd r:embed="rId13" name="chimes.wav"/>
          </p:stSnd>
        </p:sndAc>
      </p:transition>
    </mc:Choice>
    <mc:Fallback>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1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13"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14"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44" name="Picture 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49624" y="-75639"/>
            <a:ext cx="2912144" cy="27849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59241" y="7291262"/>
            <a:ext cx="2953769" cy="261541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90654" y="6523098"/>
            <a:ext cx="3090941" cy="2075868"/>
          </a:xfrm>
          <a:prstGeom prst="rect">
            <a:avLst/>
          </a:prstGeom>
        </p:spPr>
      </p:pic>
      <p:sp>
        <p:nvSpPr>
          <p:cNvPr id="9" name="Rectangle: Folded Corner 8"/>
          <p:cNvSpPr/>
          <p:nvPr/>
        </p:nvSpPr>
        <p:spPr>
          <a:xfrm>
            <a:off x="14889810" y="5880351"/>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2700" b="1">
                <a:solidFill>
                  <a:prstClr val="black"/>
                </a:solidFill>
                <a:latin typeface="Tahoma" panose="020B0604030504040204" pitchFamily="34" charset="0"/>
                <a:ea typeface="Tahoma" panose="020B0604030504040204" pitchFamily="34" charset="0"/>
                <a:cs typeface="Tahoma" panose="020B0604030504040204" pitchFamily="34" charset="0"/>
              </a:rPr>
              <a:t>Phần thưởng là một gói bimbim</a:t>
            </a:r>
            <a:endParaRPr lang="en-US" sz="2700" b="1">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p:cNvSpPr/>
          <p:nvPr/>
        </p:nvSpPr>
        <p:spPr>
          <a:xfrm>
            <a:off x="762001" y="413657"/>
            <a:ext cx="14434457" cy="25908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a:solidFill>
                  <a:schemeClr val="tx1"/>
                </a:solidFill>
                <a:latin typeface="Times New Roman" panose="02020603050405020304" pitchFamily="18" charset="0"/>
                <a:cs typeface="Times New Roman" panose="02020603050405020304" pitchFamily="18" charset="0"/>
              </a:rPr>
              <a:t>Câu 6: </a:t>
            </a:r>
            <a:r>
              <a:rPr lang="vi-VN" sz="4800">
                <a:solidFill>
                  <a:schemeClr val="tx1"/>
                </a:solidFill>
                <a:latin typeface="Times New Roman" panose="02020603050405020304" pitchFamily="18" charset="0"/>
                <a:cs typeface="Times New Roman" panose="02020603050405020304" pitchFamily="18" charset="0"/>
              </a:rPr>
              <a:t>Câu văn nào thể hiện đỉnh điểm gây cười trong truyện </a:t>
            </a:r>
            <a:r>
              <a:rPr lang="vi-VN" sz="4800" i="1">
                <a:solidFill>
                  <a:schemeClr val="tx1"/>
                </a:solidFill>
                <a:latin typeface="Times New Roman" panose="02020603050405020304" pitchFamily="18" charset="0"/>
                <a:cs typeface="Times New Roman" panose="02020603050405020304" pitchFamily="18" charset="0"/>
              </a:rPr>
              <a:t>Cái kính?</a:t>
            </a:r>
            <a:endParaRPr lang="en-GB" sz="4800">
              <a:solidFill>
                <a:schemeClr val="tx1"/>
              </a:solidFill>
              <a:latin typeface="Times New Roman" panose="02020603050405020304" pitchFamily="18" charset="0"/>
              <a:cs typeface="Times New Roman" panose="02020603050405020304" pitchFamily="18" charset="0"/>
            </a:endParaRPr>
          </a:p>
        </p:txBody>
      </p:sp>
      <p:sp>
        <p:nvSpPr>
          <p:cNvPr id="28" name="Rectangle: Folded Corner 27"/>
          <p:cNvSpPr/>
          <p:nvPr/>
        </p:nvSpPr>
        <p:spPr>
          <a:xfrm>
            <a:off x="762000" y="3196685"/>
            <a:ext cx="13477704" cy="169119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a:solidFill>
                  <a:schemeClr val="tx1"/>
                </a:solidFill>
                <a:latin typeface="Times New Roman" panose="02020603050405020304" pitchFamily="18" charset="0"/>
                <a:cs typeface="Times New Roman" panose="02020603050405020304" pitchFamily="18" charset="0"/>
              </a:rPr>
              <a:t>“</a:t>
            </a:r>
            <a:r>
              <a:rPr lang="vi-VN" sz="4800" i="1">
                <a:solidFill>
                  <a:schemeClr val="tx1"/>
                </a:solidFill>
                <a:latin typeface="Times New Roman" panose="02020603050405020304" pitchFamily="18" charset="0"/>
                <a:cs typeface="Times New Roman" panose="02020603050405020304" pitchFamily="18" charset="0"/>
              </a:rPr>
              <a:t>Té ra mắt kính đã bị vỡ rơi đâu mất rồi mà tôi không hay biết.</a:t>
            </a:r>
            <a:r>
              <a:rPr lang="vi-VN" sz="4800">
                <a:solidFill>
                  <a:schemeClr val="tx1"/>
                </a:solidFill>
                <a:latin typeface="Times New Roman" panose="02020603050405020304" pitchFamily="18" charset="0"/>
                <a:cs typeface="Times New Roman" panose="02020603050405020304" pitchFamily="18" charset="0"/>
              </a:rPr>
              <a:t>”</a:t>
            </a:r>
            <a:endParaRPr lang="en-GB" sz="4800">
              <a:solidFill>
                <a:schemeClr val="tx1"/>
              </a:solidFill>
              <a:latin typeface="Times New Roman" panose="02020603050405020304" pitchFamily="18" charset="0"/>
              <a:cs typeface="Times New Roman" panose="02020603050405020304" pitchFamily="18" charset="0"/>
            </a:endParaRPr>
          </a:p>
        </p:txBody>
      </p:sp>
      <p:sp>
        <p:nvSpPr>
          <p:cNvPr id="33" name="Rectangle 32"/>
          <p:cNvSpPr/>
          <p:nvPr/>
        </p:nvSpPr>
        <p:spPr>
          <a:xfrm rot="5600923">
            <a:off x="4246988" y="7491169"/>
            <a:ext cx="3657495" cy="376469"/>
          </a:xfrm>
          <a:prstGeom prst="rect">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endParaRPr>
          </a:p>
        </p:txBody>
      </p:sp>
      <p:sp>
        <p:nvSpPr>
          <p:cNvPr id="31" name="Arrow: Pentagon 30">
            <a:hlinkClick r:id="rId6" action="ppaction://hlinksldjump"/>
          </p:cNvPr>
          <p:cNvSpPr/>
          <p:nvPr/>
        </p:nvSpPr>
        <p:spPr>
          <a:xfrm rot="586976" flipH="1">
            <a:off x="4202111" y="6103532"/>
            <a:ext cx="3466407" cy="1349271"/>
          </a:xfrm>
          <a:prstGeom prst="homePlate">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GO HOME</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pic>
        <p:nvPicPr>
          <p:cNvPr id="35" name="Picture 3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61360" y="8186200"/>
            <a:ext cx="1428750" cy="1528763"/>
          </a:xfrm>
          <a:prstGeom prst="rect">
            <a:avLst/>
          </a:prstGeom>
        </p:spPr>
      </p:pic>
      <p:sp>
        <p:nvSpPr>
          <p:cNvPr id="36" name="Flowchart: Summing Junction 35"/>
          <p:cNvSpPr/>
          <p:nvPr/>
        </p:nvSpPr>
        <p:spPr>
          <a:xfrm>
            <a:off x="6038850" y="6291489"/>
            <a:ext cx="231609" cy="231609"/>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endParaRPr>
          </a:p>
        </p:txBody>
      </p:sp>
      <p:pic>
        <p:nvPicPr>
          <p:cNvPr id="38" name="Picture 3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04003" y="7731183"/>
            <a:ext cx="1746086" cy="1913979"/>
          </a:xfrm>
          <a:prstGeom prst="rect">
            <a:avLst/>
          </a:prstGeom>
        </p:spPr>
      </p:pic>
      <p:pic>
        <p:nvPicPr>
          <p:cNvPr id="45" name="Picture 4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958390"/>
            <a:ext cx="1746086" cy="1913979"/>
          </a:xfrm>
          <a:prstGeom prst="rect">
            <a:avLst/>
          </a:prstGeom>
        </p:spPr>
      </p:pic>
      <p:pic>
        <p:nvPicPr>
          <p:cNvPr id="49" name="Picture 4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14019" y="5156570"/>
            <a:ext cx="1166967" cy="1152963"/>
          </a:xfrm>
          <a:prstGeom prst="rect">
            <a:avLst/>
          </a:prstGeom>
        </p:spPr>
      </p:pic>
      <p:pic>
        <p:nvPicPr>
          <p:cNvPr id="51" name="Picture 5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6836842" y="5497319"/>
            <a:ext cx="1320242" cy="1264791"/>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989790" y="5907440"/>
            <a:ext cx="742950" cy="657225"/>
          </a:xfrm>
          <a:prstGeom prst="rect">
            <a:avLst/>
          </a:prstGeom>
        </p:spPr>
      </p:pic>
      <p:pic>
        <p:nvPicPr>
          <p:cNvPr id="55" name="Picture 5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575739" y="5733052"/>
            <a:ext cx="1071563" cy="178593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p:sndAc>
          <p:stSnd>
            <p:snd r:embed="rId13" name="chimes.wav"/>
          </p:stSnd>
        </p:sndAc>
      </p:transition>
    </mc:Choice>
    <mc:Fallback>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1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13"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14"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44" name="Picture 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49624" y="-75639"/>
            <a:ext cx="2912144" cy="27849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59241" y="7291262"/>
            <a:ext cx="2953769" cy="261541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90654" y="6523098"/>
            <a:ext cx="3090941" cy="2075868"/>
          </a:xfrm>
          <a:prstGeom prst="rect">
            <a:avLst/>
          </a:prstGeom>
        </p:spPr>
      </p:pic>
      <p:sp>
        <p:nvSpPr>
          <p:cNvPr id="9" name="Rectangle: Folded Corner 8"/>
          <p:cNvSpPr/>
          <p:nvPr/>
        </p:nvSpPr>
        <p:spPr>
          <a:xfrm>
            <a:off x="14889810" y="5880351"/>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700" b="1">
                <a:solidFill>
                  <a:prstClr val="black"/>
                </a:solidFill>
                <a:latin typeface="Tahoma" panose="020B0604030504040204" pitchFamily="34" charset="0"/>
                <a:ea typeface="Tahoma" panose="020B0604030504040204" pitchFamily="34" charset="0"/>
                <a:cs typeface="Tahoma" panose="020B0604030504040204" pitchFamily="34" charset="0"/>
              </a:rPr>
              <a:t>You are given 9 candies </a:t>
            </a:r>
            <a:endParaRPr lang="en-US" sz="2700" b="1">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p:cNvSpPr/>
          <p:nvPr/>
        </p:nvSpPr>
        <p:spPr>
          <a:xfrm>
            <a:off x="762001" y="413657"/>
            <a:ext cx="14434457" cy="25908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a:solidFill>
                  <a:schemeClr val="tx1"/>
                </a:solidFill>
                <a:latin typeface="Times New Roman" panose="02020603050405020304" pitchFamily="18" charset="0"/>
                <a:cs typeface="Times New Roman" panose="02020603050405020304" pitchFamily="18" charset="0"/>
              </a:rPr>
              <a:t>Câu 7: </a:t>
            </a:r>
            <a:r>
              <a:rPr lang="vi-VN" sz="4800">
                <a:solidFill>
                  <a:schemeClr val="tx1"/>
                </a:solidFill>
                <a:latin typeface="Times New Roman" panose="02020603050405020304" pitchFamily="18" charset="0"/>
                <a:cs typeface="Times New Roman" panose="02020603050405020304" pitchFamily="18" charset="0"/>
              </a:rPr>
              <a:t>Truyện cười Cái </a:t>
            </a:r>
            <a:r>
              <a:rPr lang="vi-VN" sz="4800" i="1">
                <a:solidFill>
                  <a:schemeClr val="tx1"/>
                </a:solidFill>
                <a:latin typeface="Times New Roman" panose="02020603050405020304" pitchFamily="18" charset="0"/>
                <a:cs typeface="Times New Roman" panose="02020603050405020304" pitchFamily="18" charset="0"/>
              </a:rPr>
              <a:t>kính phê</a:t>
            </a:r>
            <a:r>
              <a:rPr lang="vi-VN" sz="4800">
                <a:solidFill>
                  <a:schemeClr val="tx1"/>
                </a:solidFill>
                <a:latin typeface="Times New Roman" panose="02020603050405020304" pitchFamily="18" charset="0"/>
                <a:cs typeface="Times New Roman" panose="02020603050405020304" pitchFamily="18" charset="0"/>
              </a:rPr>
              <a:t> phán điều gì?</a:t>
            </a:r>
            <a:endParaRPr lang="en-GB" sz="4800">
              <a:solidFill>
                <a:schemeClr val="tx1"/>
              </a:solidFill>
              <a:latin typeface="Times New Roman" panose="02020603050405020304" pitchFamily="18" charset="0"/>
              <a:cs typeface="Times New Roman" panose="02020603050405020304" pitchFamily="18" charset="0"/>
            </a:endParaRPr>
          </a:p>
        </p:txBody>
      </p:sp>
      <p:sp>
        <p:nvSpPr>
          <p:cNvPr id="28" name="Rectangle: Folded Corner 27"/>
          <p:cNvSpPr/>
          <p:nvPr/>
        </p:nvSpPr>
        <p:spPr>
          <a:xfrm>
            <a:off x="762000" y="3196684"/>
            <a:ext cx="13477704" cy="309480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4800">
                <a:solidFill>
                  <a:schemeClr val="tx1"/>
                </a:solidFill>
                <a:latin typeface="Times New Roman" panose="02020603050405020304" pitchFamily="18" charset="0"/>
                <a:cs typeface="Times New Roman" panose="02020603050405020304" pitchFamily="18" charset="0"/>
              </a:rPr>
              <a:t>Văn bản dùng tiếng cười để phê phán nhẹ nhàng “bệnh” tưởng trong cuộc sống và sự thiếu trách nhiệm trong việc khám chữa bệnh của một số y bác sĩ.</a:t>
            </a:r>
            <a:endParaRPr lang="en-US" sz="480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32"/>
          <p:cNvSpPr/>
          <p:nvPr/>
        </p:nvSpPr>
        <p:spPr>
          <a:xfrm rot="5600923">
            <a:off x="4246988" y="7491169"/>
            <a:ext cx="3657495" cy="376469"/>
          </a:xfrm>
          <a:prstGeom prst="rect">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endParaRPr>
          </a:p>
        </p:txBody>
      </p:sp>
      <p:sp>
        <p:nvSpPr>
          <p:cNvPr id="31" name="Arrow: Pentagon 30">
            <a:hlinkClick r:id="rId6" action="ppaction://hlinksldjump"/>
          </p:cNvPr>
          <p:cNvSpPr/>
          <p:nvPr/>
        </p:nvSpPr>
        <p:spPr>
          <a:xfrm rot="586976" flipH="1">
            <a:off x="4202111" y="6103532"/>
            <a:ext cx="3466407" cy="1349271"/>
          </a:xfrm>
          <a:prstGeom prst="homePlate">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GO HOME</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pic>
        <p:nvPicPr>
          <p:cNvPr id="35" name="Picture 3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61360" y="8186200"/>
            <a:ext cx="1428750" cy="1528763"/>
          </a:xfrm>
          <a:prstGeom prst="rect">
            <a:avLst/>
          </a:prstGeom>
        </p:spPr>
      </p:pic>
      <p:sp>
        <p:nvSpPr>
          <p:cNvPr id="36" name="Flowchart: Summing Junction 35"/>
          <p:cNvSpPr/>
          <p:nvPr/>
        </p:nvSpPr>
        <p:spPr>
          <a:xfrm>
            <a:off x="6038850" y="6291489"/>
            <a:ext cx="231609" cy="231609"/>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endParaRPr>
          </a:p>
        </p:txBody>
      </p:sp>
      <p:pic>
        <p:nvPicPr>
          <p:cNvPr id="38" name="Picture 3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04003" y="7731183"/>
            <a:ext cx="1746086" cy="1913979"/>
          </a:xfrm>
          <a:prstGeom prst="rect">
            <a:avLst/>
          </a:prstGeom>
        </p:spPr>
      </p:pic>
      <p:pic>
        <p:nvPicPr>
          <p:cNvPr id="45" name="Picture 4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958390"/>
            <a:ext cx="1746086" cy="1913979"/>
          </a:xfrm>
          <a:prstGeom prst="rect">
            <a:avLst/>
          </a:prstGeom>
        </p:spPr>
      </p:pic>
      <p:pic>
        <p:nvPicPr>
          <p:cNvPr id="49" name="Picture 4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14019" y="5156570"/>
            <a:ext cx="1166967" cy="1152963"/>
          </a:xfrm>
          <a:prstGeom prst="rect">
            <a:avLst/>
          </a:prstGeom>
        </p:spPr>
      </p:pic>
      <p:pic>
        <p:nvPicPr>
          <p:cNvPr id="51" name="Picture 5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6836842" y="5497319"/>
            <a:ext cx="1320242" cy="1264791"/>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824982" y="5878556"/>
            <a:ext cx="742950" cy="657225"/>
          </a:xfrm>
          <a:prstGeom prst="rect">
            <a:avLst/>
          </a:prstGeom>
        </p:spPr>
      </p:pic>
      <p:pic>
        <p:nvPicPr>
          <p:cNvPr id="55" name="Picture 5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575739" y="5733052"/>
            <a:ext cx="1071563" cy="178593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p:sndAc>
          <p:stSnd>
            <p:snd r:embed="rId13" name="chimes.wav"/>
          </p:stSnd>
        </p:sndAc>
      </p:transition>
    </mc:Choice>
    <mc:Fallback>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1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13"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14"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4302" y="-667610"/>
            <a:ext cx="19058620" cy="13237078"/>
          </a:xfrm>
          <a:custGeom>
            <a:avLst/>
            <a:gdLst/>
            <a:ahLst/>
            <a:cxnLst/>
            <a:rect l="l" t="t" r="r" b="b"/>
            <a:pathLst>
              <a:path w="19058620" h="13237078">
                <a:moveTo>
                  <a:pt x="0" y="0"/>
                </a:moveTo>
                <a:lnTo>
                  <a:pt x="19058620" y="0"/>
                </a:lnTo>
                <a:lnTo>
                  <a:pt x="19058620" y="13237078"/>
                </a:lnTo>
                <a:lnTo>
                  <a:pt x="0" y="13237078"/>
                </a:lnTo>
                <a:lnTo>
                  <a:pt x="0" y="0"/>
                </a:lnTo>
                <a:close/>
              </a:path>
            </a:pathLst>
          </a:custGeom>
          <a:blipFill>
            <a:blip r:embed="rId1"/>
            <a:stretch>
              <a:fillRect/>
            </a:stretch>
          </a:blipFill>
        </p:spPr>
      </p:sp>
      <p:sp>
        <p:nvSpPr>
          <p:cNvPr id="3" name="Freeform 3"/>
          <p:cNvSpPr/>
          <p:nvPr/>
        </p:nvSpPr>
        <p:spPr>
          <a:xfrm>
            <a:off x="0" y="5851950"/>
            <a:ext cx="4464079" cy="4667764"/>
          </a:xfrm>
          <a:custGeom>
            <a:avLst/>
            <a:gdLst/>
            <a:ahLst/>
            <a:cxnLst/>
            <a:rect l="l" t="t" r="r" b="b"/>
            <a:pathLst>
              <a:path w="4464079" h="4667764">
                <a:moveTo>
                  <a:pt x="0" y="0"/>
                </a:moveTo>
                <a:lnTo>
                  <a:pt x="4464079" y="0"/>
                </a:lnTo>
                <a:lnTo>
                  <a:pt x="4464079" y="4667764"/>
                </a:lnTo>
                <a:lnTo>
                  <a:pt x="0" y="4667764"/>
                </a:lnTo>
                <a:lnTo>
                  <a:pt x="0" y="0"/>
                </a:lnTo>
                <a:close/>
              </a:path>
            </a:pathLst>
          </a:custGeom>
          <a:blipFill>
            <a:blip r:embed="rId2"/>
            <a:stretch>
              <a:fillRect/>
            </a:stretch>
          </a:blipFill>
        </p:spPr>
      </p:sp>
      <p:sp>
        <p:nvSpPr>
          <p:cNvPr id="4" name="Freeform 4"/>
          <p:cNvSpPr/>
          <p:nvPr/>
        </p:nvSpPr>
        <p:spPr>
          <a:xfrm>
            <a:off x="4910856" y="5851950"/>
            <a:ext cx="3901751" cy="5460466"/>
          </a:xfrm>
          <a:custGeom>
            <a:avLst/>
            <a:gdLst/>
            <a:ahLst/>
            <a:cxnLst/>
            <a:rect l="l" t="t" r="r" b="b"/>
            <a:pathLst>
              <a:path w="3901751" h="5460466">
                <a:moveTo>
                  <a:pt x="0" y="0"/>
                </a:moveTo>
                <a:lnTo>
                  <a:pt x="3901751" y="0"/>
                </a:lnTo>
                <a:lnTo>
                  <a:pt x="3901751" y="5460467"/>
                </a:lnTo>
                <a:lnTo>
                  <a:pt x="0" y="5460467"/>
                </a:lnTo>
                <a:lnTo>
                  <a:pt x="0" y="0"/>
                </a:lnTo>
                <a:close/>
              </a:path>
            </a:pathLst>
          </a:custGeom>
          <a:blipFill>
            <a:blip r:embed="rId3"/>
            <a:stretch>
              <a:fillRect/>
            </a:stretch>
          </a:blipFill>
        </p:spPr>
      </p:sp>
      <p:sp>
        <p:nvSpPr>
          <p:cNvPr id="5" name="Freeform 5"/>
          <p:cNvSpPr/>
          <p:nvPr/>
        </p:nvSpPr>
        <p:spPr>
          <a:xfrm>
            <a:off x="13817492" y="5851950"/>
            <a:ext cx="4760075" cy="5143500"/>
          </a:xfrm>
          <a:custGeom>
            <a:avLst/>
            <a:gdLst/>
            <a:ahLst/>
            <a:cxnLst/>
            <a:rect l="l" t="t" r="r" b="b"/>
            <a:pathLst>
              <a:path w="4760075" h="5143500">
                <a:moveTo>
                  <a:pt x="0" y="0"/>
                </a:moveTo>
                <a:lnTo>
                  <a:pt x="4760076" y="0"/>
                </a:lnTo>
                <a:lnTo>
                  <a:pt x="4760076" y="5143500"/>
                </a:lnTo>
                <a:lnTo>
                  <a:pt x="0" y="5143500"/>
                </a:lnTo>
                <a:lnTo>
                  <a:pt x="0" y="0"/>
                </a:lnTo>
                <a:close/>
              </a:path>
            </a:pathLst>
          </a:custGeom>
          <a:blipFill>
            <a:blip r:embed="rId4"/>
            <a:stretch>
              <a:fillRect/>
            </a:stretch>
          </a:blipFill>
        </p:spPr>
      </p:sp>
      <p:sp>
        <p:nvSpPr>
          <p:cNvPr id="6" name="Freeform 6"/>
          <p:cNvSpPr/>
          <p:nvPr/>
        </p:nvSpPr>
        <p:spPr>
          <a:xfrm>
            <a:off x="9633479" y="5851950"/>
            <a:ext cx="4184014" cy="4667764"/>
          </a:xfrm>
          <a:custGeom>
            <a:avLst/>
            <a:gdLst/>
            <a:ahLst/>
            <a:cxnLst/>
            <a:rect l="l" t="t" r="r" b="b"/>
            <a:pathLst>
              <a:path w="4184014" h="4667764">
                <a:moveTo>
                  <a:pt x="0" y="0"/>
                </a:moveTo>
                <a:lnTo>
                  <a:pt x="4184013" y="0"/>
                </a:lnTo>
                <a:lnTo>
                  <a:pt x="4184013" y="4667764"/>
                </a:lnTo>
                <a:lnTo>
                  <a:pt x="0" y="4667764"/>
                </a:lnTo>
                <a:lnTo>
                  <a:pt x="0" y="0"/>
                </a:lnTo>
                <a:close/>
              </a:path>
            </a:pathLst>
          </a:custGeom>
          <a:blipFill>
            <a:blip r:embed="rId5"/>
            <a:stretch>
              <a:fillRect/>
            </a:stretch>
          </a:blipFill>
        </p:spPr>
      </p:sp>
      <p:sp>
        <p:nvSpPr>
          <p:cNvPr id="8" name="TextBox 8"/>
          <p:cNvSpPr txBox="1"/>
          <p:nvPr/>
        </p:nvSpPr>
        <p:spPr>
          <a:xfrm>
            <a:off x="-1219200" y="1212345"/>
            <a:ext cx="19129108" cy="270843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r>
              <a:rPr lang="vi-VN" sz="8800" b="1">
                <a:solidFill>
                  <a:schemeClr val="accent6">
                    <a:lumMod val="75000"/>
                  </a:schemeClr>
                </a:solidFill>
              </a:rPr>
              <a:t>HOẠT </a:t>
            </a:r>
            <a:r>
              <a:rPr lang="vi-VN" sz="8800" b="1">
                <a:solidFill>
                  <a:schemeClr val="accent6">
                    <a:lumMod val="75000"/>
                  </a:schemeClr>
                </a:solidFill>
              </a:rPr>
              <a:t>ĐỘNG </a:t>
            </a:r>
            <a:r>
              <a:rPr lang="vi-VN" sz="8800" b="1" smtClean="0">
                <a:solidFill>
                  <a:schemeClr val="accent6">
                    <a:lumMod val="75000"/>
                  </a:schemeClr>
                </a:solidFill>
              </a:rPr>
              <a:t>4</a:t>
            </a:r>
            <a:endParaRPr lang="vi-VN" sz="8800" b="1" smtClean="0">
              <a:solidFill>
                <a:schemeClr val="accent6">
                  <a:lumMod val="75000"/>
                </a:schemeClr>
              </a:solidFill>
            </a:endParaRPr>
          </a:p>
          <a:p>
            <a:pPr algn="ctr"/>
            <a:r>
              <a:rPr lang="vi-VN" sz="8800" b="1" smtClean="0">
                <a:solidFill>
                  <a:schemeClr val="accent6">
                    <a:lumMod val="75000"/>
                  </a:schemeClr>
                </a:solidFill>
              </a:rPr>
              <a:t> </a:t>
            </a:r>
            <a:r>
              <a:rPr lang="vi-VN" sz="8800" b="1">
                <a:solidFill>
                  <a:schemeClr val="accent6">
                    <a:lumMod val="75000"/>
                  </a:schemeClr>
                </a:solidFill>
              </a:rPr>
              <a:t>VẬN DỤNG</a:t>
            </a:r>
            <a:endParaRPr lang="en-GB" sz="8800">
              <a:solidFill>
                <a:schemeClr val="accent6">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4302" y="-667610"/>
            <a:ext cx="19955561" cy="13860044"/>
          </a:xfrm>
          <a:custGeom>
            <a:avLst/>
            <a:gdLst/>
            <a:ahLst/>
            <a:cxnLst/>
            <a:rect l="l" t="t" r="r" b="b"/>
            <a:pathLst>
              <a:path w="19955561" h="13860044">
                <a:moveTo>
                  <a:pt x="0" y="0"/>
                </a:moveTo>
                <a:lnTo>
                  <a:pt x="19955561" y="0"/>
                </a:lnTo>
                <a:lnTo>
                  <a:pt x="19955561" y="13860044"/>
                </a:lnTo>
                <a:lnTo>
                  <a:pt x="0" y="13860044"/>
                </a:lnTo>
                <a:lnTo>
                  <a:pt x="0" y="0"/>
                </a:lnTo>
                <a:close/>
              </a:path>
            </a:pathLst>
          </a:custGeom>
          <a:blipFill>
            <a:blip r:embed="rId1"/>
            <a:stretch>
              <a:fillRect/>
            </a:stretch>
          </a:blipFill>
        </p:spPr>
      </p:sp>
      <p:sp>
        <p:nvSpPr>
          <p:cNvPr id="3" name="Freeform 3"/>
          <p:cNvSpPr/>
          <p:nvPr/>
        </p:nvSpPr>
        <p:spPr>
          <a:xfrm>
            <a:off x="-201158" y="5851950"/>
            <a:ext cx="4682142" cy="4707821"/>
          </a:xfrm>
          <a:custGeom>
            <a:avLst/>
            <a:gdLst/>
            <a:ahLst/>
            <a:cxnLst/>
            <a:rect l="l" t="t" r="r" b="b"/>
            <a:pathLst>
              <a:path w="4682142" h="4707821">
                <a:moveTo>
                  <a:pt x="0" y="0"/>
                </a:moveTo>
                <a:lnTo>
                  <a:pt x="4682142" y="0"/>
                </a:lnTo>
                <a:lnTo>
                  <a:pt x="4682142" y="4707822"/>
                </a:lnTo>
                <a:lnTo>
                  <a:pt x="0" y="47078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13859143" y="5943230"/>
            <a:ext cx="5163681" cy="4525262"/>
          </a:xfrm>
          <a:custGeom>
            <a:avLst/>
            <a:gdLst/>
            <a:ahLst/>
            <a:cxnLst/>
            <a:rect l="l" t="t" r="r" b="b"/>
            <a:pathLst>
              <a:path w="5163681" h="4525262">
                <a:moveTo>
                  <a:pt x="0" y="0"/>
                </a:moveTo>
                <a:lnTo>
                  <a:pt x="5163681" y="0"/>
                </a:lnTo>
                <a:lnTo>
                  <a:pt x="5163681" y="4525262"/>
                </a:lnTo>
                <a:lnTo>
                  <a:pt x="0" y="452526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4759041" y="6770256"/>
            <a:ext cx="5316923" cy="3789516"/>
          </a:xfrm>
          <a:custGeom>
            <a:avLst/>
            <a:gdLst/>
            <a:ahLst/>
            <a:cxnLst/>
            <a:rect l="l" t="t" r="r" b="b"/>
            <a:pathLst>
              <a:path w="5316923" h="3789516">
                <a:moveTo>
                  <a:pt x="0" y="0"/>
                </a:moveTo>
                <a:lnTo>
                  <a:pt x="5316923" y="0"/>
                </a:lnTo>
                <a:lnTo>
                  <a:pt x="5316923" y="3789516"/>
                </a:lnTo>
                <a:lnTo>
                  <a:pt x="0" y="378951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9989530" y="5851950"/>
            <a:ext cx="4183205" cy="6320777"/>
          </a:xfrm>
          <a:custGeom>
            <a:avLst/>
            <a:gdLst/>
            <a:ahLst/>
            <a:cxnLst/>
            <a:rect l="l" t="t" r="r" b="b"/>
            <a:pathLst>
              <a:path w="4183205" h="6320777">
                <a:moveTo>
                  <a:pt x="0" y="0"/>
                </a:moveTo>
                <a:lnTo>
                  <a:pt x="4183205" y="0"/>
                </a:lnTo>
                <a:lnTo>
                  <a:pt x="4183205" y="6320777"/>
                </a:lnTo>
                <a:lnTo>
                  <a:pt x="0" y="632077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9" name="Rectangle 8"/>
          <p:cNvSpPr/>
          <p:nvPr/>
        </p:nvSpPr>
        <p:spPr>
          <a:xfrm>
            <a:off x="4624128" y="585908"/>
            <a:ext cx="10844472" cy="4493538"/>
          </a:xfrm>
          <a:prstGeom prst="rect">
            <a:avLst/>
          </a:prstGeom>
        </p:spPr>
        <p:txBody>
          <a:bodyPr wrap="square">
            <a:spAutoFit/>
          </a:bodyPr>
          <a:lstStyle/>
          <a:p>
            <a:pPr algn="just">
              <a:lnSpc>
                <a:spcPct val="130000"/>
              </a:lnSpc>
              <a:spcAft>
                <a:spcPts val="0"/>
              </a:spcAft>
              <a:tabLst>
                <a:tab pos="1386840" algn="l"/>
              </a:tabLst>
            </a:pPr>
            <a:r>
              <a:rPr lang="vi-VN" sz="4400" b="1" u="sng">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 bài:</a:t>
            </a:r>
            <a:r>
              <a:rPr lang="vi-VN" sz="44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400" i="1">
                <a:latin typeface="Times New Roman" panose="02020603050405020304" pitchFamily="18" charset="0"/>
                <a:ea typeface="MS Mincho"/>
                <a:cs typeface="Times New Roman" panose="02020603050405020304" pitchFamily="18" charset="0"/>
              </a:rPr>
              <a:t>Trong cuộc sống, em đã chứng kiến (đã nghe, đã đọc) nhiều trường hợp con người bị mắc “bệnh tưởng”. Hãy chia sẻ với các bạn trong lớp một trường hợp như thế. Xác định nguyên nhân và thử tìm giải pháp khắc phục.</a:t>
            </a:r>
            <a:r>
              <a:rPr lang="en-US" sz="4400" b="1" i="1">
                <a:latin typeface="Times New Roman" panose="02020603050405020304" pitchFamily="18" charset="0"/>
                <a:ea typeface="MS Mincho"/>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4302" y="-667610"/>
            <a:ext cx="19955561" cy="13860044"/>
          </a:xfrm>
          <a:custGeom>
            <a:avLst/>
            <a:gdLst/>
            <a:ahLst/>
            <a:cxnLst/>
            <a:rect l="l" t="t" r="r" b="b"/>
            <a:pathLst>
              <a:path w="19955561" h="13860044">
                <a:moveTo>
                  <a:pt x="0" y="0"/>
                </a:moveTo>
                <a:lnTo>
                  <a:pt x="19955561" y="0"/>
                </a:lnTo>
                <a:lnTo>
                  <a:pt x="19955561" y="13860044"/>
                </a:lnTo>
                <a:lnTo>
                  <a:pt x="0" y="13860044"/>
                </a:lnTo>
                <a:lnTo>
                  <a:pt x="0" y="0"/>
                </a:lnTo>
                <a:close/>
              </a:path>
            </a:pathLst>
          </a:custGeom>
          <a:blipFill>
            <a:blip r:embed="rId1"/>
            <a:stretch>
              <a:fillRect/>
            </a:stretch>
          </a:blipFill>
        </p:spPr>
      </p:sp>
      <p:grpSp>
        <p:nvGrpSpPr>
          <p:cNvPr id="3" name="Group 3"/>
          <p:cNvGrpSpPr/>
          <p:nvPr/>
        </p:nvGrpSpPr>
        <p:grpSpPr>
          <a:xfrm>
            <a:off x="1028700" y="800101"/>
            <a:ext cx="3636122" cy="8458200"/>
            <a:chOff x="0" y="0"/>
            <a:chExt cx="753833" cy="1287037"/>
          </a:xfrm>
        </p:grpSpPr>
        <p:sp>
          <p:nvSpPr>
            <p:cNvPr id="4" name="Freeform 4"/>
            <p:cNvSpPr/>
            <p:nvPr/>
          </p:nvSpPr>
          <p:spPr>
            <a:xfrm>
              <a:off x="0" y="0"/>
              <a:ext cx="753833" cy="1287037"/>
            </a:xfrm>
            <a:custGeom>
              <a:avLst/>
              <a:gdLst/>
              <a:ahLst/>
              <a:cxnLst/>
              <a:rect l="l" t="t" r="r" b="b"/>
              <a:pathLst>
                <a:path w="753833" h="1287037">
                  <a:moveTo>
                    <a:pt x="53229" y="0"/>
                  </a:moveTo>
                  <a:lnTo>
                    <a:pt x="700604" y="0"/>
                  </a:lnTo>
                  <a:cubicBezTo>
                    <a:pt x="730002" y="0"/>
                    <a:pt x="753833" y="23832"/>
                    <a:pt x="753833" y="53229"/>
                  </a:cubicBezTo>
                  <a:lnTo>
                    <a:pt x="753833" y="1233808"/>
                  </a:lnTo>
                  <a:cubicBezTo>
                    <a:pt x="753833" y="1263205"/>
                    <a:pt x="730002" y="1287037"/>
                    <a:pt x="700604" y="1287037"/>
                  </a:cubicBezTo>
                  <a:lnTo>
                    <a:pt x="53229" y="1287037"/>
                  </a:lnTo>
                  <a:cubicBezTo>
                    <a:pt x="23832" y="1287037"/>
                    <a:pt x="0" y="1263205"/>
                    <a:pt x="0" y="1233808"/>
                  </a:cubicBezTo>
                  <a:lnTo>
                    <a:pt x="0" y="53229"/>
                  </a:lnTo>
                  <a:cubicBezTo>
                    <a:pt x="0" y="23832"/>
                    <a:pt x="23832" y="0"/>
                    <a:pt x="53229" y="0"/>
                  </a:cubicBezTo>
                  <a:close/>
                </a:path>
              </a:pathLst>
            </a:custGeom>
            <a:solidFill>
              <a:srgbClr val="FBF1DE"/>
            </a:solidFill>
            <a:ln w="28575" cap="rnd">
              <a:solidFill>
                <a:srgbClr val="000000"/>
              </a:solidFill>
              <a:round/>
            </a:ln>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p>
          </p:txBody>
        </p:sp>
      </p:grpSp>
      <p:grpSp>
        <p:nvGrpSpPr>
          <p:cNvPr id="6" name="Group 6"/>
          <p:cNvGrpSpPr/>
          <p:nvPr/>
        </p:nvGrpSpPr>
        <p:grpSpPr>
          <a:xfrm>
            <a:off x="5226859" y="800101"/>
            <a:ext cx="3636122" cy="8458199"/>
            <a:chOff x="0" y="0"/>
            <a:chExt cx="753833" cy="1287037"/>
          </a:xfrm>
        </p:grpSpPr>
        <p:sp>
          <p:nvSpPr>
            <p:cNvPr id="7" name="Freeform 7"/>
            <p:cNvSpPr/>
            <p:nvPr/>
          </p:nvSpPr>
          <p:spPr>
            <a:xfrm>
              <a:off x="0" y="0"/>
              <a:ext cx="753833" cy="1287037"/>
            </a:xfrm>
            <a:custGeom>
              <a:avLst/>
              <a:gdLst/>
              <a:ahLst/>
              <a:cxnLst/>
              <a:rect l="l" t="t" r="r" b="b"/>
              <a:pathLst>
                <a:path w="753833" h="1287037">
                  <a:moveTo>
                    <a:pt x="53229" y="0"/>
                  </a:moveTo>
                  <a:lnTo>
                    <a:pt x="700604" y="0"/>
                  </a:lnTo>
                  <a:cubicBezTo>
                    <a:pt x="730002" y="0"/>
                    <a:pt x="753833" y="23832"/>
                    <a:pt x="753833" y="53229"/>
                  </a:cubicBezTo>
                  <a:lnTo>
                    <a:pt x="753833" y="1233808"/>
                  </a:lnTo>
                  <a:cubicBezTo>
                    <a:pt x="753833" y="1263205"/>
                    <a:pt x="730002" y="1287037"/>
                    <a:pt x="700604" y="1287037"/>
                  </a:cubicBezTo>
                  <a:lnTo>
                    <a:pt x="53229" y="1287037"/>
                  </a:lnTo>
                  <a:cubicBezTo>
                    <a:pt x="23832" y="1287037"/>
                    <a:pt x="0" y="1263205"/>
                    <a:pt x="0" y="1233808"/>
                  </a:cubicBezTo>
                  <a:lnTo>
                    <a:pt x="0" y="53229"/>
                  </a:lnTo>
                  <a:cubicBezTo>
                    <a:pt x="0" y="23832"/>
                    <a:pt x="23832" y="0"/>
                    <a:pt x="53229" y="0"/>
                  </a:cubicBezTo>
                  <a:close/>
                </a:path>
              </a:pathLst>
            </a:custGeom>
            <a:solidFill>
              <a:srgbClr val="F4DAC3"/>
            </a:solidFill>
            <a:ln w="28575" cap="rnd">
              <a:solidFill>
                <a:srgbClr val="000000"/>
              </a:solidFill>
              <a:round/>
            </a:ln>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p>
          </p:txBody>
        </p:sp>
      </p:grpSp>
      <p:grpSp>
        <p:nvGrpSpPr>
          <p:cNvPr id="9" name="Group 9"/>
          <p:cNvGrpSpPr/>
          <p:nvPr/>
        </p:nvGrpSpPr>
        <p:grpSpPr>
          <a:xfrm>
            <a:off x="9425019" y="800101"/>
            <a:ext cx="3636122" cy="8458199"/>
            <a:chOff x="0" y="0"/>
            <a:chExt cx="753833" cy="1287037"/>
          </a:xfrm>
        </p:grpSpPr>
        <p:sp>
          <p:nvSpPr>
            <p:cNvPr id="10" name="Freeform 10"/>
            <p:cNvSpPr/>
            <p:nvPr/>
          </p:nvSpPr>
          <p:spPr>
            <a:xfrm>
              <a:off x="0" y="0"/>
              <a:ext cx="753833" cy="1287037"/>
            </a:xfrm>
            <a:custGeom>
              <a:avLst/>
              <a:gdLst/>
              <a:ahLst/>
              <a:cxnLst/>
              <a:rect l="l" t="t" r="r" b="b"/>
              <a:pathLst>
                <a:path w="753833" h="1287037">
                  <a:moveTo>
                    <a:pt x="53229" y="0"/>
                  </a:moveTo>
                  <a:lnTo>
                    <a:pt x="700604" y="0"/>
                  </a:lnTo>
                  <a:cubicBezTo>
                    <a:pt x="730002" y="0"/>
                    <a:pt x="753833" y="23832"/>
                    <a:pt x="753833" y="53229"/>
                  </a:cubicBezTo>
                  <a:lnTo>
                    <a:pt x="753833" y="1233808"/>
                  </a:lnTo>
                  <a:cubicBezTo>
                    <a:pt x="753833" y="1263205"/>
                    <a:pt x="730002" y="1287037"/>
                    <a:pt x="700604" y="1287037"/>
                  </a:cubicBezTo>
                  <a:lnTo>
                    <a:pt x="53229" y="1287037"/>
                  </a:lnTo>
                  <a:cubicBezTo>
                    <a:pt x="23832" y="1287037"/>
                    <a:pt x="0" y="1263205"/>
                    <a:pt x="0" y="1233808"/>
                  </a:cubicBezTo>
                  <a:lnTo>
                    <a:pt x="0" y="53229"/>
                  </a:lnTo>
                  <a:cubicBezTo>
                    <a:pt x="0" y="23832"/>
                    <a:pt x="23832" y="0"/>
                    <a:pt x="53229" y="0"/>
                  </a:cubicBezTo>
                  <a:close/>
                </a:path>
              </a:pathLst>
            </a:custGeom>
            <a:solidFill>
              <a:srgbClr val="FBF1DE"/>
            </a:solidFill>
            <a:ln w="28575" cap="rnd">
              <a:solidFill>
                <a:srgbClr val="000000"/>
              </a:solidFill>
              <a:round/>
            </a:ln>
          </p:spPr>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p>
          </p:txBody>
        </p:sp>
      </p:grpSp>
      <p:grpSp>
        <p:nvGrpSpPr>
          <p:cNvPr id="12" name="Group 12"/>
          <p:cNvGrpSpPr/>
          <p:nvPr/>
        </p:nvGrpSpPr>
        <p:grpSpPr>
          <a:xfrm>
            <a:off x="13623178" y="800101"/>
            <a:ext cx="4664822" cy="8458199"/>
            <a:chOff x="0" y="0"/>
            <a:chExt cx="753833" cy="1287037"/>
          </a:xfrm>
        </p:grpSpPr>
        <p:sp>
          <p:nvSpPr>
            <p:cNvPr id="13" name="Freeform 13"/>
            <p:cNvSpPr/>
            <p:nvPr/>
          </p:nvSpPr>
          <p:spPr>
            <a:xfrm>
              <a:off x="0" y="0"/>
              <a:ext cx="753833" cy="1287037"/>
            </a:xfrm>
            <a:custGeom>
              <a:avLst/>
              <a:gdLst/>
              <a:ahLst/>
              <a:cxnLst/>
              <a:rect l="l" t="t" r="r" b="b"/>
              <a:pathLst>
                <a:path w="753833" h="1287037">
                  <a:moveTo>
                    <a:pt x="53229" y="0"/>
                  </a:moveTo>
                  <a:lnTo>
                    <a:pt x="700604" y="0"/>
                  </a:lnTo>
                  <a:cubicBezTo>
                    <a:pt x="730002" y="0"/>
                    <a:pt x="753833" y="23832"/>
                    <a:pt x="753833" y="53229"/>
                  </a:cubicBezTo>
                  <a:lnTo>
                    <a:pt x="753833" y="1233808"/>
                  </a:lnTo>
                  <a:cubicBezTo>
                    <a:pt x="753833" y="1263205"/>
                    <a:pt x="730002" y="1287037"/>
                    <a:pt x="700604" y="1287037"/>
                  </a:cubicBezTo>
                  <a:lnTo>
                    <a:pt x="53229" y="1287037"/>
                  </a:lnTo>
                  <a:cubicBezTo>
                    <a:pt x="23832" y="1287037"/>
                    <a:pt x="0" y="1263205"/>
                    <a:pt x="0" y="1233808"/>
                  </a:cubicBezTo>
                  <a:lnTo>
                    <a:pt x="0" y="53229"/>
                  </a:lnTo>
                  <a:cubicBezTo>
                    <a:pt x="0" y="23832"/>
                    <a:pt x="23832" y="0"/>
                    <a:pt x="53229" y="0"/>
                  </a:cubicBezTo>
                  <a:close/>
                </a:path>
              </a:pathLst>
            </a:custGeom>
            <a:solidFill>
              <a:srgbClr val="F4DAC3"/>
            </a:solidFill>
            <a:ln w="28575" cap="rnd">
              <a:solidFill>
                <a:srgbClr val="000000"/>
              </a:solidFill>
              <a:round/>
            </a:ln>
          </p:spPr>
        </p:sp>
        <p:sp>
          <p:nvSpPr>
            <p:cNvPr id="14" name="TextBox 14"/>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p>
          </p:txBody>
        </p:sp>
      </p:grpSp>
      <p:sp>
        <p:nvSpPr>
          <p:cNvPr id="15" name="Freeform 15"/>
          <p:cNvSpPr/>
          <p:nvPr/>
        </p:nvSpPr>
        <p:spPr>
          <a:xfrm>
            <a:off x="10128359" y="6602476"/>
            <a:ext cx="2229441" cy="2331164"/>
          </a:xfrm>
          <a:custGeom>
            <a:avLst/>
            <a:gdLst/>
            <a:ahLst/>
            <a:cxnLst/>
            <a:rect l="l" t="t" r="r" b="b"/>
            <a:pathLst>
              <a:path w="2229441" h="2331164">
                <a:moveTo>
                  <a:pt x="0" y="0"/>
                </a:moveTo>
                <a:lnTo>
                  <a:pt x="2229441" y="0"/>
                </a:lnTo>
                <a:lnTo>
                  <a:pt x="2229441" y="2331164"/>
                </a:lnTo>
                <a:lnTo>
                  <a:pt x="0" y="2331164"/>
                </a:lnTo>
                <a:lnTo>
                  <a:pt x="0" y="0"/>
                </a:lnTo>
                <a:close/>
              </a:path>
            </a:pathLst>
          </a:custGeom>
          <a:blipFill>
            <a:blip r:embed="rId2"/>
            <a:stretch>
              <a:fillRect/>
            </a:stretch>
          </a:blipFill>
        </p:spPr>
      </p:sp>
      <p:sp>
        <p:nvSpPr>
          <p:cNvPr id="16" name="Freeform 16"/>
          <p:cNvSpPr/>
          <p:nvPr/>
        </p:nvSpPr>
        <p:spPr>
          <a:xfrm>
            <a:off x="6038281" y="6602476"/>
            <a:ext cx="2013278" cy="2331164"/>
          </a:xfrm>
          <a:custGeom>
            <a:avLst/>
            <a:gdLst/>
            <a:ahLst/>
            <a:cxnLst/>
            <a:rect l="l" t="t" r="r" b="b"/>
            <a:pathLst>
              <a:path w="2013278" h="2331164">
                <a:moveTo>
                  <a:pt x="0" y="0"/>
                </a:moveTo>
                <a:lnTo>
                  <a:pt x="2013278" y="0"/>
                </a:lnTo>
                <a:lnTo>
                  <a:pt x="2013278" y="2331164"/>
                </a:lnTo>
                <a:lnTo>
                  <a:pt x="0" y="23311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7" name="Freeform 17"/>
          <p:cNvSpPr/>
          <p:nvPr/>
        </p:nvSpPr>
        <p:spPr>
          <a:xfrm>
            <a:off x="15413257" y="6822289"/>
            <a:ext cx="1449560" cy="2331164"/>
          </a:xfrm>
          <a:custGeom>
            <a:avLst/>
            <a:gdLst/>
            <a:ahLst/>
            <a:cxnLst/>
            <a:rect l="l" t="t" r="r" b="b"/>
            <a:pathLst>
              <a:path w="1449560" h="2331164">
                <a:moveTo>
                  <a:pt x="0" y="0"/>
                </a:moveTo>
                <a:lnTo>
                  <a:pt x="1449560" y="0"/>
                </a:lnTo>
                <a:lnTo>
                  <a:pt x="1449560" y="2331164"/>
                </a:lnTo>
                <a:lnTo>
                  <a:pt x="0" y="233116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8" name="Freeform 18"/>
          <p:cNvSpPr/>
          <p:nvPr/>
        </p:nvSpPr>
        <p:spPr>
          <a:xfrm>
            <a:off x="1933369" y="6602476"/>
            <a:ext cx="1826785" cy="2331164"/>
          </a:xfrm>
          <a:custGeom>
            <a:avLst/>
            <a:gdLst/>
            <a:ahLst/>
            <a:cxnLst/>
            <a:rect l="l" t="t" r="r" b="b"/>
            <a:pathLst>
              <a:path w="1826785" h="2331164">
                <a:moveTo>
                  <a:pt x="0" y="0"/>
                </a:moveTo>
                <a:lnTo>
                  <a:pt x="1826784" y="0"/>
                </a:lnTo>
                <a:lnTo>
                  <a:pt x="1826784" y="2331164"/>
                </a:lnTo>
                <a:lnTo>
                  <a:pt x="0" y="2331164"/>
                </a:lnTo>
                <a:lnTo>
                  <a:pt x="0" y="0"/>
                </a:lnTo>
                <a:close/>
              </a:path>
            </a:pathLst>
          </a:custGeom>
          <a:blipFill>
            <a:blip r:embed="rId7"/>
            <a:stretch>
              <a:fillRect/>
            </a:stretch>
          </a:blipFill>
        </p:spPr>
      </p:sp>
      <p:sp>
        <p:nvSpPr>
          <p:cNvPr id="24" name="Rectangle 23"/>
          <p:cNvSpPr/>
          <p:nvPr/>
        </p:nvSpPr>
        <p:spPr>
          <a:xfrm>
            <a:off x="1354535" y="1168138"/>
            <a:ext cx="3066125" cy="4524315"/>
          </a:xfrm>
          <a:prstGeom prst="rect">
            <a:avLst/>
          </a:prstGeom>
        </p:spPr>
        <p:txBody>
          <a:bodyPr wrap="square">
            <a:spAutoFit/>
          </a:bodyPr>
          <a:lstStyle/>
          <a:p>
            <a:pPr algn="just"/>
            <a:r>
              <a:rPr lang="vi-VN" sz="3600">
                <a:solidFill>
                  <a:srgbClr val="000000"/>
                </a:solidFill>
                <a:latin typeface="Times New Roman" panose="02020603050405020304" pitchFamily="18" charset="0"/>
                <a:ea typeface="Times New Roman" panose="02020603050405020304" pitchFamily="18" charset="0"/>
              </a:rPr>
              <a:t>“Bệnh” tưởng: là trạng thái tinh thần lo lắng do bị ám ảnh mình đã bị mắc một bệnh nào đó, kì thật không phải.</a:t>
            </a:r>
            <a:endParaRPr lang="en-GB" sz="4800"/>
          </a:p>
        </p:txBody>
      </p:sp>
      <p:sp>
        <p:nvSpPr>
          <p:cNvPr id="25" name="Rectangle 24"/>
          <p:cNvSpPr/>
          <p:nvPr/>
        </p:nvSpPr>
        <p:spPr>
          <a:xfrm>
            <a:off x="5356208" y="1144848"/>
            <a:ext cx="3221108" cy="4524315"/>
          </a:xfrm>
          <a:prstGeom prst="rect">
            <a:avLst/>
          </a:prstGeom>
        </p:spPr>
        <p:txBody>
          <a:bodyPr wrap="square">
            <a:spAutoFit/>
          </a:bodyPr>
          <a:lstStyle/>
          <a:p>
            <a:pPr algn="just"/>
            <a:r>
              <a:rPr lang="vi-VN" sz="3600">
                <a:solidFill>
                  <a:srgbClr val="000000"/>
                </a:solidFill>
                <a:latin typeface="Times New Roman" panose="02020603050405020304" pitchFamily="18" charset="0"/>
                <a:ea typeface="Times New Roman" panose="02020603050405020304" pitchFamily="18" charset="0"/>
              </a:rPr>
              <a:t>Căn bệnh này trong cuộc sống có nhiều người mắc phải. HS tìm và kể về trường hợp mắc bệnh tưởng mà em đó biết.</a:t>
            </a:r>
            <a:endParaRPr lang="en-GB" sz="4800"/>
          </a:p>
        </p:txBody>
      </p:sp>
      <p:sp>
        <p:nvSpPr>
          <p:cNvPr id="26" name="Rectangle 25"/>
          <p:cNvSpPr/>
          <p:nvPr/>
        </p:nvSpPr>
        <p:spPr>
          <a:xfrm>
            <a:off x="9535679" y="944793"/>
            <a:ext cx="3377532" cy="5853910"/>
          </a:xfrm>
          <a:prstGeom prst="rect">
            <a:avLst/>
          </a:prstGeom>
        </p:spPr>
        <p:txBody>
          <a:bodyPr wrap="square">
            <a:spAutoFit/>
          </a:bodyPr>
          <a:lstStyle/>
          <a:p>
            <a:pPr algn="just">
              <a:lnSpc>
                <a:spcPct val="130000"/>
              </a:lnSpc>
              <a:spcAft>
                <a:spcPts val="0"/>
              </a:spcAft>
              <a:tabLst>
                <a:tab pos="1386840" algn="l"/>
              </a:tabLst>
            </a:pPr>
            <a:r>
              <a:rPr lang="vi-VN" sz="3200" b="1" i="1">
                <a:latin typeface="Times New Roman" panose="02020603050405020304" pitchFamily="18" charset="0"/>
                <a:ea typeface="MS Mincho"/>
                <a:cs typeface="Times New Roman" panose="02020603050405020304" pitchFamily="18" charset="0"/>
              </a:rPr>
              <a:t>Nguyên nhân: </a:t>
            </a:r>
            <a:r>
              <a:rPr lang="vi-VN" sz="3200">
                <a:latin typeface="Times New Roman" panose="02020603050405020304" pitchFamily="18" charset="0"/>
                <a:ea typeface="MS Mincho"/>
                <a:cs typeface="Times New Roman" panose="02020603050405020304" pitchFamily="18" charset="0"/>
              </a:rPr>
              <a:t>do di truyền, do sự căng thẳng của môi trường sống, bản thân thiếu hiểu biết, hay nghe theo dư luận bên ngoài mà quên đi chính bản thân mình,…</a:t>
            </a:r>
            <a:endParaRPr lang="en-GB" sz="3200">
              <a:effectLst/>
              <a:latin typeface="Times New Roman" panose="02020603050405020304" pitchFamily="18" charset="0"/>
              <a:ea typeface="Times New Roman" panose="02020603050405020304" pitchFamily="18" charset="0"/>
            </a:endParaRPr>
          </a:p>
        </p:txBody>
      </p:sp>
      <p:sp>
        <p:nvSpPr>
          <p:cNvPr id="27" name="Rectangle 26"/>
          <p:cNvSpPr/>
          <p:nvPr/>
        </p:nvSpPr>
        <p:spPr>
          <a:xfrm>
            <a:off x="13836417" y="985543"/>
            <a:ext cx="4290981" cy="6494085"/>
          </a:xfrm>
          <a:prstGeom prst="rect">
            <a:avLst/>
          </a:prstGeom>
        </p:spPr>
        <p:txBody>
          <a:bodyPr wrap="square">
            <a:spAutoFit/>
          </a:bodyPr>
          <a:lstStyle/>
          <a:p>
            <a:pPr algn="just"/>
            <a:r>
              <a:rPr lang="vi-VN" sz="3200" b="1" i="1">
                <a:latin typeface="Times New Roman" panose="02020603050405020304" pitchFamily="18" charset="0"/>
                <a:ea typeface="MS Mincho"/>
              </a:rPr>
              <a:t>Khắc phục:</a:t>
            </a:r>
            <a:r>
              <a:rPr lang="vi-VN" sz="3200">
                <a:latin typeface="Times New Roman" panose="02020603050405020304" pitchFamily="18" charset="0"/>
                <a:ea typeface="MS Mincho"/>
              </a:rPr>
              <a:t> Tạo cho mình lối sống lành mạnh, rèn thói quen tốt như tập thể dục thường xuyên, luôn sống vui vẻ, thoải mái, không nên tiếp xúc với môi trường xấu; biết chia sẻ tâm tư tình cảm của mình với người thân. Biết quan sát, lắng nghe và tìm sự hỗ trợ của người thân, bạn bè tốt. </a:t>
            </a:r>
            <a:endParaRPr lang="en-GB" sz="4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1000"/>
                                        <p:tgtEl>
                                          <p:spTgt spid="25"/>
                                        </p:tgtEl>
                                      </p:cBhvr>
                                    </p:animEffect>
                                    <p:anim calcmode="lin" valueType="num">
                                      <p:cBhvr>
                                        <p:cTn id="25" dur="1000" fill="hold"/>
                                        <p:tgtEl>
                                          <p:spTgt spid="25"/>
                                        </p:tgtEl>
                                        <p:attrNameLst>
                                          <p:attrName>ppt_x</p:attrName>
                                        </p:attrNameLst>
                                      </p:cBhvr>
                                      <p:tavLst>
                                        <p:tav tm="0">
                                          <p:val>
                                            <p:strVal val="#ppt_x"/>
                                          </p:val>
                                        </p:tav>
                                        <p:tav tm="100000">
                                          <p:val>
                                            <p:strVal val="#ppt_x"/>
                                          </p:val>
                                        </p:tav>
                                      </p:tavLst>
                                    </p:anim>
                                    <p:anim calcmode="lin" valueType="num">
                                      <p:cBhvr>
                                        <p:cTn id="26" dur="1000" fill="hold"/>
                                        <p:tgtEl>
                                          <p:spTgt spid="25"/>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barn(inVertical)">
                                      <p:cBhvr>
                                        <p:cTn id="41" dur="500"/>
                                        <p:tgtEl>
                                          <p:spTgt spid="26"/>
                                        </p:tgtEl>
                                      </p:cBhvr>
                                    </p:animEffect>
                                  </p:childTnLst>
                                </p:cTn>
                              </p:par>
                              <p:par>
                                <p:cTn id="42" presetID="16" presetClass="entr" presetSubtype="21" fill="hold"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barn(inVertical)">
                                      <p:cBhvr>
                                        <p:cTn id="44" dur="500"/>
                                        <p:tgtEl>
                                          <p:spTgt spid="15"/>
                                        </p:tgtEl>
                                      </p:cBhvr>
                                    </p:animEffect>
                                  </p:childTnLst>
                                </p:cTn>
                              </p:par>
                              <p:par>
                                <p:cTn id="45" presetID="16" presetClass="entr" presetSubtype="21" fill="hold"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barn(inVertical)">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wipe(down)">
                                      <p:cBhvr>
                                        <p:cTn id="52" dur="500"/>
                                        <p:tgtEl>
                                          <p:spTgt spid="27"/>
                                        </p:tgtEl>
                                      </p:cBhvr>
                                    </p:animEffect>
                                  </p:childTnLst>
                                </p:cTn>
                              </p:par>
                              <p:par>
                                <p:cTn id="53" presetID="22" presetClass="entr" presetSubtype="4"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ipe(down)">
                                      <p:cBhvr>
                                        <p:cTn id="55" dur="500"/>
                                        <p:tgtEl>
                                          <p:spTgt spid="17"/>
                                        </p:tgtEl>
                                      </p:cBhvr>
                                    </p:animEffect>
                                  </p:childTnLst>
                                </p:cTn>
                              </p:par>
                              <p:par>
                                <p:cTn id="56" presetID="22" presetClass="entr" presetSubtype="4" fill="hold" nodeType="with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wipe(down)">
                                      <p:cBhvr>
                                        <p:cTn id="5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62267" y="-367058"/>
            <a:ext cx="20484048" cy="14227102"/>
          </a:xfrm>
          <a:custGeom>
            <a:avLst/>
            <a:gdLst/>
            <a:ahLst/>
            <a:cxnLst/>
            <a:rect l="l" t="t" r="r" b="b"/>
            <a:pathLst>
              <a:path w="20484048" h="14227102">
                <a:moveTo>
                  <a:pt x="0" y="0"/>
                </a:moveTo>
                <a:lnTo>
                  <a:pt x="20484047" y="0"/>
                </a:lnTo>
                <a:lnTo>
                  <a:pt x="20484047" y="14227102"/>
                </a:lnTo>
                <a:lnTo>
                  <a:pt x="0" y="14227102"/>
                </a:lnTo>
                <a:lnTo>
                  <a:pt x="0" y="0"/>
                </a:lnTo>
                <a:close/>
              </a:path>
            </a:pathLst>
          </a:custGeom>
          <a:blipFill>
            <a:blip r:embed="rId1"/>
            <a:stretch>
              <a:fillRect/>
            </a:stretch>
          </a:blipFill>
        </p:spPr>
      </p:sp>
      <p:grpSp>
        <p:nvGrpSpPr>
          <p:cNvPr id="3" name="Group 3"/>
          <p:cNvGrpSpPr>
            <a:grpSpLocks noChangeAspect="1"/>
          </p:cNvGrpSpPr>
          <p:nvPr/>
        </p:nvGrpSpPr>
        <p:grpSpPr>
          <a:xfrm>
            <a:off x="1028700" y="5143500"/>
            <a:ext cx="3673235" cy="3588216"/>
            <a:chOff x="0" y="0"/>
            <a:chExt cx="4828540" cy="4716780"/>
          </a:xfrm>
        </p:grpSpPr>
        <p:sp>
          <p:nvSpPr>
            <p:cNvPr id="4" name="Freeform 4"/>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2"/>
              <a:stretch>
                <a:fillRect l="-23547" r="-23547"/>
              </a:stretch>
            </a:blipFill>
          </p:spPr>
        </p:sp>
      </p:grpSp>
      <p:grpSp>
        <p:nvGrpSpPr>
          <p:cNvPr id="5" name="Group 5"/>
          <p:cNvGrpSpPr>
            <a:grpSpLocks noChangeAspect="1"/>
          </p:cNvGrpSpPr>
          <p:nvPr/>
        </p:nvGrpSpPr>
        <p:grpSpPr>
          <a:xfrm>
            <a:off x="5214488" y="5143500"/>
            <a:ext cx="3673235" cy="3588216"/>
            <a:chOff x="0" y="0"/>
            <a:chExt cx="4828540" cy="4716780"/>
          </a:xfrm>
        </p:grpSpPr>
        <p:sp>
          <p:nvSpPr>
            <p:cNvPr id="6" name="Freeform 6"/>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3"/>
              <a:stretch>
                <a:fillRect l="-23271" r="-23271"/>
              </a:stretch>
            </a:blipFill>
          </p:spPr>
        </p:sp>
      </p:grpSp>
      <p:grpSp>
        <p:nvGrpSpPr>
          <p:cNvPr id="7" name="Group 7"/>
          <p:cNvGrpSpPr>
            <a:grpSpLocks noChangeAspect="1"/>
          </p:cNvGrpSpPr>
          <p:nvPr/>
        </p:nvGrpSpPr>
        <p:grpSpPr>
          <a:xfrm>
            <a:off x="13586065" y="5143500"/>
            <a:ext cx="3673235" cy="3588216"/>
            <a:chOff x="0" y="0"/>
            <a:chExt cx="4828540" cy="4716780"/>
          </a:xfrm>
        </p:grpSpPr>
        <p:sp>
          <p:nvSpPr>
            <p:cNvPr id="8" name="Freeform 8"/>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4"/>
              <a:stretch>
                <a:fillRect l="-23271" r="-23271"/>
              </a:stretch>
            </a:blipFill>
          </p:spPr>
        </p:sp>
      </p:grpSp>
      <p:grpSp>
        <p:nvGrpSpPr>
          <p:cNvPr id="9" name="Group 9"/>
          <p:cNvGrpSpPr>
            <a:grpSpLocks noChangeAspect="1"/>
          </p:cNvGrpSpPr>
          <p:nvPr/>
        </p:nvGrpSpPr>
        <p:grpSpPr>
          <a:xfrm>
            <a:off x="9400276" y="5143500"/>
            <a:ext cx="3673235" cy="3588216"/>
            <a:chOff x="0" y="0"/>
            <a:chExt cx="4828540" cy="4716780"/>
          </a:xfrm>
        </p:grpSpPr>
        <p:sp>
          <p:nvSpPr>
            <p:cNvPr id="10" name="Freeform 10"/>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5"/>
              <a:stretch>
                <a:fillRect l="-23133" r="-23133"/>
              </a:stretch>
            </a:blipFill>
          </p:spPr>
        </p:sp>
      </p:grpSp>
      <p:grpSp>
        <p:nvGrpSpPr>
          <p:cNvPr id="13" name="Group 13"/>
          <p:cNvGrpSpPr/>
          <p:nvPr/>
        </p:nvGrpSpPr>
        <p:grpSpPr>
          <a:xfrm>
            <a:off x="1434212" y="8258542"/>
            <a:ext cx="2862211" cy="652186"/>
            <a:chOff x="0" y="0"/>
            <a:chExt cx="3816282" cy="869581"/>
          </a:xfrm>
        </p:grpSpPr>
        <p:grpSp>
          <p:nvGrpSpPr>
            <p:cNvPr id="14" name="Group 14"/>
            <p:cNvGrpSpPr/>
            <p:nvPr/>
          </p:nvGrpSpPr>
          <p:grpSpPr>
            <a:xfrm>
              <a:off x="0" y="0"/>
              <a:ext cx="3816282" cy="869581"/>
              <a:chOff x="0" y="0"/>
              <a:chExt cx="753833" cy="171769"/>
            </a:xfrm>
          </p:grpSpPr>
          <p:sp>
            <p:nvSpPr>
              <p:cNvPr id="15" name="Freeform 15"/>
              <p:cNvSpPr/>
              <p:nvPr/>
            </p:nvSpPr>
            <p:spPr>
              <a:xfrm>
                <a:off x="0" y="0"/>
                <a:ext cx="753833" cy="171769"/>
              </a:xfrm>
              <a:custGeom>
                <a:avLst/>
                <a:gdLst/>
                <a:ahLst/>
                <a:cxnLst/>
                <a:rect l="l" t="t" r="r" b="b"/>
                <a:pathLst>
                  <a:path w="753833" h="171769">
                    <a:moveTo>
                      <a:pt x="67622" y="0"/>
                    </a:moveTo>
                    <a:lnTo>
                      <a:pt x="686212" y="0"/>
                    </a:lnTo>
                    <a:cubicBezTo>
                      <a:pt x="704146" y="0"/>
                      <a:pt x="721346" y="7124"/>
                      <a:pt x="734027" y="19806"/>
                    </a:cubicBezTo>
                    <a:cubicBezTo>
                      <a:pt x="746709" y="32488"/>
                      <a:pt x="753833" y="49687"/>
                      <a:pt x="753833" y="67622"/>
                    </a:cubicBezTo>
                    <a:lnTo>
                      <a:pt x="753833" y="104147"/>
                    </a:lnTo>
                    <a:cubicBezTo>
                      <a:pt x="753833" y="122082"/>
                      <a:pt x="746709" y="139282"/>
                      <a:pt x="734027" y="151963"/>
                    </a:cubicBezTo>
                    <a:cubicBezTo>
                      <a:pt x="721346" y="164645"/>
                      <a:pt x="704146" y="171769"/>
                      <a:pt x="686212" y="171769"/>
                    </a:cubicBezTo>
                    <a:lnTo>
                      <a:pt x="67622" y="171769"/>
                    </a:lnTo>
                    <a:cubicBezTo>
                      <a:pt x="49687" y="171769"/>
                      <a:pt x="32488" y="164645"/>
                      <a:pt x="19806" y="151963"/>
                    </a:cubicBezTo>
                    <a:cubicBezTo>
                      <a:pt x="7124" y="139282"/>
                      <a:pt x="0" y="122082"/>
                      <a:pt x="0" y="104147"/>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16" name="TextBox 16"/>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p>
            </p:txBody>
          </p:sp>
        </p:grpSp>
        <p:sp>
          <p:nvSpPr>
            <p:cNvPr id="17" name="TextBox 17"/>
            <p:cNvSpPr txBox="1"/>
            <p:nvPr/>
          </p:nvSpPr>
          <p:spPr>
            <a:xfrm>
              <a:off x="296007" y="-85725"/>
              <a:ext cx="3224268" cy="934085"/>
            </a:xfrm>
            <a:prstGeom prst="rect">
              <a:avLst/>
            </a:prstGeom>
          </p:spPr>
          <p:txBody>
            <a:bodyPr lIns="0" tIns="0" rIns="0" bIns="0" rtlCol="0" anchor="t">
              <a:spAutoFit/>
            </a:bodyPr>
            <a:lstStyle/>
            <a:p>
              <a:pPr algn="ctr">
                <a:lnSpc>
                  <a:spcPts val="5880"/>
                </a:lnSpc>
              </a:pPr>
              <a:r>
                <a:rPr lang="en-US" sz="4200">
                  <a:solidFill>
                    <a:srgbClr val="333333"/>
                  </a:solidFill>
                  <a:latin typeface="KG Primary Penmanship"/>
                </a:rPr>
                <a:t>Tenis</a:t>
              </a:r>
              <a:endParaRPr lang="en-US" sz="4200">
                <a:solidFill>
                  <a:srgbClr val="333333"/>
                </a:solidFill>
                <a:latin typeface="KG Primary Penmanship"/>
              </a:endParaRPr>
            </a:p>
          </p:txBody>
        </p:sp>
      </p:grpSp>
      <p:grpSp>
        <p:nvGrpSpPr>
          <p:cNvPr id="18" name="Group 18"/>
          <p:cNvGrpSpPr/>
          <p:nvPr/>
        </p:nvGrpSpPr>
        <p:grpSpPr>
          <a:xfrm>
            <a:off x="5659780" y="8258542"/>
            <a:ext cx="2862211" cy="652186"/>
            <a:chOff x="0" y="0"/>
            <a:chExt cx="3816282" cy="869581"/>
          </a:xfrm>
        </p:grpSpPr>
        <p:grpSp>
          <p:nvGrpSpPr>
            <p:cNvPr id="19" name="Group 19"/>
            <p:cNvGrpSpPr/>
            <p:nvPr/>
          </p:nvGrpSpPr>
          <p:grpSpPr>
            <a:xfrm>
              <a:off x="0" y="0"/>
              <a:ext cx="3816282" cy="869581"/>
              <a:chOff x="0" y="0"/>
              <a:chExt cx="753833" cy="171769"/>
            </a:xfrm>
          </p:grpSpPr>
          <p:sp>
            <p:nvSpPr>
              <p:cNvPr id="20" name="Freeform 20"/>
              <p:cNvSpPr/>
              <p:nvPr/>
            </p:nvSpPr>
            <p:spPr>
              <a:xfrm>
                <a:off x="0" y="0"/>
                <a:ext cx="753833" cy="171769"/>
              </a:xfrm>
              <a:custGeom>
                <a:avLst/>
                <a:gdLst/>
                <a:ahLst/>
                <a:cxnLst/>
                <a:rect l="l" t="t" r="r" b="b"/>
                <a:pathLst>
                  <a:path w="753833" h="171769">
                    <a:moveTo>
                      <a:pt x="67622" y="0"/>
                    </a:moveTo>
                    <a:lnTo>
                      <a:pt x="686212" y="0"/>
                    </a:lnTo>
                    <a:cubicBezTo>
                      <a:pt x="704146" y="0"/>
                      <a:pt x="721346" y="7124"/>
                      <a:pt x="734027" y="19806"/>
                    </a:cubicBezTo>
                    <a:cubicBezTo>
                      <a:pt x="746709" y="32488"/>
                      <a:pt x="753833" y="49687"/>
                      <a:pt x="753833" y="67622"/>
                    </a:cubicBezTo>
                    <a:lnTo>
                      <a:pt x="753833" y="104147"/>
                    </a:lnTo>
                    <a:cubicBezTo>
                      <a:pt x="753833" y="122082"/>
                      <a:pt x="746709" y="139282"/>
                      <a:pt x="734027" y="151963"/>
                    </a:cubicBezTo>
                    <a:cubicBezTo>
                      <a:pt x="721346" y="164645"/>
                      <a:pt x="704146" y="171769"/>
                      <a:pt x="686212" y="171769"/>
                    </a:cubicBezTo>
                    <a:lnTo>
                      <a:pt x="67622" y="171769"/>
                    </a:lnTo>
                    <a:cubicBezTo>
                      <a:pt x="49687" y="171769"/>
                      <a:pt x="32488" y="164645"/>
                      <a:pt x="19806" y="151963"/>
                    </a:cubicBezTo>
                    <a:cubicBezTo>
                      <a:pt x="7124" y="139282"/>
                      <a:pt x="0" y="122082"/>
                      <a:pt x="0" y="104147"/>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p>
            </p:txBody>
          </p:sp>
        </p:grpSp>
        <p:sp>
          <p:nvSpPr>
            <p:cNvPr id="22" name="TextBox 22"/>
            <p:cNvSpPr txBox="1"/>
            <p:nvPr/>
          </p:nvSpPr>
          <p:spPr>
            <a:xfrm>
              <a:off x="296007" y="-85725"/>
              <a:ext cx="3224268" cy="934085"/>
            </a:xfrm>
            <a:prstGeom prst="rect">
              <a:avLst/>
            </a:prstGeom>
          </p:spPr>
          <p:txBody>
            <a:bodyPr lIns="0" tIns="0" rIns="0" bIns="0" rtlCol="0" anchor="t">
              <a:spAutoFit/>
            </a:bodyPr>
            <a:lstStyle/>
            <a:p>
              <a:pPr algn="ctr">
                <a:lnSpc>
                  <a:spcPts val="5880"/>
                </a:lnSpc>
              </a:pPr>
              <a:r>
                <a:rPr lang="en-US" sz="4200">
                  <a:solidFill>
                    <a:srgbClr val="333333"/>
                  </a:solidFill>
                  <a:latin typeface="KG Primary Penmanship"/>
                </a:rPr>
                <a:t>Painting</a:t>
              </a:r>
              <a:endParaRPr lang="en-US" sz="4200">
                <a:solidFill>
                  <a:srgbClr val="333333"/>
                </a:solidFill>
                <a:latin typeface="KG Primary Penmanship"/>
              </a:endParaRPr>
            </a:p>
          </p:txBody>
        </p:sp>
      </p:grpSp>
      <p:grpSp>
        <p:nvGrpSpPr>
          <p:cNvPr id="23" name="Group 23"/>
          <p:cNvGrpSpPr/>
          <p:nvPr/>
        </p:nvGrpSpPr>
        <p:grpSpPr>
          <a:xfrm>
            <a:off x="14110917" y="8258542"/>
            <a:ext cx="2862211" cy="652186"/>
            <a:chOff x="0" y="0"/>
            <a:chExt cx="3816282" cy="869581"/>
          </a:xfrm>
        </p:grpSpPr>
        <p:grpSp>
          <p:nvGrpSpPr>
            <p:cNvPr id="24" name="Group 24"/>
            <p:cNvGrpSpPr/>
            <p:nvPr/>
          </p:nvGrpSpPr>
          <p:grpSpPr>
            <a:xfrm>
              <a:off x="0" y="0"/>
              <a:ext cx="3816282" cy="869581"/>
              <a:chOff x="0" y="0"/>
              <a:chExt cx="753833" cy="171769"/>
            </a:xfrm>
          </p:grpSpPr>
          <p:sp>
            <p:nvSpPr>
              <p:cNvPr id="25" name="Freeform 25"/>
              <p:cNvSpPr/>
              <p:nvPr/>
            </p:nvSpPr>
            <p:spPr>
              <a:xfrm>
                <a:off x="0" y="0"/>
                <a:ext cx="753833" cy="171769"/>
              </a:xfrm>
              <a:custGeom>
                <a:avLst/>
                <a:gdLst/>
                <a:ahLst/>
                <a:cxnLst/>
                <a:rect l="l" t="t" r="r" b="b"/>
                <a:pathLst>
                  <a:path w="753833" h="171769">
                    <a:moveTo>
                      <a:pt x="67622" y="0"/>
                    </a:moveTo>
                    <a:lnTo>
                      <a:pt x="686212" y="0"/>
                    </a:lnTo>
                    <a:cubicBezTo>
                      <a:pt x="704146" y="0"/>
                      <a:pt x="721346" y="7124"/>
                      <a:pt x="734027" y="19806"/>
                    </a:cubicBezTo>
                    <a:cubicBezTo>
                      <a:pt x="746709" y="32488"/>
                      <a:pt x="753833" y="49687"/>
                      <a:pt x="753833" y="67622"/>
                    </a:cubicBezTo>
                    <a:lnTo>
                      <a:pt x="753833" y="104147"/>
                    </a:lnTo>
                    <a:cubicBezTo>
                      <a:pt x="753833" y="122082"/>
                      <a:pt x="746709" y="139282"/>
                      <a:pt x="734027" y="151963"/>
                    </a:cubicBezTo>
                    <a:cubicBezTo>
                      <a:pt x="721346" y="164645"/>
                      <a:pt x="704146" y="171769"/>
                      <a:pt x="686212" y="171769"/>
                    </a:cubicBezTo>
                    <a:lnTo>
                      <a:pt x="67622" y="171769"/>
                    </a:lnTo>
                    <a:cubicBezTo>
                      <a:pt x="49687" y="171769"/>
                      <a:pt x="32488" y="164645"/>
                      <a:pt x="19806" y="151963"/>
                    </a:cubicBezTo>
                    <a:cubicBezTo>
                      <a:pt x="7124" y="139282"/>
                      <a:pt x="0" y="122082"/>
                      <a:pt x="0" y="104147"/>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26" name="TextBox 26"/>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p>
            </p:txBody>
          </p:sp>
        </p:grpSp>
        <p:sp>
          <p:nvSpPr>
            <p:cNvPr id="27" name="TextBox 27"/>
            <p:cNvSpPr txBox="1"/>
            <p:nvPr/>
          </p:nvSpPr>
          <p:spPr>
            <a:xfrm>
              <a:off x="296007" y="-85725"/>
              <a:ext cx="3224268" cy="934085"/>
            </a:xfrm>
            <a:prstGeom prst="rect">
              <a:avLst/>
            </a:prstGeom>
          </p:spPr>
          <p:txBody>
            <a:bodyPr lIns="0" tIns="0" rIns="0" bIns="0" rtlCol="0" anchor="t">
              <a:spAutoFit/>
            </a:bodyPr>
            <a:lstStyle/>
            <a:p>
              <a:pPr algn="ctr">
                <a:lnSpc>
                  <a:spcPts val="5880"/>
                </a:lnSpc>
              </a:pPr>
              <a:r>
                <a:rPr lang="en-US" sz="4200">
                  <a:solidFill>
                    <a:srgbClr val="333333"/>
                  </a:solidFill>
                  <a:latin typeface="KG Primary Penmanship"/>
                </a:rPr>
                <a:t>Chess</a:t>
              </a:r>
              <a:endParaRPr lang="en-US" sz="4200">
                <a:solidFill>
                  <a:srgbClr val="333333"/>
                </a:solidFill>
                <a:latin typeface="KG Primary Penmanship"/>
              </a:endParaRPr>
            </a:p>
          </p:txBody>
        </p:sp>
      </p:grpSp>
      <p:grpSp>
        <p:nvGrpSpPr>
          <p:cNvPr id="28" name="Group 28"/>
          <p:cNvGrpSpPr/>
          <p:nvPr/>
        </p:nvGrpSpPr>
        <p:grpSpPr>
          <a:xfrm>
            <a:off x="9885349" y="8258542"/>
            <a:ext cx="2862211" cy="652186"/>
            <a:chOff x="0" y="0"/>
            <a:chExt cx="3816282" cy="869581"/>
          </a:xfrm>
        </p:grpSpPr>
        <p:grpSp>
          <p:nvGrpSpPr>
            <p:cNvPr id="29" name="Group 29"/>
            <p:cNvGrpSpPr/>
            <p:nvPr/>
          </p:nvGrpSpPr>
          <p:grpSpPr>
            <a:xfrm>
              <a:off x="0" y="0"/>
              <a:ext cx="3816282" cy="869581"/>
              <a:chOff x="0" y="0"/>
              <a:chExt cx="753833" cy="171769"/>
            </a:xfrm>
          </p:grpSpPr>
          <p:sp>
            <p:nvSpPr>
              <p:cNvPr id="30" name="Freeform 30"/>
              <p:cNvSpPr/>
              <p:nvPr/>
            </p:nvSpPr>
            <p:spPr>
              <a:xfrm>
                <a:off x="0" y="0"/>
                <a:ext cx="753833" cy="171769"/>
              </a:xfrm>
              <a:custGeom>
                <a:avLst/>
                <a:gdLst/>
                <a:ahLst/>
                <a:cxnLst/>
                <a:rect l="l" t="t" r="r" b="b"/>
                <a:pathLst>
                  <a:path w="753833" h="171769">
                    <a:moveTo>
                      <a:pt x="67622" y="0"/>
                    </a:moveTo>
                    <a:lnTo>
                      <a:pt x="686212" y="0"/>
                    </a:lnTo>
                    <a:cubicBezTo>
                      <a:pt x="704146" y="0"/>
                      <a:pt x="721346" y="7124"/>
                      <a:pt x="734027" y="19806"/>
                    </a:cubicBezTo>
                    <a:cubicBezTo>
                      <a:pt x="746709" y="32488"/>
                      <a:pt x="753833" y="49687"/>
                      <a:pt x="753833" y="67622"/>
                    </a:cubicBezTo>
                    <a:lnTo>
                      <a:pt x="753833" y="104147"/>
                    </a:lnTo>
                    <a:cubicBezTo>
                      <a:pt x="753833" y="122082"/>
                      <a:pt x="746709" y="139282"/>
                      <a:pt x="734027" y="151963"/>
                    </a:cubicBezTo>
                    <a:cubicBezTo>
                      <a:pt x="721346" y="164645"/>
                      <a:pt x="704146" y="171769"/>
                      <a:pt x="686212" y="171769"/>
                    </a:cubicBezTo>
                    <a:lnTo>
                      <a:pt x="67622" y="171769"/>
                    </a:lnTo>
                    <a:cubicBezTo>
                      <a:pt x="49687" y="171769"/>
                      <a:pt x="32488" y="164645"/>
                      <a:pt x="19806" y="151963"/>
                    </a:cubicBezTo>
                    <a:cubicBezTo>
                      <a:pt x="7124" y="139282"/>
                      <a:pt x="0" y="122082"/>
                      <a:pt x="0" y="104147"/>
                    </a:cubicBezTo>
                    <a:lnTo>
                      <a:pt x="0" y="67622"/>
                    </a:lnTo>
                    <a:cubicBezTo>
                      <a:pt x="0" y="49687"/>
                      <a:pt x="7124" y="32488"/>
                      <a:pt x="19806" y="19806"/>
                    </a:cubicBezTo>
                    <a:cubicBezTo>
                      <a:pt x="32488" y="7124"/>
                      <a:pt x="49687" y="0"/>
                      <a:pt x="67622" y="0"/>
                    </a:cubicBezTo>
                    <a:close/>
                  </a:path>
                </a:pathLst>
              </a:custGeom>
              <a:solidFill>
                <a:srgbClr val="FBF1DE"/>
              </a:solidFill>
              <a:ln w="28575" cap="rnd">
                <a:solidFill>
                  <a:srgbClr val="000000"/>
                </a:solidFill>
                <a:round/>
              </a:ln>
            </p:spPr>
          </p:sp>
          <p:sp>
            <p:nvSpPr>
              <p:cNvPr id="31" name="TextBox 31"/>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p>
            </p:txBody>
          </p:sp>
        </p:grpSp>
        <p:sp>
          <p:nvSpPr>
            <p:cNvPr id="32" name="TextBox 32"/>
            <p:cNvSpPr txBox="1"/>
            <p:nvPr/>
          </p:nvSpPr>
          <p:spPr>
            <a:xfrm>
              <a:off x="296007" y="-85725"/>
              <a:ext cx="3224268" cy="934085"/>
            </a:xfrm>
            <a:prstGeom prst="rect">
              <a:avLst/>
            </a:prstGeom>
          </p:spPr>
          <p:txBody>
            <a:bodyPr lIns="0" tIns="0" rIns="0" bIns="0" rtlCol="0" anchor="t">
              <a:spAutoFit/>
            </a:bodyPr>
            <a:lstStyle/>
            <a:p>
              <a:pPr algn="ctr">
                <a:lnSpc>
                  <a:spcPts val="5880"/>
                </a:lnSpc>
              </a:pPr>
              <a:r>
                <a:rPr lang="en-US" sz="4200">
                  <a:solidFill>
                    <a:srgbClr val="333333"/>
                  </a:solidFill>
                  <a:latin typeface="KG Primary Penmanship"/>
                </a:rPr>
                <a:t>Piano</a:t>
              </a:r>
              <a:endParaRPr lang="en-US" sz="4200">
                <a:solidFill>
                  <a:srgbClr val="333333"/>
                </a:solidFill>
                <a:latin typeface="KG Primary Penmanship"/>
              </a:endParaRPr>
            </a:p>
          </p:txBody>
        </p:sp>
      </p:grpSp>
      <p:sp>
        <p:nvSpPr>
          <p:cNvPr id="33" name="Rectangle 32"/>
          <p:cNvSpPr/>
          <p:nvPr/>
        </p:nvSpPr>
        <p:spPr>
          <a:xfrm>
            <a:off x="3857259" y="23947"/>
            <a:ext cx="10795887" cy="5133713"/>
          </a:xfrm>
          <a:prstGeom prst="rect">
            <a:avLst/>
          </a:prstGeom>
        </p:spPr>
        <p:txBody>
          <a:bodyPr wrap="square">
            <a:spAutoFit/>
          </a:bodyPr>
          <a:lstStyle/>
          <a:p>
            <a:pPr algn="ctr">
              <a:lnSpc>
                <a:spcPct val="130000"/>
              </a:lnSpc>
              <a:spcAft>
                <a:spcPts val="0"/>
              </a:spcAft>
              <a:tabLst>
                <a:tab pos="1386840" algn="l"/>
              </a:tabLst>
            </a:pPr>
            <a:r>
              <a:rPr lang="vi-VN" sz="3600" b="1">
                <a:solidFill>
                  <a:srgbClr val="FF0000"/>
                </a:solidFill>
                <a:latin typeface="Times New Roman" panose="02020603050405020304" pitchFamily="18" charset="0"/>
                <a:ea typeface="Calibri" panose="020F0502020204030204" charset="0"/>
                <a:cs typeface="Times New Roman" panose="02020603050405020304" pitchFamily="18" charset="0"/>
              </a:rPr>
              <a:t>HƯỚNG DẪN TỰ HỌC</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Thực hiện những nhiệm vụ ở hoạt động vận dụng.</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Học bài cũ.</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Chuẩn bị nội dung cho bài mới tiếp theo: Tìm hiểu nội dung của phần Thực hành tiếng Việt về nghĩa tường minh và nghĩa hàm ẩn trong câu; soạn văn bản “</a:t>
            </a:r>
            <a:r>
              <a:rPr lang="vi-VN" sz="3600" i="1">
                <a:latin typeface="Times New Roman" panose="02020603050405020304" pitchFamily="18" charset="0"/>
                <a:ea typeface="Times New Roman" panose="02020603050405020304" pitchFamily="18" charset="0"/>
                <a:cs typeface="Times New Roman" panose="02020603050405020304" pitchFamily="18" charset="0"/>
              </a:rPr>
              <a:t>Ông Giuốc- đanh mặc lễ phục</a:t>
            </a:r>
            <a:r>
              <a:rPr lang="vi-VN" sz="3600">
                <a:latin typeface="Times New Roman" panose="02020603050405020304" pitchFamily="18" charset="0"/>
                <a:ea typeface="Times New Roman" panose="02020603050405020304" pitchFamily="18" charset="0"/>
                <a:cs typeface="Times New Roman" panose="02020603050405020304" pitchFamily="18" charset="0"/>
              </a:rPr>
              <a:t>” (Mô- li- e)</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4302" y="-667610"/>
            <a:ext cx="19955561" cy="13860044"/>
          </a:xfrm>
          <a:custGeom>
            <a:avLst/>
            <a:gdLst/>
            <a:ahLst/>
            <a:cxnLst/>
            <a:rect l="l" t="t" r="r" b="b"/>
            <a:pathLst>
              <a:path w="19955561" h="13860044">
                <a:moveTo>
                  <a:pt x="0" y="0"/>
                </a:moveTo>
                <a:lnTo>
                  <a:pt x="19955561" y="0"/>
                </a:lnTo>
                <a:lnTo>
                  <a:pt x="19955561" y="13860044"/>
                </a:lnTo>
                <a:lnTo>
                  <a:pt x="0" y="13860044"/>
                </a:lnTo>
                <a:lnTo>
                  <a:pt x="0" y="0"/>
                </a:lnTo>
                <a:close/>
              </a:path>
            </a:pathLst>
          </a:custGeom>
          <a:blipFill>
            <a:blip r:embed="rId1"/>
            <a:stretch>
              <a:fillRect/>
            </a:stretch>
          </a:blipFill>
        </p:spPr>
      </p:sp>
      <p:sp>
        <p:nvSpPr>
          <p:cNvPr id="3" name="Freeform 3"/>
          <p:cNvSpPr/>
          <p:nvPr/>
        </p:nvSpPr>
        <p:spPr>
          <a:xfrm>
            <a:off x="-201158" y="5851950"/>
            <a:ext cx="4682142" cy="4707821"/>
          </a:xfrm>
          <a:custGeom>
            <a:avLst/>
            <a:gdLst/>
            <a:ahLst/>
            <a:cxnLst/>
            <a:rect l="l" t="t" r="r" b="b"/>
            <a:pathLst>
              <a:path w="4682142" h="4707821">
                <a:moveTo>
                  <a:pt x="0" y="0"/>
                </a:moveTo>
                <a:lnTo>
                  <a:pt x="4682142" y="0"/>
                </a:lnTo>
                <a:lnTo>
                  <a:pt x="4682142" y="4707822"/>
                </a:lnTo>
                <a:lnTo>
                  <a:pt x="0" y="47078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13859143" y="5943230"/>
            <a:ext cx="5163681" cy="4525262"/>
          </a:xfrm>
          <a:custGeom>
            <a:avLst/>
            <a:gdLst/>
            <a:ahLst/>
            <a:cxnLst/>
            <a:rect l="l" t="t" r="r" b="b"/>
            <a:pathLst>
              <a:path w="5163681" h="4525262">
                <a:moveTo>
                  <a:pt x="0" y="0"/>
                </a:moveTo>
                <a:lnTo>
                  <a:pt x="5163681" y="0"/>
                </a:lnTo>
                <a:lnTo>
                  <a:pt x="5163681" y="4525262"/>
                </a:lnTo>
                <a:lnTo>
                  <a:pt x="0" y="452526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4759041" y="6770256"/>
            <a:ext cx="5316923" cy="3789516"/>
          </a:xfrm>
          <a:custGeom>
            <a:avLst/>
            <a:gdLst/>
            <a:ahLst/>
            <a:cxnLst/>
            <a:rect l="l" t="t" r="r" b="b"/>
            <a:pathLst>
              <a:path w="5316923" h="3789516">
                <a:moveTo>
                  <a:pt x="0" y="0"/>
                </a:moveTo>
                <a:lnTo>
                  <a:pt x="5316923" y="0"/>
                </a:lnTo>
                <a:lnTo>
                  <a:pt x="5316923" y="3789516"/>
                </a:lnTo>
                <a:lnTo>
                  <a:pt x="0" y="378951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9989530" y="5851950"/>
            <a:ext cx="4183205" cy="6320777"/>
          </a:xfrm>
          <a:custGeom>
            <a:avLst/>
            <a:gdLst/>
            <a:ahLst/>
            <a:cxnLst/>
            <a:rect l="l" t="t" r="r" b="b"/>
            <a:pathLst>
              <a:path w="4183205" h="6320777">
                <a:moveTo>
                  <a:pt x="0" y="0"/>
                </a:moveTo>
                <a:lnTo>
                  <a:pt x="4183205" y="0"/>
                </a:lnTo>
                <a:lnTo>
                  <a:pt x="4183205" y="6320777"/>
                </a:lnTo>
                <a:lnTo>
                  <a:pt x="0" y="632077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TextBox 7"/>
          <p:cNvSpPr txBox="1"/>
          <p:nvPr/>
        </p:nvSpPr>
        <p:spPr>
          <a:xfrm>
            <a:off x="1028700" y="676275"/>
            <a:ext cx="16230600" cy="2817495"/>
          </a:xfrm>
          <a:prstGeom prst="rect">
            <a:avLst/>
          </a:prstGeom>
        </p:spPr>
        <p:txBody>
          <a:bodyPr lIns="0" tIns="0" rIns="0" bIns="0" rtlCol="0" anchor="t">
            <a:spAutoFit/>
          </a:bodyPr>
          <a:lstStyle/>
          <a:p>
            <a:pPr algn="ctr">
              <a:lnSpc>
                <a:spcPts val="22680"/>
              </a:lnSpc>
            </a:pPr>
            <a:r>
              <a:rPr lang="en-US" sz="16200">
                <a:solidFill>
                  <a:srgbClr val="D66A69"/>
                </a:solidFill>
                <a:latin typeface="Bobby Jones"/>
              </a:rPr>
              <a:t>THANK YOU!</a:t>
            </a:r>
            <a:endParaRPr lang="en-US" sz="16200">
              <a:solidFill>
                <a:srgbClr val="D66A69"/>
              </a:solidFill>
              <a:latin typeface="Bobby Jone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4302" y="-667610"/>
            <a:ext cx="19058620" cy="13237078"/>
          </a:xfrm>
          <a:custGeom>
            <a:avLst/>
            <a:gdLst/>
            <a:ahLst/>
            <a:cxnLst/>
            <a:rect l="l" t="t" r="r" b="b"/>
            <a:pathLst>
              <a:path w="19058620" h="13237078">
                <a:moveTo>
                  <a:pt x="0" y="0"/>
                </a:moveTo>
                <a:lnTo>
                  <a:pt x="19058620" y="0"/>
                </a:lnTo>
                <a:lnTo>
                  <a:pt x="19058620" y="13237078"/>
                </a:lnTo>
                <a:lnTo>
                  <a:pt x="0" y="13237078"/>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0" y="5851950"/>
            <a:ext cx="4464079" cy="4667764"/>
          </a:xfrm>
          <a:custGeom>
            <a:avLst/>
            <a:gdLst/>
            <a:ahLst/>
            <a:cxnLst/>
            <a:rect l="l" t="t" r="r" b="b"/>
            <a:pathLst>
              <a:path w="4464079" h="4667764">
                <a:moveTo>
                  <a:pt x="0" y="0"/>
                </a:moveTo>
                <a:lnTo>
                  <a:pt x="4464079" y="0"/>
                </a:lnTo>
                <a:lnTo>
                  <a:pt x="4464079" y="4667764"/>
                </a:lnTo>
                <a:lnTo>
                  <a:pt x="0" y="46677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4910856" y="5851950"/>
            <a:ext cx="3901751" cy="5460466"/>
          </a:xfrm>
          <a:custGeom>
            <a:avLst/>
            <a:gdLst/>
            <a:ahLst/>
            <a:cxnLst/>
            <a:rect l="l" t="t" r="r" b="b"/>
            <a:pathLst>
              <a:path w="3901751" h="5460466">
                <a:moveTo>
                  <a:pt x="0" y="0"/>
                </a:moveTo>
                <a:lnTo>
                  <a:pt x="3901751" y="0"/>
                </a:lnTo>
                <a:lnTo>
                  <a:pt x="3901751" y="5460467"/>
                </a:lnTo>
                <a:lnTo>
                  <a:pt x="0" y="546046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3817492" y="5851950"/>
            <a:ext cx="4760075" cy="5143500"/>
          </a:xfrm>
          <a:custGeom>
            <a:avLst/>
            <a:gdLst/>
            <a:ahLst/>
            <a:cxnLst/>
            <a:rect l="l" t="t" r="r" b="b"/>
            <a:pathLst>
              <a:path w="4760075" h="5143500">
                <a:moveTo>
                  <a:pt x="0" y="0"/>
                </a:moveTo>
                <a:lnTo>
                  <a:pt x="4760076" y="0"/>
                </a:lnTo>
                <a:lnTo>
                  <a:pt x="4760076" y="5143500"/>
                </a:lnTo>
                <a:lnTo>
                  <a:pt x="0" y="51435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6"/>
          <p:cNvSpPr/>
          <p:nvPr/>
        </p:nvSpPr>
        <p:spPr>
          <a:xfrm>
            <a:off x="9633479" y="5851950"/>
            <a:ext cx="4184014" cy="4667764"/>
          </a:xfrm>
          <a:custGeom>
            <a:avLst/>
            <a:gdLst/>
            <a:ahLst/>
            <a:cxnLst/>
            <a:rect l="l" t="t" r="r" b="b"/>
            <a:pathLst>
              <a:path w="4184014" h="4667764">
                <a:moveTo>
                  <a:pt x="0" y="0"/>
                </a:moveTo>
                <a:lnTo>
                  <a:pt x="4184013" y="0"/>
                </a:lnTo>
                <a:lnTo>
                  <a:pt x="4184013" y="4667764"/>
                </a:lnTo>
                <a:lnTo>
                  <a:pt x="0" y="466776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8" name="TextBox 8"/>
          <p:cNvSpPr txBox="1"/>
          <p:nvPr/>
        </p:nvSpPr>
        <p:spPr>
          <a:xfrm>
            <a:off x="-537027" y="342900"/>
            <a:ext cx="19129108" cy="406265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r>
              <a:rPr lang="vi-VN" sz="8800" b="1">
                <a:solidFill>
                  <a:srgbClr val="F79646">
                    <a:lumMod val="75000"/>
                  </a:srgbClr>
                </a:solidFill>
                <a:latin typeface="Times New Roman" panose="02020603050405020304" pitchFamily="18" charset="0"/>
                <a:cs typeface="Times New Roman" panose="02020603050405020304" pitchFamily="18" charset="0"/>
              </a:rPr>
              <a:t>HOẠT </a:t>
            </a:r>
            <a:r>
              <a:rPr lang="vi-VN" sz="8800" b="1">
                <a:solidFill>
                  <a:srgbClr val="F79646">
                    <a:lumMod val="75000"/>
                  </a:srgbClr>
                </a:solidFill>
                <a:latin typeface="Times New Roman" panose="02020603050405020304" pitchFamily="18" charset="0"/>
                <a:cs typeface="Times New Roman" panose="02020603050405020304" pitchFamily="18" charset="0"/>
              </a:rPr>
              <a:t>ĐỘNG </a:t>
            </a:r>
            <a:r>
              <a:rPr lang="vi-VN" sz="8800" b="1" smtClean="0">
                <a:solidFill>
                  <a:srgbClr val="F79646">
                    <a:lumMod val="75000"/>
                  </a:srgbClr>
                </a:solidFill>
                <a:latin typeface="Times New Roman" panose="02020603050405020304" pitchFamily="18" charset="0"/>
                <a:cs typeface="Times New Roman" panose="02020603050405020304" pitchFamily="18" charset="0"/>
              </a:rPr>
              <a:t>2:</a:t>
            </a:r>
            <a:endParaRPr lang="vi-VN" sz="8800" b="1" smtClean="0">
              <a:solidFill>
                <a:srgbClr val="F79646">
                  <a:lumMod val="75000"/>
                </a:srgbClr>
              </a:solidFill>
              <a:latin typeface="Times New Roman" panose="02020603050405020304" pitchFamily="18" charset="0"/>
              <a:cs typeface="Times New Roman" panose="02020603050405020304" pitchFamily="18" charset="0"/>
            </a:endParaRPr>
          </a:p>
          <a:p>
            <a:pPr algn="ctr"/>
            <a:r>
              <a:rPr lang="vi-VN" sz="8800" b="1" smtClean="0">
                <a:solidFill>
                  <a:srgbClr val="F79646">
                    <a:lumMod val="75000"/>
                  </a:srgbClr>
                </a:solidFill>
                <a:latin typeface="Times New Roman" panose="02020603050405020304" pitchFamily="18" charset="0"/>
                <a:cs typeface="Times New Roman" panose="02020603050405020304" pitchFamily="18" charset="0"/>
              </a:rPr>
              <a:t> </a:t>
            </a:r>
            <a:r>
              <a:rPr lang="vi-VN" sz="8800" b="1" smtClean="0">
                <a:solidFill>
                  <a:srgbClr val="F79646">
                    <a:lumMod val="75000"/>
                  </a:srgbClr>
                </a:solidFill>
                <a:latin typeface="Times New Roman" panose="02020603050405020304" pitchFamily="18" charset="0"/>
                <a:cs typeface="Times New Roman" panose="02020603050405020304" pitchFamily="18" charset="0"/>
              </a:rPr>
              <a:t>HÌNH THÀNH </a:t>
            </a:r>
            <a:endParaRPr lang="vi-VN" sz="8800" b="1" smtClean="0">
              <a:solidFill>
                <a:srgbClr val="F79646">
                  <a:lumMod val="75000"/>
                </a:srgbClr>
              </a:solidFill>
              <a:latin typeface="Times New Roman" panose="02020603050405020304" pitchFamily="18" charset="0"/>
              <a:cs typeface="Times New Roman" panose="02020603050405020304" pitchFamily="18" charset="0"/>
            </a:endParaRPr>
          </a:p>
          <a:p>
            <a:pPr algn="ctr"/>
            <a:r>
              <a:rPr lang="vi-VN" sz="8800" b="1" smtClean="0">
                <a:solidFill>
                  <a:srgbClr val="F79646">
                    <a:lumMod val="75000"/>
                  </a:srgbClr>
                </a:solidFill>
                <a:latin typeface="Times New Roman" panose="02020603050405020304" pitchFamily="18" charset="0"/>
                <a:cs typeface="Times New Roman" panose="02020603050405020304" pitchFamily="18" charset="0"/>
              </a:rPr>
              <a:t>KIẾN THỨC MỚI</a:t>
            </a:r>
            <a:endParaRPr lang="en-GB" sz="8800" b="1">
              <a:solidFill>
                <a:srgbClr val="F79646">
                  <a:lumMod val="75000"/>
                </a:srgbClr>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 y="-367058"/>
            <a:ext cx="19121781" cy="14227102"/>
          </a:xfrm>
          <a:custGeom>
            <a:avLst/>
            <a:gdLst/>
            <a:ahLst/>
            <a:cxnLst/>
            <a:rect l="l" t="t" r="r" b="b"/>
            <a:pathLst>
              <a:path w="20484048" h="14227102">
                <a:moveTo>
                  <a:pt x="0" y="0"/>
                </a:moveTo>
                <a:lnTo>
                  <a:pt x="20484047" y="0"/>
                </a:lnTo>
                <a:lnTo>
                  <a:pt x="20484047" y="14227102"/>
                </a:lnTo>
                <a:lnTo>
                  <a:pt x="0" y="1422710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TextBox 5"/>
          <p:cNvSpPr txBox="1"/>
          <p:nvPr/>
        </p:nvSpPr>
        <p:spPr>
          <a:xfrm>
            <a:off x="942809" y="793761"/>
            <a:ext cx="11201400" cy="677108"/>
          </a:xfrm>
          <a:prstGeom prst="rect">
            <a:avLst/>
          </a:prstGeom>
        </p:spPr>
        <p:txBody>
          <a:bodyPr wrap="square" lIns="0" tIns="0" rIns="0" bIns="0" rtlCol="0" anchor="t">
            <a:spAutoFit/>
          </a:bodyPr>
          <a:lstStyle/>
          <a:p>
            <a:r>
              <a:rPr lang="de-DE" sz="4400" b="1">
                <a:latin typeface="Times New Roman" panose="02020603050405020304" pitchFamily="18" charset="0"/>
                <a:cs typeface="Times New Roman" panose="02020603050405020304" pitchFamily="18" charset="0"/>
              </a:rPr>
              <a:t>I. ĐỌC- TÌM HIỂU CHUNG</a:t>
            </a:r>
            <a:endParaRPr lang="en-GB" sz="4400">
              <a:latin typeface="Times New Roman" panose="02020603050405020304" pitchFamily="18" charset="0"/>
              <a:cs typeface="Times New Roman" panose="02020603050405020304" pitchFamily="18" charset="0"/>
            </a:endParaRPr>
          </a:p>
        </p:txBody>
      </p:sp>
      <p:sp>
        <p:nvSpPr>
          <p:cNvPr id="6" name="TextBox 6"/>
          <p:cNvSpPr txBox="1"/>
          <p:nvPr/>
        </p:nvSpPr>
        <p:spPr>
          <a:xfrm>
            <a:off x="1307487" y="1992454"/>
            <a:ext cx="8115300" cy="677108"/>
          </a:xfrm>
          <a:prstGeom prst="rect">
            <a:avLst/>
          </a:prstGeom>
        </p:spPr>
        <p:txBody>
          <a:bodyPr lIns="0" tIns="0" rIns="0" bIns="0" rtlCol="0" anchor="t">
            <a:spAutoFit/>
          </a:bodyPr>
          <a:lstStyle/>
          <a:p>
            <a:r>
              <a:rPr lang="de-DE" sz="4400" b="1">
                <a:latin typeface="Times New Roman" panose="02020603050405020304" pitchFamily="18" charset="0"/>
                <a:cs typeface="Times New Roman" panose="02020603050405020304" pitchFamily="18" charset="0"/>
              </a:rPr>
              <a:t>1. Tác giả</a:t>
            </a:r>
            <a:endParaRPr lang="en-GB" sz="4400">
              <a:latin typeface="Times New Roman" panose="02020603050405020304" pitchFamily="18" charset="0"/>
              <a:cs typeface="Times New Roman" panose="02020603050405020304" pitchFamily="18" charset="0"/>
            </a:endParaRPr>
          </a:p>
        </p:txBody>
      </p:sp>
      <p:sp>
        <p:nvSpPr>
          <p:cNvPr id="13" name="Rectangle 12"/>
          <p:cNvSpPr/>
          <p:nvPr/>
        </p:nvSpPr>
        <p:spPr>
          <a:xfrm>
            <a:off x="880166" y="3459402"/>
            <a:ext cx="7305846" cy="1852815"/>
          </a:xfrm>
          <a:prstGeom prst="rect">
            <a:avLst/>
          </a:prstGeom>
        </p:spPr>
        <p:txBody>
          <a:bodyPr wrap="square">
            <a:spAutoFit/>
          </a:bodyPr>
          <a:lstStyle/>
          <a:p>
            <a:pPr algn="just">
              <a:lnSpc>
                <a:spcPct val="130000"/>
              </a:lnSpc>
              <a:spcAft>
                <a:spcPts val="0"/>
              </a:spcAft>
            </a:pPr>
            <a:r>
              <a:rPr lang="en-GB" sz="4400">
                <a:latin typeface="Times New Roman" panose="02020603050405020304" pitchFamily="18" charset="0"/>
                <a:ea typeface="Times New Roman" panose="02020603050405020304" pitchFamily="18" charset="0"/>
                <a:cs typeface="Times New Roman" panose="02020603050405020304" pitchFamily="18" charset="0"/>
              </a:rPr>
              <a:t>- A-dít Nê-xin: (1915-1995), nhà văn Thổ Nhĩ Kì</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13"/>
          <p:cNvSpPr/>
          <p:nvPr/>
        </p:nvSpPr>
        <p:spPr>
          <a:xfrm>
            <a:off x="779510" y="5815995"/>
            <a:ext cx="7538377" cy="2733056"/>
          </a:xfrm>
          <a:prstGeom prst="rect">
            <a:avLst/>
          </a:prstGeom>
        </p:spPr>
        <p:txBody>
          <a:bodyPr wrap="square">
            <a:spAutoFit/>
          </a:bodyPr>
          <a:lstStyle/>
          <a:p>
            <a:pPr algn="just">
              <a:lnSpc>
                <a:spcPct val="130000"/>
              </a:lnSpc>
              <a:spcAft>
                <a:spcPts val="0"/>
              </a:spcAft>
            </a:pPr>
            <a:r>
              <a:rPr lang="en-GB" sz="4400">
                <a:latin typeface="Times New Roman" panose="02020603050405020304" pitchFamily="18" charset="0"/>
                <a:ea typeface="Times New Roman" panose="02020603050405020304" pitchFamily="18" charset="0"/>
                <a:cs typeface="Times New Roman" panose="02020603050405020304" pitchFamily="18" charset="0"/>
              </a:rPr>
              <a:t>- Tác phẩm: </a:t>
            </a:r>
            <a:r>
              <a:rPr lang="en-GB" sz="4400" i="1">
                <a:latin typeface="Times New Roman" panose="02020603050405020304" pitchFamily="18" charset="0"/>
                <a:ea typeface="Times New Roman" panose="02020603050405020304" pitchFamily="18" charset="0"/>
                <a:cs typeface="Times New Roman" panose="02020603050405020304" pitchFamily="18" charset="0"/>
              </a:rPr>
              <a:t>Những người thích đùa, Chát xình! Chát chát bùm!, Cầu thủ bóng đá,…</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5" name="Picture 14"/>
          <p:cNvPicPr/>
          <p:nvPr/>
        </p:nvPicPr>
        <p:blipFill>
          <a:blip r:embed="rId3">
            <a:extLst>
              <a:ext uri="{28A0092B-C50C-407E-A947-70E740481C1C}">
                <a14:useLocalDpi xmlns:a14="http://schemas.microsoft.com/office/drawing/2010/main" val="0"/>
              </a:ext>
            </a:extLst>
          </a:blip>
          <a:srcRect/>
          <a:stretch>
            <a:fillRect/>
          </a:stretch>
        </p:blipFill>
        <p:spPr bwMode="auto">
          <a:xfrm>
            <a:off x="9078260" y="249818"/>
            <a:ext cx="4697096" cy="4908114"/>
          </a:xfrm>
          <a:prstGeom prst="ellipse">
            <a:avLst/>
          </a:prstGeom>
          <a:ln>
            <a:noFill/>
          </a:ln>
          <a:effectLst>
            <a:softEdge rad="112500"/>
          </a:effectLst>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92568" y="230304"/>
            <a:ext cx="5129213" cy="4927628"/>
          </a:xfrm>
          <a:prstGeom prst="ellipse">
            <a:avLst/>
          </a:prstGeom>
          <a:ln>
            <a:noFill/>
          </a:ln>
          <a:effectLst>
            <a:softEdge rad="112500"/>
          </a:effectLst>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83051" y="5127089"/>
            <a:ext cx="4554654" cy="4405070"/>
          </a:xfrm>
          <a:prstGeom prst="ellipse">
            <a:avLst/>
          </a:prstGeom>
          <a:ln>
            <a:noFill/>
          </a:ln>
          <a:effectLst>
            <a:softEdge rad="112500"/>
          </a:effectLst>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062768" y="5393634"/>
            <a:ext cx="4933950" cy="4124325"/>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barn(inVertical)">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barn(inVertical)">
                                      <p:cBhvr>
                                        <p:cTn id="45" dur="500"/>
                                        <p:tgtEl>
                                          <p:spTgt spid="17"/>
                                        </p:tgtEl>
                                      </p:cBhvr>
                                    </p:animEffect>
                                  </p:childTnLst>
                                </p:cTn>
                              </p:par>
                              <p:par>
                                <p:cTn id="46" presetID="16" presetClass="entr" presetSubtype="21" fill="hold"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barn(inVertical)">
                                      <p:cBhvr>
                                        <p:cTn id="4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4302" y="-667610"/>
            <a:ext cx="19955561" cy="13860044"/>
          </a:xfrm>
          <a:custGeom>
            <a:avLst/>
            <a:gdLst/>
            <a:ahLst/>
            <a:cxnLst/>
            <a:rect l="l" t="t" r="r" b="b"/>
            <a:pathLst>
              <a:path w="19955561" h="13860044">
                <a:moveTo>
                  <a:pt x="0" y="0"/>
                </a:moveTo>
                <a:lnTo>
                  <a:pt x="19955561" y="0"/>
                </a:lnTo>
                <a:lnTo>
                  <a:pt x="19955561" y="13860044"/>
                </a:lnTo>
                <a:lnTo>
                  <a:pt x="0" y="1386004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0" y="5851950"/>
            <a:ext cx="4464079" cy="4667764"/>
          </a:xfrm>
          <a:custGeom>
            <a:avLst/>
            <a:gdLst/>
            <a:ahLst/>
            <a:cxnLst/>
            <a:rect l="l" t="t" r="r" b="b"/>
            <a:pathLst>
              <a:path w="4464079" h="4667764">
                <a:moveTo>
                  <a:pt x="0" y="0"/>
                </a:moveTo>
                <a:lnTo>
                  <a:pt x="4464079" y="0"/>
                </a:lnTo>
                <a:lnTo>
                  <a:pt x="4464079" y="4667764"/>
                </a:lnTo>
                <a:lnTo>
                  <a:pt x="0" y="46677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4910856" y="5851950"/>
            <a:ext cx="3901751" cy="5460466"/>
          </a:xfrm>
          <a:custGeom>
            <a:avLst/>
            <a:gdLst/>
            <a:ahLst/>
            <a:cxnLst/>
            <a:rect l="l" t="t" r="r" b="b"/>
            <a:pathLst>
              <a:path w="3901751" h="5460466">
                <a:moveTo>
                  <a:pt x="0" y="0"/>
                </a:moveTo>
                <a:lnTo>
                  <a:pt x="3901751" y="0"/>
                </a:lnTo>
                <a:lnTo>
                  <a:pt x="3901751" y="5460467"/>
                </a:lnTo>
                <a:lnTo>
                  <a:pt x="0" y="546046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3817492" y="5851950"/>
            <a:ext cx="4760075" cy="5143500"/>
          </a:xfrm>
          <a:custGeom>
            <a:avLst/>
            <a:gdLst/>
            <a:ahLst/>
            <a:cxnLst/>
            <a:rect l="l" t="t" r="r" b="b"/>
            <a:pathLst>
              <a:path w="4760075" h="5143500">
                <a:moveTo>
                  <a:pt x="0" y="0"/>
                </a:moveTo>
                <a:lnTo>
                  <a:pt x="4760076" y="0"/>
                </a:lnTo>
                <a:lnTo>
                  <a:pt x="4760076" y="5143500"/>
                </a:lnTo>
                <a:lnTo>
                  <a:pt x="0" y="51435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6"/>
          <p:cNvSpPr/>
          <p:nvPr/>
        </p:nvSpPr>
        <p:spPr>
          <a:xfrm>
            <a:off x="9633479" y="5851950"/>
            <a:ext cx="4184014" cy="4667764"/>
          </a:xfrm>
          <a:custGeom>
            <a:avLst/>
            <a:gdLst/>
            <a:ahLst/>
            <a:cxnLst/>
            <a:rect l="l" t="t" r="r" b="b"/>
            <a:pathLst>
              <a:path w="4184014" h="4667764">
                <a:moveTo>
                  <a:pt x="0" y="0"/>
                </a:moveTo>
                <a:lnTo>
                  <a:pt x="4184013" y="0"/>
                </a:lnTo>
                <a:lnTo>
                  <a:pt x="4184013" y="4667764"/>
                </a:lnTo>
                <a:lnTo>
                  <a:pt x="0" y="466776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 name="TextBox 7"/>
          <p:cNvSpPr txBox="1"/>
          <p:nvPr/>
        </p:nvSpPr>
        <p:spPr>
          <a:xfrm>
            <a:off x="5257800" y="491074"/>
            <a:ext cx="16230600" cy="1015663"/>
          </a:xfrm>
          <a:prstGeom prst="rect">
            <a:avLst/>
          </a:prstGeom>
        </p:spPr>
        <p:txBody>
          <a:bodyPr lIns="0" tIns="0" rIns="0" bIns="0" rtlCol="0" anchor="t">
            <a:spAutoFit/>
          </a:bodyPr>
          <a:lstStyle/>
          <a:p>
            <a:r>
              <a:rPr lang="en-GB" sz="6600" b="1">
                <a:latin typeface="Times New Roman" panose="02020603050405020304" pitchFamily="18" charset="0"/>
                <a:cs typeface="Times New Roman" panose="02020603050405020304" pitchFamily="18" charset="0"/>
              </a:rPr>
              <a:t>2. Văn bản “</a:t>
            </a:r>
            <a:r>
              <a:rPr lang="en-GB" sz="6600" b="1" i="1">
                <a:latin typeface="Times New Roman" panose="02020603050405020304" pitchFamily="18" charset="0"/>
                <a:cs typeface="Times New Roman" panose="02020603050405020304" pitchFamily="18" charset="0"/>
              </a:rPr>
              <a:t>Cái kính</a:t>
            </a:r>
            <a:r>
              <a:rPr lang="en-GB" sz="6600" b="1">
                <a:latin typeface="Times New Roman" panose="02020603050405020304" pitchFamily="18" charset="0"/>
                <a:cs typeface="Times New Roman" panose="02020603050405020304" pitchFamily="18" charset="0"/>
              </a:rPr>
              <a:t>”</a:t>
            </a:r>
            <a:endParaRPr lang="en-GB" sz="6600">
              <a:latin typeface="Times New Roman" panose="02020603050405020304" pitchFamily="18" charset="0"/>
              <a:cs typeface="Times New Roman" panose="02020603050405020304" pitchFamily="18" charset="0"/>
            </a:endParaRPr>
          </a:p>
        </p:txBody>
      </p:sp>
      <p:sp>
        <p:nvSpPr>
          <p:cNvPr id="8" name="TextBox 8"/>
          <p:cNvSpPr txBox="1"/>
          <p:nvPr/>
        </p:nvSpPr>
        <p:spPr>
          <a:xfrm>
            <a:off x="1143000" y="2091194"/>
            <a:ext cx="16230600" cy="1485663"/>
          </a:xfrm>
          <a:prstGeom prst="rect">
            <a:avLst/>
          </a:prstGeom>
        </p:spPr>
        <p:txBody>
          <a:bodyPr lIns="0" tIns="0" rIns="0" bIns="0" rtlCol="0" anchor="t">
            <a:spAutoFit/>
          </a:bodyPr>
          <a:lstStyle/>
          <a:p>
            <a:pPr algn="ctr">
              <a:lnSpc>
                <a:spcPts val="5880"/>
              </a:lnSpc>
            </a:pPr>
            <a:r>
              <a:rPr lang="de-DE" sz="4800" b="1">
                <a:latin typeface="Times New Roman" panose="02020603050405020304" pitchFamily="18" charset="0"/>
                <a:cs typeface="Times New Roman" panose="02020603050405020304" pitchFamily="18" charset="0"/>
              </a:rPr>
              <a:t>a. Đọc, tìm hiểu từ khó</a:t>
            </a:r>
            <a:endParaRPr lang="en-GB" sz="4800">
              <a:latin typeface="Times New Roman" panose="02020603050405020304" pitchFamily="18" charset="0"/>
              <a:cs typeface="Times New Roman" panose="02020603050405020304" pitchFamily="18" charset="0"/>
            </a:endParaRPr>
          </a:p>
          <a:p>
            <a:pPr algn="ctr">
              <a:lnSpc>
                <a:spcPts val="5880"/>
              </a:lnSpc>
            </a:pPr>
            <a:endParaRPr lang="en-US" sz="4800">
              <a:solidFill>
                <a:srgbClr val="333333"/>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2401" y="-367058"/>
            <a:ext cx="19274181" cy="14227102"/>
          </a:xfrm>
          <a:custGeom>
            <a:avLst/>
            <a:gdLst/>
            <a:ahLst/>
            <a:cxnLst/>
            <a:rect l="l" t="t" r="r" b="b"/>
            <a:pathLst>
              <a:path w="20484048" h="14227102">
                <a:moveTo>
                  <a:pt x="0" y="0"/>
                </a:moveTo>
                <a:lnTo>
                  <a:pt x="20484047" y="0"/>
                </a:lnTo>
                <a:lnTo>
                  <a:pt x="20484047" y="14227102"/>
                </a:lnTo>
                <a:lnTo>
                  <a:pt x="0" y="1422710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pSp>
        <p:nvGrpSpPr>
          <p:cNvPr id="3" name="Group 3"/>
          <p:cNvGrpSpPr>
            <a:grpSpLocks noChangeAspect="1"/>
          </p:cNvGrpSpPr>
          <p:nvPr/>
        </p:nvGrpSpPr>
        <p:grpSpPr>
          <a:xfrm>
            <a:off x="9607374" y="1338736"/>
            <a:ext cx="3315662" cy="3315648"/>
            <a:chOff x="0" y="0"/>
            <a:chExt cx="6350000" cy="6349975"/>
          </a:xfrm>
        </p:grpSpPr>
        <p:sp>
          <p:nvSpPr>
            <p:cNvPr id="4" name="Freeform 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5046" r="-25046"/>
              </a:stretch>
            </a:blipFill>
          </p:spPr>
        </p:sp>
      </p:grpSp>
      <p:grpSp>
        <p:nvGrpSpPr>
          <p:cNvPr id="7" name="Group 7"/>
          <p:cNvGrpSpPr>
            <a:grpSpLocks noChangeAspect="1"/>
          </p:cNvGrpSpPr>
          <p:nvPr/>
        </p:nvGrpSpPr>
        <p:grpSpPr>
          <a:xfrm>
            <a:off x="9607374" y="5391678"/>
            <a:ext cx="3315662" cy="3315648"/>
            <a:chOff x="0" y="0"/>
            <a:chExt cx="6350000" cy="6349975"/>
          </a:xfrm>
        </p:grpSpPr>
        <p:sp>
          <p:nvSpPr>
            <p:cNvPr id="8" name="Freeform 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24906" r="-24906"/>
              </a:stretch>
            </a:blipFill>
          </p:spPr>
        </p:sp>
      </p:grpSp>
      <p:grpSp>
        <p:nvGrpSpPr>
          <p:cNvPr id="9" name="Group 9"/>
          <p:cNvGrpSpPr>
            <a:grpSpLocks noChangeAspect="1"/>
          </p:cNvGrpSpPr>
          <p:nvPr/>
        </p:nvGrpSpPr>
        <p:grpSpPr>
          <a:xfrm>
            <a:off x="13569741" y="1338736"/>
            <a:ext cx="3315662" cy="3315648"/>
            <a:chOff x="0" y="0"/>
            <a:chExt cx="6350000" cy="6349975"/>
          </a:xfrm>
        </p:grpSpPr>
        <p:sp>
          <p:nvSpPr>
            <p:cNvPr id="10" name="Freeform 1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25046" r="-25046"/>
              </a:stretch>
            </a:blipFill>
          </p:spPr>
        </p:sp>
      </p:grpSp>
      <p:grpSp>
        <p:nvGrpSpPr>
          <p:cNvPr id="11" name="Group 11"/>
          <p:cNvGrpSpPr>
            <a:grpSpLocks noChangeAspect="1"/>
          </p:cNvGrpSpPr>
          <p:nvPr/>
        </p:nvGrpSpPr>
        <p:grpSpPr>
          <a:xfrm>
            <a:off x="13569741" y="5391678"/>
            <a:ext cx="3315662" cy="3315648"/>
            <a:chOff x="0" y="0"/>
            <a:chExt cx="6350000" cy="6349975"/>
          </a:xfrm>
        </p:grpSpPr>
        <p:sp>
          <p:nvSpPr>
            <p:cNvPr id="12" name="Freeform 1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24906" r="-24906"/>
              </a:stretch>
            </a:blipFill>
          </p:spPr>
        </p:sp>
      </p:grpSp>
      <p:sp>
        <p:nvSpPr>
          <p:cNvPr id="13" name="TextBox 4"/>
          <p:cNvSpPr txBox="1"/>
          <p:nvPr/>
        </p:nvSpPr>
        <p:spPr>
          <a:xfrm>
            <a:off x="1492074" y="601441"/>
            <a:ext cx="8115300" cy="830997"/>
          </a:xfrm>
          <a:prstGeom prst="rect">
            <a:avLst/>
          </a:prstGeom>
        </p:spPr>
        <p:txBody>
          <a:bodyPr lIns="0" tIns="0" rIns="0" bIns="0" rtlCol="0" anchor="t">
            <a:spAutoFit/>
          </a:bodyPr>
          <a:lstStyle/>
          <a:p>
            <a:pPr algn="ctr"/>
            <a:r>
              <a:rPr lang="de-DE" sz="5400" b="1">
                <a:solidFill>
                  <a:schemeClr val="accent6">
                    <a:lumMod val="75000"/>
                  </a:schemeClr>
                </a:solidFill>
                <a:latin typeface="Times New Roman" panose="02020603050405020304" pitchFamily="18" charset="0"/>
                <a:cs typeface="Times New Roman" panose="02020603050405020304" pitchFamily="18" charset="0"/>
              </a:rPr>
              <a:t>b</a:t>
            </a:r>
            <a:r>
              <a:rPr lang="vi-VN" sz="5400" b="1">
                <a:solidFill>
                  <a:schemeClr val="accent6">
                    <a:lumMod val="75000"/>
                  </a:schemeClr>
                </a:solidFill>
                <a:latin typeface="Times New Roman" panose="02020603050405020304" pitchFamily="18" charset="0"/>
                <a:cs typeface="Times New Roman" panose="02020603050405020304" pitchFamily="18" charset="0"/>
              </a:rPr>
              <a:t>. Tìm hiểu chung</a:t>
            </a:r>
            <a:r>
              <a:rPr lang="de-DE" sz="5400" b="1">
                <a:solidFill>
                  <a:schemeClr val="accent6">
                    <a:lumMod val="75000"/>
                  </a:schemeClr>
                </a:solidFill>
                <a:latin typeface="Times New Roman" panose="02020603050405020304" pitchFamily="18" charset="0"/>
                <a:cs typeface="Times New Roman" panose="02020603050405020304" pitchFamily="18" charset="0"/>
              </a:rPr>
              <a:t> </a:t>
            </a:r>
            <a:r>
              <a:rPr lang="de-DE" sz="5400" b="1">
                <a:solidFill>
                  <a:schemeClr val="accent6">
                    <a:lumMod val="75000"/>
                  </a:schemeClr>
                </a:solidFill>
                <a:latin typeface="Times New Roman" panose="02020603050405020304" pitchFamily="18" charset="0"/>
                <a:cs typeface="Times New Roman" panose="02020603050405020304" pitchFamily="18" charset="0"/>
              </a:rPr>
              <a:t>văn </a:t>
            </a:r>
            <a:r>
              <a:rPr lang="de-DE" sz="5400" b="1" smtClean="0">
                <a:solidFill>
                  <a:schemeClr val="accent6">
                    <a:lumMod val="75000"/>
                  </a:schemeClr>
                </a:solidFill>
                <a:latin typeface="Times New Roman" panose="02020603050405020304" pitchFamily="18" charset="0"/>
                <a:cs typeface="Times New Roman" panose="02020603050405020304" pitchFamily="18" charset="0"/>
              </a:rPr>
              <a:t>bản</a:t>
            </a:r>
            <a:endParaRPr lang="en-GB" sz="540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2610458" y="1755522"/>
            <a:ext cx="5878532" cy="923330"/>
          </a:xfrm>
          <a:prstGeom prst="rect">
            <a:avLst/>
          </a:prstGeom>
        </p:spPr>
        <p:txBody>
          <a:bodyPr wrap="none">
            <a:spAutoFit/>
          </a:bodyPr>
          <a:lstStyle/>
          <a:p>
            <a:r>
              <a:rPr lang="vi-VN" sz="5400" b="1" smtClean="0">
                <a:solidFill>
                  <a:srgbClr val="C00000"/>
                </a:solidFill>
                <a:latin typeface="Times New Roman" panose="02020603050405020304" pitchFamily="18" charset="0"/>
                <a:ea typeface="MS Mincho"/>
                <a:cs typeface="Times New Roman" panose="02020603050405020304" pitchFamily="18" charset="0"/>
              </a:rPr>
              <a:t>Phiếu </a:t>
            </a:r>
            <a:r>
              <a:rPr lang="vi-VN" sz="5400" b="1">
                <a:solidFill>
                  <a:srgbClr val="C00000"/>
                </a:solidFill>
                <a:latin typeface="Times New Roman" panose="02020603050405020304" pitchFamily="18" charset="0"/>
                <a:ea typeface="MS Mincho"/>
                <a:cs typeface="Times New Roman" panose="02020603050405020304" pitchFamily="18" charset="0"/>
              </a:rPr>
              <a:t>học tập số 01</a:t>
            </a:r>
            <a:endParaRPr lang="en-GB" sz="5400">
              <a:latin typeface="Times New Roman" panose="02020603050405020304" pitchFamily="18" charset="0"/>
              <a:cs typeface="Times New Roman" panose="02020603050405020304" pitchFamily="18" charset="0"/>
            </a:endParaRPr>
          </a:p>
        </p:txBody>
      </p:sp>
      <p:graphicFrame>
        <p:nvGraphicFramePr>
          <p:cNvPr id="15" name="Table 14"/>
          <p:cNvGraphicFramePr>
            <a:graphicFrameLocks noGrp="1"/>
          </p:cNvGraphicFramePr>
          <p:nvPr/>
        </p:nvGraphicFramePr>
        <p:xfrm>
          <a:off x="1905000" y="3162300"/>
          <a:ext cx="7055669" cy="5711951"/>
        </p:xfrm>
        <a:graphic>
          <a:graphicData uri="http://schemas.openxmlformats.org/drawingml/2006/table">
            <a:tbl>
              <a:tblPr firstRow="1" firstCol="1" bandRow="1" bandCol="1">
                <a:effectLst>
                  <a:outerShdw blurRad="50800" dist="38100" algn="l" rotWithShape="0">
                    <a:prstClr val="black">
                      <a:alpha val="40000"/>
                    </a:prstClr>
                  </a:outerShdw>
                </a:effectLst>
              </a:tblPr>
              <a:tblGrid>
                <a:gridCol w="4800600"/>
                <a:gridCol w="2255069"/>
              </a:tblGrid>
              <a:tr h="975359">
                <a:tc gridSpan="2">
                  <a:txBody>
                    <a:bodyPr/>
                    <a:lstStyle/>
                    <a:p>
                      <a:pPr algn="ctr">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Tìm hiểu chung về văn bản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 kính”</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hMerge="1">
                  <a:tcPr/>
                </a:tc>
              </a:tr>
              <a:tr h="487680">
                <a:tc>
                  <a:txBody>
                    <a:bodyPr/>
                    <a:lstStyle/>
                    <a:p>
                      <a:pPr algn="just">
                        <a:lnSpc>
                          <a:spcPct val="130000"/>
                        </a:lnSpc>
                        <a:spcAft>
                          <a:spcPts val="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Xuất xứ</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7680">
                <a:tc>
                  <a:txBody>
                    <a:bodyPr/>
                    <a:lstStyle/>
                    <a:p>
                      <a:pPr algn="just">
                        <a:lnSpc>
                          <a:spcPct val="130000"/>
                        </a:lnSpc>
                        <a:spcAft>
                          <a:spcPts val="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 loại</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7680">
                <a:tc>
                  <a:txBody>
                    <a:bodyPr/>
                    <a:lstStyle/>
                    <a:p>
                      <a:pPr algn="just">
                        <a:lnSpc>
                          <a:spcPct val="130000"/>
                        </a:lnSpc>
                        <a:spcAft>
                          <a:spcPts val="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 vật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3325">
                <a:tc>
                  <a:txBody>
                    <a:bodyPr/>
                    <a:lstStyle/>
                    <a:p>
                      <a:pPr algn="just">
                        <a:lnSpc>
                          <a:spcPct val="130000"/>
                        </a:lnSpc>
                        <a:spcAft>
                          <a:spcPts val="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 thức biểu đạt chính</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7680">
                <a:tc>
                  <a:txBody>
                    <a:bodyPr/>
                    <a:lstStyle/>
                    <a:p>
                      <a:pPr algn="just">
                        <a:lnSpc>
                          <a:spcPct val="130000"/>
                        </a:lnSpc>
                        <a:spcAft>
                          <a:spcPts val="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Ngôi kể</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7680">
                <a:tc>
                  <a:txBody>
                    <a:bodyPr/>
                    <a:lstStyle/>
                    <a:p>
                      <a:pPr algn="just">
                        <a:lnSpc>
                          <a:spcPct val="130000"/>
                        </a:lnSpc>
                        <a:spcAft>
                          <a:spcPts val="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 tài</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7680">
                <a:tc>
                  <a:txBody>
                    <a:bodyPr/>
                    <a:lstStyle/>
                    <a:p>
                      <a:pPr algn="just">
                        <a:lnSpc>
                          <a:spcPct val="130000"/>
                        </a:lnSpc>
                        <a:spcAft>
                          <a:spcPts val="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Tóm tắt văn bản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circle(in)">
                                      <p:cBhvr>
                                        <p:cTn id="21"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8599" y="-367058"/>
            <a:ext cx="19350380" cy="14227102"/>
          </a:xfrm>
          <a:custGeom>
            <a:avLst/>
            <a:gdLst/>
            <a:ahLst/>
            <a:cxnLst/>
            <a:rect l="l" t="t" r="r" b="b"/>
            <a:pathLst>
              <a:path w="20484048" h="14227102">
                <a:moveTo>
                  <a:pt x="0" y="0"/>
                </a:moveTo>
                <a:lnTo>
                  <a:pt x="20484047" y="0"/>
                </a:lnTo>
                <a:lnTo>
                  <a:pt x="20484047" y="14227102"/>
                </a:lnTo>
                <a:lnTo>
                  <a:pt x="0" y="1422710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3258799" y="495300"/>
            <a:ext cx="5740229" cy="9924606"/>
          </a:xfrm>
          <a:custGeom>
            <a:avLst/>
            <a:gdLst/>
            <a:ahLst/>
            <a:cxnLst/>
            <a:rect l="l" t="t" r="r" b="b"/>
            <a:pathLst>
              <a:path w="7777282" h="9924606">
                <a:moveTo>
                  <a:pt x="0" y="0"/>
                </a:moveTo>
                <a:lnTo>
                  <a:pt x="7777282" y="0"/>
                </a:lnTo>
                <a:lnTo>
                  <a:pt x="7777282" y="9924606"/>
                </a:lnTo>
                <a:lnTo>
                  <a:pt x="0" y="992460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7" name="Group 7"/>
          <p:cNvGrpSpPr/>
          <p:nvPr/>
        </p:nvGrpSpPr>
        <p:grpSpPr>
          <a:xfrm>
            <a:off x="1065199" y="470860"/>
            <a:ext cx="5607019" cy="2057556"/>
            <a:chOff x="0" y="0"/>
            <a:chExt cx="753833" cy="149606"/>
          </a:xfrm>
        </p:grpSpPr>
        <p:sp>
          <p:nvSpPr>
            <p:cNvPr id="8" name="Freeform 8"/>
            <p:cNvSpPr/>
            <p:nvPr/>
          </p:nvSpPr>
          <p:spPr>
            <a:xfrm>
              <a:off x="0" y="0"/>
              <a:ext cx="753833" cy="149606"/>
            </a:xfrm>
            <a:custGeom>
              <a:avLst/>
              <a:gdLst/>
              <a:ahLst/>
              <a:cxnLst/>
              <a:rect l="l" t="t" r="r" b="b"/>
              <a:pathLst>
                <a:path w="753833" h="149606">
                  <a:moveTo>
                    <a:pt x="53229" y="0"/>
                  </a:moveTo>
                  <a:lnTo>
                    <a:pt x="700604" y="0"/>
                  </a:lnTo>
                  <a:cubicBezTo>
                    <a:pt x="730002" y="0"/>
                    <a:pt x="753833" y="23832"/>
                    <a:pt x="753833" y="53229"/>
                  </a:cubicBezTo>
                  <a:lnTo>
                    <a:pt x="753833" y="96376"/>
                  </a:lnTo>
                  <a:cubicBezTo>
                    <a:pt x="753833" y="110494"/>
                    <a:pt x="748225" y="124033"/>
                    <a:pt x="738243" y="134015"/>
                  </a:cubicBezTo>
                  <a:cubicBezTo>
                    <a:pt x="728261" y="143997"/>
                    <a:pt x="714721" y="149606"/>
                    <a:pt x="700604" y="149606"/>
                  </a:cubicBezTo>
                  <a:lnTo>
                    <a:pt x="53229" y="149606"/>
                  </a:lnTo>
                  <a:cubicBezTo>
                    <a:pt x="23832" y="149606"/>
                    <a:pt x="0" y="125774"/>
                    <a:pt x="0" y="96376"/>
                  </a:cubicBezTo>
                  <a:lnTo>
                    <a:pt x="0" y="53229"/>
                  </a:lnTo>
                  <a:cubicBezTo>
                    <a:pt x="0" y="23832"/>
                    <a:pt x="23832" y="0"/>
                    <a:pt x="53229" y="0"/>
                  </a:cubicBezTo>
                  <a:close/>
                </a:path>
              </a:pathLst>
            </a:custGeom>
            <a:solidFill>
              <a:srgbClr val="D66A69"/>
            </a:solidFill>
            <a:ln w="28575" cap="rnd">
              <a:solidFill>
                <a:srgbClr val="000000"/>
              </a:solidFill>
              <a:round/>
            </a:ln>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sz="3200">
                <a:solidFill>
                  <a:schemeClr val="bg1"/>
                </a:solidFill>
                <a:latin typeface="Times New Roman" panose="02020603050405020304" pitchFamily="18" charset="0"/>
                <a:cs typeface="Times New Roman" panose="02020603050405020304" pitchFamily="18" charset="0"/>
              </a:endParaRPr>
            </a:p>
          </p:txBody>
        </p:sp>
      </p:grpSp>
      <p:grpSp>
        <p:nvGrpSpPr>
          <p:cNvPr id="12" name="Group 12"/>
          <p:cNvGrpSpPr/>
          <p:nvPr/>
        </p:nvGrpSpPr>
        <p:grpSpPr>
          <a:xfrm>
            <a:off x="7282172" y="463603"/>
            <a:ext cx="5062228" cy="2051153"/>
            <a:chOff x="0" y="0"/>
            <a:chExt cx="753833" cy="149606"/>
          </a:xfrm>
        </p:grpSpPr>
        <p:sp>
          <p:nvSpPr>
            <p:cNvPr id="13" name="Freeform 13"/>
            <p:cNvSpPr/>
            <p:nvPr/>
          </p:nvSpPr>
          <p:spPr>
            <a:xfrm>
              <a:off x="0" y="0"/>
              <a:ext cx="753833" cy="149606"/>
            </a:xfrm>
            <a:custGeom>
              <a:avLst/>
              <a:gdLst/>
              <a:ahLst/>
              <a:cxnLst/>
              <a:rect l="l" t="t" r="r" b="b"/>
              <a:pathLst>
                <a:path w="753833" h="149606">
                  <a:moveTo>
                    <a:pt x="53229" y="0"/>
                  </a:moveTo>
                  <a:lnTo>
                    <a:pt x="700604" y="0"/>
                  </a:lnTo>
                  <a:cubicBezTo>
                    <a:pt x="730002" y="0"/>
                    <a:pt x="753833" y="23832"/>
                    <a:pt x="753833" y="53229"/>
                  </a:cubicBezTo>
                  <a:lnTo>
                    <a:pt x="753833" y="96376"/>
                  </a:lnTo>
                  <a:cubicBezTo>
                    <a:pt x="753833" y="110494"/>
                    <a:pt x="748225" y="124033"/>
                    <a:pt x="738243" y="134015"/>
                  </a:cubicBezTo>
                  <a:cubicBezTo>
                    <a:pt x="728261" y="143997"/>
                    <a:pt x="714721" y="149606"/>
                    <a:pt x="700604" y="149606"/>
                  </a:cubicBezTo>
                  <a:lnTo>
                    <a:pt x="53229" y="149606"/>
                  </a:lnTo>
                  <a:cubicBezTo>
                    <a:pt x="23832" y="149606"/>
                    <a:pt x="0" y="125774"/>
                    <a:pt x="0" y="96376"/>
                  </a:cubicBezTo>
                  <a:lnTo>
                    <a:pt x="0" y="53229"/>
                  </a:lnTo>
                  <a:cubicBezTo>
                    <a:pt x="0" y="23832"/>
                    <a:pt x="23832" y="0"/>
                    <a:pt x="53229" y="0"/>
                  </a:cubicBezTo>
                  <a:close/>
                </a:path>
              </a:pathLst>
            </a:custGeom>
            <a:solidFill>
              <a:srgbClr val="D66A69"/>
            </a:solidFill>
            <a:ln w="28575" cap="rnd">
              <a:solidFill>
                <a:srgbClr val="000000"/>
              </a:solidFill>
              <a:round/>
            </a:ln>
          </p:spPr>
        </p:sp>
        <p:sp>
          <p:nvSpPr>
            <p:cNvPr id="14" name="TextBox 14"/>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sz="3200">
                <a:solidFill>
                  <a:schemeClr val="bg1"/>
                </a:solidFill>
                <a:latin typeface="Times New Roman" panose="02020603050405020304" pitchFamily="18" charset="0"/>
                <a:cs typeface="Times New Roman" panose="02020603050405020304" pitchFamily="18" charset="0"/>
              </a:endParaRPr>
            </a:p>
          </p:txBody>
        </p:sp>
      </p:grpSp>
      <p:grpSp>
        <p:nvGrpSpPr>
          <p:cNvPr id="17" name="Group 17"/>
          <p:cNvGrpSpPr/>
          <p:nvPr/>
        </p:nvGrpSpPr>
        <p:grpSpPr>
          <a:xfrm>
            <a:off x="1065199" y="2793310"/>
            <a:ext cx="5607020" cy="2936903"/>
            <a:chOff x="0" y="0"/>
            <a:chExt cx="753833" cy="149606"/>
          </a:xfrm>
        </p:grpSpPr>
        <p:sp>
          <p:nvSpPr>
            <p:cNvPr id="18" name="Freeform 18"/>
            <p:cNvSpPr/>
            <p:nvPr/>
          </p:nvSpPr>
          <p:spPr>
            <a:xfrm>
              <a:off x="0" y="0"/>
              <a:ext cx="753833" cy="149606"/>
            </a:xfrm>
            <a:custGeom>
              <a:avLst/>
              <a:gdLst/>
              <a:ahLst/>
              <a:cxnLst/>
              <a:rect l="l" t="t" r="r" b="b"/>
              <a:pathLst>
                <a:path w="753833" h="149606">
                  <a:moveTo>
                    <a:pt x="53229" y="0"/>
                  </a:moveTo>
                  <a:lnTo>
                    <a:pt x="700604" y="0"/>
                  </a:lnTo>
                  <a:cubicBezTo>
                    <a:pt x="730002" y="0"/>
                    <a:pt x="753833" y="23832"/>
                    <a:pt x="753833" y="53229"/>
                  </a:cubicBezTo>
                  <a:lnTo>
                    <a:pt x="753833" y="96376"/>
                  </a:lnTo>
                  <a:cubicBezTo>
                    <a:pt x="753833" y="110494"/>
                    <a:pt x="748225" y="124033"/>
                    <a:pt x="738243" y="134015"/>
                  </a:cubicBezTo>
                  <a:cubicBezTo>
                    <a:pt x="728261" y="143997"/>
                    <a:pt x="714721" y="149606"/>
                    <a:pt x="700604" y="149606"/>
                  </a:cubicBezTo>
                  <a:lnTo>
                    <a:pt x="53229" y="149606"/>
                  </a:lnTo>
                  <a:cubicBezTo>
                    <a:pt x="23832" y="149606"/>
                    <a:pt x="0" y="125774"/>
                    <a:pt x="0" y="96376"/>
                  </a:cubicBezTo>
                  <a:lnTo>
                    <a:pt x="0" y="53229"/>
                  </a:lnTo>
                  <a:cubicBezTo>
                    <a:pt x="0" y="23832"/>
                    <a:pt x="23832" y="0"/>
                    <a:pt x="53229" y="0"/>
                  </a:cubicBezTo>
                  <a:close/>
                </a:path>
              </a:pathLst>
            </a:custGeom>
            <a:solidFill>
              <a:srgbClr val="D66A69"/>
            </a:solidFill>
            <a:ln w="28575" cap="rnd">
              <a:solidFill>
                <a:srgbClr val="000000"/>
              </a:solidFill>
              <a:round/>
            </a:ln>
          </p:spPr>
        </p:sp>
        <p:sp>
          <p:nvSpPr>
            <p:cNvPr id="19" name="TextBox 19"/>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22" name="Group 22"/>
          <p:cNvGrpSpPr/>
          <p:nvPr/>
        </p:nvGrpSpPr>
        <p:grpSpPr>
          <a:xfrm>
            <a:off x="7394593" y="2748295"/>
            <a:ext cx="5148467" cy="2848410"/>
            <a:chOff x="0" y="0"/>
            <a:chExt cx="753833" cy="149606"/>
          </a:xfrm>
        </p:grpSpPr>
        <p:sp>
          <p:nvSpPr>
            <p:cNvPr id="23" name="Freeform 23"/>
            <p:cNvSpPr/>
            <p:nvPr/>
          </p:nvSpPr>
          <p:spPr>
            <a:xfrm>
              <a:off x="0" y="0"/>
              <a:ext cx="753833" cy="149606"/>
            </a:xfrm>
            <a:custGeom>
              <a:avLst/>
              <a:gdLst/>
              <a:ahLst/>
              <a:cxnLst/>
              <a:rect l="l" t="t" r="r" b="b"/>
              <a:pathLst>
                <a:path w="753833" h="149606">
                  <a:moveTo>
                    <a:pt x="53229" y="0"/>
                  </a:moveTo>
                  <a:lnTo>
                    <a:pt x="700604" y="0"/>
                  </a:lnTo>
                  <a:cubicBezTo>
                    <a:pt x="730002" y="0"/>
                    <a:pt x="753833" y="23832"/>
                    <a:pt x="753833" y="53229"/>
                  </a:cubicBezTo>
                  <a:lnTo>
                    <a:pt x="753833" y="96376"/>
                  </a:lnTo>
                  <a:cubicBezTo>
                    <a:pt x="753833" y="110494"/>
                    <a:pt x="748225" y="124033"/>
                    <a:pt x="738243" y="134015"/>
                  </a:cubicBezTo>
                  <a:cubicBezTo>
                    <a:pt x="728261" y="143997"/>
                    <a:pt x="714721" y="149606"/>
                    <a:pt x="700604" y="149606"/>
                  </a:cubicBezTo>
                  <a:lnTo>
                    <a:pt x="53229" y="149606"/>
                  </a:lnTo>
                  <a:cubicBezTo>
                    <a:pt x="23832" y="149606"/>
                    <a:pt x="0" y="125774"/>
                    <a:pt x="0" y="96376"/>
                  </a:cubicBezTo>
                  <a:lnTo>
                    <a:pt x="0" y="53229"/>
                  </a:lnTo>
                  <a:cubicBezTo>
                    <a:pt x="0" y="23832"/>
                    <a:pt x="23832" y="0"/>
                    <a:pt x="53229" y="0"/>
                  </a:cubicBezTo>
                  <a:close/>
                </a:path>
              </a:pathLst>
            </a:custGeom>
            <a:solidFill>
              <a:srgbClr val="D66A69"/>
            </a:solidFill>
            <a:ln w="28575" cap="rnd">
              <a:solidFill>
                <a:srgbClr val="000000"/>
              </a:solidFill>
              <a:round/>
            </a:ln>
          </p:spPr>
        </p:sp>
        <p:sp>
          <p:nvSpPr>
            <p:cNvPr id="24" name="TextBox 24"/>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27" name="Group 27"/>
          <p:cNvGrpSpPr/>
          <p:nvPr/>
        </p:nvGrpSpPr>
        <p:grpSpPr>
          <a:xfrm>
            <a:off x="1228860" y="5995107"/>
            <a:ext cx="5443357" cy="2007532"/>
            <a:chOff x="0" y="0"/>
            <a:chExt cx="753833" cy="149606"/>
          </a:xfrm>
        </p:grpSpPr>
        <p:sp>
          <p:nvSpPr>
            <p:cNvPr id="28" name="Freeform 28"/>
            <p:cNvSpPr/>
            <p:nvPr/>
          </p:nvSpPr>
          <p:spPr>
            <a:xfrm>
              <a:off x="0" y="0"/>
              <a:ext cx="753833" cy="149606"/>
            </a:xfrm>
            <a:custGeom>
              <a:avLst/>
              <a:gdLst/>
              <a:ahLst/>
              <a:cxnLst/>
              <a:rect l="l" t="t" r="r" b="b"/>
              <a:pathLst>
                <a:path w="753833" h="149606">
                  <a:moveTo>
                    <a:pt x="53229" y="0"/>
                  </a:moveTo>
                  <a:lnTo>
                    <a:pt x="700604" y="0"/>
                  </a:lnTo>
                  <a:cubicBezTo>
                    <a:pt x="730002" y="0"/>
                    <a:pt x="753833" y="23832"/>
                    <a:pt x="753833" y="53229"/>
                  </a:cubicBezTo>
                  <a:lnTo>
                    <a:pt x="753833" y="96376"/>
                  </a:lnTo>
                  <a:cubicBezTo>
                    <a:pt x="753833" y="110494"/>
                    <a:pt x="748225" y="124033"/>
                    <a:pt x="738243" y="134015"/>
                  </a:cubicBezTo>
                  <a:cubicBezTo>
                    <a:pt x="728261" y="143997"/>
                    <a:pt x="714721" y="149606"/>
                    <a:pt x="700604" y="149606"/>
                  </a:cubicBezTo>
                  <a:lnTo>
                    <a:pt x="53229" y="149606"/>
                  </a:lnTo>
                  <a:cubicBezTo>
                    <a:pt x="23832" y="149606"/>
                    <a:pt x="0" y="125774"/>
                    <a:pt x="0" y="96376"/>
                  </a:cubicBezTo>
                  <a:lnTo>
                    <a:pt x="0" y="53229"/>
                  </a:lnTo>
                  <a:cubicBezTo>
                    <a:pt x="0" y="23832"/>
                    <a:pt x="23832" y="0"/>
                    <a:pt x="53229" y="0"/>
                  </a:cubicBezTo>
                  <a:close/>
                </a:path>
              </a:pathLst>
            </a:custGeom>
            <a:solidFill>
              <a:srgbClr val="D66A69"/>
            </a:solidFill>
            <a:ln w="28575" cap="rnd">
              <a:solidFill>
                <a:srgbClr val="000000"/>
              </a:solidFill>
              <a:round/>
            </a:ln>
          </p:spPr>
        </p:sp>
        <p:sp>
          <p:nvSpPr>
            <p:cNvPr id="29" name="TextBox 29"/>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32" name="Group 32"/>
          <p:cNvGrpSpPr/>
          <p:nvPr/>
        </p:nvGrpSpPr>
        <p:grpSpPr>
          <a:xfrm>
            <a:off x="7583751" y="5892704"/>
            <a:ext cx="5071729" cy="2109935"/>
            <a:chOff x="0" y="0"/>
            <a:chExt cx="753833" cy="149606"/>
          </a:xfrm>
        </p:grpSpPr>
        <p:sp>
          <p:nvSpPr>
            <p:cNvPr id="33" name="Freeform 33"/>
            <p:cNvSpPr/>
            <p:nvPr/>
          </p:nvSpPr>
          <p:spPr>
            <a:xfrm>
              <a:off x="0" y="0"/>
              <a:ext cx="753833" cy="149606"/>
            </a:xfrm>
            <a:custGeom>
              <a:avLst/>
              <a:gdLst/>
              <a:ahLst/>
              <a:cxnLst/>
              <a:rect l="l" t="t" r="r" b="b"/>
              <a:pathLst>
                <a:path w="753833" h="149606">
                  <a:moveTo>
                    <a:pt x="53229" y="0"/>
                  </a:moveTo>
                  <a:lnTo>
                    <a:pt x="700604" y="0"/>
                  </a:lnTo>
                  <a:cubicBezTo>
                    <a:pt x="730002" y="0"/>
                    <a:pt x="753833" y="23832"/>
                    <a:pt x="753833" y="53229"/>
                  </a:cubicBezTo>
                  <a:lnTo>
                    <a:pt x="753833" y="96376"/>
                  </a:lnTo>
                  <a:cubicBezTo>
                    <a:pt x="753833" y="110494"/>
                    <a:pt x="748225" y="124033"/>
                    <a:pt x="738243" y="134015"/>
                  </a:cubicBezTo>
                  <a:cubicBezTo>
                    <a:pt x="728261" y="143997"/>
                    <a:pt x="714721" y="149606"/>
                    <a:pt x="700604" y="149606"/>
                  </a:cubicBezTo>
                  <a:lnTo>
                    <a:pt x="53229" y="149606"/>
                  </a:lnTo>
                  <a:cubicBezTo>
                    <a:pt x="23832" y="149606"/>
                    <a:pt x="0" y="125774"/>
                    <a:pt x="0" y="96376"/>
                  </a:cubicBezTo>
                  <a:lnTo>
                    <a:pt x="0" y="53229"/>
                  </a:lnTo>
                  <a:cubicBezTo>
                    <a:pt x="0" y="23832"/>
                    <a:pt x="23832" y="0"/>
                    <a:pt x="53229" y="0"/>
                  </a:cubicBezTo>
                  <a:close/>
                </a:path>
              </a:pathLst>
            </a:custGeom>
            <a:solidFill>
              <a:srgbClr val="D66A69"/>
            </a:solidFill>
            <a:ln w="28575" cap="rnd">
              <a:solidFill>
                <a:srgbClr val="000000"/>
              </a:solidFill>
              <a:round/>
            </a:ln>
          </p:spPr>
        </p:sp>
        <p:sp>
          <p:nvSpPr>
            <p:cNvPr id="34" name="TextBox 34"/>
            <p:cNvSpPr txBox="1"/>
            <p:nvPr/>
          </p:nvSpPr>
          <p:spPr>
            <a:xfrm>
              <a:off x="0" y="-38100"/>
              <a:ext cx="812800" cy="850900"/>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36" name="Rectangle 35"/>
          <p:cNvSpPr/>
          <p:nvPr/>
        </p:nvSpPr>
        <p:spPr>
          <a:xfrm>
            <a:off x="1338276" y="576377"/>
            <a:ext cx="5064058" cy="1569660"/>
          </a:xfrm>
          <a:prstGeom prst="rect">
            <a:avLst/>
          </a:prstGeom>
        </p:spPr>
        <p:txBody>
          <a:bodyPr wrap="square">
            <a:spAutoFit/>
          </a:bodyPr>
          <a:lstStyle/>
          <a:p>
            <a:pPr algn="just"/>
            <a:r>
              <a:rPr lang="en-US" sz="3200" b="1" u="sng">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Xuất xứ</a:t>
            </a:r>
            <a:r>
              <a:rPr lang="en-US" sz="32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Truyện</a:t>
            </a:r>
            <a:r>
              <a:rPr lang="en-US" sz="3200"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Cái kính</a:t>
            </a:r>
            <a:r>
              <a:rPr lang="en-US"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trích từ tập sách </a:t>
            </a:r>
            <a:r>
              <a:rPr lang="en-US" sz="3200"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Những người thích đùa</a:t>
            </a:r>
            <a:r>
              <a:rPr lang="en-US"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của Nê-xin.</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37" name="Rectangle 36"/>
          <p:cNvSpPr/>
          <p:nvPr/>
        </p:nvSpPr>
        <p:spPr>
          <a:xfrm>
            <a:off x="7710146" y="991583"/>
            <a:ext cx="4308680" cy="646331"/>
          </a:xfrm>
          <a:prstGeom prst="rect">
            <a:avLst/>
          </a:prstGeom>
        </p:spPr>
        <p:txBody>
          <a:bodyPr wrap="none">
            <a:spAutoFit/>
          </a:bodyPr>
          <a:lstStyle/>
          <a:p>
            <a:pPr algn="just"/>
            <a:r>
              <a:rPr lang="vi-VN" sz="3600" b="1" u="sng">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Thể loại</a:t>
            </a:r>
            <a:r>
              <a:rPr lang="vi-VN" sz="36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Truyện cười</a:t>
            </a:r>
            <a:endParaRPr lang="en-GB" sz="3600">
              <a:solidFill>
                <a:schemeClr val="bg1"/>
              </a:solidFill>
              <a:latin typeface="Times New Roman" panose="02020603050405020304" pitchFamily="18" charset="0"/>
              <a:cs typeface="Times New Roman" panose="02020603050405020304" pitchFamily="18" charset="0"/>
            </a:endParaRPr>
          </a:p>
        </p:txBody>
      </p:sp>
      <p:sp>
        <p:nvSpPr>
          <p:cNvPr id="38" name="Rectangle 37"/>
          <p:cNvSpPr/>
          <p:nvPr/>
        </p:nvSpPr>
        <p:spPr>
          <a:xfrm>
            <a:off x="1251281" y="2967272"/>
            <a:ext cx="5262834" cy="2554545"/>
          </a:xfrm>
          <a:prstGeom prst="rect">
            <a:avLst/>
          </a:prstGeom>
        </p:spPr>
        <p:txBody>
          <a:bodyPr wrap="square">
            <a:spAutoFit/>
          </a:bodyPr>
          <a:lstStyle/>
          <a:p>
            <a:pPr algn="just">
              <a:spcAft>
                <a:spcPts val="0"/>
              </a:spcAft>
            </a:pPr>
            <a:r>
              <a:rPr lang="vi-VN" sz="3200" b="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u="sng">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Nhân vật</a:t>
            </a:r>
            <a:r>
              <a:rPr lang="vi-VN"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vi-VN"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Nhân vật chính: nhân vật “tôi”</a:t>
            </a:r>
            <a:endParaRPr lang="en-GB"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vi-VN"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Nhân vật phụ: các bác sĩ, anh bạn, vợ của nhân vật “</a:t>
            </a:r>
            <a:r>
              <a:rPr lang="vi-VN"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tôi</a:t>
            </a:r>
            <a:r>
              <a:rPr lang="vi-VN" sz="320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9" name="Rectangle 38"/>
          <p:cNvSpPr/>
          <p:nvPr/>
        </p:nvSpPr>
        <p:spPr>
          <a:xfrm>
            <a:off x="7746432" y="3373348"/>
            <a:ext cx="3949035" cy="1200329"/>
          </a:xfrm>
          <a:prstGeom prst="rect">
            <a:avLst/>
          </a:prstGeom>
        </p:spPr>
        <p:txBody>
          <a:bodyPr wrap="square">
            <a:spAutoFit/>
          </a:bodyPr>
          <a:lstStyle/>
          <a:p>
            <a:pPr algn="just"/>
            <a:r>
              <a:rPr lang="vi-VN" sz="3600" b="1" u="sng">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Phương thức biểu đạt chính</a:t>
            </a:r>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tự sự</a:t>
            </a:r>
            <a:endParaRPr lang="en-GB" sz="3600">
              <a:solidFill>
                <a:schemeClr val="bg1"/>
              </a:solidFill>
              <a:latin typeface="Times New Roman" panose="02020603050405020304" pitchFamily="18" charset="0"/>
              <a:cs typeface="Times New Roman" panose="02020603050405020304" pitchFamily="18" charset="0"/>
            </a:endParaRPr>
          </a:p>
        </p:txBody>
      </p:sp>
      <p:sp>
        <p:nvSpPr>
          <p:cNvPr id="40" name="Rectangle 39"/>
          <p:cNvSpPr/>
          <p:nvPr/>
        </p:nvSpPr>
        <p:spPr>
          <a:xfrm>
            <a:off x="1828800" y="6414098"/>
            <a:ext cx="3474028" cy="646331"/>
          </a:xfrm>
          <a:prstGeom prst="rect">
            <a:avLst/>
          </a:prstGeom>
        </p:spPr>
        <p:txBody>
          <a:bodyPr wrap="none">
            <a:spAutoFit/>
          </a:bodyPr>
          <a:lstStyle/>
          <a:p>
            <a:pPr algn="just"/>
            <a:r>
              <a:rPr lang="vi-VN" sz="3600" b="1" u="sng">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Ngôi kể</a:t>
            </a:r>
            <a:r>
              <a:rPr lang="vi-VN" sz="36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thứ nhất</a:t>
            </a:r>
            <a:endParaRPr lang="en-GB" sz="3600">
              <a:solidFill>
                <a:schemeClr val="bg1"/>
              </a:solidFill>
              <a:latin typeface="Times New Roman" panose="02020603050405020304" pitchFamily="18" charset="0"/>
              <a:cs typeface="Times New Roman" panose="02020603050405020304" pitchFamily="18" charset="0"/>
            </a:endParaRPr>
          </a:p>
        </p:txBody>
      </p:sp>
      <p:sp>
        <p:nvSpPr>
          <p:cNvPr id="41" name="Rectangle 40"/>
          <p:cNvSpPr/>
          <p:nvPr/>
        </p:nvSpPr>
        <p:spPr>
          <a:xfrm>
            <a:off x="7916012" y="6024120"/>
            <a:ext cx="4368261" cy="1754326"/>
          </a:xfrm>
          <a:prstGeom prst="rect">
            <a:avLst/>
          </a:prstGeom>
        </p:spPr>
        <p:txBody>
          <a:bodyPr wrap="square">
            <a:spAutoFit/>
          </a:bodyPr>
          <a:lstStyle/>
          <a:p>
            <a:pPr algn="just"/>
            <a:r>
              <a:rPr lang="vi-VN" sz="3600" b="1" u="sng">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Đề tài</a:t>
            </a:r>
            <a:r>
              <a:rPr lang="vi-VN" sz="36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“bệnh” tưởng, tự ám ảnh, không tin vào chính mình.</a:t>
            </a:r>
            <a:endParaRPr lang="en-GB" sz="360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1000"/>
                                        <p:tgtEl>
                                          <p:spTgt spid="37"/>
                                        </p:tgtEl>
                                      </p:cBhvr>
                                    </p:animEffect>
                                    <p:anim calcmode="lin" valueType="num">
                                      <p:cBhvr>
                                        <p:cTn id="20" dur="1000" fill="hold"/>
                                        <p:tgtEl>
                                          <p:spTgt spid="37"/>
                                        </p:tgtEl>
                                        <p:attrNameLst>
                                          <p:attrName>ppt_x</p:attrName>
                                        </p:attrNameLst>
                                      </p:cBhvr>
                                      <p:tavLst>
                                        <p:tav tm="0">
                                          <p:val>
                                            <p:strVal val="#ppt_x"/>
                                          </p:val>
                                        </p:tav>
                                        <p:tav tm="100000">
                                          <p:val>
                                            <p:strVal val="#ppt_x"/>
                                          </p:val>
                                        </p:tav>
                                      </p:tavLst>
                                    </p:anim>
                                    <p:anim calcmode="lin" valueType="num">
                                      <p:cBhvr>
                                        <p:cTn id="21" dur="1000" fill="hold"/>
                                        <p:tgtEl>
                                          <p:spTgt spid="3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1000"/>
                                        <p:tgtEl>
                                          <p:spTgt spid="38"/>
                                        </p:tgtEl>
                                      </p:cBhvr>
                                    </p:animEffect>
                                    <p:anim calcmode="lin" valueType="num">
                                      <p:cBhvr>
                                        <p:cTn id="32" dur="1000" fill="hold"/>
                                        <p:tgtEl>
                                          <p:spTgt spid="38"/>
                                        </p:tgtEl>
                                        <p:attrNameLst>
                                          <p:attrName>ppt_x</p:attrName>
                                        </p:attrNameLst>
                                      </p:cBhvr>
                                      <p:tavLst>
                                        <p:tav tm="0">
                                          <p:val>
                                            <p:strVal val="#ppt_x"/>
                                          </p:val>
                                        </p:tav>
                                        <p:tav tm="100000">
                                          <p:val>
                                            <p:strVal val="#ppt_x"/>
                                          </p:val>
                                        </p:tav>
                                      </p:tavLst>
                                    </p:anim>
                                    <p:anim calcmode="lin" valueType="num">
                                      <p:cBhvr>
                                        <p:cTn id="33" dur="1000" fill="hold"/>
                                        <p:tgtEl>
                                          <p:spTgt spid="38"/>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1000"/>
                                        <p:tgtEl>
                                          <p:spTgt spid="17"/>
                                        </p:tgtEl>
                                      </p:cBhvr>
                                    </p:animEffect>
                                    <p:anim calcmode="lin" valueType="num">
                                      <p:cBhvr>
                                        <p:cTn id="37" dur="1000" fill="hold"/>
                                        <p:tgtEl>
                                          <p:spTgt spid="17"/>
                                        </p:tgtEl>
                                        <p:attrNameLst>
                                          <p:attrName>ppt_x</p:attrName>
                                        </p:attrNameLst>
                                      </p:cBhvr>
                                      <p:tavLst>
                                        <p:tav tm="0">
                                          <p:val>
                                            <p:strVal val="#ppt_x"/>
                                          </p:val>
                                        </p:tav>
                                        <p:tav tm="100000">
                                          <p:val>
                                            <p:strVal val="#ppt_x"/>
                                          </p:val>
                                        </p:tav>
                                      </p:tavLst>
                                    </p:anim>
                                    <p:anim calcmode="lin" valueType="num">
                                      <p:cBhvr>
                                        <p:cTn id="3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barn(inVertical)">
                                      <p:cBhvr>
                                        <p:cTn id="43" dur="500"/>
                                        <p:tgtEl>
                                          <p:spTgt spid="39"/>
                                        </p:tgtEl>
                                      </p:cBhvr>
                                    </p:animEffect>
                                  </p:childTnLst>
                                </p:cTn>
                              </p:par>
                              <p:par>
                                <p:cTn id="44" presetID="16" presetClass="entr" presetSubtype="21" fill="hold"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barn(inVertical)">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1000"/>
                                        <p:tgtEl>
                                          <p:spTgt spid="27"/>
                                        </p:tgtEl>
                                      </p:cBhvr>
                                    </p:animEffect>
                                    <p:anim calcmode="lin" valueType="num">
                                      <p:cBhvr>
                                        <p:cTn id="52" dur="1000" fill="hold"/>
                                        <p:tgtEl>
                                          <p:spTgt spid="27"/>
                                        </p:tgtEl>
                                        <p:attrNameLst>
                                          <p:attrName>ppt_x</p:attrName>
                                        </p:attrNameLst>
                                      </p:cBhvr>
                                      <p:tavLst>
                                        <p:tav tm="0">
                                          <p:val>
                                            <p:strVal val="#ppt_x"/>
                                          </p:val>
                                        </p:tav>
                                        <p:tav tm="100000">
                                          <p:val>
                                            <p:strVal val="#ppt_x"/>
                                          </p:val>
                                        </p:tav>
                                      </p:tavLst>
                                    </p:anim>
                                    <p:anim calcmode="lin" valueType="num">
                                      <p:cBhvr>
                                        <p:cTn id="53" dur="1000" fill="hold"/>
                                        <p:tgtEl>
                                          <p:spTgt spid="27"/>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40"/>
                                        </p:tgtEl>
                                        <p:attrNameLst>
                                          <p:attrName>style.visibility</p:attrName>
                                        </p:attrNameLst>
                                      </p:cBhvr>
                                      <p:to>
                                        <p:strVal val="visible"/>
                                      </p:to>
                                    </p:set>
                                    <p:animEffect transition="in" filter="fade">
                                      <p:cBhvr>
                                        <p:cTn id="56" dur="1000"/>
                                        <p:tgtEl>
                                          <p:spTgt spid="40"/>
                                        </p:tgtEl>
                                      </p:cBhvr>
                                    </p:animEffect>
                                    <p:anim calcmode="lin" valueType="num">
                                      <p:cBhvr>
                                        <p:cTn id="57" dur="1000" fill="hold"/>
                                        <p:tgtEl>
                                          <p:spTgt spid="40"/>
                                        </p:tgtEl>
                                        <p:attrNameLst>
                                          <p:attrName>ppt_x</p:attrName>
                                        </p:attrNameLst>
                                      </p:cBhvr>
                                      <p:tavLst>
                                        <p:tav tm="0">
                                          <p:val>
                                            <p:strVal val="#ppt_x"/>
                                          </p:val>
                                        </p:tav>
                                        <p:tav tm="100000">
                                          <p:val>
                                            <p:strVal val="#ppt_x"/>
                                          </p:val>
                                        </p:tav>
                                      </p:tavLst>
                                    </p:anim>
                                    <p:anim calcmode="lin" valueType="num">
                                      <p:cBhvr>
                                        <p:cTn id="58"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41"/>
                                        </p:tgtEl>
                                        <p:attrNameLst>
                                          <p:attrName>style.visibility</p:attrName>
                                        </p:attrNameLst>
                                      </p:cBhvr>
                                      <p:to>
                                        <p:strVal val="visible"/>
                                      </p:to>
                                    </p:set>
                                    <p:animEffect transition="in" filter="fade">
                                      <p:cBhvr>
                                        <p:cTn id="63" dur="1000"/>
                                        <p:tgtEl>
                                          <p:spTgt spid="41"/>
                                        </p:tgtEl>
                                      </p:cBhvr>
                                    </p:animEffect>
                                    <p:anim calcmode="lin" valueType="num">
                                      <p:cBhvr>
                                        <p:cTn id="64" dur="1000" fill="hold"/>
                                        <p:tgtEl>
                                          <p:spTgt spid="41"/>
                                        </p:tgtEl>
                                        <p:attrNameLst>
                                          <p:attrName>ppt_x</p:attrName>
                                        </p:attrNameLst>
                                      </p:cBhvr>
                                      <p:tavLst>
                                        <p:tav tm="0">
                                          <p:val>
                                            <p:strVal val="#ppt_x"/>
                                          </p:val>
                                        </p:tav>
                                        <p:tav tm="100000">
                                          <p:val>
                                            <p:strVal val="#ppt_x"/>
                                          </p:val>
                                        </p:tav>
                                      </p:tavLst>
                                    </p:anim>
                                    <p:anim calcmode="lin" valueType="num">
                                      <p:cBhvr>
                                        <p:cTn id="65" dur="1000" fill="hold"/>
                                        <p:tgtEl>
                                          <p:spTgt spid="41"/>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32"/>
                                        </p:tgtEl>
                                        <p:attrNameLst>
                                          <p:attrName>style.visibility</p:attrName>
                                        </p:attrNameLst>
                                      </p:cBhvr>
                                      <p:to>
                                        <p:strVal val="visible"/>
                                      </p:to>
                                    </p:set>
                                    <p:animEffect transition="in" filter="fade">
                                      <p:cBhvr>
                                        <p:cTn id="68" dur="1000"/>
                                        <p:tgtEl>
                                          <p:spTgt spid="32"/>
                                        </p:tgtEl>
                                      </p:cBhvr>
                                    </p:animEffect>
                                    <p:anim calcmode="lin" valueType="num">
                                      <p:cBhvr>
                                        <p:cTn id="69" dur="1000" fill="hold"/>
                                        <p:tgtEl>
                                          <p:spTgt spid="32"/>
                                        </p:tgtEl>
                                        <p:attrNameLst>
                                          <p:attrName>ppt_x</p:attrName>
                                        </p:attrNameLst>
                                      </p:cBhvr>
                                      <p:tavLst>
                                        <p:tav tm="0">
                                          <p:val>
                                            <p:strVal val="#ppt_x"/>
                                          </p:val>
                                        </p:tav>
                                        <p:tav tm="100000">
                                          <p:val>
                                            <p:strVal val="#ppt_x"/>
                                          </p:val>
                                        </p:tav>
                                      </p:tavLst>
                                    </p:anim>
                                    <p:anim calcmode="lin" valueType="num">
                                      <p:cBhvr>
                                        <p:cTn id="7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39" grpId="0"/>
      <p:bldP spid="40" grpId="0"/>
      <p:bldP spid="4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 y="-367058"/>
            <a:ext cx="19121781" cy="14227102"/>
          </a:xfrm>
          <a:custGeom>
            <a:avLst/>
            <a:gdLst/>
            <a:ahLst/>
            <a:cxnLst/>
            <a:rect l="l" t="t" r="r" b="b"/>
            <a:pathLst>
              <a:path w="20484048" h="14227102">
                <a:moveTo>
                  <a:pt x="0" y="0"/>
                </a:moveTo>
                <a:lnTo>
                  <a:pt x="20484047" y="0"/>
                </a:lnTo>
                <a:lnTo>
                  <a:pt x="20484047" y="14227102"/>
                </a:lnTo>
                <a:lnTo>
                  <a:pt x="0" y="1422710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TextBox 5"/>
          <p:cNvSpPr txBox="1"/>
          <p:nvPr/>
        </p:nvSpPr>
        <p:spPr>
          <a:xfrm>
            <a:off x="2590800" y="0"/>
            <a:ext cx="8115300" cy="1190262"/>
          </a:xfrm>
          <a:prstGeom prst="rect">
            <a:avLst/>
          </a:prstGeom>
        </p:spPr>
        <p:txBody>
          <a:bodyPr lIns="0" tIns="0" rIns="0" bIns="0" rtlCol="0" anchor="t">
            <a:spAutoFit/>
          </a:bodyPr>
          <a:lstStyle/>
          <a:p>
            <a:pPr algn="ctr">
              <a:lnSpc>
                <a:spcPts val="10500"/>
              </a:lnSpc>
            </a:pPr>
            <a:r>
              <a:rPr lang="en-US" sz="6000" b="1">
                <a:latin typeface="Times New Roman" panose="02020603050405020304" pitchFamily="18" charset="0"/>
                <a:cs typeface="Times New Roman" panose="02020603050405020304" pitchFamily="18" charset="0"/>
              </a:rPr>
              <a:t>Tóm tắt văn bản</a:t>
            </a:r>
            <a:endParaRPr lang="en-US" sz="6000">
              <a:solidFill>
                <a:srgbClr val="D66A69"/>
              </a:solidFill>
              <a:latin typeface="Times New Roman" panose="02020603050405020304" pitchFamily="18" charset="0"/>
              <a:cs typeface="Times New Roman" panose="02020603050405020304" pitchFamily="18" charset="0"/>
            </a:endParaRPr>
          </a:p>
        </p:txBody>
      </p:sp>
      <p:sp>
        <p:nvSpPr>
          <p:cNvPr id="13" name="Freeform 5"/>
          <p:cNvSpPr/>
          <p:nvPr/>
        </p:nvSpPr>
        <p:spPr>
          <a:xfrm>
            <a:off x="14554200" y="5753100"/>
            <a:ext cx="4760075" cy="5143500"/>
          </a:xfrm>
          <a:custGeom>
            <a:avLst/>
            <a:gdLst/>
            <a:ahLst/>
            <a:cxnLst/>
            <a:rect l="l" t="t" r="r" b="b"/>
            <a:pathLst>
              <a:path w="4760075" h="5143500">
                <a:moveTo>
                  <a:pt x="0" y="0"/>
                </a:moveTo>
                <a:lnTo>
                  <a:pt x="4760076" y="0"/>
                </a:lnTo>
                <a:lnTo>
                  <a:pt x="4760076" y="5143500"/>
                </a:lnTo>
                <a:lnTo>
                  <a:pt x="0" y="51435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4" name="Rectangle 13"/>
          <p:cNvSpPr/>
          <p:nvPr/>
        </p:nvSpPr>
        <p:spPr>
          <a:xfrm>
            <a:off x="381000" y="1333500"/>
            <a:ext cx="15011401" cy="5631180"/>
          </a:xfrm>
          <a:prstGeom prst="rect">
            <a:avLst/>
          </a:prstGeom>
        </p:spPr>
        <p:txBody>
          <a:bodyPr wrap="square">
            <a:spAutoFit/>
          </a:bodyPr>
          <a:lstStyle/>
          <a:p>
            <a:pPr algn="just">
              <a:spcAft>
                <a:spcPts val="0"/>
              </a:spcAft>
            </a:pP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Truyện kể về một anh chàng thích tỏ ra mình là một trí thức chính hiệu. Vì muốn đeo kính, anh ta đã đi khám bác sĩ nhiều lần. </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Mỗi bác sĩ lại có một kết luận khác nhau về tình trạng mắt của anh. Người thì cho rằng anh bị cận thị, người thì kết luận anh viễn thị, lại có người bảo anh loạn thị… </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Sau mỗi lần đi khám, anh lại đeo kính mới như lời bác sĩ. Nhưng lần nào anh cũng khó chịu vô cùng. </a:t>
            </a:r>
            <a:r>
              <a:rPr lang="vi-VN" sz="360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Sau </a:t>
            </a:r>
            <a:r>
              <a:rPr lang="en-US" altLang="vi-VN" sz="360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nhiều lần </a:t>
            </a:r>
            <a:r>
              <a:rPr lang="vi-VN" sz="360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đi khám ở nhiều nơi khác, lại uống thuốc, lại tiêm... nhưng vẫn không nhìn rõ được. </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vi-VN" sz="360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Một lần, anh bị ngã, kính rơi ra, người khác giúp anh nhặt lại. Từ lúc đó, anh nhìn cái gì cũng rõ hẳn. Đến khi vợ anh nhắc, anh mới biết kính mình bị vỡ.</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8504</Words>
  <Application>WPS Presentation</Application>
  <PresentationFormat>Custom</PresentationFormat>
  <Paragraphs>364</Paragraphs>
  <Slides>38</Slides>
  <Notes>0</Notes>
  <HiddenSlides>0</HiddenSlides>
  <MMClips>1</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38</vt:i4>
      </vt:variant>
    </vt:vector>
  </HeadingPairs>
  <TitlesOfParts>
    <vt:vector size="53" baseType="lpstr">
      <vt:lpstr>Arial</vt:lpstr>
      <vt:lpstr>SimSun</vt:lpstr>
      <vt:lpstr>Wingdings</vt:lpstr>
      <vt:lpstr>Times New Roman</vt:lpstr>
      <vt:lpstr>MS Mincho</vt:lpstr>
      <vt:lpstr>Segoe Print</vt:lpstr>
      <vt:lpstr>Microsoft YaHei</vt:lpstr>
      <vt:lpstr>Arial Unicode MS</vt:lpstr>
      <vt:lpstr>Calibri</vt:lpstr>
      <vt:lpstr>Tahoma</vt:lpstr>
      <vt:lpstr>KG Primary Penmanship</vt:lpstr>
      <vt:lpstr>Bobby Jones</vt:lpstr>
      <vt:lpstr>Calibri Light</vt:lpstr>
      <vt:lpstr>Office Theme</vt:lpstr>
      <vt:lpstr>1_Office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Analysing Themes and Ideas Presentation Beige Pink Lined Style</dc:title>
  <dc:creator/>
  <cp:lastModifiedBy>Admin</cp:lastModifiedBy>
  <cp:revision>82</cp:revision>
  <dcterms:created xsi:type="dcterms:W3CDTF">2006-08-16T00:00:00Z</dcterms:created>
  <dcterms:modified xsi:type="dcterms:W3CDTF">2023-11-22T03:10:41Z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568E142DF67D43B79F0E8488FF65B81F_12</vt:lpwstr>
  </property>
  <property fmtid="{D5CDD505-2E9C-101B-9397-08002B2CF9AE}" pid="3" name="KSOProductBuildVer">
    <vt:lpwstr>1033-12.2.0.13306</vt:lpwstr>
  </property>
</Properties>
</file>