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13.svg" ContentType="image/svg+xml"/>
  <Override PartName="/ppt/media/image15.svg" ContentType="image/svg+xml"/>
  <Override PartName="/ppt/media/image17.svg" ContentType="image/svg+xml"/>
  <Override PartName="/ppt/media/image19.svg" ContentType="image/svg+xml"/>
  <Override PartName="/ppt/media/image2.svg" ContentType="image/svg+xml"/>
  <Override PartName="/ppt/media/image21.svg" ContentType="image/svg+xml"/>
  <Override PartName="/ppt/media/image23.svg" ContentType="image/svg+xml"/>
  <Override PartName="/ppt/media/image25.svg" ContentType="image/svg+xml"/>
  <Override PartName="/ppt/media/image27.svg" ContentType="image/svg+xml"/>
  <Override PartName="/ppt/media/image29.svg" ContentType="image/svg+xml"/>
  <Override PartName="/ppt/media/image31.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43.svg" ContentType="image/svg+xml"/>
  <Override PartName="/ppt/media/image45.svg" ContentType="image/svg+xml"/>
  <Override PartName="/ppt/media/image47.svg" ContentType="image/svg+xml"/>
  <Override PartName="/ppt/media/image5.svg" ContentType="image/svg+xml"/>
  <Override PartName="/ppt/media/image7.svg" ContentType="image/svg+xml"/>
  <Override PartName="/ppt/media/image9.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69" r:id="rId4"/>
    <p:sldId id="270" r:id="rId5"/>
    <p:sldId id="271" r:id="rId6"/>
    <p:sldId id="272" r:id="rId7"/>
    <p:sldId id="273" r:id="rId8"/>
    <p:sldId id="274" r:id="rId9"/>
    <p:sldId id="275" r:id="rId10"/>
    <p:sldId id="276" r:id="rId11"/>
    <p:sldId id="277" r:id="rId12"/>
    <p:sldId id="278" r:id="rId13"/>
    <p:sldId id="265" r:id="rId14"/>
    <p:sldId id="279" r:id="rId15"/>
    <p:sldId id="280" r:id="rId16"/>
    <p:sldId id="257" r:id="rId17"/>
    <p:sldId id="259" r:id="rId18"/>
    <p:sldId id="258" r:id="rId19"/>
    <p:sldId id="260" r:id="rId20"/>
    <p:sldId id="261" r:id="rId21"/>
    <p:sldId id="262" r:id="rId22"/>
    <p:sldId id="281" r:id="rId23"/>
    <p:sldId id="263" r:id="rId24"/>
    <p:sldId id="266" r:id="rId25"/>
    <p:sldId id="282" r:id="rId26"/>
    <p:sldId id="264" r:id="rId27"/>
    <p:sldId id="268" r:id="rId28"/>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showGuides="1">
      <p:cViewPr varScale="1">
        <p:scale>
          <a:sx n="44" d="100"/>
          <a:sy n="44" d="100"/>
        </p:scale>
        <p:origin x="756"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svg"/><Relationship Id="rId8" Type="http://schemas.openxmlformats.org/officeDocument/2006/relationships/image" Target="../media/image8.png"/><Relationship Id="rId7" Type="http://schemas.openxmlformats.org/officeDocument/2006/relationships/image" Target="../media/image7.svg"/><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3" Type="http://schemas.openxmlformats.org/officeDocument/2006/relationships/image" Target="../media/image3.jpeg"/><Relationship Id="rId2" Type="http://schemas.openxmlformats.org/officeDocument/2006/relationships/image" Target="../media/image2.svg"/><Relationship Id="rId16" Type="http://schemas.openxmlformats.org/officeDocument/2006/relationships/slideLayout" Target="../slideLayouts/slideLayout7.xml"/><Relationship Id="rId15" Type="http://schemas.openxmlformats.org/officeDocument/2006/relationships/image" Target="../media/image15.svg"/><Relationship Id="rId14" Type="http://schemas.openxmlformats.org/officeDocument/2006/relationships/image" Target="../media/image14.png"/><Relationship Id="rId13" Type="http://schemas.openxmlformats.org/officeDocument/2006/relationships/image" Target="../media/image13.svg"/><Relationship Id="rId12" Type="http://schemas.openxmlformats.org/officeDocument/2006/relationships/image" Target="../media/image12.png"/><Relationship Id="rId11" Type="http://schemas.openxmlformats.org/officeDocument/2006/relationships/image" Target="../media/image11.svg"/><Relationship Id="rId10" Type="http://schemas.openxmlformats.org/officeDocument/2006/relationships/image" Target="../media/image10.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33.svg"/><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3" Type="http://schemas.openxmlformats.org/officeDocument/2006/relationships/image" Target="../media/image3.jpeg"/><Relationship Id="rId2" Type="http://schemas.openxmlformats.org/officeDocument/2006/relationships/image" Target="../media/image2.svg"/><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35.svg"/><Relationship Id="rId3" Type="http://schemas.openxmlformats.org/officeDocument/2006/relationships/image" Target="../media/image34.png"/><Relationship Id="rId2" Type="http://schemas.openxmlformats.org/officeDocument/2006/relationships/image" Target="../media/image3.jpeg"/><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37.svg"/><Relationship Id="rId3" Type="http://schemas.openxmlformats.org/officeDocument/2006/relationships/image" Target="../media/image36.png"/><Relationship Id="rId2" Type="http://schemas.openxmlformats.org/officeDocument/2006/relationships/image" Target="../media/image3.jpeg"/><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6.png"/><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svg"/><Relationship Id="rId3" Type="http://schemas.openxmlformats.org/officeDocument/2006/relationships/image" Target="../media/image38.png"/><Relationship Id="rId2" Type="http://schemas.openxmlformats.org/officeDocument/2006/relationships/image" Target="../media/image3.jpeg"/><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8.png"/><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4.png"/><Relationship Id="rId3" Type="http://schemas.openxmlformats.org/officeDocument/2006/relationships/image" Target="../media/image22.png"/><Relationship Id="rId2" Type="http://schemas.openxmlformats.org/officeDocument/2006/relationships/image" Target="../media/image3.jpeg"/><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image" Target="../media/image3.jpe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32.png"/><Relationship Id="rId3" Type="http://schemas.openxmlformats.org/officeDocument/2006/relationships/image" Target="../media/image30.png"/><Relationship Id="rId2" Type="http://schemas.openxmlformats.org/officeDocument/2006/relationships/image" Target="../media/image3.jpeg"/><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35.svg"/><Relationship Id="rId3" Type="http://schemas.openxmlformats.org/officeDocument/2006/relationships/image" Target="../media/image34.png"/><Relationship Id="rId2" Type="http://schemas.openxmlformats.org/officeDocument/2006/relationships/image" Target="../media/image3.jpe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37.svg"/><Relationship Id="rId3" Type="http://schemas.openxmlformats.org/officeDocument/2006/relationships/image" Target="../media/image36.png"/><Relationship Id="rId2" Type="http://schemas.openxmlformats.org/officeDocument/2006/relationships/image" Target="../media/image3.jpe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9.svg"/><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3" Type="http://schemas.openxmlformats.org/officeDocument/2006/relationships/image" Target="../media/image3.jpeg"/><Relationship Id="rId2" Type="http://schemas.openxmlformats.org/officeDocument/2006/relationships/image" Target="../media/image2.sv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 Id="rId3" Type="http://schemas.openxmlformats.org/officeDocument/2006/relationships/image" Target="../media/image44.png"/><Relationship Id="rId2" Type="http://schemas.openxmlformats.org/officeDocument/2006/relationships/image" Target="../media/image3.jpeg"/><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8.png"/><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6.png"/><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svg"/><Relationship Id="rId3" Type="http://schemas.openxmlformats.org/officeDocument/2006/relationships/image" Target="../media/image38.png"/><Relationship Id="rId2" Type="http://schemas.openxmlformats.org/officeDocument/2006/relationships/image" Target="../media/image3.jpeg"/><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0.png"/><Relationship Id="rId4" Type="http://schemas.openxmlformats.org/officeDocument/2006/relationships/image" Target="../media/image12.png"/><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14.png"/><Relationship Id="rId7" Type="http://schemas.openxmlformats.org/officeDocument/2006/relationships/image" Target="../media/image20.png"/><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image" Target="../media/image6.png"/><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1.pn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0.png"/><Relationship Id="rId3" Type="http://schemas.openxmlformats.org/officeDocument/2006/relationships/image" Target="../media/image22.png"/><Relationship Id="rId2" Type="http://schemas.openxmlformats.org/officeDocument/2006/relationships/image" Target="../media/image3.jpeg"/><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8.png"/><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9.svg"/><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3" Type="http://schemas.openxmlformats.org/officeDocument/2006/relationships/image" Target="../media/image3.jpeg"/><Relationship Id="rId2" Type="http://schemas.openxmlformats.org/officeDocument/2006/relationships/image" Target="../media/image2.sv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9" Type="http://schemas.openxmlformats.org/officeDocument/2006/relationships/image" Target="../media/image9.svg"/><Relationship Id="rId8" Type="http://schemas.openxmlformats.org/officeDocument/2006/relationships/image" Target="../media/image8.png"/><Relationship Id="rId7" Type="http://schemas.openxmlformats.org/officeDocument/2006/relationships/image" Target="../media/image7.svg"/><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3" Type="http://schemas.openxmlformats.org/officeDocument/2006/relationships/image" Target="../media/image3.jpeg"/><Relationship Id="rId2" Type="http://schemas.openxmlformats.org/officeDocument/2006/relationships/image" Target="../media/image2.svg"/><Relationship Id="rId16" Type="http://schemas.openxmlformats.org/officeDocument/2006/relationships/slideLayout" Target="../slideLayouts/slideLayout7.xml"/><Relationship Id="rId15" Type="http://schemas.openxmlformats.org/officeDocument/2006/relationships/image" Target="../media/image15.svg"/><Relationship Id="rId14" Type="http://schemas.openxmlformats.org/officeDocument/2006/relationships/image" Target="../media/image14.png"/><Relationship Id="rId13" Type="http://schemas.openxmlformats.org/officeDocument/2006/relationships/image" Target="../media/image21.svg"/><Relationship Id="rId12" Type="http://schemas.openxmlformats.org/officeDocument/2006/relationships/image" Target="../media/image20.png"/><Relationship Id="rId11" Type="http://schemas.openxmlformats.org/officeDocument/2006/relationships/image" Target="../media/image13.svg"/><Relationship Id="rId10" Type="http://schemas.openxmlformats.org/officeDocument/2006/relationships/image" Target="../media/image12.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9" Type="http://schemas.openxmlformats.org/officeDocument/2006/relationships/image" Target="../media/image9.svg"/><Relationship Id="rId8" Type="http://schemas.openxmlformats.org/officeDocument/2006/relationships/image" Target="../media/image8.png"/><Relationship Id="rId7" Type="http://schemas.openxmlformats.org/officeDocument/2006/relationships/image" Target="../media/image7.svg"/><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3" Type="http://schemas.openxmlformats.org/officeDocument/2006/relationships/image" Target="../media/image3.jpeg"/><Relationship Id="rId2" Type="http://schemas.openxmlformats.org/officeDocument/2006/relationships/image" Target="../media/image2.svg"/><Relationship Id="rId16" Type="http://schemas.openxmlformats.org/officeDocument/2006/relationships/slideLayout" Target="../slideLayouts/slideLayout7.xml"/><Relationship Id="rId15" Type="http://schemas.openxmlformats.org/officeDocument/2006/relationships/image" Target="../media/image15.svg"/><Relationship Id="rId14" Type="http://schemas.openxmlformats.org/officeDocument/2006/relationships/image" Target="../media/image14.png"/><Relationship Id="rId13" Type="http://schemas.openxmlformats.org/officeDocument/2006/relationships/image" Target="../media/image21.svg"/><Relationship Id="rId12" Type="http://schemas.openxmlformats.org/officeDocument/2006/relationships/image" Target="../media/image20.png"/><Relationship Id="rId11" Type="http://schemas.openxmlformats.org/officeDocument/2006/relationships/image" Target="../media/image13.svg"/><Relationship Id="rId10" Type="http://schemas.openxmlformats.org/officeDocument/2006/relationships/image" Target="../media/image12.pn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9" Type="http://schemas.openxmlformats.org/officeDocument/2006/relationships/image" Target="../media/image9.svg"/><Relationship Id="rId8" Type="http://schemas.openxmlformats.org/officeDocument/2006/relationships/image" Target="../media/image8.png"/><Relationship Id="rId7" Type="http://schemas.openxmlformats.org/officeDocument/2006/relationships/image" Target="../media/image7.svg"/><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3" Type="http://schemas.openxmlformats.org/officeDocument/2006/relationships/image" Target="../media/image3.jpeg"/><Relationship Id="rId2" Type="http://schemas.openxmlformats.org/officeDocument/2006/relationships/image" Target="../media/image2.svg"/><Relationship Id="rId16" Type="http://schemas.openxmlformats.org/officeDocument/2006/relationships/slideLayout" Target="../slideLayouts/slideLayout7.xml"/><Relationship Id="rId15" Type="http://schemas.openxmlformats.org/officeDocument/2006/relationships/image" Target="../media/image15.svg"/><Relationship Id="rId14" Type="http://schemas.openxmlformats.org/officeDocument/2006/relationships/image" Target="../media/image14.png"/><Relationship Id="rId13" Type="http://schemas.openxmlformats.org/officeDocument/2006/relationships/image" Target="../media/image21.svg"/><Relationship Id="rId12" Type="http://schemas.openxmlformats.org/officeDocument/2006/relationships/image" Target="../media/image20.png"/><Relationship Id="rId11" Type="http://schemas.openxmlformats.org/officeDocument/2006/relationships/image" Target="../media/image13.svg"/><Relationship Id="rId10" Type="http://schemas.openxmlformats.org/officeDocument/2006/relationships/image" Target="../media/image12.pn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9.svg"/><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3" Type="http://schemas.openxmlformats.org/officeDocument/2006/relationships/image" Target="../media/image3.jpeg"/><Relationship Id="rId2" Type="http://schemas.openxmlformats.org/officeDocument/2006/relationships/image" Target="../media/image2.sv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25.svg"/><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3" Type="http://schemas.openxmlformats.org/officeDocument/2006/relationships/image" Target="../media/image3.jpeg"/><Relationship Id="rId2" Type="http://schemas.openxmlformats.org/officeDocument/2006/relationships/image" Target="../media/image2.sv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29.svg"/><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3" Type="http://schemas.openxmlformats.org/officeDocument/2006/relationships/image" Target="../media/image3.jpeg"/><Relationship Id="rId2" Type="http://schemas.openxmlformats.org/officeDocument/2006/relationships/image" Target="../media/image2.sv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extLst>
                  <a:ext uri="{96DAC541-7B7A-43D3-8B79-37D633B846F1}">
                    <asvg:svgBlip xmlns:asvg="http://schemas.microsoft.com/office/drawing/2016/SVG/main" r:embed="rId2"/>
                  </a:ext>
                </a:extLst>
              </a:blip>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3"/>
              <a:stretch>
                <a:fillRect t="-30307" b="-21557"/>
              </a:stretch>
            </a:blipFill>
          </p:spPr>
        </p:sp>
      </p:grpSp>
      <p:sp>
        <p:nvSpPr>
          <p:cNvPr id="5" name="Freeform 5"/>
          <p:cNvSpPr/>
          <p:nvPr/>
        </p:nvSpPr>
        <p:spPr>
          <a:xfrm>
            <a:off x="866924" y="439540"/>
            <a:ext cx="12922113" cy="6706749"/>
          </a:xfrm>
          <a:custGeom>
            <a:avLst/>
            <a:gdLst/>
            <a:ahLst/>
            <a:cxnLst/>
            <a:rect l="l" t="t" r="r" b="b"/>
            <a:pathLst>
              <a:path w="12922113" h="6706749">
                <a:moveTo>
                  <a:pt x="0" y="0"/>
                </a:moveTo>
                <a:lnTo>
                  <a:pt x="12922113" y="0"/>
                </a:lnTo>
                <a:lnTo>
                  <a:pt x="12922113" y="6706749"/>
                </a:lnTo>
                <a:lnTo>
                  <a:pt x="0" y="670674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4749724" y="439540"/>
            <a:ext cx="2711318" cy="2726188"/>
          </a:xfrm>
          <a:custGeom>
            <a:avLst/>
            <a:gdLst/>
            <a:ahLst/>
            <a:cxnLst/>
            <a:rect l="l" t="t" r="r" b="b"/>
            <a:pathLst>
              <a:path w="2711318" h="2726188">
                <a:moveTo>
                  <a:pt x="0" y="0"/>
                </a:moveTo>
                <a:lnTo>
                  <a:pt x="2711317" y="0"/>
                </a:lnTo>
                <a:lnTo>
                  <a:pt x="2711317" y="2726188"/>
                </a:lnTo>
                <a:lnTo>
                  <a:pt x="0" y="27261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a:off x="14749724" y="3487366"/>
            <a:ext cx="2711318" cy="3366196"/>
          </a:xfrm>
          <a:custGeom>
            <a:avLst/>
            <a:gdLst/>
            <a:ahLst/>
            <a:cxnLst/>
            <a:rect l="l" t="t" r="r" b="b"/>
            <a:pathLst>
              <a:path w="2711318" h="3366196">
                <a:moveTo>
                  <a:pt x="0" y="0"/>
                </a:moveTo>
                <a:lnTo>
                  <a:pt x="2711317" y="0"/>
                </a:lnTo>
                <a:lnTo>
                  <a:pt x="2711317" y="3366196"/>
                </a:lnTo>
                <a:lnTo>
                  <a:pt x="0" y="336619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a:off x="8668568" y="2626434"/>
            <a:ext cx="9619432" cy="7660566"/>
          </a:xfrm>
          <a:custGeom>
            <a:avLst/>
            <a:gdLst/>
            <a:ahLst/>
            <a:cxnLst/>
            <a:rect l="l" t="t" r="r" b="b"/>
            <a:pathLst>
              <a:path w="9619432" h="7660566">
                <a:moveTo>
                  <a:pt x="0" y="0"/>
                </a:moveTo>
                <a:lnTo>
                  <a:pt x="9619432" y="0"/>
                </a:lnTo>
                <a:lnTo>
                  <a:pt x="9619432" y="7660566"/>
                </a:lnTo>
                <a:lnTo>
                  <a:pt x="0" y="766056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Freeform 9"/>
          <p:cNvSpPr/>
          <p:nvPr/>
        </p:nvSpPr>
        <p:spPr>
          <a:xfrm>
            <a:off x="-852739" y="6456717"/>
            <a:ext cx="3610804" cy="4472843"/>
          </a:xfrm>
          <a:custGeom>
            <a:avLst/>
            <a:gdLst/>
            <a:ahLst/>
            <a:cxnLst/>
            <a:rect l="l" t="t" r="r" b="b"/>
            <a:pathLst>
              <a:path w="3610804" h="4472843">
                <a:moveTo>
                  <a:pt x="0" y="0"/>
                </a:moveTo>
                <a:lnTo>
                  <a:pt x="3610804" y="0"/>
                </a:lnTo>
                <a:lnTo>
                  <a:pt x="3610804" y="4472843"/>
                </a:lnTo>
                <a:lnTo>
                  <a:pt x="0" y="447284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0" name="Freeform 10"/>
          <p:cNvSpPr/>
          <p:nvPr/>
        </p:nvSpPr>
        <p:spPr>
          <a:xfrm>
            <a:off x="5452598" y="7710889"/>
            <a:ext cx="2892318" cy="1940482"/>
          </a:xfrm>
          <a:custGeom>
            <a:avLst/>
            <a:gdLst/>
            <a:ahLst/>
            <a:cxnLst/>
            <a:rect l="l" t="t" r="r" b="b"/>
            <a:pathLst>
              <a:path w="2892318" h="1940482">
                <a:moveTo>
                  <a:pt x="0" y="0"/>
                </a:moveTo>
                <a:lnTo>
                  <a:pt x="2892317" y="0"/>
                </a:lnTo>
                <a:lnTo>
                  <a:pt x="2892317" y="1940482"/>
                </a:lnTo>
                <a:lnTo>
                  <a:pt x="0" y="194048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1" name="TextBox 11"/>
          <p:cNvSpPr txBox="1"/>
          <p:nvPr/>
        </p:nvSpPr>
        <p:spPr>
          <a:xfrm>
            <a:off x="1343791" y="1526409"/>
            <a:ext cx="12134493" cy="53092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lIns="0" tIns="0" rIns="0" bIns="0" rtlCol="0" anchor="t">
            <a:spAutoFit/>
          </a:bodyPr>
          <a:lstStyle/>
          <a:p>
            <a:pPr algn="ctr"/>
            <a:r>
              <a:rPr lang="en-US" altLang="en-GB" sz="11500" b="1">
                <a:latin typeface="Times New Roman" panose="02020603050405020304" pitchFamily="18" charset="0"/>
                <a:cs typeface="Times New Roman" panose="02020603050405020304" pitchFamily="18" charset="0"/>
              </a:rPr>
              <a:t>TIẾT 49:</a:t>
            </a:r>
            <a:r>
              <a:rPr lang="en-GB" sz="11500" b="1">
                <a:latin typeface="Times New Roman" panose="02020603050405020304" pitchFamily="18" charset="0"/>
                <a:cs typeface="Times New Roman" panose="02020603050405020304" pitchFamily="18" charset="0"/>
              </a:rPr>
              <a:t>Nghĩa tường minh và nghĩa hàm ẩn</a:t>
            </a:r>
            <a:endParaRPr lang="en-GB" sz="115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66363" y="-832441"/>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extLst>
                  <a:ext uri="{96DAC541-7B7A-43D3-8B79-37D633B846F1}">
                    <asvg:svgBlip xmlns:asvg="http://schemas.microsoft.com/office/drawing/2016/SVG/main" r:embed="rId2"/>
                  </a:ext>
                </a:extLst>
              </a:blip>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3"/>
              <a:stretch>
                <a:fillRect t="-30307" b="-21557"/>
              </a:stretch>
            </a:blipFill>
          </p:spPr>
        </p:sp>
      </p:grpSp>
      <p:sp>
        <p:nvSpPr>
          <p:cNvPr id="5" name="Freeform 5"/>
          <p:cNvSpPr/>
          <p:nvPr/>
        </p:nvSpPr>
        <p:spPr>
          <a:xfrm>
            <a:off x="-1676400" y="2933700"/>
            <a:ext cx="8577972" cy="7548615"/>
          </a:xfrm>
          <a:custGeom>
            <a:avLst/>
            <a:gdLst/>
            <a:ahLst/>
            <a:cxnLst/>
            <a:rect l="l" t="t" r="r" b="b"/>
            <a:pathLst>
              <a:path w="8577972" h="7548615">
                <a:moveTo>
                  <a:pt x="0" y="0"/>
                </a:moveTo>
                <a:lnTo>
                  <a:pt x="8577972" y="0"/>
                </a:lnTo>
                <a:lnTo>
                  <a:pt x="8577972" y="7548615"/>
                </a:lnTo>
                <a:lnTo>
                  <a:pt x="0" y="75486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TextBox 6"/>
          <p:cNvSpPr txBox="1"/>
          <p:nvPr/>
        </p:nvSpPr>
        <p:spPr>
          <a:xfrm>
            <a:off x="5777589" y="610570"/>
            <a:ext cx="11506200" cy="923330"/>
          </a:xfrm>
          <a:prstGeom prst="rect">
            <a:avLst/>
          </a:prstGeom>
        </p:spPr>
        <p:txBody>
          <a:bodyPr wrap="square" lIns="0" tIns="0" rIns="0" bIns="0" rtlCol="0" anchor="t">
            <a:spAutoFit/>
          </a:bodyPr>
          <a:lstStyle/>
          <a:p>
            <a:r>
              <a:rPr lang="de-DE" sz="6000" b="1" i="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 </a:t>
            </a:r>
            <a:r>
              <a:rPr lang="vi-VN" sz="6000" b="1" i="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Có công mài sắt, có ngày nên kim</a:t>
            </a:r>
            <a:endParaRPr lang="en-GB" sz="60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TextBox 7"/>
          <p:cNvSpPr txBox="1"/>
          <p:nvPr/>
        </p:nvSpPr>
        <p:spPr>
          <a:xfrm>
            <a:off x="6901572" y="2164652"/>
            <a:ext cx="10374960" cy="2215991"/>
          </a:xfrm>
          <a:prstGeom prst="rect">
            <a:avLst/>
          </a:prstGeom>
        </p:spPr>
        <p:txBody>
          <a:bodyPr wrap="square" lIns="0" tIns="0" rIns="0" bIns="0" rtlCol="0" anchor="t">
            <a:spAutoFit/>
          </a:bodyPr>
          <a:lstStyle/>
          <a:p>
            <a:pPr algn="just"/>
            <a:r>
              <a:rPr lang="vi-VN" sz="4800">
                <a:latin typeface="Times New Roman" panose="02020603050405020304" pitchFamily="18" charset="0"/>
                <a:cs typeface="Times New Roman" panose="02020603050405020304" pitchFamily="18" charset="0"/>
              </a:rPr>
              <a:t>- Câu tục ngữ trên có nghĩa tường minh: Nếu bỏ công sức ra mài một thanh sắt thì có ngày sẽ có được một cây kim. </a:t>
            </a:r>
            <a:endParaRPr lang="en-GB" sz="4800">
              <a:latin typeface="Times New Roman" panose="02020603050405020304" pitchFamily="18" charset="0"/>
              <a:cs typeface="Times New Roman" panose="02020603050405020304" pitchFamily="18" charset="0"/>
            </a:endParaRPr>
          </a:p>
        </p:txBody>
      </p:sp>
      <p:sp>
        <p:nvSpPr>
          <p:cNvPr id="8" name="Freeform 8"/>
          <p:cNvSpPr/>
          <p:nvPr/>
        </p:nvSpPr>
        <p:spPr>
          <a:xfrm>
            <a:off x="801210" y="799962"/>
            <a:ext cx="2230500" cy="2242733"/>
          </a:xfrm>
          <a:custGeom>
            <a:avLst/>
            <a:gdLst/>
            <a:ahLst/>
            <a:cxnLst/>
            <a:rect l="l" t="t" r="r" b="b"/>
            <a:pathLst>
              <a:path w="2230500" h="2242733">
                <a:moveTo>
                  <a:pt x="0" y="0"/>
                </a:moveTo>
                <a:lnTo>
                  <a:pt x="2230500" y="0"/>
                </a:lnTo>
                <a:lnTo>
                  <a:pt x="2230500" y="2242733"/>
                </a:lnTo>
                <a:lnTo>
                  <a:pt x="0" y="224273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Rectangle 8"/>
          <p:cNvSpPr/>
          <p:nvPr/>
        </p:nvSpPr>
        <p:spPr>
          <a:xfrm>
            <a:off x="6901572" y="4762500"/>
            <a:ext cx="10222560" cy="2308324"/>
          </a:xfrm>
          <a:prstGeom prst="rect">
            <a:avLst/>
          </a:prstGeom>
        </p:spPr>
        <p:txBody>
          <a:bodyPr wrap="square">
            <a:spAutoFit/>
          </a:bodyPr>
          <a:lstStyle/>
          <a:p>
            <a:pPr algn="just">
              <a:spcAft>
                <a:spcPts val="0"/>
              </a:spcAft>
            </a:pPr>
            <a:r>
              <a:rPr lang="vi-VN" sz="4800">
                <a:latin typeface="Times New Roman" panose="02020603050405020304" pitchFamily="18" charset="0"/>
                <a:ea typeface="Times New Roman" panose="02020603050405020304" pitchFamily="18" charset="0"/>
                <a:cs typeface="Times New Roman" panose="02020603050405020304" pitchFamily="18" charset="0"/>
              </a:rPr>
              <a:t>- Câu tục ngữ trên có nghĩa hàm ẩn: Nêu kiên trì, nỗ lực vượt qua khó khăn, thử thách thì có ngày sẽ thành công.</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2"/>
              <a:stretch>
                <a:fillRect t="-30307" b="-21557"/>
              </a:stretch>
            </a:blipFill>
          </p:spPr>
        </p:sp>
      </p:grpSp>
      <p:sp>
        <p:nvSpPr>
          <p:cNvPr id="5" name="Freeform 5"/>
          <p:cNvSpPr/>
          <p:nvPr/>
        </p:nvSpPr>
        <p:spPr>
          <a:xfrm>
            <a:off x="-1210049" y="2095500"/>
            <a:ext cx="9637034" cy="8445546"/>
          </a:xfrm>
          <a:custGeom>
            <a:avLst/>
            <a:gdLst/>
            <a:ahLst/>
            <a:cxnLst/>
            <a:rect l="l" t="t" r="r" b="b"/>
            <a:pathLst>
              <a:path w="9637034" h="8445546">
                <a:moveTo>
                  <a:pt x="0" y="0"/>
                </a:moveTo>
                <a:lnTo>
                  <a:pt x="9637035" y="0"/>
                </a:lnTo>
                <a:lnTo>
                  <a:pt x="9637035" y="8445546"/>
                </a:lnTo>
                <a:lnTo>
                  <a:pt x="0" y="844554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10994602" y="-35159"/>
            <a:ext cx="8115300" cy="1015663"/>
          </a:xfrm>
          <a:prstGeom prst="rect">
            <a:avLst/>
          </a:prstGeom>
        </p:spPr>
        <p:txBody>
          <a:bodyPr lIns="0" tIns="0" rIns="0" bIns="0" rtlCol="0" anchor="t">
            <a:spAutoFit/>
          </a:bodyPr>
          <a:lstStyle/>
          <a:p>
            <a:r>
              <a:rPr lang="de-DE" sz="6600" b="1">
                <a:latin typeface="Times New Roman" panose="02020603050405020304" pitchFamily="18" charset="0"/>
                <a:cs typeface="Times New Roman" panose="02020603050405020304" pitchFamily="18" charset="0"/>
              </a:rPr>
              <a:t>2. Kết luận</a:t>
            </a:r>
            <a:endParaRPr lang="en-GB" sz="6600">
              <a:latin typeface="Times New Roman" panose="02020603050405020304" pitchFamily="18" charset="0"/>
              <a:cs typeface="Times New Roman" panose="02020603050405020304" pitchFamily="18" charset="0"/>
            </a:endParaRPr>
          </a:p>
        </p:txBody>
      </p:sp>
      <p:sp>
        <p:nvSpPr>
          <p:cNvPr id="8" name="Freeform 8"/>
          <p:cNvSpPr/>
          <p:nvPr/>
        </p:nvSpPr>
        <p:spPr>
          <a:xfrm>
            <a:off x="-1643184" y="-1447819"/>
            <a:ext cx="11446095" cy="2476519"/>
          </a:xfrm>
          <a:custGeom>
            <a:avLst/>
            <a:gdLst/>
            <a:ahLst/>
            <a:cxnLst/>
            <a:rect l="l" t="t" r="r" b="b"/>
            <a:pathLst>
              <a:path w="11446095" h="2476519">
                <a:moveTo>
                  <a:pt x="0" y="0"/>
                </a:moveTo>
                <a:lnTo>
                  <a:pt x="11446096" y="0"/>
                </a:lnTo>
                <a:lnTo>
                  <a:pt x="11446096" y="2476519"/>
                </a:lnTo>
                <a:lnTo>
                  <a:pt x="0" y="2476519"/>
                </a:lnTo>
                <a:lnTo>
                  <a:pt x="0" y="0"/>
                </a:lnTo>
                <a:close/>
              </a:path>
            </a:pathLst>
          </a:custGeom>
          <a:blipFill>
            <a:blip r:embed="rId5"/>
            <a:stretch>
              <a:fillRect/>
            </a:stretch>
          </a:blipFill>
        </p:spPr>
      </p:sp>
      <p:graphicFrame>
        <p:nvGraphicFramePr>
          <p:cNvPr id="11" name="Table 10"/>
          <p:cNvGraphicFramePr>
            <a:graphicFrameLocks noGrp="1"/>
          </p:cNvGraphicFramePr>
          <p:nvPr/>
        </p:nvGraphicFramePr>
        <p:xfrm>
          <a:off x="8153400" y="1327962"/>
          <a:ext cx="9622790" cy="7844155"/>
        </p:xfrm>
        <a:graphic>
          <a:graphicData uri="http://schemas.openxmlformats.org/drawingml/2006/table">
            <a:tbl>
              <a:tblPr firstRow="1" firstCol="1" bandRow="1">
                <a:effectLst>
                  <a:outerShdw blurRad="50800" dist="38100" algn="l" rotWithShape="0">
                    <a:prstClr val="black">
                      <a:alpha val="40000"/>
                    </a:prstClr>
                  </a:outerShdw>
                </a:effectLst>
              </a:tblPr>
              <a:tblGrid>
                <a:gridCol w="2592705"/>
                <a:gridCol w="3705860"/>
                <a:gridCol w="3324436"/>
              </a:tblGrid>
              <a:tr h="609600">
                <a:tc gridSpan="3">
                  <a:txBody>
                    <a:bodyPr/>
                    <a:lstStyle/>
                    <a:p>
                      <a:pPr algn="ctr">
                        <a:lnSpc>
                          <a:spcPct val="130000"/>
                        </a:lnSpc>
                        <a:spcAft>
                          <a:spcPts val="0"/>
                        </a:spcAft>
                        <a:tabLst>
                          <a:tab pos="90170" algn="l"/>
                          <a:tab pos="180340" algn="l"/>
                          <a:tab pos="270510" algn="l"/>
                        </a:tabLst>
                      </a:pPr>
                      <a:r>
                        <a:rPr lang="vi-VN" sz="36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số 02:</a:t>
                      </a:r>
                      <a:r>
                        <a:rPr lang="vi-VN" sz="36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Phân biệt nghĩa tường minh và nghĩa hàm ẩn</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cPr/>
                </a:tc>
                <a:tc hMerge="1">
                  <a:tcPr/>
                </a:tc>
              </a:tr>
              <a:tr h="2519120">
                <a:tc>
                  <a:txBody>
                    <a:bodyPr/>
                    <a:lstStyle/>
                    <a:p>
                      <a:pPr algn="just">
                        <a:lnSpc>
                          <a:spcPct val="130000"/>
                        </a:lnSpc>
                        <a:spcAft>
                          <a:spcPts val="0"/>
                        </a:spcAft>
                        <a:tabLst>
                          <a:tab pos="90170" algn="l"/>
                          <a:tab pos="180340" algn="l"/>
                          <a:tab pos="270510" algn="l"/>
                        </a:tabLs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Khái niệm</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30000"/>
                        </a:lnSpc>
                        <a:spcAft>
                          <a:spcPts val="0"/>
                        </a:spcAft>
                        <a:tabLst>
                          <a:tab pos="90170" algn="l"/>
                          <a:tab pos="180340" algn="l"/>
                          <a:tab pos="270510" algn="l"/>
                        </a:tabLs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Nghĩa tường minh của câu là</a:t>
                      </a: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tabLst>
                          <a:tab pos="90170" algn="l"/>
                          <a:tab pos="180340" algn="l"/>
                          <a:tab pos="270510" algn="l"/>
                        </a:tabLs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Nghĩa hàm ẩn của câu là:…</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tabLst>
                          <a:tab pos="90170" algn="l"/>
                          <a:tab pos="180340" algn="l"/>
                          <a:tab pos="270510" algn="l"/>
                        </a:tabLst>
                      </a:pPr>
                      <a:r>
                        <a:rPr lang="en-US" sz="28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0">
                <a:tc>
                  <a:txBody>
                    <a:bodyPr/>
                    <a:lstStyle/>
                    <a:p>
                      <a:pPr algn="just">
                        <a:lnSpc>
                          <a:spcPct val="130000"/>
                        </a:lnSpc>
                        <a:spcAft>
                          <a:spcPts val="0"/>
                        </a:spcAft>
                        <a:tabLst>
                          <a:tab pos="90170" algn="l"/>
                          <a:tab pos="180340" algn="l"/>
                          <a:tab pos="270510" algn="l"/>
                        </a:tabLs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Tác dụng của việc dùng nghĩa hàm ẩn trong giao tiếp</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30000"/>
                        </a:lnSpc>
                        <a:spcAft>
                          <a:spcPts val="0"/>
                        </a:spcAft>
                        <a:tabLst>
                          <a:tab pos="90170" algn="l"/>
                          <a:tab pos="180340" algn="l"/>
                          <a:tab pos="270510" algn="l"/>
                        </a:tabLst>
                      </a:pP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2"/>
              <a:stretch>
                <a:fillRect t="-30307" b="-21557"/>
              </a:stretch>
            </a:blipFill>
          </p:spPr>
        </p:sp>
      </p:grpSp>
      <p:sp>
        <p:nvSpPr>
          <p:cNvPr id="5" name="Freeform 5"/>
          <p:cNvSpPr/>
          <p:nvPr/>
        </p:nvSpPr>
        <p:spPr>
          <a:xfrm>
            <a:off x="-1479443" y="-1687171"/>
            <a:ext cx="8972316" cy="5986982"/>
          </a:xfrm>
          <a:custGeom>
            <a:avLst/>
            <a:gdLst/>
            <a:ahLst/>
            <a:cxnLst/>
            <a:rect l="l" t="t" r="r" b="b"/>
            <a:pathLst>
              <a:path w="8972316" h="5986982">
                <a:moveTo>
                  <a:pt x="0" y="0"/>
                </a:moveTo>
                <a:lnTo>
                  <a:pt x="8972316" y="0"/>
                </a:lnTo>
                <a:lnTo>
                  <a:pt x="8972316" y="5986982"/>
                </a:lnTo>
                <a:lnTo>
                  <a:pt x="0" y="59869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987866" y="3418368"/>
            <a:ext cx="9783148" cy="6581390"/>
          </a:xfrm>
          <a:custGeom>
            <a:avLst/>
            <a:gdLst/>
            <a:ahLst/>
            <a:cxnLst/>
            <a:rect l="l" t="t" r="r" b="b"/>
            <a:pathLst>
              <a:path w="9783148" h="6581390">
                <a:moveTo>
                  <a:pt x="0" y="0"/>
                </a:moveTo>
                <a:lnTo>
                  <a:pt x="9783148" y="0"/>
                </a:lnTo>
                <a:lnTo>
                  <a:pt x="9783148" y="6581391"/>
                </a:lnTo>
                <a:lnTo>
                  <a:pt x="0" y="6581391"/>
                </a:lnTo>
                <a:lnTo>
                  <a:pt x="0" y="0"/>
                </a:lnTo>
                <a:close/>
              </a:path>
            </a:pathLst>
          </a:custGeom>
          <a:blipFill>
            <a:blip r:embed="rId5"/>
            <a:stretch>
              <a:fillRect/>
            </a:stretch>
          </a:blipFill>
        </p:spPr>
      </p:sp>
      <p:sp>
        <p:nvSpPr>
          <p:cNvPr id="9" name="Rectangle 8"/>
          <p:cNvSpPr/>
          <p:nvPr/>
        </p:nvSpPr>
        <p:spPr>
          <a:xfrm>
            <a:off x="7496502" y="1440375"/>
            <a:ext cx="10281503" cy="1692771"/>
          </a:xfrm>
          <a:prstGeom prst="rect">
            <a:avLst/>
          </a:prstGeom>
        </p:spPr>
        <p:txBody>
          <a:bodyPr wrap="square">
            <a:spAutoFit/>
          </a:bodyPr>
          <a:lstStyle/>
          <a:p>
            <a:pPr algn="just">
              <a:lnSpc>
                <a:spcPct val="130000"/>
              </a:lnSpc>
              <a:spcAft>
                <a:spcPts val="0"/>
              </a:spcAft>
            </a:pPr>
            <a:r>
              <a:rPr lang="vi-VN"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Nghĩa tường minh của câu là phần thông báo </a:t>
            </a:r>
            <a:r>
              <a:rPr lang="vi-VN" sz="4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 diễn đạt trực tiếp bằng từ ngữ trong câu.</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Rectangle 9"/>
          <p:cNvSpPr/>
          <p:nvPr/>
        </p:nvSpPr>
        <p:spPr>
          <a:xfrm>
            <a:off x="7492873" y="3771900"/>
            <a:ext cx="10774015" cy="1692771"/>
          </a:xfrm>
          <a:prstGeom prst="rect">
            <a:avLst/>
          </a:prstGeom>
        </p:spPr>
        <p:txBody>
          <a:bodyPr wrap="square">
            <a:spAutoFit/>
          </a:bodyPr>
          <a:lstStyle/>
          <a:p>
            <a:pPr algn="just">
              <a:lnSpc>
                <a:spcPct val="130000"/>
              </a:lnSpc>
              <a:spcAft>
                <a:spcPts val="0"/>
              </a:spcAft>
            </a:pPr>
            <a:r>
              <a:rPr lang="vi-VN"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Nghĩa hàm ẩn của câu là nội dung thông báo </a:t>
            </a:r>
            <a:r>
              <a:rPr lang="vi-VN" sz="4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 suy ra từ nghĩa tường minh và từ ngữ cảnh</a:t>
            </a:r>
            <a:r>
              <a:rPr lang="vi-VN"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TextBox 7"/>
          <p:cNvSpPr txBox="1"/>
          <p:nvPr/>
        </p:nvSpPr>
        <p:spPr>
          <a:xfrm>
            <a:off x="9167405" y="344768"/>
            <a:ext cx="8115300" cy="830997"/>
          </a:xfrm>
          <a:prstGeom prst="rect">
            <a:avLst/>
          </a:prstGeom>
        </p:spPr>
        <p:txBody>
          <a:bodyPr lIns="0" tIns="0" rIns="0" bIns="0" rtlCol="0" anchor="t">
            <a:spAutoFit/>
          </a:bodyPr>
          <a:lstStyle/>
          <a:p>
            <a:r>
              <a:rPr lang="de-DE" sz="5400" b="1">
                <a:latin typeface="Times New Roman" panose="02020603050405020304" pitchFamily="18" charset="0"/>
                <a:cs typeface="Times New Roman" panose="02020603050405020304" pitchFamily="18" charset="0"/>
              </a:rPr>
              <a:t>a. Khái niệm</a:t>
            </a:r>
            <a:endParaRPr lang="en-GB" sz="54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2"/>
              <a:stretch>
                <a:fillRect t="-30307" b="-21557"/>
              </a:stretch>
            </a:blipFill>
          </p:spPr>
        </p:sp>
      </p:grpSp>
      <p:grpSp>
        <p:nvGrpSpPr>
          <p:cNvPr id="5" name="Group 5"/>
          <p:cNvGrpSpPr/>
          <p:nvPr/>
        </p:nvGrpSpPr>
        <p:grpSpPr>
          <a:xfrm>
            <a:off x="674670" y="3052915"/>
            <a:ext cx="7814060" cy="6383169"/>
            <a:chOff x="0" y="0"/>
            <a:chExt cx="10418746" cy="8510892"/>
          </a:xfrm>
        </p:grpSpPr>
        <p:sp>
          <p:nvSpPr>
            <p:cNvPr id="6" name="Freeform 6"/>
            <p:cNvSpPr/>
            <p:nvPr/>
          </p:nvSpPr>
          <p:spPr>
            <a:xfrm>
              <a:off x="0" y="441099"/>
              <a:ext cx="10418746" cy="8069793"/>
            </a:xfrm>
            <a:custGeom>
              <a:avLst/>
              <a:gdLst/>
              <a:ahLst/>
              <a:cxnLst/>
              <a:rect l="l" t="t" r="r" b="b"/>
              <a:pathLst>
                <a:path w="10418746" h="8069793">
                  <a:moveTo>
                    <a:pt x="0" y="0"/>
                  </a:moveTo>
                  <a:lnTo>
                    <a:pt x="10418746" y="0"/>
                  </a:lnTo>
                  <a:lnTo>
                    <a:pt x="10418746" y="8069793"/>
                  </a:lnTo>
                  <a:lnTo>
                    <a:pt x="0" y="806979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6743482" y="0"/>
              <a:ext cx="1922140" cy="2554339"/>
            </a:xfrm>
            <a:custGeom>
              <a:avLst/>
              <a:gdLst/>
              <a:ahLst/>
              <a:cxnLst/>
              <a:rect l="l" t="t" r="r" b="b"/>
              <a:pathLst>
                <a:path w="1922140" h="2554339">
                  <a:moveTo>
                    <a:pt x="0" y="0"/>
                  </a:moveTo>
                  <a:lnTo>
                    <a:pt x="1922141" y="0"/>
                  </a:lnTo>
                  <a:lnTo>
                    <a:pt x="1922141" y="2554339"/>
                  </a:lnTo>
                  <a:lnTo>
                    <a:pt x="0" y="2554339"/>
                  </a:lnTo>
                  <a:lnTo>
                    <a:pt x="0" y="0"/>
                  </a:lnTo>
                  <a:close/>
                </a:path>
              </a:pathLst>
            </a:custGeom>
            <a:blipFill>
              <a:blip r:embed="rId5"/>
              <a:stretch>
                <a:fillRect/>
              </a:stretch>
            </a:blipFill>
          </p:spPr>
        </p:sp>
        <p:sp>
          <p:nvSpPr>
            <p:cNvPr id="8" name="Freeform 8"/>
            <p:cNvSpPr/>
            <p:nvPr/>
          </p:nvSpPr>
          <p:spPr>
            <a:xfrm>
              <a:off x="5543712" y="692947"/>
              <a:ext cx="849260" cy="1861392"/>
            </a:xfrm>
            <a:custGeom>
              <a:avLst/>
              <a:gdLst/>
              <a:ahLst/>
              <a:cxnLst/>
              <a:rect l="l" t="t" r="r" b="b"/>
              <a:pathLst>
                <a:path w="849260" h="1861392">
                  <a:moveTo>
                    <a:pt x="0" y="0"/>
                  </a:moveTo>
                  <a:lnTo>
                    <a:pt x="849260" y="0"/>
                  </a:lnTo>
                  <a:lnTo>
                    <a:pt x="849260" y="1861392"/>
                  </a:lnTo>
                  <a:lnTo>
                    <a:pt x="0" y="1861392"/>
                  </a:lnTo>
                  <a:lnTo>
                    <a:pt x="0" y="0"/>
                  </a:lnTo>
                  <a:close/>
                </a:path>
              </a:pathLst>
            </a:custGeom>
            <a:blipFill>
              <a:blip r:embed="rId6"/>
              <a:stretch>
                <a:fillRect/>
              </a:stretch>
            </a:blipFill>
          </p:spPr>
        </p:sp>
      </p:grpSp>
      <p:sp>
        <p:nvSpPr>
          <p:cNvPr id="9" name="TextBox 9"/>
          <p:cNvSpPr txBox="1"/>
          <p:nvPr/>
        </p:nvSpPr>
        <p:spPr>
          <a:xfrm>
            <a:off x="8683218" y="801766"/>
            <a:ext cx="8115300" cy="1015663"/>
          </a:xfrm>
          <a:prstGeom prst="rect">
            <a:avLst/>
          </a:prstGeom>
        </p:spPr>
        <p:txBody>
          <a:bodyPr lIns="0" tIns="0" rIns="0" bIns="0" rtlCol="0" anchor="t">
            <a:spAutoFit/>
          </a:bodyPr>
          <a:lstStyle/>
          <a:p>
            <a:pPr algn="ctr"/>
            <a:r>
              <a:rPr lang="vi-VN" sz="6600" b="1">
                <a:latin typeface="Times New Roman" panose="02020603050405020304" pitchFamily="18" charset="0"/>
                <a:cs typeface="Times New Roman" panose="02020603050405020304" pitchFamily="18" charset="0"/>
              </a:rPr>
              <a:t>b. Tác dụng</a:t>
            </a:r>
            <a:endParaRPr lang="en-GB" sz="6600">
              <a:latin typeface="Times New Roman" panose="02020603050405020304" pitchFamily="18" charset="0"/>
              <a:cs typeface="Times New Roman" panose="02020603050405020304" pitchFamily="18" charset="0"/>
            </a:endParaRPr>
          </a:p>
        </p:txBody>
      </p:sp>
      <p:sp>
        <p:nvSpPr>
          <p:cNvPr id="10" name="TextBox 10"/>
          <p:cNvSpPr txBox="1"/>
          <p:nvPr/>
        </p:nvSpPr>
        <p:spPr>
          <a:xfrm>
            <a:off x="8477844" y="2809117"/>
            <a:ext cx="9677400" cy="3323987"/>
          </a:xfrm>
          <a:prstGeom prst="rect">
            <a:avLst/>
          </a:prstGeom>
        </p:spPr>
        <p:txBody>
          <a:bodyPr wrap="square" lIns="0" tIns="0" rIns="0" bIns="0" rtlCol="0" anchor="t">
            <a:spAutoFit/>
          </a:bodyPr>
          <a:lstStyle/>
          <a:p>
            <a:pPr algn="just"/>
            <a:r>
              <a:rPr lang="vi-VN" sz="5400">
                <a:latin typeface="Times New Roman" panose="02020603050405020304" pitchFamily="18" charset="0"/>
                <a:cs typeface="Times New Roman" panose="02020603050405020304" pitchFamily="18" charset="0"/>
              </a:rPr>
              <a:t>Nghĩa hàm ẩn được sử dụng trong đời sống và trong tác phẩm văn học để </a:t>
            </a:r>
            <a:r>
              <a:rPr lang="vi-VN" sz="5400" b="1">
                <a:latin typeface="Times New Roman" panose="02020603050405020304" pitchFamily="18" charset="0"/>
                <a:cs typeface="Times New Roman" panose="02020603050405020304" pitchFamily="18" charset="0"/>
              </a:rPr>
              <a:t>diễn tả những nội dung tế nhị </a:t>
            </a:r>
            <a:r>
              <a:rPr lang="vi-VN" sz="5400">
                <a:latin typeface="Times New Roman" panose="02020603050405020304" pitchFamily="18" charset="0"/>
                <a:cs typeface="Times New Roman" panose="02020603050405020304" pitchFamily="18" charset="0"/>
              </a:rPr>
              <a:t>hoặc </a:t>
            </a:r>
            <a:r>
              <a:rPr lang="vi-VN" sz="5400" b="1">
                <a:latin typeface="Times New Roman" panose="02020603050405020304" pitchFamily="18" charset="0"/>
                <a:cs typeface="Times New Roman" panose="02020603050405020304" pitchFamily="18" charset="0"/>
              </a:rPr>
              <a:t>tăng hiệu quả giao tiếp</a:t>
            </a:r>
            <a:r>
              <a:rPr lang="vi-VN" sz="5400">
                <a:latin typeface="Times New Roman" panose="02020603050405020304" pitchFamily="18" charset="0"/>
                <a:cs typeface="Times New Roman" panose="02020603050405020304" pitchFamily="18" charset="0"/>
              </a:rPr>
              <a:t>.</a:t>
            </a:r>
            <a:endParaRPr lang="en-GB" sz="5400">
              <a:latin typeface="Times New Roman" panose="02020603050405020304" pitchFamily="18" charset="0"/>
              <a:cs typeface="Times New Roman" panose="02020603050405020304" pitchFamily="18" charset="0"/>
            </a:endParaRPr>
          </a:p>
        </p:txBody>
      </p:sp>
      <p:sp>
        <p:nvSpPr>
          <p:cNvPr id="11" name="Freeform 11"/>
          <p:cNvSpPr/>
          <p:nvPr/>
        </p:nvSpPr>
        <p:spPr>
          <a:xfrm>
            <a:off x="-1643184" y="-1447819"/>
            <a:ext cx="11446095" cy="2476519"/>
          </a:xfrm>
          <a:custGeom>
            <a:avLst/>
            <a:gdLst/>
            <a:ahLst/>
            <a:cxnLst/>
            <a:rect l="l" t="t" r="r" b="b"/>
            <a:pathLst>
              <a:path w="11446095" h="2476519">
                <a:moveTo>
                  <a:pt x="0" y="0"/>
                </a:moveTo>
                <a:lnTo>
                  <a:pt x="11446096" y="0"/>
                </a:lnTo>
                <a:lnTo>
                  <a:pt x="11446096" y="2476519"/>
                </a:lnTo>
                <a:lnTo>
                  <a:pt x="0" y="2476519"/>
                </a:lnTo>
                <a:lnTo>
                  <a:pt x="0" y="0"/>
                </a:lnTo>
                <a:close/>
              </a:path>
            </a:pathLst>
          </a:custGeom>
          <a:blipFill>
            <a:blip r:embed="rId7"/>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2"/>
              <a:stretch>
                <a:fillRect t="-30307" b="-21557"/>
              </a:stretch>
            </a:blipFill>
          </p:spPr>
        </p:sp>
      </p:grpSp>
      <p:sp>
        <p:nvSpPr>
          <p:cNvPr id="5" name="Freeform 5"/>
          <p:cNvSpPr/>
          <p:nvPr/>
        </p:nvSpPr>
        <p:spPr>
          <a:xfrm>
            <a:off x="-1643184" y="-1447819"/>
            <a:ext cx="11446095" cy="2476519"/>
          </a:xfrm>
          <a:custGeom>
            <a:avLst/>
            <a:gdLst/>
            <a:ahLst/>
            <a:cxnLst/>
            <a:rect l="l" t="t" r="r" b="b"/>
            <a:pathLst>
              <a:path w="11446095" h="2476519">
                <a:moveTo>
                  <a:pt x="0" y="0"/>
                </a:moveTo>
                <a:lnTo>
                  <a:pt x="11446096" y="0"/>
                </a:lnTo>
                <a:lnTo>
                  <a:pt x="11446096" y="2476519"/>
                </a:lnTo>
                <a:lnTo>
                  <a:pt x="0" y="2476519"/>
                </a:lnTo>
                <a:lnTo>
                  <a:pt x="0" y="0"/>
                </a:lnTo>
                <a:close/>
              </a:path>
            </a:pathLst>
          </a:custGeom>
          <a:blipFill>
            <a:blip r:embed="rId3"/>
            <a:stretch>
              <a:fillRect/>
            </a:stretch>
          </a:blipFill>
        </p:spPr>
      </p:sp>
      <p:sp>
        <p:nvSpPr>
          <p:cNvPr id="6" name="Freeform 6"/>
          <p:cNvSpPr/>
          <p:nvPr/>
        </p:nvSpPr>
        <p:spPr>
          <a:xfrm>
            <a:off x="8547463" y="-1447819"/>
            <a:ext cx="11446095" cy="2476519"/>
          </a:xfrm>
          <a:custGeom>
            <a:avLst/>
            <a:gdLst/>
            <a:ahLst/>
            <a:cxnLst/>
            <a:rect l="l" t="t" r="r" b="b"/>
            <a:pathLst>
              <a:path w="11446095" h="2476519">
                <a:moveTo>
                  <a:pt x="0" y="0"/>
                </a:moveTo>
                <a:lnTo>
                  <a:pt x="11446095" y="0"/>
                </a:lnTo>
                <a:lnTo>
                  <a:pt x="11446095" y="2476519"/>
                </a:lnTo>
                <a:lnTo>
                  <a:pt x="0" y="2476519"/>
                </a:lnTo>
                <a:lnTo>
                  <a:pt x="0" y="0"/>
                </a:lnTo>
                <a:close/>
              </a:path>
            </a:pathLst>
          </a:custGeom>
          <a:blipFill>
            <a:blip r:embed="rId3"/>
            <a:stretch>
              <a:fillRect/>
            </a:stretch>
          </a:blipFill>
        </p:spPr>
      </p:sp>
      <p:sp>
        <p:nvSpPr>
          <p:cNvPr id="7" name="TextBox 7"/>
          <p:cNvSpPr txBox="1"/>
          <p:nvPr/>
        </p:nvSpPr>
        <p:spPr>
          <a:xfrm>
            <a:off x="4800600" y="1325050"/>
            <a:ext cx="13639800" cy="295465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r>
              <a:rPr lang="vi-VN" sz="9600" b="1">
                <a:latin typeface="Times New Roman" panose="02020603050405020304" pitchFamily="18" charset="0"/>
                <a:cs typeface="Times New Roman" panose="02020603050405020304" pitchFamily="18" charset="0"/>
              </a:rPr>
              <a:t>HOẠT ĐỘNG </a:t>
            </a:r>
            <a:r>
              <a:rPr lang="vi-VN" sz="9600" b="1" smtClean="0">
                <a:latin typeface="Times New Roman" panose="02020603050405020304" pitchFamily="18" charset="0"/>
                <a:cs typeface="Times New Roman" panose="02020603050405020304" pitchFamily="18" charset="0"/>
              </a:rPr>
              <a:t>3</a:t>
            </a:r>
            <a:endParaRPr lang="vi-VN" sz="9600" b="1" smtClean="0">
              <a:latin typeface="Times New Roman" panose="02020603050405020304" pitchFamily="18" charset="0"/>
              <a:cs typeface="Times New Roman" panose="02020603050405020304" pitchFamily="18" charset="0"/>
            </a:endParaRPr>
          </a:p>
          <a:p>
            <a:r>
              <a:rPr lang="vi-VN" sz="9600" b="1" smtClean="0">
                <a:latin typeface="Times New Roman" panose="02020603050405020304" pitchFamily="18" charset="0"/>
                <a:cs typeface="Times New Roman" panose="02020603050405020304" pitchFamily="18" charset="0"/>
              </a:rPr>
              <a:t> </a:t>
            </a:r>
            <a:r>
              <a:rPr lang="vi-VN" sz="9600" b="1">
                <a:latin typeface="Times New Roman" panose="02020603050405020304" pitchFamily="18" charset="0"/>
                <a:cs typeface="Times New Roman" panose="02020603050405020304" pitchFamily="18" charset="0"/>
              </a:rPr>
              <a:t>THỰC HÀNH</a:t>
            </a:r>
            <a:endParaRPr lang="en-GB" sz="9600">
              <a:latin typeface="Times New Roman" panose="02020603050405020304" pitchFamily="18" charset="0"/>
              <a:cs typeface="Times New Roman" panose="02020603050405020304" pitchFamily="18" charset="0"/>
            </a:endParaRPr>
          </a:p>
        </p:txBody>
      </p:sp>
      <p:sp>
        <p:nvSpPr>
          <p:cNvPr id="8" name="Freeform 8"/>
          <p:cNvSpPr/>
          <p:nvPr/>
        </p:nvSpPr>
        <p:spPr>
          <a:xfrm>
            <a:off x="4079864" y="4489744"/>
            <a:ext cx="9783148" cy="6581390"/>
          </a:xfrm>
          <a:custGeom>
            <a:avLst/>
            <a:gdLst/>
            <a:ahLst/>
            <a:cxnLst/>
            <a:rect l="l" t="t" r="r" b="b"/>
            <a:pathLst>
              <a:path w="9783148" h="6581390">
                <a:moveTo>
                  <a:pt x="0" y="0"/>
                </a:moveTo>
                <a:lnTo>
                  <a:pt x="9783148" y="0"/>
                </a:lnTo>
                <a:lnTo>
                  <a:pt x="9783148" y="6581391"/>
                </a:lnTo>
                <a:lnTo>
                  <a:pt x="0" y="6581391"/>
                </a:lnTo>
                <a:lnTo>
                  <a:pt x="0" y="0"/>
                </a:lnTo>
                <a:close/>
              </a:path>
            </a:pathLst>
          </a:custGeom>
          <a:blipFill>
            <a:blip r:embed="rId4"/>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2"/>
              <a:stretch>
                <a:fillRect t="-30307" b="-21557"/>
              </a:stretch>
            </a:blipFill>
          </p:spPr>
        </p:sp>
      </p:grpSp>
      <p:sp>
        <p:nvSpPr>
          <p:cNvPr id="5" name="TextBox 5"/>
          <p:cNvSpPr txBox="1"/>
          <p:nvPr/>
        </p:nvSpPr>
        <p:spPr>
          <a:xfrm>
            <a:off x="10399486" y="414475"/>
            <a:ext cx="8115300" cy="1015663"/>
          </a:xfrm>
          <a:prstGeom prst="rect">
            <a:avLst/>
          </a:prstGeom>
        </p:spPr>
        <p:txBody>
          <a:bodyPr lIns="0" tIns="0" rIns="0" bIns="0" rtlCol="0" anchor="t">
            <a:spAutoFit/>
          </a:bodyPr>
          <a:lstStyle/>
          <a:p>
            <a:r>
              <a:rPr lang="nl-NL" sz="6600" b="1">
                <a:latin typeface="Times New Roman" panose="02020603050405020304" pitchFamily="18" charset="0"/>
                <a:cs typeface="Times New Roman" panose="02020603050405020304" pitchFamily="18" charset="0"/>
              </a:rPr>
              <a:t>II. </a:t>
            </a:r>
            <a:r>
              <a:rPr lang="vi-VN" sz="6600" b="1">
                <a:latin typeface="Times New Roman" panose="02020603050405020304" pitchFamily="18" charset="0"/>
                <a:cs typeface="Times New Roman" panose="02020603050405020304" pitchFamily="18" charset="0"/>
              </a:rPr>
              <a:t>THỰC HÀNH</a:t>
            </a:r>
            <a:endParaRPr lang="en-GB" sz="6600">
              <a:latin typeface="Times New Roman" panose="02020603050405020304" pitchFamily="18" charset="0"/>
              <a:cs typeface="Times New Roman" panose="02020603050405020304" pitchFamily="18" charset="0"/>
            </a:endParaRPr>
          </a:p>
        </p:txBody>
      </p:sp>
      <p:sp>
        <p:nvSpPr>
          <p:cNvPr id="6" name="TextBox 6"/>
          <p:cNvSpPr txBox="1"/>
          <p:nvPr/>
        </p:nvSpPr>
        <p:spPr>
          <a:xfrm>
            <a:off x="10363200" y="2049895"/>
            <a:ext cx="8115300" cy="1015663"/>
          </a:xfrm>
          <a:prstGeom prst="rect">
            <a:avLst/>
          </a:prstGeom>
        </p:spPr>
        <p:txBody>
          <a:bodyPr lIns="0" tIns="0" rIns="0" bIns="0" rtlCol="0" anchor="t">
            <a:spAutoFit/>
          </a:bodyPr>
          <a:lstStyle/>
          <a:p>
            <a:r>
              <a:rPr lang="nl-NL" sz="6600" b="1">
                <a:latin typeface="Times New Roman" panose="02020603050405020304" pitchFamily="18" charset="0"/>
                <a:cs typeface="Times New Roman" panose="02020603050405020304" pitchFamily="18" charset="0"/>
              </a:rPr>
              <a:t>1. Bài tập 1 trang 95</a:t>
            </a:r>
            <a:endParaRPr lang="en-GB" sz="6600">
              <a:latin typeface="Times New Roman" panose="02020603050405020304" pitchFamily="18" charset="0"/>
              <a:cs typeface="Times New Roman" panose="02020603050405020304" pitchFamily="18" charset="0"/>
            </a:endParaRPr>
          </a:p>
        </p:txBody>
      </p:sp>
      <p:sp>
        <p:nvSpPr>
          <p:cNvPr id="7" name="Freeform 7"/>
          <p:cNvSpPr/>
          <p:nvPr/>
        </p:nvSpPr>
        <p:spPr>
          <a:xfrm>
            <a:off x="-2676194" y="-810045"/>
            <a:ext cx="7688272" cy="4976409"/>
          </a:xfrm>
          <a:custGeom>
            <a:avLst/>
            <a:gdLst/>
            <a:ahLst/>
            <a:cxnLst/>
            <a:rect l="l" t="t" r="r" b="b"/>
            <a:pathLst>
              <a:path w="7688272" h="4976409">
                <a:moveTo>
                  <a:pt x="0" y="0"/>
                </a:moveTo>
                <a:lnTo>
                  <a:pt x="7688272" y="0"/>
                </a:lnTo>
                <a:lnTo>
                  <a:pt x="7688272" y="4976409"/>
                </a:lnTo>
                <a:lnTo>
                  <a:pt x="0" y="4976409"/>
                </a:lnTo>
                <a:lnTo>
                  <a:pt x="0" y="0"/>
                </a:lnTo>
                <a:close/>
              </a:path>
            </a:pathLst>
          </a:custGeom>
          <a:blipFill>
            <a:blip r:embed="rId3"/>
            <a:stretch>
              <a:fillRect/>
            </a:stretch>
          </a:blipFill>
        </p:spPr>
      </p:sp>
      <p:sp>
        <p:nvSpPr>
          <p:cNvPr id="8" name="Freeform 8"/>
          <p:cNvSpPr/>
          <p:nvPr/>
        </p:nvSpPr>
        <p:spPr>
          <a:xfrm>
            <a:off x="305598" y="1028700"/>
            <a:ext cx="9412959" cy="11353350"/>
          </a:xfrm>
          <a:custGeom>
            <a:avLst/>
            <a:gdLst/>
            <a:ahLst/>
            <a:cxnLst/>
            <a:rect l="l" t="t" r="r" b="b"/>
            <a:pathLst>
              <a:path w="9412959" h="11353350">
                <a:moveTo>
                  <a:pt x="0" y="0"/>
                </a:moveTo>
                <a:lnTo>
                  <a:pt x="9412959" y="0"/>
                </a:lnTo>
                <a:lnTo>
                  <a:pt x="9412959" y="11353350"/>
                </a:lnTo>
                <a:lnTo>
                  <a:pt x="0" y="11353350"/>
                </a:lnTo>
                <a:lnTo>
                  <a:pt x="0" y="0"/>
                </a:lnTo>
                <a:close/>
              </a:path>
            </a:pathLst>
          </a:custGeom>
          <a:blipFill>
            <a:blip r:embed="rId4"/>
            <a:stretch>
              <a:fillRect/>
            </a:stretch>
          </a:blipFill>
        </p:spPr>
      </p:sp>
      <p:sp>
        <p:nvSpPr>
          <p:cNvPr id="9" name="Rectangle 8"/>
          <p:cNvSpPr/>
          <p:nvPr/>
        </p:nvSpPr>
        <p:spPr>
          <a:xfrm>
            <a:off x="10975593" y="3764969"/>
            <a:ext cx="5875596" cy="3333220"/>
          </a:xfrm>
          <a:prstGeom prst="rect">
            <a:avLst/>
          </a:prstGeom>
        </p:spPr>
        <p:txBody>
          <a:bodyPr wrap="square">
            <a:spAutoFit/>
          </a:bodyPr>
          <a:lstStyle/>
          <a:p>
            <a:pPr algn="just">
              <a:lnSpc>
                <a:spcPct val="130000"/>
              </a:lnSpc>
              <a:spcAft>
                <a:spcPts val="0"/>
              </a:spcAft>
            </a:pPr>
            <a:r>
              <a:rPr lang="vi-VN" sz="5400" smtClean="0">
                <a:latin typeface="Times New Roman" panose="02020603050405020304" pitchFamily="18" charset="0"/>
                <a:ea typeface="Arial" panose="020B0604020202020204" pitchFamily="34" charset="0"/>
                <a:cs typeface="Times New Roman" panose="02020603050405020304" pitchFamily="18" charset="0"/>
              </a:rPr>
              <a:t>- </a:t>
            </a:r>
            <a:r>
              <a:rPr lang="nl-NL" sz="5400" smtClean="0">
                <a:latin typeface="Times New Roman" panose="02020603050405020304" pitchFamily="18" charset="0"/>
                <a:ea typeface="Arial" panose="020B0604020202020204" pitchFamily="34" charset="0"/>
                <a:cs typeface="Times New Roman" panose="02020603050405020304" pitchFamily="18" charset="0"/>
              </a:rPr>
              <a:t>Yêu </a:t>
            </a:r>
            <a:r>
              <a:rPr lang="nl-NL" sz="5400">
                <a:latin typeface="Times New Roman" panose="02020603050405020304" pitchFamily="18" charset="0"/>
                <a:ea typeface="Arial" panose="020B0604020202020204" pitchFamily="34" charset="0"/>
                <a:cs typeface="Times New Roman" panose="02020603050405020304" pitchFamily="18" charset="0"/>
              </a:rPr>
              <a:t>cầu: Xác định nghĩa hàm ẩn của những câu dưới đây: </a:t>
            </a:r>
            <a:endParaRPr lang="en-GB" sz="5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1142999" y="-524618"/>
            <a:ext cx="19431000" cy="11020919"/>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1"/>
            <a:stretch>
              <a:fillRect t="-30307" b="-21557"/>
            </a:stretch>
          </a:blipFill>
        </p:spPr>
      </p:sp>
      <p:sp>
        <p:nvSpPr>
          <p:cNvPr id="5" name="Freeform 5"/>
          <p:cNvSpPr/>
          <p:nvPr/>
        </p:nvSpPr>
        <p:spPr>
          <a:xfrm>
            <a:off x="-1294809" y="-1117044"/>
            <a:ext cx="8783519" cy="5541602"/>
          </a:xfrm>
          <a:custGeom>
            <a:avLst/>
            <a:gdLst/>
            <a:ahLst/>
            <a:cxnLst/>
            <a:rect l="l" t="t" r="r" b="b"/>
            <a:pathLst>
              <a:path w="8783519" h="5541602">
                <a:moveTo>
                  <a:pt x="0" y="0"/>
                </a:moveTo>
                <a:lnTo>
                  <a:pt x="8783519" y="0"/>
                </a:lnTo>
                <a:lnTo>
                  <a:pt x="8783519" y="5541602"/>
                </a:lnTo>
                <a:lnTo>
                  <a:pt x="0" y="5541602"/>
                </a:lnTo>
                <a:lnTo>
                  <a:pt x="0" y="0"/>
                </a:lnTo>
                <a:close/>
              </a:path>
            </a:pathLst>
          </a:custGeom>
          <a:blipFill>
            <a:blip r:embed="rId2"/>
            <a:stretch>
              <a:fillRect/>
            </a:stretch>
          </a:blipFill>
        </p:spPr>
      </p:sp>
      <p:sp>
        <p:nvSpPr>
          <p:cNvPr id="8" name="Freeform 8"/>
          <p:cNvSpPr/>
          <p:nvPr/>
        </p:nvSpPr>
        <p:spPr>
          <a:xfrm>
            <a:off x="-141550" y="5391576"/>
            <a:ext cx="6477000" cy="5104726"/>
          </a:xfrm>
          <a:custGeom>
            <a:avLst/>
            <a:gdLst/>
            <a:ahLst/>
            <a:cxnLst/>
            <a:rect l="l" t="t" r="r" b="b"/>
            <a:pathLst>
              <a:path w="10308420" h="7009726">
                <a:moveTo>
                  <a:pt x="0" y="0"/>
                </a:moveTo>
                <a:lnTo>
                  <a:pt x="10308420" y="0"/>
                </a:lnTo>
                <a:lnTo>
                  <a:pt x="10308420" y="7009725"/>
                </a:lnTo>
                <a:lnTo>
                  <a:pt x="0" y="7009725"/>
                </a:lnTo>
                <a:lnTo>
                  <a:pt x="0" y="0"/>
                </a:lnTo>
                <a:close/>
              </a:path>
            </a:pathLst>
          </a:custGeom>
          <a:blipFill>
            <a:blip r:embed="rId3"/>
            <a:stretch>
              <a:fillRect/>
            </a:stretch>
          </a:blipFill>
        </p:spPr>
      </p:sp>
      <p:graphicFrame>
        <p:nvGraphicFramePr>
          <p:cNvPr id="9" name="Table 8"/>
          <p:cNvGraphicFramePr>
            <a:graphicFrameLocks noGrp="1"/>
          </p:cNvGraphicFramePr>
          <p:nvPr/>
        </p:nvGraphicFramePr>
        <p:xfrm>
          <a:off x="7336899" y="1485900"/>
          <a:ext cx="10515599" cy="8559546"/>
        </p:xfrm>
        <a:graphic>
          <a:graphicData uri="http://schemas.openxmlformats.org/drawingml/2006/table">
            <a:tbl>
              <a:tblPr firstRow="1" firstCol="1" bandRow="1">
                <a:effectLst>
                  <a:outerShdw blurRad="50800" dist="38100" algn="l" rotWithShape="0">
                    <a:prstClr val="black">
                      <a:alpha val="40000"/>
                    </a:prstClr>
                  </a:outerShdw>
                </a:effectLst>
              </a:tblPr>
              <a:tblGrid>
                <a:gridCol w="914400"/>
                <a:gridCol w="9601199"/>
              </a:tblGrid>
              <a:tr h="1135425">
                <a:tc gridSpan="2">
                  <a:txBody>
                    <a:bodyPr/>
                    <a:lstStyle/>
                    <a:p>
                      <a:pPr algn="ctr" fontAlgn="base">
                        <a:lnSpc>
                          <a:spcPct val="130000"/>
                        </a:lnSpc>
                        <a:spcAft>
                          <a:spcPts val="0"/>
                        </a:spcAft>
                      </a:pPr>
                      <a:r>
                        <a:rPr lang="en-GB" sz="320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PHT số 03:</a:t>
                      </a:r>
                      <a:r>
                        <a:rPr lang="vi-VN" sz="320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3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Bài tập 1, trang 95</a:t>
                      </a:r>
                      <a:r>
                        <a:rPr lang="vi-VN" sz="3200">
                          <a:effectLst/>
                          <a:latin typeface="Times New Roman" panose="02020603050405020304" pitchFamily="18" charset="0"/>
                          <a:ea typeface="Arial" panose="020B0604020202020204" pitchFamily="34" charset="0"/>
                          <a:cs typeface="Times New Roman" panose="02020603050405020304" pitchFamily="18" charset="0"/>
                        </a:rPr>
                        <a:t>: Xác định nghĩa hàm ẩn của những câu dưới đây:</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57" marR="602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r>
              <a:tr h="313984">
                <a:tc>
                  <a:txBody>
                    <a:bodyPr/>
                    <a:lstStyle/>
                    <a:p>
                      <a:pPr algn="ctr" fontAlgn="base">
                        <a:lnSpc>
                          <a:spcPct val="130000"/>
                        </a:lnSpc>
                        <a:spcAft>
                          <a:spcPts val="0"/>
                        </a:spcAft>
                      </a:pPr>
                      <a:r>
                        <a:rPr lang="en-US" sz="3200">
                          <a:effectLst/>
                          <a:latin typeface="Times New Roman" panose="02020603050405020304" pitchFamily="18" charset="0"/>
                          <a:ea typeface="Arial" panose="020B0604020202020204" pitchFamily="34" charset="0"/>
                          <a:cs typeface="Times New Roman" panose="02020603050405020304" pitchFamily="18" charset="0"/>
                        </a:rPr>
                        <a:t>Câu</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57" marR="602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ct val="130000"/>
                        </a:lnSpc>
                        <a:spcAft>
                          <a:spcPts val="0"/>
                        </a:spcAft>
                      </a:pPr>
                      <a:r>
                        <a:rPr lang="en-US" sz="3200">
                          <a:effectLst/>
                          <a:latin typeface="Times New Roman" panose="02020603050405020304" pitchFamily="18" charset="0"/>
                          <a:ea typeface="Arial" panose="020B0604020202020204" pitchFamily="34" charset="0"/>
                          <a:cs typeface="Times New Roman" panose="02020603050405020304" pitchFamily="18" charset="0"/>
                        </a:rPr>
                        <a:t>Trả lời</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57" marR="602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69919">
                <a:tc>
                  <a:txBody>
                    <a:bodyPr/>
                    <a:lstStyle/>
                    <a:p>
                      <a:pPr fontAlgn="base">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57" marR="602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(lời của nhân vật Toàn Nha) có nghĩa hàm ẩn là: Tôi có một chỗ dựa đáng tin cậy, đó là người thân có chức quyền cao ở huyện (chủ tịch huyện)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57" marR="602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3902">
                <a:tc>
                  <a:txBody>
                    <a:bodyPr/>
                    <a:lstStyle/>
                    <a:p>
                      <a:pPr fontAlgn="base">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57" marR="602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(lời của ông “bác sĩ” khám bệnh cho nhân vật “tôi”) có nghĩa hàm ẩn là: Vị bác sĩ trước đó đã khám mắt, kê đơn cho nhân vật “tôi” là một thầy lang dốt, chữa bậy để kiếm tiền.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57" marR="602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3902">
                <a:tc>
                  <a:txBody>
                    <a:bodyPr/>
                    <a:lstStyle/>
                    <a:p>
                      <a:pPr fontAlgn="base">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57" marR="602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ase">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(lời khuyên của một người bạn thân đối với nhân vật “tôi”) có nghĩa hàm ẩn là: Bệnh viện nhà nước có nhiều bác sỉ giỏi, có chất lượng khám và chữa tốt hơn các cơ sở y tế tư nhân.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257" marR="602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 name="Rectangle 9"/>
          <p:cNvSpPr/>
          <p:nvPr/>
        </p:nvSpPr>
        <p:spPr>
          <a:xfrm>
            <a:off x="11277600" y="-29798"/>
            <a:ext cx="2189895" cy="1064843"/>
          </a:xfrm>
          <a:prstGeom prst="rect">
            <a:avLst/>
          </a:prstGeom>
        </p:spPr>
        <p:txBody>
          <a:bodyPr wrap="none">
            <a:spAutoFit/>
          </a:bodyPr>
          <a:lstStyle/>
          <a:p>
            <a:pPr fontAlgn="base">
              <a:lnSpc>
                <a:spcPct val="130000"/>
              </a:lnSpc>
              <a:spcAft>
                <a:spcPts val="0"/>
              </a:spcAft>
            </a:pPr>
            <a:r>
              <a:rPr lang="en-US" sz="5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Trả lời</a:t>
            </a:r>
            <a:endParaRPr lang="en-GB" sz="48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19887609"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2"/>
              <a:stretch>
                <a:fillRect t="-30307" b="-21557"/>
              </a:stretch>
            </a:blipFill>
          </p:spPr>
        </p:sp>
      </p:grpSp>
      <p:sp>
        <p:nvSpPr>
          <p:cNvPr id="5" name="Freeform 5"/>
          <p:cNvSpPr/>
          <p:nvPr/>
        </p:nvSpPr>
        <p:spPr>
          <a:xfrm>
            <a:off x="-929206" y="2121351"/>
            <a:ext cx="8577972" cy="7548615"/>
          </a:xfrm>
          <a:custGeom>
            <a:avLst/>
            <a:gdLst/>
            <a:ahLst/>
            <a:cxnLst/>
            <a:rect l="l" t="t" r="r" b="b"/>
            <a:pathLst>
              <a:path w="8577972" h="7548615">
                <a:moveTo>
                  <a:pt x="0" y="0"/>
                </a:moveTo>
                <a:lnTo>
                  <a:pt x="8577972" y="0"/>
                </a:lnTo>
                <a:lnTo>
                  <a:pt x="8577972" y="7548615"/>
                </a:lnTo>
                <a:lnTo>
                  <a:pt x="0" y="7548615"/>
                </a:lnTo>
                <a:lnTo>
                  <a:pt x="0" y="0"/>
                </a:lnTo>
                <a:close/>
              </a:path>
            </a:pathLst>
          </a:custGeom>
          <a:blipFill>
            <a:blip r:embed="rId3"/>
            <a:stretch>
              <a:fillRect/>
            </a:stretch>
          </a:blipFill>
        </p:spPr>
      </p:sp>
      <p:sp>
        <p:nvSpPr>
          <p:cNvPr id="6" name="TextBox 6"/>
          <p:cNvSpPr txBox="1"/>
          <p:nvPr/>
        </p:nvSpPr>
        <p:spPr>
          <a:xfrm>
            <a:off x="3368284" y="313889"/>
            <a:ext cx="9296400" cy="1015663"/>
          </a:xfrm>
          <a:prstGeom prst="rect">
            <a:avLst/>
          </a:prstGeom>
        </p:spPr>
        <p:txBody>
          <a:bodyPr wrap="square" lIns="0" tIns="0" rIns="0" bIns="0" rtlCol="0" anchor="t">
            <a:spAutoFit/>
          </a:bodyPr>
          <a:lstStyle/>
          <a:p>
            <a:r>
              <a:rPr lang="vi-VN" sz="6600" b="1">
                <a:latin typeface="Times New Roman" panose="02020603050405020304" pitchFamily="18" charset="0"/>
                <a:cs typeface="Times New Roman" panose="02020603050405020304" pitchFamily="18" charset="0"/>
              </a:rPr>
              <a:t>2. Bài tập 2, trang 95</a:t>
            </a:r>
            <a:endParaRPr lang="en-GB" sz="6600">
              <a:latin typeface="Times New Roman" panose="02020603050405020304" pitchFamily="18" charset="0"/>
              <a:cs typeface="Times New Roman" panose="02020603050405020304" pitchFamily="18" charset="0"/>
            </a:endParaRPr>
          </a:p>
        </p:txBody>
      </p:sp>
      <p:sp>
        <p:nvSpPr>
          <p:cNvPr id="8" name="Freeform 8"/>
          <p:cNvSpPr/>
          <p:nvPr/>
        </p:nvSpPr>
        <p:spPr>
          <a:xfrm>
            <a:off x="801210" y="799962"/>
            <a:ext cx="2230500" cy="2242733"/>
          </a:xfrm>
          <a:custGeom>
            <a:avLst/>
            <a:gdLst/>
            <a:ahLst/>
            <a:cxnLst/>
            <a:rect l="l" t="t" r="r" b="b"/>
            <a:pathLst>
              <a:path w="2230500" h="2242733">
                <a:moveTo>
                  <a:pt x="0" y="0"/>
                </a:moveTo>
                <a:lnTo>
                  <a:pt x="2230500" y="0"/>
                </a:lnTo>
                <a:lnTo>
                  <a:pt x="2230500" y="2242733"/>
                </a:lnTo>
                <a:lnTo>
                  <a:pt x="0" y="2242733"/>
                </a:lnTo>
                <a:lnTo>
                  <a:pt x="0" y="0"/>
                </a:lnTo>
                <a:close/>
              </a:path>
            </a:pathLst>
          </a:custGeom>
          <a:blipFill>
            <a:blip r:embed="rId4"/>
            <a:stretch>
              <a:fillRect/>
            </a:stretch>
          </a:blipFill>
        </p:spPr>
      </p:sp>
      <p:graphicFrame>
        <p:nvGraphicFramePr>
          <p:cNvPr id="9" name="Table 8"/>
          <p:cNvGraphicFramePr>
            <a:graphicFrameLocks noGrp="1"/>
          </p:cNvGraphicFramePr>
          <p:nvPr/>
        </p:nvGraphicFramePr>
        <p:xfrm>
          <a:off x="7848602" y="1866899"/>
          <a:ext cx="9601199" cy="5323115"/>
        </p:xfrm>
        <a:graphic>
          <a:graphicData uri="http://schemas.openxmlformats.org/drawingml/2006/table">
            <a:tbl>
              <a:tblPr firstRow="1" firstCol="1" bandRow="1">
                <a:effectLst>
                  <a:outerShdw blurRad="50800" dist="38100" algn="l" rotWithShape="0">
                    <a:prstClr val="black">
                      <a:alpha val="40000"/>
                    </a:prstClr>
                  </a:outerShdw>
                </a:effectLst>
              </a:tblPr>
              <a:tblGrid>
                <a:gridCol w="533398"/>
                <a:gridCol w="6878686"/>
                <a:gridCol w="2189115"/>
              </a:tblGrid>
              <a:tr h="424543">
                <a:tc gridSpan="3">
                  <a:txBody>
                    <a:bodyPr/>
                    <a:lstStyle/>
                    <a:p>
                      <a:pPr algn="ctr">
                        <a:lnSpc>
                          <a:spcPct val="130000"/>
                        </a:lnSpc>
                        <a:spcAft>
                          <a:spcPts val="0"/>
                        </a:spcAft>
                      </a:pPr>
                      <a:r>
                        <a:rPr lang="en-GB"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số 04</a:t>
                      </a:r>
                      <a:r>
                        <a:rPr lang="vi-VN" sz="28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Bài tập số 2, trang 95</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cPr/>
                </a:tc>
                <a:tc hMerge="1">
                  <a:tcPr/>
                </a:tc>
              </a:tr>
              <a:tr h="424543">
                <a:tc>
                  <a:txBody>
                    <a:bodyPr/>
                    <a:lstStyle/>
                    <a:p>
                      <a:pPr>
                        <a:lnSpc>
                          <a:spcPct val="130000"/>
                        </a:lnSpc>
                        <a:spcAft>
                          <a:spcPts val="0"/>
                        </a:spcAft>
                      </a:pPr>
                      <a:r>
                        <a:rPr lang="vi-VN"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Câu hỏi</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Trả lời</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9086">
                <a:tc rowSpan="2">
                  <a:txBody>
                    <a:bodyPr/>
                    <a:lstStyle/>
                    <a:p>
                      <a:pPr>
                        <a:lnSpc>
                          <a:spcPct val="130000"/>
                        </a:lnSpc>
                        <a:spcAft>
                          <a:spcPts val="0"/>
                        </a:spcAft>
                      </a:pP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lang="vi-VN"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ghĩa hàm ẩn của những câu in đậm</a:t>
                      </a: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2587">
                <a:tc vMerge="1">
                  <a:tcPr/>
                </a:tc>
                <a:tc>
                  <a:txBody>
                    <a:bodyPr/>
                    <a:lstStyle/>
                    <a:p>
                      <a:pPr algn="just">
                        <a:lnSpc>
                          <a:spcPct val="130000"/>
                        </a:lnSpc>
                        <a:spcAft>
                          <a:spcPts val="0"/>
                        </a:spcAft>
                      </a:pP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Lí do </a:t>
                      </a:r>
                      <a:r>
                        <a:rPr lang="vi-VN"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chị Dậu không dám nói thẳng với con mà phải dùng câu có nghĩa hàm ẩn</a:t>
                      </a: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0000"/>
                        </a:lnSpc>
                        <a:spcAft>
                          <a:spcPts val="0"/>
                        </a:spcAft>
                      </a:pPr>
                      <a:r>
                        <a:rPr lang="en-US" sz="2800" smtClean="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73628">
                <a:tc rowSpan="2">
                  <a:txBody>
                    <a:bodyPr/>
                    <a:lstStyle/>
                    <a:p>
                      <a:pPr>
                        <a:lnSpc>
                          <a:spcPct val="130000"/>
                        </a:lnSpc>
                        <a:spcAft>
                          <a:spcPts val="0"/>
                        </a:spcAft>
                      </a:pP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b</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Nghĩa hàm ẩn trong câu nói của chị Dậu rõ hơn</a:t>
                      </a: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là:</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0000"/>
                        </a:lnSpc>
                        <a:spcAft>
                          <a:spcPts val="0"/>
                        </a:spcAft>
                      </a:pP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9086">
                <a:tc vMerge="1">
                  <a:tcPr/>
                </a:tc>
                <a:tc>
                  <a:txBody>
                    <a:bodyPr/>
                    <a:lstStyle/>
                    <a:p>
                      <a:pPr algn="just">
                        <a:lnSpc>
                          <a:spcPct val="130000"/>
                        </a:lnSpc>
                        <a:spcAft>
                          <a:spcPts val="0"/>
                        </a:spcAft>
                      </a:pP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Lí do </a:t>
                      </a:r>
                      <a:r>
                        <a:rPr lang="vi-VN"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chị Dậu phải nói rõ hơn như vậy</a:t>
                      </a: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2800" smtClean="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19963809"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2"/>
              <a:stretch>
                <a:fillRect t="-30307" b="-21557"/>
              </a:stretch>
            </a:blipFill>
          </p:spPr>
        </p:sp>
      </p:grpSp>
      <p:sp>
        <p:nvSpPr>
          <p:cNvPr id="5" name="Freeform 5"/>
          <p:cNvSpPr/>
          <p:nvPr/>
        </p:nvSpPr>
        <p:spPr>
          <a:xfrm>
            <a:off x="-734721" y="3619500"/>
            <a:ext cx="6525921" cy="7053074"/>
          </a:xfrm>
          <a:custGeom>
            <a:avLst/>
            <a:gdLst/>
            <a:ahLst/>
            <a:cxnLst/>
            <a:rect l="l" t="t" r="r" b="b"/>
            <a:pathLst>
              <a:path w="9637034" h="8445546">
                <a:moveTo>
                  <a:pt x="0" y="0"/>
                </a:moveTo>
                <a:lnTo>
                  <a:pt x="9637035" y="0"/>
                </a:lnTo>
                <a:lnTo>
                  <a:pt x="9637035" y="8445546"/>
                </a:lnTo>
                <a:lnTo>
                  <a:pt x="0" y="844554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7369629" y="190500"/>
            <a:ext cx="8115300" cy="1022203"/>
          </a:xfrm>
          <a:prstGeom prst="rect">
            <a:avLst/>
          </a:prstGeom>
        </p:spPr>
        <p:txBody>
          <a:bodyPr lIns="0" tIns="0" rIns="0" bIns="0" rtlCol="0" anchor="t">
            <a:spAutoFit/>
          </a:bodyPr>
          <a:lstStyle/>
          <a:p>
            <a:pPr algn="ctr">
              <a:lnSpc>
                <a:spcPts val="8515"/>
              </a:lnSpc>
            </a:pPr>
            <a:r>
              <a:rPr lang="en-US" sz="6600" b="1">
                <a:latin typeface="Times New Roman" panose="02020603050405020304" pitchFamily="18" charset="0"/>
                <a:cs typeface="Times New Roman" panose="02020603050405020304" pitchFamily="18" charset="0"/>
              </a:rPr>
              <a:t>Gợi ý</a:t>
            </a:r>
            <a:endParaRPr lang="en-US" sz="6080">
              <a:solidFill>
                <a:srgbClr val="683E38"/>
              </a:solidFill>
              <a:latin typeface="Times New Roman" panose="02020603050405020304" pitchFamily="18" charset="0"/>
              <a:cs typeface="Times New Roman" panose="02020603050405020304" pitchFamily="18" charset="0"/>
            </a:endParaRPr>
          </a:p>
        </p:txBody>
      </p:sp>
      <p:sp>
        <p:nvSpPr>
          <p:cNvPr id="7" name="TextBox 7"/>
          <p:cNvSpPr txBox="1"/>
          <p:nvPr/>
        </p:nvSpPr>
        <p:spPr>
          <a:xfrm>
            <a:off x="7391400" y="1666474"/>
            <a:ext cx="10020300" cy="6647974"/>
          </a:xfrm>
          <a:prstGeom prst="rect">
            <a:avLst/>
          </a:prstGeom>
        </p:spPr>
        <p:txBody>
          <a:bodyPr wrap="square" lIns="0" tIns="0" rIns="0" bIns="0" rtlCol="0" anchor="t">
            <a:spAutoFit/>
          </a:bodyPr>
          <a:lstStyle/>
          <a:p>
            <a:pPr algn="just"/>
            <a:r>
              <a:rPr lang="vi-VN" sz="3600">
                <a:latin typeface="Times New Roman" panose="02020603050405020304" pitchFamily="18" charset="0"/>
                <a:cs typeface="Times New Roman" panose="02020603050405020304" pitchFamily="18" charset="0"/>
              </a:rPr>
              <a:t>a) Các câu in </a:t>
            </a:r>
            <a:r>
              <a:rPr lang="vi-VN" sz="3600" smtClean="0">
                <a:latin typeface="Times New Roman" panose="02020603050405020304" pitchFamily="18" charset="0"/>
                <a:cs typeface="Times New Roman" panose="02020603050405020304" pitchFamily="18" charset="0"/>
              </a:rPr>
              <a:t>đậmđều </a:t>
            </a:r>
            <a:r>
              <a:rPr lang="vi-VN" sz="3600">
                <a:latin typeface="Times New Roman" panose="02020603050405020304" pitchFamily="18" charset="0"/>
                <a:cs typeface="Times New Roman" panose="02020603050405020304" pitchFamily="18" charset="0"/>
              </a:rPr>
              <a:t>có nghĩa hàm ẩn là: “</a:t>
            </a:r>
            <a:r>
              <a:rPr lang="vi-VN" sz="3600" i="1">
                <a:latin typeface="Times New Roman" panose="02020603050405020304" pitchFamily="18" charset="0"/>
                <a:cs typeface="Times New Roman" panose="02020603050405020304" pitchFamily="18" charset="0"/>
              </a:rPr>
              <a:t>Mẹ phải bán con cho nhà cụ Nghị thôn Đoài</a:t>
            </a:r>
            <a:r>
              <a:rPr lang="vi-VN" sz="3600">
                <a:latin typeface="Times New Roman" panose="02020603050405020304" pitchFamily="18" charset="0"/>
                <a:cs typeface="Times New Roman" panose="02020603050405020304" pitchFamily="18" charset="0"/>
              </a:rPr>
              <a:t>”. Ở</a:t>
            </a:r>
            <a:r>
              <a:rPr lang="vi-VN" sz="3600" smtClean="0">
                <a:latin typeface="Times New Roman" panose="02020603050405020304" pitchFamily="18" charset="0"/>
                <a:cs typeface="Times New Roman" panose="02020603050405020304" pitchFamily="18" charset="0"/>
              </a:rPr>
              <a:t> </a:t>
            </a:r>
            <a:r>
              <a:rPr lang="vi-VN" sz="3600">
                <a:latin typeface="Times New Roman" panose="02020603050405020304" pitchFamily="18" charset="0"/>
                <a:cs typeface="Times New Roman" panose="02020603050405020304" pitchFamily="18" charset="0"/>
              </a:rPr>
              <a:t>câu thứ nhất, hàm ẩn này được diễn đạt một cách xa xôi (chưa rõ). Ở câu thứ hai, nghĩa hàm ẩn này được chị Dậu diễn đạt rõ hơn (sau khi cái Tí chưa hiểu ý câu nói trước đó của mình).</a:t>
            </a:r>
            <a:endParaRPr lang="en-GB" sz="3600">
              <a:latin typeface="Times New Roman" panose="02020603050405020304" pitchFamily="18" charset="0"/>
              <a:cs typeface="Times New Roman" panose="02020603050405020304" pitchFamily="18" charset="0"/>
            </a:endParaRPr>
          </a:p>
          <a:p>
            <a:pPr algn="just"/>
            <a:r>
              <a:rPr lang="vi-VN" sz="3600">
                <a:latin typeface="Times New Roman" panose="02020603050405020304" pitchFamily="18" charset="0"/>
                <a:cs typeface="Times New Roman" panose="02020603050405020304" pitchFamily="18" charset="0"/>
              </a:rPr>
              <a:t>- Sở dĩ chị Dậu không dám nói thẳng với con là bởi vì chị quá thương con, không nỡ nói ra điều quá đau lòng với mình và với cái Tí.</a:t>
            </a:r>
            <a:endParaRPr lang="en-GB" sz="3600">
              <a:latin typeface="Times New Roman" panose="02020603050405020304" pitchFamily="18" charset="0"/>
              <a:cs typeface="Times New Roman" panose="02020603050405020304" pitchFamily="18" charset="0"/>
            </a:endParaRPr>
          </a:p>
          <a:p>
            <a:pPr algn="just"/>
            <a:r>
              <a:rPr lang="vi-VN" sz="3600">
                <a:latin typeface="Times New Roman" panose="02020603050405020304" pitchFamily="18" charset="0"/>
                <a:cs typeface="Times New Roman" panose="02020603050405020304" pitchFamily="18" charset="0"/>
              </a:rPr>
              <a:t>b) Nghĩa hàm ẩn trong câu sau rõ hơn. Sở dĩ chị Dậu phải nói rõ hơn vì thấy cái Tí chưa hiểu câu nói trước của mình.</a:t>
            </a:r>
            <a:endParaRPr lang="en-GB" sz="3600">
              <a:latin typeface="Times New Roman" panose="02020603050405020304" pitchFamily="18" charset="0"/>
              <a:cs typeface="Times New Roman" panose="02020603050405020304" pitchFamily="18" charset="0"/>
            </a:endParaRPr>
          </a:p>
        </p:txBody>
      </p:sp>
      <p:sp>
        <p:nvSpPr>
          <p:cNvPr id="8" name="Freeform 8"/>
          <p:cNvSpPr/>
          <p:nvPr/>
        </p:nvSpPr>
        <p:spPr>
          <a:xfrm>
            <a:off x="-1643184" y="-1447819"/>
            <a:ext cx="11446095" cy="2476519"/>
          </a:xfrm>
          <a:custGeom>
            <a:avLst/>
            <a:gdLst/>
            <a:ahLst/>
            <a:cxnLst/>
            <a:rect l="l" t="t" r="r" b="b"/>
            <a:pathLst>
              <a:path w="11446095" h="2476519">
                <a:moveTo>
                  <a:pt x="0" y="0"/>
                </a:moveTo>
                <a:lnTo>
                  <a:pt x="11446096" y="0"/>
                </a:lnTo>
                <a:lnTo>
                  <a:pt x="11446096" y="2476519"/>
                </a:lnTo>
                <a:lnTo>
                  <a:pt x="0" y="2476519"/>
                </a:lnTo>
                <a:lnTo>
                  <a:pt x="0" y="0"/>
                </a:lnTo>
                <a:close/>
              </a:path>
            </a:pathLst>
          </a:custGeom>
          <a:blipFill>
            <a:blip r:embed="rId5"/>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5400" y="0"/>
            <a:ext cx="19887609"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2"/>
              <a:stretch>
                <a:fillRect t="-30307" b="-21557"/>
              </a:stretch>
            </a:blipFill>
          </p:spPr>
        </p:sp>
      </p:grpSp>
      <p:sp>
        <p:nvSpPr>
          <p:cNvPr id="5" name="Freeform 5"/>
          <p:cNvSpPr/>
          <p:nvPr/>
        </p:nvSpPr>
        <p:spPr>
          <a:xfrm>
            <a:off x="-1479443" y="-1687171"/>
            <a:ext cx="8972316" cy="5986982"/>
          </a:xfrm>
          <a:custGeom>
            <a:avLst/>
            <a:gdLst/>
            <a:ahLst/>
            <a:cxnLst/>
            <a:rect l="l" t="t" r="r" b="b"/>
            <a:pathLst>
              <a:path w="8972316" h="5986982">
                <a:moveTo>
                  <a:pt x="0" y="0"/>
                </a:moveTo>
                <a:lnTo>
                  <a:pt x="8972316" y="0"/>
                </a:lnTo>
                <a:lnTo>
                  <a:pt x="8972316" y="5986982"/>
                </a:lnTo>
                <a:lnTo>
                  <a:pt x="0" y="59869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776576" y="3320869"/>
            <a:ext cx="10828818" cy="8052703"/>
          </a:xfrm>
          <a:custGeom>
            <a:avLst/>
            <a:gdLst/>
            <a:ahLst/>
            <a:cxnLst/>
            <a:rect l="l" t="t" r="r" b="b"/>
            <a:pathLst>
              <a:path w="10828818" h="8052703">
                <a:moveTo>
                  <a:pt x="0" y="0"/>
                </a:moveTo>
                <a:lnTo>
                  <a:pt x="10828818" y="0"/>
                </a:lnTo>
                <a:lnTo>
                  <a:pt x="10828818" y="8052703"/>
                </a:lnTo>
                <a:lnTo>
                  <a:pt x="0" y="805270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TextBox 7"/>
          <p:cNvSpPr txBox="1"/>
          <p:nvPr/>
        </p:nvSpPr>
        <p:spPr>
          <a:xfrm>
            <a:off x="9025336" y="413075"/>
            <a:ext cx="8115300" cy="677108"/>
          </a:xfrm>
          <a:prstGeom prst="rect">
            <a:avLst/>
          </a:prstGeom>
        </p:spPr>
        <p:txBody>
          <a:bodyPr lIns="0" tIns="0" rIns="0" bIns="0" rtlCol="0" anchor="t">
            <a:spAutoFit/>
          </a:bodyPr>
          <a:lstStyle/>
          <a:p>
            <a:r>
              <a:rPr lang="en-US" sz="4400" b="1">
                <a:latin typeface="Times New Roman" panose="02020603050405020304" pitchFamily="18" charset="0"/>
                <a:cs typeface="Times New Roman" panose="02020603050405020304" pitchFamily="18" charset="0"/>
              </a:rPr>
              <a:t>3. Bài tập 3, trang 96</a:t>
            </a:r>
            <a:endParaRPr lang="en-GB" sz="4400">
              <a:latin typeface="Times New Roman" panose="02020603050405020304" pitchFamily="18" charset="0"/>
              <a:cs typeface="Times New Roman" panose="02020603050405020304" pitchFamily="18" charset="0"/>
            </a:endParaRPr>
          </a:p>
        </p:txBody>
      </p:sp>
      <p:sp>
        <p:nvSpPr>
          <p:cNvPr id="8" name="TextBox 8"/>
          <p:cNvSpPr txBox="1"/>
          <p:nvPr/>
        </p:nvSpPr>
        <p:spPr>
          <a:xfrm>
            <a:off x="8210362" y="1411033"/>
            <a:ext cx="8610600" cy="1354217"/>
          </a:xfrm>
          <a:prstGeom prst="rect">
            <a:avLst/>
          </a:prstGeom>
        </p:spPr>
        <p:txBody>
          <a:bodyPr wrap="square" lIns="0" tIns="0" rIns="0" bIns="0" rtlCol="0" anchor="t">
            <a:spAutoFit/>
          </a:bodyPr>
          <a:lstStyle/>
          <a:p>
            <a:pPr algn="ctr"/>
            <a:r>
              <a:rPr lang="en-US" sz="4400">
                <a:latin typeface="Times New Roman" panose="02020603050405020304" pitchFamily="18" charset="0"/>
                <a:cs typeface="Times New Roman" panose="02020603050405020304" pitchFamily="18" charset="0"/>
              </a:rPr>
              <a:t>Yêu cầu: Ghép các thành ngữ, tục ngữ với các nghĩa phù hợp theo mẫu.</a:t>
            </a:r>
            <a:endParaRPr lang="en-GB" sz="4400">
              <a:latin typeface="Times New Roman" panose="02020603050405020304" pitchFamily="18" charset="0"/>
              <a:cs typeface="Times New Roman" panose="02020603050405020304" pitchFamily="18" charset="0"/>
            </a:endParaRPr>
          </a:p>
        </p:txBody>
      </p:sp>
      <p:graphicFrame>
        <p:nvGraphicFramePr>
          <p:cNvPr id="9" name="Table 8"/>
          <p:cNvGraphicFramePr>
            <a:graphicFrameLocks noGrp="1"/>
          </p:cNvGraphicFramePr>
          <p:nvPr/>
        </p:nvGraphicFramePr>
        <p:xfrm>
          <a:off x="8438962" y="3086100"/>
          <a:ext cx="9067800" cy="5587233"/>
        </p:xfrm>
        <a:graphic>
          <a:graphicData uri="http://schemas.openxmlformats.org/drawingml/2006/table">
            <a:tbl>
              <a:tblPr firstRow="1" firstCol="1" bandRow="1">
                <a:effectLst>
                  <a:outerShdw blurRad="50800" dist="38100" algn="l" rotWithShape="0">
                    <a:prstClr val="black">
                      <a:alpha val="40000"/>
                    </a:prstClr>
                  </a:outerShdw>
                </a:effectLst>
              </a:tblPr>
              <a:tblGrid>
                <a:gridCol w="3017433"/>
                <a:gridCol w="555843"/>
                <a:gridCol w="5494524"/>
              </a:tblGrid>
              <a:tr h="208928">
                <a:tc>
                  <a:txBody>
                    <a:bodyPr/>
                    <a:lstStyle/>
                    <a:p>
                      <a:pPr algn="ctr">
                        <a:lnSpc>
                          <a:spcPct val="130000"/>
                        </a:lnSpc>
                        <a:spcAft>
                          <a:spcPts val="0"/>
                        </a:spcAft>
                      </a:pPr>
                      <a:r>
                        <a:rPr lang="vi-VN" sz="2400" b="1">
                          <a:effectLst/>
                          <a:latin typeface="Times New Roman" panose="02020603050405020304" pitchFamily="18" charset="0"/>
                          <a:ea typeface="Times New Roman" panose="02020603050405020304" pitchFamily="18" charset="0"/>
                          <a:cs typeface="Times New Roman" panose="02020603050405020304" pitchFamily="18" charset="0"/>
                        </a:rPr>
                        <a:t>Tục ngữ</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351" marR="46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gn="ctr">
                        <a:lnSpc>
                          <a:spcPct val="130000"/>
                        </a:lnSpc>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351" marR="46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30000"/>
                        </a:lnSpc>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Nghĩa hàm ẩn</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351" marR="46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5713">
                <a:tc>
                  <a:txBody>
                    <a:bodyPr/>
                    <a:lstStyle/>
                    <a:p>
                      <a:pPr algn="just">
                        <a:lnSpc>
                          <a:spcPct val="130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Cái nết đánh chết cái đẹp.</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351" marR="46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a:txBody>
                    <a:bodyPr/>
                    <a:lstStyle/>
                    <a:p>
                      <a:pPr algn="just">
                        <a:lnSpc>
                          <a:spcPct val="130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1. việc làm ra thóc gạo vô cùng vất vả, khó nhọc</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351" marR="46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4641">
                <a:tc>
                  <a:txBody>
                    <a:bodyPr/>
                    <a:lstStyle/>
                    <a:p>
                      <a:pPr algn="just">
                        <a:lnSpc>
                          <a:spcPct val="130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b. Một hạt thóc vàng chín giọt mồ hôi.</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351" marR="46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a:txBody>
                    <a:bodyPr/>
                    <a:lstStyle/>
                    <a:p>
                      <a:pPr algn="just">
                        <a:lnSpc>
                          <a:spcPct val="130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2. có danh tiếng tốt quan trọng hơn có nhiều của cải, tiền bạc</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351" marR="46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4641">
                <a:tc>
                  <a:txBody>
                    <a:bodyPr/>
                    <a:lstStyle/>
                    <a:p>
                      <a:pPr algn="just">
                        <a:lnSpc>
                          <a:spcPct val="130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c. Một điều nhịn, chín điều lành.</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351" marR="46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a:txBody>
                    <a:bodyPr/>
                    <a:lstStyle/>
                    <a:p>
                      <a:pPr algn="just">
                        <a:lnSpc>
                          <a:spcPct val="130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3. cái đẹp về đạo đức có giá trị cao hơn hẳn cái đẹp bề ngoài</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351" marR="46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4641">
                <a:tc>
                  <a:txBody>
                    <a:bodyPr/>
                    <a:lstStyle/>
                    <a:p>
                      <a:pPr algn="just">
                        <a:lnSpc>
                          <a:spcPct val="130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d. Một nghề cho chín còn hơn chín nghề.</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351" marR="46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a:txBody>
                    <a:bodyPr/>
                    <a:lstStyle/>
                    <a:p>
                      <a:pPr algn="just">
                        <a:lnSpc>
                          <a:spcPct val="130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4. nhẫn nhịn sẽ giúp tránh được những điều không hay </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351" marR="46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6846">
                <a:tc>
                  <a:txBody>
                    <a:bodyPr/>
                    <a:lstStyle/>
                    <a:p>
                      <a:pPr algn="just">
                        <a:lnSpc>
                          <a:spcPct val="130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e. Tốt danh hơn lành áo.</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351" marR="46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a:txBody>
                    <a:bodyPr/>
                    <a:lstStyle/>
                    <a:p>
                      <a:pPr algn="just">
                        <a:lnSpc>
                          <a:spcPct val="130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5. thành thạo tinh thông một nghề còn hơn biết nhiều nghề không đến nơi đến chốn</a:t>
                      </a:r>
                      <a:endParaRPr lang="en-GB"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351" marR="463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extLst>
                  <a:ext uri="{96DAC541-7B7A-43D3-8B79-37D633B846F1}">
                    <asvg:svgBlip xmlns:asvg="http://schemas.microsoft.com/office/drawing/2016/SVG/main" r:embed="rId2"/>
                  </a:ext>
                </a:extLst>
              </a:blip>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3"/>
              <a:stretch>
                <a:fillRect t="-30307" b="-21557"/>
              </a:stretch>
            </a:blipFill>
          </p:spPr>
        </p:sp>
      </p:grpSp>
      <p:sp>
        <p:nvSpPr>
          <p:cNvPr id="5" name="Freeform 5"/>
          <p:cNvSpPr/>
          <p:nvPr/>
        </p:nvSpPr>
        <p:spPr>
          <a:xfrm>
            <a:off x="-1643184" y="-1447819"/>
            <a:ext cx="11446095" cy="2476519"/>
          </a:xfrm>
          <a:custGeom>
            <a:avLst/>
            <a:gdLst/>
            <a:ahLst/>
            <a:cxnLst/>
            <a:rect l="l" t="t" r="r" b="b"/>
            <a:pathLst>
              <a:path w="11446095" h="2476519">
                <a:moveTo>
                  <a:pt x="0" y="0"/>
                </a:moveTo>
                <a:lnTo>
                  <a:pt x="11446096" y="0"/>
                </a:lnTo>
                <a:lnTo>
                  <a:pt x="11446096" y="2476519"/>
                </a:lnTo>
                <a:lnTo>
                  <a:pt x="0" y="24765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8547463" y="-1447819"/>
            <a:ext cx="11446095" cy="2476519"/>
          </a:xfrm>
          <a:custGeom>
            <a:avLst/>
            <a:gdLst/>
            <a:ahLst/>
            <a:cxnLst/>
            <a:rect l="l" t="t" r="r" b="b"/>
            <a:pathLst>
              <a:path w="11446095" h="2476519">
                <a:moveTo>
                  <a:pt x="0" y="0"/>
                </a:moveTo>
                <a:lnTo>
                  <a:pt x="11446095" y="0"/>
                </a:lnTo>
                <a:lnTo>
                  <a:pt x="11446095" y="2476519"/>
                </a:lnTo>
                <a:lnTo>
                  <a:pt x="0" y="24765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1752600" y="1538106"/>
            <a:ext cx="15620999" cy="295465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r>
              <a:rPr lang="nl-NL" sz="9600" b="1">
                <a:latin typeface="Times New Roman" panose="02020603050405020304" pitchFamily="18" charset="0"/>
                <a:cs typeface="Times New Roman" panose="02020603050405020304" pitchFamily="18" charset="0"/>
              </a:rPr>
              <a:t>HOẠT ĐỘNG </a:t>
            </a:r>
            <a:r>
              <a:rPr lang="vi-VN" sz="9600" b="1" smtClean="0">
                <a:latin typeface="Times New Roman" panose="02020603050405020304" pitchFamily="18" charset="0"/>
                <a:cs typeface="Times New Roman" panose="02020603050405020304" pitchFamily="18" charset="0"/>
              </a:rPr>
              <a:t>1 </a:t>
            </a:r>
            <a:endParaRPr lang="vi-VN" sz="9600" b="1" smtClean="0">
              <a:latin typeface="Times New Roman" panose="02020603050405020304" pitchFamily="18" charset="0"/>
              <a:cs typeface="Times New Roman" panose="02020603050405020304" pitchFamily="18" charset="0"/>
            </a:endParaRPr>
          </a:p>
          <a:p>
            <a:pPr algn="ctr"/>
            <a:r>
              <a:rPr lang="nl-NL" sz="9600" b="1" smtClean="0">
                <a:latin typeface="Times New Roman" panose="02020603050405020304" pitchFamily="18" charset="0"/>
                <a:cs typeface="Times New Roman" panose="02020603050405020304" pitchFamily="18" charset="0"/>
              </a:rPr>
              <a:t>HOẠT </a:t>
            </a:r>
            <a:r>
              <a:rPr lang="nl-NL" sz="9600" b="1">
                <a:latin typeface="Times New Roman" panose="02020603050405020304" pitchFamily="18" charset="0"/>
                <a:cs typeface="Times New Roman" panose="02020603050405020304" pitchFamily="18" charset="0"/>
              </a:rPr>
              <a:t>ĐỘNG KHỞI ĐỘNG</a:t>
            </a:r>
            <a:endParaRPr lang="en-GB" sz="9600" b="1">
              <a:latin typeface="Times New Roman" panose="02020603050405020304" pitchFamily="18" charset="0"/>
              <a:cs typeface="Times New Roman" panose="02020603050405020304" pitchFamily="18" charset="0"/>
            </a:endParaRPr>
          </a:p>
        </p:txBody>
      </p:sp>
      <p:sp>
        <p:nvSpPr>
          <p:cNvPr id="8" name="Freeform 8"/>
          <p:cNvSpPr/>
          <p:nvPr/>
        </p:nvSpPr>
        <p:spPr>
          <a:xfrm>
            <a:off x="4079864" y="4489744"/>
            <a:ext cx="9783148" cy="6581390"/>
          </a:xfrm>
          <a:custGeom>
            <a:avLst/>
            <a:gdLst/>
            <a:ahLst/>
            <a:cxnLst/>
            <a:rect l="l" t="t" r="r" b="b"/>
            <a:pathLst>
              <a:path w="9783148" h="6581390">
                <a:moveTo>
                  <a:pt x="0" y="0"/>
                </a:moveTo>
                <a:lnTo>
                  <a:pt x="9783148" y="0"/>
                </a:lnTo>
                <a:lnTo>
                  <a:pt x="9783148" y="6581391"/>
                </a:lnTo>
                <a:lnTo>
                  <a:pt x="0" y="658139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 y="-711084"/>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2"/>
              <a:stretch>
                <a:fillRect t="-30307" b="-21557"/>
              </a:stretch>
            </a:blipFill>
          </p:spPr>
        </p:sp>
      </p:grpSp>
      <p:sp>
        <p:nvSpPr>
          <p:cNvPr id="5" name="TextBox 5"/>
          <p:cNvSpPr txBox="1"/>
          <p:nvPr/>
        </p:nvSpPr>
        <p:spPr>
          <a:xfrm>
            <a:off x="7982246" y="375601"/>
            <a:ext cx="8115300" cy="1022203"/>
          </a:xfrm>
          <a:prstGeom prst="rect">
            <a:avLst/>
          </a:prstGeom>
        </p:spPr>
        <p:txBody>
          <a:bodyPr lIns="0" tIns="0" rIns="0" bIns="0" rtlCol="0" anchor="t">
            <a:spAutoFit/>
          </a:bodyPr>
          <a:lstStyle/>
          <a:p>
            <a:pPr algn="ctr">
              <a:lnSpc>
                <a:spcPts val="8515"/>
              </a:lnSpc>
            </a:pPr>
            <a:r>
              <a:rPr lang="en-US" sz="6600" b="1">
                <a:latin typeface="Times New Roman" panose="02020603050405020304" pitchFamily="18" charset="0"/>
                <a:cs typeface="Times New Roman" panose="02020603050405020304" pitchFamily="18" charset="0"/>
              </a:rPr>
              <a:t>Gợi ý</a:t>
            </a:r>
            <a:endParaRPr lang="en-US" sz="6080">
              <a:solidFill>
                <a:srgbClr val="683E38"/>
              </a:solidFill>
              <a:latin typeface="Times New Roman" panose="02020603050405020304" pitchFamily="18" charset="0"/>
              <a:cs typeface="Times New Roman" panose="02020603050405020304" pitchFamily="18" charset="0"/>
            </a:endParaRPr>
          </a:p>
        </p:txBody>
      </p:sp>
      <p:sp>
        <p:nvSpPr>
          <p:cNvPr id="6" name="TextBox 6"/>
          <p:cNvSpPr txBox="1"/>
          <p:nvPr/>
        </p:nvSpPr>
        <p:spPr>
          <a:xfrm>
            <a:off x="11182646" y="2379342"/>
            <a:ext cx="8115300" cy="5078313"/>
          </a:xfrm>
          <a:prstGeom prst="rect">
            <a:avLst/>
          </a:prstGeom>
        </p:spPr>
        <p:txBody>
          <a:bodyPr lIns="0" tIns="0" rIns="0" bIns="0" rtlCol="0" anchor="t">
            <a:spAutoFit/>
          </a:bodyPr>
          <a:lstStyle/>
          <a:p>
            <a:r>
              <a:rPr lang="en-US" sz="6600">
                <a:latin typeface="Times New Roman" panose="02020603050405020304" pitchFamily="18" charset="0"/>
                <a:cs typeface="Times New Roman" panose="02020603050405020304" pitchFamily="18" charset="0"/>
              </a:rPr>
              <a:t>a) - 3</a:t>
            </a:r>
            <a:endParaRPr lang="en-GB" sz="6600">
              <a:latin typeface="Times New Roman" panose="02020603050405020304" pitchFamily="18" charset="0"/>
              <a:cs typeface="Times New Roman" panose="02020603050405020304" pitchFamily="18" charset="0"/>
            </a:endParaRPr>
          </a:p>
          <a:p>
            <a:r>
              <a:rPr lang="en-US" sz="6600">
                <a:latin typeface="Times New Roman" panose="02020603050405020304" pitchFamily="18" charset="0"/>
                <a:cs typeface="Times New Roman" panose="02020603050405020304" pitchFamily="18" charset="0"/>
              </a:rPr>
              <a:t>b) - 1</a:t>
            </a:r>
            <a:endParaRPr lang="en-GB" sz="6600">
              <a:latin typeface="Times New Roman" panose="02020603050405020304" pitchFamily="18" charset="0"/>
              <a:cs typeface="Times New Roman" panose="02020603050405020304" pitchFamily="18" charset="0"/>
            </a:endParaRPr>
          </a:p>
          <a:p>
            <a:r>
              <a:rPr lang="en-US" sz="6600">
                <a:latin typeface="Times New Roman" panose="02020603050405020304" pitchFamily="18" charset="0"/>
                <a:cs typeface="Times New Roman" panose="02020603050405020304" pitchFamily="18" charset="0"/>
              </a:rPr>
              <a:t>c) - 4</a:t>
            </a:r>
            <a:endParaRPr lang="en-GB" sz="6600">
              <a:latin typeface="Times New Roman" panose="02020603050405020304" pitchFamily="18" charset="0"/>
              <a:cs typeface="Times New Roman" panose="02020603050405020304" pitchFamily="18" charset="0"/>
            </a:endParaRPr>
          </a:p>
          <a:p>
            <a:r>
              <a:rPr lang="en-US" sz="6600">
                <a:latin typeface="Times New Roman" panose="02020603050405020304" pitchFamily="18" charset="0"/>
                <a:cs typeface="Times New Roman" panose="02020603050405020304" pitchFamily="18" charset="0"/>
              </a:rPr>
              <a:t>d) - 5</a:t>
            </a:r>
            <a:endParaRPr lang="en-GB" sz="6600">
              <a:latin typeface="Times New Roman" panose="02020603050405020304" pitchFamily="18" charset="0"/>
              <a:cs typeface="Times New Roman" panose="02020603050405020304" pitchFamily="18" charset="0"/>
            </a:endParaRPr>
          </a:p>
          <a:p>
            <a:r>
              <a:rPr lang="en-US" sz="6600">
                <a:latin typeface="Times New Roman" panose="02020603050405020304" pitchFamily="18" charset="0"/>
                <a:cs typeface="Times New Roman" panose="02020603050405020304" pitchFamily="18" charset="0"/>
              </a:rPr>
              <a:t>e) - 2</a:t>
            </a:r>
            <a:endParaRPr lang="en-US" sz="6000">
              <a:solidFill>
                <a:srgbClr val="683E38"/>
              </a:solidFill>
              <a:latin typeface="Times New Roman" panose="02020603050405020304" pitchFamily="18" charset="0"/>
              <a:cs typeface="Times New Roman" panose="02020603050405020304" pitchFamily="18" charset="0"/>
            </a:endParaRPr>
          </a:p>
        </p:txBody>
      </p:sp>
      <p:sp>
        <p:nvSpPr>
          <p:cNvPr id="7" name="Freeform 7"/>
          <p:cNvSpPr/>
          <p:nvPr/>
        </p:nvSpPr>
        <p:spPr>
          <a:xfrm>
            <a:off x="-789491" y="-629873"/>
            <a:ext cx="5795295" cy="11506946"/>
          </a:xfrm>
          <a:custGeom>
            <a:avLst/>
            <a:gdLst/>
            <a:ahLst/>
            <a:cxnLst/>
            <a:rect l="l" t="t" r="r" b="b"/>
            <a:pathLst>
              <a:path w="5795295" h="11506946">
                <a:moveTo>
                  <a:pt x="0" y="0"/>
                </a:moveTo>
                <a:lnTo>
                  <a:pt x="5795295" y="0"/>
                </a:lnTo>
                <a:lnTo>
                  <a:pt x="5795295" y="11506946"/>
                </a:lnTo>
                <a:lnTo>
                  <a:pt x="0" y="1150694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Freeform 8"/>
          <p:cNvSpPr/>
          <p:nvPr/>
        </p:nvSpPr>
        <p:spPr>
          <a:xfrm>
            <a:off x="3163558" y="4971544"/>
            <a:ext cx="6949948" cy="6482406"/>
          </a:xfrm>
          <a:custGeom>
            <a:avLst/>
            <a:gdLst/>
            <a:ahLst/>
            <a:cxnLst/>
            <a:rect l="l" t="t" r="r" b="b"/>
            <a:pathLst>
              <a:path w="6949948" h="6482406">
                <a:moveTo>
                  <a:pt x="0" y="0"/>
                </a:moveTo>
                <a:lnTo>
                  <a:pt x="6949948" y="0"/>
                </a:lnTo>
                <a:lnTo>
                  <a:pt x="6949948" y="6482406"/>
                </a:lnTo>
                <a:lnTo>
                  <a:pt x="0" y="648240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2"/>
              <a:stretch>
                <a:fillRect t="-30307" b="-21557"/>
              </a:stretch>
            </a:blipFill>
          </p:spPr>
        </p:sp>
      </p:grpSp>
      <p:sp>
        <p:nvSpPr>
          <p:cNvPr id="5" name="Freeform 5"/>
          <p:cNvSpPr/>
          <p:nvPr/>
        </p:nvSpPr>
        <p:spPr>
          <a:xfrm>
            <a:off x="-1643184" y="-1447819"/>
            <a:ext cx="11446095" cy="2476519"/>
          </a:xfrm>
          <a:custGeom>
            <a:avLst/>
            <a:gdLst/>
            <a:ahLst/>
            <a:cxnLst/>
            <a:rect l="l" t="t" r="r" b="b"/>
            <a:pathLst>
              <a:path w="11446095" h="2476519">
                <a:moveTo>
                  <a:pt x="0" y="0"/>
                </a:moveTo>
                <a:lnTo>
                  <a:pt x="11446096" y="0"/>
                </a:lnTo>
                <a:lnTo>
                  <a:pt x="11446096" y="2476519"/>
                </a:lnTo>
                <a:lnTo>
                  <a:pt x="0" y="2476519"/>
                </a:lnTo>
                <a:lnTo>
                  <a:pt x="0" y="0"/>
                </a:lnTo>
                <a:close/>
              </a:path>
            </a:pathLst>
          </a:custGeom>
          <a:blipFill>
            <a:blip r:embed="rId3"/>
            <a:stretch>
              <a:fillRect/>
            </a:stretch>
          </a:blipFill>
        </p:spPr>
      </p:sp>
      <p:sp>
        <p:nvSpPr>
          <p:cNvPr id="6" name="Freeform 6"/>
          <p:cNvSpPr/>
          <p:nvPr/>
        </p:nvSpPr>
        <p:spPr>
          <a:xfrm>
            <a:off x="8547463" y="-1447819"/>
            <a:ext cx="11446095" cy="2476519"/>
          </a:xfrm>
          <a:custGeom>
            <a:avLst/>
            <a:gdLst/>
            <a:ahLst/>
            <a:cxnLst/>
            <a:rect l="l" t="t" r="r" b="b"/>
            <a:pathLst>
              <a:path w="11446095" h="2476519">
                <a:moveTo>
                  <a:pt x="0" y="0"/>
                </a:moveTo>
                <a:lnTo>
                  <a:pt x="11446095" y="0"/>
                </a:lnTo>
                <a:lnTo>
                  <a:pt x="11446095" y="2476519"/>
                </a:lnTo>
                <a:lnTo>
                  <a:pt x="0" y="2476519"/>
                </a:lnTo>
                <a:lnTo>
                  <a:pt x="0" y="0"/>
                </a:lnTo>
                <a:close/>
              </a:path>
            </a:pathLst>
          </a:custGeom>
          <a:blipFill>
            <a:blip r:embed="rId3"/>
            <a:stretch>
              <a:fillRect/>
            </a:stretch>
          </a:blipFill>
        </p:spPr>
      </p:sp>
      <p:sp>
        <p:nvSpPr>
          <p:cNvPr id="7" name="TextBox 7"/>
          <p:cNvSpPr txBox="1"/>
          <p:nvPr/>
        </p:nvSpPr>
        <p:spPr>
          <a:xfrm>
            <a:off x="2151538" y="1535089"/>
            <a:ext cx="13639800" cy="2954655"/>
          </a:xfrm>
          <a:prstGeom prst="rect">
            <a:avLst/>
          </a:prstGeom>
          <a:effectLst>
            <a:outerShdw blurRad="50800" dist="38100" algn="l" rotWithShape="0">
              <a:prstClr val="black">
                <a:alpha val="40000"/>
              </a:prstClr>
            </a:outerShdw>
          </a:effectLst>
        </p:spPr>
        <p:txBody>
          <a:bodyPr wrap="square" lIns="0" tIns="0" rIns="0" bIns="0" rtlCol="0" anchor="t">
            <a:spAutoFit/>
          </a:bodyPr>
          <a:lstStyle/>
          <a:p>
            <a:pPr algn="ctr"/>
            <a:r>
              <a:rPr lang="en-US" sz="9600" b="1">
                <a:latin typeface="Times New Roman" panose="02020603050405020304" pitchFamily="18" charset="0"/>
                <a:cs typeface="Times New Roman" panose="02020603050405020304" pitchFamily="18" charset="0"/>
              </a:rPr>
              <a:t>HOẠT ĐỘNG </a:t>
            </a:r>
            <a:r>
              <a:rPr lang="en-US" sz="9600" b="1" smtClean="0">
                <a:latin typeface="Times New Roman" panose="02020603050405020304" pitchFamily="18" charset="0"/>
                <a:cs typeface="Times New Roman" panose="02020603050405020304" pitchFamily="18" charset="0"/>
              </a:rPr>
              <a:t>4</a:t>
            </a:r>
            <a:endParaRPr lang="vi-VN" sz="9600" b="1" smtClean="0">
              <a:latin typeface="Times New Roman" panose="02020603050405020304" pitchFamily="18" charset="0"/>
              <a:cs typeface="Times New Roman" panose="02020603050405020304" pitchFamily="18" charset="0"/>
            </a:endParaRPr>
          </a:p>
          <a:p>
            <a:pPr algn="ctr"/>
            <a:r>
              <a:rPr lang="en-US" sz="9600" b="1" smtClean="0">
                <a:latin typeface="Times New Roman" panose="02020603050405020304" pitchFamily="18" charset="0"/>
                <a:cs typeface="Times New Roman" panose="02020603050405020304" pitchFamily="18" charset="0"/>
              </a:rPr>
              <a:t> </a:t>
            </a:r>
            <a:r>
              <a:rPr lang="en-US" sz="9600" b="1">
                <a:latin typeface="Times New Roman" panose="02020603050405020304" pitchFamily="18" charset="0"/>
                <a:cs typeface="Times New Roman" panose="02020603050405020304" pitchFamily="18" charset="0"/>
              </a:rPr>
              <a:t>VẬN DỤNG</a:t>
            </a:r>
            <a:endParaRPr lang="en-GB" sz="9600">
              <a:latin typeface="Times New Roman" panose="02020603050405020304" pitchFamily="18" charset="0"/>
              <a:cs typeface="Times New Roman" panose="02020603050405020304" pitchFamily="18" charset="0"/>
            </a:endParaRPr>
          </a:p>
        </p:txBody>
      </p:sp>
      <p:sp>
        <p:nvSpPr>
          <p:cNvPr id="8" name="Freeform 8"/>
          <p:cNvSpPr/>
          <p:nvPr/>
        </p:nvSpPr>
        <p:spPr>
          <a:xfrm>
            <a:off x="4079864" y="4489744"/>
            <a:ext cx="9783148" cy="6581390"/>
          </a:xfrm>
          <a:custGeom>
            <a:avLst/>
            <a:gdLst/>
            <a:ahLst/>
            <a:cxnLst/>
            <a:rect l="l" t="t" r="r" b="b"/>
            <a:pathLst>
              <a:path w="9783148" h="6581390">
                <a:moveTo>
                  <a:pt x="0" y="0"/>
                </a:moveTo>
                <a:lnTo>
                  <a:pt x="9783148" y="0"/>
                </a:lnTo>
                <a:lnTo>
                  <a:pt x="9783148" y="6581391"/>
                </a:lnTo>
                <a:lnTo>
                  <a:pt x="0" y="6581391"/>
                </a:lnTo>
                <a:lnTo>
                  <a:pt x="0" y="0"/>
                </a:lnTo>
                <a:close/>
              </a:path>
            </a:pathLst>
          </a:custGeom>
          <a:blipFill>
            <a:blip r:embed="rId4"/>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2"/>
              <a:stretch>
                <a:fillRect t="-30307" b="-21557"/>
              </a:stretch>
            </a:blipFill>
          </p:spPr>
        </p:sp>
      </p:grpSp>
      <p:grpSp>
        <p:nvGrpSpPr>
          <p:cNvPr id="5" name="Group 5"/>
          <p:cNvGrpSpPr/>
          <p:nvPr/>
        </p:nvGrpSpPr>
        <p:grpSpPr>
          <a:xfrm>
            <a:off x="674670" y="3052915"/>
            <a:ext cx="7814060" cy="6383169"/>
            <a:chOff x="0" y="0"/>
            <a:chExt cx="10418746" cy="8510892"/>
          </a:xfrm>
        </p:grpSpPr>
        <p:sp>
          <p:nvSpPr>
            <p:cNvPr id="6" name="Freeform 6"/>
            <p:cNvSpPr/>
            <p:nvPr/>
          </p:nvSpPr>
          <p:spPr>
            <a:xfrm>
              <a:off x="0" y="441099"/>
              <a:ext cx="10418746" cy="8069793"/>
            </a:xfrm>
            <a:custGeom>
              <a:avLst/>
              <a:gdLst/>
              <a:ahLst/>
              <a:cxnLst/>
              <a:rect l="l" t="t" r="r" b="b"/>
              <a:pathLst>
                <a:path w="10418746" h="8069793">
                  <a:moveTo>
                    <a:pt x="0" y="0"/>
                  </a:moveTo>
                  <a:lnTo>
                    <a:pt x="10418746" y="0"/>
                  </a:lnTo>
                  <a:lnTo>
                    <a:pt x="10418746" y="8069793"/>
                  </a:lnTo>
                  <a:lnTo>
                    <a:pt x="0" y="806979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6743482" y="0"/>
              <a:ext cx="1922140" cy="2554339"/>
            </a:xfrm>
            <a:custGeom>
              <a:avLst/>
              <a:gdLst/>
              <a:ahLst/>
              <a:cxnLst/>
              <a:rect l="l" t="t" r="r" b="b"/>
              <a:pathLst>
                <a:path w="1922140" h="2554339">
                  <a:moveTo>
                    <a:pt x="0" y="0"/>
                  </a:moveTo>
                  <a:lnTo>
                    <a:pt x="1922141" y="0"/>
                  </a:lnTo>
                  <a:lnTo>
                    <a:pt x="1922141" y="2554339"/>
                  </a:lnTo>
                  <a:lnTo>
                    <a:pt x="0" y="2554339"/>
                  </a:lnTo>
                  <a:lnTo>
                    <a:pt x="0" y="0"/>
                  </a:lnTo>
                  <a:close/>
                </a:path>
              </a:pathLst>
            </a:custGeom>
            <a:blipFill>
              <a:blip r:embed="rId5"/>
              <a:stretch>
                <a:fillRect/>
              </a:stretch>
            </a:blipFill>
          </p:spPr>
        </p:sp>
        <p:sp>
          <p:nvSpPr>
            <p:cNvPr id="8" name="Freeform 8"/>
            <p:cNvSpPr/>
            <p:nvPr/>
          </p:nvSpPr>
          <p:spPr>
            <a:xfrm>
              <a:off x="5543712" y="692947"/>
              <a:ext cx="849260" cy="1861392"/>
            </a:xfrm>
            <a:custGeom>
              <a:avLst/>
              <a:gdLst/>
              <a:ahLst/>
              <a:cxnLst/>
              <a:rect l="l" t="t" r="r" b="b"/>
              <a:pathLst>
                <a:path w="849260" h="1861392">
                  <a:moveTo>
                    <a:pt x="0" y="0"/>
                  </a:moveTo>
                  <a:lnTo>
                    <a:pt x="849260" y="0"/>
                  </a:lnTo>
                  <a:lnTo>
                    <a:pt x="849260" y="1861392"/>
                  </a:lnTo>
                  <a:lnTo>
                    <a:pt x="0" y="1861392"/>
                  </a:lnTo>
                  <a:lnTo>
                    <a:pt x="0" y="0"/>
                  </a:lnTo>
                  <a:close/>
                </a:path>
              </a:pathLst>
            </a:custGeom>
            <a:blipFill>
              <a:blip r:embed="rId6"/>
              <a:stretch>
                <a:fillRect/>
              </a:stretch>
            </a:blipFill>
          </p:spPr>
        </p:sp>
      </p:grpSp>
      <p:sp>
        <p:nvSpPr>
          <p:cNvPr id="10" name="TextBox 10"/>
          <p:cNvSpPr txBox="1"/>
          <p:nvPr/>
        </p:nvSpPr>
        <p:spPr>
          <a:xfrm>
            <a:off x="9343272" y="1666474"/>
            <a:ext cx="8115300" cy="3981859"/>
          </a:xfrm>
          <a:prstGeom prst="rect">
            <a:avLst/>
          </a:prstGeom>
        </p:spPr>
        <p:txBody>
          <a:bodyPr lIns="0" tIns="0" rIns="0" bIns="0" rtlCol="0" anchor="t">
            <a:spAutoFit/>
          </a:bodyPr>
          <a:lstStyle/>
          <a:p>
            <a:pPr algn="just">
              <a:lnSpc>
                <a:spcPts val="6300"/>
              </a:lnSpc>
            </a:pPr>
            <a:r>
              <a:rPr lang="vi-VN" sz="4800" b="1">
                <a:latin typeface="Times New Roman" panose="02020603050405020304" pitchFamily="18" charset="0"/>
                <a:cs typeface="Times New Roman" panose="02020603050405020304" pitchFamily="18" charset="0"/>
              </a:rPr>
              <a:t>Bài tập 4 trang 96: </a:t>
            </a:r>
            <a:r>
              <a:rPr lang="vi-VN" sz="4800" b="1" i="1">
                <a:latin typeface="Times New Roman" panose="02020603050405020304" pitchFamily="18" charset="0"/>
                <a:cs typeface="Times New Roman" panose="02020603050405020304" pitchFamily="18" charset="0"/>
              </a:rPr>
              <a:t>Viết một đoạn văn (khoảng 5- 7 dòng) </a:t>
            </a:r>
            <a:r>
              <a:rPr lang="vi-VN" sz="4800" i="1">
                <a:latin typeface="Times New Roman" panose="02020603050405020304" pitchFamily="18" charset="0"/>
                <a:cs typeface="Times New Roman" panose="02020603050405020304" pitchFamily="18" charset="0"/>
              </a:rPr>
              <a:t>nêu cách hiểu về một câu tục ngữ mà em thích và rút ra được bài học từ câu tục ngữ đó.</a:t>
            </a:r>
            <a:endParaRPr lang="en-US" sz="4500">
              <a:solidFill>
                <a:srgbClr val="683E38"/>
              </a:solidFill>
              <a:latin typeface="Times New Roman" panose="02020603050405020304" pitchFamily="18" charset="0"/>
              <a:cs typeface="Times New Roman" panose="02020603050405020304" pitchFamily="18" charset="0"/>
            </a:endParaRPr>
          </a:p>
        </p:txBody>
      </p:sp>
      <p:sp>
        <p:nvSpPr>
          <p:cNvPr id="11" name="Freeform 11"/>
          <p:cNvSpPr/>
          <p:nvPr/>
        </p:nvSpPr>
        <p:spPr>
          <a:xfrm>
            <a:off x="-1643184" y="-1447819"/>
            <a:ext cx="11446095" cy="2476519"/>
          </a:xfrm>
          <a:custGeom>
            <a:avLst/>
            <a:gdLst/>
            <a:ahLst/>
            <a:cxnLst/>
            <a:rect l="l" t="t" r="r" b="b"/>
            <a:pathLst>
              <a:path w="11446095" h="2476519">
                <a:moveTo>
                  <a:pt x="0" y="0"/>
                </a:moveTo>
                <a:lnTo>
                  <a:pt x="11446096" y="0"/>
                </a:lnTo>
                <a:lnTo>
                  <a:pt x="11446096" y="2476519"/>
                </a:lnTo>
                <a:lnTo>
                  <a:pt x="0" y="2476519"/>
                </a:lnTo>
                <a:lnTo>
                  <a:pt x="0" y="0"/>
                </a:lnTo>
                <a:close/>
              </a:path>
            </a:pathLst>
          </a:custGeom>
          <a:blipFill>
            <a:blip r:embed="rId7"/>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417459" y="-647700"/>
            <a:ext cx="15167183" cy="10485044"/>
          </a:xfrm>
          <a:custGeom>
            <a:avLst/>
            <a:gdLst/>
            <a:ahLst/>
            <a:cxnLst/>
            <a:rect l="l" t="t" r="r" b="b"/>
            <a:pathLst>
              <a:path w="12922113" h="6706749">
                <a:moveTo>
                  <a:pt x="0" y="0"/>
                </a:moveTo>
                <a:lnTo>
                  <a:pt x="12922113" y="0"/>
                </a:lnTo>
                <a:lnTo>
                  <a:pt x="12922113" y="6706749"/>
                </a:lnTo>
                <a:lnTo>
                  <a:pt x="0" y="6706749"/>
                </a:lnTo>
                <a:lnTo>
                  <a:pt x="0" y="0"/>
                </a:lnTo>
                <a:close/>
              </a:path>
            </a:pathLst>
          </a:custGeom>
          <a:blipFill>
            <a:blip r:embed="rId1"/>
            <a:stretch>
              <a:fillRect/>
            </a:stretch>
          </a:blipFill>
        </p:spPr>
      </p:sp>
      <p:sp>
        <p:nvSpPr>
          <p:cNvPr id="6" name="Freeform 6"/>
          <p:cNvSpPr/>
          <p:nvPr/>
        </p:nvSpPr>
        <p:spPr>
          <a:xfrm>
            <a:off x="14749724" y="439540"/>
            <a:ext cx="2711318" cy="2726188"/>
          </a:xfrm>
          <a:custGeom>
            <a:avLst/>
            <a:gdLst/>
            <a:ahLst/>
            <a:cxnLst/>
            <a:rect l="l" t="t" r="r" b="b"/>
            <a:pathLst>
              <a:path w="2711318" h="2726188">
                <a:moveTo>
                  <a:pt x="0" y="0"/>
                </a:moveTo>
                <a:lnTo>
                  <a:pt x="2711317" y="0"/>
                </a:lnTo>
                <a:lnTo>
                  <a:pt x="2711317" y="2726188"/>
                </a:lnTo>
                <a:lnTo>
                  <a:pt x="0" y="2726188"/>
                </a:lnTo>
                <a:lnTo>
                  <a:pt x="0" y="0"/>
                </a:lnTo>
                <a:close/>
              </a:path>
            </a:pathLst>
          </a:custGeom>
          <a:blipFill>
            <a:blip r:embed="rId2"/>
            <a:stretch>
              <a:fillRect/>
            </a:stretch>
          </a:blipFill>
        </p:spPr>
      </p:sp>
      <p:sp>
        <p:nvSpPr>
          <p:cNvPr id="7" name="Freeform 7"/>
          <p:cNvSpPr/>
          <p:nvPr/>
        </p:nvSpPr>
        <p:spPr>
          <a:xfrm>
            <a:off x="14749724" y="3487366"/>
            <a:ext cx="2711318" cy="3366196"/>
          </a:xfrm>
          <a:custGeom>
            <a:avLst/>
            <a:gdLst/>
            <a:ahLst/>
            <a:cxnLst/>
            <a:rect l="l" t="t" r="r" b="b"/>
            <a:pathLst>
              <a:path w="2711318" h="3366196">
                <a:moveTo>
                  <a:pt x="0" y="0"/>
                </a:moveTo>
                <a:lnTo>
                  <a:pt x="2711317" y="0"/>
                </a:lnTo>
                <a:lnTo>
                  <a:pt x="2711317" y="3366196"/>
                </a:lnTo>
                <a:lnTo>
                  <a:pt x="0" y="3366196"/>
                </a:lnTo>
                <a:lnTo>
                  <a:pt x="0" y="0"/>
                </a:lnTo>
                <a:close/>
              </a:path>
            </a:pathLst>
          </a:custGeom>
          <a:blipFill>
            <a:blip r:embed="rId3"/>
            <a:stretch>
              <a:fillRect/>
            </a:stretch>
          </a:blipFill>
        </p:spPr>
      </p:sp>
      <p:sp>
        <p:nvSpPr>
          <p:cNvPr id="8" name="Freeform 8"/>
          <p:cNvSpPr/>
          <p:nvPr/>
        </p:nvSpPr>
        <p:spPr>
          <a:xfrm>
            <a:off x="8077430" y="6630681"/>
            <a:ext cx="3610804" cy="4472843"/>
          </a:xfrm>
          <a:custGeom>
            <a:avLst/>
            <a:gdLst/>
            <a:ahLst/>
            <a:cxnLst/>
            <a:rect l="l" t="t" r="r" b="b"/>
            <a:pathLst>
              <a:path w="3610804" h="4472843">
                <a:moveTo>
                  <a:pt x="0" y="0"/>
                </a:moveTo>
                <a:lnTo>
                  <a:pt x="3610804" y="0"/>
                </a:lnTo>
                <a:lnTo>
                  <a:pt x="3610804" y="4472843"/>
                </a:lnTo>
                <a:lnTo>
                  <a:pt x="0" y="4472843"/>
                </a:lnTo>
                <a:lnTo>
                  <a:pt x="0" y="0"/>
                </a:lnTo>
                <a:close/>
              </a:path>
            </a:pathLst>
          </a:custGeom>
          <a:blipFill>
            <a:blip r:embed="rId4"/>
            <a:stretch>
              <a:fillRect/>
            </a:stretch>
          </a:blipFill>
        </p:spPr>
      </p:sp>
      <p:sp>
        <p:nvSpPr>
          <p:cNvPr id="9" name="Freeform 9"/>
          <p:cNvSpPr/>
          <p:nvPr/>
        </p:nvSpPr>
        <p:spPr>
          <a:xfrm>
            <a:off x="12877800" y="2628900"/>
            <a:ext cx="5693858" cy="9415614"/>
          </a:xfrm>
          <a:custGeom>
            <a:avLst/>
            <a:gdLst/>
            <a:ahLst/>
            <a:cxnLst/>
            <a:rect l="l" t="t" r="r" b="b"/>
            <a:pathLst>
              <a:path w="9364256" h="9415614">
                <a:moveTo>
                  <a:pt x="0" y="0"/>
                </a:moveTo>
                <a:lnTo>
                  <a:pt x="9364255" y="0"/>
                </a:lnTo>
                <a:lnTo>
                  <a:pt x="9364255" y="9415613"/>
                </a:lnTo>
                <a:lnTo>
                  <a:pt x="0" y="9415613"/>
                </a:lnTo>
                <a:lnTo>
                  <a:pt x="0" y="0"/>
                </a:lnTo>
                <a:close/>
              </a:path>
            </a:pathLst>
          </a:custGeom>
          <a:blipFill>
            <a:blip r:embed="rId5"/>
            <a:stretch>
              <a:fillRect/>
            </a:stretch>
          </a:blipFill>
        </p:spPr>
      </p:sp>
      <p:sp>
        <p:nvSpPr>
          <p:cNvPr id="12" name="Freeform 12"/>
          <p:cNvSpPr/>
          <p:nvPr/>
        </p:nvSpPr>
        <p:spPr>
          <a:xfrm>
            <a:off x="-417459" y="7896862"/>
            <a:ext cx="2892318" cy="1940482"/>
          </a:xfrm>
          <a:custGeom>
            <a:avLst/>
            <a:gdLst/>
            <a:ahLst/>
            <a:cxnLst/>
            <a:rect l="l" t="t" r="r" b="b"/>
            <a:pathLst>
              <a:path w="2892318" h="1940482">
                <a:moveTo>
                  <a:pt x="0" y="0"/>
                </a:moveTo>
                <a:lnTo>
                  <a:pt x="2892318" y="0"/>
                </a:lnTo>
                <a:lnTo>
                  <a:pt x="2892318" y="1940482"/>
                </a:lnTo>
                <a:lnTo>
                  <a:pt x="0" y="1940482"/>
                </a:lnTo>
                <a:lnTo>
                  <a:pt x="0" y="0"/>
                </a:lnTo>
                <a:close/>
              </a:path>
            </a:pathLst>
          </a:custGeom>
          <a:blipFill>
            <a:blip r:embed="rId6"/>
            <a:stretch>
              <a:fillRect/>
            </a:stretch>
          </a:blipFill>
        </p:spPr>
      </p:sp>
      <p:sp>
        <p:nvSpPr>
          <p:cNvPr id="13" name="Rectangle 12"/>
          <p:cNvSpPr/>
          <p:nvPr/>
        </p:nvSpPr>
        <p:spPr>
          <a:xfrm>
            <a:off x="134141" y="0"/>
            <a:ext cx="14020800" cy="8236101"/>
          </a:xfrm>
          <a:prstGeom prst="rect">
            <a:avLst/>
          </a:prstGeom>
        </p:spPr>
        <p:txBody>
          <a:bodyPr wrap="square">
            <a:spAutoFit/>
          </a:bodyPr>
          <a:lstStyle/>
          <a:p>
            <a:pPr algn="ctr">
              <a:lnSpc>
                <a:spcPct val="130000"/>
              </a:lnSpc>
              <a:spcAft>
                <a:spcPts val="0"/>
              </a:spcAft>
            </a:pPr>
            <a:r>
              <a:rPr lang="en-US" sz="3600" b="1">
                <a:latin typeface="Times New Roman" panose="02020603050405020304" pitchFamily="18" charset="0"/>
                <a:ea typeface="Times New Roman" panose="02020603050405020304" pitchFamily="18" charset="0"/>
                <a:cs typeface="Times New Roman" panose="02020603050405020304" pitchFamily="18" charset="0"/>
              </a:rPr>
              <a:t>Gợi </a:t>
            </a:r>
            <a:r>
              <a:rPr lang="en-US" sz="3600" b="1" smtClean="0">
                <a:latin typeface="Times New Roman" panose="02020603050405020304" pitchFamily="18" charset="0"/>
                <a:ea typeface="Times New Roman" panose="02020603050405020304" pitchFamily="18" charset="0"/>
                <a:cs typeface="Times New Roman" panose="02020603050405020304" pitchFamily="18" charset="0"/>
              </a:rPr>
              <a:t>ý</a:t>
            </a:r>
            <a:endParaRPr lang="vi-VN" sz="3600" b="1">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36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 tường minh: ý muốn nói ở gần sự vật nào thì dễ bị tác động bởi sự vật ấy. Nếu khi tiếp xúc, sử dụng mực mà không khéo, ta có thể bị vấy bẩn bởi mực, dễ bị lem nhem, xấu xí. Còn nếu gần nơi có ánh sáng thì ta sẽ được soi tỏ bởi lớp ánh sáng ấy, dễ tỏa ra hào quang rực rỡ hơn người khác.</a:t>
            </a:r>
            <a:endParaRPr lang="en-GB" sz="3600">
              <a:latin typeface="Times New Roman" panose="02020603050405020304" pitchFamily="18" charset="0"/>
              <a:ea typeface="Times New Roman" panose="02020603050405020304" pitchFamily="18" charset="0"/>
            </a:endParaRPr>
          </a:p>
          <a:p>
            <a:pPr algn="just">
              <a:lnSpc>
                <a:spcPct val="130000"/>
              </a:lnSpc>
              <a:spcAft>
                <a:spcPts val="0"/>
              </a:spcAft>
            </a:pPr>
            <a:r>
              <a:rPr lang="vi-VN"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Nghĩa hàm ẩn: ý muốn nói, nếu như ở trong một môi trường không tốt, với những con người có lối sống không lành mạnh thì dễ bị tác động theo chiều hướng tiêu cực. Ngược lại, trong một môi trường tốt, ta dễ dàng chịu những tác động tốt để từ đó phát triển và hoàn thiện bản thân. </a:t>
            </a:r>
            <a:endParaRPr lang="en-GB" sz="3600">
              <a:latin typeface="Times New Roman" panose="02020603050405020304" pitchFamily="18" charset="0"/>
              <a:ea typeface="Times New Roman" panose="02020603050405020304" pitchFamily="18" charset="0"/>
            </a:endParaRPr>
          </a:p>
          <a:p>
            <a:r>
              <a:rPr lang="en-US" sz="3600">
                <a:solidFill>
                  <a:srgbClr val="000000"/>
                </a:solidFill>
                <a:latin typeface="Times New Roman" panose="02020603050405020304" pitchFamily="18" charset="0"/>
                <a:ea typeface="Times New Roman" panose="02020603050405020304" pitchFamily="18" charset="0"/>
              </a:rPr>
              <a:t>- Bài học từ câu tục ngữ: mỗi người phải biết tu dưỡng đạo đức, phải biết chọn những người bạn hiền để cùng tu tập đạo đức, nhân cách cũng như trí tuệ. </a:t>
            </a:r>
            <a:endParaRPr lang="en-GB" sz="3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3229"/>
            <a:ext cx="199929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2"/>
              <a:stretch>
                <a:fillRect t="-30307" b="-21557"/>
              </a:stretch>
            </a:blipFill>
          </p:spPr>
        </p:sp>
      </p:grpSp>
      <p:sp>
        <p:nvSpPr>
          <p:cNvPr id="5" name="Freeform 5"/>
          <p:cNvSpPr/>
          <p:nvPr/>
        </p:nvSpPr>
        <p:spPr>
          <a:xfrm>
            <a:off x="-304800" y="-460189"/>
            <a:ext cx="14220198" cy="9332734"/>
          </a:xfrm>
          <a:custGeom>
            <a:avLst/>
            <a:gdLst/>
            <a:ahLst/>
            <a:cxnLst/>
            <a:rect l="l" t="t" r="r" b="b"/>
            <a:pathLst>
              <a:path w="12922113" h="6706749">
                <a:moveTo>
                  <a:pt x="0" y="0"/>
                </a:moveTo>
                <a:lnTo>
                  <a:pt x="12922113" y="0"/>
                </a:lnTo>
                <a:lnTo>
                  <a:pt x="12922113" y="6706749"/>
                </a:lnTo>
                <a:lnTo>
                  <a:pt x="0" y="6706749"/>
                </a:lnTo>
                <a:lnTo>
                  <a:pt x="0" y="0"/>
                </a:lnTo>
                <a:close/>
              </a:path>
            </a:pathLst>
          </a:custGeom>
          <a:blipFill>
            <a:blip r:embed="rId3"/>
            <a:stretch>
              <a:fillRect/>
            </a:stretch>
          </a:blipFill>
        </p:spPr>
      </p:sp>
      <p:sp>
        <p:nvSpPr>
          <p:cNvPr id="6" name="Freeform 6"/>
          <p:cNvSpPr/>
          <p:nvPr/>
        </p:nvSpPr>
        <p:spPr>
          <a:xfrm>
            <a:off x="14749724" y="439540"/>
            <a:ext cx="2711318" cy="2726188"/>
          </a:xfrm>
          <a:custGeom>
            <a:avLst/>
            <a:gdLst/>
            <a:ahLst/>
            <a:cxnLst/>
            <a:rect l="l" t="t" r="r" b="b"/>
            <a:pathLst>
              <a:path w="2711318" h="2726188">
                <a:moveTo>
                  <a:pt x="0" y="0"/>
                </a:moveTo>
                <a:lnTo>
                  <a:pt x="2711317" y="0"/>
                </a:lnTo>
                <a:lnTo>
                  <a:pt x="2711317" y="2726188"/>
                </a:lnTo>
                <a:lnTo>
                  <a:pt x="0" y="2726188"/>
                </a:lnTo>
                <a:lnTo>
                  <a:pt x="0" y="0"/>
                </a:lnTo>
                <a:close/>
              </a:path>
            </a:pathLst>
          </a:custGeom>
          <a:blipFill>
            <a:blip r:embed="rId4"/>
            <a:stretch>
              <a:fillRect/>
            </a:stretch>
          </a:blipFill>
        </p:spPr>
      </p:sp>
      <p:sp>
        <p:nvSpPr>
          <p:cNvPr id="7" name="Freeform 7"/>
          <p:cNvSpPr/>
          <p:nvPr/>
        </p:nvSpPr>
        <p:spPr>
          <a:xfrm>
            <a:off x="14749724" y="3487366"/>
            <a:ext cx="2711318" cy="3366196"/>
          </a:xfrm>
          <a:custGeom>
            <a:avLst/>
            <a:gdLst/>
            <a:ahLst/>
            <a:cxnLst/>
            <a:rect l="l" t="t" r="r" b="b"/>
            <a:pathLst>
              <a:path w="2711318" h="3366196">
                <a:moveTo>
                  <a:pt x="0" y="0"/>
                </a:moveTo>
                <a:lnTo>
                  <a:pt x="2711317" y="0"/>
                </a:lnTo>
                <a:lnTo>
                  <a:pt x="2711317" y="3366196"/>
                </a:lnTo>
                <a:lnTo>
                  <a:pt x="0" y="3366196"/>
                </a:lnTo>
                <a:lnTo>
                  <a:pt x="0" y="0"/>
                </a:lnTo>
                <a:close/>
              </a:path>
            </a:pathLst>
          </a:custGeom>
          <a:blipFill>
            <a:blip r:embed="rId5"/>
            <a:stretch>
              <a:fillRect/>
            </a:stretch>
          </a:blipFill>
        </p:spPr>
      </p:sp>
      <p:sp>
        <p:nvSpPr>
          <p:cNvPr id="8" name="Freeform 8"/>
          <p:cNvSpPr/>
          <p:nvPr/>
        </p:nvSpPr>
        <p:spPr>
          <a:xfrm>
            <a:off x="8077430" y="6630681"/>
            <a:ext cx="3610804" cy="4472843"/>
          </a:xfrm>
          <a:custGeom>
            <a:avLst/>
            <a:gdLst/>
            <a:ahLst/>
            <a:cxnLst/>
            <a:rect l="l" t="t" r="r" b="b"/>
            <a:pathLst>
              <a:path w="3610804" h="4472843">
                <a:moveTo>
                  <a:pt x="0" y="0"/>
                </a:moveTo>
                <a:lnTo>
                  <a:pt x="3610804" y="0"/>
                </a:lnTo>
                <a:lnTo>
                  <a:pt x="3610804" y="4472843"/>
                </a:lnTo>
                <a:lnTo>
                  <a:pt x="0" y="4472843"/>
                </a:lnTo>
                <a:lnTo>
                  <a:pt x="0" y="0"/>
                </a:lnTo>
                <a:close/>
              </a:path>
            </a:pathLst>
          </a:custGeom>
          <a:blipFill>
            <a:blip r:embed="rId6"/>
            <a:stretch>
              <a:fillRect/>
            </a:stretch>
          </a:blipFill>
        </p:spPr>
      </p:sp>
      <p:sp>
        <p:nvSpPr>
          <p:cNvPr id="9" name="Freeform 9"/>
          <p:cNvSpPr/>
          <p:nvPr/>
        </p:nvSpPr>
        <p:spPr>
          <a:xfrm>
            <a:off x="11423255" y="3500826"/>
            <a:ext cx="8212684" cy="9415614"/>
          </a:xfrm>
          <a:custGeom>
            <a:avLst/>
            <a:gdLst/>
            <a:ahLst/>
            <a:cxnLst/>
            <a:rect l="l" t="t" r="r" b="b"/>
            <a:pathLst>
              <a:path w="9364256" h="9415614">
                <a:moveTo>
                  <a:pt x="0" y="0"/>
                </a:moveTo>
                <a:lnTo>
                  <a:pt x="9364255" y="0"/>
                </a:lnTo>
                <a:lnTo>
                  <a:pt x="9364255" y="9415613"/>
                </a:lnTo>
                <a:lnTo>
                  <a:pt x="0" y="9415613"/>
                </a:lnTo>
                <a:lnTo>
                  <a:pt x="0" y="0"/>
                </a:lnTo>
                <a:close/>
              </a:path>
            </a:pathLst>
          </a:custGeom>
          <a:blipFill>
            <a:blip r:embed="rId7"/>
            <a:stretch>
              <a:fillRect/>
            </a:stretch>
          </a:blipFill>
        </p:spPr>
      </p:sp>
      <p:sp>
        <p:nvSpPr>
          <p:cNvPr id="12" name="Freeform 12"/>
          <p:cNvSpPr/>
          <p:nvPr/>
        </p:nvSpPr>
        <p:spPr>
          <a:xfrm>
            <a:off x="-417459" y="7896862"/>
            <a:ext cx="2892318" cy="1940482"/>
          </a:xfrm>
          <a:custGeom>
            <a:avLst/>
            <a:gdLst/>
            <a:ahLst/>
            <a:cxnLst/>
            <a:rect l="l" t="t" r="r" b="b"/>
            <a:pathLst>
              <a:path w="2892318" h="1940482">
                <a:moveTo>
                  <a:pt x="0" y="0"/>
                </a:moveTo>
                <a:lnTo>
                  <a:pt x="2892318" y="0"/>
                </a:lnTo>
                <a:lnTo>
                  <a:pt x="2892318" y="1940482"/>
                </a:lnTo>
                <a:lnTo>
                  <a:pt x="0" y="1940482"/>
                </a:lnTo>
                <a:lnTo>
                  <a:pt x="0" y="0"/>
                </a:lnTo>
                <a:close/>
              </a:path>
            </a:pathLst>
          </a:custGeom>
          <a:blipFill>
            <a:blip r:embed="rId8"/>
            <a:stretch>
              <a:fillRect/>
            </a:stretch>
          </a:blipFill>
        </p:spPr>
      </p:sp>
      <p:sp>
        <p:nvSpPr>
          <p:cNvPr id="10" name="Rectangle 9"/>
          <p:cNvSpPr/>
          <p:nvPr/>
        </p:nvSpPr>
        <p:spPr>
          <a:xfrm>
            <a:off x="580012" y="-45123"/>
            <a:ext cx="12496800" cy="7774436"/>
          </a:xfrm>
          <a:prstGeom prst="rect">
            <a:avLst/>
          </a:prstGeom>
        </p:spPr>
        <p:txBody>
          <a:bodyPr wrap="square">
            <a:spAutoFit/>
          </a:bodyPr>
          <a:lstStyle/>
          <a:p>
            <a:pPr algn="ctr">
              <a:lnSpc>
                <a:spcPct val="130000"/>
              </a:lnSpc>
              <a:spcAft>
                <a:spcPts val="0"/>
              </a:spcAft>
              <a:tabLst>
                <a:tab pos="1386840" algn="l"/>
              </a:tabLst>
            </a:pPr>
            <a:r>
              <a:rPr lang="vi-VN" sz="3200" b="1">
                <a:solidFill>
                  <a:srgbClr val="FF0000"/>
                </a:solidFill>
                <a:latin typeface="Times New Roman" panose="02020603050405020304" pitchFamily="18" charset="0"/>
                <a:ea typeface="MS Mincho"/>
                <a:cs typeface="Times New Roman" panose="02020603050405020304" pitchFamily="18" charset="0"/>
              </a:rPr>
              <a:t>PHIẾU CHỈNH SỬA BÀI VIẾT</a:t>
            </a:r>
            <a:endParaRPr lang="en-GB" sz="2800">
              <a:latin typeface="Times New Roman" panose="02020603050405020304" pitchFamily="18" charset="0"/>
              <a:ea typeface="Times New Roman" panose="02020603050405020304" pitchFamily="18" charset="0"/>
            </a:endParaRPr>
          </a:p>
          <a:p>
            <a:pPr>
              <a:lnSpc>
                <a:spcPct val="130000"/>
              </a:lnSpc>
              <a:spcAft>
                <a:spcPts val="0"/>
              </a:spcAft>
              <a:tabLst>
                <a:tab pos="1386840" algn="l"/>
              </a:tabLst>
            </a:pPr>
            <a:r>
              <a:rPr lang="vi-VN" sz="3200" b="1">
                <a:solidFill>
                  <a:srgbClr val="003366"/>
                </a:solidFill>
                <a:latin typeface="Times New Roman" panose="02020603050405020304" pitchFamily="18" charset="0"/>
                <a:ea typeface="MS Mincho"/>
                <a:cs typeface="Times New Roman" panose="02020603050405020304" pitchFamily="18" charset="0"/>
              </a:rPr>
              <a:t>Nhiệm vụ:</a:t>
            </a:r>
            <a:r>
              <a:rPr lang="vi-VN" sz="3200" b="1">
                <a:solidFill>
                  <a:srgbClr val="0070C0"/>
                </a:solidFill>
                <a:latin typeface="Times New Roman" panose="02020603050405020304" pitchFamily="18" charset="0"/>
                <a:ea typeface="MS Mincho"/>
                <a:cs typeface="Times New Roman" panose="02020603050405020304" pitchFamily="18" charset="0"/>
              </a:rPr>
              <a:t> </a:t>
            </a:r>
            <a:r>
              <a:rPr lang="vi-VN" sz="3200" b="1">
                <a:latin typeface="Times New Roman" panose="02020603050405020304" pitchFamily="18" charset="0"/>
                <a:ea typeface="MS Mincho"/>
                <a:cs typeface="Times New Roman" panose="02020603050405020304" pitchFamily="18" charset="0"/>
              </a:rPr>
              <a:t>Hãy đọc bài viết của mình và hoàn chỉnh bài viết bằng cách trả lời các câu hỏi sau:</a:t>
            </a:r>
            <a:endParaRPr lang="en-GB" sz="2800">
              <a:latin typeface="Times New Roman" panose="02020603050405020304" pitchFamily="18" charset="0"/>
              <a:ea typeface="Times New Roman" panose="02020603050405020304" pitchFamily="18" charset="0"/>
            </a:endParaRPr>
          </a:p>
          <a:p>
            <a:pPr algn="just">
              <a:lnSpc>
                <a:spcPct val="130000"/>
              </a:lnSpc>
              <a:spcAft>
                <a:spcPts val="0"/>
              </a:spcAft>
              <a:tabLst>
                <a:tab pos="1386840" algn="l"/>
              </a:tabLst>
            </a:pPr>
            <a:r>
              <a:rPr lang="vi-VN" sz="3200">
                <a:solidFill>
                  <a:srgbClr val="0D0D0D"/>
                </a:solidFill>
                <a:latin typeface="Times New Roman" panose="02020603050405020304" pitchFamily="18" charset="0"/>
                <a:ea typeface="MS Mincho"/>
                <a:cs typeface="Times New Roman" panose="02020603050405020304" pitchFamily="18" charset="0"/>
              </a:rPr>
              <a:t>1. Bài viết  đảm bảo hình thức đoạn văn chưa?</a:t>
            </a:r>
            <a:endParaRPr lang="en-GB" sz="2800">
              <a:latin typeface="Times New Roman" panose="02020603050405020304" pitchFamily="18" charset="0"/>
              <a:ea typeface="Times New Roman" panose="02020603050405020304" pitchFamily="18" charset="0"/>
            </a:endParaRPr>
          </a:p>
          <a:p>
            <a:pPr algn="just">
              <a:lnSpc>
                <a:spcPct val="130000"/>
              </a:lnSpc>
              <a:spcAft>
                <a:spcPts val="0"/>
              </a:spcAft>
              <a:tabLst>
                <a:tab pos="1386840" algn="l"/>
              </a:tabLst>
            </a:pPr>
            <a:r>
              <a:rPr lang="vi-VN" sz="3200" smtClean="0">
                <a:solidFill>
                  <a:srgbClr val="0D0D0D"/>
                </a:solidFill>
                <a:latin typeface="Times New Roman" panose="02020603050405020304" pitchFamily="18" charset="0"/>
                <a:ea typeface="MS Mincho"/>
                <a:cs typeface="Times New Roman" panose="02020603050405020304" pitchFamily="18" charset="0"/>
              </a:rPr>
              <a:t>.........................................................................................................................</a:t>
            </a:r>
            <a:endParaRPr lang="en-GB" sz="2800">
              <a:latin typeface="Times New Roman" panose="02020603050405020304" pitchFamily="18" charset="0"/>
              <a:ea typeface="Times New Roman" panose="02020603050405020304" pitchFamily="18" charset="0"/>
            </a:endParaRPr>
          </a:p>
          <a:p>
            <a:pPr algn="just">
              <a:lnSpc>
                <a:spcPct val="130000"/>
              </a:lnSpc>
              <a:spcAft>
                <a:spcPts val="0"/>
              </a:spcAft>
              <a:tabLst>
                <a:tab pos="1386840" algn="l"/>
              </a:tabLst>
            </a:pPr>
            <a:r>
              <a:rPr lang="vi-VN" sz="3200">
                <a:solidFill>
                  <a:srgbClr val="0D0D0D"/>
                </a:solidFill>
                <a:latin typeface="Times New Roman" panose="02020603050405020304" pitchFamily="18" charset="0"/>
                <a:ea typeface="MS Mincho"/>
                <a:cs typeface="Times New Roman" panose="02020603050405020304" pitchFamily="18" charset="0"/>
              </a:rPr>
              <a:t>2. Nội dung đã đảm bảo các ý chưa? Nếu chưa cần bổ sung những ý nào?</a:t>
            </a:r>
            <a:endParaRPr lang="en-GB" sz="2800">
              <a:latin typeface="Times New Roman" panose="02020603050405020304" pitchFamily="18" charset="0"/>
              <a:ea typeface="Times New Roman" panose="02020603050405020304" pitchFamily="18" charset="0"/>
            </a:endParaRPr>
          </a:p>
          <a:p>
            <a:pPr algn="just">
              <a:lnSpc>
                <a:spcPct val="130000"/>
              </a:lnSpc>
              <a:spcAft>
                <a:spcPts val="0"/>
              </a:spcAft>
              <a:tabLst>
                <a:tab pos="1386840" algn="l"/>
              </a:tabLst>
            </a:pPr>
            <a:r>
              <a:rPr lang="vi-VN" sz="3200" smtClean="0">
                <a:solidFill>
                  <a:srgbClr val="0D0D0D"/>
                </a:solidFill>
                <a:latin typeface="Times New Roman" panose="02020603050405020304" pitchFamily="18" charset="0"/>
                <a:ea typeface="MS Mincho"/>
                <a:cs typeface="Times New Roman" panose="02020603050405020304" pitchFamily="18" charset="0"/>
              </a:rPr>
              <a:t>.........................................................................................................................</a:t>
            </a:r>
            <a:endParaRPr lang="en-GB" sz="2800">
              <a:latin typeface="Times New Roman" panose="02020603050405020304" pitchFamily="18" charset="0"/>
              <a:ea typeface="Times New Roman" panose="02020603050405020304" pitchFamily="18" charset="0"/>
            </a:endParaRPr>
          </a:p>
          <a:p>
            <a:pPr algn="just">
              <a:lnSpc>
                <a:spcPct val="130000"/>
              </a:lnSpc>
              <a:spcAft>
                <a:spcPts val="0"/>
              </a:spcAft>
              <a:tabLst>
                <a:tab pos="1386840" algn="l"/>
              </a:tabLst>
            </a:pPr>
            <a:r>
              <a:rPr lang="vi-VN" sz="3200">
                <a:latin typeface="Times New Roman" panose="02020603050405020304" pitchFamily="18" charset="0"/>
                <a:ea typeface="MS Mincho"/>
                <a:cs typeface="Times New Roman" panose="02020603050405020304" pitchFamily="18" charset="0"/>
              </a:rPr>
              <a:t>3. Bài viết có sai chính tả không? Nếu có em sửa chữa như thế nào?</a:t>
            </a:r>
            <a:endParaRPr lang="en-GB" sz="2800">
              <a:latin typeface="Times New Roman" panose="02020603050405020304" pitchFamily="18" charset="0"/>
              <a:ea typeface="Times New Roman" panose="02020603050405020304" pitchFamily="18" charset="0"/>
            </a:endParaRPr>
          </a:p>
          <a:p>
            <a:pPr algn="just">
              <a:lnSpc>
                <a:spcPct val="130000"/>
              </a:lnSpc>
              <a:spcAft>
                <a:spcPts val="0"/>
              </a:spcAft>
              <a:tabLst>
                <a:tab pos="1386840" algn="l"/>
              </a:tabLst>
            </a:pPr>
            <a:r>
              <a:rPr lang="vi-VN" sz="3200" smtClean="0">
                <a:solidFill>
                  <a:srgbClr val="0D0D0D"/>
                </a:solidFill>
                <a:latin typeface="Times New Roman" panose="02020603050405020304" pitchFamily="18" charset="0"/>
                <a:ea typeface="MS Mincho"/>
                <a:cs typeface="Times New Roman" panose="02020603050405020304" pitchFamily="18" charset="0"/>
              </a:rPr>
              <a:t>.........................................................................................................................</a:t>
            </a:r>
            <a:endParaRPr lang="en-GB" sz="2800">
              <a:latin typeface="Times New Roman" panose="02020603050405020304" pitchFamily="18" charset="0"/>
              <a:ea typeface="Times New Roman" panose="02020603050405020304" pitchFamily="18" charset="0"/>
            </a:endParaRPr>
          </a:p>
          <a:p>
            <a:pPr algn="just">
              <a:lnSpc>
                <a:spcPct val="130000"/>
              </a:lnSpc>
              <a:spcAft>
                <a:spcPts val="0"/>
              </a:spcAft>
              <a:tabLst>
                <a:tab pos="1386840" algn="l"/>
              </a:tabLst>
            </a:pPr>
            <a:r>
              <a:rPr lang="vi-VN" sz="3200">
                <a:latin typeface="Times New Roman" panose="02020603050405020304" pitchFamily="18" charset="0"/>
                <a:ea typeface="MS Mincho"/>
                <a:cs typeface="Times New Roman" panose="02020603050405020304" pitchFamily="18" charset="0"/>
              </a:rPr>
              <a:t>4. Đoạn văn viết đã</a:t>
            </a:r>
            <a:r>
              <a:rPr lang="vi-VN" sz="3200">
                <a:latin typeface="Times New Roman" panose="02020603050405020304" pitchFamily="18" charset="0"/>
                <a:ea typeface="Times New Roman" panose="02020603050405020304" pitchFamily="18" charset="0"/>
                <a:cs typeface="Times New Roman" panose="02020603050405020304" pitchFamily="18" charset="0"/>
              </a:rPr>
              <a:t> nêu cách hiểu về một câu tục ngữ mà em thích và rút ra được bài học từ câu tục ngữ đó chưa?</a:t>
            </a:r>
            <a:endParaRPr lang="en-GB" sz="2800">
              <a:latin typeface="Times New Roman" panose="02020603050405020304" pitchFamily="18" charset="0"/>
              <a:ea typeface="Times New Roman" panose="02020603050405020304" pitchFamily="18" charset="0"/>
            </a:endParaRPr>
          </a:p>
          <a:p>
            <a:pPr algn="just">
              <a:lnSpc>
                <a:spcPct val="130000"/>
              </a:lnSpc>
              <a:spcAft>
                <a:spcPts val="0"/>
              </a:spcAft>
              <a:tabLst>
                <a:tab pos="1386840" algn="l"/>
              </a:tabLst>
            </a:pPr>
            <a:r>
              <a:rPr lang="vi-VN" sz="3200">
                <a:latin typeface="Times New Roman" panose="02020603050405020304" pitchFamily="18" charset="0"/>
                <a:ea typeface="MS Mincho"/>
                <a:cs typeface="Times New Roman" panose="02020603050405020304" pitchFamily="18" charset="0"/>
              </a:rPr>
              <a:t>Nếu chưa, hãy khắc phục.</a:t>
            </a: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514600" y="-571500"/>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2"/>
              <a:stretch>
                <a:fillRect t="-30307" b="-21557"/>
              </a:stretch>
            </a:blipFill>
          </p:spPr>
        </p:sp>
      </p:grpSp>
      <p:sp>
        <p:nvSpPr>
          <p:cNvPr id="5" name="Freeform 5"/>
          <p:cNvSpPr/>
          <p:nvPr/>
        </p:nvSpPr>
        <p:spPr>
          <a:xfrm>
            <a:off x="-2676194" y="-810045"/>
            <a:ext cx="7688272" cy="4976409"/>
          </a:xfrm>
          <a:custGeom>
            <a:avLst/>
            <a:gdLst/>
            <a:ahLst/>
            <a:cxnLst/>
            <a:rect l="l" t="t" r="r" b="b"/>
            <a:pathLst>
              <a:path w="7688272" h="4976409">
                <a:moveTo>
                  <a:pt x="0" y="0"/>
                </a:moveTo>
                <a:lnTo>
                  <a:pt x="7688272" y="0"/>
                </a:lnTo>
                <a:lnTo>
                  <a:pt x="7688272" y="4976409"/>
                </a:lnTo>
                <a:lnTo>
                  <a:pt x="0" y="4976409"/>
                </a:lnTo>
                <a:lnTo>
                  <a:pt x="0" y="0"/>
                </a:lnTo>
                <a:close/>
              </a:path>
            </a:pathLst>
          </a:custGeom>
          <a:blipFill>
            <a:blip r:embed="rId3"/>
            <a:stretch>
              <a:fillRect/>
            </a:stretch>
          </a:blipFill>
        </p:spPr>
      </p:sp>
      <p:sp>
        <p:nvSpPr>
          <p:cNvPr id="8" name="Freeform 8"/>
          <p:cNvSpPr/>
          <p:nvPr/>
        </p:nvSpPr>
        <p:spPr>
          <a:xfrm>
            <a:off x="-931663" y="2957780"/>
            <a:ext cx="9619432" cy="7660566"/>
          </a:xfrm>
          <a:custGeom>
            <a:avLst/>
            <a:gdLst/>
            <a:ahLst/>
            <a:cxnLst/>
            <a:rect l="l" t="t" r="r" b="b"/>
            <a:pathLst>
              <a:path w="9619432" h="7660566">
                <a:moveTo>
                  <a:pt x="0" y="0"/>
                </a:moveTo>
                <a:lnTo>
                  <a:pt x="9619432" y="0"/>
                </a:lnTo>
                <a:lnTo>
                  <a:pt x="9619432" y="7660566"/>
                </a:lnTo>
                <a:lnTo>
                  <a:pt x="0" y="7660566"/>
                </a:lnTo>
                <a:lnTo>
                  <a:pt x="0" y="0"/>
                </a:lnTo>
                <a:close/>
              </a:path>
            </a:pathLst>
          </a:custGeom>
          <a:blipFill>
            <a:blip r:embed="rId4"/>
            <a:stretch>
              <a:fillRect/>
            </a:stretch>
          </a:blipFill>
        </p:spPr>
      </p:sp>
      <p:sp>
        <p:nvSpPr>
          <p:cNvPr id="9" name="Rectangle 8"/>
          <p:cNvSpPr/>
          <p:nvPr/>
        </p:nvSpPr>
        <p:spPr>
          <a:xfrm>
            <a:off x="7848600" y="936916"/>
            <a:ext cx="9144000" cy="5493812"/>
          </a:xfrm>
          <a:prstGeom prst="rect">
            <a:avLst/>
          </a:prstGeom>
        </p:spPr>
        <p:txBody>
          <a:bodyPr>
            <a:spAutoFit/>
          </a:bodyPr>
          <a:lstStyle/>
          <a:p>
            <a:pPr algn="ctr">
              <a:lnSpc>
                <a:spcPct val="130000"/>
              </a:lnSpc>
              <a:spcAft>
                <a:spcPts val="0"/>
              </a:spcAft>
              <a:tabLst>
                <a:tab pos="1386840" algn="l"/>
              </a:tabLst>
            </a:pPr>
            <a:r>
              <a:rPr lang="vi-VN" sz="5400" b="1">
                <a:solidFill>
                  <a:srgbClr val="FF0000"/>
                </a:solidFill>
                <a:latin typeface="Times New Roman" panose="02020603050405020304" pitchFamily="18" charset="0"/>
                <a:ea typeface="Calibri" panose="020F0502020204030204" charset="0"/>
                <a:cs typeface="Times New Roman" panose="02020603050405020304" pitchFamily="18" charset="0"/>
              </a:rPr>
              <a:t>HƯỚNG DẪN TỰ HỌC</a:t>
            </a:r>
            <a:endParaRPr lang="en-GB" sz="4800">
              <a:latin typeface="Times New Roman" panose="02020603050405020304" pitchFamily="18" charset="0"/>
              <a:ea typeface="Times New Roman" panose="02020603050405020304" pitchFamily="18" charset="0"/>
            </a:endParaRPr>
          </a:p>
          <a:p>
            <a:pPr algn="just">
              <a:lnSpc>
                <a:spcPct val="130000"/>
              </a:lnSpc>
              <a:spcAft>
                <a:spcPts val="0"/>
              </a:spcAft>
              <a:tabLst>
                <a:tab pos="90170" algn="l"/>
                <a:tab pos="180340" algn="l"/>
                <a:tab pos="270510" algn="l"/>
              </a:tabLst>
            </a:pPr>
            <a:r>
              <a:rPr lang="vi-VN" sz="5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Hoàn thành các bài tập.</a:t>
            </a:r>
            <a:endParaRPr lang="en-GB" sz="4800">
              <a:latin typeface="Times New Roman" panose="02020603050405020304" pitchFamily="18" charset="0"/>
              <a:ea typeface="Times New Roman" panose="02020603050405020304" pitchFamily="18" charset="0"/>
            </a:endParaRPr>
          </a:p>
          <a:p>
            <a:pPr algn="just">
              <a:lnSpc>
                <a:spcPct val="130000"/>
              </a:lnSpc>
              <a:spcAft>
                <a:spcPts val="0"/>
              </a:spcAft>
              <a:tabLst>
                <a:tab pos="90170" algn="l"/>
                <a:tab pos="180340" algn="l"/>
                <a:tab pos="270510" algn="l"/>
              </a:tabLst>
            </a:pPr>
            <a:r>
              <a:rPr lang="vi-VN" sz="5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Chuẩn bị bài thực hành đọc hiểu văn bản: </a:t>
            </a:r>
            <a:r>
              <a:rPr lang="vi-VN" sz="5400">
                <a:latin typeface="Times New Roman" panose="02020603050405020304" pitchFamily="18" charset="0"/>
                <a:ea typeface="Times New Roman" panose="02020603050405020304" pitchFamily="18" charset="0"/>
                <a:cs typeface="Times New Roman" panose="02020603050405020304" pitchFamily="18" charset="0"/>
              </a:rPr>
              <a:t>“</a:t>
            </a:r>
            <a:r>
              <a:rPr lang="vi-VN" sz="5400" i="1">
                <a:latin typeface="Times New Roman" panose="02020603050405020304" pitchFamily="18" charset="0"/>
                <a:ea typeface="Times New Roman" panose="02020603050405020304" pitchFamily="18" charset="0"/>
                <a:cs typeface="Times New Roman" panose="02020603050405020304" pitchFamily="18" charset="0"/>
              </a:rPr>
              <a:t>Ông Giuốc- đanh mặc lễ phục”</a:t>
            </a:r>
            <a:r>
              <a:rPr lang="vi-VN" sz="5400">
                <a:latin typeface="Times New Roman" panose="02020603050405020304" pitchFamily="18" charset="0"/>
                <a:ea typeface="Times New Roman" panose="02020603050405020304" pitchFamily="18" charset="0"/>
                <a:cs typeface="Times New Roman" panose="02020603050405020304" pitchFamily="18" charset="0"/>
              </a:rPr>
              <a:t> (Mô-li-e</a:t>
            </a:r>
            <a:r>
              <a:rPr lang="vi-VN">
                <a:latin typeface="Times New Roman" panose="02020603050405020304" pitchFamily="18" charset="0"/>
                <a:ea typeface="Times New Roman" panose="02020603050405020304" pitchFamily="18" charset="0"/>
                <a:cs typeface="Times New Roman" panose="02020603050405020304" pitchFamily="18" charset="0"/>
              </a:rPr>
              <a:t>)</a:t>
            </a:r>
            <a:endParaRPr lang="en-GB" sz="16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2"/>
              <a:stretch>
                <a:fillRect t="-30307" b="-21557"/>
              </a:stretch>
            </a:blipFill>
          </p:spPr>
        </p:sp>
      </p:grpSp>
      <p:sp>
        <p:nvSpPr>
          <p:cNvPr id="5" name="Freeform 5"/>
          <p:cNvSpPr/>
          <p:nvPr/>
        </p:nvSpPr>
        <p:spPr>
          <a:xfrm>
            <a:off x="-1643184" y="-1447819"/>
            <a:ext cx="11446095" cy="2476519"/>
          </a:xfrm>
          <a:custGeom>
            <a:avLst/>
            <a:gdLst/>
            <a:ahLst/>
            <a:cxnLst/>
            <a:rect l="l" t="t" r="r" b="b"/>
            <a:pathLst>
              <a:path w="11446095" h="2476519">
                <a:moveTo>
                  <a:pt x="0" y="0"/>
                </a:moveTo>
                <a:lnTo>
                  <a:pt x="11446096" y="0"/>
                </a:lnTo>
                <a:lnTo>
                  <a:pt x="11446096" y="2476519"/>
                </a:lnTo>
                <a:lnTo>
                  <a:pt x="0" y="2476519"/>
                </a:lnTo>
                <a:lnTo>
                  <a:pt x="0" y="0"/>
                </a:lnTo>
                <a:close/>
              </a:path>
            </a:pathLst>
          </a:custGeom>
          <a:blipFill>
            <a:blip r:embed="rId3"/>
            <a:stretch>
              <a:fillRect/>
            </a:stretch>
          </a:blipFill>
        </p:spPr>
      </p:sp>
      <p:sp>
        <p:nvSpPr>
          <p:cNvPr id="6" name="Freeform 6"/>
          <p:cNvSpPr/>
          <p:nvPr/>
        </p:nvSpPr>
        <p:spPr>
          <a:xfrm>
            <a:off x="8547463" y="-1447819"/>
            <a:ext cx="11446095" cy="2476519"/>
          </a:xfrm>
          <a:custGeom>
            <a:avLst/>
            <a:gdLst/>
            <a:ahLst/>
            <a:cxnLst/>
            <a:rect l="l" t="t" r="r" b="b"/>
            <a:pathLst>
              <a:path w="11446095" h="2476519">
                <a:moveTo>
                  <a:pt x="0" y="0"/>
                </a:moveTo>
                <a:lnTo>
                  <a:pt x="11446095" y="0"/>
                </a:lnTo>
                <a:lnTo>
                  <a:pt x="11446095" y="2476519"/>
                </a:lnTo>
                <a:lnTo>
                  <a:pt x="0" y="2476519"/>
                </a:lnTo>
                <a:lnTo>
                  <a:pt x="0" y="0"/>
                </a:lnTo>
                <a:close/>
              </a:path>
            </a:pathLst>
          </a:custGeom>
          <a:blipFill>
            <a:blip r:embed="rId3"/>
            <a:stretch>
              <a:fillRect/>
            </a:stretch>
          </a:blipFill>
        </p:spPr>
      </p:sp>
      <p:sp>
        <p:nvSpPr>
          <p:cNvPr id="7" name="TextBox 7"/>
          <p:cNvSpPr txBox="1"/>
          <p:nvPr/>
        </p:nvSpPr>
        <p:spPr>
          <a:xfrm>
            <a:off x="3938641" y="1961971"/>
            <a:ext cx="10331869" cy="1998979"/>
          </a:xfrm>
          <a:prstGeom prst="rect">
            <a:avLst/>
          </a:prstGeom>
        </p:spPr>
        <p:txBody>
          <a:bodyPr lIns="0" tIns="0" rIns="0" bIns="0" rtlCol="0" anchor="t">
            <a:spAutoFit/>
          </a:bodyPr>
          <a:lstStyle/>
          <a:p>
            <a:pPr algn="ctr">
              <a:lnSpc>
                <a:spcPts val="15820"/>
              </a:lnSpc>
            </a:pPr>
            <a:r>
              <a:rPr lang="en-US" sz="11300">
                <a:solidFill>
                  <a:srgbClr val="683E38"/>
                </a:solidFill>
                <a:latin typeface="Bubblebody Neue Ultra-Bold"/>
              </a:rPr>
              <a:t>Thank You!</a:t>
            </a:r>
            <a:endParaRPr lang="en-US" sz="11300">
              <a:solidFill>
                <a:srgbClr val="683E38"/>
              </a:solidFill>
              <a:latin typeface="Bubblebody Neue Ultra-Bold"/>
            </a:endParaRPr>
          </a:p>
        </p:txBody>
      </p:sp>
      <p:sp>
        <p:nvSpPr>
          <p:cNvPr id="8" name="Freeform 8"/>
          <p:cNvSpPr/>
          <p:nvPr/>
        </p:nvSpPr>
        <p:spPr>
          <a:xfrm>
            <a:off x="4079864" y="4489744"/>
            <a:ext cx="9783148" cy="6581390"/>
          </a:xfrm>
          <a:custGeom>
            <a:avLst/>
            <a:gdLst/>
            <a:ahLst/>
            <a:cxnLst/>
            <a:rect l="l" t="t" r="r" b="b"/>
            <a:pathLst>
              <a:path w="9783148" h="6581390">
                <a:moveTo>
                  <a:pt x="0" y="0"/>
                </a:moveTo>
                <a:lnTo>
                  <a:pt x="9783148" y="0"/>
                </a:lnTo>
                <a:lnTo>
                  <a:pt x="9783148" y="6581391"/>
                </a:lnTo>
                <a:lnTo>
                  <a:pt x="0" y="6581391"/>
                </a:lnTo>
                <a:lnTo>
                  <a:pt x="0" y="0"/>
                </a:lnTo>
                <a:close/>
              </a:path>
            </a:pathLst>
          </a:custGeom>
          <a:blipFill>
            <a:blip r:embed="rId4"/>
            <a:stretch>
              <a:fillRect/>
            </a:stretch>
          </a:blipFill>
        </p:spPr>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extLst>
                  <a:ext uri="{96DAC541-7B7A-43D3-8B79-37D633B846F1}">
                    <asvg:svgBlip xmlns:asvg="http://schemas.microsoft.com/office/drawing/2016/SVG/main" r:embed="rId2"/>
                  </a:ext>
                </a:extLst>
              </a:blip>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3"/>
              <a:stretch>
                <a:fillRect t="-30307" b="-21557"/>
              </a:stretch>
            </a:blipFill>
          </p:spPr>
        </p:sp>
      </p:grpSp>
      <p:sp>
        <p:nvSpPr>
          <p:cNvPr id="5" name="Freeform 5"/>
          <p:cNvSpPr/>
          <p:nvPr/>
        </p:nvSpPr>
        <p:spPr>
          <a:xfrm>
            <a:off x="-1643184" y="-1447819"/>
            <a:ext cx="11446095" cy="2476519"/>
          </a:xfrm>
          <a:custGeom>
            <a:avLst/>
            <a:gdLst/>
            <a:ahLst/>
            <a:cxnLst/>
            <a:rect l="l" t="t" r="r" b="b"/>
            <a:pathLst>
              <a:path w="11446095" h="2476519">
                <a:moveTo>
                  <a:pt x="0" y="0"/>
                </a:moveTo>
                <a:lnTo>
                  <a:pt x="11446096" y="0"/>
                </a:lnTo>
                <a:lnTo>
                  <a:pt x="11446096" y="2476519"/>
                </a:lnTo>
                <a:lnTo>
                  <a:pt x="0" y="24765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8547463" y="-1447819"/>
            <a:ext cx="11446095" cy="2476519"/>
          </a:xfrm>
          <a:custGeom>
            <a:avLst/>
            <a:gdLst/>
            <a:ahLst/>
            <a:cxnLst/>
            <a:rect l="l" t="t" r="r" b="b"/>
            <a:pathLst>
              <a:path w="11446095" h="2476519">
                <a:moveTo>
                  <a:pt x="0" y="0"/>
                </a:moveTo>
                <a:lnTo>
                  <a:pt x="11446095" y="0"/>
                </a:lnTo>
                <a:lnTo>
                  <a:pt x="11446095" y="2476519"/>
                </a:lnTo>
                <a:lnTo>
                  <a:pt x="0" y="24765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1828801" y="1961971"/>
            <a:ext cx="13639800" cy="14773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r>
              <a:rPr lang="nl-NL" sz="9600" b="1">
                <a:latin typeface="Times New Roman" panose="02020603050405020304" pitchFamily="18" charset="0"/>
                <a:cs typeface="Times New Roman" panose="02020603050405020304" pitchFamily="18" charset="0"/>
              </a:rPr>
              <a:t>Ai khéo léo hơn</a:t>
            </a:r>
            <a:endParaRPr lang="en-GB" sz="9600" b="1">
              <a:solidFill>
                <a:prstClr val="black"/>
              </a:solidFill>
              <a:latin typeface="Times New Roman" panose="02020603050405020304" pitchFamily="18" charset="0"/>
              <a:cs typeface="Times New Roman" panose="02020603050405020304" pitchFamily="18" charset="0"/>
            </a:endParaRPr>
          </a:p>
        </p:txBody>
      </p:sp>
      <p:sp>
        <p:nvSpPr>
          <p:cNvPr id="8" name="Freeform 8"/>
          <p:cNvSpPr/>
          <p:nvPr/>
        </p:nvSpPr>
        <p:spPr>
          <a:xfrm>
            <a:off x="4079864" y="4489744"/>
            <a:ext cx="9783148" cy="6581390"/>
          </a:xfrm>
          <a:custGeom>
            <a:avLst/>
            <a:gdLst/>
            <a:ahLst/>
            <a:cxnLst/>
            <a:rect l="l" t="t" r="r" b="b"/>
            <a:pathLst>
              <a:path w="9783148" h="6581390">
                <a:moveTo>
                  <a:pt x="0" y="0"/>
                </a:moveTo>
                <a:lnTo>
                  <a:pt x="9783148" y="0"/>
                </a:lnTo>
                <a:lnTo>
                  <a:pt x="9783148" y="6581391"/>
                </a:lnTo>
                <a:lnTo>
                  <a:pt x="0" y="658139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extLst>
                  <a:ext uri="{96DAC541-7B7A-43D3-8B79-37D633B846F1}">
                    <asvg:svgBlip xmlns:asvg="http://schemas.microsoft.com/office/drawing/2016/SVG/main" r:embed="rId2"/>
                  </a:ext>
                </a:extLst>
              </a:blip>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3"/>
              <a:stretch>
                <a:fillRect t="-30307" b="-21557"/>
              </a:stretch>
            </a:blipFill>
          </p:spPr>
        </p:sp>
      </p:grpSp>
      <p:sp>
        <p:nvSpPr>
          <p:cNvPr id="5" name="Freeform 5"/>
          <p:cNvSpPr/>
          <p:nvPr/>
        </p:nvSpPr>
        <p:spPr>
          <a:xfrm>
            <a:off x="-152400" y="-419100"/>
            <a:ext cx="13941437" cy="8627733"/>
          </a:xfrm>
          <a:custGeom>
            <a:avLst/>
            <a:gdLst/>
            <a:ahLst/>
            <a:cxnLst/>
            <a:rect l="l" t="t" r="r" b="b"/>
            <a:pathLst>
              <a:path w="12922113" h="6706749">
                <a:moveTo>
                  <a:pt x="0" y="0"/>
                </a:moveTo>
                <a:lnTo>
                  <a:pt x="12922113" y="0"/>
                </a:lnTo>
                <a:lnTo>
                  <a:pt x="12922113" y="6706749"/>
                </a:lnTo>
                <a:lnTo>
                  <a:pt x="0" y="670674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4749724" y="439540"/>
            <a:ext cx="2711318" cy="2726188"/>
          </a:xfrm>
          <a:custGeom>
            <a:avLst/>
            <a:gdLst/>
            <a:ahLst/>
            <a:cxnLst/>
            <a:rect l="l" t="t" r="r" b="b"/>
            <a:pathLst>
              <a:path w="2711318" h="2726188">
                <a:moveTo>
                  <a:pt x="0" y="0"/>
                </a:moveTo>
                <a:lnTo>
                  <a:pt x="2711317" y="0"/>
                </a:lnTo>
                <a:lnTo>
                  <a:pt x="2711317" y="2726188"/>
                </a:lnTo>
                <a:lnTo>
                  <a:pt x="0" y="27261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a:off x="14749724" y="3487366"/>
            <a:ext cx="2711318" cy="3366196"/>
          </a:xfrm>
          <a:custGeom>
            <a:avLst/>
            <a:gdLst/>
            <a:ahLst/>
            <a:cxnLst/>
            <a:rect l="l" t="t" r="r" b="b"/>
            <a:pathLst>
              <a:path w="2711318" h="3366196">
                <a:moveTo>
                  <a:pt x="0" y="0"/>
                </a:moveTo>
                <a:lnTo>
                  <a:pt x="2711317" y="0"/>
                </a:lnTo>
                <a:lnTo>
                  <a:pt x="2711317" y="3366196"/>
                </a:lnTo>
                <a:lnTo>
                  <a:pt x="0" y="336619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a:off x="8077430" y="6630681"/>
            <a:ext cx="3610804" cy="4472843"/>
          </a:xfrm>
          <a:custGeom>
            <a:avLst/>
            <a:gdLst/>
            <a:ahLst/>
            <a:cxnLst/>
            <a:rect l="l" t="t" r="r" b="b"/>
            <a:pathLst>
              <a:path w="3610804" h="4472843">
                <a:moveTo>
                  <a:pt x="0" y="0"/>
                </a:moveTo>
                <a:lnTo>
                  <a:pt x="3610804" y="0"/>
                </a:lnTo>
                <a:lnTo>
                  <a:pt x="3610804" y="4472843"/>
                </a:lnTo>
                <a:lnTo>
                  <a:pt x="0" y="447284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Freeform 9"/>
          <p:cNvSpPr/>
          <p:nvPr/>
        </p:nvSpPr>
        <p:spPr>
          <a:xfrm>
            <a:off x="10629303" y="3792915"/>
            <a:ext cx="9364256" cy="9415614"/>
          </a:xfrm>
          <a:custGeom>
            <a:avLst/>
            <a:gdLst/>
            <a:ahLst/>
            <a:cxnLst/>
            <a:rect l="l" t="t" r="r" b="b"/>
            <a:pathLst>
              <a:path w="9364256" h="9415614">
                <a:moveTo>
                  <a:pt x="0" y="0"/>
                </a:moveTo>
                <a:lnTo>
                  <a:pt x="9364255" y="0"/>
                </a:lnTo>
                <a:lnTo>
                  <a:pt x="9364255" y="9415613"/>
                </a:lnTo>
                <a:lnTo>
                  <a:pt x="0" y="941561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0" name="TextBox 10"/>
          <p:cNvSpPr txBox="1"/>
          <p:nvPr/>
        </p:nvSpPr>
        <p:spPr>
          <a:xfrm>
            <a:off x="450720" y="-69488"/>
            <a:ext cx="12062520" cy="979820"/>
          </a:xfrm>
          <a:prstGeom prst="rect">
            <a:avLst/>
          </a:prstGeom>
        </p:spPr>
        <p:txBody>
          <a:bodyPr lIns="0" tIns="0" rIns="0" bIns="0" rtlCol="0" anchor="t">
            <a:spAutoFit/>
          </a:bodyPr>
          <a:lstStyle/>
          <a:p>
            <a:pPr algn="ctr">
              <a:lnSpc>
                <a:spcPts val="8510"/>
              </a:lnSpc>
            </a:pPr>
            <a:r>
              <a:rPr lang="vi-VN" sz="5400" b="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Luật chơi</a:t>
            </a:r>
            <a:endParaRPr lang="en-US" sz="540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 name="TextBox 11"/>
          <p:cNvSpPr txBox="1"/>
          <p:nvPr/>
        </p:nvSpPr>
        <p:spPr>
          <a:xfrm>
            <a:off x="457200" y="1114801"/>
            <a:ext cx="12488559" cy="6309420"/>
          </a:xfrm>
          <a:prstGeom prst="rect">
            <a:avLst/>
          </a:prstGeom>
        </p:spPr>
        <p:txBody>
          <a:bodyPr wrap="square" lIns="0" tIns="0" rIns="0" bIns="0" rtlCol="0" anchor="t">
            <a:spAutoFit/>
          </a:bodyPr>
          <a:lstStyle/>
          <a:p>
            <a:r>
              <a:rPr lang="nl-NL" sz="4000">
                <a:latin typeface="Times New Roman" panose="02020603050405020304" pitchFamily="18" charset="0"/>
                <a:cs typeface="Times New Roman" panose="02020603050405020304" pitchFamily="18" charset="0"/>
              </a:rPr>
              <a:t>Chọn hai đội chơi, mỗi đội 4 người. Thực hiện nhiệm vụ sau.</a:t>
            </a:r>
            <a:endParaRPr lang="en-GB" sz="4000">
              <a:latin typeface="Times New Roman" panose="02020603050405020304" pitchFamily="18" charset="0"/>
              <a:cs typeface="Times New Roman" panose="02020603050405020304" pitchFamily="18" charset="0"/>
            </a:endParaRPr>
          </a:p>
          <a:p>
            <a:r>
              <a:rPr lang="nl-NL" sz="4000" b="1">
                <a:latin typeface="Times New Roman" panose="02020603050405020304" pitchFamily="18" charset="0"/>
                <a:cs typeface="Times New Roman" panose="02020603050405020304" pitchFamily="18" charset="0"/>
              </a:rPr>
              <a:t>GV cho tình huống:</a:t>
            </a:r>
            <a:endParaRPr lang="en-GB" sz="4000">
              <a:latin typeface="Times New Roman" panose="02020603050405020304" pitchFamily="18" charset="0"/>
              <a:cs typeface="Times New Roman" panose="02020603050405020304" pitchFamily="18" charset="0"/>
            </a:endParaRPr>
          </a:p>
          <a:p>
            <a:r>
              <a:rPr lang="nl-NL" sz="4000" i="1">
                <a:latin typeface="Times New Roman" panose="02020603050405020304" pitchFamily="18" charset="0"/>
                <a:cs typeface="Times New Roman" panose="02020603050405020304" pitchFamily="18" charset="0"/>
              </a:rPr>
              <a:t>Bạn rủ em đi xem phim vào tối nay, em sẽ từ chối bạn bằng câu nói như thế nào?</a:t>
            </a:r>
            <a:endParaRPr lang="en-GB" sz="4000">
              <a:latin typeface="Times New Roman" panose="02020603050405020304" pitchFamily="18" charset="0"/>
              <a:cs typeface="Times New Roman" panose="02020603050405020304" pitchFamily="18" charset="0"/>
            </a:endParaRPr>
          </a:p>
          <a:p>
            <a:r>
              <a:rPr lang="nl-NL" sz="4000" i="1">
                <a:latin typeface="Times New Roman" panose="02020603050405020304" pitchFamily="18" charset="0"/>
                <a:cs typeface="Times New Roman" panose="02020603050405020304" pitchFamily="18" charset="0"/>
              </a:rPr>
              <a:t>Hãy chọn 2 cách từ chối:</a:t>
            </a:r>
            <a:endParaRPr lang="en-GB" sz="4000">
              <a:latin typeface="Times New Roman" panose="02020603050405020304" pitchFamily="18" charset="0"/>
              <a:cs typeface="Times New Roman" panose="02020603050405020304" pitchFamily="18" charset="0"/>
            </a:endParaRPr>
          </a:p>
          <a:p>
            <a:pPr lvl="0"/>
            <a:r>
              <a:rPr lang="en-US" sz="4000" i="1">
                <a:latin typeface="Times New Roman" panose="02020603050405020304" pitchFamily="18" charset="0"/>
                <a:cs typeface="Times New Roman" panose="02020603050405020304" pitchFamily="18" charset="0"/>
              </a:rPr>
              <a:t>Một là: từ chối thẳng</a:t>
            </a:r>
            <a:endParaRPr lang="en-GB" sz="4000">
              <a:latin typeface="Times New Roman" panose="02020603050405020304" pitchFamily="18" charset="0"/>
              <a:cs typeface="Times New Roman" panose="02020603050405020304" pitchFamily="18" charset="0"/>
            </a:endParaRPr>
          </a:p>
          <a:p>
            <a:pPr lvl="0"/>
            <a:r>
              <a:rPr lang="en-US" sz="4000" i="1">
                <a:latin typeface="Times New Roman" panose="02020603050405020304" pitchFamily="18" charset="0"/>
                <a:cs typeface="Times New Roman" panose="02020603050405020304" pitchFamily="18" charset="0"/>
              </a:rPr>
              <a:t>Hai là: không từ chối thẳng</a:t>
            </a:r>
            <a:endParaRPr lang="en-GB" sz="4000">
              <a:latin typeface="Times New Roman" panose="02020603050405020304" pitchFamily="18" charset="0"/>
              <a:cs typeface="Times New Roman" panose="02020603050405020304" pitchFamily="18" charset="0"/>
            </a:endParaRPr>
          </a:p>
          <a:p>
            <a:r>
              <a:rPr lang="en-US" sz="4000" i="1">
                <a:latin typeface="Times New Roman" panose="02020603050405020304" pitchFamily="18" charset="0"/>
                <a:cs typeface="Times New Roman" panose="02020603050405020304" pitchFamily="18" charset="0"/>
              </a:rPr>
              <a:t>Nếu là người rủ đi xem phim, khi bị từ chối lời mời, em thích nghe câu nói nào hơn. Vì sao?</a:t>
            </a:r>
            <a:endParaRPr lang="en-GB" sz="4000">
              <a:latin typeface="Times New Roman" panose="02020603050405020304" pitchFamily="18" charset="0"/>
              <a:cs typeface="Times New Roman" panose="02020603050405020304" pitchFamily="18" charset="0"/>
            </a:endParaRPr>
          </a:p>
          <a:p>
            <a:pPr marL="461010" lvl="1" algn="just">
              <a:lnSpc>
                <a:spcPts val="5975"/>
              </a:lnSpc>
            </a:pPr>
            <a:endParaRPr lang="en-US" sz="4400">
              <a:solidFill>
                <a:srgbClr val="683E38"/>
              </a:solidFill>
              <a:latin typeface="Times New Roman" panose="02020603050405020304" pitchFamily="18" charset="0"/>
              <a:cs typeface="Times New Roman" panose="02020603050405020304" pitchFamily="18" charset="0"/>
            </a:endParaRPr>
          </a:p>
        </p:txBody>
      </p:sp>
      <p:sp>
        <p:nvSpPr>
          <p:cNvPr id="12" name="Freeform 12"/>
          <p:cNvSpPr/>
          <p:nvPr/>
        </p:nvSpPr>
        <p:spPr>
          <a:xfrm>
            <a:off x="-417459" y="7896862"/>
            <a:ext cx="2892318" cy="1940482"/>
          </a:xfrm>
          <a:custGeom>
            <a:avLst/>
            <a:gdLst/>
            <a:ahLst/>
            <a:cxnLst/>
            <a:rect l="l" t="t" r="r" b="b"/>
            <a:pathLst>
              <a:path w="2892318" h="1940482">
                <a:moveTo>
                  <a:pt x="0" y="0"/>
                </a:moveTo>
                <a:lnTo>
                  <a:pt x="2892318" y="0"/>
                </a:lnTo>
                <a:lnTo>
                  <a:pt x="2892318" y="1940482"/>
                </a:lnTo>
                <a:lnTo>
                  <a:pt x="0" y="194048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circle(in)">
                                      <p:cBhvr>
                                        <p:cTn id="1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extLst>
                  <a:ext uri="{96DAC541-7B7A-43D3-8B79-37D633B846F1}">
                    <asvg:svgBlip xmlns:asvg="http://schemas.microsoft.com/office/drawing/2016/SVG/main" r:embed="rId2"/>
                  </a:ext>
                </a:extLst>
              </a:blip>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3"/>
              <a:stretch>
                <a:fillRect t="-30307" b="-21557"/>
              </a:stretch>
            </a:blipFill>
          </p:spPr>
        </p:sp>
      </p:grpSp>
      <p:sp>
        <p:nvSpPr>
          <p:cNvPr id="5" name="Freeform 5"/>
          <p:cNvSpPr/>
          <p:nvPr/>
        </p:nvSpPr>
        <p:spPr>
          <a:xfrm>
            <a:off x="866924" y="439540"/>
            <a:ext cx="12922113" cy="6706749"/>
          </a:xfrm>
          <a:custGeom>
            <a:avLst/>
            <a:gdLst/>
            <a:ahLst/>
            <a:cxnLst/>
            <a:rect l="l" t="t" r="r" b="b"/>
            <a:pathLst>
              <a:path w="12922113" h="6706749">
                <a:moveTo>
                  <a:pt x="0" y="0"/>
                </a:moveTo>
                <a:lnTo>
                  <a:pt x="12922113" y="0"/>
                </a:lnTo>
                <a:lnTo>
                  <a:pt x="12922113" y="6706749"/>
                </a:lnTo>
                <a:lnTo>
                  <a:pt x="0" y="670674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4749724" y="439540"/>
            <a:ext cx="2711318" cy="2726188"/>
          </a:xfrm>
          <a:custGeom>
            <a:avLst/>
            <a:gdLst/>
            <a:ahLst/>
            <a:cxnLst/>
            <a:rect l="l" t="t" r="r" b="b"/>
            <a:pathLst>
              <a:path w="2711318" h="2726188">
                <a:moveTo>
                  <a:pt x="0" y="0"/>
                </a:moveTo>
                <a:lnTo>
                  <a:pt x="2711317" y="0"/>
                </a:lnTo>
                <a:lnTo>
                  <a:pt x="2711317" y="2726188"/>
                </a:lnTo>
                <a:lnTo>
                  <a:pt x="0" y="27261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a:off x="14749724" y="3487366"/>
            <a:ext cx="2711318" cy="3366196"/>
          </a:xfrm>
          <a:custGeom>
            <a:avLst/>
            <a:gdLst/>
            <a:ahLst/>
            <a:cxnLst/>
            <a:rect l="l" t="t" r="r" b="b"/>
            <a:pathLst>
              <a:path w="2711318" h="3366196">
                <a:moveTo>
                  <a:pt x="0" y="0"/>
                </a:moveTo>
                <a:lnTo>
                  <a:pt x="2711317" y="0"/>
                </a:lnTo>
                <a:lnTo>
                  <a:pt x="2711317" y="3366196"/>
                </a:lnTo>
                <a:lnTo>
                  <a:pt x="0" y="336619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a:off x="8077430" y="6630681"/>
            <a:ext cx="3610804" cy="4472843"/>
          </a:xfrm>
          <a:custGeom>
            <a:avLst/>
            <a:gdLst/>
            <a:ahLst/>
            <a:cxnLst/>
            <a:rect l="l" t="t" r="r" b="b"/>
            <a:pathLst>
              <a:path w="3610804" h="4472843">
                <a:moveTo>
                  <a:pt x="0" y="0"/>
                </a:moveTo>
                <a:lnTo>
                  <a:pt x="3610804" y="0"/>
                </a:lnTo>
                <a:lnTo>
                  <a:pt x="3610804" y="4472843"/>
                </a:lnTo>
                <a:lnTo>
                  <a:pt x="0" y="447284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Freeform 9"/>
          <p:cNvSpPr/>
          <p:nvPr/>
        </p:nvSpPr>
        <p:spPr>
          <a:xfrm>
            <a:off x="10629303" y="3792915"/>
            <a:ext cx="9364256" cy="9415614"/>
          </a:xfrm>
          <a:custGeom>
            <a:avLst/>
            <a:gdLst/>
            <a:ahLst/>
            <a:cxnLst/>
            <a:rect l="l" t="t" r="r" b="b"/>
            <a:pathLst>
              <a:path w="9364256" h="9415614">
                <a:moveTo>
                  <a:pt x="0" y="0"/>
                </a:moveTo>
                <a:lnTo>
                  <a:pt x="9364255" y="0"/>
                </a:lnTo>
                <a:lnTo>
                  <a:pt x="9364255" y="9415613"/>
                </a:lnTo>
                <a:lnTo>
                  <a:pt x="0" y="941561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0" name="TextBox 10"/>
          <p:cNvSpPr txBox="1"/>
          <p:nvPr/>
        </p:nvSpPr>
        <p:spPr>
          <a:xfrm>
            <a:off x="1343791" y="866775"/>
            <a:ext cx="12062520" cy="1000274"/>
          </a:xfrm>
          <a:prstGeom prst="rect">
            <a:avLst/>
          </a:prstGeom>
        </p:spPr>
        <p:txBody>
          <a:bodyPr lIns="0" tIns="0" rIns="0" bIns="0" rtlCol="0" anchor="t">
            <a:spAutoFit/>
          </a:bodyPr>
          <a:lstStyle/>
          <a:p>
            <a:pPr algn="ctr">
              <a:lnSpc>
                <a:spcPts val="8510"/>
              </a:lnSpc>
            </a:pPr>
            <a:r>
              <a:rPr lang="vi-VN" sz="6080" b="1" smtClean="0">
                <a:solidFill>
                  <a:srgbClr val="683E38"/>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Cách 1</a:t>
            </a:r>
            <a:endParaRPr lang="en-US" sz="6080" b="1">
              <a:solidFill>
                <a:srgbClr val="683E38"/>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 name="TextBox 11"/>
          <p:cNvSpPr txBox="1"/>
          <p:nvPr/>
        </p:nvSpPr>
        <p:spPr>
          <a:xfrm>
            <a:off x="1557801" y="2290265"/>
            <a:ext cx="11540359" cy="3323987"/>
          </a:xfrm>
          <a:prstGeom prst="rect">
            <a:avLst/>
          </a:prstGeom>
        </p:spPr>
        <p:txBody>
          <a:bodyPr lIns="0" tIns="0" rIns="0" bIns="0" rtlCol="0" anchor="t">
            <a:spAutoFit/>
          </a:bodyPr>
          <a:lstStyle/>
          <a:p>
            <a:r>
              <a:rPr lang="nl-NL" b="1" smtClean="0">
                <a:latin typeface="Times New Roman" panose="02020603050405020304" pitchFamily="18" charset="0"/>
                <a:cs typeface="Times New Roman" panose="02020603050405020304" pitchFamily="18" charset="0"/>
              </a:rPr>
              <a:t> </a:t>
            </a:r>
            <a:r>
              <a:rPr lang="nl-NL" sz="5400">
                <a:latin typeface="Times New Roman" panose="02020603050405020304" pitchFamily="18" charset="0"/>
                <a:cs typeface="Times New Roman" panose="02020603050405020304" pitchFamily="18" charset="0"/>
              </a:rPr>
              <a:t>Từ chối thẳng: </a:t>
            </a:r>
            <a:r>
              <a:rPr lang="nl-NL" sz="5400" i="1">
                <a:latin typeface="Times New Roman" panose="02020603050405020304" pitchFamily="18" charset="0"/>
                <a:cs typeface="Times New Roman" panose="02020603050405020304" pitchFamily="18" charset="0"/>
              </a:rPr>
              <a:t>“Không, mình không đi cùng bạn được”.</a:t>
            </a:r>
            <a:endParaRPr lang="en-GB" sz="5400">
              <a:latin typeface="Times New Roman" panose="02020603050405020304" pitchFamily="18" charset="0"/>
              <a:cs typeface="Times New Roman" panose="02020603050405020304" pitchFamily="18" charset="0"/>
            </a:endParaRPr>
          </a:p>
          <a:p>
            <a:r>
              <a:rPr lang="vi-VN" sz="5400" b="1">
                <a:latin typeface="Times New Roman" panose="02020603050405020304" pitchFamily="18" charset="0"/>
                <a:cs typeface="Times New Roman" panose="02020603050405020304" pitchFamily="18" charset="0"/>
              </a:rPr>
              <a:t>Vì</a:t>
            </a:r>
            <a:r>
              <a:rPr lang="nl-NL" sz="5400" smtClean="0">
                <a:latin typeface="Times New Roman" panose="02020603050405020304" pitchFamily="18" charset="0"/>
                <a:cs typeface="Times New Roman" panose="02020603050405020304" pitchFamily="18" charset="0"/>
              </a:rPr>
              <a:t> </a:t>
            </a:r>
            <a:r>
              <a:rPr lang="nl-NL" sz="5400">
                <a:latin typeface="Times New Roman" panose="02020603050405020304" pitchFamily="18" charset="0"/>
                <a:cs typeface="Times New Roman" panose="02020603050405020304" pitchFamily="18" charset="0"/>
              </a:rPr>
              <a:t>Trả lời thẳng, có thể khiến người nghe bị tổn thương, cảm thấy không vui</a:t>
            </a:r>
            <a:r>
              <a:rPr lang="nl-NL" sz="5400" smtClean="0">
                <a:latin typeface="Times New Roman" panose="02020603050405020304" pitchFamily="18" charset="0"/>
                <a:cs typeface="Times New Roman" panose="02020603050405020304" pitchFamily="18" charset="0"/>
              </a:rPr>
              <a:t>.</a:t>
            </a:r>
            <a:endParaRPr lang="en-GB" sz="5400">
              <a:latin typeface="Times New Roman" panose="02020603050405020304" pitchFamily="18" charset="0"/>
              <a:cs typeface="Times New Roman" panose="02020603050405020304" pitchFamily="18" charset="0"/>
            </a:endParaRPr>
          </a:p>
        </p:txBody>
      </p:sp>
      <p:sp>
        <p:nvSpPr>
          <p:cNvPr id="12" name="Freeform 12"/>
          <p:cNvSpPr/>
          <p:nvPr/>
        </p:nvSpPr>
        <p:spPr>
          <a:xfrm>
            <a:off x="-417459" y="7896862"/>
            <a:ext cx="2892318" cy="1940482"/>
          </a:xfrm>
          <a:custGeom>
            <a:avLst/>
            <a:gdLst/>
            <a:ahLst/>
            <a:cxnLst/>
            <a:rect l="l" t="t" r="r" b="b"/>
            <a:pathLst>
              <a:path w="2892318" h="1940482">
                <a:moveTo>
                  <a:pt x="0" y="0"/>
                </a:moveTo>
                <a:lnTo>
                  <a:pt x="2892318" y="0"/>
                </a:lnTo>
                <a:lnTo>
                  <a:pt x="2892318" y="1940482"/>
                </a:lnTo>
                <a:lnTo>
                  <a:pt x="0" y="194048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extLst>
                  <a:ext uri="{96DAC541-7B7A-43D3-8B79-37D633B846F1}">
                    <asvg:svgBlip xmlns:asvg="http://schemas.microsoft.com/office/drawing/2016/SVG/main" r:embed="rId2"/>
                  </a:ext>
                </a:extLst>
              </a:blip>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3"/>
              <a:stretch>
                <a:fillRect t="-30307" b="-21557"/>
              </a:stretch>
            </a:blipFill>
          </p:spPr>
        </p:sp>
      </p:grpSp>
      <p:sp>
        <p:nvSpPr>
          <p:cNvPr id="5" name="Freeform 5"/>
          <p:cNvSpPr/>
          <p:nvPr/>
        </p:nvSpPr>
        <p:spPr>
          <a:xfrm>
            <a:off x="866924" y="439540"/>
            <a:ext cx="12922113" cy="6706749"/>
          </a:xfrm>
          <a:custGeom>
            <a:avLst/>
            <a:gdLst/>
            <a:ahLst/>
            <a:cxnLst/>
            <a:rect l="l" t="t" r="r" b="b"/>
            <a:pathLst>
              <a:path w="12922113" h="6706749">
                <a:moveTo>
                  <a:pt x="0" y="0"/>
                </a:moveTo>
                <a:lnTo>
                  <a:pt x="12922113" y="0"/>
                </a:lnTo>
                <a:lnTo>
                  <a:pt x="12922113" y="6706749"/>
                </a:lnTo>
                <a:lnTo>
                  <a:pt x="0" y="670674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14749724" y="439540"/>
            <a:ext cx="2711318" cy="2726188"/>
          </a:xfrm>
          <a:custGeom>
            <a:avLst/>
            <a:gdLst/>
            <a:ahLst/>
            <a:cxnLst/>
            <a:rect l="l" t="t" r="r" b="b"/>
            <a:pathLst>
              <a:path w="2711318" h="2726188">
                <a:moveTo>
                  <a:pt x="0" y="0"/>
                </a:moveTo>
                <a:lnTo>
                  <a:pt x="2711317" y="0"/>
                </a:lnTo>
                <a:lnTo>
                  <a:pt x="2711317" y="2726188"/>
                </a:lnTo>
                <a:lnTo>
                  <a:pt x="0" y="27261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a:off x="14749724" y="3487366"/>
            <a:ext cx="2711318" cy="3366196"/>
          </a:xfrm>
          <a:custGeom>
            <a:avLst/>
            <a:gdLst/>
            <a:ahLst/>
            <a:cxnLst/>
            <a:rect l="l" t="t" r="r" b="b"/>
            <a:pathLst>
              <a:path w="2711318" h="3366196">
                <a:moveTo>
                  <a:pt x="0" y="0"/>
                </a:moveTo>
                <a:lnTo>
                  <a:pt x="2711317" y="0"/>
                </a:lnTo>
                <a:lnTo>
                  <a:pt x="2711317" y="3366196"/>
                </a:lnTo>
                <a:lnTo>
                  <a:pt x="0" y="336619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a:off x="8077430" y="6630681"/>
            <a:ext cx="3610804" cy="4472843"/>
          </a:xfrm>
          <a:custGeom>
            <a:avLst/>
            <a:gdLst/>
            <a:ahLst/>
            <a:cxnLst/>
            <a:rect l="l" t="t" r="r" b="b"/>
            <a:pathLst>
              <a:path w="3610804" h="4472843">
                <a:moveTo>
                  <a:pt x="0" y="0"/>
                </a:moveTo>
                <a:lnTo>
                  <a:pt x="3610804" y="0"/>
                </a:lnTo>
                <a:lnTo>
                  <a:pt x="3610804" y="4472843"/>
                </a:lnTo>
                <a:lnTo>
                  <a:pt x="0" y="447284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Freeform 9"/>
          <p:cNvSpPr/>
          <p:nvPr/>
        </p:nvSpPr>
        <p:spPr>
          <a:xfrm>
            <a:off x="10629303" y="3792915"/>
            <a:ext cx="9364256" cy="9415614"/>
          </a:xfrm>
          <a:custGeom>
            <a:avLst/>
            <a:gdLst/>
            <a:ahLst/>
            <a:cxnLst/>
            <a:rect l="l" t="t" r="r" b="b"/>
            <a:pathLst>
              <a:path w="9364256" h="9415614">
                <a:moveTo>
                  <a:pt x="0" y="0"/>
                </a:moveTo>
                <a:lnTo>
                  <a:pt x="9364255" y="0"/>
                </a:lnTo>
                <a:lnTo>
                  <a:pt x="9364255" y="9415613"/>
                </a:lnTo>
                <a:lnTo>
                  <a:pt x="0" y="941561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0" name="TextBox 10"/>
          <p:cNvSpPr txBox="1"/>
          <p:nvPr/>
        </p:nvSpPr>
        <p:spPr>
          <a:xfrm>
            <a:off x="1343791" y="866775"/>
            <a:ext cx="12062520" cy="1000274"/>
          </a:xfrm>
          <a:prstGeom prst="rect">
            <a:avLst/>
          </a:prstGeom>
        </p:spPr>
        <p:txBody>
          <a:bodyPr lIns="0" tIns="0" rIns="0" bIns="0" rtlCol="0" anchor="t">
            <a:spAutoFit/>
          </a:bodyPr>
          <a:lstStyle/>
          <a:p>
            <a:pPr algn="ctr">
              <a:lnSpc>
                <a:spcPts val="8510"/>
              </a:lnSpc>
            </a:pPr>
            <a:r>
              <a:rPr lang="vi-VN" sz="6080" b="1" smtClean="0">
                <a:solidFill>
                  <a:srgbClr val="683E38"/>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Cách 2</a:t>
            </a:r>
            <a:endParaRPr lang="en-US" sz="6080" b="1">
              <a:solidFill>
                <a:srgbClr val="683E38"/>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 name="TextBox 11"/>
          <p:cNvSpPr txBox="1"/>
          <p:nvPr/>
        </p:nvSpPr>
        <p:spPr>
          <a:xfrm>
            <a:off x="1557801" y="2290265"/>
            <a:ext cx="11540359" cy="3385542"/>
          </a:xfrm>
          <a:prstGeom prst="rect">
            <a:avLst/>
          </a:prstGeom>
        </p:spPr>
        <p:txBody>
          <a:bodyPr lIns="0" tIns="0" rIns="0" bIns="0" rtlCol="0" anchor="t">
            <a:spAutoFit/>
          </a:bodyPr>
          <a:lstStyle/>
          <a:p>
            <a:pPr algn="just"/>
            <a:r>
              <a:rPr lang="nl-NL" sz="4400" smtClean="0">
                <a:latin typeface="Times New Roman" panose="02020603050405020304" pitchFamily="18" charset="0"/>
                <a:cs typeface="Times New Roman" panose="02020603050405020304" pitchFamily="18" charset="0"/>
              </a:rPr>
              <a:t>Không </a:t>
            </a:r>
            <a:r>
              <a:rPr lang="nl-NL" sz="4400">
                <a:latin typeface="Times New Roman" panose="02020603050405020304" pitchFamily="18" charset="0"/>
                <a:cs typeface="Times New Roman" panose="02020603050405020304" pitchFamily="18" charset="0"/>
              </a:rPr>
              <a:t>từ chối thẳng, mà chọn cách nói ý tứ: </a:t>
            </a:r>
            <a:r>
              <a:rPr lang="nl-NL" sz="4400" i="1">
                <a:latin typeface="Times New Roman" panose="02020603050405020304" pitchFamily="18" charset="0"/>
                <a:cs typeface="Times New Roman" panose="02020603050405020304" pitchFamily="18" charset="0"/>
              </a:rPr>
              <a:t>“Tối nay, mình nhiều bài tập lắm.”</a:t>
            </a:r>
            <a:endParaRPr lang="en-GB" sz="4400">
              <a:latin typeface="Times New Roman" panose="02020603050405020304" pitchFamily="18" charset="0"/>
              <a:cs typeface="Times New Roman" panose="02020603050405020304" pitchFamily="18" charset="0"/>
            </a:endParaRPr>
          </a:p>
          <a:p>
            <a:pPr algn="just"/>
            <a:r>
              <a:rPr lang="vi-VN" sz="4400" b="1" smtClean="0">
                <a:latin typeface="Times New Roman" panose="02020603050405020304" pitchFamily="18" charset="0"/>
                <a:cs typeface="Times New Roman" panose="02020603050405020304" pitchFamily="18" charset="0"/>
              </a:rPr>
              <a:t>Vì:</a:t>
            </a:r>
            <a:r>
              <a:rPr lang="nl-NL" sz="4400" smtClean="0">
                <a:latin typeface="Times New Roman" panose="02020603050405020304" pitchFamily="18" charset="0"/>
                <a:cs typeface="Times New Roman" panose="02020603050405020304" pitchFamily="18" charset="0"/>
              </a:rPr>
              <a:t> </a:t>
            </a:r>
            <a:r>
              <a:rPr lang="nl-NL" sz="4400">
                <a:latin typeface="Times New Roman" panose="02020603050405020304" pitchFamily="18" charset="0"/>
                <a:cs typeface="Times New Roman" panose="02020603050405020304" pitchFamily="18" charset="0"/>
              </a:rPr>
              <a:t>Dù bị từ chối, nhưng người nghe sẽ thấy vui vẻ, cảm thấy thỏai mái hơn. Cách nói này thể hiện sự tế nhị, khéo léo trong giao tiếp.</a:t>
            </a:r>
            <a:endParaRPr lang="en-GB" sz="4400">
              <a:solidFill>
                <a:prstClr val="black"/>
              </a:solidFill>
              <a:latin typeface="Times New Roman" panose="02020603050405020304" pitchFamily="18" charset="0"/>
              <a:cs typeface="Times New Roman" panose="02020603050405020304" pitchFamily="18" charset="0"/>
            </a:endParaRPr>
          </a:p>
        </p:txBody>
      </p:sp>
      <p:sp>
        <p:nvSpPr>
          <p:cNvPr id="12" name="Freeform 12"/>
          <p:cNvSpPr/>
          <p:nvPr/>
        </p:nvSpPr>
        <p:spPr>
          <a:xfrm>
            <a:off x="-417459" y="7896862"/>
            <a:ext cx="2892318" cy="1940482"/>
          </a:xfrm>
          <a:custGeom>
            <a:avLst/>
            <a:gdLst/>
            <a:ahLst/>
            <a:cxnLst/>
            <a:rect l="l" t="t" r="r" b="b"/>
            <a:pathLst>
              <a:path w="2892318" h="1940482">
                <a:moveTo>
                  <a:pt x="0" y="0"/>
                </a:moveTo>
                <a:lnTo>
                  <a:pt x="2892318" y="0"/>
                </a:lnTo>
                <a:lnTo>
                  <a:pt x="2892318" y="1940482"/>
                </a:lnTo>
                <a:lnTo>
                  <a:pt x="0" y="194048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extLst>
                  <a:ext uri="{96DAC541-7B7A-43D3-8B79-37D633B846F1}">
                    <asvg:svgBlip xmlns:asvg="http://schemas.microsoft.com/office/drawing/2016/SVG/main" r:embed="rId2"/>
                  </a:ext>
                </a:extLst>
              </a:blip>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3"/>
              <a:stretch>
                <a:fillRect t="-30307" b="-21557"/>
              </a:stretch>
            </a:blipFill>
          </p:spPr>
        </p:sp>
      </p:grpSp>
      <p:sp>
        <p:nvSpPr>
          <p:cNvPr id="5" name="Freeform 5"/>
          <p:cNvSpPr/>
          <p:nvPr/>
        </p:nvSpPr>
        <p:spPr>
          <a:xfrm>
            <a:off x="-1643184" y="-1447819"/>
            <a:ext cx="11446095" cy="2476519"/>
          </a:xfrm>
          <a:custGeom>
            <a:avLst/>
            <a:gdLst/>
            <a:ahLst/>
            <a:cxnLst/>
            <a:rect l="l" t="t" r="r" b="b"/>
            <a:pathLst>
              <a:path w="11446095" h="2476519">
                <a:moveTo>
                  <a:pt x="0" y="0"/>
                </a:moveTo>
                <a:lnTo>
                  <a:pt x="11446096" y="0"/>
                </a:lnTo>
                <a:lnTo>
                  <a:pt x="11446096" y="2476519"/>
                </a:lnTo>
                <a:lnTo>
                  <a:pt x="0" y="24765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a:off x="8547463" y="-1447819"/>
            <a:ext cx="11446095" cy="2476519"/>
          </a:xfrm>
          <a:custGeom>
            <a:avLst/>
            <a:gdLst/>
            <a:ahLst/>
            <a:cxnLst/>
            <a:rect l="l" t="t" r="r" b="b"/>
            <a:pathLst>
              <a:path w="11446095" h="2476519">
                <a:moveTo>
                  <a:pt x="0" y="0"/>
                </a:moveTo>
                <a:lnTo>
                  <a:pt x="11446095" y="0"/>
                </a:lnTo>
                <a:lnTo>
                  <a:pt x="11446095" y="2476519"/>
                </a:lnTo>
                <a:lnTo>
                  <a:pt x="0" y="24765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1981200" y="1483302"/>
            <a:ext cx="15925800" cy="295465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0" tIns="0" rIns="0" bIns="0" rtlCol="0" anchor="t">
            <a:spAutoFit/>
          </a:bodyPr>
          <a:lstStyle/>
          <a:p>
            <a:pPr algn="ctr"/>
            <a:r>
              <a:rPr lang="nl-NL" sz="9600" b="1">
                <a:latin typeface="Times New Roman" panose="02020603050405020304" pitchFamily="18" charset="0"/>
                <a:cs typeface="Times New Roman" panose="02020603050405020304" pitchFamily="18" charset="0"/>
              </a:rPr>
              <a:t>HOẠT ĐỘNG </a:t>
            </a:r>
            <a:r>
              <a:rPr lang="nl-NL" sz="9600" b="1" smtClean="0">
                <a:latin typeface="Times New Roman" panose="02020603050405020304" pitchFamily="18" charset="0"/>
                <a:cs typeface="Times New Roman" panose="02020603050405020304" pitchFamily="18" charset="0"/>
              </a:rPr>
              <a:t>2 </a:t>
            </a:r>
            <a:endParaRPr lang="vi-VN" sz="9600" b="1" smtClean="0">
              <a:latin typeface="Times New Roman" panose="02020603050405020304" pitchFamily="18" charset="0"/>
              <a:cs typeface="Times New Roman" panose="02020603050405020304" pitchFamily="18" charset="0"/>
            </a:endParaRPr>
          </a:p>
          <a:p>
            <a:pPr algn="ctr"/>
            <a:r>
              <a:rPr lang="nl-NL" sz="9600" b="1" smtClean="0">
                <a:latin typeface="Times New Roman" panose="02020603050405020304" pitchFamily="18" charset="0"/>
                <a:cs typeface="Times New Roman" panose="02020603050405020304" pitchFamily="18" charset="0"/>
              </a:rPr>
              <a:t>HÌNH </a:t>
            </a:r>
            <a:r>
              <a:rPr lang="nl-NL" sz="9600" b="1">
                <a:latin typeface="Times New Roman" panose="02020603050405020304" pitchFamily="18" charset="0"/>
                <a:cs typeface="Times New Roman" panose="02020603050405020304" pitchFamily="18" charset="0"/>
              </a:rPr>
              <a:t>THÀNH KIẾN THỨC</a:t>
            </a:r>
            <a:endParaRPr lang="en-GB" sz="9600">
              <a:latin typeface="Times New Roman" panose="02020603050405020304" pitchFamily="18" charset="0"/>
              <a:cs typeface="Times New Roman" panose="02020603050405020304" pitchFamily="18" charset="0"/>
            </a:endParaRPr>
          </a:p>
        </p:txBody>
      </p:sp>
      <p:sp>
        <p:nvSpPr>
          <p:cNvPr id="8" name="Freeform 8"/>
          <p:cNvSpPr/>
          <p:nvPr/>
        </p:nvSpPr>
        <p:spPr>
          <a:xfrm>
            <a:off x="4079864" y="4489744"/>
            <a:ext cx="9783148" cy="6581390"/>
          </a:xfrm>
          <a:custGeom>
            <a:avLst/>
            <a:gdLst/>
            <a:ahLst/>
            <a:cxnLst/>
            <a:rect l="l" t="t" r="r" b="b"/>
            <a:pathLst>
              <a:path w="9783148" h="6581390">
                <a:moveTo>
                  <a:pt x="0" y="0"/>
                </a:moveTo>
                <a:lnTo>
                  <a:pt x="9783148" y="0"/>
                </a:lnTo>
                <a:lnTo>
                  <a:pt x="9783148" y="6581391"/>
                </a:lnTo>
                <a:lnTo>
                  <a:pt x="0" y="658139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3999" y="0"/>
            <a:ext cx="20193000"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extLst>
                  <a:ext uri="{96DAC541-7B7A-43D3-8B79-37D633B846F1}">
                    <asvg:svgBlip xmlns:asvg="http://schemas.microsoft.com/office/drawing/2016/SVG/main" r:embed="rId2"/>
                  </a:ext>
                </a:extLst>
              </a:blip>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3"/>
              <a:stretch>
                <a:fillRect t="-30307" b="-21557"/>
              </a:stretch>
            </a:blipFill>
          </p:spPr>
        </p:sp>
      </p:grpSp>
      <p:sp>
        <p:nvSpPr>
          <p:cNvPr id="5" name="TextBox 5"/>
          <p:cNvSpPr txBox="1"/>
          <p:nvPr/>
        </p:nvSpPr>
        <p:spPr>
          <a:xfrm>
            <a:off x="9507479" y="293740"/>
            <a:ext cx="8115300" cy="2090316"/>
          </a:xfrm>
          <a:prstGeom prst="rect">
            <a:avLst/>
          </a:prstGeom>
        </p:spPr>
        <p:txBody>
          <a:bodyPr lIns="0" tIns="0" rIns="0" bIns="0" rtlCol="0" anchor="t">
            <a:spAutoFit/>
          </a:bodyPr>
          <a:lstStyle/>
          <a:p>
            <a:pPr algn="ctr">
              <a:lnSpc>
                <a:spcPts val="8515"/>
              </a:lnSpc>
            </a:pPr>
            <a:r>
              <a:rPr lang="de-DE" sz="6600" b="1">
                <a:latin typeface="Times New Roman" panose="02020603050405020304" pitchFamily="18" charset="0"/>
                <a:cs typeface="Times New Roman" panose="02020603050405020304" pitchFamily="18" charset="0"/>
              </a:rPr>
              <a:t>I. LÍ THUYẾT </a:t>
            </a:r>
            <a:endParaRPr lang="en-GB" sz="6600">
              <a:latin typeface="Times New Roman" panose="02020603050405020304" pitchFamily="18" charset="0"/>
              <a:cs typeface="Times New Roman" panose="02020603050405020304" pitchFamily="18" charset="0"/>
            </a:endParaRPr>
          </a:p>
          <a:p>
            <a:pPr algn="ctr">
              <a:lnSpc>
                <a:spcPts val="8515"/>
              </a:lnSpc>
            </a:pPr>
            <a:endParaRPr lang="en-US" sz="6080">
              <a:solidFill>
                <a:srgbClr val="683E38"/>
              </a:solidFill>
              <a:latin typeface="Times New Roman" panose="02020603050405020304" pitchFamily="18" charset="0"/>
              <a:cs typeface="Times New Roman" panose="02020603050405020304" pitchFamily="18" charset="0"/>
            </a:endParaRPr>
          </a:p>
        </p:txBody>
      </p:sp>
      <p:sp>
        <p:nvSpPr>
          <p:cNvPr id="6" name="TextBox 6"/>
          <p:cNvSpPr txBox="1"/>
          <p:nvPr/>
        </p:nvSpPr>
        <p:spPr>
          <a:xfrm>
            <a:off x="9296400" y="1438092"/>
            <a:ext cx="8115300" cy="750205"/>
          </a:xfrm>
          <a:prstGeom prst="rect">
            <a:avLst/>
          </a:prstGeom>
        </p:spPr>
        <p:txBody>
          <a:bodyPr lIns="0" tIns="0" rIns="0" bIns="0" rtlCol="0" anchor="t">
            <a:spAutoFit/>
          </a:bodyPr>
          <a:lstStyle/>
          <a:p>
            <a:pPr algn="ctr">
              <a:lnSpc>
                <a:spcPts val="6300"/>
              </a:lnSpc>
            </a:pPr>
            <a:r>
              <a:rPr lang="de-DE" sz="4800" b="1">
                <a:latin typeface="Times New Roman" panose="02020603050405020304" pitchFamily="18" charset="0"/>
                <a:cs typeface="Times New Roman" panose="02020603050405020304" pitchFamily="18" charset="0"/>
              </a:rPr>
              <a:t>1. Ví dụ</a:t>
            </a:r>
            <a:endParaRPr lang="en-US" sz="4500">
              <a:solidFill>
                <a:srgbClr val="683E38"/>
              </a:solidFill>
              <a:latin typeface="Times New Roman" panose="02020603050405020304" pitchFamily="18" charset="0"/>
              <a:cs typeface="Times New Roman" panose="02020603050405020304" pitchFamily="18" charset="0"/>
            </a:endParaRPr>
          </a:p>
        </p:txBody>
      </p:sp>
      <p:sp>
        <p:nvSpPr>
          <p:cNvPr id="7" name="Freeform 7"/>
          <p:cNvSpPr/>
          <p:nvPr/>
        </p:nvSpPr>
        <p:spPr>
          <a:xfrm>
            <a:off x="-2676194" y="-810045"/>
            <a:ext cx="7688272" cy="4976409"/>
          </a:xfrm>
          <a:custGeom>
            <a:avLst/>
            <a:gdLst/>
            <a:ahLst/>
            <a:cxnLst/>
            <a:rect l="l" t="t" r="r" b="b"/>
            <a:pathLst>
              <a:path w="7688272" h="4976409">
                <a:moveTo>
                  <a:pt x="0" y="0"/>
                </a:moveTo>
                <a:lnTo>
                  <a:pt x="7688272" y="0"/>
                </a:lnTo>
                <a:lnTo>
                  <a:pt x="7688272" y="4976409"/>
                </a:lnTo>
                <a:lnTo>
                  <a:pt x="0" y="49764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654973" y="833456"/>
            <a:ext cx="9412959" cy="11353350"/>
          </a:xfrm>
          <a:custGeom>
            <a:avLst/>
            <a:gdLst/>
            <a:ahLst/>
            <a:cxnLst/>
            <a:rect l="l" t="t" r="r" b="b"/>
            <a:pathLst>
              <a:path w="9412959" h="11353350">
                <a:moveTo>
                  <a:pt x="0" y="0"/>
                </a:moveTo>
                <a:lnTo>
                  <a:pt x="9412959" y="0"/>
                </a:lnTo>
                <a:lnTo>
                  <a:pt x="9412959" y="11353350"/>
                </a:lnTo>
                <a:lnTo>
                  <a:pt x="0" y="113533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aphicFrame>
        <p:nvGraphicFramePr>
          <p:cNvPr id="9" name="Table 8"/>
          <p:cNvGraphicFramePr>
            <a:graphicFrameLocks noGrp="1"/>
          </p:cNvGraphicFramePr>
          <p:nvPr/>
        </p:nvGraphicFramePr>
        <p:xfrm>
          <a:off x="8674954" y="2581360"/>
          <a:ext cx="9358191" cy="7147205"/>
        </p:xfrm>
        <a:graphic>
          <a:graphicData uri="http://schemas.openxmlformats.org/drawingml/2006/table">
            <a:tbl>
              <a:tblPr firstRow="1" firstCol="1" bandRow="1">
                <a:effectLst>
                  <a:outerShdw blurRad="50800" dist="38100" algn="l" rotWithShape="0">
                    <a:prstClr val="black">
                      <a:alpha val="40000"/>
                    </a:prstClr>
                  </a:outerShdw>
                </a:effectLst>
              </a:tblPr>
              <a:tblGrid>
                <a:gridCol w="3338391"/>
                <a:gridCol w="2667000"/>
                <a:gridCol w="3352800"/>
              </a:tblGrid>
              <a:tr h="1225599">
                <a:tc gridSpan="3">
                  <a:txBody>
                    <a:bodyPr/>
                    <a:lstStyle/>
                    <a:p>
                      <a:pPr indent="254000" algn="ctr">
                        <a:lnSpc>
                          <a:spcPct val="130000"/>
                        </a:lnSpc>
                        <a:spcAft>
                          <a:spcPts val="0"/>
                        </a:spcAft>
                      </a:pPr>
                      <a:r>
                        <a:rPr lang="pt-BR" sz="3200" b="1" u="sng">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PHT số 01:</a:t>
                      </a:r>
                      <a:r>
                        <a:rPr lang="pt-BR" sz="32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Tìm hiểu về nghĩa tường minh và nghĩa hàm ẩn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cPr/>
                </a:tc>
                <a:tc hMerge="1">
                  <a:tcPr/>
                </a:tc>
              </a:tr>
              <a:tr h="1492100">
                <a:tc>
                  <a:txBody>
                    <a:bodyPr/>
                    <a:lstStyle/>
                    <a:p>
                      <a:pPr algn="just">
                        <a:lnSpc>
                          <a:spcPct val="130000"/>
                        </a:lnSpc>
                        <a:spcAft>
                          <a:spcPts val="0"/>
                        </a:spcAft>
                        <a:tabLst>
                          <a:tab pos="90170" algn="l"/>
                          <a:tab pos="180340" algn="l"/>
                          <a:tab pos="270510" algn="l"/>
                        </a:tabLst>
                      </a:pPr>
                      <a:r>
                        <a:rPr lang="pt-BR" sz="3200">
                          <a:effectLst/>
                          <a:latin typeface="Times New Roman" panose="02020603050405020304" pitchFamily="18" charset="0"/>
                          <a:ea typeface="Times New Roman" panose="02020603050405020304" pitchFamily="18" charset="0"/>
                          <a:cs typeface="Times New Roman" panose="02020603050405020304" pitchFamily="18" charset="0"/>
                        </a:rPr>
                        <a:t>Xác định nghĩa của các câu tục ngữ</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de-DE" sz="3200" i="1">
                          <a:effectLst/>
                          <a:latin typeface="Times New Roman" panose="02020603050405020304" pitchFamily="18" charset="0"/>
                          <a:ea typeface="Times New Roman" panose="02020603050405020304" pitchFamily="18" charset="0"/>
                          <a:cs typeface="Times New Roman" panose="02020603050405020304" pitchFamily="18" charset="0"/>
                        </a:rPr>
                        <a:t>Ăn quả nhớ kẻ trồng </a:t>
                      </a:r>
                      <a:r>
                        <a:rPr lang="de-DE" sz="3200" i="1" smtClean="0">
                          <a:effectLst/>
                          <a:latin typeface="Times New Roman" panose="02020603050405020304" pitchFamily="18" charset="0"/>
                          <a:ea typeface="Times New Roman" panose="02020603050405020304" pitchFamily="18" charset="0"/>
                          <a:cs typeface="Times New Roman" panose="02020603050405020304" pitchFamily="18" charset="0"/>
                        </a:rPr>
                        <a:t>cây</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54000" algn="just">
                        <a:lnSpc>
                          <a:spcPct val="130000"/>
                        </a:lnSpc>
                        <a:spcAft>
                          <a:spcPts val="0"/>
                        </a:spcAft>
                      </a:pPr>
                      <a:r>
                        <a:rPr lang="vi-VN" sz="3200" i="1">
                          <a:effectLst/>
                          <a:latin typeface="Times New Roman" panose="02020603050405020304" pitchFamily="18" charset="0"/>
                          <a:ea typeface="Times New Roman" panose="02020603050405020304" pitchFamily="18" charset="0"/>
                          <a:cs typeface="Times New Roman" panose="02020603050405020304" pitchFamily="18" charset="0"/>
                        </a:rPr>
                        <a:t>Có công mài sắt, có ngày nên </a:t>
                      </a:r>
                      <a:r>
                        <a:rPr lang="vi-VN" sz="3200" i="1" smtClean="0">
                          <a:effectLst/>
                          <a:latin typeface="Times New Roman" panose="02020603050405020304" pitchFamily="18" charset="0"/>
                          <a:ea typeface="Times New Roman" panose="02020603050405020304" pitchFamily="18" charset="0"/>
                          <a:cs typeface="Times New Roman" panose="02020603050405020304" pitchFamily="18" charset="0"/>
                        </a:rPr>
                        <a:t>kim</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0800">
                <a:tc>
                  <a:txBody>
                    <a:bodyPr/>
                    <a:lstStyle/>
                    <a:p>
                      <a:pPr algn="just">
                        <a:lnSpc>
                          <a:spcPct val="130000"/>
                        </a:lnSpc>
                        <a:spcAft>
                          <a:spcPts val="0"/>
                        </a:spcAft>
                        <a:tabLst>
                          <a:tab pos="90170" algn="l"/>
                          <a:tab pos="180340" algn="l"/>
                          <a:tab pos="270510" algn="l"/>
                        </a:tabLs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Nghĩa cụ thể được thông báo trực tiếp bằng từ ngữ có trong câu</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tabLst>
                          <a:tab pos="90170" algn="l"/>
                          <a:tab pos="180340" algn="l"/>
                          <a:tab pos="270510" algn="l"/>
                        </a:tabLs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tabLst>
                          <a:tab pos="90170" algn="l"/>
                          <a:tab pos="180340" algn="l"/>
                          <a:tab pos="270510" algn="l"/>
                        </a:tabLs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tabLst>
                          <a:tab pos="90170" algn="l"/>
                          <a:tab pos="180340" algn="l"/>
                          <a:tab pos="270510" algn="l"/>
                        </a:tabLs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tabLst>
                          <a:tab pos="90170" algn="l"/>
                          <a:tab pos="180340" algn="l"/>
                          <a:tab pos="270510" algn="l"/>
                        </a:tabLs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94969">
                <a:tc>
                  <a:txBody>
                    <a:bodyPr/>
                    <a:lstStyle/>
                    <a:p>
                      <a:pPr algn="just">
                        <a:lnSpc>
                          <a:spcPct val="130000"/>
                        </a:lnSpc>
                        <a:spcAft>
                          <a:spcPts val="0"/>
                        </a:spcAft>
                        <a:tabLst>
                          <a:tab pos="90170" algn="l"/>
                          <a:tab pos="180340" algn="l"/>
                          <a:tab pos="270510" algn="l"/>
                        </a:tabLs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Nghĩa hàm ẩn mà câu tục ngữ muốn đề cập</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tabLst>
                          <a:tab pos="90170" algn="l"/>
                          <a:tab pos="180340" algn="l"/>
                          <a:tab pos="270510" algn="l"/>
                        </a:tabLst>
                      </a:pPr>
                      <a:r>
                        <a:rPr lang="en-US" sz="32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tabLst>
                          <a:tab pos="90170" algn="l"/>
                          <a:tab pos="180340" algn="l"/>
                          <a:tab pos="270510" algn="l"/>
                        </a:tabLst>
                      </a:pPr>
                      <a:r>
                        <a:rPr lang="en-US" sz="3200" smtClean="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94809" y="-810045"/>
            <a:ext cx="21288367" cy="12155963"/>
            <a:chOff x="0" y="0"/>
            <a:chExt cx="28384489" cy="16207951"/>
          </a:xfrm>
        </p:grpSpPr>
        <p:sp>
          <p:nvSpPr>
            <p:cNvPr id="3" name="Freeform 3"/>
            <p:cNvSpPr/>
            <p:nvPr/>
          </p:nvSpPr>
          <p:spPr>
            <a:xfrm>
              <a:off x="0" y="11689158"/>
              <a:ext cx="28384489" cy="4518793"/>
            </a:xfrm>
            <a:custGeom>
              <a:avLst/>
              <a:gdLst/>
              <a:ahLst/>
              <a:cxnLst/>
              <a:rect l="l" t="t" r="r" b="b"/>
              <a:pathLst>
                <a:path w="28384489" h="4518793">
                  <a:moveTo>
                    <a:pt x="0" y="0"/>
                  </a:moveTo>
                  <a:lnTo>
                    <a:pt x="28384489" y="0"/>
                  </a:lnTo>
                  <a:lnTo>
                    <a:pt x="28384489" y="4518793"/>
                  </a:lnTo>
                  <a:lnTo>
                    <a:pt x="0" y="4518793"/>
                  </a:lnTo>
                  <a:lnTo>
                    <a:pt x="0" y="0"/>
                  </a:lnTo>
                  <a:close/>
                </a:path>
              </a:pathLst>
            </a:custGeom>
            <a:blipFill>
              <a:blip r:embed="rId1">
                <a:extLst>
                  <a:ext uri="{96DAC541-7B7A-43D3-8B79-37D633B846F1}">
                    <asvg:svgBlip xmlns:asvg="http://schemas.microsoft.com/office/drawing/2016/SVG/main" r:embed="rId2"/>
                  </a:ext>
                </a:extLst>
              </a:blip>
              <a:stretch>
                <a:fillRect t="-48685" r="-145"/>
              </a:stretch>
            </a:blipFill>
          </p:spPr>
        </p:sp>
        <p:sp>
          <p:nvSpPr>
            <p:cNvPr id="4" name="Freeform 4"/>
            <p:cNvSpPr/>
            <p:nvPr/>
          </p:nvSpPr>
          <p:spPr>
            <a:xfrm>
              <a:off x="487470" y="0"/>
              <a:ext cx="27409550" cy="12024904"/>
            </a:xfrm>
            <a:custGeom>
              <a:avLst/>
              <a:gdLst/>
              <a:ahLst/>
              <a:cxnLst/>
              <a:rect l="l" t="t" r="r" b="b"/>
              <a:pathLst>
                <a:path w="27409550" h="12024904">
                  <a:moveTo>
                    <a:pt x="0" y="0"/>
                  </a:moveTo>
                  <a:lnTo>
                    <a:pt x="27409550" y="0"/>
                  </a:lnTo>
                  <a:lnTo>
                    <a:pt x="27409550" y="12024904"/>
                  </a:lnTo>
                  <a:lnTo>
                    <a:pt x="0" y="12024904"/>
                  </a:lnTo>
                  <a:lnTo>
                    <a:pt x="0" y="0"/>
                  </a:lnTo>
                  <a:close/>
                </a:path>
              </a:pathLst>
            </a:custGeom>
            <a:blipFill>
              <a:blip r:embed="rId3"/>
              <a:stretch>
                <a:fillRect t="-30307" b="-21557"/>
              </a:stretch>
            </a:blipFill>
          </p:spPr>
        </p:sp>
      </p:grpSp>
      <p:sp>
        <p:nvSpPr>
          <p:cNvPr id="5" name="Freeform 5"/>
          <p:cNvSpPr/>
          <p:nvPr/>
        </p:nvSpPr>
        <p:spPr>
          <a:xfrm>
            <a:off x="-1294809" y="-1117044"/>
            <a:ext cx="8783519" cy="5541602"/>
          </a:xfrm>
          <a:custGeom>
            <a:avLst/>
            <a:gdLst/>
            <a:ahLst/>
            <a:cxnLst/>
            <a:rect l="l" t="t" r="r" b="b"/>
            <a:pathLst>
              <a:path w="8783519" h="5541602">
                <a:moveTo>
                  <a:pt x="0" y="0"/>
                </a:moveTo>
                <a:lnTo>
                  <a:pt x="8783519" y="0"/>
                </a:lnTo>
                <a:lnTo>
                  <a:pt x="8783519" y="5541602"/>
                </a:lnTo>
                <a:lnTo>
                  <a:pt x="0" y="554160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TextBox 6"/>
          <p:cNvSpPr txBox="1"/>
          <p:nvPr/>
        </p:nvSpPr>
        <p:spPr>
          <a:xfrm>
            <a:off x="8381098" y="565775"/>
            <a:ext cx="9601200" cy="830997"/>
          </a:xfrm>
          <a:prstGeom prst="rect">
            <a:avLst/>
          </a:prstGeom>
        </p:spPr>
        <p:txBody>
          <a:bodyPr wrap="square" lIns="0" tIns="0" rIns="0" bIns="0" rtlCol="0" anchor="t">
            <a:spAutoFit/>
          </a:bodyPr>
          <a:lstStyle/>
          <a:p>
            <a:r>
              <a:rPr lang="de-DE" sz="5400" b="1" i="1">
                <a:latin typeface="Times New Roman" panose="02020603050405020304" pitchFamily="18" charset="0"/>
                <a:cs typeface="Times New Roman" panose="02020603050405020304" pitchFamily="18" charset="0"/>
              </a:rPr>
              <a:t>a. Ăn quả nhớ kẻ trồng cây</a:t>
            </a:r>
            <a:endParaRPr lang="en-GB" sz="5400" b="1">
              <a:latin typeface="Times New Roman" panose="02020603050405020304" pitchFamily="18" charset="0"/>
              <a:cs typeface="Times New Roman" panose="02020603050405020304" pitchFamily="18" charset="0"/>
            </a:endParaRPr>
          </a:p>
        </p:txBody>
      </p:sp>
      <p:sp>
        <p:nvSpPr>
          <p:cNvPr id="7" name="TextBox 7"/>
          <p:cNvSpPr txBox="1"/>
          <p:nvPr/>
        </p:nvSpPr>
        <p:spPr>
          <a:xfrm>
            <a:off x="7749727" y="2246350"/>
            <a:ext cx="9394371" cy="2031325"/>
          </a:xfrm>
          <a:prstGeom prst="rect">
            <a:avLst/>
          </a:prstGeom>
        </p:spPr>
        <p:txBody>
          <a:bodyPr wrap="square" lIns="0" tIns="0" rIns="0" bIns="0" rtlCol="0" anchor="t">
            <a:spAutoFit/>
          </a:bodyPr>
          <a:lstStyle/>
          <a:p>
            <a:pPr algn="just"/>
            <a:r>
              <a:rPr lang="de-DE" sz="4400">
                <a:latin typeface="Times New Roman" panose="02020603050405020304" pitchFamily="18" charset="0"/>
                <a:cs typeface="Times New Roman" panose="02020603050405020304" pitchFamily="18" charset="0"/>
              </a:rPr>
              <a:t>- Câu tục ngữ trên có nghĩa tường minh: khi ta ăn quả, ta phải nhớ đến người trồng cây.</a:t>
            </a:r>
            <a:endParaRPr lang="en-GB" sz="4400">
              <a:latin typeface="Times New Roman" panose="02020603050405020304" pitchFamily="18" charset="0"/>
              <a:cs typeface="Times New Roman" panose="02020603050405020304" pitchFamily="18" charset="0"/>
            </a:endParaRPr>
          </a:p>
        </p:txBody>
      </p:sp>
      <p:sp>
        <p:nvSpPr>
          <p:cNvPr id="8" name="Freeform 8"/>
          <p:cNvSpPr/>
          <p:nvPr/>
        </p:nvSpPr>
        <p:spPr>
          <a:xfrm>
            <a:off x="-1164420" y="3508158"/>
            <a:ext cx="10308420" cy="7009726"/>
          </a:xfrm>
          <a:custGeom>
            <a:avLst/>
            <a:gdLst/>
            <a:ahLst/>
            <a:cxnLst/>
            <a:rect l="l" t="t" r="r" b="b"/>
            <a:pathLst>
              <a:path w="10308420" h="7009726">
                <a:moveTo>
                  <a:pt x="0" y="0"/>
                </a:moveTo>
                <a:lnTo>
                  <a:pt x="10308420" y="0"/>
                </a:lnTo>
                <a:lnTo>
                  <a:pt x="10308420" y="7009725"/>
                </a:lnTo>
                <a:lnTo>
                  <a:pt x="0" y="700972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Rectangle 8"/>
          <p:cNvSpPr/>
          <p:nvPr/>
        </p:nvSpPr>
        <p:spPr>
          <a:xfrm>
            <a:off x="7619099" y="4479789"/>
            <a:ext cx="9524999" cy="2733056"/>
          </a:xfrm>
          <a:prstGeom prst="rect">
            <a:avLst/>
          </a:prstGeom>
        </p:spPr>
        <p:txBody>
          <a:bodyPr wrap="square">
            <a:spAutoFit/>
          </a:bodyPr>
          <a:lstStyle/>
          <a:p>
            <a:pPr algn="just">
              <a:lnSpc>
                <a:spcPct val="130000"/>
              </a:lnSpc>
              <a:spcAft>
                <a:spcPts val="0"/>
              </a:spcAft>
            </a:pPr>
            <a:r>
              <a:rPr lang="de-DE" sz="4400">
                <a:latin typeface="Times New Roman" panose="02020603050405020304" pitchFamily="18" charset="0"/>
                <a:ea typeface="Arial" panose="020B0604020202020204" pitchFamily="34" charset="0"/>
                <a:cs typeface="Times New Roman" panose="02020603050405020304" pitchFamily="18" charset="0"/>
              </a:rPr>
              <a:t>- </a:t>
            </a:r>
            <a:r>
              <a:rPr lang="de-DE" sz="4400">
                <a:latin typeface="Times New Roman" panose="02020603050405020304" pitchFamily="18" charset="0"/>
                <a:ea typeface="Times New Roman" panose="02020603050405020304" pitchFamily="18" charset="0"/>
                <a:cs typeface="Times New Roman" panose="02020603050405020304" pitchFamily="18" charset="0"/>
              </a:rPr>
              <a:t>Câu tục ngữ trên có n</a:t>
            </a:r>
            <a:r>
              <a:rPr lang="de-DE" sz="4400">
                <a:latin typeface="Times New Roman" panose="02020603050405020304" pitchFamily="18" charset="0"/>
                <a:ea typeface="Arial" panose="020B0604020202020204" pitchFamily="34" charset="0"/>
                <a:cs typeface="Times New Roman" panose="02020603050405020304" pitchFamily="18" charset="0"/>
              </a:rPr>
              <a:t>ghĩa hàm ẩn: Khi hưởng thụ thành quả nhất định, cần phải biết ơn người đã tạo ra thành quả đó.</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6521</Words>
  <Application>WPS Presentation</Application>
  <PresentationFormat>Custom</PresentationFormat>
  <Paragraphs>257</Paragraphs>
  <Slides>26</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26</vt:i4>
      </vt:variant>
    </vt:vector>
  </HeadingPairs>
  <TitlesOfParts>
    <vt:vector size="37" baseType="lpstr">
      <vt:lpstr>Arial</vt:lpstr>
      <vt:lpstr>SimSun</vt:lpstr>
      <vt:lpstr>Wingdings</vt:lpstr>
      <vt:lpstr>Times New Roman</vt:lpstr>
      <vt:lpstr>Microsoft YaHei</vt:lpstr>
      <vt:lpstr>Arial Unicode MS</vt:lpstr>
      <vt:lpstr>Calibri</vt:lpstr>
      <vt:lpstr>MS Mincho</vt:lpstr>
      <vt:lpstr>Segoe Print</vt:lpstr>
      <vt:lpstr>Bubblebody Neue Ultra-Bold</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Analysing Themes and Ideas Presentation Beige Pink Lined Style</dc:title>
  <dc:creator/>
  <cp:lastModifiedBy>Admin</cp:lastModifiedBy>
  <cp:revision>53</cp:revision>
  <dcterms:created xsi:type="dcterms:W3CDTF">2006-08-16T00:00:00Z</dcterms:created>
  <dcterms:modified xsi:type="dcterms:W3CDTF">2023-11-27T13:34:43Z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980746AE81D54C76B048B95D4FC05EEB_12</vt:lpwstr>
  </property>
  <property fmtid="{D5CDD505-2E9C-101B-9397-08002B2CF9AE}" pid="3" name="KSOProductBuildVer">
    <vt:lpwstr>1033-12.2.0.13306</vt:lpwstr>
  </property>
</Properties>
</file>