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4.svg" ContentType="image/svg+xml"/>
  <Override PartName="/ppt/media/image47.svg" ContentType="image/svg+xml"/>
  <Override PartName="/ppt/media/image49.svg" ContentType="image/svg+xml"/>
  <Override PartName="/ppt/media/image51.svg" ContentType="image/svg+xml"/>
  <Override PartName="/ppt/media/image54.svg" ContentType="image/svg+xml"/>
  <Override PartName="/ppt/media/image56.svg" ContentType="image/svg+xml"/>
  <Override PartName="/ppt/media/image6.svg" ContentType="image/svg+xml"/>
  <Override PartName="/ppt/media/image60.svg" ContentType="image/svg+xml"/>
  <Override PartName="/ppt/media/image62.svg" ContentType="image/svg+xml"/>
  <Override PartName="/ppt/media/image65.svg" ContentType="image/svg+xml"/>
  <Override PartName="/ppt/media/image67.svg" ContentType="image/svg+xml"/>
  <Override PartName="/ppt/media/image8.svg" ContentType="image/svg+xml"/>
  <Override PartName="/ppt/media/image82.svg" ContentType="image/svg+xml"/>
  <Override PartName="/ppt/media/image84.svg" ContentType="image/svg+xml"/>
  <Override PartName="/ppt/media/image86.svg" ContentType="image/svg+xml"/>
  <Override PartName="/ppt/media/image88.svg" ContentType="image/svg+xml"/>
  <Override PartName="/ppt/media/image90.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Lst>
  <p:sldIdLst>
    <p:sldId id="256" r:id="rId9"/>
    <p:sldId id="257" r:id="rId10"/>
    <p:sldId id="267" r:id="rId11"/>
    <p:sldId id="266" r:id="rId12"/>
    <p:sldId id="268" r:id="rId13"/>
    <p:sldId id="269" r:id="rId14"/>
    <p:sldId id="258" r:id="rId15"/>
    <p:sldId id="270" r:id="rId16"/>
    <p:sldId id="271" r:id="rId17"/>
    <p:sldId id="272" r:id="rId18"/>
    <p:sldId id="273" r:id="rId19"/>
    <p:sldId id="274" r:id="rId20"/>
    <p:sldId id="275" r:id="rId21"/>
    <p:sldId id="278" r:id="rId22"/>
    <p:sldId id="276" r:id="rId23"/>
    <p:sldId id="279" r:id="rId24"/>
    <p:sldId id="280" r:id="rId25"/>
    <p:sldId id="281" r:id="rId26"/>
    <p:sldId id="282" r:id="rId27"/>
    <p:sldId id="283" r:id="rId28"/>
    <p:sldId id="284" r:id="rId29"/>
    <p:sldId id="285" r:id="rId30"/>
    <p:sldId id="286" r:id="rId31"/>
    <p:sldId id="277" r:id="rId32"/>
    <p:sldId id="287" r:id="rId33"/>
    <p:sldId id="259" r:id="rId34"/>
    <p:sldId id="288" r:id="rId35"/>
    <p:sldId id="289" r:id="rId36"/>
    <p:sldId id="290" r:id="rId37"/>
    <p:sldId id="291" r:id="rId38"/>
    <p:sldId id="292" r:id="rId39"/>
    <p:sldId id="293" r:id="rId40"/>
    <p:sldId id="294" r:id="rId41"/>
    <p:sldId id="295" r:id="rId42"/>
    <p:sldId id="296" r:id="rId43"/>
    <p:sldId id="297" r:id="rId44"/>
    <p:sldId id="264" r:id="rId45"/>
    <p:sldId id="261" r:id="rId46"/>
    <p:sldId id="262" r:id="rId47"/>
    <p:sldId id="265" r:id="rId48"/>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Master" Target="slideMasters/slideMaster4.xml"/><Relationship Id="rId49" Type="http://schemas.openxmlformats.org/officeDocument/2006/relationships/presProps" Target="presProps.xml"/><Relationship Id="rId48" Type="http://schemas.openxmlformats.org/officeDocument/2006/relationships/slide" Target="slides/slide40.xml"/><Relationship Id="rId47" Type="http://schemas.openxmlformats.org/officeDocument/2006/relationships/slide" Target="slides/slide39.xml"/><Relationship Id="rId46" Type="http://schemas.openxmlformats.org/officeDocument/2006/relationships/slide" Target="slides/slide38.xml"/><Relationship Id="rId45" Type="http://schemas.openxmlformats.org/officeDocument/2006/relationships/slide" Target="slides/slide37.xml"/><Relationship Id="rId44" Type="http://schemas.openxmlformats.org/officeDocument/2006/relationships/slide" Target="slides/slide36.xml"/><Relationship Id="rId43" Type="http://schemas.openxmlformats.org/officeDocument/2006/relationships/slide" Target="slides/slide35.xml"/><Relationship Id="rId42" Type="http://schemas.openxmlformats.org/officeDocument/2006/relationships/slide" Target="slides/slide34.xml"/><Relationship Id="rId41" Type="http://schemas.openxmlformats.org/officeDocument/2006/relationships/slide" Target="slides/slide33.xml"/><Relationship Id="rId40" Type="http://schemas.openxmlformats.org/officeDocument/2006/relationships/slide" Target="slides/slide32.xml"/><Relationship Id="rId4" Type="http://schemas.openxmlformats.org/officeDocument/2006/relationships/slideMaster" Target="slideMasters/slideMaster3.xml"/><Relationship Id="rId39" Type="http://schemas.openxmlformats.org/officeDocument/2006/relationships/slide" Target="slides/slide31.xml"/><Relationship Id="rId38" Type="http://schemas.openxmlformats.org/officeDocument/2006/relationships/slide" Target="slides/slide30.xml"/><Relationship Id="rId37" Type="http://schemas.openxmlformats.org/officeDocument/2006/relationships/slide" Target="slides/slide29.xml"/><Relationship Id="rId36" Type="http://schemas.openxmlformats.org/officeDocument/2006/relationships/slide" Target="slides/slide28.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8"/>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2" Type="http://schemas.openxmlformats.org/officeDocument/2006/relationships/theme" Target="../theme/theme7.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11E9A5C-35A2-4C87-9D5B-FD128F0C16A1}"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55BA874-1D26-4199-B4C1-394EEF75C4B1}"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00" rtl="0" eaLnBrk="1" latinLnBrk="0" hangingPunct="1">
        <a:spcBef>
          <a:spcPct val="0"/>
        </a:spcBef>
        <a:buNone/>
        <a:defRPr sz="6600" b="0" i="0" u="none"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b="0" i="0" u="none"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1"/>
            <a:ext cx="16459200" cy="6788945"/>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11E9A5C-35A2-4C87-9D5B-FD128F0C16A1}"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55BA874-1D26-4199-B4C1-394EEF75C4B1}" type="slidenum">
              <a:rPr lang="en-US">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7" Type="http://schemas.openxmlformats.org/officeDocument/2006/relationships/slideLayout" Target="../slideLayouts/slideLayout7.xml"/><Relationship Id="rId16" Type="http://schemas.openxmlformats.org/officeDocument/2006/relationships/image" Target="../media/image16.svg"/><Relationship Id="rId15" Type="http://schemas.openxmlformats.org/officeDocument/2006/relationships/image" Target="../media/image15.png"/><Relationship Id="rId14" Type="http://schemas.openxmlformats.org/officeDocument/2006/relationships/image" Target="../media/image14.svg"/><Relationship Id="rId13" Type="http://schemas.openxmlformats.org/officeDocument/2006/relationships/image" Target="../media/image13.png"/><Relationship Id="rId12" Type="http://schemas.openxmlformats.org/officeDocument/2006/relationships/image" Target="../media/image12.svg"/><Relationship Id="rId11" Type="http://schemas.openxmlformats.org/officeDocument/2006/relationships/image" Target="../media/image11.png"/><Relationship Id="rId10" Type="http://schemas.openxmlformats.org/officeDocument/2006/relationships/image" Target="../media/image10.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39.svg"/><Relationship Id="rId3" Type="http://schemas.openxmlformats.org/officeDocument/2006/relationships/image" Target="../media/image38.png"/><Relationship Id="rId2" Type="http://schemas.openxmlformats.org/officeDocument/2006/relationships/image" Target="../media/image35.svg"/><Relationship Id="rId1" Type="http://schemas.openxmlformats.org/officeDocument/2006/relationships/image" Target="../media/image34.pn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38.png"/><Relationship Id="rId7" Type="http://schemas.openxmlformats.org/officeDocument/2006/relationships/image" Target="../media/image52.jpe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svg"/><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8.png"/><Relationship Id="rId2" Type="http://schemas.openxmlformats.org/officeDocument/2006/relationships/image" Target="../media/image38.png"/><Relationship Id="rId1"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0.svg"/><Relationship Id="rId1" Type="http://schemas.openxmlformats.org/officeDocument/2006/relationships/image" Target="../media/image59.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8.png"/><Relationship Id="rId2" Type="http://schemas.openxmlformats.org/officeDocument/2006/relationships/image" Target="../media/image38.png"/><Relationship Id="rId1" Type="http://schemas.openxmlformats.org/officeDocument/2006/relationships/image" Target="../media/image34.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62.svg"/><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3.png"/><Relationship Id="rId2" Type="http://schemas.openxmlformats.org/officeDocument/2006/relationships/image" Target="../media/image38.png"/><Relationship Id="rId1"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8.png"/><Relationship Id="rId1"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2.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image" Target="../media/image24.svg"/><Relationship Id="rId7" Type="http://schemas.openxmlformats.org/officeDocument/2006/relationships/image" Target="../media/image23.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3" Type="http://schemas.openxmlformats.org/officeDocument/2006/relationships/image" Target="../media/image19.png"/><Relationship Id="rId2" Type="http://schemas.openxmlformats.org/officeDocument/2006/relationships/image" Target="../media/image18.svg"/><Relationship Id="rId13" Type="http://schemas.openxmlformats.org/officeDocument/2006/relationships/slideLayout" Target="../slideLayouts/slideLayout7.xml"/><Relationship Id="rId12" Type="http://schemas.openxmlformats.org/officeDocument/2006/relationships/image" Target="../media/image28.svg"/><Relationship Id="rId11" Type="http://schemas.openxmlformats.org/officeDocument/2006/relationships/image" Target="../media/image27.png"/><Relationship Id="rId10" Type="http://schemas.openxmlformats.org/officeDocument/2006/relationships/image" Target="../media/image26.svg"/><Relationship Id="rId1"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5.svg"/><Relationship Id="rId1" Type="http://schemas.openxmlformats.org/officeDocument/2006/relationships/image" Target="../media/image64.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5.svg"/><Relationship Id="rId4" Type="http://schemas.openxmlformats.org/officeDocument/2006/relationships/image" Target="../media/image64.png"/><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image" Target="../media/image34.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7.svg"/><Relationship Id="rId1" Type="http://schemas.openxmlformats.org/officeDocument/2006/relationships/image" Target="../media/image66.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image" Target="../media/image34.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image" Target="../media/image34.png"/></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3.png"/><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image" Target="../media/image71.png"/><Relationship Id="rId6" Type="http://schemas.microsoft.com/office/2007/relationships/media" Target="../media/media2.mp3"/><Relationship Id="rId5" Type="http://schemas.openxmlformats.org/officeDocument/2006/relationships/audio" Target="../media/media2.mp3"/><Relationship Id="rId4" Type="http://schemas.microsoft.com/office/2007/relationships/hdphoto" Target="../media/image70.wdp"/><Relationship Id="rId3" Type="http://schemas.openxmlformats.org/officeDocument/2006/relationships/image" Target="../media/image69.png"/><Relationship Id="rId2" Type="http://schemas.openxmlformats.org/officeDocument/2006/relationships/slide" Target="slide30.xml"/><Relationship Id="rId1" Type="http://schemas.openxmlformats.org/officeDocument/2006/relationships/image" Target="../media/image68.jpe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2.svg"/><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s>
</file>

<file path=ppt/slides/_rels/slide30.xml.rels><?xml version="1.0" encoding="UTF-8" standalone="yes"?>
<Relationships xmlns="http://schemas.openxmlformats.org/package/2006/relationships"><Relationship Id="rId9" Type="http://schemas.openxmlformats.org/officeDocument/2006/relationships/image" Target="../media/image78.png"/><Relationship Id="rId8" Type="http://schemas.microsoft.com/office/2007/relationships/media" Target="../media/media3.mp3"/><Relationship Id="rId7" Type="http://schemas.openxmlformats.org/officeDocument/2006/relationships/audio" Target="../media/media3.mp3"/><Relationship Id="rId6" Type="http://schemas.microsoft.com/office/2007/relationships/hdphoto" Target="../media/image77.wdp"/><Relationship Id="rId5" Type="http://schemas.openxmlformats.org/officeDocument/2006/relationships/image" Target="../media/image76.png"/><Relationship Id="rId4" Type="http://schemas.microsoft.com/office/2007/relationships/hdphoto" Target="../media/image75.wdp"/><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slideLayout" Target="../slideLayouts/slideLayout18.xml"/><Relationship Id="rId12" Type="http://schemas.openxmlformats.org/officeDocument/2006/relationships/image" Target="../media/image71.png"/><Relationship Id="rId11" Type="http://schemas.microsoft.com/office/2007/relationships/media" Target="../media/media4.mp3"/><Relationship Id="rId10" Type="http://schemas.openxmlformats.org/officeDocument/2006/relationships/audio" Target="../media/media4.mp3"/><Relationship Id="rId1" Type="http://schemas.openxmlformats.org/officeDocument/2006/relationships/image" Target="../media/image72.jpeg"/></Relationships>
</file>

<file path=ppt/slides/_rels/slide31.xml.rels><?xml version="1.0" encoding="UTF-8" standalone="yes"?>
<Relationships xmlns="http://schemas.openxmlformats.org/package/2006/relationships"><Relationship Id="rId9" Type="http://schemas.openxmlformats.org/officeDocument/2006/relationships/image" Target="../media/image78.png"/><Relationship Id="rId8" Type="http://schemas.microsoft.com/office/2007/relationships/media" Target="../media/media3.mp3"/><Relationship Id="rId7" Type="http://schemas.openxmlformats.org/officeDocument/2006/relationships/audio" Target="../media/media3.mp3"/><Relationship Id="rId6" Type="http://schemas.microsoft.com/office/2007/relationships/hdphoto" Target="../media/image77.wdp"/><Relationship Id="rId5" Type="http://schemas.openxmlformats.org/officeDocument/2006/relationships/image" Target="../media/image76.png"/><Relationship Id="rId4" Type="http://schemas.microsoft.com/office/2007/relationships/hdphoto" Target="../media/image75.wdp"/><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slideLayout" Target="../slideLayouts/slideLayout29.xml"/><Relationship Id="rId12" Type="http://schemas.openxmlformats.org/officeDocument/2006/relationships/image" Target="../media/image71.png"/><Relationship Id="rId11" Type="http://schemas.microsoft.com/office/2007/relationships/media" Target="../media/media4.mp3"/><Relationship Id="rId10" Type="http://schemas.openxmlformats.org/officeDocument/2006/relationships/audio" Target="../media/media4.mp3"/><Relationship Id="rId1" Type="http://schemas.openxmlformats.org/officeDocument/2006/relationships/image" Target="../media/image79.jpeg"/></Relationships>
</file>

<file path=ppt/slides/_rels/slide32.xml.rels><?xml version="1.0" encoding="UTF-8" standalone="yes"?>
<Relationships xmlns="http://schemas.openxmlformats.org/package/2006/relationships"><Relationship Id="rId9" Type="http://schemas.openxmlformats.org/officeDocument/2006/relationships/image" Target="../media/image78.png"/><Relationship Id="rId8" Type="http://schemas.microsoft.com/office/2007/relationships/media" Target="../media/media3.mp3"/><Relationship Id="rId7" Type="http://schemas.openxmlformats.org/officeDocument/2006/relationships/audio" Target="../media/media3.mp3"/><Relationship Id="rId6" Type="http://schemas.microsoft.com/office/2007/relationships/hdphoto" Target="../media/image77.wdp"/><Relationship Id="rId5" Type="http://schemas.openxmlformats.org/officeDocument/2006/relationships/image" Target="../media/image76.png"/><Relationship Id="rId4" Type="http://schemas.microsoft.com/office/2007/relationships/hdphoto" Target="../media/image75.wdp"/><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slideLayout" Target="../slideLayouts/slideLayout40.xml"/><Relationship Id="rId12" Type="http://schemas.openxmlformats.org/officeDocument/2006/relationships/image" Target="../media/image71.png"/><Relationship Id="rId11" Type="http://schemas.microsoft.com/office/2007/relationships/media" Target="../media/media4.mp3"/><Relationship Id="rId10" Type="http://schemas.openxmlformats.org/officeDocument/2006/relationships/audio" Target="../media/media4.mp3"/><Relationship Id="rId1" Type="http://schemas.openxmlformats.org/officeDocument/2006/relationships/image" Target="../media/image80.jpeg"/></Relationships>
</file>

<file path=ppt/slides/_rels/slide33.xml.rels><?xml version="1.0" encoding="UTF-8" standalone="yes"?>
<Relationships xmlns="http://schemas.openxmlformats.org/package/2006/relationships"><Relationship Id="rId9" Type="http://schemas.openxmlformats.org/officeDocument/2006/relationships/image" Target="../media/image78.png"/><Relationship Id="rId8" Type="http://schemas.microsoft.com/office/2007/relationships/media" Target="../media/media3.mp3"/><Relationship Id="rId7" Type="http://schemas.openxmlformats.org/officeDocument/2006/relationships/audio" Target="../media/media3.mp3"/><Relationship Id="rId6" Type="http://schemas.microsoft.com/office/2007/relationships/hdphoto" Target="../media/image77.wdp"/><Relationship Id="rId5" Type="http://schemas.openxmlformats.org/officeDocument/2006/relationships/image" Target="../media/image76.png"/><Relationship Id="rId4" Type="http://schemas.microsoft.com/office/2007/relationships/hdphoto" Target="../media/image75.wdp"/><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slideLayout" Target="../slideLayouts/slideLayout51.xml"/><Relationship Id="rId12" Type="http://schemas.openxmlformats.org/officeDocument/2006/relationships/image" Target="../media/image71.png"/><Relationship Id="rId11" Type="http://schemas.microsoft.com/office/2007/relationships/media" Target="../media/media4.mp3"/><Relationship Id="rId10" Type="http://schemas.openxmlformats.org/officeDocument/2006/relationships/audio" Target="../media/media4.mp3"/><Relationship Id="rId1" Type="http://schemas.openxmlformats.org/officeDocument/2006/relationships/image" Target="../media/image72.jpeg"/></Relationships>
</file>

<file path=ppt/slides/_rels/slide34.xml.rels><?xml version="1.0" encoding="UTF-8" standalone="yes"?>
<Relationships xmlns="http://schemas.openxmlformats.org/package/2006/relationships"><Relationship Id="rId9" Type="http://schemas.openxmlformats.org/officeDocument/2006/relationships/image" Target="../media/image78.png"/><Relationship Id="rId8" Type="http://schemas.microsoft.com/office/2007/relationships/media" Target="../media/media3.mp3"/><Relationship Id="rId7" Type="http://schemas.openxmlformats.org/officeDocument/2006/relationships/audio" Target="../media/media3.mp3"/><Relationship Id="rId6" Type="http://schemas.microsoft.com/office/2007/relationships/hdphoto" Target="../media/image77.wdp"/><Relationship Id="rId5" Type="http://schemas.openxmlformats.org/officeDocument/2006/relationships/image" Target="../media/image76.png"/><Relationship Id="rId4" Type="http://schemas.microsoft.com/office/2007/relationships/hdphoto" Target="../media/image75.wdp"/><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slideLayout" Target="../slideLayouts/slideLayout62.xml"/><Relationship Id="rId12" Type="http://schemas.openxmlformats.org/officeDocument/2006/relationships/image" Target="../media/image71.png"/><Relationship Id="rId11" Type="http://schemas.microsoft.com/office/2007/relationships/media" Target="../media/media4.mp3"/><Relationship Id="rId10" Type="http://schemas.openxmlformats.org/officeDocument/2006/relationships/audio" Target="../media/media4.mp3"/><Relationship Id="rId1" Type="http://schemas.openxmlformats.org/officeDocument/2006/relationships/image" Target="../media/image80.jpeg"/></Relationships>
</file>

<file path=ppt/slides/_rels/slide35.xml.rels><?xml version="1.0" encoding="UTF-8" standalone="yes"?>
<Relationships xmlns="http://schemas.openxmlformats.org/package/2006/relationships"><Relationship Id="rId9" Type="http://schemas.openxmlformats.org/officeDocument/2006/relationships/image" Target="../media/image78.png"/><Relationship Id="rId8" Type="http://schemas.microsoft.com/office/2007/relationships/media" Target="../media/media3.mp3"/><Relationship Id="rId7" Type="http://schemas.openxmlformats.org/officeDocument/2006/relationships/audio" Target="../media/media3.mp3"/><Relationship Id="rId6" Type="http://schemas.microsoft.com/office/2007/relationships/hdphoto" Target="../media/image77.wdp"/><Relationship Id="rId5" Type="http://schemas.openxmlformats.org/officeDocument/2006/relationships/image" Target="../media/image76.png"/><Relationship Id="rId4" Type="http://schemas.microsoft.com/office/2007/relationships/hdphoto" Target="../media/image75.wdp"/><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slideLayout" Target="../slideLayouts/slideLayout73.xml"/><Relationship Id="rId12" Type="http://schemas.openxmlformats.org/officeDocument/2006/relationships/image" Target="../media/image71.png"/><Relationship Id="rId11" Type="http://schemas.microsoft.com/office/2007/relationships/media" Target="../media/media4.mp3"/><Relationship Id="rId10" Type="http://schemas.openxmlformats.org/officeDocument/2006/relationships/audio" Target="../media/media4.mp3"/><Relationship Id="rId1" Type="http://schemas.openxmlformats.org/officeDocument/2006/relationships/image" Target="../media/image79.jpeg"/></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3.png"/><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image" Target="../media/image17.pn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s>
</file>

<file path=ppt/slides/_rels/slide3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82.svg"/><Relationship Id="rId3" Type="http://schemas.openxmlformats.org/officeDocument/2006/relationships/image" Target="../media/image81.png"/><Relationship Id="rId2" Type="http://schemas.openxmlformats.org/officeDocument/2006/relationships/image" Target="../media/image60.svg"/><Relationship Id="rId1" Type="http://schemas.openxmlformats.org/officeDocument/2006/relationships/image" Target="../media/image59.png"/></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 Id="rId3" Type="http://schemas.openxmlformats.org/officeDocument/2006/relationships/image" Target="../media/image85.png"/><Relationship Id="rId2" Type="http://schemas.openxmlformats.org/officeDocument/2006/relationships/image" Target="../media/image84.svg"/><Relationship Id="rId1" Type="http://schemas.openxmlformats.org/officeDocument/2006/relationships/image" Target="../media/image83.png"/></Relationships>
</file>

<file path=ppt/slides/_rels/slide4.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image" Target="../media/image24.svg"/><Relationship Id="rId7" Type="http://schemas.openxmlformats.org/officeDocument/2006/relationships/image" Target="../media/image23.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3" Type="http://schemas.openxmlformats.org/officeDocument/2006/relationships/image" Target="../media/image19.png"/><Relationship Id="rId2" Type="http://schemas.openxmlformats.org/officeDocument/2006/relationships/image" Target="../media/image18.svg"/><Relationship Id="rId16" Type="http://schemas.openxmlformats.org/officeDocument/2006/relationships/slideLayout" Target="../slideLayouts/slideLayout7.xml"/><Relationship Id="rId15" Type="http://schemas.openxmlformats.org/officeDocument/2006/relationships/image" Target="../media/image33.png"/><Relationship Id="rId14" Type="http://schemas.microsoft.com/office/2007/relationships/media" Target="../media/media1.mp4"/><Relationship Id="rId13" Type="http://schemas.openxmlformats.org/officeDocument/2006/relationships/video" Target="../media/media1.mp4"/><Relationship Id="rId12" Type="http://schemas.openxmlformats.org/officeDocument/2006/relationships/image" Target="../media/image28.svg"/><Relationship Id="rId11" Type="http://schemas.openxmlformats.org/officeDocument/2006/relationships/image" Target="../media/image27.png"/><Relationship Id="rId10" Type="http://schemas.openxmlformats.org/officeDocument/2006/relationships/image" Target="../media/image26.svg"/><Relationship Id="rId1" Type="http://schemas.openxmlformats.org/officeDocument/2006/relationships/image" Target="../media/image17.png"/></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56.svg"/><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s>
</file>

<file path=ppt/slides/_rels/slide6.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image" Target="../media/image24.svg"/><Relationship Id="rId7" Type="http://schemas.openxmlformats.org/officeDocument/2006/relationships/image" Target="../media/image23.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3" Type="http://schemas.openxmlformats.org/officeDocument/2006/relationships/image" Target="../media/image19.png"/><Relationship Id="rId2" Type="http://schemas.openxmlformats.org/officeDocument/2006/relationships/image" Target="../media/image18.svg"/><Relationship Id="rId13" Type="http://schemas.openxmlformats.org/officeDocument/2006/relationships/slideLayout" Target="../slideLayouts/slideLayout7.xml"/><Relationship Id="rId12" Type="http://schemas.openxmlformats.org/officeDocument/2006/relationships/image" Target="../media/image28.svg"/><Relationship Id="rId11" Type="http://schemas.openxmlformats.org/officeDocument/2006/relationships/image" Target="../media/image27.png"/><Relationship Id="rId10" Type="http://schemas.openxmlformats.org/officeDocument/2006/relationships/image" Target="../media/image26.svg"/><Relationship Id="rId1" Type="http://schemas.openxmlformats.org/officeDocument/2006/relationships/image" Target="../media/image17.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2.svg"/><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32.svg"/><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4.svg"/><Relationship Id="rId1"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grpSp>
        <p:nvGrpSpPr>
          <p:cNvPr id="2" name="Group 2"/>
          <p:cNvGrpSpPr/>
          <p:nvPr/>
        </p:nvGrpSpPr>
        <p:grpSpPr>
          <a:xfrm>
            <a:off x="2151380" y="1028700"/>
            <a:ext cx="12514580" cy="6091555"/>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5" name="Freeform 5"/>
          <p:cNvSpPr/>
          <p:nvPr/>
        </p:nvSpPr>
        <p:spPr>
          <a:xfrm>
            <a:off x="15065703" y="1028700"/>
            <a:ext cx="2966959" cy="2983232"/>
          </a:xfrm>
          <a:custGeom>
            <a:avLst/>
            <a:gdLst/>
            <a:ahLst/>
            <a:cxnLst/>
            <a:rect l="l" t="t" r="r" b="b"/>
            <a:pathLst>
              <a:path w="2966959" h="2983232">
                <a:moveTo>
                  <a:pt x="0" y="0"/>
                </a:moveTo>
                <a:lnTo>
                  <a:pt x="2966959" y="0"/>
                </a:lnTo>
                <a:lnTo>
                  <a:pt x="2966959" y="2983232"/>
                </a:lnTo>
                <a:lnTo>
                  <a:pt x="0" y="298323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1694143" y="5550261"/>
            <a:ext cx="1456489" cy="1297350"/>
          </a:xfrm>
          <a:custGeom>
            <a:avLst/>
            <a:gdLst/>
            <a:ahLst/>
            <a:cxnLst/>
            <a:rect l="l" t="t" r="r" b="b"/>
            <a:pathLst>
              <a:path w="1456489" h="1297350">
                <a:moveTo>
                  <a:pt x="0" y="0"/>
                </a:moveTo>
                <a:lnTo>
                  <a:pt x="1456490" y="0"/>
                </a:lnTo>
                <a:lnTo>
                  <a:pt x="1456490" y="1297350"/>
                </a:lnTo>
                <a:lnTo>
                  <a:pt x="0" y="1297350"/>
                </a:lnTo>
                <a:lnTo>
                  <a:pt x="0" y="0"/>
                </a:lnTo>
                <a:close/>
              </a:path>
            </a:pathLst>
          </a:custGeom>
          <a:blipFill>
            <a:blip r:embed="rId3">
              <a:extLst>
                <a:ext uri="{96DAC541-7B7A-43D3-8B79-37D633B846F1}">
                  <asvg:svgBlip xmlns:asvg="http://schemas.microsoft.com/office/drawing/2016/SVG/main" r:embed="rId4"/>
                </a:ext>
              </a:extLst>
            </a:blip>
            <a:stretch>
              <a:fillRect l="-26590"/>
            </a:stretch>
          </a:blipFill>
        </p:spPr>
      </p:sp>
      <p:sp>
        <p:nvSpPr>
          <p:cNvPr id="7" name="Freeform 7"/>
          <p:cNvSpPr/>
          <p:nvPr/>
        </p:nvSpPr>
        <p:spPr>
          <a:xfrm>
            <a:off x="613650" y="5978436"/>
            <a:ext cx="1080493" cy="801529"/>
          </a:xfrm>
          <a:custGeom>
            <a:avLst/>
            <a:gdLst/>
            <a:ahLst/>
            <a:cxnLst/>
            <a:rect l="l" t="t" r="r" b="b"/>
            <a:pathLst>
              <a:path w="1080493" h="801529">
                <a:moveTo>
                  <a:pt x="0" y="0"/>
                </a:moveTo>
                <a:lnTo>
                  <a:pt x="1080493" y="0"/>
                </a:lnTo>
                <a:lnTo>
                  <a:pt x="1080493" y="801530"/>
                </a:lnTo>
                <a:lnTo>
                  <a:pt x="0" y="8015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0" y="7539426"/>
            <a:ext cx="18288000" cy="921895"/>
            <a:chOff x="0" y="0"/>
            <a:chExt cx="4816593" cy="242804"/>
          </a:xfrm>
        </p:grpSpPr>
        <p:sp>
          <p:nvSpPr>
            <p:cNvPr id="9" name="Freeform 9"/>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DE8E7C"/>
            </a:solidFill>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1" name="Freeform 11"/>
          <p:cNvSpPr/>
          <p:nvPr/>
        </p:nvSpPr>
        <p:spPr>
          <a:xfrm>
            <a:off x="415480" y="6779966"/>
            <a:ext cx="2933323" cy="2879990"/>
          </a:xfrm>
          <a:custGeom>
            <a:avLst/>
            <a:gdLst/>
            <a:ahLst/>
            <a:cxnLst/>
            <a:rect l="l" t="t" r="r" b="b"/>
            <a:pathLst>
              <a:path w="2933323" h="2879990">
                <a:moveTo>
                  <a:pt x="0" y="0"/>
                </a:moveTo>
                <a:lnTo>
                  <a:pt x="2933323" y="0"/>
                </a:lnTo>
                <a:lnTo>
                  <a:pt x="2933323" y="2879990"/>
                </a:lnTo>
                <a:lnTo>
                  <a:pt x="0" y="287999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TextBox 12"/>
          <p:cNvSpPr txBox="1"/>
          <p:nvPr/>
        </p:nvSpPr>
        <p:spPr>
          <a:xfrm>
            <a:off x="2286000" y="911860"/>
            <a:ext cx="12172315" cy="5532755"/>
          </a:xfrm>
          <a:prstGeom prst="rect">
            <a:avLst/>
          </a:prstGeom>
        </p:spPr>
        <p:txBody>
          <a:bodyPr wrap="square" lIns="0" tIns="0" rIns="0" bIns="0" rtlCol="0" anchor="t">
            <a:noAutofit/>
          </a:bodyPr>
          <a:lstStyle/>
          <a:p>
            <a:pPr algn="ctr"/>
            <a:r>
              <a:rPr lang="en-US" altLang="vi-VN" sz="96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rPr>
              <a:t>TIẾT 50: </a:t>
            </a:r>
            <a:endParaRPr lang="en-US" altLang="vi-VN" sz="9600" b="1">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endParaRPr>
          </a:p>
          <a:p>
            <a:pPr algn="ctr"/>
            <a:r>
              <a:rPr lang="vi-VN" sz="9600" b="1">
                <a:ln w="9525">
                  <a:solidFill>
                    <a:schemeClr val="bg1"/>
                  </a:solidFill>
                  <a:prstDash val="solid"/>
                </a:ln>
                <a:effectLst>
                  <a:outerShdw blurRad="12700" dist="38100" dir="2700000" algn="tl" rotWithShape="0">
                    <a:schemeClr val="bg1">
                      <a:lumMod val="50000"/>
                    </a:schemeClr>
                  </a:outerShdw>
                </a:effectLst>
                <a:latin typeface="+mj-lt"/>
              </a:rPr>
              <a:t>Ông Giuốc- đanh mặc lễ phục</a:t>
            </a:r>
            <a:endParaRPr lang="en-GB" sz="9600" b="1">
              <a:ln w="9525">
                <a:solidFill>
                  <a:schemeClr val="bg1"/>
                </a:solidFill>
                <a:prstDash val="solid"/>
              </a:ln>
              <a:effectLst>
                <a:outerShdw blurRad="12700" dist="38100" dir="2700000" algn="tl" rotWithShape="0">
                  <a:schemeClr val="bg1">
                    <a:lumMod val="50000"/>
                  </a:schemeClr>
                </a:outerShdw>
              </a:effectLst>
              <a:latin typeface="+mj-lt"/>
            </a:endParaRPr>
          </a:p>
        </p:txBody>
      </p:sp>
      <p:sp>
        <p:nvSpPr>
          <p:cNvPr id="13" name="Freeform 13"/>
          <p:cNvSpPr/>
          <p:nvPr/>
        </p:nvSpPr>
        <p:spPr>
          <a:xfrm>
            <a:off x="14023904" y="2926636"/>
            <a:ext cx="4217860" cy="7459239"/>
          </a:xfrm>
          <a:custGeom>
            <a:avLst/>
            <a:gdLst/>
            <a:ahLst/>
            <a:cxnLst/>
            <a:rect l="l" t="t" r="r" b="b"/>
            <a:pathLst>
              <a:path w="4217860" h="7459239">
                <a:moveTo>
                  <a:pt x="0" y="0"/>
                </a:moveTo>
                <a:lnTo>
                  <a:pt x="4217861" y="0"/>
                </a:lnTo>
                <a:lnTo>
                  <a:pt x="4217861" y="7459238"/>
                </a:lnTo>
                <a:lnTo>
                  <a:pt x="0" y="745923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4" name="Freeform 14"/>
          <p:cNvSpPr/>
          <p:nvPr/>
        </p:nvSpPr>
        <p:spPr>
          <a:xfrm>
            <a:off x="1351571" y="1032431"/>
            <a:ext cx="1799061" cy="1799061"/>
          </a:xfrm>
          <a:custGeom>
            <a:avLst/>
            <a:gdLst/>
            <a:ahLst/>
            <a:cxnLst/>
            <a:rect l="l" t="t" r="r" b="b"/>
            <a:pathLst>
              <a:path w="1799061" h="1799061">
                <a:moveTo>
                  <a:pt x="0" y="0"/>
                </a:moveTo>
                <a:lnTo>
                  <a:pt x="1799062" y="0"/>
                </a:lnTo>
                <a:lnTo>
                  <a:pt x="1799062" y="1799062"/>
                </a:lnTo>
                <a:lnTo>
                  <a:pt x="0" y="179906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Freeform 15"/>
          <p:cNvSpPr/>
          <p:nvPr/>
        </p:nvSpPr>
        <p:spPr>
          <a:xfrm>
            <a:off x="593377" y="3479193"/>
            <a:ext cx="2577529" cy="1419637"/>
          </a:xfrm>
          <a:custGeom>
            <a:avLst/>
            <a:gdLst/>
            <a:ahLst/>
            <a:cxnLst/>
            <a:rect l="l" t="t" r="r" b="b"/>
            <a:pathLst>
              <a:path w="2577529" h="1419637">
                <a:moveTo>
                  <a:pt x="0" y="0"/>
                </a:moveTo>
                <a:lnTo>
                  <a:pt x="2577529" y="0"/>
                </a:lnTo>
                <a:lnTo>
                  <a:pt x="2577529" y="1419637"/>
                </a:lnTo>
                <a:lnTo>
                  <a:pt x="0" y="141963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6" name="Freeform 16"/>
          <p:cNvSpPr/>
          <p:nvPr/>
        </p:nvSpPr>
        <p:spPr>
          <a:xfrm>
            <a:off x="16331005" y="6175929"/>
            <a:ext cx="3403313" cy="4088064"/>
          </a:xfrm>
          <a:custGeom>
            <a:avLst/>
            <a:gdLst/>
            <a:ahLst/>
            <a:cxnLst/>
            <a:rect l="l" t="t" r="r" b="b"/>
            <a:pathLst>
              <a:path w="3403313" h="4088064">
                <a:moveTo>
                  <a:pt x="0" y="0"/>
                </a:moveTo>
                <a:lnTo>
                  <a:pt x="3403314" y="0"/>
                </a:lnTo>
                <a:lnTo>
                  <a:pt x="3403314" y="4088064"/>
                </a:lnTo>
                <a:lnTo>
                  <a:pt x="0" y="408806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7" name="TextBox 17"/>
          <p:cNvSpPr txBox="1"/>
          <p:nvPr/>
        </p:nvSpPr>
        <p:spPr>
          <a:xfrm>
            <a:off x="3921786" y="5524368"/>
            <a:ext cx="10613345" cy="1477328"/>
          </a:xfrm>
          <a:prstGeom prst="rect">
            <a:avLst/>
          </a:prstGeom>
        </p:spPr>
        <p:txBody>
          <a:bodyPr lIns="0" tIns="0" rIns="0" bIns="0" rtlCol="0" anchor="t">
            <a:spAutoFit/>
          </a:bodyPr>
          <a:lstStyle/>
          <a:p>
            <a:pPr algn="ctr"/>
            <a:r>
              <a:rPr lang="vi-VN" sz="4800">
                <a:latin typeface="+mj-lt"/>
              </a:rPr>
              <a:t>(Trích vở kịch </a:t>
            </a:r>
            <a:r>
              <a:rPr lang="vi-VN" sz="4800" i="1">
                <a:latin typeface="+mj-lt"/>
              </a:rPr>
              <a:t>Trưởng giả học làm sang</a:t>
            </a:r>
            <a:r>
              <a:rPr lang="vi-VN" sz="4800">
                <a:latin typeface="+mj-lt"/>
              </a:rPr>
              <a:t>)</a:t>
            </a:r>
            <a:endParaRPr lang="en-GB" sz="4800">
              <a:latin typeface="+mj-lt"/>
            </a:endParaRPr>
          </a:p>
          <a:p>
            <a:pPr algn="ctr"/>
            <a:r>
              <a:rPr lang="vi-VN" sz="4800">
                <a:latin typeface="+mj-lt"/>
              </a:rPr>
              <a:t>                                              </a:t>
            </a:r>
            <a:r>
              <a:rPr lang="vi-VN" sz="4800" smtClean="0">
                <a:latin typeface="+mj-lt"/>
              </a:rPr>
              <a:t>  </a:t>
            </a:r>
            <a:r>
              <a:rPr lang="vi-VN" sz="4800">
                <a:latin typeface="+mj-lt"/>
              </a:rPr>
              <a:t>MÔ-LI-E</a:t>
            </a:r>
            <a:endParaRPr lang="en-GB" sz="48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4124110"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7772400" y="190500"/>
            <a:ext cx="10210800" cy="96774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93965" y="7004954"/>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8200626" y="343944"/>
            <a:ext cx="9858774" cy="615553"/>
          </a:xfrm>
          <a:prstGeom prst="rect">
            <a:avLst/>
          </a:prstGeom>
        </p:spPr>
        <p:txBody>
          <a:bodyPr wrap="square" lIns="0" tIns="0" rIns="0" bIns="0" rtlCol="0" anchor="t">
            <a:spAutoFit/>
          </a:bodyPr>
          <a:lstStyle/>
          <a:p>
            <a:r>
              <a:rPr lang="nl-NL" sz="4000" b="1">
                <a:latin typeface="Times New Roman" panose="02020603050405020304" pitchFamily="18" charset="0"/>
                <a:cs typeface="Times New Roman" panose="02020603050405020304" pitchFamily="18" charset="0"/>
              </a:rPr>
              <a:t>3. Văn bản: </a:t>
            </a:r>
            <a:r>
              <a:rPr lang="nl-NL" sz="4000" b="1" i="1">
                <a:latin typeface="Times New Roman" panose="02020603050405020304" pitchFamily="18" charset="0"/>
                <a:cs typeface="Times New Roman" panose="02020603050405020304" pitchFamily="18" charset="0"/>
              </a:rPr>
              <a:t>“Ông Giuốc- đanh mặc lễ phục”</a:t>
            </a:r>
            <a:endParaRPr lang="en-GB" sz="4000">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727" y="3052762"/>
            <a:ext cx="6667500" cy="41814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Rectangle 22"/>
          <p:cNvSpPr/>
          <p:nvPr/>
        </p:nvSpPr>
        <p:spPr>
          <a:xfrm>
            <a:off x="8200626" y="1078470"/>
            <a:ext cx="6574075" cy="892552"/>
          </a:xfrm>
          <a:prstGeom prst="rect">
            <a:avLst/>
          </a:prstGeom>
        </p:spPr>
        <p:txBody>
          <a:bodyPr wrap="square">
            <a:spAutoFit/>
          </a:bodyPr>
          <a:lstStyle/>
          <a:p>
            <a:pPr algn="just">
              <a:lnSpc>
                <a:spcPct val="130000"/>
              </a:lnSpc>
              <a:spcAft>
                <a:spcPts val="0"/>
              </a:spcAft>
            </a:pPr>
            <a:r>
              <a:rPr lang="de-DE" sz="4000" b="1">
                <a:latin typeface="Times New Roman" panose="02020603050405020304" pitchFamily="18" charset="0"/>
                <a:ea typeface="Times New Roman" panose="02020603050405020304" pitchFamily="18" charset="0"/>
                <a:cs typeface="Times New Roman" panose="02020603050405020304" pitchFamily="18" charset="0"/>
              </a:rPr>
              <a:t>a. Đọc, tìm hiểu từ khó</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4" name="Rectangle 23"/>
          <p:cNvSpPr/>
          <p:nvPr/>
        </p:nvSpPr>
        <p:spPr>
          <a:xfrm>
            <a:off x="8200626" y="1999689"/>
            <a:ext cx="7672466" cy="892552"/>
          </a:xfrm>
          <a:prstGeom prst="rect">
            <a:avLst/>
          </a:prstGeom>
        </p:spPr>
        <p:txBody>
          <a:bodyPr wrap="square">
            <a:spAutoFit/>
          </a:bodyPr>
          <a:lstStyle/>
          <a:p>
            <a:pPr algn="just">
              <a:lnSpc>
                <a:spcPct val="130000"/>
              </a:lnSpc>
              <a:spcAft>
                <a:spcPts val="0"/>
              </a:spcAft>
            </a:pPr>
            <a:r>
              <a:rPr lang="de-DE" sz="4000" b="1">
                <a:latin typeface="Times New Roman" panose="02020603050405020304" pitchFamily="18" charset="0"/>
                <a:ea typeface="Times New Roman" panose="02020603050405020304" pitchFamily="18" charset="0"/>
                <a:cs typeface="Times New Roman" panose="02020603050405020304" pitchFamily="18" charset="0"/>
              </a:rPr>
              <a:t>b</a:t>
            </a:r>
            <a:r>
              <a:rPr lang="vi-VN" sz="4000" b="1">
                <a:latin typeface="Times New Roman" panose="02020603050405020304" pitchFamily="18" charset="0"/>
                <a:ea typeface="Times New Roman" panose="02020603050405020304" pitchFamily="18" charset="0"/>
                <a:cs typeface="Times New Roman" panose="02020603050405020304" pitchFamily="18" charset="0"/>
              </a:rPr>
              <a:t>. Tìm hiểu chung</a:t>
            </a:r>
            <a:r>
              <a:rPr lang="de-DE" sz="4000" b="1">
                <a:latin typeface="Times New Roman" panose="02020603050405020304" pitchFamily="18" charset="0"/>
                <a:ea typeface="Times New Roman" panose="02020603050405020304" pitchFamily="18" charset="0"/>
                <a:cs typeface="Times New Roman" panose="02020603050405020304" pitchFamily="18" charset="0"/>
              </a:rPr>
              <a:t> văn bản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25" name="Table 24"/>
          <p:cNvGraphicFramePr>
            <a:graphicFrameLocks noGrp="1"/>
          </p:cNvGraphicFramePr>
          <p:nvPr/>
        </p:nvGraphicFramePr>
        <p:xfrm>
          <a:off x="8084952" y="2957048"/>
          <a:ext cx="9364847" cy="6529851"/>
        </p:xfrm>
        <a:graphic>
          <a:graphicData uri="http://schemas.openxmlformats.org/drawingml/2006/table">
            <a:tbl>
              <a:tblPr firstRow="1" firstCol="1" bandRow="1" bandCol="1">
                <a:effectLst>
                  <a:outerShdw blurRad="50800" dist="38100" algn="l" rotWithShape="0">
                    <a:prstClr val="black">
                      <a:alpha val="40000"/>
                    </a:prstClr>
                  </a:outerShdw>
                </a:effectLst>
              </a:tblPr>
              <a:tblGrid>
                <a:gridCol w="7332852"/>
                <a:gridCol w="2031995"/>
              </a:tblGrid>
              <a:tr h="1400832">
                <a:tc gridSpan="2">
                  <a:txBody>
                    <a:bodyPr/>
                    <a:lstStyle/>
                    <a:p>
                      <a:pPr algn="ctr">
                        <a:lnSpc>
                          <a:spcPct val="130000"/>
                        </a:lnSpc>
                        <a:spcAft>
                          <a:spcPts val="0"/>
                        </a:spcAft>
                      </a:pPr>
                      <a:r>
                        <a:rPr lang="vi-VN" sz="36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01:</a:t>
                      </a:r>
                      <a:r>
                        <a:rPr lang="vi-VN" sz="36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Tìm hiểu chung về đoạn trích</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600" i="1">
                          <a:effectLst/>
                          <a:latin typeface="Times New Roman" panose="02020603050405020304" pitchFamily="18" charset="0"/>
                          <a:ea typeface="Times New Roman" panose="02020603050405020304" pitchFamily="18" charset="0"/>
                          <a:cs typeface="Times New Roman" panose="02020603050405020304" pitchFamily="18" charset="0"/>
                        </a:rPr>
                        <a:t>Ông Giuốc- đanh mặc lễ phục</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hMerge="1">
                  <a:tcPr/>
                </a:tc>
              </a:tr>
              <a:tr h="705696">
                <a:tc>
                  <a:txBody>
                    <a:bodyPr/>
                    <a:lstStyle/>
                    <a:p>
                      <a:pPr algn="just">
                        <a:lnSpc>
                          <a:spcPct val="130000"/>
                        </a:lnSpc>
                        <a:spcAft>
                          <a:spcPts val="0"/>
                        </a:spcAft>
                      </a:pPr>
                      <a:r>
                        <a:rPr lang="vi-VN"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xuất xứ của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5696">
                <a:tc>
                  <a:txBody>
                    <a:bodyPr/>
                    <a:lstStyle/>
                    <a:p>
                      <a:pPr algn="just">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Bối cảnh trong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11392">
                <a:tc>
                  <a:txBody>
                    <a:bodyPr/>
                    <a:lstStyle/>
                    <a:p>
                      <a:pPr algn="just">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 cười trong văn bản hướng đến ai? Ai là đối tượng chính?</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5696">
                <a:tc>
                  <a:txBody>
                    <a:bodyPr/>
                    <a:lstStyle/>
                    <a:p>
                      <a:pPr algn="just">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 tài văn bản đề cập là gì?</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00539">
                <a:tc>
                  <a:txBody>
                    <a:bodyPr/>
                    <a:lstStyle/>
                    <a:p>
                      <a:pPr algn="just">
                        <a:lnSpc>
                          <a:spcPct val="130000"/>
                        </a:lnSpc>
                        <a:spcAft>
                          <a:spcPts val="0"/>
                        </a:spcAft>
                      </a:pPr>
                      <a:r>
                        <a:rPr lang="en-US" sz="3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 bản được chia thành mấy phần? Nêu nội dung chính từng phần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952" marR="66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1515566" y="1311854"/>
            <a:ext cx="5025843" cy="5348999"/>
          </a:xfrm>
          <a:custGeom>
            <a:avLst/>
            <a:gdLst/>
            <a:ahLst/>
            <a:cxnLst/>
            <a:rect l="l" t="t" r="r" b="b"/>
            <a:pathLst>
              <a:path w="4002578" h="4114800">
                <a:moveTo>
                  <a:pt x="0" y="0"/>
                </a:moveTo>
                <a:lnTo>
                  <a:pt x="4002578" y="0"/>
                </a:lnTo>
                <a:lnTo>
                  <a:pt x="4002578"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6538527" y="2095500"/>
            <a:ext cx="5342339" cy="6666863"/>
          </a:xfrm>
          <a:custGeom>
            <a:avLst/>
            <a:gdLst/>
            <a:ahLst/>
            <a:cxnLst/>
            <a:rect l="l" t="t" r="r" b="b"/>
            <a:pathLst>
              <a:path w="3759898" h="4114800">
                <a:moveTo>
                  <a:pt x="0" y="0"/>
                </a:moveTo>
                <a:lnTo>
                  <a:pt x="3759899" y="0"/>
                </a:lnTo>
                <a:lnTo>
                  <a:pt x="375989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11787208" y="1311854"/>
            <a:ext cx="5510192" cy="6041446"/>
          </a:xfrm>
          <a:custGeom>
            <a:avLst/>
            <a:gdLst/>
            <a:ahLst/>
            <a:cxnLst/>
            <a:rect l="l" t="t" r="r" b="b"/>
            <a:pathLst>
              <a:path w="4188092" h="4114800">
                <a:moveTo>
                  <a:pt x="0" y="0"/>
                </a:moveTo>
                <a:lnTo>
                  <a:pt x="4188092" y="0"/>
                </a:lnTo>
                <a:lnTo>
                  <a:pt x="418809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Rectangle 8"/>
          <p:cNvSpPr/>
          <p:nvPr/>
        </p:nvSpPr>
        <p:spPr>
          <a:xfrm>
            <a:off x="1891239" y="1830152"/>
            <a:ext cx="4052543" cy="4401205"/>
          </a:xfrm>
          <a:prstGeom prst="rect">
            <a:avLst/>
          </a:prstGeom>
        </p:spPr>
        <p:txBody>
          <a:bodyPr wrap="square">
            <a:spAutoFit/>
          </a:bodyPr>
          <a:lstStyle/>
          <a:p>
            <a:pPr algn="ctr"/>
            <a:r>
              <a:rPr lang="de-DE" sz="4000" b="1">
                <a:solidFill>
                  <a:srgbClr val="000000"/>
                </a:solidFill>
                <a:latin typeface="Times New Roman" panose="02020603050405020304" pitchFamily="18" charset="0"/>
                <a:ea typeface="Times New Roman" panose="02020603050405020304" pitchFamily="18" charset="0"/>
              </a:rPr>
              <a:t>Xuất </a:t>
            </a:r>
            <a:r>
              <a:rPr lang="de-DE" sz="4000" b="1" smtClean="0">
                <a:solidFill>
                  <a:srgbClr val="000000"/>
                </a:solidFill>
                <a:latin typeface="Times New Roman" panose="02020603050405020304" pitchFamily="18" charset="0"/>
                <a:ea typeface="Times New Roman" panose="02020603050405020304" pitchFamily="18" charset="0"/>
              </a:rPr>
              <a:t>xứ</a:t>
            </a:r>
            <a:endParaRPr lang="vi-VN" sz="4000" b="1">
              <a:solidFill>
                <a:srgbClr val="000000"/>
              </a:solidFill>
              <a:latin typeface="Times New Roman" panose="02020603050405020304" pitchFamily="18" charset="0"/>
              <a:ea typeface="Times New Roman" panose="02020603050405020304" pitchFamily="18" charset="0"/>
            </a:endParaRPr>
          </a:p>
          <a:p>
            <a:pPr algn="just"/>
            <a:r>
              <a:rPr lang="nl-NL" sz="4000" smtClean="0">
                <a:latin typeface="Times New Roman" panose="02020603050405020304" pitchFamily="18" charset="0"/>
                <a:ea typeface="Times New Roman" panose="02020603050405020304" pitchFamily="18" charset="0"/>
              </a:rPr>
              <a:t>Được </a:t>
            </a:r>
            <a:r>
              <a:rPr lang="nl-NL" sz="4000">
                <a:latin typeface="Times New Roman" panose="02020603050405020304" pitchFamily="18" charset="0"/>
                <a:ea typeface="Times New Roman" panose="02020603050405020304" pitchFamily="18" charset="0"/>
              </a:rPr>
              <a:t>trích trong vở kịch </a:t>
            </a:r>
            <a:r>
              <a:rPr lang="nl-NL" sz="4000" i="1">
                <a:latin typeface="Times New Roman" panose="02020603050405020304" pitchFamily="18" charset="0"/>
                <a:ea typeface="Times New Roman" panose="02020603050405020304" pitchFamily="18" charset="0"/>
              </a:rPr>
              <a:t>Trưởng giả học làm sang</a:t>
            </a:r>
            <a:r>
              <a:rPr lang="nl-NL" sz="4000">
                <a:latin typeface="Times New Roman" panose="02020603050405020304" pitchFamily="18" charset="0"/>
                <a:ea typeface="Times New Roman" panose="02020603050405020304" pitchFamily="18" charset="0"/>
              </a:rPr>
              <a:t> (1670), thuộc hồi thứ hai của vở kịch năm hồi.</a:t>
            </a:r>
            <a:endParaRPr lang="en-GB" sz="4000"/>
          </a:p>
        </p:txBody>
      </p:sp>
      <p:sp>
        <p:nvSpPr>
          <p:cNvPr id="10" name="Rectangle 9"/>
          <p:cNvSpPr/>
          <p:nvPr/>
        </p:nvSpPr>
        <p:spPr>
          <a:xfrm rot="21191316">
            <a:off x="6750287" y="3136716"/>
            <a:ext cx="4935973" cy="4893647"/>
          </a:xfrm>
          <a:prstGeom prst="rect">
            <a:avLst/>
          </a:prstGeom>
        </p:spPr>
        <p:txBody>
          <a:bodyPr wrap="square">
            <a:spAutoFit/>
          </a:bodyPr>
          <a:lstStyle/>
          <a:p>
            <a:pPr algn="just">
              <a:lnSpc>
                <a:spcPct val="130000"/>
              </a:lnSpc>
              <a:spcAft>
                <a:spcPts val="0"/>
              </a:spcAft>
            </a:pPr>
            <a:r>
              <a:rPr lang="de-DE"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Bối cảnh đoạn </a:t>
            </a:r>
            <a:r>
              <a:rPr lang="de-DE" sz="40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trích</a:t>
            </a:r>
            <a:endParaRPr lang="vi-VN" sz="40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de-DE" sz="4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Tại </a:t>
            </a:r>
            <a:r>
              <a:rPr lang="de-DE"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 của ông Giuốc- đanh, khi phó may mang bộ quần áo may ngược hoa đến cho ông Giuốc-đanh.</a:t>
            </a:r>
            <a:endParaRPr lang="en-GB" sz="400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2561677" y="2095500"/>
            <a:ext cx="4354723" cy="4893647"/>
          </a:xfrm>
          <a:prstGeom prst="rect">
            <a:avLst/>
          </a:prstGeom>
        </p:spPr>
        <p:txBody>
          <a:bodyPr wrap="square">
            <a:spAutoFit/>
          </a:bodyPr>
          <a:lstStyle/>
          <a:p>
            <a:pPr algn="ctr">
              <a:lnSpc>
                <a:spcPct val="130000"/>
              </a:lnSpc>
              <a:spcAft>
                <a:spcPts val="0"/>
              </a:spcAft>
            </a:pPr>
            <a:r>
              <a:rPr lang="de-DE" sz="40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 </a:t>
            </a:r>
            <a:r>
              <a:rPr lang="de-DE" sz="40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endParaRPr lang="en-GB" sz="4000">
              <a:latin typeface="Times New Roman" panose="02020603050405020304" pitchFamily="18" charset="0"/>
              <a:ea typeface="Times New Roman" panose="02020603050405020304" pitchFamily="18" charset="0"/>
            </a:endParaRPr>
          </a:p>
          <a:p>
            <a:pPr algn="just">
              <a:lnSpc>
                <a:spcPct val="130000"/>
              </a:lnSpc>
              <a:spcAft>
                <a:spcPts val="0"/>
              </a:spcAft>
            </a:pPr>
            <a:r>
              <a:rPr lang="de-DE"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Nhân vật chính: ông Giuốc-đanh</a:t>
            </a:r>
            <a:endParaRPr lang="en-GB" sz="4000">
              <a:latin typeface="Times New Roman" panose="02020603050405020304" pitchFamily="18" charset="0"/>
              <a:ea typeface="Times New Roman" panose="02020603050405020304" pitchFamily="18" charset="0"/>
            </a:endParaRPr>
          </a:p>
          <a:p>
            <a:pPr algn="just">
              <a:lnSpc>
                <a:spcPct val="130000"/>
              </a:lnSpc>
              <a:spcAft>
                <a:spcPts val="0"/>
              </a:spcAft>
            </a:pPr>
            <a:r>
              <a:rPr lang="de-DE"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Nhân vật phụ: bác phó may, bốn chú thợ phụ</a:t>
            </a:r>
            <a:endParaRPr lang="en-GB" sz="400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662665">
            <a:off x="2658385" y="6765726"/>
            <a:ext cx="3588892" cy="3993274"/>
          </a:xfrm>
          <a:prstGeom prst="rect">
            <a:avLst/>
          </a:prstGeom>
        </p:spPr>
      </p:pic>
      <p:sp>
        <p:nvSpPr>
          <p:cNvPr id="13" name="Freeform 10"/>
          <p:cNvSpPr/>
          <p:nvPr/>
        </p:nvSpPr>
        <p:spPr>
          <a:xfrm>
            <a:off x="15692167" y="6345567"/>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8"/>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6"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par>
                                <p:cTn id="24" presetID="6" presetClass="entr" presetSubtype="16"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291482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FF9F9"/>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15169352"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14878466" y="4074513"/>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0" name="TextBox 10"/>
          <p:cNvSpPr txBox="1"/>
          <p:nvPr/>
        </p:nvSpPr>
        <p:spPr>
          <a:xfrm>
            <a:off x="3223512" y="1312731"/>
            <a:ext cx="10340088" cy="615553"/>
          </a:xfrm>
          <a:prstGeom prst="rect">
            <a:avLst/>
          </a:prstGeom>
        </p:spPr>
        <p:txBody>
          <a:bodyPr wrap="square" lIns="0" tIns="0" rIns="0" bIns="0" rtlCol="0" anchor="t">
            <a:spAutoFit/>
          </a:bodyPr>
          <a:lstStyle/>
          <a:p>
            <a:r>
              <a:rPr lang="de-DE" sz="4000" b="1">
                <a:latin typeface="Times New Roman" panose="02020603050405020304" pitchFamily="18" charset="0"/>
                <a:cs typeface="Times New Roman" panose="02020603050405020304" pitchFamily="18" charset="0"/>
              </a:rPr>
              <a:t>- Đề tài</a:t>
            </a:r>
            <a:r>
              <a:rPr lang="de-DE" sz="4000">
                <a:latin typeface="Times New Roman" panose="02020603050405020304" pitchFamily="18" charset="0"/>
                <a:cs typeface="Times New Roman" panose="02020603050405020304" pitchFamily="18" charset="0"/>
              </a:rPr>
              <a:t>: thói háo danh, học làm sang đến lố bịch.</a:t>
            </a:r>
            <a:endParaRPr lang="en-GB" sz="4000">
              <a:latin typeface="Times New Roman" panose="02020603050405020304" pitchFamily="18" charset="0"/>
              <a:cs typeface="Times New Roman" panose="02020603050405020304" pitchFamily="18" charset="0"/>
            </a:endParaRPr>
          </a:p>
        </p:txBody>
      </p:sp>
      <p:sp>
        <p:nvSpPr>
          <p:cNvPr id="12" name="Rectangle 11"/>
          <p:cNvSpPr/>
          <p:nvPr/>
        </p:nvSpPr>
        <p:spPr>
          <a:xfrm>
            <a:off x="3101766" y="2246973"/>
            <a:ext cx="10461834" cy="4093428"/>
          </a:xfrm>
          <a:prstGeom prst="rect">
            <a:avLst/>
          </a:prstGeom>
        </p:spPr>
        <p:txBody>
          <a:bodyPr wrap="square">
            <a:spAutoFit/>
          </a:bodyPr>
          <a:lstStyle/>
          <a:p>
            <a:pPr algn="just">
              <a:lnSpc>
                <a:spcPct val="130000"/>
              </a:lnSpc>
              <a:spcAft>
                <a:spcPts val="0"/>
              </a:spcAft>
            </a:pPr>
            <a:r>
              <a:rPr lang="de-DE"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Bố cục đoạn trích: gồm 2 phần</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de-DE"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Phần 1: </a:t>
            </a:r>
            <a:r>
              <a:rPr lang="de-DE"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 đối thoại giữa ông Giuốc-đanh và bác phó may khi</a:t>
            </a:r>
            <a:r>
              <a:rPr lang="de-DE"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de-DE"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 phó may mang tới cho ông Giuốc-đanh bộ lễ phục may hoa ngược đến.</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de-DE"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Phần 2: </a:t>
            </a:r>
            <a:r>
              <a:rPr lang="de-DE" sz="4000">
                <a:latin typeface="Times New Roman" panose="02020603050405020304" pitchFamily="18" charset="0"/>
                <a:ea typeface="Times New Roman" panose="02020603050405020304" pitchFamily="18" charset="0"/>
                <a:cs typeface="Times New Roman" panose="02020603050405020304" pitchFamily="18" charset="0"/>
              </a:rPr>
              <a:t>Cảnh mặc lễ phục.</a:t>
            </a:r>
            <a:r>
              <a:rPr lang="de-DE" sz="4000" b="1">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812" y="3657794"/>
            <a:ext cx="4098201" cy="69250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1142697" y="114118"/>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4343400" y="525145"/>
            <a:ext cx="12845415" cy="92964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17353259" y="7422804"/>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2"/>
            <a:stretch>
              <a:fillRect/>
            </a:stretch>
          </a:blipFill>
        </p:spPr>
      </p:sp>
      <p:sp>
        <p:nvSpPr>
          <p:cNvPr id="11" name="TextBox 11"/>
          <p:cNvSpPr txBox="1"/>
          <p:nvPr/>
        </p:nvSpPr>
        <p:spPr>
          <a:xfrm>
            <a:off x="4605018" y="723718"/>
            <a:ext cx="7370252" cy="677108"/>
          </a:xfrm>
          <a:prstGeom prst="rect">
            <a:avLst/>
          </a:prstGeom>
        </p:spPr>
        <p:txBody>
          <a:bodyPr lIns="0" tIns="0" rIns="0" bIns="0" rtlCol="0" anchor="t">
            <a:spAutoFit/>
          </a:bodyPr>
          <a:lstStyle/>
          <a:p>
            <a:r>
              <a:rPr lang="en-GB" sz="4400" b="1">
                <a:latin typeface="Times New Roman" panose="02020603050405020304" pitchFamily="18" charset="0"/>
                <a:cs typeface="Times New Roman" panose="02020603050405020304" pitchFamily="18" charset="0"/>
              </a:rPr>
              <a:t>II. ĐỌC HIỂU VĂN BẢN</a:t>
            </a:r>
            <a:endParaRPr lang="en-GB" sz="4400">
              <a:latin typeface="Times New Roman" panose="02020603050405020304" pitchFamily="18" charset="0"/>
              <a:cs typeface="Times New Roman" panose="02020603050405020304" pitchFamily="18" charset="0"/>
            </a:endParaRPr>
          </a:p>
        </p:txBody>
      </p:sp>
      <p:sp>
        <p:nvSpPr>
          <p:cNvPr id="21" name="Rectangle 20"/>
          <p:cNvSpPr/>
          <p:nvPr/>
        </p:nvSpPr>
        <p:spPr>
          <a:xfrm>
            <a:off x="4605020" y="1400783"/>
            <a:ext cx="8541634" cy="884794"/>
          </a:xfrm>
          <a:prstGeom prst="rect">
            <a:avLst/>
          </a:prstGeom>
        </p:spPr>
        <p:txBody>
          <a:bodyPr wrap="none">
            <a:spAutoFit/>
          </a:bodyPr>
          <a:lstStyle/>
          <a:p>
            <a:pPr algn="just">
              <a:lnSpc>
                <a:spcPct val="130000"/>
              </a:lnSpc>
              <a:spcAft>
                <a:spcPts val="0"/>
              </a:spcAft>
            </a:pPr>
            <a:r>
              <a:rPr lang="en-GB"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Vai trò của các chỉ dẫn sân khấu</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nvGraphicFramePr>
        <p:xfrm>
          <a:off x="4605020" y="2387600"/>
          <a:ext cx="12014200" cy="8128000"/>
        </p:xfrm>
        <a:graphic>
          <a:graphicData uri="http://schemas.openxmlformats.org/drawingml/2006/table">
            <a:tbl>
              <a:tblPr firstRow="1" firstCol="1" bandRow="1">
                <a:effectLst>
                  <a:outerShdw blurRad="50800" dist="38100" algn="l" rotWithShape="0">
                    <a:prstClr val="black">
                      <a:alpha val="40000"/>
                    </a:prstClr>
                  </a:outerShdw>
                </a:effectLst>
              </a:tblPr>
              <a:tblGrid>
                <a:gridCol w="5210175"/>
                <a:gridCol w="6804025"/>
              </a:tblGrid>
              <a:tr h="1422400">
                <a:tc gridSpan="2">
                  <a:txBody>
                    <a:bodyPr/>
                    <a:lstStyle/>
                    <a:p>
                      <a:pPr algn="ctr">
                        <a:lnSpc>
                          <a:spcPct val="130000"/>
                        </a:lnSpc>
                        <a:spcAft>
                          <a:spcPts val="0"/>
                        </a:spcAft>
                      </a:pPr>
                      <a:r>
                        <a:rPr lang="vi-VN" sz="36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02:</a:t>
                      </a:r>
                      <a:r>
                        <a:rPr lang="vi-VN" sz="36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các chỉ dẫn sân khấu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vi-VN"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 văn bản “</a:t>
                      </a:r>
                      <a:r>
                        <a:rPr lang="vi-VN" sz="36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 Giuốc- đanh mặc lễ phục</a:t>
                      </a:r>
                      <a:r>
                        <a:rPr lang="vi-VN"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r>
              <a:tr h="5994400">
                <a:tc>
                  <a:txBody>
                    <a:bodyPr/>
                    <a:lstStyle/>
                    <a:p>
                      <a:pPr algn="just" fontAlgn="base">
                        <a:lnSpc>
                          <a:spcPct val="130000"/>
                        </a:lnSpc>
                        <a:spcAft>
                          <a:spcPts val="0"/>
                        </a:spcAft>
                      </a:pPr>
                      <a:r>
                        <a:rPr lang="vi-VN" sz="4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 diện các chỉ dẫn sân khấu trong văn bản và nêu tác dụng của các chỉ dẫn sân khấu </a:t>
                      </a:r>
                      <a:r>
                        <a:rPr lang="en-US" altLang="vi-VN" sz="4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vi-VN" sz="4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rong văn bản này</a:t>
                      </a:r>
                      <a:r>
                        <a:rPr lang="vi-VN" sz="4000" i="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431800" algn="l"/>
                        </a:tabLst>
                      </a:pPr>
                      <a:r>
                        <a:rPr lang="vi-VN" sz="3200" i="1">
                          <a:solidFill>
                            <a:srgbClr val="50482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 thiếu đi các đoạn văn in nghiêng ở giữa và cuối văn bản thì việc phát triển xung đột kịch, thể hiện tính cách của nhân vật ông Giuốc-đanh và tạo tiêng cười trong màn kịch sẽ bị ảnh hưởng như thế nào?</a:t>
                      </a:r>
                      <a:endParaRPr lang="en-GB" sz="4000" i="1">
                        <a:solidFill>
                          <a:srgbClr val="50482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1200">
                <a:tc>
                  <a:txBody>
                    <a:bodyPr/>
                    <a:lstStyle/>
                    <a:p>
                      <a:pPr fontAlgn="base">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743075"/>
            <a:ext cx="4835525" cy="7435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0" y="7539426"/>
            <a:ext cx="18288000" cy="921895"/>
            <a:chOff x="0" y="0"/>
            <a:chExt cx="4816593" cy="242804"/>
          </a:xfrm>
        </p:grpSpPr>
        <p:sp>
          <p:nvSpPr>
            <p:cNvPr id="3" name="Freeform 3"/>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5" name="Freeform 5"/>
          <p:cNvSpPr/>
          <p:nvPr/>
        </p:nvSpPr>
        <p:spPr>
          <a:xfrm>
            <a:off x="1028700" y="7428035"/>
            <a:ext cx="1810296" cy="2123514"/>
          </a:xfrm>
          <a:custGeom>
            <a:avLst/>
            <a:gdLst/>
            <a:ahLst/>
            <a:cxnLst/>
            <a:rect l="l" t="t" r="r" b="b"/>
            <a:pathLst>
              <a:path w="1810296" h="2123514">
                <a:moveTo>
                  <a:pt x="0" y="0"/>
                </a:moveTo>
                <a:lnTo>
                  <a:pt x="1810296" y="0"/>
                </a:lnTo>
                <a:lnTo>
                  <a:pt x="1810296" y="2123514"/>
                </a:lnTo>
                <a:lnTo>
                  <a:pt x="0" y="212351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6" name="Group 6"/>
          <p:cNvGrpSpPr/>
          <p:nvPr/>
        </p:nvGrpSpPr>
        <p:grpSpPr>
          <a:xfrm>
            <a:off x="2541270" y="756285"/>
            <a:ext cx="15325090" cy="82296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8" name="Rectangle 17"/>
          <p:cNvSpPr/>
          <p:nvPr/>
        </p:nvSpPr>
        <p:spPr>
          <a:xfrm>
            <a:off x="3810000" y="1333500"/>
            <a:ext cx="13266420" cy="2730500"/>
          </a:xfrm>
          <a:prstGeom prst="rect">
            <a:avLst/>
          </a:prstGeom>
        </p:spPr>
        <p:txBody>
          <a:bodyPr wrap="square">
            <a:spAutoFit/>
          </a:bodyPr>
          <a:lstStyle/>
          <a:p>
            <a:pPr algn="just" fontAlgn="base">
              <a:lnSpc>
                <a:spcPct val="130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 Các chỉ dẫn sân khấu:</a:t>
            </a:r>
            <a:r>
              <a:rPr lang="vi-VN" sz="4400">
                <a:latin typeface="Times New Roman" panose="02020603050405020304" pitchFamily="18" charset="0"/>
                <a:ea typeface="Times New Roman" panose="02020603050405020304" pitchFamily="18" charset="0"/>
                <a:cs typeface="Times New Roman" panose="02020603050405020304" pitchFamily="18" charset="0"/>
              </a:rPr>
              <a:t> các cụm từ in nghiêng </a:t>
            </a:r>
            <a:r>
              <a:rPr lang="en-GB" sz="4400">
                <a:latin typeface="Times New Roman" panose="02020603050405020304" pitchFamily="18" charset="0"/>
                <a:ea typeface="Times New Roman" panose="02020603050405020304" pitchFamily="18" charset="0"/>
                <a:cs typeface="Times New Roman" panose="02020603050405020304" pitchFamily="18" charset="0"/>
              </a:rPr>
              <a:t>đ</a:t>
            </a:r>
            <a:r>
              <a:rPr lang="vi-VN" sz="4400">
                <a:latin typeface="Times New Roman" panose="02020603050405020304" pitchFamily="18" charset="0"/>
                <a:ea typeface="Times New Roman" panose="02020603050405020304" pitchFamily="18" charset="0"/>
                <a:cs typeface="Times New Roman" panose="02020603050405020304" pitchFamily="18" charset="0"/>
              </a:rPr>
              <a:t>ặt trong ngoặc </a:t>
            </a:r>
            <a:r>
              <a:rPr lang="en-GB" sz="4400">
                <a:latin typeface="Times New Roman" panose="02020603050405020304" pitchFamily="18" charset="0"/>
                <a:ea typeface="Times New Roman" panose="02020603050405020304" pitchFamily="18" charset="0"/>
                <a:cs typeface="Times New Roman" panose="02020603050405020304" pitchFamily="18" charset="0"/>
              </a:rPr>
              <a:t>đ</a:t>
            </a:r>
            <a:r>
              <a:rPr lang="vi-VN" sz="4400">
                <a:latin typeface="Times New Roman" panose="02020603050405020304" pitchFamily="18" charset="0"/>
                <a:ea typeface="Times New Roman" panose="02020603050405020304" pitchFamily="18" charset="0"/>
                <a:cs typeface="Times New Roman" panose="02020603050405020304" pitchFamily="18" charset="0"/>
              </a:rPr>
              <a:t>ơn như: </a:t>
            </a:r>
            <a:r>
              <a:rPr lang="vi-VN" sz="4400" i="1">
                <a:latin typeface="Times New Roman" panose="02020603050405020304" pitchFamily="18" charset="0"/>
                <a:ea typeface="Times New Roman" panose="02020603050405020304" pitchFamily="18" charset="0"/>
                <a:cs typeface="Times New Roman" panose="02020603050405020304" pitchFamily="18" charset="0"/>
              </a:rPr>
              <a:t>“Ông Giuốc-</a:t>
            </a:r>
            <a:r>
              <a:rPr lang="en-GB" sz="4400" i="1">
                <a:latin typeface="Times New Roman" panose="02020603050405020304" pitchFamily="18" charset="0"/>
                <a:ea typeface="Times New Roman" panose="02020603050405020304" pitchFamily="18" charset="0"/>
                <a:cs typeface="Times New Roman" panose="02020603050405020304" pitchFamily="18" charset="0"/>
              </a:rPr>
              <a:t>đ</a:t>
            </a:r>
            <a:r>
              <a:rPr lang="vi-VN" sz="4400" i="1">
                <a:latin typeface="Times New Roman" panose="02020603050405020304" pitchFamily="18" charset="0"/>
                <a:ea typeface="Times New Roman" panose="02020603050405020304" pitchFamily="18" charset="0"/>
                <a:cs typeface="Times New Roman" panose="02020603050405020304" pitchFamily="18" charset="0"/>
              </a:rPr>
              <a:t>anh (nhìn áo của bác phó may)...”; “Ông Giuốc-</a:t>
            </a:r>
            <a:r>
              <a:rPr lang="en-GB" sz="4400" i="1">
                <a:latin typeface="Times New Roman" panose="02020603050405020304" pitchFamily="18" charset="0"/>
                <a:ea typeface="Times New Roman" panose="02020603050405020304" pitchFamily="18" charset="0"/>
                <a:cs typeface="Times New Roman" panose="02020603050405020304" pitchFamily="18" charset="0"/>
              </a:rPr>
              <a:t>đ</a:t>
            </a:r>
            <a:r>
              <a:rPr lang="vi-VN" sz="4400" i="1">
                <a:latin typeface="Times New Roman" panose="02020603050405020304" pitchFamily="18" charset="0"/>
                <a:ea typeface="Times New Roman" panose="02020603050405020304" pitchFamily="18" charset="0"/>
                <a:cs typeface="Times New Roman" panose="02020603050405020304" pitchFamily="18" charset="0"/>
              </a:rPr>
              <a:t>anh ...(nói riêng)...”</a:t>
            </a:r>
            <a:r>
              <a:rPr lang="vi-VN" sz="4400">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18"/>
          <p:cNvSpPr/>
          <p:nvPr/>
        </p:nvSpPr>
        <p:spPr>
          <a:xfrm>
            <a:off x="3870960" y="4610100"/>
            <a:ext cx="12935585" cy="3609975"/>
          </a:xfrm>
          <a:prstGeom prst="rect">
            <a:avLst/>
          </a:prstGeom>
        </p:spPr>
        <p:txBody>
          <a:bodyPr wrap="square">
            <a:spAutoFit/>
          </a:bodyPr>
          <a:lstStyle/>
          <a:p>
            <a:pPr algn="just" fontAlgn="base">
              <a:lnSpc>
                <a:spcPct val="130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 Chỉ dẫn sân khấu ở phần ông Giuốc- đanh và những người thợ phụ</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30000"/>
              </a:lnSpc>
              <a:spcAft>
                <a:spcPts val="0"/>
              </a:spcAft>
            </a:pPr>
            <a:r>
              <a:rPr lang="vi-VN" sz="4400" i="1">
                <a:latin typeface="Times New Roman" panose="02020603050405020304" pitchFamily="18" charset="0"/>
                <a:ea typeface="Times New Roman" panose="02020603050405020304" pitchFamily="18" charset="0"/>
                <a:cs typeface="Times New Roman" panose="02020603050405020304" pitchFamily="18" charset="0"/>
              </a:rPr>
              <a:t>“Bốn chú thợ phụ ra…Cởi áo, mặc áo, chân bước, miệng nói, tất cả ều theo nhịp của dàn nhạc.</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4124110"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6705600" y="309245"/>
            <a:ext cx="10553700" cy="9634855"/>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17353259" y="7422804"/>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2"/>
            <a:stretch>
              <a:fillRect/>
            </a:stretch>
          </a:blipFill>
        </p:spPr>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6" y="2827761"/>
            <a:ext cx="7164718" cy="7435653"/>
          </a:xfrm>
          <a:prstGeom prst="rect">
            <a:avLst/>
          </a:prstGeom>
        </p:spPr>
      </p:pic>
      <p:graphicFrame>
        <p:nvGraphicFramePr>
          <p:cNvPr id="9" name="Table 8"/>
          <p:cNvGraphicFramePr>
            <a:graphicFrameLocks noGrp="1"/>
          </p:cNvGraphicFramePr>
          <p:nvPr/>
        </p:nvGraphicFramePr>
        <p:xfrm>
          <a:off x="6858000" y="2141220"/>
          <a:ext cx="10059670" cy="6557645"/>
        </p:xfrm>
        <a:graphic>
          <a:graphicData uri="http://schemas.openxmlformats.org/drawingml/2006/table">
            <a:tbl>
              <a:tblPr firstRow="1" firstCol="1" bandRow="1">
                <a:effectLst>
                  <a:outerShdw blurRad="50800" dist="38100" algn="l" rotWithShape="0">
                    <a:prstClr val="black">
                      <a:alpha val="40000"/>
                    </a:prstClr>
                  </a:outerShdw>
                </a:effectLst>
              </a:tblPr>
              <a:tblGrid>
                <a:gridCol w="2514600"/>
                <a:gridCol w="2513965"/>
                <a:gridCol w="2201545"/>
                <a:gridCol w="2829560"/>
              </a:tblGrid>
              <a:tr h="3244215">
                <a:tc gridSpan="4">
                  <a:txBody>
                    <a:bodyPr/>
                    <a:lstStyle/>
                    <a:p>
                      <a:pPr>
                        <a:lnSpc>
                          <a:spcPct val="130000"/>
                        </a:lnSpc>
                        <a:spcAft>
                          <a:spcPts val="0"/>
                        </a:spcAft>
                      </a:pPr>
                      <a:r>
                        <a:rPr lang="en-US" sz="3600" b="1" u="sng">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PHT số 03:</a:t>
                      </a:r>
                      <a:r>
                        <a:rPr lang="en-US" sz="3600" b="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đặc điểm nhân vật ông Giuốc- đanh và các nhân vật trong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 1,2: </a:t>
                      </a:r>
                      <a:r>
                        <a:rPr lang="en-SG"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 Giuốc-đanh và bác thợ may (phần 1)</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 3,4: Ông Giuốc- đanh và các thợ phụ (phần 2)</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c hMerge="1">
                  <a:tcPr/>
                </a:tc>
              </a:tr>
              <a:tr h="1622425">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Tình huống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Ngôn ngữ nhân vật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Hành động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Đặc điểm tính cách nhân vật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1005">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 name="Rectangle 14"/>
          <p:cNvSpPr/>
          <p:nvPr/>
        </p:nvSpPr>
        <p:spPr>
          <a:xfrm>
            <a:off x="7315200" y="571500"/>
            <a:ext cx="8991600" cy="1323439"/>
          </a:xfrm>
          <a:prstGeom prst="rect">
            <a:avLst/>
          </a:prstGeom>
        </p:spPr>
        <p:txBody>
          <a:bodyPr wrap="square">
            <a:spAutoFit/>
          </a:bodyPr>
          <a:lstStyle/>
          <a:p>
            <a:pPr algn="ctr"/>
            <a:r>
              <a:rPr lang="vi-VN" sz="4000" b="1">
                <a:latin typeface="Times New Roman" panose="02020603050405020304" pitchFamily="18" charset="0"/>
                <a:cs typeface="Times New Roman" panose="02020603050405020304" pitchFamily="18" charset="0"/>
              </a:rPr>
              <a:t>2.  Ông Giuốc- đanh và các nhân vật trong đoạn trích</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0" y="7539426"/>
            <a:ext cx="18288000" cy="921895"/>
            <a:chOff x="0" y="0"/>
            <a:chExt cx="4816593" cy="242804"/>
          </a:xfrm>
        </p:grpSpPr>
        <p:sp>
          <p:nvSpPr>
            <p:cNvPr id="3" name="Freeform 3"/>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5" name="Freeform 5"/>
          <p:cNvSpPr/>
          <p:nvPr/>
        </p:nvSpPr>
        <p:spPr>
          <a:xfrm>
            <a:off x="1028700" y="7428035"/>
            <a:ext cx="1810296" cy="2123514"/>
          </a:xfrm>
          <a:custGeom>
            <a:avLst/>
            <a:gdLst/>
            <a:ahLst/>
            <a:cxnLst/>
            <a:rect l="l" t="t" r="r" b="b"/>
            <a:pathLst>
              <a:path w="1810296" h="2123514">
                <a:moveTo>
                  <a:pt x="0" y="0"/>
                </a:moveTo>
                <a:lnTo>
                  <a:pt x="1810296" y="0"/>
                </a:lnTo>
                <a:lnTo>
                  <a:pt x="1810296" y="2123514"/>
                </a:lnTo>
                <a:lnTo>
                  <a:pt x="0" y="212351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6" name="Group 6"/>
          <p:cNvGrpSpPr/>
          <p:nvPr/>
        </p:nvGrpSpPr>
        <p:grpSpPr>
          <a:xfrm>
            <a:off x="6781800" y="1028700"/>
            <a:ext cx="10477500" cy="82296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7" name="Freeform 17"/>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Rectangle 18"/>
          <p:cNvSpPr/>
          <p:nvPr/>
        </p:nvSpPr>
        <p:spPr>
          <a:xfrm>
            <a:off x="8195488" y="1336415"/>
            <a:ext cx="7310221" cy="1754326"/>
          </a:xfrm>
          <a:prstGeom prst="rect">
            <a:avLst/>
          </a:prstGeom>
        </p:spPr>
        <p:txBody>
          <a:bodyPr wrap="square">
            <a:spAutoFit/>
          </a:bodyPr>
          <a:lstStyle/>
          <a:p>
            <a:pPr algn="ctr"/>
            <a:r>
              <a:rPr lang="vi-VN" sz="5400" b="1" smtClean="0">
                <a:latin typeface="Times New Roman" panose="02020603050405020304" pitchFamily="18" charset="0"/>
                <a:cs typeface="Times New Roman" panose="02020603050405020304" pitchFamily="18" charset="0"/>
              </a:rPr>
              <a:t>* Giới </a:t>
            </a:r>
            <a:r>
              <a:rPr lang="vi-VN" sz="5400" b="1">
                <a:latin typeface="Times New Roman" panose="02020603050405020304" pitchFamily="18" charset="0"/>
                <a:cs typeface="Times New Roman" panose="02020603050405020304" pitchFamily="18" charset="0"/>
              </a:rPr>
              <a:t>thiệu chung về ông </a:t>
            </a:r>
            <a:r>
              <a:rPr lang="vi-VN" sz="5400" b="1" smtClean="0">
                <a:latin typeface="Times New Roman" panose="02020603050405020304" pitchFamily="18" charset="0"/>
                <a:cs typeface="Times New Roman" panose="02020603050405020304" pitchFamily="18" charset="0"/>
              </a:rPr>
              <a:t>Giuốc-đanh</a:t>
            </a:r>
            <a:endParaRPr lang="en-GB" sz="5400">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2962" y="3059908"/>
            <a:ext cx="5114412" cy="7521408"/>
          </a:xfrm>
          <a:prstGeom prst="rect">
            <a:avLst/>
          </a:prstGeom>
        </p:spPr>
      </p:pic>
      <p:sp>
        <p:nvSpPr>
          <p:cNvPr id="10" name="Rectangle 9"/>
          <p:cNvSpPr/>
          <p:nvPr/>
        </p:nvSpPr>
        <p:spPr>
          <a:xfrm>
            <a:off x="7039831" y="3156812"/>
            <a:ext cx="10105169" cy="1754326"/>
          </a:xfrm>
          <a:prstGeom prst="rect">
            <a:avLst/>
          </a:prstGeom>
        </p:spPr>
        <p:txBody>
          <a:bodyPr wrap="square">
            <a:spAutoFit/>
          </a:bodyPr>
          <a:lstStyle/>
          <a:p>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Xuất thân: trong một gia đình nhà buôn giàu có.</a:t>
            </a:r>
            <a:endParaRPr lang="en-GB" sz="5400">
              <a:latin typeface="Times New Roman" panose="02020603050405020304" pitchFamily="18" charset="0"/>
              <a:cs typeface="Times New Roman" panose="02020603050405020304" pitchFamily="18" charset="0"/>
            </a:endParaRPr>
          </a:p>
        </p:txBody>
      </p:sp>
      <p:sp>
        <p:nvSpPr>
          <p:cNvPr id="11" name="Rectangle 10"/>
          <p:cNvSpPr/>
          <p:nvPr/>
        </p:nvSpPr>
        <p:spPr>
          <a:xfrm>
            <a:off x="7039830" y="5045795"/>
            <a:ext cx="10105169" cy="923330"/>
          </a:xfrm>
          <a:prstGeom prst="rect">
            <a:avLst/>
          </a:prstGeom>
        </p:spPr>
        <p:txBody>
          <a:bodyPr wrap="square">
            <a:spAutoFit/>
          </a:bodyPr>
          <a:lstStyle/>
          <a:p>
            <a:pPr algn="just">
              <a:spcAft>
                <a:spcPts val="0"/>
              </a:spcAft>
            </a:pP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Trình độ: ít hiểu biết, ngờ nghệch.</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7073110" y="6374946"/>
            <a:ext cx="9919489" cy="1754326"/>
          </a:xfrm>
          <a:prstGeom prst="rect">
            <a:avLst/>
          </a:prstGeom>
        </p:spPr>
        <p:txBody>
          <a:bodyPr wrap="square">
            <a:spAutoFit/>
          </a:bodyPr>
          <a:lstStyle/>
          <a:p>
            <a:pPr algn="just">
              <a:spcAft>
                <a:spcPts val="0"/>
              </a:spcAft>
            </a:pP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Mong muốn có cách sống như người quý tộc.</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1543050" y="677439"/>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5933537" y="342900"/>
            <a:ext cx="11744863" cy="96012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17353259" y="7422804"/>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2"/>
            <a:stretch>
              <a:fillRect/>
            </a:stretch>
          </a:blipFill>
        </p:spPr>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068" y="2476500"/>
            <a:ext cx="6229350" cy="8465527"/>
          </a:xfrm>
          <a:prstGeom prst="rect">
            <a:avLst/>
          </a:prstGeom>
        </p:spPr>
      </p:pic>
      <p:sp>
        <p:nvSpPr>
          <p:cNvPr id="11" name="Rectangle 10"/>
          <p:cNvSpPr/>
          <p:nvPr/>
        </p:nvSpPr>
        <p:spPr>
          <a:xfrm>
            <a:off x="8535708" y="714973"/>
            <a:ext cx="7235555" cy="2601353"/>
          </a:xfrm>
          <a:prstGeom prst="rect">
            <a:avLst/>
          </a:prstGeom>
        </p:spPr>
        <p:txBody>
          <a:bodyPr wrap="square">
            <a:spAutoFit/>
          </a:bodyPr>
          <a:lstStyle/>
          <a:p>
            <a:pPr algn="ctr">
              <a:lnSpc>
                <a:spcPct val="130000"/>
              </a:lnSpc>
              <a:spcAft>
                <a:spcPts val="0"/>
              </a:spcAft>
            </a:pPr>
            <a:r>
              <a:rPr lang="vi-VN" sz="6600" b="1">
                <a:latin typeface="Times New Roman" panose="02020603050405020304" pitchFamily="18" charset="0"/>
                <a:ea typeface="Times New Roman" panose="02020603050405020304" pitchFamily="18" charset="0"/>
                <a:cs typeface="Times New Roman" panose="02020603050405020304" pitchFamily="18" charset="0"/>
              </a:rPr>
              <a:t>a. Ông Giuốc-đanh và bác thợ may </a:t>
            </a:r>
            <a:endParaRPr lang="en-GB" sz="660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6832480" y="4214721"/>
            <a:ext cx="10378245" cy="3785652"/>
          </a:xfrm>
          <a:prstGeom prst="rect">
            <a:avLst/>
          </a:prstGeom>
        </p:spPr>
        <p:txBody>
          <a:bodyPr wrap="square">
            <a:spAutoFit/>
          </a:bodyPr>
          <a:lstStyle/>
          <a:p>
            <a:pPr algn="just"/>
            <a:r>
              <a:rPr lang="vi-VN" sz="6000" b="1" smtClean="0">
                <a:latin typeface="Times New Roman" panose="02020603050405020304" pitchFamily="18" charset="0"/>
                <a:ea typeface="Times New Roman" panose="02020603050405020304" pitchFamily="18" charset="0"/>
              </a:rPr>
              <a:t>Tình </a:t>
            </a:r>
            <a:r>
              <a:rPr lang="vi-VN" sz="6000" b="1">
                <a:latin typeface="Times New Roman" panose="02020603050405020304" pitchFamily="18" charset="0"/>
                <a:ea typeface="Times New Roman" panose="02020603050405020304" pitchFamily="18" charset="0"/>
              </a:rPr>
              <a:t>huống:</a:t>
            </a:r>
            <a:r>
              <a:rPr lang="vi-VN" sz="6000">
                <a:latin typeface="Times New Roman" panose="02020603050405020304" pitchFamily="18" charset="0"/>
                <a:ea typeface="Times New Roman" panose="02020603050405020304" pitchFamily="18" charset="0"/>
              </a:rPr>
              <a:t> </a:t>
            </a:r>
            <a:r>
              <a:rPr lang="vi-VN" sz="6000">
                <a:solidFill>
                  <a:srgbClr val="000000"/>
                </a:solidFill>
                <a:latin typeface="Times New Roman" panose="02020603050405020304" pitchFamily="18" charset="0"/>
                <a:ea typeface="Times New Roman" panose="02020603050405020304" pitchFamily="18" charset="0"/>
              </a:rPr>
              <a:t>Ông Giuốc- đanh đặt bộ lễ phục để trở thành nhà quý tộc, bước chân vào giới thượng lưu.</a:t>
            </a:r>
            <a:endParaRPr lang="en-GB" sz="8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3531235" y="495300"/>
            <a:ext cx="13728065" cy="94488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17353259" y="7422804"/>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1"/>
            <a:stretch>
              <a:fillRect/>
            </a:stretch>
          </a:blipFill>
        </p:spPr>
      </p:sp>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0" y="5454015"/>
            <a:ext cx="4122420" cy="4809490"/>
          </a:xfrm>
          <a:prstGeom prst="rect">
            <a:avLst/>
          </a:prstGeom>
        </p:spPr>
      </p:pic>
      <p:sp>
        <p:nvSpPr>
          <p:cNvPr id="11" name="Rectangle 10"/>
          <p:cNvSpPr/>
          <p:nvPr/>
        </p:nvSpPr>
        <p:spPr>
          <a:xfrm>
            <a:off x="10210800" y="723900"/>
            <a:ext cx="2914580" cy="830997"/>
          </a:xfrm>
          <a:prstGeom prst="rect">
            <a:avLst/>
          </a:prstGeom>
        </p:spPr>
        <p:txBody>
          <a:bodyPr wrap="none">
            <a:spAutoFit/>
          </a:bodyPr>
          <a:lstStyle/>
          <a:p>
            <a:r>
              <a:rPr lang="vi-VN" sz="4800" b="1">
                <a:latin typeface="Times New Roman" panose="02020603050405020304" pitchFamily="18" charset="0"/>
                <a:ea typeface="Times New Roman" panose="02020603050405020304" pitchFamily="18" charset="0"/>
              </a:rPr>
              <a:t>Ngôn ngữ </a:t>
            </a:r>
            <a:endParaRPr lang="en-GB" sz="6600"/>
          </a:p>
        </p:txBody>
      </p:sp>
      <p:graphicFrame>
        <p:nvGraphicFramePr>
          <p:cNvPr id="12" name="Table 11"/>
          <p:cNvGraphicFramePr>
            <a:graphicFrameLocks noGrp="1"/>
          </p:cNvGraphicFramePr>
          <p:nvPr/>
        </p:nvGraphicFramePr>
        <p:xfrm>
          <a:off x="3829050" y="1630045"/>
          <a:ext cx="13030200" cy="7803515"/>
        </p:xfrm>
        <a:graphic>
          <a:graphicData uri="http://schemas.openxmlformats.org/drawingml/2006/table">
            <a:tbl>
              <a:tblPr firstRow="1" firstCol="1" bandRow="1">
                <a:effectLst>
                  <a:outerShdw blurRad="50800" dist="38100" algn="l" rotWithShape="0">
                    <a:prstClr val="black">
                      <a:alpha val="40000"/>
                    </a:prstClr>
                  </a:outerShdw>
                </a:effectLst>
              </a:tblPr>
              <a:tblGrid>
                <a:gridCol w="4962525"/>
                <a:gridCol w="8067675"/>
              </a:tblGrid>
              <a:tr h="720090">
                <a:tc>
                  <a:txBody>
                    <a:bodyPr/>
                    <a:lstStyle/>
                    <a:p>
                      <a:pPr algn="ctr">
                        <a:spcAft>
                          <a:spcPts val="0"/>
                        </a:spcAf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 </a:t>
                      </a:r>
                      <a:r>
                        <a:rPr lang="en-SG"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Giuốc-đanh</a:t>
                      </a:r>
                      <a:endParaRPr lang="en-GB"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spcAft>
                          <a:spcPts val="0"/>
                        </a:spcAft>
                      </a:pPr>
                      <a:r>
                        <a:rPr lang="en-SG"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 phó may</a:t>
                      </a:r>
                      <a:endParaRPr lang="en-SG"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r>
              <a:tr h="497840">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Tất chật</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 nó dãn ra lại rộng</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90">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Đôi giày làm tôi đau.</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Ngài cứ tưởng tượng.</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90090">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 may hoa ngược mất rồi.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Đây là bộ lễ phục đẹp nhất triều, thích hợp nhất.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Ngài có bảo muốn may hoa xuôi đâu.</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0135">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 phải bảo may hoa xuôi?</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nhà quý phái đều mặc như thế.</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090">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 thì may được đấy.</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 sẽ xin may hoa xuôi lại. </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4410">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không …</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Xin ngài cứ bảo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0770">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Vải này là…của tôi đây mà.</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 quá nên tôi đã gạn lại một áo.</a:t>
                      </a:r>
                      <a:endPar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CF4"/>
        </a:solidFill>
        <a:effectLst/>
      </p:bgPr>
    </p:bg>
    <p:spTree>
      <p:nvGrpSpPr>
        <p:cNvPr id="1" name=""/>
        <p:cNvGrpSpPr/>
        <p:nvPr/>
      </p:nvGrpSpPr>
      <p:grpSpPr>
        <a:xfrm>
          <a:off x="0" y="0"/>
          <a:ext cx="0" cy="0"/>
          <a:chOff x="0" y="0"/>
          <a:chExt cx="0" cy="0"/>
        </a:xfrm>
      </p:grpSpPr>
      <p:grpSp>
        <p:nvGrpSpPr>
          <p:cNvPr id="2" name="Group 2"/>
          <p:cNvGrpSpPr/>
          <p:nvPr/>
        </p:nvGrpSpPr>
        <p:grpSpPr>
          <a:xfrm>
            <a:off x="9906000" y="2303173"/>
            <a:ext cx="6248400" cy="4929518"/>
            <a:chOff x="0" y="0"/>
            <a:chExt cx="1346630" cy="1326234"/>
          </a:xfrm>
        </p:grpSpPr>
        <p:sp>
          <p:nvSpPr>
            <p:cNvPr id="3" name="Freeform 3"/>
            <p:cNvSpPr/>
            <p:nvPr/>
          </p:nvSpPr>
          <p:spPr>
            <a:xfrm>
              <a:off x="0" y="0"/>
              <a:ext cx="1346630" cy="1326234"/>
            </a:xfrm>
            <a:custGeom>
              <a:avLst/>
              <a:gdLst/>
              <a:ahLst/>
              <a:cxnLst/>
              <a:rect l="l" t="t" r="r" b="b"/>
              <a:pathLst>
                <a:path w="1346630" h="1326234">
                  <a:moveTo>
                    <a:pt x="0" y="0"/>
                  </a:moveTo>
                  <a:lnTo>
                    <a:pt x="1346630" y="0"/>
                  </a:lnTo>
                  <a:lnTo>
                    <a:pt x="1346630" y="1326234"/>
                  </a:lnTo>
                  <a:lnTo>
                    <a:pt x="0" y="1326234"/>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5" name="Group 5"/>
          <p:cNvGrpSpPr/>
          <p:nvPr/>
        </p:nvGrpSpPr>
        <p:grpSpPr>
          <a:xfrm>
            <a:off x="0" y="7539426"/>
            <a:ext cx="18288000" cy="921895"/>
            <a:chOff x="0" y="0"/>
            <a:chExt cx="4816593" cy="242804"/>
          </a:xfrm>
        </p:grpSpPr>
        <p:sp>
          <p:nvSpPr>
            <p:cNvPr id="6" name="Freeform 6"/>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8" name="Freeform 8"/>
          <p:cNvSpPr/>
          <p:nvPr/>
        </p:nvSpPr>
        <p:spPr>
          <a:xfrm>
            <a:off x="6507126" y="6326142"/>
            <a:ext cx="3903245" cy="7921715"/>
          </a:xfrm>
          <a:custGeom>
            <a:avLst/>
            <a:gdLst/>
            <a:ahLst/>
            <a:cxnLst/>
            <a:rect l="l" t="t" r="r" b="b"/>
            <a:pathLst>
              <a:path w="3903245" h="7921715">
                <a:moveTo>
                  <a:pt x="0" y="0"/>
                </a:moveTo>
                <a:lnTo>
                  <a:pt x="3903245" y="0"/>
                </a:lnTo>
                <a:lnTo>
                  <a:pt x="3903245" y="7921714"/>
                </a:lnTo>
                <a:lnTo>
                  <a:pt x="0" y="7921714"/>
                </a:lnTo>
                <a:lnTo>
                  <a:pt x="0" y="0"/>
                </a:lnTo>
                <a:close/>
              </a:path>
            </a:pathLst>
          </a:custGeom>
          <a:blipFill>
            <a:blip r:embed="rId1"/>
            <a:stretch>
              <a:fillRect/>
            </a:stretch>
          </a:blipFill>
        </p:spPr>
      </p:sp>
      <p:sp>
        <p:nvSpPr>
          <p:cNvPr id="9" name="TextBox 9"/>
          <p:cNvSpPr txBox="1"/>
          <p:nvPr/>
        </p:nvSpPr>
        <p:spPr>
          <a:xfrm>
            <a:off x="6400800" y="537851"/>
            <a:ext cx="14601656" cy="987450"/>
          </a:xfrm>
          <a:prstGeom prst="rect">
            <a:avLst/>
          </a:prstGeom>
        </p:spPr>
        <p:txBody>
          <a:bodyPr lIns="0" tIns="0" rIns="0" bIns="0" rtlCol="0" anchor="t">
            <a:spAutoFit/>
          </a:bodyPr>
          <a:lstStyle/>
          <a:p>
            <a:pPr algn="just">
              <a:lnSpc>
                <a:spcPts val="7680"/>
              </a:lnSpc>
            </a:pPr>
            <a:r>
              <a:rPr lang="en-US" sz="6600" b="1">
                <a:latin typeface="Times New Roman" panose="02020603050405020304" pitchFamily="18" charset="0"/>
                <a:cs typeface="Times New Roman" panose="02020603050405020304" pitchFamily="18" charset="0"/>
              </a:rPr>
              <a:t>Hành động</a:t>
            </a:r>
            <a:endParaRPr lang="en-US" sz="6400">
              <a:solidFill>
                <a:srgbClr val="000000"/>
              </a:solidFill>
              <a:latin typeface="Times New Roman" panose="02020603050405020304" pitchFamily="18" charset="0"/>
              <a:cs typeface="Times New Roman" panose="02020603050405020304" pitchFamily="18" charset="0"/>
            </a:endParaRPr>
          </a:p>
        </p:txBody>
      </p:sp>
      <p:grpSp>
        <p:nvGrpSpPr>
          <p:cNvPr id="10" name="Group 10"/>
          <p:cNvGrpSpPr/>
          <p:nvPr/>
        </p:nvGrpSpPr>
        <p:grpSpPr>
          <a:xfrm>
            <a:off x="1026847" y="2294461"/>
            <a:ext cx="5831153" cy="4929518"/>
            <a:chOff x="0" y="0"/>
            <a:chExt cx="1346630" cy="1298309"/>
          </a:xfrm>
        </p:grpSpPr>
        <p:sp>
          <p:nvSpPr>
            <p:cNvPr id="11" name="Freeform 11"/>
            <p:cNvSpPr/>
            <p:nvPr/>
          </p:nvSpPr>
          <p:spPr>
            <a:xfrm>
              <a:off x="0" y="0"/>
              <a:ext cx="1346630" cy="1298309"/>
            </a:xfrm>
            <a:custGeom>
              <a:avLst/>
              <a:gdLst/>
              <a:ahLst/>
              <a:cxnLst/>
              <a:rect l="l" t="t" r="r" b="b"/>
              <a:pathLst>
                <a:path w="1346630" h="1298309">
                  <a:moveTo>
                    <a:pt x="0" y="0"/>
                  </a:moveTo>
                  <a:lnTo>
                    <a:pt x="1346630" y="0"/>
                  </a:lnTo>
                  <a:lnTo>
                    <a:pt x="1346630" y="1298309"/>
                  </a:lnTo>
                  <a:lnTo>
                    <a:pt x="0" y="1298309"/>
                  </a:lnTo>
                  <a:close/>
                </a:path>
              </a:pathLst>
            </a:custGeom>
            <a:solidFill>
              <a:srgbClr val="84D6D0"/>
            </a:solidFill>
            <a:ln w="209550" cap="sq">
              <a:solidFill>
                <a:srgbClr val="FFCB7C"/>
              </a:solidFill>
              <a:miter/>
            </a:ln>
          </p:spPr>
        </p:sp>
        <p:sp>
          <p:nvSpPr>
            <p:cNvPr id="12" name="TextBox 12"/>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9" name="TextBox 19"/>
          <p:cNvSpPr txBox="1"/>
          <p:nvPr/>
        </p:nvSpPr>
        <p:spPr>
          <a:xfrm>
            <a:off x="1519658" y="2543228"/>
            <a:ext cx="4881142" cy="3693319"/>
          </a:xfrm>
          <a:prstGeom prst="rect">
            <a:avLst/>
          </a:prstGeom>
        </p:spPr>
        <p:txBody>
          <a:bodyPr wrap="square" lIns="0" tIns="0" rIns="0" bIns="0" rtlCol="0" anchor="t">
            <a:spAutoFit/>
          </a:bodyPr>
          <a:lstStyle/>
          <a:p>
            <a:pPr algn="just"/>
            <a:r>
              <a:rPr lang="en-US" sz="4800" b="1">
                <a:latin typeface="Times New Roman" panose="02020603050405020304" pitchFamily="18" charset="0"/>
                <a:cs typeface="Times New Roman" panose="02020603050405020304" pitchFamily="18" charset="0"/>
              </a:rPr>
              <a:t>Ông </a:t>
            </a:r>
            <a:r>
              <a:rPr lang="en-US" sz="4800" b="1" smtClean="0">
                <a:latin typeface="Times New Roman" panose="02020603050405020304" pitchFamily="18" charset="0"/>
                <a:cs typeface="Times New Roman" panose="02020603050405020304" pitchFamily="18" charset="0"/>
              </a:rPr>
              <a:t>Giuốc-đanh </a:t>
            </a:r>
            <a:r>
              <a:rPr lang="en-US" sz="4800">
                <a:latin typeface="Times New Roman" panose="02020603050405020304" pitchFamily="18" charset="0"/>
                <a:cs typeface="Times New Roman" panose="02020603050405020304" pitchFamily="18" charset="0"/>
              </a:rPr>
              <a:t>Chất vấn, trách cứ, chê bai, tỏ ra ngờ vực -&gt; Tỏ sự hài lòng, khen ngợi.</a:t>
            </a:r>
            <a:endParaRPr lang="en-GB" sz="4800">
              <a:latin typeface="Times New Roman" panose="02020603050405020304" pitchFamily="18" charset="0"/>
              <a:cs typeface="Times New Roman" panose="02020603050405020304" pitchFamily="18" charset="0"/>
            </a:endParaRPr>
          </a:p>
        </p:txBody>
      </p:sp>
      <p:sp>
        <p:nvSpPr>
          <p:cNvPr id="20" name="TextBox 20"/>
          <p:cNvSpPr txBox="1"/>
          <p:nvPr/>
        </p:nvSpPr>
        <p:spPr>
          <a:xfrm>
            <a:off x="10410371" y="3055228"/>
            <a:ext cx="5029109" cy="2769989"/>
          </a:xfrm>
          <a:prstGeom prst="rect">
            <a:avLst/>
          </a:prstGeom>
        </p:spPr>
        <p:txBody>
          <a:bodyPr wrap="square" lIns="0" tIns="0" rIns="0" bIns="0" rtlCol="0" anchor="t">
            <a:spAutoFit/>
          </a:bodyPr>
          <a:lstStyle/>
          <a:p>
            <a:pPr algn="ctr"/>
            <a:r>
              <a:rPr lang="en-US" sz="6000" b="1">
                <a:latin typeface="Times New Roman" panose="02020603050405020304" pitchFamily="18" charset="0"/>
                <a:cs typeface="Times New Roman" panose="02020603050405020304" pitchFamily="18" charset="0"/>
              </a:rPr>
              <a:t>Phó </a:t>
            </a:r>
            <a:r>
              <a:rPr lang="en-US" sz="6000" b="1" smtClean="0">
                <a:latin typeface="Times New Roman" panose="02020603050405020304" pitchFamily="18" charset="0"/>
                <a:cs typeface="Times New Roman" panose="02020603050405020304" pitchFamily="18" charset="0"/>
              </a:rPr>
              <a:t>may</a:t>
            </a:r>
            <a:endParaRPr lang="vi-VN" sz="6000" b="1" smtClean="0">
              <a:latin typeface="Times New Roman" panose="02020603050405020304" pitchFamily="18" charset="0"/>
              <a:cs typeface="Times New Roman" panose="02020603050405020304" pitchFamily="18" charset="0"/>
            </a:endParaRPr>
          </a:p>
          <a:p>
            <a:pPr algn="ctr"/>
            <a:r>
              <a:rPr lang="en-US" sz="6000" smtClean="0">
                <a:latin typeface="Times New Roman" panose="02020603050405020304" pitchFamily="18" charset="0"/>
                <a:cs typeface="Times New Roman" panose="02020603050405020304" pitchFamily="18" charset="0"/>
              </a:rPr>
              <a:t> </a:t>
            </a:r>
            <a:r>
              <a:rPr lang="en-US" sz="6000">
                <a:latin typeface="Times New Roman" panose="02020603050405020304" pitchFamily="18" charset="0"/>
                <a:cs typeface="Times New Roman" panose="02020603050405020304" pitchFamily="18" charset="0"/>
              </a:rPr>
              <a:t>Chối cãi, chống chế, lừa bịp</a:t>
            </a:r>
            <a:endParaRPr lang="en-US" sz="60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par>
                                <p:cTn id="27" presetID="16" presetClass="entr" presetSubtype="21"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384577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DFCF4"/>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5" name="Freeform 5"/>
          <p:cNvSpPr/>
          <p:nvPr/>
        </p:nvSpPr>
        <p:spPr>
          <a:xfrm>
            <a:off x="15460239"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0" name="Freeform 10"/>
          <p:cNvSpPr/>
          <p:nvPr/>
        </p:nvSpPr>
        <p:spPr>
          <a:xfrm>
            <a:off x="-1036190" y="8107793"/>
            <a:ext cx="9763927" cy="5308026"/>
          </a:xfrm>
          <a:custGeom>
            <a:avLst/>
            <a:gdLst/>
            <a:ahLst/>
            <a:cxnLst/>
            <a:rect l="l" t="t" r="r" b="b"/>
            <a:pathLst>
              <a:path w="9763927" h="5308026">
                <a:moveTo>
                  <a:pt x="0" y="0"/>
                </a:moveTo>
                <a:lnTo>
                  <a:pt x="9763926" y="0"/>
                </a:lnTo>
                <a:lnTo>
                  <a:pt x="9763926" y="5308025"/>
                </a:lnTo>
                <a:lnTo>
                  <a:pt x="0" y="53080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flipH="1">
            <a:off x="14101437" y="5572159"/>
            <a:ext cx="2857916" cy="4114800"/>
          </a:xfrm>
          <a:custGeom>
            <a:avLst/>
            <a:gdLst/>
            <a:ahLst/>
            <a:cxnLst/>
            <a:rect l="l" t="t" r="r" b="b"/>
            <a:pathLst>
              <a:path w="2857916" h="4114800">
                <a:moveTo>
                  <a:pt x="2857916" y="0"/>
                </a:moveTo>
                <a:lnTo>
                  <a:pt x="0" y="0"/>
                </a:lnTo>
                <a:lnTo>
                  <a:pt x="0" y="4114800"/>
                </a:lnTo>
                <a:lnTo>
                  <a:pt x="2857916" y="4114800"/>
                </a:lnTo>
                <a:lnTo>
                  <a:pt x="2857916"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1028700" y="5572159"/>
            <a:ext cx="1991625" cy="2535634"/>
          </a:xfrm>
          <a:custGeom>
            <a:avLst/>
            <a:gdLst/>
            <a:ahLst/>
            <a:cxnLst/>
            <a:rect l="l" t="t" r="r" b="b"/>
            <a:pathLst>
              <a:path w="1991625" h="2535634">
                <a:moveTo>
                  <a:pt x="0" y="0"/>
                </a:moveTo>
                <a:lnTo>
                  <a:pt x="1991625" y="0"/>
                </a:lnTo>
                <a:lnTo>
                  <a:pt x="1991625" y="2535634"/>
                </a:lnTo>
                <a:lnTo>
                  <a:pt x="0" y="253563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3409534" y="6521830"/>
            <a:ext cx="2289448" cy="1585963"/>
          </a:xfrm>
          <a:custGeom>
            <a:avLst/>
            <a:gdLst/>
            <a:ahLst/>
            <a:cxnLst/>
            <a:rect l="l" t="t" r="r" b="b"/>
            <a:pathLst>
              <a:path w="2289448" h="1585963">
                <a:moveTo>
                  <a:pt x="0" y="0"/>
                </a:moveTo>
                <a:lnTo>
                  <a:pt x="2289448" y="0"/>
                </a:lnTo>
                <a:lnTo>
                  <a:pt x="2289448" y="1585963"/>
                </a:lnTo>
                <a:lnTo>
                  <a:pt x="0" y="158596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TextBox 14"/>
          <p:cNvSpPr txBox="1"/>
          <p:nvPr/>
        </p:nvSpPr>
        <p:spPr>
          <a:xfrm>
            <a:off x="5039385" y="1813892"/>
            <a:ext cx="8687771" cy="4062651"/>
          </a:xfrm>
          <a:prstGeom prst="rect">
            <a:avLst/>
          </a:prstGeom>
        </p:spPr>
        <p:txBody>
          <a:bodyPr lIns="0" tIns="0" rIns="0" bIns="0" rtlCol="0" anchor="t">
            <a:spAutoFit/>
          </a:bodyPr>
          <a:lstStyle/>
          <a:p>
            <a:pPr algn="ctr"/>
            <a:r>
              <a:rPr lang="vi-VN"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HOẠT ĐỘNG </a:t>
            </a:r>
            <a:r>
              <a:rPr lang="vi-VN" sz="8800" b="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1 </a:t>
            </a:r>
            <a:r>
              <a:rPr lang="vi-VN"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HOẠT ĐỘNG MỞ ĐẦU</a:t>
            </a:r>
            <a:endParaRPr lang="en-GB"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CF4"/>
        </a:solidFill>
        <a:effectLst/>
      </p:bgPr>
    </p:bg>
    <p:spTree>
      <p:nvGrpSpPr>
        <p:cNvPr id="1" name=""/>
        <p:cNvGrpSpPr/>
        <p:nvPr/>
      </p:nvGrpSpPr>
      <p:grpSpPr>
        <a:xfrm>
          <a:off x="0" y="0"/>
          <a:ext cx="0" cy="0"/>
          <a:chOff x="0" y="0"/>
          <a:chExt cx="0" cy="0"/>
        </a:xfrm>
      </p:grpSpPr>
      <p:grpSp>
        <p:nvGrpSpPr>
          <p:cNvPr id="2" name="Group 2"/>
          <p:cNvGrpSpPr/>
          <p:nvPr/>
        </p:nvGrpSpPr>
        <p:grpSpPr>
          <a:xfrm>
            <a:off x="10395011" y="2325304"/>
            <a:ext cx="6121654" cy="5035544"/>
            <a:chOff x="0" y="0"/>
            <a:chExt cx="1346630" cy="1326234"/>
          </a:xfrm>
        </p:grpSpPr>
        <p:sp>
          <p:nvSpPr>
            <p:cNvPr id="3" name="Freeform 3"/>
            <p:cNvSpPr/>
            <p:nvPr/>
          </p:nvSpPr>
          <p:spPr>
            <a:xfrm>
              <a:off x="0" y="0"/>
              <a:ext cx="1346630" cy="1326234"/>
            </a:xfrm>
            <a:custGeom>
              <a:avLst/>
              <a:gdLst/>
              <a:ahLst/>
              <a:cxnLst/>
              <a:rect l="l" t="t" r="r" b="b"/>
              <a:pathLst>
                <a:path w="1346630" h="1326234">
                  <a:moveTo>
                    <a:pt x="0" y="0"/>
                  </a:moveTo>
                  <a:lnTo>
                    <a:pt x="1346630" y="0"/>
                  </a:lnTo>
                  <a:lnTo>
                    <a:pt x="1346630" y="1326234"/>
                  </a:lnTo>
                  <a:lnTo>
                    <a:pt x="0" y="1326234"/>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5" name="Group 5"/>
          <p:cNvGrpSpPr/>
          <p:nvPr/>
        </p:nvGrpSpPr>
        <p:grpSpPr>
          <a:xfrm>
            <a:off x="0" y="7539426"/>
            <a:ext cx="18288000" cy="921895"/>
            <a:chOff x="0" y="0"/>
            <a:chExt cx="4816593" cy="242804"/>
          </a:xfrm>
        </p:grpSpPr>
        <p:sp>
          <p:nvSpPr>
            <p:cNvPr id="6" name="Freeform 6"/>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8" name="Freeform 8"/>
          <p:cNvSpPr/>
          <p:nvPr/>
        </p:nvSpPr>
        <p:spPr>
          <a:xfrm>
            <a:off x="5678302" y="6326143"/>
            <a:ext cx="3903245" cy="7921715"/>
          </a:xfrm>
          <a:custGeom>
            <a:avLst/>
            <a:gdLst/>
            <a:ahLst/>
            <a:cxnLst/>
            <a:rect l="l" t="t" r="r" b="b"/>
            <a:pathLst>
              <a:path w="3903245" h="7921715">
                <a:moveTo>
                  <a:pt x="0" y="0"/>
                </a:moveTo>
                <a:lnTo>
                  <a:pt x="3903245" y="0"/>
                </a:lnTo>
                <a:lnTo>
                  <a:pt x="3903245" y="7921714"/>
                </a:lnTo>
                <a:lnTo>
                  <a:pt x="0" y="7921714"/>
                </a:lnTo>
                <a:lnTo>
                  <a:pt x="0" y="0"/>
                </a:lnTo>
                <a:close/>
              </a:path>
            </a:pathLst>
          </a:custGeom>
          <a:blipFill>
            <a:blip r:embed="rId1"/>
            <a:stretch>
              <a:fillRect/>
            </a:stretch>
          </a:blipFill>
        </p:spPr>
      </p:sp>
      <p:sp>
        <p:nvSpPr>
          <p:cNvPr id="9" name="TextBox 9"/>
          <p:cNvSpPr txBox="1"/>
          <p:nvPr/>
        </p:nvSpPr>
        <p:spPr>
          <a:xfrm>
            <a:off x="2098691" y="807310"/>
            <a:ext cx="14601656" cy="923330"/>
          </a:xfrm>
          <a:prstGeom prst="rect">
            <a:avLst/>
          </a:prstGeom>
        </p:spPr>
        <p:txBody>
          <a:bodyPr lIns="0" tIns="0" rIns="0" bIns="0" rtlCol="0" anchor="t">
            <a:spAutoFit/>
          </a:bodyPr>
          <a:lstStyle/>
          <a:p>
            <a:pPr algn="ctr"/>
            <a:r>
              <a:rPr lang="en-US" sz="6000" b="1">
                <a:latin typeface="Times New Roman" panose="02020603050405020304" pitchFamily="18" charset="0"/>
                <a:cs typeface="Times New Roman" panose="02020603050405020304" pitchFamily="18" charset="0"/>
              </a:rPr>
              <a:t>Đặc điểm tính cách nhân vật</a:t>
            </a:r>
            <a:endParaRPr lang="en-US" sz="6000">
              <a:solidFill>
                <a:srgbClr val="000000"/>
              </a:solidFill>
              <a:latin typeface="Times New Roman" panose="02020603050405020304" pitchFamily="18" charset="0"/>
              <a:cs typeface="Times New Roman" panose="02020603050405020304" pitchFamily="18" charset="0"/>
            </a:endParaRPr>
          </a:p>
        </p:txBody>
      </p:sp>
      <p:grpSp>
        <p:nvGrpSpPr>
          <p:cNvPr id="10" name="Group 10"/>
          <p:cNvGrpSpPr/>
          <p:nvPr/>
        </p:nvGrpSpPr>
        <p:grpSpPr>
          <a:xfrm>
            <a:off x="1026847" y="2294461"/>
            <a:ext cx="5112985" cy="4929518"/>
            <a:chOff x="0" y="0"/>
            <a:chExt cx="1346630" cy="1298309"/>
          </a:xfrm>
        </p:grpSpPr>
        <p:sp>
          <p:nvSpPr>
            <p:cNvPr id="11" name="Freeform 11"/>
            <p:cNvSpPr/>
            <p:nvPr/>
          </p:nvSpPr>
          <p:spPr>
            <a:xfrm>
              <a:off x="0" y="0"/>
              <a:ext cx="1346630" cy="1298309"/>
            </a:xfrm>
            <a:custGeom>
              <a:avLst/>
              <a:gdLst/>
              <a:ahLst/>
              <a:cxnLst/>
              <a:rect l="l" t="t" r="r" b="b"/>
              <a:pathLst>
                <a:path w="1346630" h="1298309">
                  <a:moveTo>
                    <a:pt x="0" y="0"/>
                  </a:moveTo>
                  <a:lnTo>
                    <a:pt x="1346630" y="0"/>
                  </a:lnTo>
                  <a:lnTo>
                    <a:pt x="1346630" y="1298309"/>
                  </a:lnTo>
                  <a:lnTo>
                    <a:pt x="0" y="1298309"/>
                  </a:lnTo>
                  <a:close/>
                </a:path>
              </a:pathLst>
            </a:custGeom>
            <a:solidFill>
              <a:srgbClr val="84D6D0"/>
            </a:solidFill>
            <a:ln w="209550" cap="sq">
              <a:solidFill>
                <a:srgbClr val="FFCB7C"/>
              </a:solidFill>
              <a:miter/>
            </a:ln>
          </p:spPr>
        </p:sp>
        <p:sp>
          <p:nvSpPr>
            <p:cNvPr id="12" name="TextBox 12"/>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9" name="TextBox 19"/>
          <p:cNvSpPr txBox="1"/>
          <p:nvPr/>
        </p:nvSpPr>
        <p:spPr>
          <a:xfrm>
            <a:off x="1423122" y="2771419"/>
            <a:ext cx="4320433" cy="4062730"/>
          </a:xfrm>
          <a:prstGeom prst="rect">
            <a:avLst/>
          </a:prstGeom>
        </p:spPr>
        <p:txBody>
          <a:bodyPr wrap="square" lIns="0" tIns="0" rIns="0" bIns="0" rtlCol="0" anchor="t">
            <a:spAutoFit/>
          </a:bodyPr>
          <a:lstStyle/>
          <a:p>
            <a:pPr algn="just"/>
            <a:r>
              <a:rPr lang="en-SG" sz="4400" b="1">
                <a:latin typeface="Times New Roman" panose="02020603050405020304" pitchFamily="18" charset="0"/>
                <a:cs typeface="Times New Roman" panose="02020603050405020304" pitchFamily="18" charset="0"/>
              </a:rPr>
              <a:t>Ông </a:t>
            </a:r>
            <a:r>
              <a:rPr lang="en-SG" sz="4400" b="1" smtClean="0">
                <a:latin typeface="Times New Roman" panose="02020603050405020304" pitchFamily="18" charset="0"/>
                <a:cs typeface="Times New Roman" panose="02020603050405020304" pitchFamily="18" charset="0"/>
              </a:rPr>
              <a:t>Giuốc-đanh </a:t>
            </a:r>
            <a:r>
              <a:rPr lang="en-US" sz="4400" b="1">
                <a:solidFill>
                  <a:srgbClr val="FF0000"/>
                </a:solidFill>
                <a:latin typeface="Times New Roman" panose="02020603050405020304" pitchFamily="18" charset="0"/>
                <a:cs typeface="Times New Roman" panose="02020603050405020304" pitchFamily="18" charset="0"/>
              </a:rPr>
              <a:t>Chân thật, dốt nát, mê muội, ngu dốt, ngớ ngẩn, hám hư danh nên bị lừa.</a:t>
            </a:r>
            <a:endParaRPr lang="en-US" sz="4400" b="1">
              <a:solidFill>
                <a:srgbClr val="FF0000"/>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0595782" y="2727894"/>
            <a:ext cx="5720112" cy="4062730"/>
          </a:xfrm>
          <a:prstGeom prst="rect">
            <a:avLst/>
          </a:prstGeom>
        </p:spPr>
        <p:txBody>
          <a:bodyPr wrap="square" lIns="0" tIns="0" rIns="0" bIns="0" rtlCol="0" anchor="t">
            <a:spAutoFit/>
          </a:bodyPr>
          <a:lstStyle/>
          <a:p>
            <a:pPr algn="ctr"/>
            <a:r>
              <a:rPr lang="en-US" sz="4400" b="1">
                <a:latin typeface="Times New Roman" panose="02020603050405020304" pitchFamily="18" charset="0"/>
                <a:cs typeface="Times New Roman" panose="02020603050405020304" pitchFamily="18" charset="0"/>
              </a:rPr>
              <a:t>Phó </a:t>
            </a:r>
            <a:r>
              <a:rPr lang="en-US" sz="4400" b="1" smtClean="0">
                <a:latin typeface="Times New Roman" panose="02020603050405020304" pitchFamily="18" charset="0"/>
                <a:cs typeface="Times New Roman" panose="02020603050405020304" pitchFamily="18" charset="0"/>
              </a:rPr>
              <a:t>may</a:t>
            </a:r>
            <a:endParaRPr lang="vi-VN" sz="4400">
              <a:latin typeface="Times New Roman" panose="02020603050405020304" pitchFamily="18" charset="0"/>
              <a:cs typeface="Times New Roman" panose="02020603050405020304" pitchFamily="18" charset="0"/>
            </a:endParaRPr>
          </a:p>
          <a:p>
            <a:pPr algn="just"/>
            <a:r>
              <a:rPr lang="en-US" sz="4400" smtClean="0">
                <a:latin typeface="Times New Roman" panose="02020603050405020304" pitchFamily="18" charset="0"/>
                <a:cs typeface="Times New Roman" panose="02020603050405020304" pitchFamily="18" charset="0"/>
              </a:rPr>
              <a:t> </a:t>
            </a:r>
            <a:r>
              <a:rPr lang="en-US" sz="4400" b="1">
                <a:solidFill>
                  <a:srgbClr val="FF0000"/>
                </a:solidFill>
                <a:latin typeface="Times New Roman" panose="02020603050405020304" pitchFamily="18" charset="0"/>
                <a:cs typeface="Times New Roman" panose="02020603050405020304" pitchFamily="18" charset="0"/>
              </a:rPr>
              <a:t>Tham lam, tay nghề dốt nát nhưng láu cá, lừa bịp, mồm miệng xảo quyệt, vụng chèo khéo chống.</a:t>
            </a:r>
            <a:endParaRPr lang="en-US" sz="4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par>
                                <p:cTn id="15" presetID="16" presetClass="entr" presetSubtype="21"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CF4"/>
        </a:solidFill>
        <a:effectLst/>
      </p:bgPr>
    </p:bg>
    <p:spTree>
      <p:nvGrpSpPr>
        <p:cNvPr id="1" name=""/>
        <p:cNvGrpSpPr/>
        <p:nvPr/>
      </p:nvGrpSpPr>
      <p:grpSpPr>
        <a:xfrm>
          <a:off x="0" y="0"/>
          <a:ext cx="0" cy="0"/>
          <a:chOff x="0" y="0"/>
          <a:chExt cx="0" cy="0"/>
        </a:xfrm>
      </p:grpSpPr>
      <p:grpSp>
        <p:nvGrpSpPr>
          <p:cNvPr id="2" name="Group 2"/>
          <p:cNvGrpSpPr/>
          <p:nvPr/>
        </p:nvGrpSpPr>
        <p:grpSpPr>
          <a:xfrm>
            <a:off x="0" y="7539426"/>
            <a:ext cx="18288000" cy="921895"/>
            <a:chOff x="0" y="0"/>
            <a:chExt cx="4816593" cy="242804"/>
          </a:xfrm>
        </p:grpSpPr>
        <p:sp>
          <p:nvSpPr>
            <p:cNvPr id="3" name="Freeform 3"/>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5" name="Group 5"/>
          <p:cNvGrpSpPr/>
          <p:nvPr/>
        </p:nvGrpSpPr>
        <p:grpSpPr>
          <a:xfrm>
            <a:off x="1028700" y="1802130"/>
            <a:ext cx="14535785" cy="7781925"/>
            <a:chOff x="0" y="0"/>
            <a:chExt cx="2137363" cy="2253283"/>
          </a:xfrm>
        </p:grpSpPr>
        <p:sp>
          <p:nvSpPr>
            <p:cNvPr id="6" name="Freeform 6"/>
            <p:cNvSpPr/>
            <p:nvPr/>
          </p:nvSpPr>
          <p:spPr>
            <a:xfrm>
              <a:off x="0" y="0"/>
              <a:ext cx="2137363" cy="2253283"/>
            </a:xfrm>
            <a:custGeom>
              <a:avLst/>
              <a:gdLst/>
              <a:ahLst/>
              <a:cxnLst/>
              <a:rect l="l" t="t" r="r" b="b"/>
              <a:pathLst>
                <a:path w="2137363" h="2253283">
                  <a:moveTo>
                    <a:pt x="0" y="0"/>
                  </a:moveTo>
                  <a:lnTo>
                    <a:pt x="2137363" y="0"/>
                  </a:lnTo>
                  <a:lnTo>
                    <a:pt x="2137363" y="2253283"/>
                  </a:lnTo>
                  <a:lnTo>
                    <a:pt x="0" y="2253283"/>
                  </a:lnTo>
                  <a:close/>
                </a:path>
              </a:pathLst>
            </a:custGeom>
            <a:solidFill>
              <a:srgbClr val="84D6D0"/>
            </a:solidFill>
            <a:ln w="209550" cap="sq">
              <a:solidFill>
                <a:srgbClr val="FFCB7C"/>
              </a:solidFill>
              <a:miter/>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8" name="Freeform 8"/>
          <p:cNvSpPr/>
          <p:nvPr/>
        </p:nvSpPr>
        <p:spPr>
          <a:xfrm>
            <a:off x="1524111" y="2247865"/>
            <a:ext cx="453658" cy="471946"/>
          </a:xfrm>
          <a:custGeom>
            <a:avLst/>
            <a:gdLst/>
            <a:ahLst/>
            <a:cxnLst/>
            <a:rect l="l" t="t" r="r" b="b"/>
            <a:pathLst>
              <a:path w="453658" h="471946">
                <a:moveTo>
                  <a:pt x="0" y="0"/>
                </a:moveTo>
                <a:lnTo>
                  <a:pt x="453659" y="0"/>
                </a:lnTo>
                <a:lnTo>
                  <a:pt x="453659" y="471946"/>
                </a:lnTo>
                <a:lnTo>
                  <a:pt x="0" y="47194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9" name="Freeform 9"/>
          <p:cNvSpPr/>
          <p:nvPr/>
        </p:nvSpPr>
        <p:spPr>
          <a:xfrm>
            <a:off x="1553593" y="3111967"/>
            <a:ext cx="453658" cy="471946"/>
          </a:xfrm>
          <a:custGeom>
            <a:avLst/>
            <a:gdLst/>
            <a:ahLst/>
            <a:cxnLst/>
            <a:rect l="l" t="t" r="r" b="b"/>
            <a:pathLst>
              <a:path w="453658" h="471946">
                <a:moveTo>
                  <a:pt x="0" y="0"/>
                </a:moveTo>
                <a:lnTo>
                  <a:pt x="453659" y="0"/>
                </a:lnTo>
                <a:lnTo>
                  <a:pt x="453659" y="471947"/>
                </a:lnTo>
                <a:lnTo>
                  <a:pt x="0" y="47194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6" name="TextBox 16"/>
          <p:cNvSpPr txBox="1"/>
          <p:nvPr/>
        </p:nvSpPr>
        <p:spPr>
          <a:xfrm>
            <a:off x="4286885" y="416560"/>
            <a:ext cx="11257915" cy="830580"/>
          </a:xfrm>
          <a:prstGeom prst="rect">
            <a:avLst/>
          </a:prstGeom>
        </p:spPr>
        <p:txBody>
          <a:bodyPr wrap="square" lIns="0" tIns="0" rIns="0" bIns="0" rtlCol="0" anchor="t">
            <a:spAutoFit/>
          </a:bodyPr>
          <a:lstStyle/>
          <a:p>
            <a:pPr algn="ctr"/>
            <a:r>
              <a:rPr lang="en-SG" sz="5400" b="1">
                <a:latin typeface="Times New Roman" panose="02020603050405020304" pitchFamily="18" charset="0"/>
                <a:cs typeface="Times New Roman" panose="02020603050405020304" pitchFamily="18" charset="0"/>
              </a:rPr>
              <a:t>b. Ông Giuốc-đanh và thợ phụ</a:t>
            </a:r>
            <a:endParaRPr lang="en-GB" sz="5400">
              <a:latin typeface="Times New Roman" panose="02020603050405020304" pitchFamily="18" charset="0"/>
              <a:cs typeface="Times New Roman" panose="02020603050405020304" pitchFamily="18" charset="0"/>
            </a:endParaRPr>
          </a:p>
        </p:txBody>
      </p:sp>
      <p:sp>
        <p:nvSpPr>
          <p:cNvPr id="17" name="TextBox 17"/>
          <p:cNvSpPr txBox="1"/>
          <p:nvPr/>
        </p:nvSpPr>
        <p:spPr>
          <a:xfrm>
            <a:off x="2209800" y="2095500"/>
            <a:ext cx="12019915" cy="676910"/>
          </a:xfrm>
          <a:prstGeom prst="rect">
            <a:avLst/>
          </a:prstGeom>
        </p:spPr>
        <p:txBody>
          <a:bodyPr wrap="square" lIns="0" tIns="0" rIns="0" bIns="0" rtlCol="0" anchor="t">
            <a:spAutoFit/>
          </a:bodyPr>
          <a:lstStyle/>
          <a:p>
            <a:pPr>
              <a:spcBef>
                <a:spcPct val="0"/>
              </a:spcBef>
            </a:pPr>
            <a:r>
              <a:rPr lang="en-SG" sz="4400" b="1">
                <a:latin typeface="Times New Roman" panose="02020603050405020304" pitchFamily="18" charset="0"/>
                <a:cs typeface="Times New Roman" panose="02020603050405020304" pitchFamily="18" charset="0"/>
              </a:rPr>
              <a:t>Tình huống: </a:t>
            </a:r>
            <a:r>
              <a:rPr lang="en-SG" sz="4400">
                <a:latin typeface="Times New Roman" panose="02020603050405020304" pitchFamily="18" charset="0"/>
                <a:cs typeface="Times New Roman" panose="02020603050405020304" pitchFamily="18" charset="0"/>
              </a:rPr>
              <a:t>Cảnh ông Giuốc-đanh mặc thử áo.</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18" name="TextBox 18"/>
          <p:cNvSpPr txBox="1"/>
          <p:nvPr/>
        </p:nvSpPr>
        <p:spPr>
          <a:xfrm>
            <a:off x="2202478" y="3062770"/>
            <a:ext cx="5283733" cy="677108"/>
          </a:xfrm>
          <a:prstGeom prst="rect">
            <a:avLst/>
          </a:prstGeom>
        </p:spPr>
        <p:txBody>
          <a:bodyPr lIns="0" tIns="0" rIns="0" bIns="0" rtlCol="0" anchor="t">
            <a:spAutoFit/>
          </a:bodyPr>
          <a:lstStyle/>
          <a:p>
            <a:pPr>
              <a:spcBef>
                <a:spcPct val="0"/>
              </a:spcBef>
            </a:pPr>
            <a:r>
              <a:rPr lang="en-SG" sz="4400" b="1">
                <a:latin typeface="Times New Roman" panose="02020603050405020304" pitchFamily="18" charset="0"/>
                <a:cs typeface="Times New Roman" panose="02020603050405020304" pitchFamily="18" charset="0"/>
              </a:rPr>
              <a:t>Ngôn ngữ</a:t>
            </a:r>
            <a:endParaRPr lang="en-US" sz="4400">
              <a:solidFill>
                <a:srgbClr val="000000"/>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nvGraphicFramePr>
        <p:xfrm>
          <a:off x="1771650" y="3855085"/>
          <a:ext cx="12073255" cy="5243830"/>
        </p:xfrm>
        <a:graphic>
          <a:graphicData uri="http://schemas.openxmlformats.org/drawingml/2006/table">
            <a:tbl>
              <a:tblPr firstRow="1" firstCol="1" bandRow="1">
                <a:effectLst>
                  <a:outerShdw blurRad="50800" dist="38100" algn="l" rotWithShape="0">
                    <a:prstClr val="black">
                      <a:alpha val="40000"/>
                    </a:prstClr>
                  </a:outerShdw>
                </a:effectLst>
              </a:tblPr>
              <a:tblGrid>
                <a:gridCol w="5215890"/>
                <a:gridCol w="6857365"/>
              </a:tblGrid>
              <a:tr h="1500505">
                <a:tc>
                  <a:txBody>
                    <a:bodyPr/>
                    <a:lstStyle/>
                    <a:p>
                      <a:pPr algn="ctr">
                        <a:lnSpc>
                          <a:spcPct val="130000"/>
                        </a:lnSpc>
                        <a:spcAft>
                          <a:spcPts val="0"/>
                        </a:spcAft>
                      </a:pPr>
                      <a:r>
                        <a:rPr lang="en-SG" sz="4400" b="1">
                          <a:effectLst/>
                          <a:latin typeface="Times New Roman" panose="02020603050405020304" pitchFamily="18" charset="0"/>
                          <a:ea typeface="Times New Roman" panose="02020603050405020304" pitchFamily="18" charset="0"/>
                          <a:cs typeface="Times New Roman" panose="02020603050405020304" pitchFamily="18" charset="0"/>
                        </a:rPr>
                        <a:t>Ngôn ngữ của thợ phụ</a:t>
                      </a:r>
                      <a:endParaRPr lang="en-SG"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SG" sz="4400" b="1">
                          <a:effectLst/>
                          <a:latin typeface="Times New Roman" panose="02020603050405020304" pitchFamily="18" charset="0"/>
                          <a:ea typeface="Times New Roman" panose="02020603050405020304" pitchFamily="18" charset="0"/>
                          <a:cs typeface="Times New Roman" panose="02020603050405020304" pitchFamily="18" charset="0"/>
                        </a:rPr>
                        <a:t>Ông Giuốc-đanh và hành động</a:t>
                      </a:r>
                      <a:endParaRPr lang="en-SG"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7775">
                <a:tc>
                  <a:txBody>
                    <a:bodyPr/>
                    <a:lstStyle/>
                    <a:p>
                      <a:pPr algn="ctr">
                        <a:lnSpc>
                          <a:spcPct val="130000"/>
                        </a:lnSpc>
                        <a:spcAft>
                          <a:spcPts val="0"/>
                        </a:spcAft>
                      </a:pPr>
                      <a:r>
                        <a:rPr lang="en-SG" sz="4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Bẩm ông lớn</a:t>
                      </a:r>
                      <a:endParaRPr lang="en-SG" sz="4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Thưởng tiền</a:t>
                      </a:r>
                      <a:endPar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7775">
                <a:tc>
                  <a:txBody>
                    <a:bodyPr/>
                    <a:lstStyle/>
                    <a:p>
                      <a:pPr algn="ctr">
                        <a:lnSpc>
                          <a:spcPct val="130000"/>
                        </a:lnSpc>
                        <a:spcAft>
                          <a:spcPts val="0"/>
                        </a:spcAft>
                      </a:pPr>
                      <a:r>
                        <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Bẩm cụ lớn…</a:t>
                      </a:r>
                      <a:endPar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Thưởng tiền</a:t>
                      </a:r>
                      <a:endPar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7775">
                <a:tc>
                  <a:txBody>
                    <a:bodyPr/>
                    <a:lstStyle/>
                    <a:p>
                      <a:pPr algn="ctr">
                        <a:lnSpc>
                          <a:spcPct val="130000"/>
                        </a:lnSpc>
                        <a:spcAft>
                          <a:spcPts val="0"/>
                        </a:spcAft>
                      </a:pPr>
                      <a:r>
                        <a:rPr lang="en-SG" sz="4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Bẩm đức ông</a:t>
                      </a:r>
                      <a:endParaRPr lang="en-SG" sz="4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Thưởng tiền</a:t>
                      </a:r>
                      <a:endParaRPr lang="en-SG" sz="4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4124110"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9144000" y="1028700"/>
            <a:ext cx="8115300" cy="89154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9" name="Freeform 9"/>
          <p:cNvSpPr/>
          <p:nvPr/>
        </p:nvSpPr>
        <p:spPr>
          <a:xfrm>
            <a:off x="1028700" y="3313186"/>
            <a:ext cx="6145296" cy="6282366"/>
          </a:xfrm>
          <a:custGeom>
            <a:avLst/>
            <a:gdLst/>
            <a:ahLst/>
            <a:cxnLst/>
            <a:rect l="l" t="t" r="r" b="b"/>
            <a:pathLst>
              <a:path w="6145296" h="6282366">
                <a:moveTo>
                  <a:pt x="0" y="0"/>
                </a:moveTo>
                <a:lnTo>
                  <a:pt x="6145296" y="0"/>
                </a:lnTo>
                <a:lnTo>
                  <a:pt x="6145296" y="6282366"/>
                </a:lnTo>
                <a:lnTo>
                  <a:pt x="0" y="6282366"/>
                </a:lnTo>
                <a:lnTo>
                  <a:pt x="0" y="0"/>
                </a:lnTo>
                <a:close/>
              </a:path>
            </a:pathLst>
          </a:custGeom>
          <a:blipFill>
            <a:blip r:embed="rId2"/>
            <a:stretch>
              <a:fillRect/>
            </a:stretch>
          </a:blipFill>
        </p:spPr>
      </p:sp>
      <p:sp>
        <p:nvSpPr>
          <p:cNvPr id="10" name="Freeform 10"/>
          <p:cNvSpPr/>
          <p:nvPr/>
        </p:nvSpPr>
        <p:spPr>
          <a:xfrm>
            <a:off x="7434456" y="6454369"/>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3"/>
            <a:stretch>
              <a:fillRect/>
            </a:stretch>
          </a:blipFill>
        </p:spPr>
      </p:sp>
      <p:sp>
        <p:nvSpPr>
          <p:cNvPr id="11" name="TextBox 11"/>
          <p:cNvSpPr txBox="1"/>
          <p:nvPr/>
        </p:nvSpPr>
        <p:spPr>
          <a:xfrm>
            <a:off x="10712450" y="1437403"/>
            <a:ext cx="7370252" cy="743793"/>
          </a:xfrm>
          <a:prstGeom prst="rect">
            <a:avLst/>
          </a:prstGeom>
        </p:spPr>
        <p:txBody>
          <a:bodyPr lIns="0" tIns="0" rIns="0" bIns="0" rtlCol="0" anchor="t">
            <a:spAutoFit/>
          </a:bodyPr>
          <a:lstStyle/>
          <a:p>
            <a:pPr>
              <a:lnSpc>
                <a:spcPts val="5760"/>
              </a:lnSpc>
            </a:pPr>
            <a:r>
              <a:rPr lang="en-SG" sz="6000" b="1">
                <a:latin typeface="Times New Roman" panose="02020603050405020304" pitchFamily="18" charset="0"/>
                <a:cs typeface="Times New Roman" panose="02020603050405020304" pitchFamily="18" charset="0"/>
              </a:rPr>
              <a:t>Hành </a:t>
            </a:r>
            <a:r>
              <a:rPr lang="en-SG" sz="6000" b="1" smtClean="0">
                <a:latin typeface="Times New Roman" panose="02020603050405020304" pitchFamily="18" charset="0"/>
                <a:cs typeface="Times New Roman" panose="02020603050405020304" pitchFamily="18" charset="0"/>
              </a:rPr>
              <a:t>động</a:t>
            </a:r>
            <a:endParaRPr lang="en-US" sz="6000">
              <a:solidFill>
                <a:srgbClr val="000000"/>
              </a:solidFill>
              <a:latin typeface="Times New Roman" panose="02020603050405020304" pitchFamily="18" charset="0"/>
              <a:cs typeface="Times New Roman" panose="02020603050405020304" pitchFamily="18" charset="0"/>
            </a:endParaRPr>
          </a:p>
        </p:txBody>
      </p:sp>
      <p:sp>
        <p:nvSpPr>
          <p:cNvPr id="21" name="Freeform 8"/>
          <p:cNvSpPr/>
          <p:nvPr/>
        </p:nvSpPr>
        <p:spPr>
          <a:xfrm>
            <a:off x="9333543" y="2797658"/>
            <a:ext cx="453658" cy="471946"/>
          </a:xfrm>
          <a:custGeom>
            <a:avLst/>
            <a:gdLst/>
            <a:ahLst/>
            <a:cxnLst/>
            <a:rect l="l" t="t" r="r" b="b"/>
            <a:pathLst>
              <a:path w="453658" h="471946">
                <a:moveTo>
                  <a:pt x="0" y="0"/>
                </a:moveTo>
                <a:lnTo>
                  <a:pt x="453659" y="0"/>
                </a:lnTo>
                <a:lnTo>
                  <a:pt x="453659" y="471946"/>
                </a:lnTo>
                <a:lnTo>
                  <a:pt x="0" y="4719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2" name="Freeform 9"/>
          <p:cNvSpPr/>
          <p:nvPr/>
        </p:nvSpPr>
        <p:spPr>
          <a:xfrm>
            <a:off x="9324118" y="3899848"/>
            <a:ext cx="453658" cy="471946"/>
          </a:xfrm>
          <a:custGeom>
            <a:avLst/>
            <a:gdLst/>
            <a:ahLst/>
            <a:cxnLst/>
            <a:rect l="l" t="t" r="r" b="b"/>
            <a:pathLst>
              <a:path w="453658" h="471946">
                <a:moveTo>
                  <a:pt x="0" y="0"/>
                </a:moveTo>
                <a:lnTo>
                  <a:pt x="453659" y="0"/>
                </a:lnTo>
                <a:lnTo>
                  <a:pt x="453659" y="471947"/>
                </a:lnTo>
                <a:lnTo>
                  <a:pt x="0" y="4719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8"/>
          <p:cNvSpPr/>
          <p:nvPr/>
        </p:nvSpPr>
        <p:spPr>
          <a:xfrm>
            <a:off x="9324118" y="4890452"/>
            <a:ext cx="453658" cy="471946"/>
          </a:xfrm>
          <a:custGeom>
            <a:avLst/>
            <a:gdLst/>
            <a:ahLst/>
            <a:cxnLst/>
            <a:rect l="l" t="t" r="r" b="b"/>
            <a:pathLst>
              <a:path w="453658" h="471946">
                <a:moveTo>
                  <a:pt x="0" y="0"/>
                </a:moveTo>
                <a:lnTo>
                  <a:pt x="453659" y="0"/>
                </a:lnTo>
                <a:lnTo>
                  <a:pt x="453659" y="471946"/>
                </a:lnTo>
                <a:lnTo>
                  <a:pt x="0" y="4719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4" name="Freeform 9"/>
          <p:cNvSpPr/>
          <p:nvPr/>
        </p:nvSpPr>
        <p:spPr>
          <a:xfrm>
            <a:off x="9333543" y="6081485"/>
            <a:ext cx="453658" cy="471946"/>
          </a:xfrm>
          <a:custGeom>
            <a:avLst/>
            <a:gdLst/>
            <a:ahLst/>
            <a:cxnLst/>
            <a:rect l="l" t="t" r="r" b="b"/>
            <a:pathLst>
              <a:path w="453658" h="471946">
                <a:moveTo>
                  <a:pt x="0" y="0"/>
                </a:moveTo>
                <a:lnTo>
                  <a:pt x="453659" y="0"/>
                </a:lnTo>
                <a:lnTo>
                  <a:pt x="453659" y="471947"/>
                </a:lnTo>
                <a:lnTo>
                  <a:pt x="0" y="4719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Rectangle 24"/>
          <p:cNvSpPr/>
          <p:nvPr/>
        </p:nvSpPr>
        <p:spPr>
          <a:xfrm>
            <a:off x="9903507" y="2716431"/>
            <a:ext cx="6635150" cy="646331"/>
          </a:xfrm>
          <a:prstGeom prst="rect">
            <a:avLst/>
          </a:prstGeom>
        </p:spPr>
        <p:txBody>
          <a:bodyPr wrap="none">
            <a:spAutoFit/>
          </a:bodyPr>
          <a:lstStyle/>
          <a:p>
            <a:pPr algn="just"/>
            <a:r>
              <a:rPr lang="en-SG"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Bốn chú thợ phụ hỗ trợ, nhảy múa.</a:t>
            </a:r>
            <a:endParaRPr lang="en-GB" sz="3600">
              <a:latin typeface="Times New Roman" panose="02020603050405020304" pitchFamily="18" charset="0"/>
              <a:cs typeface="Times New Roman" panose="02020603050405020304" pitchFamily="18" charset="0"/>
            </a:endParaRPr>
          </a:p>
        </p:txBody>
      </p:sp>
      <p:sp>
        <p:nvSpPr>
          <p:cNvPr id="26" name="Rectangle 25"/>
          <p:cNvSpPr/>
          <p:nvPr/>
        </p:nvSpPr>
        <p:spPr>
          <a:xfrm>
            <a:off x="9777776" y="3782546"/>
            <a:ext cx="7470315" cy="646331"/>
          </a:xfrm>
          <a:prstGeom prst="rect">
            <a:avLst/>
          </a:prstGeom>
        </p:spPr>
        <p:txBody>
          <a:bodyPr wrap="none">
            <a:spAutoFit/>
          </a:bodyPr>
          <a:lstStyle/>
          <a:p>
            <a:pPr algn="just"/>
            <a:r>
              <a:rPr lang="en-SG"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Mặc </a:t>
            </a:r>
            <a:r>
              <a:rPr lang="en-SG" sz="36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nhịp đàn của dàn hợp xướng.</a:t>
            </a:r>
            <a:endParaRPr lang="en-GB" sz="3600">
              <a:latin typeface="Times New Roman" panose="02020603050405020304" pitchFamily="18" charset="0"/>
              <a:cs typeface="Times New Roman" panose="02020603050405020304" pitchFamily="18" charset="0"/>
            </a:endParaRPr>
          </a:p>
        </p:txBody>
      </p:sp>
      <p:sp>
        <p:nvSpPr>
          <p:cNvPr id="27" name="Rectangle 26"/>
          <p:cNvSpPr/>
          <p:nvPr/>
        </p:nvSpPr>
        <p:spPr>
          <a:xfrm>
            <a:off x="9787201" y="4844829"/>
            <a:ext cx="5865708" cy="646331"/>
          </a:xfrm>
          <a:prstGeom prst="rect">
            <a:avLst/>
          </a:prstGeom>
        </p:spPr>
        <p:txBody>
          <a:bodyPr wrap="none">
            <a:spAutoFit/>
          </a:bodyPr>
          <a:lstStyle/>
          <a:p>
            <a:pPr algn="just"/>
            <a:r>
              <a:rPr lang="en-SG" sz="36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 Giuốc-đanh đi đi lại lại…</a:t>
            </a:r>
            <a:endParaRPr lang="en-GB" sz="3600">
              <a:latin typeface="Times New Roman" panose="02020603050405020304" pitchFamily="18" charset="0"/>
              <a:cs typeface="Times New Roman" panose="02020603050405020304" pitchFamily="18" charset="0"/>
            </a:endParaRPr>
          </a:p>
        </p:txBody>
      </p:sp>
      <p:sp>
        <p:nvSpPr>
          <p:cNvPr id="28" name="Rectangle 27"/>
          <p:cNvSpPr/>
          <p:nvPr/>
        </p:nvSpPr>
        <p:spPr>
          <a:xfrm>
            <a:off x="9787201" y="5907112"/>
            <a:ext cx="7042113" cy="3693319"/>
          </a:xfrm>
          <a:prstGeom prst="rect">
            <a:avLst/>
          </a:prstGeom>
        </p:spPr>
        <p:txBody>
          <a:bodyPr wrap="square">
            <a:spAutoFit/>
          </a:bodyPr>
          <a:lstStyle/>
          <a:p>
            <a:pPr algn="just">
              <a:lnSpc>
                <a:spcPct val="130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 sân khấu, ông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Giuốc-</a:t>
            </a:r>
            <a:r>
              <a:rPr lang="en-SG"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 bị mấy tay thợ phụ lột quần áo, mặc vào bộ lễ phục lố lăng nhảy nh</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ó</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 theo điệu nhạc. Thế mà vẫn huênh hoang ra vẻ ta đây là nhà quý tộc.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down)">
                                      <p:cBhvr>
                                        <p:cTn id="36" dur="500"/>
                                        <p:tgtEl>
                                          <p:spTgt spid="24"/>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p:bldP spid="26" grpId="0"/>
      <p:bldP spid="27"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1028699"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2113510" y="3807969"/>
            <a:ext cx="6192290" cy="5081018"/>
          </a:xfrm>
          <a:custGeom>
            <a:avLst/>
            <a:gdLst/>
            <a:ahLst/>
            <a:cxnLst/>
            <a:rect l="l" t="t" r="r" b="b"/>
            <a:pathLst>
              <a:path w="4002578" h="4114800">
                <a:moveTo>
                  <a:pt x="0" y="0"/>
                </a:moveTo>
                <a:lnTo>
                  <a:pt x="4002578" y="0"/>
                </a:lnTo>
                <a:lnTo>
                  <a:pt x="4002578"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9525000" y="3526330"/>
            <a:ext cx="7086599" cy="5582511"/>
          </a:xfrm>
          <a:custGeom>
            <a:avLst/>
            <a:gdLst/>
            <a:ahLst/>
            <a:cxnLst/>
            <a:rect l="l" t="t" r="r" b="b"/>
            <a:pathLst>
              <a:path w="3759898" h="4114800">
                <a:moveTo>
                  <a:pt x="0" y="0"/>
                </a:moveTo>
                <a:lnTo>
                  <a:pt x="3759899" y="0"/>
                </a:lnTo>
                <a:lnTo>
                  <a:pt x="375989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4804019" y="1310339"/>
            <a:ext cx="8332928" cy="2215991"/>
          </a:xfrm>
          <a:prstGeom prst="rect">
            <a:avLst/>
          </a:prstGeom>
        </p:spPr>
        <p:txBody>
          <a:bodyPr wrap="square" lIns="0" tIns="0" rIns="0" bIns="0" rtlCol="0" anchor="t">
            <a:spAutoFit/>
          </a:bodyPr>
          <a:lstStyle/>
          <a:p>
            <a:pPr algn="ctr"/>
            <a:r>
              <a:rPr lang="en-US" sz="7200" b="1">
                <a:latin typeface="Times New Roman" panose="02020603050405020304" pitchFamily="18" charset="0"/>
                <a:cs typeface="Times New Roman" panose="02020603050405020304" pitchFamily="18" charset="0"/>
              </a:rPr>
              <a:t>Đặc điểm tính cách nhân vật</a:t>
            </a:r>
            <a:endParaRPr lang="en-US" sz="7200">
              <a:solidFill>
                <a:srgbClr val="000000"/>
              </a:solidFill>
              <a:latin typeface="Times New Roman" panose="02020603050405020304" pitchFamily="18" charset="0"/>
              <a:cs typeface="Times New Roman" panose="02020603050405020304" pitchFamily="18" charset="0"/>
            </a:endParaRPr>
          </a:p>
        </p:txBody>
      </p:sp>
      <p:sp>
        <p:nvSpPr>
          <p:cNvPr id="9" name="Rectangle 8"/>
          <p:cNvSpPr/>
          <p:nvPr/>
        </p:nvSpPr>
        <p:spPr>
          <a:xfrm rot="259783">
            <a:off x="2571749" y="4970152"/>
            <a:ext cx="5048251" cy="3046095"/>
          </a:xfrm>
          <a:prstGeom prst="rect">
            <a:avLst/>
          </a:prstGeom>
        </p:spPr>
        <p:txBody>
          <a:bodyPr wrap="square">
            <a:spAutoFit/>
          </a:bodyPr>
          <a:lstStyle/>
          <a:p>
            <a:pPr algn="ctr"/>
            <a:r>
              <a:rPr lang="en-GB" sz="4800" b="1">
                <a:latin typeface="Times New Roman" panose="02020603050405020304" pitchFamily="18" charset="0"/>
                <a:ea typeface="Times New Roman" panose="02020603050405020304" pitchFamily="18" charset="0"/>
              </a:rPr>
              <a:t>Thợ </a:t>
            </a:r>
            <a:r>
              <a:rPr lang="en-GB" sz="4800" b="1" smtClean="0">
                <a:latin typeface="Times New Roman" panose="02020603050405020304" pitchFamily="18" charset="0"/>
                <a:ea typeface="Times New Roman" panose="02020603050405020304" pitchFamily="18" charset="0"/>
              </a:rPr>
              <a:t>phụ</a:t>
            </a:r>
            <a:endParaRPr lang="vi-VN" sz="4800" b="1" smtClean="0">
              <a:latin typeface="Times New Roman" panose="02020603050405020304" pitchFamily="18" charset="0"/>
              <a:ea typeface="Times New Roman" panose="02020603050405020304" pitchFamily="18" charset="0"/>
            </a:endParaRPr>
          </a:p>
          <a:p>
            <a:pPr algn="just"/>
            <a:r>
              <a:rPr lang="en-GB" sz="4800" b="1" smtClean="0">
                <a:latin typeface="Times New Roman" panose="02020603050405020304" pitchFamily="18" charset="0"/>
                <a:ea typeface="Times New Roman" panose="02020603050405020304" pitchFamily="18" charset="0"/>
              </a:rPr>
              <a:t> </a:t>
            </a:r>
            <a:r>
              <a:rPr lang="en-US" sz="4800" b="1">
                <a:solidFill>
                  <a:srgbClr val="FF0000"/>
                </a:solidFill>
                <a:latin typeface="Times New Roman" panose="02020603050405020304" pitchFamily="18" charset="0"/>
                <a:ea typeface="Times New Roman" panose="02020603050405020304" pitchFamily="18" charset="0"/>
              </a:rPr>
              <a:t>Ranh mãnh, dùng mánh khéo nịnh hót để moi tiền.</a:t>
            </a:r>
            <a:endParaRPr lang="en-US" sz="4800" b="1">
              <a:solidFill>
                <a:srgbClr val="FF0000"/>
              </a:solidFill>
              <a:latin typeface="Times New Roman" panose="02020603050405020304" pitchFamily="18" charset="0"/>
              <a:ea typeface="Times New Roman" panose="02020603050405020304" pitchFamily="18" charset="0"/>
            </a:endParaRPr>
          </a:p>
        </p:txBody>
      </p:sp>
      <p:sp>
        <p:nvSpPr>
          <p:cNvPr id="10" name="Rectangle 9"/>
          <p:cNvSpPr/>
          <p:nvPr/>
        </p:nvSpPr>
        <p:spPr>
          <a:xfrm rot="21376794">
            <a:off x="10688923" y="4886728"/>
            <a:ext cx="5084477" cy="2122805"/>
          </a:xfrm>
          <a:prstGeom prst="rect">
            <a:avLst/>
          </a:prstGeom>
        </p:spPr>
        <p:txBody>
          <a:bodyPr wrap="square">
            <a:spAutoFit/>
          </a:bodyPr>
          <a:lstStyle/>
          <a:p>
            <a:pPr algn="just"/>
            <a:r>
              <a:rPr lang="en-US" sz="4400" b="1">
                <a:latin typeface="Times New Roman" panose="02020603050405020304" pitchFamily="18" charset="0"/>
                <a:ea typeface="Times New Roman" panose="02020603050405020304" pitchFamily="18" charset="0"/>
              </a:rPr>
              <a:t>Ông </a:t>
            </a:r>
            <a:r>
              <a:rPr lang="en-US" sz="4400" b="1" smtClean="0">
                <a:latin typeface="Times New Roman" panose="02020603050405020304" pitchFamily="18" charset="0"/>
                <a:ea typeface="Times New Roman" panose="02020603050405020304" pitchFamily="18" charset="0"/>
              </a:rPr>
              <a:t>Giuốc-đanh</a:t>
            </a:r>
            <a:r>
              <a:rPr lang="en-US" sz="4400" smtClean="0">
                <a:latin typeface="Times New Roman" panose="02020603050405020304" pitchFamily="18" charset="0"/>
                <a:ea typeface="Times New Roman" panose="02020603050405020304" pitchFamily="18" charset="0"/>
              </a:rPr>
              <a:t> </a:t>
            </a:r>
            <a:endParaRPr lang="en-US" sz="4400" smtClean="0">
              <a:latin typeface="Times New Roman" panose="02020603050405020304" pitchFamily="18" charset="0"/>
              <a:ea typeface="Times New Roman" panose="02020603050405020304" pitchFamily="18" charset="0"/>
            </a:endParaRPr>
          </a:p>
          <a:p>
            <a:pPr algn="just"/>
            <a:endParaRPr lang="en-US" sz="4400" smtClean="0">
              <a:latin typeface="Times New Roman" panose="02020603050405020304" pitchFamily="18" charset="0"/>
              <a:ea typeface="Times New Roman" panose="02020603050405020304" pitchFamily="18" charset="0"/>
            </a:endParaRPr>
          </a:p>
          <a:p>
            <a:pPr algn="just"/>
            <a:r>
              <a:rPr lang="en-US" altLang="en-SG" sz="4400" b="1">
                <a:solidFill>
                  <a:srgbClr val="FF0000"/>
                </a:solidFill>
                <a:latin typeface="Times New Roman" panose="02020603050405020304" pitchFamily="18" charset="0"/>
                <a:ea typeface="Times New Roman" panose="02020603050405020304" pitchFamily="18" charset="0"/>
              </a:rPr>
              <a:t>Háo danh</a:t>
            </a:r>
            <a:endParaRPr lang="en-US" altLang="en-SG" sz="4400" b="1">
              <a:solidFill>
                <a:srgbClr val="FF000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par>
                                <p:cTn id="21" presetID="6" presetClass="entr" presetSubtype="16"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878840" y="1028700"/>
            <a:ext cx="16380460" cy="89154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17353259" y="7422804"/>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1"/>
            <a:stretch>
              <a:fillRect/>
            </a:stretch>
          </a:blipFill>
        </p:spPr>
      </p:sp>
      <p:graphicFrame>
        <p:nvGraphicFramePr>
          <p:cNvPr id="9" name="Table 8"/>
          <p:cNvGraphicFramePr>
            <a:graphicFrameLocks noGrp="1"/>
          </p:cNvGraphicFramePr>
          <p:nvPr/>
        </p:nvGraphicFramePr>
        <p:xfrm>
          <a:off x="1496695" y="2481580"/>
          <a:ext cx="15172055" cy="6708775"/>
        </p:xfrm>
        <a:graphic>
          <a:graphicData uri="http://schemas.openxmlformats.org/drawingml/2006/table">
            <a:tbl>
              <a:tblPr firstRow="1" firstCol="1" bandRow="1">
                <a:effectLst>
                  <a:outerShdw blurRad="50800" dist="38100" algn="l" rotWithShape="0">
                    <a:prstClr val="black">
                      <a:alpha val="40000"/>
                    </a:prstClr>
                  </a:outerShdw>
                </a:effectLst>
              </a:tblPr>
              <a:tblGrid>
                <a:gridCol w="5674360"/>
                <a:gridCol w="4440555"/>
                <a:gridCol w="5057140"/>
              </a:tblGrid>
              <a:tr h="2012950">
                <a:tc gridSpan="3">
                  <a:txBody>
                    <a:bodyPr/>
                    <a:lstStyle/>
                    <a:p>
                      <a:pPr algn="ctr">
                        <a:lnSpc>
                          <a:spcPct val="130000"/>
                        </a:lnSpc>
                        <a:spcAft>
                          <a:spcPts val="0"/>
                        </a:spcAft>
                      </a:pPr>
                      <a:r>
                        <a:rPr lang="en-US" sz="36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04:</a:t>
                      </a:r>
                      <a:r>
                        <a:rPr lang="en-US" sz="36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a:t>
                      </a:r>
                      <a:r>
                        <a:rPr lang="en-GB"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đặc điểm của hài kịch thể hiện trong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pPr>
                      <a:r>
                        <a:rPr lang="en-GB"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36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 Giuốc- đanh mặc lễ phục</a:t>
                      </a:r>
                      <a:r>
                        <a:rPr lang="en-GB" sz="36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r>
              <a:tr h="1426210">
                <a:tc>
                  <a:txBody>
                    <a:bodyPr/>
                    <a:lstStyle/>
                    <a:p>
                      <a:pPr>
                        <a:lnSpc>
                          <a:spcPct val="130000"/>
                        </a:lnSpc>
                        <a:spcAft>
                          <a:spcPts val="0"/>
                        </a:spcAft>
                      </a:pPr>
                      <a:r>
                        <a:rPr lang="en-GB"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yếu tố</a:t>
                      </a:r>
                      <a:endParaRPr lang="en-GB"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a:t>
                      </a:r>
                      <a:endParaRPr lang="en-US"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Biểu hiện cụ thể trong văn bản</a:t>
                      </a:r>
                      <a:endParaRPr lang="en-US" sz="36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Xung đột kịch</a:t>
                      </a:r>
                      <a:endParaRPr lang="vi-VN"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560">
                <a:tc>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Lời thoại</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1195">
                <a:tc>
                  <a:txBody>
                    <a:bodyPr/>
                    <a:lstStyle/>
                    <a:p>
                      <a:pPr>
                        <a:lnSpc>
                          <a:spcPct val="130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Thủ pháp </a:t>
                      </a: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trào phúng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1755">
                <a:tc gridSpan="3">
                  <a:txBody>
                    <a:bodyPr/>
                    <a:lstStyle/>
                    <a:p>
                      <a:pPr>
                        <a:lnSpc>
                          <a:spcPct val="130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Tác dụng của các yếu tố hài kịch trong văn bản: </a:t>
                      </a: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bl>
          </a:graphicData>
        </a:graphic>
      </p:graphicFrame>
      <p:sp>
        <p:nvSpPr>
          <p:cNvPr id="11" name="Rectangle 10"/>
          <p:cNvSpPr/>
          <p:nvPr/>
        </p:nvSpPr>
        <p:spPr>
          <a:xfrm>
            <a:off x="1337310" y="1238250"/>
            <a:ext cx="14235430" cy="829945"/>
          </a:xfrm>
          <a:prstGeom prst="rect">
            <a:avLst/>
          </a:prstGeom>
        </p:spPr>
        <p:txBody>
          <a:bodyPr wrap="square">
            <a:spAutoFit/>
          </a:bodyPr>
          <a:lstStyle/>
          <a:p>
            <a:pPr algn="ctr">
              <a:spcAft>
                <a:spcPts val="0"/>
              </a:spcAft>
              <a:tabLst>
                <a:tab pos="90170" algn="l"/>
                <a:tab pos="180340" algn="l"/>
              </a:tabLst>
            </a:pPr>
            <a:r>
              <a:rPr lang="en-GB" sz="4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Các đặc điểm của hài kịch thể hiện trong văn bản</a:t>
            </a:r>
            <a:endParaRPr lang="en-GB" sz="44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0" y="7539426"/>
            <a:ext cx="18288000" cy="921895"/>
            <a:chOff x="0" y="0"/>
            <a:chExt cx="4816593" cy="242804"/>
          </a:xfrm>
        </p:grpSpPr>
        <p:sp>
          <p:nvSpPr>
            <p:cNvPr id="3" name="Freeform 3"/>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5" name="Group 5"/>
          <p:cNvGrpSpPr/>
          <p:nvPr/>
        </p:nvGrpSpPr>
        <p:grpSpPr>
          <a:xfrm>
            <a:off x="728615" y="1588119"/>
            <a:ext cx="8115300" cy="8229600"/>
            <a:chOff x="0" y="0"/>
            <a:chExt cx="2137363" cy="2167467"/>
          </a:xfrm>
        </p:grpSpPr>
        <p:sp>
          <p:nvSpPr>
            <p:cNvPr id="6" name="Freeform 6"/>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CFCFC"/>
            </a:solidFill>
            <a:ln w="209550" cap="sq">
              <a:solidFill>
                <a:srgbClr val="84D6D0"/>
              </a:solidFill>
              <a:miter/>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0" name="Freeform 10"/>
          <p:cNvSpPr/>
          <p:nvPr/>
        </p:nvSpPr>
        <p:spPr>
          <a:xfrm>
            <a:off x="228600" y="-225534"/>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2" name="Rectangle 11"/>
          <p:cNvSpPr/>
          <p:nvPr/>
        </p:nvSpPr>
        <p:spPr>
          <a:xfrm>
            <a:off x="3139820" y="1860151"/>
            <a:ext cx="3603872" cy="769441"/>
          </a:xfrm>
          <a:prstGeom prst="rect">
            <a:avLst/>
          </a:prstGeom>
        </p:spPr>
        <p:txBody>
          <a:bodyPr wrap="none">
            <a:spAutoFit/>
          </a:bodyPr>
          <a:lstStyle/>
          <a:p>
            <a:r>
              <a:rPr lang="vi-VN" sz="4400" b="1">
                <a:latin typeface="Times New Roman" panose="02020603050405020304" pitchFamily="18" charset="0"/>
                <a:ea typeface="Times New Roman" panose="02020603050405020304" pitchFamily="18" charset="0"/>
              </a:rPr>
              <a:t>Xung đột kịch</a:t>
            </a:r>
            <a:endParaRPr lang="en-GB" sz="6000"/>
          </a:p>
        </p:txBody>
      </p:sp>
      <p:sp>
        <p:nvSpPr>
          <p:cNvPr id="13" name="Rectangle 12"/>
          <p:cNvSpPr/>
          <p:nvPr/>
        </p:nvSpPr>
        <p:spPr>
          <a:xfrm>
            <a:off x="860194" y="2947124"/>
            <a:ext cx="8106410" cy="706755"/>
          </a:xfrm>
          <a:prstGeom prst="rect">
            <a:avLst/>
          </a:prstGeom>
        </p:spPr>
        <p:txBody>
          <a:bodyPr wrap="none">
            <a:spAutoFit/>
          </a:bodyPr>
          <a:lstStyle/>
          <a:p>
            <a:pPr algn="just" fontAlgn="base">
              <a:spcAft>
                <a:spcPts val="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t>
            </a:r>
            <a:r>
              <a:rPr lang="vi-VN"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âu </a:t>
            </a: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thuẫn giữa cái xấu với cái xấu: </a:t>
            </a:r>
            <a:endParaRPr lang="vi-VN"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1057492" y="4053996"/>
            <a:ext cx="7298647" cy="1938992"/>
          </a:xfrm>
          <a:prstGeom prst="rect">
            <a:avLst/>
          </a:prstGeom>
        </p:spPr>
        <p:txBody>
          <a:bodyPr wrap="square">
            <a:spAutoFit/>
          </a:bodyPr>
          <a:lstStyle/>
          <a:p>
            <a:pPr algn="just" fontAlgn="base">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a:t>
            </a:r>
            <a:r>
              <a:rPr lang="vi-VN" sz="4000" smtClean="0">
                <a:latin typeface="Times New Roman" panose="02020603050405020304" pitchFamily="18" charset="0"/>
                <a:ea typeface="Times New Roman" panose="02020603050405020304" pitchFamily="18" charset="0"/>
                <a:cs typeface="Times New Roman" panose="02020603050405020304" pitchFamily="18" charset="0"/>
              </a:rPr>
              <a:t>Giữa </a:t>
            </a:r>
            <a:r>
              <a:rPr lang="vi-VN" sz="4000">
                <a:latin typeface="Times New Roman" panose="02020603050405020304" pitchFamily="18" charset="0"/>
                <a:ea typeface="Times New Roman" panose="02020603050405020304" pitchFamily="18" charset="0"/>
                <a:cs typeface="Times New Roman" panose="02020603050405020304" pitchFamily="18" charset="0"/>
              </a:rPr>
              <a:t>sự dốt nát của ông Giuốc- đanh với mưu mô lừa lọc của gã phó may; </a:t>
            </a:r>
            <a:endParaRPr lang="en-GB" sz="400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1152069" y="6268593"/>
            <a:ext cx="7196813" cy="2554545"/>
          </a:xfrm>
          <a:prstGeom prst="rect">
            <a:avLst/>
          </a:prstGeom>
        </p:spPr>
        <p:txBody>
          <a:bodyPr wrap="square">
            <a:spAutoFit/>
          </a:bodyPr>
          <a:lstStyle/>
          <a:p>
            <a:pPr algn="just" fontAlgn="base">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a:t>
            </a:r>
            <a:r>
              <a:rPr lang="vi-VN" sz="4000" smtClean="0">
                <a:latin typeface="Times New Roman" panose="02020603050405020304" pitchFamily="18" charset="0"/>
                <a:ea typeface="Times New Roman" panose="02020603050405020304" pitchFamily="18" charset="0"/>
                <a:cs typeface="Times New Roman" panose="02020603050405020304" pitchFamily="18" charset="0"/>
              </a:rPr>
              <a:t>Giữa </a:t>
            </a:r>
            <a:r>
              <a:rPr lang="vi-VN" sz="4000">
                <a:latin typeface="Times New Roman" panose="02020603050405020304" pitchFamily="18" charset="0"/>
                <a:ea typeface="Times New Roman" panose="02020603050405020304" pitchFamily="18" charset="0"/>
                <a:cs typeface="Times New Roman" panose="02020603050405020304" pitchFamily="18" charset="0"/>
              </a:rPr>
              <a:t>cái </a:t>
            </a: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kệch cỡm của Giuốc-đanh và sự quý phái thực sự mà của Giuốc-đanh mong muốn có được.</a:t>
            </a:r>
            <a:endParaRPr lang="en-GB" sz="4000">
              <a:effectLst/>
              <a:latin typeface="Times New Roman" panose="02020603050405020304" pitchFamily="18" charset="0"/>
              <a:ea typeface="Times New Roman" panose="02020603050405020304" pitchFamily="18" charset="0"/>
            </a:endParaRPr>
          </a:p>
        </p:txBody>
      </p:sp>
      <p:grpSp>
        <p:nvGrpSpPr>
          <p:cNvPr id="16" name="Group 5"/>
          <p:cNvGrpSpPr/>
          <p:nvPr/>
        </p:nvGrpSpPr>
        <p:grpSpPr>
          <a:xfrm>
            <a:off x="9753600" y="202114"/>
            <a:ext cx="8115300" cy="4531489"/>
            <a:chOff x="0" y="0"/>
            <a:chExt cx="2137363" cy="2167467"/>
          </a:xfrm>
        </p:grpSpPr>
        <p:sp>
          <p:nvSpPr>
            <p:cNvPr id="17" name="Freeform 6"/>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CFCFC"/>
            </a:solidFill>
            <a:ln w="209550" cap="sq">
              <a:solidFill>
                <a:srgbClr val="84D6D0"/>
              </a:solidFill>
              <a:miter/>
            </a:ln>
          </p:spPr>
        </p:sp>
        <p:sp>
          <p:nvSpPr>
            <p:cNvPr id="18"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9" name="Rectangle 18"/>
          <p:cNvSpPr/>
          <p:nvPr/>
        </p:nvSpPr>
        <p:spPr>
          <a:xfrm>
            <a:off x="12652770" y="447424"/>
            <a:ext cx="2395207" cy="769441"/>
          </a:xfrm>
          <a:prstGeom prst="rect">
            <a:avLst/>
          </a:prstGeom>
        </p:spPr>
        <p:txBody>
          <a:bodyPr wrap="none">
            <a:spAutoFit/>
          </a:bodyPr>
          <a:lstStyle/>
          <a:p>
            <a:r>
              <a:rPr lang="vi-VN" sz="4400" b="1">
                <a:latin typeface="Times New Roman" panose="02020603050405020304" pitchFamily="18" charset="0"/>
                <a:ea typeface="Times New Roman" panose="02020603050405020304" pitchFamily="18" charset="0"/>
              </a:rPr>
              <a:t>Lời thoại</a:t>
            </a:r>
            <a:endParaRPr lang="en-GB" sz="6000"/>
          </a:p>
        </p:txBody>
      </p:sp>
      <p:sp>
        <p:nvSpPr>
          <p:cNvPr id="20" name="Rectangle 19"/>
          <p:cNvSpPr/>
          <p:nvPr/>
        </p:nvSpPr>
        <p:spPr>
          <a:xfrm>
            <a:off x="9932479" y="1374445"/>
            <a:ext cx="7080885" cy="706755"/>
          </a:xfrm>
          <a:prstGeom prst="rect">
            <a:avLst/>
          </a:prstGeom>
        </p:spPr>
        <p:txBody>
          <a:bodyPr wrap="none">
            <a:spAutoFit/>
          </a:bodyPr>
          <a:lstStyle/>
          <a:p>
            <a:pPr algn="just">
              <a:spcAft>
                <a:spcPts val="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Lời đối thoại</a:t>
            </a:r>
            <a:r>
              <a:rPr lang="vi-VN" sz="4000">
                <a:latin typeface="Times New Roman" panose="02020603050405020304" pitchFamily="18" charset="0"/>
                <a:ea typeface="Times New Roman" panose="02020603050405020304" pitchFamily="18" charset="0"/>
                <a:cs typeface="Times New Roman" panose="02020603050405020304" pitchFamily="18" charset="0"/>
              </a:rPr>
              <a:t> giữa các nhân vật</a:t>
            </a:r>
            <a:endParaRPr lang="en-GB" sz="4000">
              <a:effectLst/>
              <a:latin typeface="Times New Roman" panose="02020603050405020304" pitchFamily="18" charset="0"/>
              <a:ea typeface="Times New Roman" panose="02020603050405020304" pitchFamily="18" charset="0"/>
            </a:endParaRPr>
          </a:p>
        </p:txBody>
      </p:sp>
      <p:sp>
        <p:nvSpPr>
          <p:cNvPr id="21" name="Rectangle 20"/>
          <p:cNvSpPr/>
          <p:nvPr/>
        </p:nvSpPr>
        <p:spPr>
          <a:xfrm>
            <a:off x="9981844" y="2456545"/>
            <a:ext cx="6985785" cy="1322070"/>
          </a:xfrm>
          <a:prstGeom prst="rect">
            <a:avLst/>
          </a:prstGeom>
        </p:spPr>
        <p:txBody>
          <a:bodyPr wrap="square">
            <a:spAutoFit/>
          </a:bodyPr>
          <a:lstStyle/>
          <a:p>
            <a:pPr algn="just">
              <a:spcAft>
                <a:spcPts val="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Lời độc thoại</a:t>
            </a:r>
            <a:r>
              <a:rPr lang="vi-VN" sz="4000">
                <a:latin typeface="Times New Roman" panose="02020603050405020304" pitchFamily="18" charset="0"/>
                <a:ea typeface="Times New Roman" panose="02020603050405020304" pitchFamily="18" charset="0"/>
                <a:cs typeface="Times New Roman" panose="02020603050405020304" pitchFamily="18" charset="0"/>
              </a:rPr>
              <a:t>: ông Giuốc-đanh tự nói với mình.</a:t>
            </a:r>
            <a:endParaRPr lang="en-GB" sz="4000">
              <a:effectLst/>
              <a:latin typeface="Times New Roman" panose="02020603050405020304" pitchFamily="18" charset="0"/>
              <a:ea typeface="Times New Roman" panose="02020603050405020304" pitchFamily="18" charset="0"/>
            </a:endParaRPr>
          </a:p>
        </p:txBody>
      </p:sp>
      <p:sp>
        <p:nvSpPr>
          <p:cNvPr id="22" name="Freeform 6"/>
          <p:cNvSpPr/>
          <p:nvPr/>
        </p:nvSpPr>
        <p:spPr>
          <a:xfrm>
            <a:off x="9691734" y="5224040"/>
            <a:ext cx="8115300" cy="4941386"/>
          </a:xfrm>
          <a:custGeom>
            <a:avLst/>
            <a:gdLst/>
            <a:ahLst/>
            <a:cxnLst/>
            <a:rect l="l" t="t" r="r" b="b"/>
            <a:pathLst>
              <a:path w="2137363" h="2167467">
                <a:moveTo>
                  <a:pt x="0" y="0"/>
                </a:moveTo>
                <a:lnTo>
                  <a:pt x="2137363" y="0"/>
                </a:lnTo>
                <a:lnTo>
                  <a:pt x="2137363" y="2167467"/>
                </a:lnTo>
                <a:lnTo>
                  <a:pt x="0" y="2167467"/>
                </a:lnTo>
                <a:close/>
              </a:path>
            </a:pathLst>
          </a:custGeom>
          <a:solidFill>
            <a:srgbClr val="FCFCFC"/>
          </a:solidFill>
          <a:ln w="209550" cap="sq">
            <a:solidFill>
              <a:srgbClr val="84D6D0"/>
            </a:solidFill>
            <a:miter/>
          </a:ln>
        </p:spPr>
      </p:sp>
      <p:sp>
        <p:nvSpPr>
          <p:cNvPr id="23" name="Rectangle 22"/>
          <p:cNvSpPr/>
          <p:nvPr/>
        </p:nvSpPr>
        <p:spPr>
          <a:xfrm>
            <a:off x="11415453" y="5482020"/>
            <a:ext cx="5519460" cy="769441"/>
          </a:xfrm>
          <a:prstGeom prst="rect">
            <a:avLst/>
          </a:prstGeom>
        </p:spPr>
        <p:txBody>
          <a:bodyPr wrap="none">
            <a:spAutoFit/>
          </a:bodyPr>
          <a:lstStyle/>
          <a:p>
            <a:r>
              <a:rPr lang="vi-VN" sz="4400" b="1">
                <a:latin typeface="Times New Roman" panose="02020603050405020304" pitchFamily="18" charset="0"/>
                <a:ea typeface="Times New Roman" panose="02020603050405020304" pitchFamily="18" charset="0"/>
              </a:rPr>
              <a:t>Thủ pháp trào phúng</a:t>
            </a:r>
            <a:r>
              <a:rPr lang="vi-VN" sz="4400">
                <a:latin typeface="Times New Roman" panose="02020603050405020304" pitchFamily="18" charset="0"/>
                <a:ea typeface="Times New Roman" panose="02020603050405020304" pitchFamily="18" charset="0"/>
              </a:rPr>
              <a:t> </a:t>
            </a:r>
            <a:endParaRPr lang="en-GB" sz="6000"/>
          </a:p>
        </p:txBody>
      </p:sp>
      <p:sp>
        <p:nvSpPr>
          <p:cNvPr id="24" name="Rectangle 23"/>
          <p:cNvSpPr/>
          <p:nvPr/>
        </p:nvSpPr>
        <p:spPr>
          <a:xfrm>
            <a:off x="10409423" y="6422313"/>
            <a:ext cx="4067810" cy="706755"/>
          </a:xfrm>
          <a:prstGeom prst="rect">
            <a:avLst/>
          </a:prstGeom>
        </p:spPr>
        <p:txBody>
          <a:bodyPr wrap="none">
            <a:spAutoFit/>
          </a:bodyPr>
          <a:lstStyle/>
          <a:p>
            <a:r>
              <a:rPr lang="en-GB" sz="4000" b="1">
                <a:solidFill>
                  <a:srgbClr val="FF0000"/>
                </a:solidFill>
                <a:latin typeface="Times New Roman" panose="02020603050405020304" pitchFamily="18" charset="0"/>
                <a:ea typeface="Times New Roman" panose="02020603050405020304" pitchFamily="18" charset="0"/>
              </a:rPr>
              <a:t>+</a:t>
            </a:r>
            <a:r>
              <a:rPr lang="en-GB" sz="4000">
                <a:latin typeface="Times New Roman" panose="02020603050405020304" pitchFamily="18" charset="0"/>
                <a:ea typeface="Times New Roman" panose="02020603050405020304" pitchFamily="18" charset="0"/>
              </a:rPr>
              <a:t> </a:t>
            </a:r>
            <a:r>
              <a:rPr lang="en-GB" sz="4000" b="1" i="1">
                <a:solidFill>
                  <a:srgbClr val="FF0000"/>
                </a:solidFill>
                <a:latin typeface="Times New Roman" panose="02020603050405020304" pitchFamily="18" charset="0"/>
                <a:ea typeface="Times New Roman" panose="02020603050405020304" pitchFamily="18" charset="0"/>
              </a:rPr>
              <a:t>Chi tiết gây cười</a:t>
            </a:r>
            <a:endParaRPr lang="en-GB" sz="4000" b="1" i="1">
              <a:solidFill>
                <a:srgbClr val="FF0000"/>
              </a:solidFill>
              <a:latin typeface="Times New Roman" panose="02020603050405020304" pitchFamily="18" charset="0"/>
              <a:ea typeface="Times New Roman" panose="02020603050405020304" pitchFamily="18" charset="0"/>
            </a:endParaRPr>
          </a:p>
        </p:txBody>
      </p:sp>
      <p:sp>
        <p:nvSpPr>
          <p:cNvPr id="25" name="Rectangle 24"/>
          <p:cNvSpPr/>
          <p:nvPr/>
        </p:nvSpPr>
        <p:spPr>
          <a:xfrm>
            <a:off x="10354310" y="7430770"/>
            <a:ext cx="5041265" cy="706755"/>
          </a:xfrm>
          <a:prstGeom prst="rect">
            <a:avLst/>
          </a:prstGeom>
        </p:spPr>
        <p:txBody>
          <a:bodyPr wrap="square">
            <a:spAutoFit/>
          </a:bodyPr>
          <a:lstStyle/>
          <a:p>
            <a:r>
              <a:rPr lang="en-GB" sz="4000" b="1">
                <a:solidFill>
                  <a:srgbClr val="FF0000"/>
                </a:solidFill>
                <a:latin typeface="Times New Roman" panose="02020603050405020304" pitchFamily="18" charset="0"/>
                <a:ea typeface="Times New Roman" panose="02020603050405020304" pitchFamily="18" charset="0"/>
              </a:rPr>
              <a:t>+</a:t>
            </a:r>
            <a:r>
              <a:rPr lang="en-GB" sz="4000">
                <a:latin typeface="Times New Roman" panose="02020603050405020304" pitchFamily="18" charset="0"/>
                <a:ea typeface="Times New Roman" panose="02020603050405020304" pitchFamily="18" charset="0"/>
              </a:rPr>
              <a:t> </a:t>
            </a:r>
            <a:r>
              <a:rPr lang="en-GB" sz="4000" b="1" i="1">
                <a:solidFill>
                  <a:srgbClr val="FF0000"/>
                </a:solidFill>
                <a:latin typeface="Times New Roman" panose="02020603050405020304" pitchFamily="18" charset="0"/>
                <a:ea typeface="Times New Roman" panose="02020603050405020304" pitchFamily="18" charset="0"/>
              </a:rPr>
              <a:t>Biện pháp phóng đại</a:t>
            </a:r>
            <a:endParaRPr lang="en-GB" sz="4000" b="1" i="1">
              <a:solidFill>
                <a:srgbClr val="FF0000"/>
              </a:solidFill>
              <a:latin typeface="Times New Roman" panose="02020603050405020304" pitchFamily="18" charset="0"/>
              <a:ea typeface="Times New Roman" panose="02020603050405020304" pitchFamily="18" charset="0"/>
            </a:endParaRPr>
          </a:p>
        </p:txBody>
      </p:sp>
      <p:sp>
        <p:nvSpPr>
          <p:cNvPr id="26" name="Rectangle 25"/>
          <p:cNvSpPr/>
          <p:nvPr/>
        </p:nvSpPr>
        <p:spPr>
          <a:xfrm>
            <a:off x="10409423" y="8412821"/>
            <a:ext cx="6667500" cy="706755"/>
          </a:xfrm>
          <a:prstGeom prst="rect">
            <a:avLst/>
          </a:prstGeom>
        </p:spPr>
        <p:txBody>
          <a:bodyPr wrap="none">
            <a:spAutoFit/>
          </a:bodyPr>
          <a:lstStyle/>
          <a:p>
            <a:r>
              <a:rPr lang="en-GB" sz="4000" b="1">
                <a:solidFill>
                  <a:srgbClr val="FF0000"/>
                </a:solidFill>
                <a:latin typeface="Times New Roman" panose="02020603050405020304" pitchFamily="18" charset="0"/>
                <a:ea typeface="Times New Roman" panose="02020603050405020304" pitchFamily="18" charset="0"/>
              </a:rPr>
              <a:t>+ </a:t>
            </a:r>
            <a:r>
              <a:rPr lang="en-GB" sz="4000" b="1" i="1">
                <a:solidFill>
                  <a:srgbClr val="FF0000"/>
                </a:solidFill>
                <a:latin typeface="Times New Roman" panose="02020603050405020304" pitchFamily="18" charset="0"/>
                <a:ea typeface="Times New Roman" panose="02020603050405020304" pitchFamily="18" charset="0"/>
              </a:rPr>
              <a:t>Thủ pháp lặp lại và tăng tiến</a:t>
            </a:r>
            <a:endParaRPr lang="en-GB" sz="4000" b="1" i="1">
              <a:solidFill>
                <a:srgbClr val="FF000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par>
                                <p:cTn id="31" presetID="22" presetClass="entr" presetSubtype="4"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down)">
                                      <p:cBhvr>
                                        <p:cTn id="48" dur="500"/>
                                        <p:tgtEl>
                                          <p:spTgt spid="23"/>
                                        </p:tgtEl>
                                      </p:cBhvr>
                                    </p:animEffect>
                                  </p:childTnLst>
                                </p:cTn>
                              </p:par>
                              <p:par>
                                <p:cTn id="49" presetID="22" presetClass="entr" presetSubtype="4"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down)">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down)">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wipe(down)">
                                      <p:cBhvr>
                                        <p:cTn id="6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9" grpId="0"/>
      <p:bldP spid="20" grpId="0"/>
      <p:bldP spid="21" grpId="0"/>
      <p:bldP spid="23" grpId="0"/>
      <p:bldP spid="24" grpId="0"/>
      <p:bldP spid="25" grpId="0"/>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4124110"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a:off x="9144000" y="419100"/>
            <a:ext cx="8686800" cy="94488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9" name="Freeform 9"/>
          <p:cNvSpPr/>
          <p:nvPr/>
        </p:nvSpPr>
        <p:spPr>
          <a:xfrm>
            <a:off x="1028700" y="3313186"/>
            <a:ext cx="6145296" cy="6282366"/>
          </a:xfrm>
          <a:custGeom>
            <a:avLst/>
            <a:gdLst/>
            <a:ahLst/>
            <a:cxnLst/>
            <a:rect l="l" t="t" r="r" b="b"/>
            <a:pathLst>
              <a:path w="6145296" h="6282366">
                <a:moveTo>
                  <a:pt x="0" y="0"/>
                </a:moveTo>
                <a:lnTo>
                  <a:pt x="6145296" y="0"/>
                </a:lnTo>
                <a:lnTo>
                  <a:pt x="6145296" y="6282366"/>
                </a:lnTo>
                <a:lnTo>
                  <a:pt x="0" y="6282366"/>
                </a:lnTo>
                <a:lnTo>
                  <a:pt x="0" y="0"/>
                </a:lnTo>
                <a:close/>
              </a:path>
            </a:pathLst>
          </a:custGeom>
          <a:blipFill>
            <a:blip r:embed="rId2"/>
            <a:stretch>
              <a:fillRect/>
            </a:stretch>
          </a:blipFill>
        </p:spPr>
      </p:sp>
      <p:sp>
        <p:nvSpPr>
          <p:cNvPr id="10" name="Freeform 10"/>
          <p:cNvSpPr/>
          <p:nvPr/>
        </p:nvSpPr>
        <p:spPr>
          <a:xfrm>
            <a:off x="7434456" y="6454369"/>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3"/>
            <a:stretch>
              <a:fillRect/>
            </a:stretch>
          </a:blipFill>
        </p:spPr>
      </p:sp>
      <p:sp>
        <p:nvSpPr>
          <p:cNvPr id="11" name="TextBox 11"/>
          <p:cNvSpPr txBox="1"/>
          <p:nvPr/>
        </p:nvSpPr>
        <p:spPr>
          <a:xfrm>
            <a:off x="11201400" y="690144"/>
            <a:ext cx="7370252" cy="738664"/>
          </a:xfrm>
          <a:prstGeom prst="rect">
            <a:avLst/>
          </a:prstGeom>
        </p:spPr>
        <p:txBody>
          <a:bodyPr lIns="0" tIns="0" rIns="0" bIns="0" rtlCol="0" anchor="t">
            <a:spAutoFit/>
          </a:bodyPr>
          <a:lstStyle/>
          <a:p>
            <a:r>
              <a:rPr lang="vi-VN" sz="4800" b="1">
                <a:latin typeface="Times New Roman" panose="02020603050405020304" pitchFamily="18" charset="0"/>
                <a:cs typeface="Times New Roman" panose="02020603050405020304" pitchFamily="18" charset="0"/>
              </a:rPr>
              <a:t>III. TỔNG KẾT</a:t>
            </a:r>
            <a:endParaRPr lang="en-GB" sz="4800">
              <a:latin typeface="Times New Roman" panose="02020603050405020304" pitchFamily="18" charset="0"/>
              <a:cs typeface="Times New Roman" panose="02020603050405020304" pitchFamily="18" charset="0"/>
            </a:endParaRPr>
          </a:p>
        </p:txBody>
      </p:sp>
      <p:sp>
        <p:nvSpPr>
          <p:cNvPr id="13" name="TextBox 13"/>
          <p:cNvSpPr txBox="1"/>
          <p:nvPr/>
        </p:nvSpPr>
        <p:spPr>
          <a:xfrm>
            <a:off x="9407200" y="3037997"/>
            <a:ext cx="727399" cy="538609"/>
          </a:xfrm>
          <a:prstGeom prst="rect">
            <a:avLst/>
          </a:prstGeom>
        </p:spPr>
        <p:txBody>
          <a:bodyPr wrap="square" lIns="0" tIns="0" rIns="0" bIns="0" rtlCol="0" anchor="t">
            <a:spAutoFit/>
          </a:bodyPr>
          <a:lstStyle/>
          <a:p>
            <a:pPr>
              <a:lnSpc>
                <a:spcPts val="4160"/>
              </a:lnSpc>
            </a:pPr>
            <a:r>
              <a:rPr lang="en-US" sz="4000">
                <a:solidFill>
                  <a:srgbClr val="000000"/>
                </a:solidFill>
                <a:latin typeface="Sniglet Bold"/>
              </a:rPr>
              <a:t>01</a:t>
            </a:r>
            <a:endParaRPr lang="en-US" sz="4000">
              <a:solidFill>
                <a:srgbClr val="000000"/>
              </a:solidFill>
              <a:latin typeface="Sniglet Bold"/>
            </a:endParaRPr>
          </a:p>
        </p:txBody>
      </p:sp>
      <p:sp>
        <p:nvSpPr>
          <p:cNvPr id="14" name="TextBox 14"/>
          <p:cNvSpPr txBox="1"/>
          <p:nvPr/>
        </p:nvSpPr>
        <p:spPr>
          <a:xfrm>
            <a:off x="9407200" y="5062091"/>
            <a:ext cx="727399" cy="538609"/>
          </a:xfrm>
          <a:prstGeom prst="rect">
            <a:avLst/>
          </a:prstGeom>
        </p:spPr>
        <p:txBody>
          <a:bodyPr wrap="square" lIns="0" tIns="0" rIns="0" bIns="0" rtlCol="0" anchor="t">
            <a:spAutoFit/>
          </a:bodyPr>
          <a:lstStyle/>
          <a:p>
            <a:pPr>
              <a:lnSpc>
                <a:spcPts val="4160"/>
              </a:lnSpc>
            </a:pPr>
            <a:r>
              <a:rPr lang="en-US" sz="4000">
                <a:solidFill>
                  <a:srgbClr val="000000"/>
                </a:solidFill>
                <a:latin typeface="Sniglet Bold"/>
              </a:rPr>
              <a:t>02</a:t>
            </a:r>
            <a:endParaRPr lang="en-US" sz="4000">
              <a:solidFill>
                <a:srgbClr val="000000"/>
              </a:solidFill>
              <a:latin typeface="Sniglet Bold"/>
            </a:endParaRPr>
          </a:p>
        </p:txBody>
      </p:sp>
      <p:sp>
        <p:nvSpPr>
          <p:cNvPr id="16" name="TextBox 16"/>
          <p:cNvSpPr txBox="1"/>
          <p:nvPr/>
        </p:nvSpPr>
        <p:spPr>
          <a:xfrm>
            <a:off x="9413913" y="7876560"/>
            <a:ext cx="727399" cy="538609"/>
          </a:xfrm>
          <a:prstGeom prst="rect">
            <a:avLst/>
          </a:prstGeom>
        </p:spPr>
        <p:txBody>
          <a:bodyPr wrap="square" lIns="0" tIns="0" rIns="0" bIns="0" rtlCol="0" anchor="t">
            <a:spAutoFit/>
          </a:bodyPr>
          <a:lstStyle/>
          <a:p>
            <a:pPr>
              <a:lnSpc>
                <a:spcPts val="4160"/>
              </a:lnSpc>
            </a:pPr>
            <a:r>
              <a:rPr lang="en-US" sz="4000">
                <a:solidFill>
                  <a:srgbClr val="000000"/>
                </a:solidFill>
                <a:latin typeface="Sniglet Bold"/>
              </a:rPr>
              <a:t>03</a:t>
            </a:r>
            <a:endParaRPr lang="en-US" sz="4000">
              <a:solidFill>
                <a:srgbClr val="000000"/>
              </a:solidFill>
              <a:latin typeface="Sniglet Bold"/>
            </a:endParaRPr>
          </a:p>
        </p:txBody>
      </p:sp>
      <p:sp>
        <p:nvSpPr>
          <p:cNvPr id="18" name="TextBox 18"/>
          <p:cNvSpPr txBox="1"/>
          <p:nvPr/>
        </p:nvSpPr>
        <p:spPr>
          <a:xfrm>
            <a:off x="10365796" y="2801536"/>
            <a:ext cx="6629705" cy="2031325"/>
          </a:xfrm>
          <a:prstGeom prst="rect">
            <a:avLst/>
          </a:prstGeom>
        </p:spPr>
        <p:txBody>
          <a:bodyPr wrap="square" lIns="0" tIns="0" rIns="0" bIns="0" rtlCol="0" anchor="t">
            <a:spAutoFit/>
          </a:bodyPr>
          <a:lstStyle/>
          <a:p>
            <a:pPr algn="just"/>
            <a:r>
              <a:rPr lang="vi-VN" sz="4400">
                <a:latin typeface="Times New Roman" panose="02020603050405020304" pitchFamily="18" charset="0"/>
                <a:cs typeface="Times New Roman" panose="02020603050405020304" pitchFamily="18" charset="0"/>
              </a:rPr>
              <a:t>Khắc họa tài tình tính cách lố lăng của nhân vật thông qua lời nói, hành động.</a:t>
            </a:r>
            <a:endParaRPr lang="en-GB" sz="4400">
              <a:latin typeface="Times New Roman" panose="02020603050405020304" pitchFamily="18" charset="0"/>
              <a:cs typeface="Times New Roman" panose="02020603050405020304" pitchFamily="18" charset="0"/>
            </a:endParaRPr>
          </a:p>
        </p:txBody>
      </p:sp>
      <p:sp>
        <p:nvSpPr>
          <p:cNvPr id="19" name="TextBox 19"/>
          <p:cNvSpPr txBox="1"/>
          <p:nvPr/>
        </p:nvSpPr>
        <p:spPr>
          <a:xfrm>
            <a:off x="10394387" y="4951430"/>
            <a:ext cx="6691630" cy="2708434"/>
          </a:xfrm>
          <a:prstGeom prst="rect">
            <a:avLst/>
          </a:prstGeom>
        </p:spPr>
        <p:txBody>
          <a:bodyPr wrap="square" lIns="0" tIns="0" rIns="0" bIns="0" rtlCol="0" anchor="t">
            <a:spAutoFit/>
          </a:bodyPr>
          <a:lstStyle/>
          <a:p>
            <a:pPr algn="just"/>
            <a:r>
              <a:rPr lang="vi-VN" sz="4400">
                <a:latin typeface="Times New Roman" panose="02020603050405020304" pitchFamily="18" charset="0"/>
                <a:cs typeface="Times New Roman" panose="02020603050405020304" pitchFamily="18" charset="0"/>
              </a:rPr>
              <a:t>Dựng lên lớp hài kịch ngắn, với mâu thuẫn kịch được thể hiện sinh động, hấp dẫn, gây cười.</a:t>
            </a:r>
            <a:endParaRPr lang="en-GB" sz="4400">
              <a:latin typeface="Times New Roman" panose="02020603050405020304" pitchFamily="18" charset="0"/>
              <a:cs typeface="Times New Roman" panose="02020603050405020304" pitchFamily="18" charset="0"/>
            </a:endParaRPr>
          </a:p>
        </p:txBody>
      </p:sp>
      <p:sp>
        <p:nvSpPr>
          <p:cNvPr id="20" name="TextBox 20"/>
          <p:cNvSpPr txBox="1"/>
          <p:nvPr/>
        </p:nvSpPr>
        <p:spPr>
          <a:xfrm>
            <a:off x="10348579" y="7957738"/>
            <a:ext cx="6461158" cy="1354217"/>
          </a:xfrm>
          <a:prstGeom prst="rect">
            <a:avLst/>
          </a:prstGeom>
        </p:spPr>
        <p:txBody>
          <a:bodyPr wrap="square" lIns="0" tIns="0" rIns="0" bIns="0" rtlCol="0" anchor="t">
            <a:spAutoFit/>
          </a:bodyPr>
          <a:lstStyle/>
          <a:p>
            <a:pPr algn="just"/>
            <a:r>
              <a:rPr lang="vi-VN" sz="4400">
                <a:latin typeface="Times New Roman" panose="02020603050405020304" pitchFamily="18" charset="0"/>
                <a:cs typeface="Times New Roman" panose="02020603050405020304" pitchFamily="18" charset="0"/>
              </a:rPr>
              <a:t>Sử dụng thủ pháp trào phúng gây cười hiệu quả.</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1469637" y="1537255"/>
            <a:ext cx="3879588" cy="956800"/>
          </a:xfrm>
          <a:prstGeom prst="rect">
            <a:avLst/>
          </a:prstGeom>
        </p:spPr>
        <p:txBody>
          <a:bodyPr wrap="none">
            <a:spAutoFit/>
          </a:bodyPr>
          <a:lstStyle/>
          <a:p>
            <a:pPr fontAlgn="base">
              <a:lnSpc>
                <a:spcPct val="130000"/>
              </a:lnSpc>
              <a:spcAft>
                <a:spcPts val="0"/>
              </a:spcAft>
            </a:pPr>
            <a:r>
              <a:rPr lang="vi-VN" sz="4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Nghệ thuật</a:t>
            </a:r>
            <a:r>
              <a:rPr lang="vi-VN" sz="4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arn(inVertical)">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arn(inVertical)">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6" grpId="0"/>
      <p:bldP spid="18" grpId="0"/>
      <p:bldP spid="19" grpId="0"/>
      <p:bldP spid="20"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4124110"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9144000" y="419100"/>
            <a:ext cx="8839200" cy="96774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9" name="Freeform 9"/>
          <p:cNvSpPr/>
          <p:nvPr/>
        </p:nvSpPr>
        <p:spPr>
          <a:xfrm>
            <a:off x="1028700" y="3313186"/>
            <a:ext cx="6145296" cy="6282366"/>
          </a:xfrm>
          <a:custGeom>
            <a:avLst/>
            <a:gdLst/>
            <a:ahLst/>
            <a:cxnLst/>
            <a:rect l="l" t="t" r="r" b="b"/>
            <a:pathLst>
              <a:path w="6145296" h="6282366">
                <a:moveTo>
                  <a:pt x="0" y="0"/>
                </a:moveTo>
                <a:lnTo>
                  <a:pt x="6145296" y="0"/>
                </a:lnTo>
                <a:lnTo>
                  <a:pt x="6145296" y="6282366"/>
                </a:lnTo>
                <a:lnTo>
                  <a:pt x="0" y="6282366"/>
                </a:lnTo>
                <a:lnTo>
                  <a:pt x="0" y="0"/>
                </a:lnTo>
                <a:close/>
              </a:path>
            </a:pathLst>
          </a:custGeom>
          <a:blipFill>
            <a:blip r:embed="rId2"/>
            <a:stretch>
              <a:fillRect/>
            </a:stretch>
          </a:blipFill>
        </p:spPr>
      </p:sp>
      <p:sp>
        <p:nvSpPr>
          <p:cNvPr id="10" name="Freeform 10"/>
          <p:cNvSpPr/>
          <p:nvPr/>
        </p:nvSpPr>
        <p:spPr>
          <a:xfrm>
            <a:off x="7434456" y="6454369"/>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3"/>
            <a:stretch>
              <a:fillRect/>
            </a:stretch>
          </a:blipFill>
        </p:spPr>
      </p:sp>
      <p:sp>
        <p:nvSpPr>
          <p:cNvPr id="13" name="TextBox 13"/>
          <p:cNvSpPr txBox="1"/>
          <p:nvPr/>
        </p:nvSpPr>
        <p:spPr>
          <a:xfrm>
            <a:off x="9430029" y="2384788"/>
            <a:ext cx="534000" cy="538609"/>
          </a:xfrm>
          <a:prstGeom prst="rect">
            <a:avLst/>
          </a:prstGeom>
        </p:spPr>
        <p:txBody>
          <a:bodyPr lIns="0" tIns="0" rIns="0" bIns="0" rtlCol="0" anchor="t">
            <a:spAutoFit/>
          </a:bodyPr>
          <a:lstStyle/>
          <a:p>
            <a:pPr>
              <a:lnSpc>
                <a:spcPts val="4160"/>
              </a:lnSpc>
            </a:pPr>
            <a:r>
              <a:rPr lang="en-US" sz="3600">
                <a:solidFill>
                  <a:srgbClr val="000000"/>
                </a:solidFill>
                <a:latin typeface="Sniglet Bold"/>
              </a:rPr>
              <a:t>01</a:t>
            </a:r>
            <a:endParaRPr lang="en-US" sz="3600">
              <a:solidFill>
                <a:srgbClr val="000000"/>
              </a:solidFill>
              <a:latin typeface="Sniglet Bold"/>
            </a:endParaRPr>
          </a:p>
        </p:txBody>
      </p:sp>
      <p:sp>
        <p:nvSpPr>
          <p:cNvPr id="14" name="TextBox 14"/>
          <p:cNvSpPr txBox="1"/>
          <p:nvPr/>
        </p:nvSpPr>
        <p:spPr>
          <a:xfrm>
            <a:off x="9430029" y="5023286"/>
            <a:ext cx="534000" cy="538609"/>
          </a:xfrm>
          <a:prstGeom prst="rect">
            <a:avLst/>
          </a:prstGeom>
        </p:spPr>
        <p:txBody>
          <a:bodyPr lIns="0" tIns="0" rIns="0" bIns="0" rtlCol="0" anchor="t">
            <a:spAutoFit/>
          </a:bodyPr>
          <a:lstStyle/>
          <a:p>
            <a:pPr>
              <a:lnSpc>
                <a:spcPts val="4160"/>
              </a:lnSpc>
            </a:pPr>
            <a:r>
              <a:rPr lang="en-US" sz="3600">
                <a:solidFill>
                  <a:srgbClr val="000000"/>
                </a:solidFill>
                <a:latin typeface="Sniglet Bold"/>
              </a:rPr>
              <a:t>02</a:t>
            </a:r>
            <a:endParaRPr lang="en-US" sz="3600">
              <a:solidFill>
                <a:srgbClr val="000000"/>
              </a:solidFill>
              <a:latin typeface="Sniglet Bold"/>
            </a:endParaRPr>
          </a:p>
        </p:txBody>
      </p:sp>
      <p:sp>
        <p:nvSpPr>
          <p:cNvPr id="18" name="TextBox 18"/>
          <p:cNvSpPr txBox="1"/>
          <p:nvPr/>
        </p:nvSpPr>
        <p:spPr>
          <a:xfrm>
            <a:off x="10018024" y="2156649"/>
            <a:ext cx="7389084" cy="2462213"/>
          </a:xfrm>
          <a:prstGeom prst="rect">
            <a:avLst/>
          </a:prstGeom>
        </p:spPr>
        <p:txBody>
          <a:bodyPr wrap="square" lIns="0" tIns="0" rIns="0" bIns="0" rtlCol="0" anchor="t">
            <a:spAutoFit/>
          </a:bodyPr>
          <a:lstStyle/>
          <a:p>
            <a:pPr algn="just"/>
            <a:r>
              <a:rPr lang="vi-VN" sz="4000">
                <a:latin typeface="Times New Roman" panose="02020603050405020304" pitchFamily="18" charset="0"/>
                <a:cs typeface="Times New Roman" panose="02020603050405020304" pitchFamily="18" charset="0"/>
              </a:rPr>
              <a:t>Kể về việc ông Giuốc-đanh muốn thay đổi cách ăn mặc để trở thành quý tộc nhưng cuối cùng lại trở thành trò cười.</a:t>
            </a:r>
            <a:endParaRPr lang="en-GB" sz="4000">
              <a:solidFill>
                <a:prstClr val="black"/>
              </a:solidFill>
              <a:latin typeface="Times New Roman" panose="02020603050405020304" pitchFamily="18" charset="0"/>
              <a:cs typeface="Times New Roman" panose="02020603050405020304" pitchFamily="18" charset="0"/>
            </a:endParaRPr>
          </a:p>
        </p:txBody>
      </p:sp>
      <p:sp>
        <p:nvSpPr>
          <p:cNvPr id="19" name="TextBox 19"/>
          <p:cNvSpPr txBox="1"/>
          <p:nvPr/>
        </p:nvSpPr>
        <p:spPr>
          <a:xfrm>
            <a:off x="9992623" y="4853711"/>
            <a:ext cx="7566884" cy="4924425"/>
          </a:xfrm>
          <a:prstGeom prst="rect">
            <a:avLst/>
          </a:prstGeom>
        </p:spPr>
        <p:txBody>
          <a:bodyPr wrap="square" lIns="0" tIns="0" rIns="0" bIns="0" rtlCol="0" anchor="t">
            <a:spAutoFit/>
          </a:bodyPr>
          <a:lstStyle/>
          <a:p>
            <a:pPr algn="just"/>
            <a:r>
              <a:rPr lang="vi-VN" sz="4000">
                <a:latin typeface="Times New Roman" panose="02020603050405020304" pitchFamily="18" charset="0"/>
                <a:cs typeface="Times New Roman" panose="02020603050405020304" pitchFamily="18" charset="0"/>
              </a:rPr>
              <a:t>Tác giả </a:t>
            </a:r>
            <a:r>
              <a:rPr lang="vi-VN" sz="4000" b="1">
                <a:latin typeface="Times New Roman" panose="02020603050405020304" pitchFamily="18" charset="0"/>
                <a:cs typeface="Times New Roman" panose="02020603050405020304" pitchFamily="18" charset="0"/>
              </a:rPr>
              <a:t>phê phán</a:t>
            </a:r>
            <a:r>
              <a:rPr lang="vi-VN" sz="4000">
                <a:latin typeface="Times New Roman" panose="02020603050405020304" pitchFamily="18" charset="0"/>
                <a:cs typeface="Times New Roman" panose="02020603050405020304" pitchFamily="18" charset="0"/>
              </a:rPr>
              <a:t> thói học đòi rởm đời, lố bịch của những người giàu nhưng ít hiểu biết, ham danh vọng hão huyền đến mức lóa mắt, không nhận ra được thật hay giả, tốt hay xấu, trở thành kẻ lố bịch và ngu ngốc đến mức bị lợi dụng, cợt nhạo mà vẫn không hết ảo tưởng, mù quáng. </a:t>
            </a:r>
            <a:endParaRPr lang="en-GB" sz="4000">
              <a:solidFill>
                <a:prstClr val="black"/>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0601546" y="799260"/>
            <a:ext cx="5508239" cy="830997"/>
          </a:xfrm>
          <a:prstGeom prst="rect">
            <a:avLst/>
          </a:prstGeom>
        </p:spPr>
        <p:txBody>
          <a:bodyPr wrap="none">
            <a:spAutoFit/>
          </a:bodyPr>
          <a:lstStyle/>
          <a:p>
            <a:pPr algn="just" fontAlgn="base"/>
            <a:r>
              <a:rPr lang="vi-VN" sz="4800" b="1">
                <a:latin typeface="Times New Roman" panose="02020603050405020304" pitchFamily="18" charset="0"/>
                <a:cs typeface="Times New Roman" panose="02020603050405020304" pitchFamily="18" charset="0"/>
              </a:rPr>
              <a:t>2. Nội dung- ý nghĩa</a:t>
            </a:r>
            <a:endParaRPr lang="en-GB" sz="48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p:bldP spid="19"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384577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DFCF4"/>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15460239"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sp>
        <p:nvSpPr>
          <p:cNvPr id="6" name="Freeform 6"/>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2"/>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0" name="Freeform 10"/>
          <p:cNvSpPr/>
          <p:nvPr/>
        </p:nvSpPr>
        <p:spPr>
          <a:xfrm>
            <a:off x="-1036190" y="8107793"/>
            <a:ext cx="9763927" cy="5308026"/>
          </a:xfrm>
          <a:custGeom>
            <a:avLst/>
            <a:gdLst/>
            <a:ahLst/>
            <a:cxnLst/>
            <a:rect l="l" t="t" r="r" b="b"/>
            <a:pathLst>
              <a:path w="9763927" h="5308026">
                <a:moveTo>
                  <a:pt x="0" y="0"/>
                </a:moveTo>
                <a:lnTo>
                  <a:pt x="9763926" y="0"/>
                </a:lnTo>
                <a:lnTo>
                  <a:pt x="9763926" y="5308025"/>
                </a:lnTo>
                <a:lnTo>
                  <a:pt x="0" y="5308025"/>
                </a:lnTo>
                <a:lnTo>
                  <a:pt x="0" y="0"/>
                </a:lnTo>
                <a:close/>
              </a:path>
            </a:pathLst>
          </a:custGeom>
          <a:blipFill>
            <a:blip r:embed="rId3"/>
            <a:stretch>
              <a:fillRect/>
            </a:stretch>
          </a:blipFill>
        </p:spPr>
      </p:sp>
      <p:sp>
        <p:nvSpPr>
          <p:cNvPr id="11" name="Freeform 11"/>
          <p:cNvSpPr/>
          <p:nvPr/>
        </p:nvSpPr>
        <p:spPr>
          <a:xfrm flipH="1">
            <a:off x="14101437" y="5572159"/>
            <a:ext cx="2857916" cy="4114800"/>
          </a:xfrm>
          <a:custGeom>
            <a:avLst/>
            <a:gdLst/>
            <a:ahLst/>
            <a:cxnLst/>
            <a:rect l="l" t="t" r="r" b="b"/>
            <a:pathLst>
              <a:path w="2857916" h="4114800">
                <a:moveTo>
                  <a:pt x="2857916" y="0"/>
                </a:moveTo>
                <a:lnTo>
                  <a:pt x="0" y="0"/>
                </a:lnTo>
                <a:lnTo>
                  <a:pt x="0" y="4114800"/>
                </a:lnTo>
                <a:lnTo>
                  <a:pt x="2857916" y="4114800"/>
                </a:lnTo>
                <a:lnTo>
                  <a:pt x="2857916" y="0"/>
                </a:lnTo>
                <a:close/>
              </a:path>
            </a:pathLst>
          </a:custGeom>
          <a:blipFill>
            <a:blip r:embed="rId4"/>
            <a:stretch>
              <a:fillRect/>
            </a:stretch>
          </a:blipFill>
        </p:spPr>
      </p:sp>
      <p:sp>
        <p:nvSpPr>
          <p:cNvPr id="12" name="Freeform 12"/>
          <p:cNvSpPr/>
          <p:nvPr/>
        </p:nvSpPr>
        <p:spPr>
          <a:xfrm>
            <a:off x="1028700" y="5572159"/>
            <a:ext cx="1991625" cy="2535634"/>
          </a:xfrm>
          <a:custGeom>
            <a:avLst/>
            <a:gdLst/>
            <a:ahLst/>
            <a:cxnLst/>
            <a:rect l="l" t="t" r="r" b="b"/>
            <a:pathLst>
              <a:path w="1991625" h="2535634">
                <a:moveTo>
                  <a:pt x="0" y="0"/>
                </a:moveTo>
                <a:lnTo>
                  <a:pt x="1991625" y="0"/>
                </a:lnTo>
                <a:lnTo>
                  <a:pt x="1991625" y="2535634"/>
                </a:lnTo>
                <a:lnTo>
                  <a:pt x="0" y="2535634"/>
                </a:lnTo>
                <a:lnTo>
                  <a:pt x="0" y="0"/>
                </a:lnTo>
                <a:close/>
              </a:path>
            </a:pathLst>
          </a:custGeom>
          <a:blipFill>
            <a:blip r:embed="rId5"/>
            <a:stretch>
              <a:fillRect/>
            </a:stretch>
          </a:blipFill>
        </p:spPr>
      </p:sp>
      <p:sp>
        <p:nvSpPr>
          <p:cNvPr id="13" name="Freeform 13"/>
          <p:cNvSpPr/>
          <p:nvPr/>
        </p:nvSpPr>
        <p:spPr>
          <a:xfrm>
            <a:off x="3409534" y="6521830"/>
            <a:ext cx="2289448" cy="1585963"/>
          </a:xfrm>
          <a:custGeom>
            <a:avLst/>
            <a:gdLst/>
            <a:ahLst/>
            <a:cxnLst/>
            <a:rect l="l" t="t" r="r" b="b"/>
            <a:pathLst>
              <a:path w="2289448" h="1585963">
                <a:moveTo>
                  <a:pt x="0" y="0"/>
                </a:moveTo>
                <a:lnTo>
                  <a:pt x="2289448" y="0"/>
                </a:lnTo>
                <a:lnTo>
                  <a:pt x="2289448" y="1585963"/>
                </a:lnTo>
                <a:lnTo>
                  <a:pt x="0" y="1585963"/>
                </a:lnTo>
                <a:lnTo>
                  <a:pt x="0" y="0"/>
                </a:lnTo>
                <a:close/>
              </a:path>
            </a:pathLst>
          </a:custGeom>
          <a:blipFill>
            <a:blip r:embed="rId6"/>
            <a:stretch>
              <a:fillRect/>
            </a:stretch>
          </a:blipFill>
        </p:spPr>
      </p:sp>
      <p:sp>
        <p:nvSpPr>
          <p:cNvPr id="14" name="TextBox 14"/>
          <p:cNvSpPr txBox="1"/>
          <p:nvPr/>
        </p:nvSpPr>
        <p:spPr>
          <a:xfrm>
            <a:off x="5039384" y="2493915"/>
            <a:ext cx="8687771" cy="2708434"/>
          </a:xfrm>
          <a:prstGeom prst="rect">
            <a:avLst/>
          </a:prstGeom>
        </p:spPr>
        <p:txBody>
          <a:bodyPr lIns="0" tIns="0" rIns="0" bIns="0" rtlCol="0" anchor="t">
            <a:spAutoFit/>
          </a:bodyPr>
          <a:lstStyle/>
          <a:p>
            <a:pPr algn="ctr"/>
            <a:r>
              <a:rPr lang="pt-BR"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a:t>
            </a:r>
            <a:r>
              <a:rPr lang="pt-BR"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ĐỘNG </a:t>
            </a:r>
            <a:r>
              <a:rPr lang="pt-BR" sz="8800" b="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3 </a:t>
            </a:r>
            <a:r>
              <a:rPr lang="pt-BR"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LUYỆN TẬP</a:t>
            </a:r>
            <a:endParaRPr lang="en-GB"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724400" y="4152900"/>
            <a:ext cx="9563100" cy="144655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vi-VN" sz="8800" b="1" smtClean="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AI NHANH HƠN</a:t>
            </a:r>
            <a:endParaRPr lang="en-US" sz="8800" b="1">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pic>
        <p:nvPicPr>
          <p:cNvPr id="5" name="Picture 5" descr="C:\Users\ADMIN\Desktop\Tai nguyen thiet ke tro choi\Bảng gỗ\choi.png">
            <a:hlinkClick r:id="rId2" action="ppaction://hlinksldjump"/>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25193" y1="73818" x2="14065"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13144500" y="57638"/>
            <a:ext cx="2621940" cy="1002983"/>
          </a:xfrm>
          <a:prstGeom prst="rect">
            <a:avLst/>
          </a:prstGeom>
          <a:noFill/>
          <a:extLst>
            <a:ext uri="{909E8E84-426E-40DD-AFC4-6F175D3DCCD1}">
              <a14:hiddenFill xmlns:a14="http://schemas.microsoft.com/office/drawing/2010/main">
                <a:solidFill>
                  <a:srgbClr val="FFFFFF"/>
                </a:solidFill>
              </a14:hiddenFill>
            </a:ext>
          </a:extLst>
        </p:spPr>
      </p:pic>
      <p:pic>
        <p:nvPicPr>
          <p:cNvPr id="6" name="PartOfYourWorld-V.A-3565486.mp3">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2514600" y="-64326"/>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sp>
        <p:nvSpPr>
          <p:cNvPr id="2" name="Freeform 2"/>
          <p:cNvSpPr/>
          <p:nvPr/>
        </p:nvSpPr>
        <p:spPr>
          <a:xfrm>
            <a:off x="15667203" y="266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1143000" y="266700"/>
            <a:ext cx="14097635" cy="82296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84D6D0"/>
            </a:solidFill>
            <a:ln w="209550" cap="sq">
              <a:solidFill>
                <a:srgbClr val="FFCB7C"/>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9" name="Freeform 9"/>
          <p:cNvSpPr/>
          <p:nvPr/>
        </p:nvSpPr>
        <p:spPr>
          <a:xfrm>
            <a:off x="15969987" y="6629762"/>
            <a:ext cx="1289313" cy="2509611"/>
          </a:xfrm>
          <a:custGeom>
            <a:avLst/>
            <a:gdLst/>
            <a:ahLst/>
            <a:cxnLst/>
            <a:rect l="l" t="t" r="r" b="b"/>
            <a:pathLst>
              <a:path w="1289313" h="2509611">
                <a:moveTo>
                  <a:pt x="0" y="0"/>
                </a:moveTo>
                <a:lnTo>
                  <a:pt x="1289313" y="0"/>
                </a:lnTo>
                <a:lnTo>
                  <a:pt x="1289313" y="2509612"/>
                </a:lnTo>
                <a:lnTo>
                  <a:pt x="0" y="2509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Rectangle 13"/>
          <p:cNvSpPr/>
          <p:nvPr/>
        </p:nvSpPr>
        <p:spPr>
          <a:xfrm>
            <a:off x="1497330" y="571500"/>
            <a:ext cx="13388975" cy="6570980"/>
          </a:xfrm>
          <a:prstGeom prst="rect">
            <a:avLst/>
          </a:prstGeom>
        </p:spPr>
        <p:txBody>
          <a:bodyPr wrap="square">
            <a:spAutoFit/>
          </a:bodyPr>
          <a:lstStyle/>
          <a:p>
            <a:pPr algn="just">
              <a:lnSpc>
                <a:spcPct val="130000"/>
              </a:lnSpc>
              <a:spcAft>
                <a:spcPts val="0"/>
              </a:spcAft>
              <a:tabLst>
                <a:tab pos="90170" algn="l"/>
                <a:tab pos="180340" algn="l"/>
              </a:tabLst>
            </a:pPr>
            <a:r>
              <a:rPr lang="en-US" altLang="vi-VN" sz="36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 EM XEM PHIM VÀ CHÚ Ý TRẢ LỜI CÁC CÂU HỎI SAU:</a:t>
            </a:r>
            <a:endParaRPr lang="en-US" altLang="vi-VN" sz="36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vi-VN" sz="4800">
                <a:latin typeface="Times New Roman" panose="02020603050405020304" pitchFamily="18" charset="0"/>
                <a:ea typeface="Times New Roman" panose="02020603050405020304" pitchFamily="18" charset="0"/>
                <a:cs typeface="Times New Roman" panose="02020603050405020304" pitchFamily="18" charset="0"/>
              </a:rPr>
              <a:t>1/ Nội dung của bộ phim nói về vấn đề gì? </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vi-VN" sz="4800">
                <a:latin typeface="Times New Roman" panose="02020603050405020304" pitchFamily="18" charset="0"/>
                <a:ea typeface="Times New Roman" panose="02020603050405020304" pitchFamily="18" charset="0"/>
                <a:cs typeface="Times New Roman" panose="02020603050405020304" pitchFamily="18" charset="0"/>
              </a:rPr>
              <a:t>2/ Hiện tượng đó trong cuộc sống bây giờ có tồn tại không? Theo em hiện tượng đó có cần phê phán và thay đổi không? </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Lst>
            </a:pPr>
            <a:r>
              <a:rPr lang="vi-VN" sz="4800">
                <a:latin typeface="Times New Roman" panose="02020603050405020304" pitchFamily="18" charset="0"/>
                <a:ea typeface="Times New Roman" panose="02020603050405020304" pitchFamily="18" charset="0"/>
                <a:cs typeface="Times New Roman" panose="02020603050405020304" pitchFamily="18" charset="0"/>
              </a:rPr>
              <a:t>3/ Bằng hiểu biết của mình, em hãy cho biết trong cuộc sống còn có một số hiện tượng xấu nào nữa?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4000" r="-4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9060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700">
              <a:solidFill>
                <a:prstClr val="white"/>
              </a:solidFill>
            </a:endParaRPr>
          </a:p>
        </p:txBody>
      </p:sp>
      <p:sp>
        <p:nvSpPr>
          <p:cNvPr id="3" name="TextBox 2"/>
          <p:cNvSpPr txBox="1"/>
          <p:nvPr/>
        </p:nvSpPr>
        <p:spPr>
          <a:xfrm>
            <a:off x="5101116" y="475321"/>
            <a:ext cx="9072084" cy="193899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pt-BR" sz="6000" b="1">
                <a:latin typeface="Times New Roman" panose="02020603050405020304" pitchFamily="18" charset="0"/>
                <a:cs typeface="Times New Roman" panose="02020603050405020304" pitchFamily="18" charset="0"/>
              </a:rPr>
              <a:t>Câu 1:</a:t>
            </a:r>
            <a:r>
              <a:rPr lang="pt-BR" sz="6000" i="1">
                <a:latin typeface="Times New Roman" panose="02020603050405020304" pitchFamily="18" charset="0"/>
                <a:cs typeface="Times New Roman" panose="02020603050405020304" pitchFamily="18" charset="0"/>
              </a:rPr>
              <a:t> “Trưởng giả học làm sang” thuộc thể loại gì? </a:t>
            </a:r>
            <a:endParaRPr lang="en-GB" sz="6000">
              <a:latin typeface="Times New Roman" panose="02020603050405020304" pitchFamily="18" charset="0"/>
              <a:cs typeface="Times New Roman" panose="02020603050405020304" pitchFamily="18" charset="0"/>
            </a:endParaRPr>
          </a:p>
        </p:txBody>
      </p:sp>
      <p:sp>
        <p:nvSpPr>
          <p:cNvPr id="7" name="TextBox 6"/>
          <p:cNvSpPr txBox="1"/>
          <p:nvPr/>
        </p:nvSpPr>
        <p:spPr>
          <a:xfrm>
            <a:off x="1600200" y="4892009"/>
            <a:ext cx="3597529" cy="92333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5400">
                <a:latin typeface="Times New Roman" panose="02020603050405020304" pitchFamily="18" charset="0"/>
                <a:cs typeface="Times New Roman" panose="02020603050405020304" pitchFamily="18" charset="0"/>
              </a:rPr>
              <a:t>A. Hài kịch</a:t>
            </a:r>
            <a:endParaRPr lang="en-GB" sz="5400">
              <a:latin typeface="Times New Roman" panose="02020603050405020304" pitchFamily="18" charset="0"/>
              <a:cs typeface="Times New Roman" panose="02020603050405020304" pitchFamily="18" charset="0"/>
            </a:endParaRPr>
          </a:p>
        </p:txBody>
      </p:sp>
      <p:sp>
        <p:nvSpPr>
          <p:cNvPr id="8" name="TextBox 7"/>
          <p:cNvSpPr txBox="1"/>
          <p:nvPr/>
        </p:nvSpPr>
        <p:spPr>
          <a:xfrm>
            <a:off x="1625599" y="6505189"/>
            <a:ext cx="4401129" cy="92333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5400">
                <a:latin typeface="Times New Roman" panose="02020603050405020304" pitchFamily="18" charset="0"/>
                <a:cs typeface="Times New Roman" panose="02020603050405020304" pitchFamily="18" charset="0"/>
              </a:rPr>
              <a:t>C. Truyện cười</a:t>
            </a:r>
            <a:endParaRPr lang="en-GB" sz="5400">
              <a:latin typeface="Times New Roman" panose="02020603050405020304" pitchFamily="18" charset="0"/>
              <a:cs typeface="Times New Roman" panose="02020603050405020304" pitchFamily="18" charset="0"/>
            </a:endParaRPr>
          </a:p>
        </p:txBody>
      </p:sp>
      <p:sp>
        <p:nvSpPr>
          <p:cNvPr id="9" name="TextBox 8"/>
          <p:cNvSpPr txBox="1"/>
          <p:nvPr/>
        </p:nvSpPr>
        <p:spPr>
          <a:xfrm>
            <a:off x="12708082" y="6641208"/>
            <a:ext cx="4665518" cy="92333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5400">
                <a:latin typeface="Times New Roman" panose="02020603050405020304" pitchFamily="18" charset="0"/>
                <a:cs typeface="Times New Roman" panose="02020603050405020304" pitchFamily="18" charset="0"/>
              </a:rPr>
              <a:t>D. Truyện ngắn</a:t>
            </a:r>
            <a:endParaRPr lang="en-GB" sz="5400">
              <a:latin typeface="Times New Roman" panose="02020603050405020304" pitchFamily="18" charset="0"/>
              <a:cs typeface="Times New Roman" panose="02020603050405020304" pitchFamily="18" charset="0"/>
            </a:endParaRPr>
          </a:p>
        </p:txBody>
      </p:sp>
      <p:sp>
        <p:nvSpPr>
          <p:cNvPr id="10" name="TextBox 9"/>
          <p:cNvSpPr txBox="1"/>
          <p:nvPr/>
        </p:nvSpPr>
        <p:spPr>
          <a:xfrm>
            <a:off x="12735296" y="4686300"/>
            <a:ext cx="3342904" cy="92333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5400">
                <a:latin typeface="Times New Roman" panose="02020603050405020304" pitchFamily="18" charset="0"/>
                <a:cs typeface="Times New Roman" panose="02020603050405020304" pitchFamily="18" charset="0"/>
              </a:rPr>
              <a:t>B. </a:t>
            </a:r>
            <a:r>
              <a:rPr lang="pt-BR" sz="5400">
                <a:latin typeface="Times New Roman" panose="02020603050405020304" pitchFamily="18" charset="0"/>
                <a:cs typeface="Times New Roman" panose="02020603050405020304" pitchFamily="18" charset="0"/>
              </a:rPr>
              <a:t>Bi </a:t>
            </a:r>
            <a:r>
              <a:rPr lang="pt-BR" sz="5400" smtClean="0">
                <a:latin typeface="Times New Roman" panose="02020603050405020304" pitchFamily="18" charset="0"/>
                <a:cs typeface="Times New Roman" panose="02020603050405020304" pitchFamily="18" charset="0"/>
              </a:rPr>
              <a:t>kịch</a:t>
            </a:r>
            <a:endParaRPr lang="en-GB" sz="5400">
              <a:latin typeface="Times New Roman" panose="02020603050405020304" pitchFamily="18" charset="0"/>
              <a:cs typeface="Times New Roman" panose="02020603050405020304" pitchFamily="18" charset="0"/>
            </a:endParaRPr>
          </a:p>
        </p:txBody>
      </p:sp>
      <p:pic>
        <p:nvPicPr>
          <p:cNvPr id="11" name="Picture 10">
            <a:hlinkClick r:id="" action="ppaction://hlinkshowjump?jump=nextslide"/>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a:fillRect/>
          </a:stretch>
        </p:blipFill>
        <p:spPr>
          <a:xfrm>
            <a:off x="13528147" y="7470177"/>
            <a:ext cx="3304311" cy="2891804"/>
          </a:xfrm>
          <a:prstGeom prst="rect">
            <a:avLst/>
          </a:prstGeom>
        </p:spPr>
      </p:pic>
      <p:pic>
        <p:nvPicPr>
          <p:cNvPr id="12" name="Đ"/>
          <p:cNvPicPr>
            <a:picLocks noChangeAspect="1"/>
          </p:cNvPicPr>
          <p:nvPr/>
        </p:nvPicPr>
        <p:blipFill rotWithShape="1">
          <a:blip r:embed="rId3">
            <a:extLst>
              <a:ext uri="{BEBA8EAE-BF5A-486C-A8C5-ECC9F3942E4B}">
                <a14:imgProps xmlns:a14="http://schemas.microsoft.com/office/drawing/2010/main">
                  <a14:imgLayer r:embed="rId4">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a:fillRect/>
          </a:stretch>
        </p:blipFill>
        <p:spPr>
          <a:xfrm>
            <a:off x="6026729" y="2055270"/>
            <a:ext cx="6702135" cy="8231730"/>
          </a:xfrm>
          <a:prstGeom prst="rect">
            <a:avLst/>
          </a:prstGeom>
        </p:spPr>
      </p:pic>
      <p:pic>
        <p:nvPicPr>
          <p:cNvPr id="13" name="B"/>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85064" y="3196496"/>
            <a:ext cx="7200902" cy="7240041"/>
          </a:xfrm>
          <a:prstGeom prst="rect">
            <a:avLst/>
          </a:prstGeom>
        </p:spPr>
      </p:pic>
      <p:pic>
        <p:nvPicPr>
          <p:cNvPr id="16" name="C"/>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01116" y="3425096"/>
            <a:ext cx="7200902" cy="7240041"/>
          </a:xfrm>
          <a:prstGeom prst="rect">
            <a:avLst/>
          </a:prstGeom>
        </p:spPr>
      </p:pic>
      <p:pic>
        <p:nvPicPr>
          <p:cNvPr id="17" name="D"/>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07133" y="3134412"/>
            <a:ext cx="7200902" cy="7240041"/>
          </a:xfrm>
          <a:prstGeom prst="rect">
            <a:avLst/>
          </a:prstGeom>
        </p:spPr>
      </p:pic>
      <p:pic>
        <p:nvPicPr>
          <p:cNvPr id="18" name="Am-thanh-tra-loi-dung-www_nhacchuongvui_com.mp3">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30900" y="5256735"/>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85"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0"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0"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0"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3000" b="-3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700">
              <a:solidFill>
                <a:prstClr val="white"/>
              </a:solidFill>
            </a:endParaRPr>
          </a:p>
        </p:txBody>
      </p:sp>
      <p:sp>
        <p:nvSpPr>
          <p:cNvPr id="3" name="TextBox 2"/>
          <p:cNvSpPr txBox="1"/>
          <p:nvPr/>
        </p:nvSpPr>
        <p:spPr>
          <a:xfrm>
            <a:off x="5455231" y="285149"/>
            <a:ext cx="7772400" cy="1938992"/>
          </a:xfrm>
          <a:prstGeom prst="rect">
            <a:avLst/>
          </a:prstGeom>
          <a:noFill/>
        </p:spPr>
        <p:txBody>
          <a:bodyPr wrap="square" rtlCol="0">
            <a:spAutoFit/>
          </a:bodyPr>
          <a:lstStyle/>
          <a:p>
            <a:r>
              <a:rPr lang="pt-BR" sz="6000">
                <a:latin typeface="Times New Roman" panose="02020603050405020304" pitchFamily="18" charset="0"/>
                <a:cs typeface="Times New Roman" panose="02020603050405020304" pitchFamily="18" charset="0"/>
              </a:rPr>
              <a:t>Câu 2:</a:t>
            </a:r>
            <a:r>
              <a:rPr lang="pt-BR" sz="6000" i="1">
                <a:latin typeface="Times New Roman" panose="02020603050405020304" pitchFamily="18" charset="0"/>
                <a:cs typeface="Times New Roman" panose="02020603050405020304" pitchFamily="18" charset="0"/>
              </a:rPr>
              <a:t> Tác giả của vở kịch là ai, ở nước nào?</a:t>
            </a:r>
            <a:endParaRPr lang="en-GB" sz="6000">
              <a:latin typeface="Times New Roman" panose="02020603050405020304" pitchFamily="18" charset="0"/>
              <a:cs typeface="Times New Roman" panose="02020603050405020304" pitchFamily="18" charset="0"/>
            </a:endParaRPr>
          </a:p>
        </p:txBody>
      </p:sp>
      <p:sp>
        <p:nvSpPr>
          <p:cNvPr id="7" name="TextBox 6"/>
          <p:cNvSpPr txBox="1"/>
          <p:nvPr/>
        </p:nvSpPr>
        <p:spPr>
          <a:xfrm>
            <a:off x="13570529" y="4339496"/>
            <a:ext cx="3565562"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vi-VN" sz="4800">
                <a:latin typeface="Times New Roman" panose="02020603050405020304" pitchFamily="18" charset="0"/>
                <a:cs typeface="Times New Roman" panose="02020603050405020304" pitchFamily="18" charset="0"/>
              </a:rPr>
              <a:t>B</a:t>
            </a:r>
            <a:r>
              <a:rPr lang="pt-BR" sz="4800" smtClean="0">
                <a:latin typeface="Times New Roman" panose="02020603050405020304" pitchFamily="18" charset="0"/>
                <a:cs typeface="Times New Roman" panose="02020603050405020304" pitchFamily="18" charset="0"/>
              </a:rPr>
              <a:t>. </a:t>
            </a:r>
            <a:r>
              <a:rPr lang="pt-BR" sz="4800">
                <a:latin typeface="Times New Roman" panose="02020603050405020304" pitchFamily="18" charset="0"/>
                <a:cs typeface="Times New Roman" panose="02020603050405020304" pitchFamily="18" charset="0"/>
              </a:rPr>
              <a:t>Mô-li-e, ở nước Pháp</a:t>
            </a:r>
            <a:endParaRPr lang="en-US" sz="4800">
              <a:solidFill>
                <a:prstClr val="black"/>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723414" y="6242409"/>
            <a:ext cx="3465608"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4800">
                <a:latin typeface="Times New Roman" panose="02020603050405020304" pitchFamily="18" charset="0"/>
                <a:cs typeface="Times New Roman" panose="02020603050405020304" pitchFamily="18" charset="0"/>
              </a:rPr>
              <a:t>C. Mô-li-e, ở nước Nga.</a:t>
            </a:r>
            <a:endParaRPr lang="en-GB" sz="4800">
              <a:latin typeface="Times New Roman" panose="02020603050405020304" pitchFamily="18" charset="0"/>
              <a:cs typeface="Times New Roman" panose="02020603050405020304" pitchFamily="18" charset="0"/>
            </a:endParaRPr>
          </a:p>
        </p:txBody>
      </p:sp>
      <p:sp>
        <p:nvSpPr>
          <p:cNvPr id="10" name="TextBox 9"/>
          <p:cNvSpPr txBox="1"/>
          <p:nvPr/>
        </p:nvSpPr>
        <p:spPr>
          <a:xfrm>
            <a:off x="723414" y="3479956"/>
            <a:ext cx="3385453"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4800">
                <a:latin typeface="Times New Roman" panose="02020603050405020304" pitchFamily="18" charset="0"/>
                <a:cs typeface="Times New Roman" panose="02020603050405020304" pitchFamily="18" charset="0"/>
              </a:rPr>
              <a:t>A. Mô-li-e, ở nước Anh.</a:t>
            </a:r>
            <a:endParaRPr lang="en-GB" sz="4800">
              <a:latin typeface="Times New Roman" panose="02020603050405020304" pitchFamily="18" charset="0"/>
              <a:cs typeface="Times New Roman" panose="02020603050405020304" pitchFamily="18" charset="0"/>
            </a:endParaRPr>
          </a:p>
        </p:txBody>
      </p:sp>
      <p:pic>
        <p:nvPicPr>
          <p:cNvPr id="11" name="Picture 10">
            <a:hlinkClick r:id="" action="ppaction://hlinkshowjump?jump=nextslide"/>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a:fillRect/>
          </a:stretch>
        </p:blipFill>
        <p:spPr>
          <a:xfrm>
            <a:off x="12749648" y="7300906"/>
            <a:ext cx="3304311" cy="2891804"/>
          </a:xfrm>
          <a:prstGeom prst="rect">
            <a:avLst/>
          </a:prstGeom>
        </p:spPr>
      </p:pic>
      <p:pic>
        <p:nvPicPr>
          <p:cNvPr id="12" name="Đ"/>
          <p:cNvPicPr>
            <a:picLocks noChangeAspect="1"/>
          </p:cNvPicPr>
          <p:nvPr/>
        </p:nvPicPr>
        <p:blipFill rotWithShape="1">
          <a:blip r:embed="rId3">
            <a:extLst>
              <a:ext uri="{BEBA8EAE-BF5A-486C-A8C5-ECC9F3942E4B}">
                <a14:imgProps xmlns:a14="http://schemas.microsoft.com/office/drawing/2010/main">
                  <a14:imgLayer r:embed="rId4">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a:fillRect/>
          </a:stretch>
        </p:blipFill>
        <p:spPr>
          <a:xfrm>
            <a:off x="6026729" y="2055270"/>
            <a:ext cx="6702135" cy="8231730"/>
          </a:xfrm>
          <a:prstGeom prst="rect">
            <a:avLst/>
          </a:prstGeom>
        </p:spPr>
      </p:pic>
      <p:pic>
        <p:nvPicPr>
          <p:cNvPr id="13" name="B"/>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85064" y="3196496"/>
            <a:ext cx="7200902" cy="7240041"/>
          </a:xfrm>
          <a:prstGeom prst="rect">
            <a:avLst/>
          </a:prstGeom>
        </p:spPr>
      </p:pic>
      <p:pic>
        <p:nvPicPr>
          <p:cNvPr id="16" name="C"/>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6026729" y="3037888"/>
            <a:ext cx="7200902" cy="7240041"/>
          </a:xfrm>
          <a:prstGeom prst="rect">
            <a:avLst/>
          </a:prstGeom>
        </p:spPr>
      </p:pic>
      <p:pic>
        <p:nvPicPr>
          <p:cNvPr id="17" name="D"/>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4572001" y="3157355"/>
            <a:ext cx="7200902" cy="7240041"/>
          </a:xfrm>
          <a:prstGeom prst="rect">
            <a:avLst/>
          </a:prstGeom>
        </p:spPr>
      </p:pic>
      <p:pic>
        <p:nvPicPr>
          <p:cNvPr id="18" name="Am-thanh-tra-loi-dung-www_nhacchuongvui_com.mp3">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30900" y="5256735"/>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 presetClass="mediacall" presetSubtype="0" fill="hold" nodeType="withEffect">
                                  <p:stCondLst>
                                    <p:cond delay="0"/>
                                  </p:stCondLst>
                                  <p:childTnLst>
                                    <p:cmd type="call" cmd="playFrom(0.0)">
                                      <p:cBhvr>
                                        <p:cTn id="32" dur="815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par>
                                <p:cTn id="38" presetID="1" presetClass="mediacall" presetSubtype="0" fill="hold" nodeType="withEffect">
                                  <p:stCondLst>
                                    <p:cond delay="0"/>
                                  </p:stCondLst>
                                  <p:childTnLst>
                                    <p:cmd type="call" cmd="playFrom(0.0)">
                                      <p:cBhvr>
                                        <p:cTn id="39" dur="8085" fill="hold"/>
                                        <p:tgtEl>
                                          <p:spTgt spid="18"/>
                                        </p:tgtEl>
                                      </p:cBhvr>
                                    </p:cmd>
                                  </p:childTnLst>
                                </p:cTn>
                              </p:par>
                            </p:childTnLst>
                          </p:cTn>
                        </p:par>
                      </p:childTnLst>
                    </p:cTn>
                  </p:par>
                </p:childTnLst>
              </p:cTn>
              <p:nextCondLst>
                <p:cond evt="onClick" delay="0">
                  <p:tgtEl>
                    <p:spTgt spid="7"/>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par>
                                <p:cTn id="52" presetID="1" presetClass="mediacall" presetSubtype="0" fill="hold" nodeType="withEffect">
                                  <p:stCondLst>
                                    <p:cond delay="0"/>
                                  </p:stCondLst>
                                  <p:childTnLst>
                                    <p:cmd type="call" cmd="playFrom(0.0)">
                                      <p:cBhvr>
                                        <p:cTn id="53" dur="8150" fill="hold"/>
                                        <p:tgtEl>
                                          <p:spTgt spid="19"/>
                                        </p:tgtEl>
                                      </p:cBhvr>
                                    </p:cmd>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par>
                                <p:cTn id="66" presetID="1" presetClass="mediacall" presetSubtype="0" fill="hold" nodeType="withEffect">
                                  <p:stCondLst>
                                    <p:cond delay="0"/>
                                  </p:stCondLst>
                                  <p:childTnLst>
                                    <p:cmd type="call" cmd="playFrom(0.0)">
                                      <p:cBhvr>
                                        <p:cTn id="67" dur="8150" fill="hold"/>
                                        <p:tgtEl>
                                          <p:spTgt spid="21"/>
                                        </p:tgtEl>
                                      </p:cBhvr>
                                    </p:cmd>
                                  </p:childTnLst>
                                </p:cTn>
                              </p:par>
                            </p:childTnLst>
                          </p:cTn>
                        </p:par>
                      </p:childTnLst>
                    </p:cTn>
                  </p:par>
                </p:childTnLst>
              </p:cTn>
              <p:nextCondLst>
                <p:cond evt="onClick" delay="0">
                  <p:tgtEl>
                    <p:spTgt spid="8"/>
                  </p:tgtEl>
                </p:cond>
              </p:nextCondLst>
            </p:seq>
            <p:seq concurrent="1" nextAc="seek">
              <p:cTn id="68" restart="whenNotActive" fill="hold" evtFilter="cancelBubble" nodeType="interactiveSeq">
                <p:stCondLst>
                  <p:cond evt="onClick" delay="0">
                    <p:tgtEl>
                      <p:spTgt spid="16"/>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6"/>
                                        </p:tgtEl>
                                      </p:cBhvr>
                                    </p:animEffect>
                                    <p:set>
                                      <p:cBhvr>
                                        <p:cTn id="7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4" restart="whenNotActive" fill="hold" evtFilter="cancelBubble" nodeType="interactiveSeq">
                <p:stCondLst>
                  <p:cond evt="onClick" delay="0">
                    <p:tgtEl>
                      <p:spTgt spid="17"/>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0" fill="hold" display="0">
                  <p:stCondLst>
                    <p:cond delay="indefinite"/>
                  </p:stCondLst>
                  <p:endCondLst>
                    <p:cond evt="onStopAudio" delay="0">
                      <p:tgtEl>
                        <p:sldTgt/>
                      </p:tgtEl>
                    </p:cond>
                  </p:endCondLst>
                </p:cTn>
                <p:tgtEl>
                  <p:spTgt spid="18"/>
                </p:tgtEl>
              </p:cMediaNode>
            </p:audio>
            <p:audio>
              <p:cMediaNode vol="80000">
                <p:cTn id="81" fill="hold" display="0">
                  <p:stCondLst>
                    <p:cond delay="indefinite"/>
                  </p:stCondLst>
                  <p:endCondLst>
                    <p:cond evt="onStopAudio" delay="0">
                      <p:tgtEl>
                        <p:sldTgt/>
                      </p:tgtEl>
                    </p:cond>
                  </p:endCondLst>
                </p:cTn>
                <p:tgtEl>
                  <p:spTgt spid="19"/>
                </p:tgtEl>
              </p:cMediaNode>
            </p:audio>
            <p:audio>
              <p:cMediaNode vol="80000">
                <p:cTn id="82" fill="hold" display="0">
                  <p:stCondLst>
                    <p:cond delay="indefinite"/>
                  </p:stCondLst>
                  <p:endCondLst>
                    <p:cond evt="onStopAudio" delay="0">
                      <p:tgtEl>
                        <p:sldTgt/>
                      </p:tgtEl>
                    </p:cond>
                  </p:endCondLst>
                </p:cTn>
                <p:tgtEl>
                  <p:spTgt spid="21"/>
                </p:tgtEl>
              </p:cMediaNode>
            </p:audio>
            <p:audio>
              <p:cMediaNode vol="80000">
                <p:cTn id="83"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700">
              <a:solidFill>
                <a:prstClr val="white"/>
              </a:solidFill>
            </a:endParaRPr>
          </a:p>
        </p:txBody>
      </p:sp>
      <p:sp>
        <p:nvSpPr>
          <p:cNvPr id="3" name="TextBox 2"/>
          <p:cNvSpPr txBox="1"/>
          <p:nvPr/>
        </p:nvSpPr>
        <p:spPr>
          <a:xfrm>
            <a:off x="5521533" y="373420"/>
            <a:ext cx="7772400" cy="1754326"/>
          </a:xfrm>
          <a:prstGeom prst="rect">
            <a:avLst/>
          </a:prstGeom>
          <a:noFill/>
        </p:spPr>
        <p:txBody>
          <a:bodyPr wrap="square" rtlCol="0">
            <a:spAutoFit/>
          </a:bodyPr>
          <a:lstStyle/>
          <a:p>
            <a:r>
              <a:rPr lang="pt-BR" sz="5400">
                <a:latin typeface="Times New Roman" panose="02020603050405020304" pitchFamily="18" charset="0"/>
                <a:cs typeface="Times New Roman" panose="02020603050405020304" pitchFamily="18" charset="0"/>
              </a:rPr>
              <a:t>Câu 3:</a:t>
            </a:r>
            <a:r>
              <a:rPr lang="pt-BR" sz="5400" i="1">
                <a:latin typeface="Times New Roman" panose="02020603050405020304" pitchFamily="18" charset="0"/>
                <a:cs typeface="Times New Roman" panose="02020603050405020304" pitchFamily="18" charset="0"/>
              </a:rPr>
              <a:t> Ai là người muốn trở thành nhà quý tộc?</a:t>
            </a:r>
            <a:endParaRPr lang="en-GB" sz="5400">
              <a:latin typeface="Times New Roman" panose="02020603050405020304" pitchFamily="18" charset="0"/>
              <a:cs typeface="Times New Roman" panose="02020603050405020304" pitchFamily="18" charset="0"/>
            </a:endParaRPr>
          </a:p>
        </p:txBody>
      </p:sp>
      <p:sp>
        <p:nvSpPr>
          <p:cNvPr id="7" name="TextBox 6"/>
          <p:cNvSpPr txBox="1"/>
          <p:nvPr/>
        </p:nvSpPr>
        <p:spPr>
          <a:xfrm>
            <a:off x="12562034" y="4296665"/>
            <a:ext cx="5116365"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C. Ông Giuốc-đanh</a:t>
            </a:r>
            <a:endParaRPr lang="en-GB" sz="4800">
              <a:latin typeface="Times New Roman" panose="02020603050405020304" pitchFamily="18" charset="0"/>
              <a:cs typeface="Times New Roman" panose="02020603050405020304" pitchFamily="18" charset="0"/>
            </a:endParaRPr>
          </a:p>
        </p:txBody>
      </p:sp>
      <p:sp>
        <p:nvSpPr>
          <p:cNvPr id="8" name="TextBox 7"/>
          <p:cNvSpPr txBox="1"/>
          <p:nvPr/>
        </p:nvSpPr>
        <p:spPr>
          <a:xfrm>
            <a:off x="1758870" y="6037154"/>
            <a:ext cx="2971800"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B. Ni-côn</a:t>
            </a:r>
            <a:endParaRPr lang="en-GB" sz="4800">
              <a:latin typeface="Times New Roman" panose="02020603050405020304" pitchFamily="18" charset="0"/>
              <a:cs typeface="Times New Roman" panose="02020603050405020304" pitchFamily="18" charset="0"/>
            </a:endParaRPr>
          </a:p>
        </p:txBody>
      </p:sp>
      <p:sp>
        <p:nvSpPr>
          <p:cNvPr id="9" name="TextBox 8"/>
          <p:cNvSpPr txBox="1"/>
          <p:nvPr/>
        </p:nvSpPr>
        <p:spPr>
          <a:xfrm>
            <a:off x="12680872" y="5798437"/>
            <a:ext cx="4009734"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D. Thợ phụ</a:t>
            </a:r>
            <a:endParaRPr lang="en-GB" sz="4800">
              <a:latin typeface="Times New Roman" panose="02020603050405020304" pitchFamily="18" charset="0"/>
              <a:cs typeface="Times New Roman" panose="02020603050405020304" pitchFamily="18" charset="0"/>
            </a:endParaRPr>
          </a:p>
        </p:txBody>
      </p:sp>
      <p:sp>
        <p:nvSpPr>
          <p:cNvPr id="10" name="TextBox 9"/>
          <p:cNvSpPr txBox="1"/>
          <p:nvPr/>
        </p:nvSpPr>
        <p:spPr>
          <a:xfrm>
            <a:off x="1679042" y="4323879"/>
            <a:ext cx="2971800"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A. Mô-li-e.</a:t>
            </a:r>
            <a:endParaRPr lang="en-GB" sz="4800">
              <a:latin typeface="Times New Roman" panose="02020603050405020304" pitchFamily="18" charset="0"/>
              <a:cs typeface="Times New Roman" panose="02020603050405020304" pitchFamily="18" charset="0"/>
            </a:endParaRPr>
          </a:p>
        </p:txBody>
      </p:sp>
      <p:pic>
        <p:nvPicPr>
          <p:cNvPr id="11" name="Picture 10">
            <a:hlinkClick r:id="" action="ppaction://hlinkshowjump?jump=nextslide"/>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a:fillRect/>
          </a:stretch>
        </p:blipFill>
        <p:spPr>
          <a:xfrm>
            <a:off x="12645735" y="7296581"/>
            <a:ext cx="3304311" cy="2891804"/>
          </a:xfrm>
          <a:prstGeom prst="rect">
            <a:avLst/>
          </a:prstGeom>
        </p:spPr>
      </p:pic>
      <p:pic>
        <p:nvPicPr>
          <p:cNvPr id="12" name="Đ"/>
          <p:cNvPicPr>
            <a:picLocks noChangeAspect="1"/>
          </p:cNvPicPr>
          <p:nvPr/>
        </p:nvPicPr>
        <p:blipFill rotWithShape="1">
          <a:blip r:embed="rId3">
            <a:extLst>
              <a:ext uri="{BEBA8EAE-BF5A-486C-A8C5-ECC9F3942E4B}">
                <a14:imgProps xmlns:a14="http://schemas.microsoft.com/office/drawing/2010/main">
                  <a14:imgLayer r:embed="rId4">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a:fillRect/>
          </a:stretch>
        </p:blipFill>
        <p:spPr>
          <a:xfrm>
            <a:off x="5521533" y="1956655"/>
            <a:ext cx="6702135" cy="8231730"/>
          </a:xfrm>
          <a:prstGeom prst="rect">
            <a:avLst/>
          </a:prstGeom>
        </p:spPr>
      </p:pic>
      <p:pic>
        <p:nvPicPr>
          <p:cNvPr id="13" name="B"/>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85064" y="3196496"/>
            <a:ext cx="7200902" cy="7240041"/>
          </a:xfrm>
          <a:prstGeom prst="rect">
            <a:avLst/>
          </a:prstGeom>
        </p:spPr>
      </p:pic>
      <p:pic>
        <p:nvPicPr>
          <p:cNvPr id="16" name="C"/>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413664" y="3425096"/>
            <a:ext cx="7200902" cy="7240041"/>
          </a:xfrm>
          <a:prstGeom prst="rect">
            <a:avLst/>
          </a:prstGeom>
        </p:spPr>
      </p:pic>
      <p:pic>
        <p:nvPicPr>
          <p:cNvPr id="17" name="D"/>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372101" y="3090686"/>
            <a:ext cx="7200902" cy="7240041"/>
          </a:xfrm>
          <a:prstGeom prst="rect">
            <a:avLst/>
          </a:prstGeom>
        </p:spPr>
      </p:pic>
      <p:pic>
        <p:nvPicPr>
          <p:cNvPr id="18" name="Am-thanh-tra-loi-dung-www_nhacchuongvui_com.mp3">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30900" y="5256735"/>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85"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0"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0"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0"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4000" r="-4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700">
              <a:solidFill>
                <a:prstClr val="white"/>
              </a:solidFill>
            </a:endParaRPr>
          </a:p>
        </p:txBody>
      </p:sp>
      <p:sp>
        <p:nvSpPr>
          <p:cNvPr id="3" name="TextBox 2"/>
          <p:cNvSpPr txBox="1"/>
          <p:nvPr/>
        </p:nvSpPr>
        <p:spPr>
          <a:xfrm>
            <a:off x="5195950" y="509809"/>
            <a:ext cx="8369791" cy="1754326"/>
          </a:xfrm>
          <a:prstGeom prst="rect">
            <a:avLst/>
          </a:prstGeom>
          <a:noFill/>
        </p:spPr>
        <p:txBody>
          <a:bodyPr wrap="square" rtlCol="0">
            <a:spAutoFit/>
          </a:bodyPr>
          <a:lstStyle/>
          <a:p>
            <a:r>
              <a:rPr lang="fr-FR" sz="5400" b="1">
                <a:latin typeface="Times New Roman" panose="02020603050405020304" pitchFamily="18" charset="0"/>
                <a:cs typeface="Times New Roman" panose="02020603050405020304" pitchFamily="18" charset="0"/>
              </a:rPr>
              <a:t>Câu 4:</a:t>
            </a:r>
            <a:r>
              <a:rPr lang="fr-FR" sz="5400" i="1">
                <a:latin typeface="Times New Roman" panose="02020603050405020304" pitchFamily="18" charset="0"/>
                <a:cs typeface="Times New Roman" panose="02020603050405020304" pitchFamily="18" charset="0"/>
              </a:rPr>
              <a:t> Lễ phục đáng cười nhất của ông Giuốc-đanh là:</a:t>
            </a:r>
            <a:endParaRPr lang="en-GB" sz="5400">
              <a:latin typeface="Times New Roman" panose="02020603050405020304" pitchFamily="18" charset="0"/>
              <a:cs typeface="Times New Roman" panose="02020603050405020304" pitchFamily="18" charset="0"/>
            </a:endParaRPr>
          </a:p>
        </p:txBody>
      </p:sp>
      <p:sp>
        <p:nvSpPr>
          <p:cNvPr id="7" name="TextBox 6"/>
          <p:cNvSpPr txBox="1"/>
          <p:nvPr/>
        </p:nvSpPr>
        <p:spPr>
          <a:xfrm>
            <a:off x="13227631" y="6094057"/>
            <a:ext cx="2971800"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D. Áo</a:t>
            </a:r>
            <a:endParaRPr lang="en-GB" sz="4800">
              <a:latin typeface="Times New Roman" panose="02020603050405020304" pitchFamily="18" charset="0"/>
              <a:cs typeface="Times New Roman" panose="02020603050405020304" pitchFamily="18" charset="0"/>
            </a:endParaRPr>
          </a:p>
        </p:txBody>
      </p:sp>
      <p:sp>
        <p:nvSpPr>
          <p:cNvPr id="8" name="TextBox 7"/>
          <p:cNvSpPr txBox="1"/>
          <p:nvPr/>
        </p:nvSpPr>
        <p:spPr>
          <a:xfrm>
            <a:off x="1978647" y="6171135"/>
            <a:ext cx="2971800"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C. Mũ</a:t>
            </a:r>
            <a:endParaRPr lang="en-GB" sz="4800">
              <a:latin typeface="Times New Roman" panose="02020603050405020304" pitchFamily="18" charset="0"/>
              <a:cs typeface="Times New Roman" panose="02020603050405020304" pitchFamily="18" charset="0"/>
            </a:endParaRPr>
          </a:p>
        </p:txBody>
      </p:sp>
      <p:sp>
        <p:nvSpPr>
          <p:cNvPr id="9" name="TextBox 8"/>
          <p:cNvSpPr txBox="1"/>
          <p:nvPr/>
        </p:nvSpPr>
        <p:spPr>
          <a:xfrm>
            <a:off x="1960259" y="4425738"/>
            <a:ext cx="2971800"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A. Tất</a:t>
            </a:r>
            <a:endParaRPr lang="en-GB" sz="4800">
              <a:latin typeface="Times New Roman" panose="02020603050405020304" pitchFamily="18" charset="0"/>
              <a:cs typeface="Times New Roman" panose="02020603050405020304" pitchFamily="18" charset="0"/>
            </a:endParaRPr>
          </a:p>
        </p:txBody>
      </p:sp>
      <p:sp>
        <p:nvSpPr>
          <p:cNvPr id="10" name="TextBox 9"/>
          <p:cNvSpPr txBox="1"/>
          <p:nvPr/>
        </p:nvSpPr>
        <p:spPr>
          <a:xfrm>
            <a:off x="13189531" y="4453861"/>
            <a:ext cx="2971800" cy="83099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B. Giày</a:t>
            </a:r>
            <a:endParaRPr lang="en-GB" sz="4800">
              <a:latin typeface="Times New Roman" panose="02020603050405020304" pitchFamily="18" charset="0"/>
              <a:cs typeface="Times New Roman" panose="02020603050405020304" pitchFamily="18" charset="0"/>
            </a:endParaRPr>
          </a:p>
        </p:txBody>
      </p:sp>
      <p:pic>
        <p:nvPicPr>
          <p:cNvPr id="11" name="Picture 10">
            <a:hlinkClick r:id="" action="ppaction://hlinkshowjump?jump=nextslide"/>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a:fillRect/>
          </a:stretch>
        </p:blipFill>
        <p:spPr>
          <a:xfrm>
            <a:off x="12593781" y="7255018"/>
            <a:ext cx="3304311" cy="2891804"/>
          </a:xfrm>
          <a:prstGeom prst="rect">
            <a:avLst/>
          </a:prstGeom>
        </p:spPr>
      </p:pic>
      <p:pic>
        <p:nvPicPr>
          <p:cNvPr id="12" name="Đ"/>
          <p:cNvPicPr>
            <a:picLocks noChangeAspect="1"/>
          </p:cNvPicPr>
          <p:nvPr/>
        </p:nvPicPr>
        <p:blipFill rotWithShape="1">
          <a:blip r:embed="rId3">
            <a:extLst>
              <a:ext uri="{BEBA8EAE-BF5A-486C-A8C5-ECC9F3942E4B}">
                <a14:imgProps xmlns:a14="http://schemas.microsoft.com/office/drawing/2010/main">
                  <a14:imgLayer r:embed="rId4">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a:fillRect/>
          </a:stretch>
        </p:blipFill>
        <p:spPr>
          <a:xfrm>
            <a:off x="6026729" y="2055270"/>
            <a:ext cx="6702135" cy="8231730"/>
          </a:xfrm>
          <a:prstGeom prst="rect">
            <a:avLst/>
          </a:prstGeom>
        </p:spPr>
      </p:pic>
      <p:pic>
        <p:nvPicPr>
          <p:cNvPr id="13" name="B"/>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85064" y="3196496"/>
            <a:ext cx="7200902" cy="7240041"/>
          </a:xfrm>
          <a:prstGeom prst="rect">
            <a:avLst/>
          </a:prstGeom>
        </p:spPr>
      </p:pic>
      <p:pic>
        <p:nvPicPr>
          <p:cNvPr id="16" name="C"/>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413664" y="3425096"/>
            <a:ext cx="7200902" cy="7240041"/>
          </a:xfrm>
          <a:prstGeom prst="rect">
            <a:avLst/>
          </a:prstGeom>
        </p:spPr>
      </p:pic>
      <p:pic>
        <p:nvPicPr>
          <p:cNvPr id="17" name="D"/>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07133" y="3134412"/>
            <a:ext cx="7200902" cy="7240041"/>
          </a:xfrm>
          <a:prstGeom prst="rect">
            <a:avLst/>
          </a:prstGeom>
        </p:spPr>
      </p:pic>
      <p:pic>
        <p:nvPicPr>
          <p:cNvPr id="18" name="Am-thanh-tra-loi-dung-www_nhacchuongvui_com.mp3">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30900" y="5256735"/>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85"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0"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0"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0"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4743450" y="151719"/>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700">
              <a:solidFill>
                <a:prstClr val="white"/>
              </a:solidFill>
            </a:endParaRPr>
          </a:p>
        </p:txBody>
      </p:sp>
      <p:sp>
        <p:nvSpPr>
          <p:cNvPr id="3" name="TextBox 2"/>
          <p:cNvSpPr txBox="1"/>
          <p:nvPr/>
        </p:nvSpPr>
        <p:spPr>
          <a:xfrm>
            <a:off x="5715000" y="310973"/>
            <a:ext cx="7772400" cy="1754326"/>
          </a:xfrm>
          <a:prstGeom prst="rect">
            <a:avLst/>
          </a:prstGeom>
          <a:noFill/>
        </p:spPr>
        <p:txBody>
          <a:bodyPr wrap="square" rtlCol="0">
            <a:spAutoFit/>
          </a:bodyPr>
          <a:lstStyle/>
          <a:p>
            <a:pPr algn="ctr"/>
            <a:r>
              <a:rPr lang="fr-FR" sz="5400">
                <a:latin typeface="Times New Roman" panose="02020603050405020304" pitchFamily="18" charset="0"/>
                <a:cs typeface="Times New Roman" panose="02020603050405020304" pitchFamily="18" charset="0"/>
              </a:rPr>
              <a:t>Câu 5:</a:t>
            </a:r>
            <a:r>
              <a:rPr lang="fr-FR" sz="5400" i="1">
                <a:latin typeface="Times New Roman" panose="02020603050405020304" pitchFamily="18" charset="0"/>
                <a:cs typeface="Times New Roman" panose="02020603050405020304" pitchFamily="18" charset="0"/>
              </a:rPr>
              <a:t> Tại sao ông Giuốc-đanh bị lừa? </a:t>
            </a:r>
            <a:endParaRPr lang="en-GB" sz="5400">
              <a:latin typeface="Times New Roman" panose="02020603050405020304" pitchFamily="18" charset="0"/>
              <a:cs typeface="Times New Roman" panose="02020603050405020304" pitchFamily="18" charset="0"/>
            </a:endParaRPr>
          </a:p>
        </p:txBody>
      </p:sp>
      <p:sp>
        <p:nvSpPr>
          <p:cNvPr id="7" name="TextBox 6"/>
          <p:cNvSpPr txBox="1"/>
          <p:nvPr/>
        </p:nvSpPr>
        <p:spPr>
          <a:xfrm>
            <a:off x="12646235" y="6166874"/>
            <a:ext cx="5403270" cy="2800767"/>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4400">
                <a:latin typeface="Times New Roman" panose="02020603050405020304" pitchFamily="18" charset="0"/>
                <a:cs typeface="Times New Roman" panose="02020603050405020304" pitchFamily="18" charset="0"/>
              </a:rPr>
              <a:t>D. Vì ông ấy là người ngu dốt, không có hiểu biết, lại thích học đòi làm sang.</a:t>
            </a:r>
            <a:endParaRPr lang="en-GB" sz="4400">
              <a:latin typeface="Times New Roman" panose="02020603050405020304" pitchFamily="18" charset="0"/>
              <a:cs typeface="Times New Roman" panose="02020603050405020304" pitchFamily="18" charset="0"/>
            </a:endParaRPr>
          </a:p>
        </p:txBody>
      </p:sp>
      <p:sp>
        <p:nvSpPr>
          <p:cNvPr id="8" name="TextBox 7"/>
          <p:cNvSpPr txBox="1"/>
          <p:nvPr/>
        </p:nvSpPr>
        <p:spPr>
          <a:xfrm>
            <a:off x="784513" y="6816516"/>
            <a:ext cx="4286251"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C. Vì ông ấy ham sự nịnh bợ. </a:t>
            </a:r>
            <a:endParaRPr lang="en-GB" sz="4800">
              <a:latin typeface="Times New Roman" panose="02020603050405020304" pitchFamily="18" charset="0"/>
              <a:cs typeface="Times New Roman" panose="02020603050405020304" pitchFamily="18" charset="0"/>
            </a:endParaRPr>
          </a:p>
        </p:txBody>
      </p:sp>
      <p:sp>
        <p:nvSpPr>
          <p:cNvPr id="9" name="TextBox 8"/>
          <p:cNvSpPr txBox="1"/>
          <p:nvPr/>
        </p:nvSpPr>
        <p:spPr>
          <a:xfrm>
            <a:off x="766370" y="4274090"/>
            <a:ext cx="4304394"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A. Vì ông ấy quá thật thà. </a:t>
            </a:r>
            <a:endParaRPr lang="en-GB" sz="4800">
              <a:latin typeface="Times New Roman" panose="02020603050405020304" pitchFamily="18" charset="0"/>
              <a:cs typeface="Times New Roman" panose="02020603050405020304" pitchFamily="18" charset="0"/>
            </a:endParaRPr>
          </a:p>
        </p:txBody>
      </p:sp>
      <p:sp>
        <p:nvSpPr>
          <p:cNvPr id="10" name="TextBox 9"/>
          <p:cNvSpPr txBox="1"/>
          <p:nvPr/>
        </p:nvSpPr>
        <p:spPr>
          <a:xfrm>
            <a:off x="12664293" y="3639148"/>
            <a:ext cx="5399810" cy="2308324"/>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B. Vì ông ấy biết bị lừa nhưng vẫn đồng ý để cho họ lừa. </a:t>
            </a:r>
            <a:endParaRPr lang="en-GB" sz="4800">
              <a:latin typeface="Times New Roman" panose="02020603050405020304" pitchFamily="18" charset="0"/>
              <a:cs typeface="Times New Roman" panose="02020603050405020304" pitchFamily="18" charset="0"/>
            </a:endParaRPr>
          </a:p>
        </p:txBody>
      </p:sp>
      <p:pic>
        <p:nvPicPr>
          <p:cNvPr id="11" name="Picture 10">
            <a:hlinkClick r:id="" action="ppaction://hlinkshowjump?jump=nextslide"/>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a:fillRect/>
          </a:stretch>
        </p:blipFill>
        <p:spPr>
          <a:xfrm>
            <a:off x="14745194" y="7741141"/>
            <a:ext cx="3304311" cy="2891804"/>
          </a:xfrm>
          <a:prstGeom prst="rect">
            <a:avLst/>
          </a:prstGeom>
        </p:spPr>
      </p:pic>
      <p:pic>
        <p:nvPicPr>
          <p:cNvPr id="12" name="Đ"/>
          <p:cNvPicPr>
            <a:picLocks noChangeAspect="1"/>
          </p:cNvPicPr>
          <p:nvPr/>
        </p:nvPicPr>
        <p:blipFill rotWithShape="1">
          <a:blip r:embed="rId3">
            <a:extLst>
              <a:ext uri="{BEBA8EAE-BF5A-486C-A8C5-ECC9F3942E4B}">
                <a14:imgProps xmlns:a14="http://schemas.microsoft.com/office/drawing/2010/main">
                  <a14:imgLayer r:embed="rId4">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a:fillRect/>
          </a:stretch>
        </p:blipFill>
        <p:spPr>
          <a:xfrm>
            <a:off x="6026729" y="2055270"/>
            <a:ext cx="6702135" cy="8231730"/>
          </a:xfrm>
          <a:prstGeom prst="rect">
            <a:avLst/>
          </a:prstGeom>
        </p:spPr>
      </p:pic>
      <p:pic>
        <p:nvPicPr>
          <p:cNvPr id="13" name="B"/>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85064" y="3196496"/>
            <a:ext cx="7200902" cy="7240041"/>
          </a:xfrm>
          <a:prstGeom prst="rect">
            <a:avLst/>
          </a:prstGeom>
        </p:spPr>
      </p:pic>
      <p:pic>
        <p:nvPicPr>
          <p:cNvPr id="16" name="C"/>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413664" y="3351476"/>
            <a:ext cx="7200902" cy="7240041"/>
          </a:xfrm>
          <a:prstGeom prst="rect">
            <a:avLst/>
          </a:prstGeom>
        </p:spPr>
      </p:pic>
      <p:pic>
        <p:nvPicPr>
          <p:cNvPr id="17" name="D"/>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323036" y="3719668"/>
            <a:ext cx="7200902" cy="7240041"/>
          </a:xfrm>
          <a:prstGeom prst="rect">
            <a:avLst/>
          </a:prstGeom>
        </p:spPr>
      </p:pic>
      <p:pic>
        <p:nvPicPr>
          <p:cNvPr id="18" name="Am-thanh-tra-loi-dung-www_nhacchuongvui_com.mp3">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30900" y="5256735"/>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85"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0"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0"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0"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3000" b="-3000"/>
          </a:stretch>
        </a:blipFill>
        <a:effectLst/>
      </p:bgPr>
    </p:bg>
    <p:spTree>
      <p:nvGrpSpPr>
        <p:cNvPr id="1" name=""/>
        <p:cNvGrpSpPr/>
        <p:nvPr/>
      </p:nvGrpSpPr>
      <p:grpSpPr>
        <a:xfrm>
          <a:off x="0" y="0"/>
          <a:ext cx="0" cy="0"/>
          <a:chOff x="0" y="0"/>
          <a:chExt cx="0" cy="0"/>
        </a:xfrm>
      </p:grpSpPr>
      <p:sp>
        <p:nvSpPr>
          <p:cNvPr id="2" name="Rounded Rectangle 1"/>
          <p:cNvSpPr/>
          <p:nvPr/>
        </p:nvSpPr>
        <p:spPr>
          <a:xfrm>
            <a:off x="5188693" y="185959"/>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2700">
              <a:solidFill>
                <a:prstClr val="white"/>
              </a:solidFill>
            </a:endParaRPr>
          </a:p>
        </p:txBody>
      </p:sp>
      <p:sp>
        <p:nvSpPr>
          <p:cNvPr id="3" name="TextBox 2"/>
          <p:cNvSpPr txBox="1"/>
          <p:nvPr/>
        </p:nvSpPr>
        <p:spPr>
          <a:xfrm>
            <a:off x="5185064" y="325151"/>
            <a:ext cx="8989868" cy="230832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just"/>
            <a:r>
              <a:rPr lang="fr-FR" sz="4800" b="1">
                <a:latin typeface="Times New Roman" panose="02020603050405020304" pitchFamily="18" charset="0"/>
                <a:cs typeface="Times New Roman" panose="02020603050405020304" pitchFamily="18" charset="0"/>
              </a:rPr>
              <a:t>Câu 6:</a:t>
            </a:r>
            <a:r>
              <a:rPr lang="fr-FR" sz="4800" i="1">
                <a:latin typeface="Times New Roman" panose="02020603050405020304" pitchFamily="18" charset="0"/>
                <a:cs typeface="Times New Roman" panose="02020603050405020304" pitchFamily="18" charset="0"/>
              </a:rPr>
              <a:t> Tính cách hài hước của nhân vật trong vở kịch, đặc biệt là ông Giuốc-đanh được thể hiện qua:</a:t>
            </a:r>
            <a:endParaRPr lang="en-GB" sz="4800">
              <a:latin typeface="Times New Roman" panose="02020603050405020304" pitchFamily="18" charset="0"/>
              <a:cs typeface="Times New Roman" panose="02020603050405020304" pitchFamily="18" charset="0"/>
            </a:endParaRPr>
          </a:p>
        </p:txBody>
      </p:sp>
      <p:sp>
        <p:nvSpPr>
          <p:cNvPr id="7" name="TextBox 6"/>
          <p:cNvSpPr txBox="1"/>
          <p:nvPr/>
        </p:nvSpPr>
        <p:spPr>
          <a:xfrm>
            <a:off x="36495" y="3666061"/>
            <a:ext cx="4836838" cy="2123658"/>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4400">
                <a:latin typeface="Times New Roman" panose="02020603050405020304" pitchFamily="18" charset="0"/>
                <a:cs typeface="Times New Roman" panose="02020603050405020304" pitchFamily="18" charset="0"/>
              </a:rPr>
              <a:t>A. Ngôn ngữ, cử chỉ, hành động, tình huống hài hước.</a:t>
            </a:r>
            <a:endParaRPr lang="en-GB" sz="4400">
              <a:latin typeface="Times New Roman" panose="02020603050405020304" pitchFamily="18" charset="0"/>
              <a:cs typeface="Times New Roman" panose="02020603050405020304" pitchFamily="18" charset="0"/>
            </a:endParaRPr>
          </a:p>
        </p:txBody>
      </p:sp>
      <p:sp>
        <p:nvSpPr>
          <p:cNvPr id="8" name="TextBox 7"/>
          <p:cNvSpPr txBox="1"/>
          <p:nvPr/>
        </p:nvSpPr>
        <p:spPr>
          <a:xfrm>
            <a:off x="7466" y="6414071"/>
            <a:ext cx="4569404" cy="144655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400">
                <a:latin typeface="Times New Roman" panose="02020603050405020304" pitchFamily="18" charset="0"/>
                <a:cs typeface="Times New Roman" panose="02020603050405020304" pitchFamily="18" charset="0"/>
              </a:rPr>
              <a:t>C. Ngôn ngữ, hành động hài hước.</a:t>
            </a:r>
            <a:endParaRPr lang="en-GB" sz="4400">
              <a:latin typeface="Times New Roman" panose="02020603050405020304" pitchFamily="18" charset="0"/>
              <a:cs typeface="Times New Roman" panose="02020603050405020304" pitchFamily="18" charset="0"/>
            </a:endParaRPr>
          </a:p>
        </p:txBody>
      </p:sp>
      <p:sp>
        <p:nvSpPr>
          <p:cNvPr id="9" name="TextBox 8"/>
          <p:cNvSpPr txBox="1"/>
          <p:nvPr/>
        </p:nvSpPr>
        <p:spPr>
          <a:xfrm>
            <a:off x="12612052" y="6223994"/>
            <a:ext cx="4323024"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D. Tình huống, hành động</a:t>
            </a:r>
            <a:endParaRPr lang="en-GB" sz="4800">
              <a:latin typeface="Times New Roman" panose="02020603050405020304" pitchFamily="18" charset="0"/>
              <a:cs typeface="Times New Roman" panose="02020603050405020304" pitchFamily="18" charset="0"/>
            </a:endParaRPr>
          </a:p>
        </p:txBody>
      </p:sp>
      <p:sp>
        <p:nvSpPr>
          <p:cNvPr id="10" name="TextBox 9"/>
          <p:cNvSpPr txBox="1"/>
          <p:nvPr/>
        </p:nvSpPr>
        <p:spPr>
          <a:xfrm>
            <a:off x="12637615" y="3873225"/>
            <a:ext cx="4297461" cy="1569660"/>
          </a:xfrm>
          <a:prstGeom prst="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4800">
                <a:latin typeface="Times New Roman" panose="02020603050405020304" pitchFamily="18" charset="0"/>
                <a:cs typeface="Times New Roman" panose="02020603050405020304" pitchFamily="18" charset="0"/>
              </a:rPr>
              <a:t>B. Cử chỉ, hành động hài hước.</a:t>
            </a:r>
            <a:endParaRPr lang="en-GB" sz="480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a:fillRect/>
          </a:stretch>
        </p:blipFill>
        <p:spPr>
          <a:xfrm>
            <a:off x="14978059" y="7137346"/>
            <a:ext cx="3839877" cy="3360510"/>
          </a:xfrm>
          <a:prstGeom prst="rect">
            <a:avLst/>
          </a:prstGeom>
        </p:spPr>
      </p:pic>
      <p:pic>
        <p:nvPicPr>
          <p:cNvPr id="12" name="Đ"/>
          <p:cNvPicPr>
            <a:picLocks noChangeAspect="1"/>
          </p:cNvPicPr>
          <p:nvPr/>
        </p:nvPicPr>
        <p:blipFill rotWithShape="1">
          <a:blip r:embed="rId3">
            <a:extLst>
              <a:ext uri="{BEBA8EAE-BF5A-486C-A8C5-ECC9F3942E4B}">
                <a14:imgProps xmlns:a14="http://schemas.microsoft.com/office/drawing/2010/main">
                  <a14:imgLayer r:embed="rId4">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a:fillRect/>
          </a:stretch>
        </p:blipFill>
        <p:spPr>
          <a:xfrm>
            <a:off x="5372100" y="2017194"/>
            <a:ext cx="6702135" cy="8231730"/>
          </a:xfrm>
          <a:prstGeom prst="rect">
            <a:avLst/>
          </a:prstGeom>
        </p:spPr>
      </p:pic>
      <p:pic>
        <p:nvPicPr>
          <p:cNvPr id="13" name="B"/>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185064" y="3196496"/>
            <a:ext cx="7200902" cy="7240041"/>
          </a:xfrm>
          <a:prstGeom prst="rect">
            <a:avLst/>
          </a:prstGeom>
        </p:spPr>
      </p:pic>
      <p:pic>
        <p:nvPicPr>
          <p:cNvPr id="16" name="C"/>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413664" y="3425096"/>
            <a:ext cx="7200902" cy="7240041"/>
          </a:xfrm>
          <a:prstGeom prst="rect">
            <a:avLst/>
          </a:prstGeom>
        </p:spPr>
      </p:pic>
      <p:pic>
        <p:nvPicPr>
          <p:cNvPr id="17" name="D"/>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a:fillRect/>
          </a:stretch>
        </p:blipFill>
        <p:spPr>
          <a:xfrm>
            <a:off x="5073485" y="3046959"/>
            <a:ext cx="7200902" cy="7240041"/>
          </a:xfrm>
          <a:prstGeom prst="rect">
            <a:avLst/>
          </a:prstGeom>
        </p:spPr>
      </p:pic>
      <p:pic>
        <p:nvPicPr>
          <p:cNvPr id="18" name="Am-thanh-tra-loi-dung-www_nhacchuongvui_com.mp3">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18630900" y="5256735"/>
            <a:ext cx="914400" cy="914400"/>
          </a:xfrm>
          <a:prstGeom prst="rect">
            <a:avLst/>
          </a:prstGeom>
        </p:spPr>
      </p:pic>
      <p:sp>
        <p:nvSpPr>
          <p:cNvPr id="20" name="Rounded Rectangle 19">
            <a:hlinkClick r:id="" action="ppaction://hlinkshowjump?jump=nextslide"/>
          </p:cNvPr>
          <p:cNvSpPr/>
          <p:nvPr/>
        </p:nvSpPr>
        <p:spPr>
          <a:xfrm>
            <a:off x="13762760" y="30976"/>
            <a:ext cx="2228850" cy="685802"/>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137160" tIns="68580" rIns="137160" bIns="68580" numCol="1" spcCol="0" rtlCol="0" fromWordArt="0" anchor="ctr" anchorCtr="0" forceAA="0" compatLnSpc="1">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700">
                <a:solidFill>
                  <a:srgbClr val="FF0000"/>
                </a:solidFill>
                <a:latin typeface="Times New Roman" panose="02020603050405020304" pitchFamily="18" charset="0"/>
                <a:cs typeface="Times New Roman" panose="02020603050405020304" pitchFamily="18" charset="0"/>
              </a:rPr>
              <a:t>BÀI MỚI</a:t>
            </a:r>
            <a:endParaRPr lang="en-US" sz="27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85"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0"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0"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0"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384577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DFCF4"/>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15460239"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stretch>
              <a:fillRect/>
            </a:stretch>
          </a:blipFill>
        </p:spPr>
      </p:sp>
      <p:sp>
        <p:nvSpPr>
          <p:cNvPr id="6" name="Freeform 6"/>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2"/>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0" name="Freeform 10"/>
          <p:cNvSpPr/>
          <p:nvPr/>
        </p:nvSpPr>
        <p:spPr>
          <a:xfrm>
            <a:off x="-1036190" y="8107793"/>
            <a:ext cx="9763927" cy="5308026"/>
          </a:xfrm>
          <a:custGeom>
            <a:avLst/>
            <a:gdLst/>
            <a:ahLst/>
            <a:cxnLst/>
            <a:rect l="l" t="t" r="r" b="b"/>
            <a:pathLst>
              <a:path w="9763927" h="5308026">
                <a:moveTo>
                  <a:pt x="0" y="0"/>
                </a:moveTo>
                <a:lnTo>
                  <a:pt x="9763926" y="0"/>
                </a:lnTo>
                <a:lnTo>
                  <a:pt x="9763926" y="5308025"/>
                </a:lnTo>
                <a:lnTo>
                  <a:pt x="0" y="5308025"/>
                </a:lnTo>
                <a:lnTo>
                  <a:pt x="0" y="0"/>
                </a:lnTo>
                <a:close/>
              </a:path>
            </a:pathLst>
          </a:custGeom>
          <a:blipFill>
            <a:blip r:embed="rId3"/>
            <a:stretch>
              <a:fillRect/>
            </a:stretch>
          </a:blipFill>
        </p:spPr>
      </p:sp>
      <p:sp>
        <p:nvSpPr>
          <p:cNvPr id="11" name="Freeform 11"/>
          <p:cNvSpPr/>
          <p:nvPr/>
        </p:nvSpPr>
        <p:spPr>
          <a:xfrm flipH="1">
            <a:off x="14101437" y="5572159"/>
            <a:ext cx="2857916" cy="4114800"/>
          </a:xfrm>
          <a:custGeom>
            <a:avLst/>
            <a:gdLst/>
            <a:ahLst/>
            <a:cxnLst/>
            <a:rect l="l" t="t" r="r" b="b"/>
            <a:pathLst>
              <a:path w="2857916" h="4114800">
                <a:moveTo>
                  <a:pt x="2857916" y="0"/>
                </a:moveTo>
                <a:lnTo>
                  <a:pt x="0" y="0"/>
                </a:lnTo>
                <a:lnTo>
                  <a:pt x="0" y="4114800"/>
                </a:lnTo>
                <a:lnTo>
                  <a:pt x="2857916" y="4114800"/>
                </a:lnTo>
                <a:lnTo>
                  <a:pt x="2857916" y="0"/>
                </a:lnTo>
                <a:close/>
              </a:path>
            </a:pathLst>
          </a:custGeom>
          <a:blipFill>
            <a:blip r:embed="rId4"/>
            <a:stretch>
              <a:fillRect/>
            </a:stretch>
          </a:blipFill>
        </p:spPr>
      </p:sp>
      <p:sp>
        <p:nvSpPr>
          <p:cNvPr id="12" name="Freeform 12"/>
          <p:cNvSpPr/>
          <p:nvPr/>
        </p:nvSpPr>
        <p:spPr>
          <a:xfrm>
            <a:off x="1028700" y="5572159"/>
            <a:ext cx="1991625" cy="2535634"/>
          </a:xfrm>
          <a:custGeom>
            <a:avLst/>
            <a:gdLst/>
            <a:ahLst/>
            <a:cxnLst/>
            <a:rect l="l" t="t" r="r" b="b"/>
            <a:pathLst>
              <a:path w="1991625" h="2535634">
                <a:moveTo>
                  <a:pt x="0" y="0"/>
                </a:moveTo>
                <a:lnTo>
                  <a:pt x="1991625" y="0"/>
                </a:lnTo>
                <a:lnTo>
                  <a:pt x="1991625" y="2535634"/>
                </a:lnTo>
                <a:lnTo>
                  <a:pt x="0" y="2535634"/>
                </a:lnTo>
                <a:lnTo>
                  <a:pt x="0" y="0"/>
                </a:lnTo>
                <a:close/>
              </a:path>
            </a:pathLst>
          </a:custGeom>
          <a:blipFill>
            <a:blip r:embed="rId5"/>
            <a:stretch>
              <a:fillRect/>
            </a:stretch>
          </a:blipFill>
        </p:spPr>
      </p:sp>
      <p:sp>
        <p:nvSpPr>
          <p:cNvPr id="13" name="Freeform 13"/>
          <p:cNvSpPr/>
          <p:nvPr/>
        </p:nvSpPr>
        <p:spPr>
          <a:xfrm>
            <a:off x="3409534" y="6521830"/>
            <a:ext cx="2289448" cy="1585963"/>
          </a:xfrm>
          <a:custGeom>
            <a:avLst/>
            <a:gdLst/>
            <a:ahLst/>
            <a:cxnLst/>
            <a:rect l="l" t="t" r="r" b="b"/>
            <a:pathLst>
              <a:path w="2289448" h="1585963">
                <a:moveTo>
                  <a:pt x="0" y="0"/>
                </a:moveTo>
                <a:lnTo>
                  <a:pt x="2289448" y="0"/>
                </a:lnTo>
                <a:lnTo>
                  <a:pt x="2289448" y="1585963"/>
                </a:lnTo>
                <a:lnTo>
                  <a:pt x="0" y="1585963"/>
                </a:lnTo>
                <a:lnTo>
                  <a:pt x="0" y="0"/>
                </a:lnTo>
                <a:close/>
              </a:path>
            </a:pathLst>
          </a:custGeom>
          <a:blipFill>
            <a:blip r:embed="rId6"/>
            <a:stretch>
              <a:fillRect/>
            </a:stretch>
          </a:blipFill>
        </p:spPr>
      </p:sp>
      <p:sp>
        <p:nvSpPr>
          <p:cNvPr id="14" name="TextBox 14"/>
          <p:cNvSpPr txBox="1"/>
          <p:nvPr/>
        </p:nvSpPr>
        <p:spPr>
          <a:xfrm>
            <a:off x="5039384" y="2529397"/>
            <a:ext cx="8687771" cy="2708434"/>
          </a:xfrm>
          <a:prstGeom prst="rect">
            <a:avLst/>
          </a:prstGeom>
        </p:spPr>
        <p:txBody>
          <a:bodyPr lIns="0" tIns="0" rIns="0" bIns="0" rtlCol="0" anchor="t">
            <a:spAutoFit/>
          </a:bodyPr>
          <a:lstStyle/>
          <a:p>
            <a:pPr algn="ctr"/>
            <a:r>
              <a:rPr lang="fr-FR"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a:t>
            </a:r>
            <a:r>
              <a:rPr lang="fr-FR"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4 </a:t>
            </a:r>
            <a:r>
              <a:rPr lang="fr-FR" sz="8800" b="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VẬN </a:t>
            </a:r>
            <a:r>
              <a:rPr lang="fr-FR"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DỤNG</a:t>
            </a:r>
            <a:endParaRPr lang="en-GB"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5" name="Freeform 5"/>
          <p:cNvSpPr/>
          <p:nvPr/>
        </p:nvSpPr>
        <p:spPr>
          <a:xfrm>
            <a:off x="1603556" y="2019300"/>
            <a:ext cx="4334287" cy="5623801"/>
          </a:xfrm>
          <a:custGeom>
            <a:avLst/>
            <a:gdLst/>
            <a:ahLst/>
            <a:cxnLst/>
            <a:rect l="l" t="t" r="r" b="b"/>
            <a:pathLst>
              <a:path w="4002578" h="4114800">
                <a:moveTo>
                  <a:pt x="0" y="0"/>
                </a:moveTo>
                <a:lnTo>
                  <a:pt x="4002578" y="0"/>
                </a:lnTo>
                <a:lnTo>
                  <a:pt x="4002578"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6014118" y="2127903"/>
            <a:ext cx="4672932" cy="5623801"/>
          </a:xfrm>
          <a:custGeom>
            <a:avLst/>
            <a:gdLst/>
            <a:ahLst/>
            <a:cxnLst/>
            <a:rect l="l" t="t" r="r" b="b"/>
            <a:pathLst>
              <a:path w="3759898" h="4114800">
                <a:moveTo>
                  <a:pt x="0" y="0"/>
                </a:moveTo>
                <a:lnTo>
                  <a:pt x="3759899" y="0"/>
                </a:lnTo>
                <a:lnTo>
                  <a:pt x="375989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10641039" y="1333500"/>
            <a:ext cx="6427762" cy="7467600"/>
          </a:xfrm>
          <a:custGeom>
            <a:avLst/>
            <a:gdLst/>
            <a:ahLst/>
            <a:cxnLst/>
            <a:rect l="l" t="t" r="r" b="b"/>
            <a:pathLst>
              <a:path w="4188092" h="4114800">
                <a:moveTo>
                  <a:pt x="0" y="0"/>
                </a:moveTo>
                <a:lnTo>
                  <a:pt x="4188092" y="0"/>
                </a:lnTo>
                <a:lnTo>
                  <a:pt x="418809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Rectangle 8"/>
          <p:cNvSpPr/>
          <p:nvPr/>
        </p:nvSpPr>
        <p:spPr>
          <a:xfrm>
            <a:off x="2132399" y="2844907"/>
            <a:ext cx="3276600" cy="4154984"/>
          </a:xfrm>
          <a:prstGeom prst="rect">
            <a:avLst/>
          </a:prstGeom>
        </p:spPr>
        <p:txBody>
          <a:bodyPr wrap="square">
            <a:spAutoFit/>
          </a:bodyPr>
          <a:lstStyle/>
          <a:p>
            <a:pPr algn="just"/>
            <a:r>
              <a:rPr lang="fr-FR" sz="4400" b="1">
                <a:latin typeface="Times New Roman" panose="02020603050405020304" pitchFamily="18" charset="0"/>
                <a:ea typeface="Times New Roman" panose="02020603050405020304" pitchFamily="18" charset="0"/>
              </a:rPr>
              <a:t>Nhóm 1</a:t>
            </a:r>
            <a:r>
              <a:rPr lang="fr-FR" sz="4400">
                <a:latin typeface="Times New Roman" panose="02020603050405020304" pitchFamily="18" charset="0"/>
                <a:ea typeface="Times New Roman" panose="02020603050405020304" pitchFamily="18" charset="0"/>
              </a:rPr>
              <a:t>: Vẽ chân dung ông Giuốc-đanh theo tưởng tượng của em,</a:t>
            </a:r>
            <a:endParaRPr lang="en-GB" sz="4400"/>
          </a:p>
        </p:txBody>
      </p:sp>
      <p:sp>
        <p:nvSpPr>
          <p:cNvPr id="10" name="Rectangle 9"/>
          <p:cNvSpPr/>
          <p:nvPr/>
        </p:nvSpPr>
        <p:spPr>
          <a:xfrm>
            <a:off x="6343229" y="3342491"/>
            <a:ext cx="3968699" cy="3477875"/>
          </a:xfrm>
          <a:prstGeom prst="rect">
            <a:avLst/>
          </a:prstGeom>
        </p:spPr>
        <p:txBody>
          <a:bodyPr wrap="square">
            <a:spAutoFit/>
          </a:bodyPr>
          <a:lstStyle/>
          <a:p>
            <a:pPr algn="just"/>
            <a:r>
              <a:rPr lang="fr-FR" sz="4400" b="1">
                <a:latin typeface="Times New Roman" panose="02020603050405020304" pitchFamily="18" charset="0"/>
                <a:ea typeface="Times New Roman" panose="02020603050405020304" pitchFamily="18" charset="0"/>
              </a:rPr>
              <a:t>Nhóm 2</a:t>
            </a:r>
            <a:r>
              <a:rPr lang="fr-FR" sz="4400">
                <a:latin typeface="Times New Roman" panose="02020603050405020304" pitchFamily="18" charset="0"/>
                <a:ea typeface="Times New Roman" panose="02020603050405020304" pitchFamily="18" charset="0"/>
              </a:rPr>
              <a:t>: Diễn tiểu phẩm đoạn trích “</a:t>
            </a:r>
            <a:r>
              <a:rPr lang="fr-FR" sz="4400" i="1">
                <a:latin typeface="Times New Roman" panose="02020603050405020304" pitchFamily="18" charset="0"/>
                <a:ea typeface="Times New Roman" panose="02020603050405020304" pitchFamily="18" charset="0"/>
              </a:rPr>
              <a:t>Ông Giuốc-đanh mặc lễ phục</a:t>
            </a:r>
            <a:r>
              <a:rPr lang="fr-FR" sz="4400">
                <a:latin typeface="Times New Roman" panose="02020603050405020304" pitchFamily="18" charset="0"/>
                <a:ea typeface="Times New Roman" panose="02020603050405020304" pitchFamily="18" charset="0"/>
              </a:rPr>
              <a:t>”</a:t>
            </a:r>
            <a:endParaRPr lang="en-GB" sz="4400"/>
          </a:p>
        </p:txBody>
      </p:sp>
      <p:sp>
        <p:nvSpPr>
          <p:cNvPr id="11" name="Rectangle 10"/>
          <p:cNvSpPr/>
          <p:nvPr/>
        </p:nvSpPr>
        <p:spPr>
          <a:xfrm>
            <a:off x="11506200" y="2127903"/>
            <a:ext cx="5049525" cy="6254020"/>
          </a:xfrm>
          <a:prstGeom prst="rect">
            <a:avLst/>
          </a:prstGeom>
        </p:spPr>
        <p:txBody>
          <a:bodyPr wrap="square">
            <a:spAutoFit/>
          </a:bodyPr>
          <a:lstStyle/>
          <a:p>
            <a:pPr algn="just">
              <a:lnSpc>
                <a:spcPct val="130000"/>
              </a:lnSpc>
              <a:spcAft>
                <a:spcPts val="0"/>
              </a:spcAft>
            </a:pPr>
            <a:r>
              <a:rPr lang="fr-FR" sz="4400" b="1">
                <a:latin typeface="Times New Roman" panose="02020603050405020304" pitchFamily="18" charset="0"/>
                <a:ea typeface="Times New Roman" panose="02020603050405020304" pitchFamily="18" charset="0"/>
                <a:cs typeface="Times New Roman" panose="02020603050405020304" pitchFamily="18" charset="0"/>
              </a:rPr>
              <a:t>Nhóm 3</a:t>
            </a:r>
            <a:r>
              <a:rPr lang="fr-FR" sz="4400">
                <a:latin typeface="Times New Roman" panose="02020603050405020304" pitchFamily="18" charset="0"/>
                <a:ea typeface="Times New Roman" panose="02020603050405020304" pitchFamily="18" charset="0"/>
                <a:cs typeface="Times New Roman" panose="02020603050405020304" pitchFamily="18" charset="0"/>
              </a:rPr>
              <a:t>: (còn lại): Viết đoạn văn:</a:t>
            </a:r>
            <a:r>
              <a:rPr lang="fr-FR" sz="4400" i="1">
                <a:latin typeface="Times New Roman" panose="02020603050405020304" pitchFamily="18" charset="0"/>
                <a:ea typeface="Times New Roman" panose="02020603050405020304" pitchFamily="18" charset="0"/>
                <a:cs typeface="Times New Roman" panose="02020603050405020304" pitchFamily="18" charset="0"/>
              </a:rPr>
              <a:t> Viết đoạn văn (khoảng 7- 9 câu) trình bày suy nghĩ của em về nhân vật bác phó may trong đoạn trích trên.</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0" y="7539426"/>
            <a:ext cx="18288000" cy="921895"/>
            <a:chOff x="0" y="0"/>
            <a:chExt cx="4816593" cy="242804"/>
          </a:xfrm>
        </p:grpSpPr>
        <p:sp>
          <p:nvSpPr>
            <p:cNvPr id="3" name="Freeform 3"/>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5" name="Freeform 5"/>
          <p:cNvSpPr/>
          <p:nvPr/>
        </p:nvSpPr>
        <p:spPr>
          <a:xfrm>
            <a:off x="1028700" y="7428035"/>
            <a:ext cx="1810296" cy="2123514"/>
          </a:xfrm>
          <a:custGeom>
            <a:avLst/>
            <a:gdLst/>
            <a:ahLst/>
            <a:cxnLst/>
            <a:rect l="l" t="t" r="r" b="b"/>
            <a:pathLst>
              <a:path w="1810296" h="2123514">
                <a:moveTo>
                  <a:pt x="0" y="0"/>
                </a:moveTo>
                <a:lnTo>
                  <a:pt x="1810296" y="0"/>
                </a:lnTo>
                <a:lnTo>
                  <a:pt x="1810296" y="2123514"/>
                </a:lnTo>
                <a:lnTo>
                  <a:pt x="0" y="212351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6" name="Group 6"/>
          <p:cNvGrpSpPr/>
          <p:nvPr/>
        </p:nvGrpSpPr>
        <p:grpSpPr>
          <a:xfrm>
            <a:off x="8818168" y="1987034"/>
            <a:ext cx="8974532" cy="8109466"/>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9" name="Freeform 9"/>
          <p:cNvSpPr/>
          <p:nvPr/>
        </p:nvSpPr>
        <p:spPr>
          <a:xfrm>
            <a:off x="3326733" y="2565058"/>
            <a:ext cx="5003698" cy="7020494"/>
          </a:xfrm>
          <a:custGeom>
            <a:avLst/>
            <a:gdLst/>
            <a:ahLst/>
            <a:cxnLst/>
            <a:rect l="l" t="t" r="r" b="b"/>
            <a:pathLst>
              <a:path w="5003698" h="7020494">
                <a:moveTo>
                  <a:pt x="0" y="0"/>
                </a:moveTo>
                <a:lnTo>
                  <a:pt x="5003698" y="0"/>
                </a:lnTo>
                <a:lnTo>
                  <a:pt x="5003698" y="7020494"/>
                </a:lnTo>
                <a:lnTo>
                  <a:pt x="0" y="70204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Rectangle 17"/>
          <p:cNvSpPr/>
          <p:nvPr/>
        </p:nvSpPr>
        <p:spPr>
          <a:xfrm>
            <a:off x="3758431" y="145049"/>
            <a:ext cx="9144000" cy="1569660"/>
          </a:xfrm>
          <a:prstGeom prst="rect">
            <a:avLst/>
          </a:prstGeom>
        </p:spPr>
        <p:txBody>
          <a:bodyPr>
            <a:spAutoFit/>
          </a:bodyPr>
          <a:lstStyle/>
          <a:p>
            <a:pPr algn="ctr">
              <a:spcAft>
                <a:spcPts val="0"/>
              </a:spcAft>
            </a:pPr>
            <a:r>
              <a:rPr lang="vi-VN" sz="4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Bảng kiểm</a:t>
            </a:r>
            <a:endParaRPr lang="en-GB" sz="4400">
              <a:latin typeface="Times New Roman" panose="02020603050405020304" pitchFamily="18" charset="0"/>
              <a:ea typeface="Times New Roman" panose="02020603050405020304" pitchFamily="18" charset="0"/>
            </a:endParaRPr>
          </a:p>
          <a:p>
            <a:pPr algn="ctr">
              <a:spcAft>
                <a:spcPts val="0"/>
              </a:spcAft>
            </a:pPr>
            <a:r>
              <a:rPr lang="vi-VN" sz="4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Đánh giá kĩ năng viết đoạn văn</a:t>
            </a:r>
            <a:endParaRPr lang="en-GB" sz="4400">
              <a:effectLst/>
              <a:latin typeface="Times New Roman" panose="02020603050405020304" pitchFamily="18" charset="0"/>
              <a:ea typeface="Times New Roman" panose="02020603050405020304" pitchFamily="18" charset="0"/>
            </a:endParaRPr>
          </a:p>
        </p:txBody>
      </p:sp>
      <p:graphicFrame>
        <p:nvGraphicFramePr>
          <p:cNvPr id="19" name="Table 18"/>
          <p:cNvGraphicFramePr>
            <a:graphicFrameLocks noGrp="1"/>
          </p:cNvGraphicFramePr>
          <p:nvPr/>
        </p:nvGraphicFramePr>
        <p:xfrm>
          <a:off x="8991600" y="2400300"/>
          <a:ext cx="8610600" cy="7391400"/>
        </p:xfrm>
        <a:graphic>
          <a:graphicData uri="http://schemas.openxmlformats.org/drawingml/2006/table">
            <a:tbl>
              <a:tblPr firstRow="1" firstCol="1" bandRow="1"/>
              <a:tblGrid>
                <a:gridCol w="685800"/>
                <a:gridCol w="5853190"/>
                <a:gridCol w="916452"/>
                <a:gridCol w="1155158"/>
              </a:tblGrid>
              <a:tr h="797100">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r>
              <a:tr h="797100">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hình thức đoạn văn với dung lượng khoảng 7 - 9 câu.</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4202">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có một chủ đề: </a:t>
                      </a:r>
                      <a:r>
                        <a:rPr lang="vi-VN" sz="2800" i="1">
                          <a:effectLst/>
                          <a:latin typeface="Times New Roman" panose="02020603050405020304" pitchFamily="18" charset="0"/>
                          <a:ea typeface="Times New Roman" panose="02020603050405020304" pitchFamily="18" charset="0"/>
                          <a:cs typeface="Times New Roman" panose="02020603050405020304" pitchFamily="18" charset="0"/>
                        </a:rPr>
                        <a:t>trình bày suy nghĩ của em về nhân vật bác phó may trong đoạn trích trên.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7100">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 câu văn phân tích rõ ràng, có trình bày suy nghĩ cá nhân.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9695">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tính liên kết giữa các câu trong đoạn văn.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9304">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vi-VN"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DFCF4"/>
        </a:solidFill>
        <a:effectLst/>
      </p:bgPr>
    </p:bg>
    <p:spTree>
      <p:nvGrpSpPr>
        <p:cNvPr id="1" name=""/>
        <p:cNvGrpSpPr/>
        <p:nvPr/>
      </p:nvGrpSpPr>
      <p:grpSpPr>
        <a:xfrm>
          <a:off x="0" y="0"/>
          <a:ext cx="0" cy="0"/>
          <a:chOff x="0" y="0"/>
          <a:chExt cx="0" cy="0"/>
        </a:xfrm>
      </p:grpSpPr>
      <p:grpSp>
        <p:nvGrpSpPr>
          <p:cNvPr id="2" name="Group 2"/>
          <p:cNvGrpSpPr/>
          <p:nvPr/>
        </p:nvGrpSpPr>
        <p:grpSpPr>
          <a:xfrm>
            <a:off x="0" y="7539426"/>
            <a:ext cx="18288000" cy="921895"/>
            <a:chOff x="0" y="0"/>
            <a:chExt cx="4816593" cy="242804"/>
          </a:xfrm>
        </p:grpSpPr>
        <p:sp>
          <p:nvSpPr>
            <p:cNvPr id="3" name="Freeform 3"/>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5" name="Group 5"/>
          <p:cNvGrpSpPr/>
          <p:nvPr/>
        </p:nvGrpSpPr>
        <p:grpSpPr>
          <a:xfrm>
            <a:off x="1028700" y="1028700"/>
            <a:ext cx="8115300" cy="8555433"/>
            <a:chOff x="0" y="0"/>
            <a:chExt cx="2137363" cy="2253283"/>
          </a:xfrm>
        </p:grpSpPr>
        <p:sp>
          <p:nvSpPr>
            <p:cNvPr id="6" name="Freeform 6"/>
            <p:cNvSpPr/>
            <p:nvPr/>
          </p:nvSpPr>
          <p:spPr>
            <a:xfrm>
              <a:off x="0" y="0"/>
              <a:ext cx="2137363" cy="2253283"/>
            </a:xfrm>
            <a:custGeom>
              <a:avLst/>
              <a:gdLst/>
              <a:ahLst/>
              <a:cxnLst/>
              <a:rect l="l" t="t" r="r" b="b"/>
              <a:pathLst>
                <a:path w="2137363" h="2253283">
                  <a:moveTo>
                    <a:pt x="0" y="0"/>
                  </a:moveTo>
                  <a:lnTo>
                    <a:pt x="2137363" y="0"/>
                  </a:lnTo>
                  <a:lnTo>
                    <a:pt x="2137363" y="2253283"/>
                  </a:lnTo>
                  <a:lnTo>
                    <a:pt x="0" y="2253283"/>
                  </a:lnTo>
                  <a:close/>
                </a:path>
              </a:pathLst>
            </a:custGeom>
            <a:solidFill>
              <a:srgbClr val="84D6D0"/>
            </a:solidFill>
            <a:ln w="209550" cap="sq">
              <a:solidFill>
                <a:srgbClr val="FFCB7C"/>
              </a:solidFill>
              <a:miter/>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13" name="Freeform 13"/>
          <p:cNvSpPr/>
          <p:nvPr/>
        </p:nvSpPr>
        <p:spPr>
          <a:xfrm>
            <a:off x="9594054" y="3893102"/>
            <a:ext cx="3289685" cy="5654146"/>
          </a:xfrm>
          <a:custGeom>
            <a:avLst/>
            <a:gdLst/>
            <a:ahLst/>
            <a:cxnLst/>
            <a:rect l="l" t="t" r="r" b="b"/>
            <a:pathLst>
              <a:path w="3289685" h="5654146">
                <a:moveTo>
                  <a:pt x="0" y="0"/>
                </a:moveTo>
                <a:lnTo>
                  <a:pt x="3289685" y="0"/>
                </a:lnTo>
                <a:lnTo>
                  <a:pt x="3289685" y="5654146"/>
                </a:lnTo>
                <a:lnTo>
                  <a:pt x="0" y="565414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4" name="Freeform 14"/>
          <p:cNvSpPr/>
          <p:nvPr/>
        </p:nvSpPr>
        <p:spPr>
          <a:xfrm>
            <a:off x="13885164" y="5329061"/>
            <a:ext cx="3374136" cy="4114800"/>
          </a:xfrm>
          <a:custGeom>
            <a:avLst/>
            <a:gdLst/>
            <a:ahLst/>
            <a:cxnLst/>
            <a:rect l="l" t="t" r="r" b="b"/>
            <a:pathLst>
              <a:path w="3374136" h="4114800">
                <a:moveTo>
                  <a:pt x="0" y="0"/>
                </a:moveTo>
                <a:lnTo>
                  <a:pt x="3374136" y="0"/>
                </a:lnTo>
                <a:lnTo>
                  <a:pt x="337413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a:off x="12847041" y="1511900"/>
            <a:ext cx="2076245" cy="2325733"/>
          </a:xfrm>
          <a:custGeom>
            <a:avLst/>
            <a:gdLst/>
            <a:ahLst/>
            <a:cxnLst/>
            <a:rect l="l" t="t" r="r" b="b"/>
            <a:pathLst>
              <a:path w="2076245" h="2325733">
                <a:moveTo>
                  <a:pt x="0" y="0"/>
                </a:moveTo>
                <a:lnTo>
                  <a:pt x="2076246" y="0"/>
                </a:lnTo>
                <a:lnTo>
                  <a:pt x="2076246" y="2325733"/>
                </a:lnTo>
                <a:lnTo>
                  <a:pt x="0" y="23257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2" name="Rectangle 21"/>
          <p:cNvSpPr/>
          <p:nvPr/>
        </p:nvSpPr>
        <p:spPr>
          <a:xfrm>
            <a:off x="1306225" y="1333500"/>
            <a:ext cx="7620000" cy="7494359"/>
          </a:xfrm>
          <a:prstGeom prst="rect">
            <a:avLst/>
          </a:prstGeom>
        </p:spPr>
        <p:txBody>
          <a:bodyPr wrap="square">
            <a:spAutoFit/>
          </a:bodyPr>
          <a:lstStyle/>
          <a:p>
            <a:pPr algn="ctr">
              <a:lnSpc>
                <a:spcPct val="130000"/>
              </a:lnSpc>
              <a:spcAft>
                <a:spcPts val="0"/>
              </a:spcAft>
              <a:tabLst>
                <a:tab pos="1386840" algn="l"/>
              </a:tabLst>
            </a:pPr>
            <a:r>
              <a:rPr lang="vi-VN" b="1">
                <a:solidFill>
                  <a:srgbClr val="FF0000"/>
                </a:solidFill>
                <a:latin typeface="Times New Roman" panose="02020603050405020304" pitchFamily="18" charset="0"/>
                <a:ea typeface="Calibri" panose="020F0502020204030204" charset="0"/>
                <a:cs typeface="Times New Roman" panose="02020603050405020304" pitchFamily="18" charset="0"/>
              </a:rPr>
              <a:t> </a:t>
            </a:r>
            <a:endParaRPr lang="en-GB" sz="1600">
              <a:latin typeface="Times New Roman" panose="02020603050405020304" pitchFamily="18" charset="0"/>
              <a:ea typeface="Times New Roman" panose="02020603050405020304" pitchFamily="18" charset="0"/>
            </a:endParaRPr>
          </a:p>
          <a:p>
            <a:pPr algn="ctr">
              <a:lnSpc>
                <a:spcPct val="130000"/>
              </a:lnSpc>
              <a:spcAft>
                <a:spcPts val="0"/>
              </a:spcAft>
              <a:tabLst>
                <a:tab pos="1386840" algn="l"/>
              </a:tabLst>
            </a:pPr>
            <a:r>
              <a:rPr lang="vi-VN" sz="4400" b="1">
                <a:solidFill>
                  <a:srgbClr val="FF0000"/>
                </a:solidFill>
                <a:latin typeface="Times New Roman" panose="02020603050405020304" pitchFamily="18" charset="0"/>
                <a:ea typeface="Calibri" panose="020F0502020204030204" charset="0"/>
                <a:cs typeface="Times New Roman" panose="02020603050405020304" pitchFamily="18" charset="0"/>
              </a:rPr>
              <a:t>HƯỚNG DẪN TỰ HỌC</a:t>
            </a:r>
            <a:endParaRPr lang="en-GB" sz="4400">
              <a:latin typeface="Times New Roman" panose="02020603050405020304" pitchFamily="18" charset="0"/>
              <a:ea typeface="Times New Roman" panose="02020603050405020304" pitchFamily="18" charset="0"/>
            </a:endParaRPr>
          </a:p>
          <a:p>
            <a:pPr algn="just">
              <a:lnSpc>
                <a:spcPct val="130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Thực hiện những nhiệm vụ ở hoạt động vận dụng.</a:t>
            </a:r>
            <a:endParaRPr lang="en-GB" sz="4400">
              <a:latin typeface="Times New Roman" panose="02020603050405020304" pitchFamily="18" charset="0"/>
              <a:ea typeface="Times New Roman" panose="02020603050405020304" pitchFamily="18" charset="0"/>
            </a:endParaRPr>
          </a:p>
          <a:p>
            <a:pPr algn="just">
              <a:lnSpc>
                <a:spcPct val="130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Học bài cũ, thực hiện bài tập theo dự án: vẽ tranh, diễn kịch. Báo cáo trong tiết học thêm.</a:t>
            </a:r>
            <a:endParaRPr lang="en-GB" sz="4400">
              <a:latin typeface="Times New Roman" panose="02020603050405020304" pitchFamily="18" charset="0"/>
              <a:ea typeface="Times New Roman" panose="02020603050405020304" pitchFamily="18" charset="0"/>
            </a:endParaRPr>
          </a:p>
          <a:p>
            <a:pPr algn="just">
              <a:lnSpc>
                <a:spcPct val="130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Chuẩn bị nội dung cho việc đọc hiểu văn bản “</a:t>
            </a:r>
            <a:r>
              <a:rPr lang="vi-VN" sz="4400" i="1">
                <a:latin typeface="Times New Roman" panose="02020603050405020304" pitchFamily="18" charset="0"/>
                <a:ea typeface="Times New Roman" panose="02020603050405020304" pitchFamily="18" charset="0"/>
                <a:cs typeface="Times New Roman" panose="02020603050405020304" pitchFamily="18" charset="0"/>
              </a:rPr>
              <a:t>Thi nói khoác”</a:t>
            </a:r>
            <a:endParaRPr lang="en-GB" sz="44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384577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DFCF4"/>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15460239"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0" name="Freeform 10"/>
          <p:cNvSpPr/>
          <p:nvPr/>
        </p:nvSpPr>
        <p:spPr>
          <a:xfrm>
            <a:off x="-1036190" y="8107793"/>
            <a:ext cx="9763927" cy="5308026"/>
          </a:xfrm>
          <a:custGeom>
            <a:avLst/>
            <a:gdLst/>
            <a:ahLst/>
            <a:cxnLst/>
            <a:rect l="l" t="t" r="r" b="b"/>
            <a:pathLst>
              <a:path w="9763927" h="5308026">
                <a:moveTo>
                  <a:pt x="0" y="0"/>
                </a:moveTo>
                <a:lnTo>
                  <a:pt x="9763926" y="0"/>
                </a:lnTo>
                <a:lnTo>
                  <a:pt x="9763926" y="5308025"/>
                </a:lnTo>
                <a:lnTo>
                  <a:pt x="0" y="53080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flipH="1">
            <a:off x="14101437" y="5572159"/>
            <a:ext cx="2857916" cy="4114800"/>
          </a:xfrm>
          <a:custGeom>
            <a:avLst/>
            <a:gdLst/>
            <a:ahLst/>
            <a:cxnLst/>
            <a:rect l="l" t="t" r="r" b="b"/>
            <a:pathLst>
              <a:path w="2857916" h="4114800">
                <a:moveTo>
                  <a:pt x="2857916" y="0"/>
                </a:moveTo>
                <a:lnTo>
                  <a:pt x="0" y="0"/>
                </a:lnTo>
                <a:lnTo>
                  <a:pt x="0" y="4114800"/>
                </a:lnTo>
                <a:lnTo>
                  <a:pt x="2857916" y="4114800"/>
                </a:lnTo>
                <a:lnTo>
                  <a:pt x="2857916"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1028700" y="5572159"/>
            <a:ext cx="1991625" cy="2535634"/>
          </a:xfrm>
          <a:custGeom>
            <a:avLst/>
            <a:gdLst/>
            <a:ahLst/>
            <a:cxnLst/>
            <a:rect l="l" t="t" r="r" b="b"/>
            <a:pathLst>
              <a:path w="1991625" h="2535634">
                <a:moveTo>
                  <a:pt x="0" y="0"/>
                </a:moveTo>
                <a:lnTo>
                  <a:pt x="1991625" y="0"/>
                </a:lnTo>
                <a:lnTo>
                  <a:pt x="1991625" y="2535634"/>
                </a:lnTo>
                <a:lnTo>
                  <a:pt x="0" y="253563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3409534" y="6521830"/>
            <a:ext cx="2289448" cy="1585963"/>
          </a:xfrm>
          <a:custGeom>
            <a:avLst/>
            <a:gdLst/>
            <a:ahLst/>
            <a:cxnLst/>
            <a:rect l="l" t="t" r="r" b="b"/>
            <a:pathLst>
              <a:path w="2289448" h="1585963">
                <a:moveTo>
                  <a:pt x="0" y="0"/>
                </a:moveTo>
                <a:lnTo>
                  <a:pt x="2289448" y="0"/>
                </a:lnTo>
                <a:lnTo>
                  <a:pt x="2289448" y="1585963"/>
                </a:lnTo>
                <a:lnTo>
                  <a:pt x="0" y="158596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pic>
        <p:nvPicPr>
          <p:cNvPr id="15" name="Video bài 4">
            <a:hlinkClick r:id="" action="ppaction://media"/>
          </p:cNvPr>
          <p:cNvPicPr>
            <a:picLocks noChangeAspect="1"/>
          </p:cNvPicPr>
          <p:nvPr>
            <a:videoFile r:link="rId13"/>
            <p:extLst>
              <p:ext uri="{DAA4B4D4-6D71-4841-9C94-3DE7FCFB9230}">
                <p14:media xmlns:p14="http://schemas.microsoft.com/office/powerpoint/2010/main" r:embed="rId14"/>
              </p:ext>
            </p:extLst>
          </p:nvPr>
        </p:nvPicPr>
        <p:blipFill>
          <a:blip r:embed="rId15"/>
          <a:stretch>
            <a:fillRect/>
          </a:stretch>
        </p:blipFill>
        <p:spPr>
          <a:xfrm>
            <a:off x="4143499" y="1336091"/>
            <a:ext cx="10334501" cy="521970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5"/>
                                        </p:tgtEl>
                                      </p:cBhvr>
                                    </p:cmd>
                                  </p:childTnLst>
                                </p:cTn>
                              </p:par>
                            </p:childTnLst>
                          </p:cTn>
                        </p:par>
                      </p:childTnLst>
                    </p:cTn>
                  </p:par>
                </p:childTnLst>
              </p:cTn>
              <p:nextCondLst>
                <p:cond evt="onClick" delay="0">
                  <p:tgtEl>
                    <p:spTgt spid="15"/>
                  </p:tgtEl>
                </p:cond>
              </p:nextCondLst>
            </p:seq>
            <p:video>
              <p:cMediaNode vol="80000">
                <p:cTn id="7" fill="hold" display="0">
                  <p:stCondLst>
                    <p:cond delay="indefinite"/>
                  </p:stCondLst>
                </p:cTn>
                <p:tgtEl>
                  <p:spTgt spid="15"/>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291482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FF9F9"/>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5" name="Freeform 5"/>
          <p:cNvSpPr/>
          <p:nvPr/>
        </p:nvSpPr>
        <p:spPr>
          <a:xfrm>
            <a:off x="15169352"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14878466" y="4074513"/>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sp>
        <p:nvSpPr>
          <p:cNvPr id="10" name="TextBox 10"/>
          <p:cNvSpPr txBox="1"/>
          <p:nvPr/>
        </p:nvSpPr>
        <p:spPr>
          <a:xfrm>
            <a:off x="4942201" y="1941897"/>
            <a:ext cx="7020239" cy="4489952"/>
          </a:xfrm>
          <a:prstGeom prst="rect">
            <a:avLst/>
          </a:prstGeom>
        </p:spPr>
        <p:txBody>
          <a:bodyPr lIns="0" tIns="0" rIns="0" bIns="0" rtlCol="0" anchor="t">
            <a:spAutoFit/>
          </a:bodyPr>
          <a:lstStyle/>
          <a:p>
            <a:pPr algn="ctr">
              <a:lnSpc>
                <a:spcPts val="17960"/>
              </a:lnSpc>
            </a:pPr>
            <a:r>
              <a:rPr lang="en-US" sz="12830">
                <a:solidFill>
                  <a:srgbClr val="000000"/>
                </a:solidFill>
                <a:latin typeface="More Sugar"/>
              </a:rPr>
              <a:t>THANK YOU</a:t>
            </a:r>
            <a:endParaRPr lang="en-US" sz="12830">
              <a:solidFill>
                <a:srgbClr val="000000"/>
              </a:solidFill>
              <a:latin typeface="More Sugar"/>
            </a:endParaRPr>
          </a:p>
        </p:txBody>
      </p:sp>
      <p:sp>
        <p:nvSpPr>
          <p:cNvPr id="11" name="Freeform 11"/>
          <p:cNvSpPr/>
          <p:nvPr/>
        </p:nvSpPr>
        <p:spPr>
          <a:xfrm flipH="1">
            <a:off x="674682" y="3967111"/>
            <a:ext cx="5630447" cy="12639779"/>
          </a:xfrm>
          <a:custGeom>
            <a:avLst/>
            <a:gdLst/>
            <a:ahLst/>
            <a:cxnLst/>
            <a:rect l="l" t="t" r="r" b="b"/>
            <a:pathLst>
              <a:path w="5630447" h="12639779">
                <a:moveTo>
                  <a:pt x="5630447" y="0"/>
                </a:moveTo>
                <a:lnTo>
                  <a:pt x="0" y="0"/>
                </a:lnTo>
                <a:lnTo>
                  <a:pt x="0" y="12639778"/>
                </a:lnTo>
                <a:lnTo>
                  <a:pt x="5630447" y="12639778"/>
                </a:lnTo>
                <a:lnTo>
                  <a:pt x="5630447"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sp>
        <p:nvSpPr>
          <p:cNvPr id="2" name="Freeform 2"/>
          <p:cNvSpPr/>
          <p:nvPr/>
        </p:nvSpPr>
        <p:spPr>
          <a:xfrm>
            <a:off x="4124110"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9144000" y="495300"/>
            <a:ext cx="8115300" cy="94488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FDFCF4"/>
            </a:solidFill>
            <a:ln w="209550" cap="sq">
              <a:solidFill>
                <a:srgbClr val="84D6D0"/>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9" name="Freeform 9"/>
          <p:cNvSpPr/>
          <p:nvPr/>
        </p:nvSpPr>
        <p:spPr>
          <a:xfrm>
            <a:off x="1028700" y="3313186"/>
            <a:ext cx="6145296" cy="6282366"/>
          </a:xfrm>
          <a:custGeom>
            <a:avLst/>
            <a:gdLst/>
            <a:ahLst/>
            <a:cxnLst/>
            <a:rect l="l" t="t" r="r" b="b"/>
            <a:pathLst>
              <a:path w="6145296" h="6282366">
                <a:moveTo>
                  <a:pt x="0" y="0"/>
                </a:moveTo>
                <a:lnTo>
                  <a:pt x="6145296" y="0"/>
                </a:lnTo>
                <a:lnTo>
                  <a:pt x="6145296" y="6282366"/>
                </a:lnTo>
                <a:lnTo>
                  <a:pt x="0" y="62823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a:off x="7434456" y="6454369"/>
            <a:ext cx="1449085" cy="2912733"/>
          </a:xfrm>
          <a:custGeom>
            <a:avLst/>
            <a:gdLst/>
            <a:ahLst/>
            <a:cxnLst/>
            <a:rect l="l" t="t" r="r" b="b"/>
            <a:pathLst>
              <a:path w="1449085" h="2912733">
                <a:moveTo>
                  <a:pt x="0" y="0"/>
                </a:moveTo>
                <a:lnTo>
                  <a:pt x="1449084" y="0"/>
                </a:lnTo>
                <a:lnTo>
                  <a:pt x="1449084" y="2912733"/>
                </a:lnTo>
                <a:lnTo>
                  <a:pt x="0" y="29127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TextBox 13"/>
          <p:cNvSpPr txBox="1"/>
          <p:nvPr/>
        </p:nvSpPr>
        <p:spPr>
          <a:xfrm>
            <a:off x="9350827" y="1157127"/>
            <a:ext cx="903915" cy="538609"/>
          </a:xfrm>
          <a:prstGeom prst="rect">
            <a:avLst/>
          </a:prstGeom>
        </p:spPr>
        <p:txBody>
          <a:bodyPr wrap="square" lIns="0" tIns="0" rIns="0" bIns="0" rtlCol="0" anchor="t">
            <a:spAutoFit/>
          </a:bodyPr>
          <a:lstStyle/>
          <a:p>
            <a:pPr>
              <a:lnSpc>
                <a:spcPts val="4160"/>
              </a:lnSpc>
            </a:pPr>
            <a:r>
              <a:rPr lang="en-US" sz="4000">
                <a:solidFill>
                  <a:srgbClr val="000000"/>
                </a:solidFill>
                <a:latin typeface="Sniglet Bold"/>
              </a:rPr>
              <a:t>01</a:t>
            </a:r>
            <a:endParaRPr lang="en-US" sz="4000">
              <a:solidFill>
                <a:srgbClr val="000000"/>
              </a:solidFill>
              <a:latin typeface="Sniglet Bold"/>
            </a:endParaRPr>
          </a:p>
        </p:txBody>
      </p:sp>
      <p:sp>
        <p:nvSpPr>
          <p:cNvPr id="14" name="TextBox 14"/>
          <p:cNvSpPr txBox="1"/>
          <p:nvPr/>
        </p:nvSpPr>
        <p:spPr>
          <a:xfrm>
            <a:off x="9380024" y="4004632"/>
            <a:ext cx="903915" cy="538609"/>
          </a:xfrm>
          <a:prstGeom prst="rect">
            <a:avLst/>
          </a:prstGeom>
        </p:spPr>
        <p:txBody>
          <a:bodyPr wrap="square" lIns="0" tIns="0" rIns="0" bIns="0" rtlCol="0" anchor="t">
            <a:spAutoFit/>
          </a:bodyPr>
          <a:lstStyle/>
          <a:p>
            <a:pPr>
              <a:lnSpc>
                <a:spcPts val="4160"/>
              </a:lnSpc>
            </a:pPr>
            <a:r>
              <a:rPr lang="en-US" sz="4000">
                <a:solidFill>
                  <a:srgbClr val="000000"/>
                </a:solidFill>
                <a:latin typeface="Sniglet Bold"/>
              </a:rPr>
              <a:t>02</a:t>
            </a:r>
            <a:endParaRPr lang="en-US" sz="4000">
              <a:solidFill>
                <a:srgbClr val="000000"/>
              </a:solidFill>
              <a:latin typeface="Sniglet Bold"/>
            </a:endParaRPr>
          </a:p>
        </p:txBody>
      </p:sp>
      <p:sp>
        <p:nvSpPr>
          <p:cNvPr id="16" name="TextBox 16"/>
          <p:cNvSpPr txBox="1"/>
          <p:nvPr/>
        </p:nvSpPr>
        <p:spPr>
          <a:xfrm>
            <a:off x="9380024" y="7261967"/>
            <a:ext cx="903915" cy="538609"/>
          </a:xfrm>
          <a:prstGeom prst="rect">
            <a:avLst/>
          </a:prstGeom>
        </p:spPr>
        <p:txBody>
          <a:bodyPr wrap="square" lIns="0" tIns="0" rIns="0" bIns="0" rtlCol="0" anchor="t">
            <a:spAutoFit/>
          </a:bodyPr>
          <a:lstStyle/>
          <a:p>
            <a:pPr>
              <a:lnSpc>
                <a:spcPts val="4160"/>
              </a:lnSpc>
            </a:pPr>
            <a:r>
              <a:rPr lang="en-US" sz="4000">
                <a:solidFill>
                  <a:srgbClr val="000000"/>
                </a:solidFill>
                <a:latin typeface="Sniglet Bold"/>
              </a:rPr>
              <a:t>03</a:t>
            </a:r>
            <a:endParaRPr lang="en-US" sz="4000">
              <a:solidFill>
                <a:srgbClr val="000000"/>
              </a:solidFill>
              <a:latin typeface="Sniglet Bold"/>
            </a:endParaRPr>
          </a:p>
        </p:txBody>
      </p:sp>
      <p:sp>
        <p:nvSpPr>
          <p:cNvPr id="21" name="Rectangle 20"/>
          <p:cNvSpPr/>
          <p:nvPr/>
        </p:nvSpPr>
        <p:spPr>
          <a:xfrm>
            <a:off x="10069485" y="929215"/>
            <a:ext cx="6923115" cy="2123658"/>
          </a:xfrm>
          <a:prstGeom prst="rect">
            <a:avLst/>
          </a:prstGeom>
        </p:spPr>
        <p:txBody>
          <a:bodyPr wrap="square">
            <a:spAutoFit/>
          </a:bodyPr>
          <a:lstStyle/>
          <a:p>
            <a:pPr algn="just">
              <a:spcAft>
                <a:spcPts val="0"/>
              </a:spcAft>
              <a:tabLst>
                <a:tab pos="90170" algn="l"/>
                <a:tab pos="180340" algn="l"/>
              </a:tabLst>
            </a:pPr>
            <a:r>
              <a:rPr lang="de-DE" sz="4400" i="1" smtClean="0">
                <a:latin typeface="Times New Roman" panose="02020603050405020304" pitchFamily="18" charset="0"/>
                <a:ea typeface="Times New Roman" panose="02020603050405020304" pitchFamily="18" charset="0"/>
                <a:cs typeface="Times New Roman" panose="02020603050405020304" pitchFamily="18" charset="0"/>
              </a:rPr>
              <a:t>Bộ </a:t>
            </a:r>
            <a:r>
              <a:rPr lang="de-DE" sz="4400" i="1">
                <a:latin typeface="Times New Roman" panose="02020603050405020304" pitchFamily="18" charset="0"/>
                <a:ea typeface="Times New Roman" panose="02020603050405020304" pitchFamily="18" charset="0"/>
                <a:cs typeface="Times New Roman" panose="02020603050405020304" pitchFamily="18" charset="0"/>
              </a:rPr>
              <a:t>phim nói về một phú ông giàu có nhưng tính tình hà tiện, bủn xỉn. </a:t>
            </a:r>
            <a:endParaRPr lang="en-GB" sz="4400">
              <a:effectLst/>
              <a:latin typeface="Times New Roman" panose="02020603050405020304" pitchFamily="18" charset="0"/>
              <a:ea typeface="Times New Roman" panose="02020603050405020304" pitchFamily="18" charset="0"/>
            </a:endParaRPr>
          </a:p>
        </p:txBody>
      </p:sp>
      <p:sp>
        <p:nvSpPr>
          <p:cNvPr id="22" name="Rectangle 21"/>
          <p:cNvSpPr/>
          <p:nvPr/>
        </p:nvSpPr>
        <p:spPr>
          <a:xfrm>
            <a:off x="10130377" y="3792665"/>
            <a:ext cx="6748781" cy="2800767"/>
          </a:xfrm>
          <a:prstGeom prst="rect">
            <a:avLst/>
          </a:prstGeom>
        </p:spPr>
        <p:txBody>
          <a:bodyPr wrap="square">
            <a:spAutoFit/>
          </a:bodyPr>
          <a:lstStyle/>
          <a:p>
            <a:pPr algn="just"/>
            <a:r>
              <a:rPr lang="de-DE" sz="4400" i="1">
                <a:latin typeface="Times New Roman" panose="02020603050405020304" pitchFamily="18" charset="0"/>
                <a:ea typeface="Times New Roman" panose="02020603050405020304" pitchFamily="18" charset="0"/>
              </a:rPr>
              <a:t>Hiện tượng đó bây giờ trong cuộc sống vẫn còn tồn tại và đó là hiện tượng xấu, cần phê phán và thay đổi.</a:t>
            </a:r>
            <a:endParaRPr lang="en-GB" sz="6000"/>
          </a:p>
        </p:txBody>
      </p:sp>
      <p:sp>
        <p:nvSpPr>
          <p:cNvPr id="23" name="Rectangle 22"/>
          <p:cNvSpPr/>
          <p:nvPr/>
        </p:nvSpPr>
        <p:spPr>
          <a:xfrm>
            <a:off x="10069485" y="7084785"/>
            <a:ext cx="6650004" cy="2123658"/>
          </a:xfrm>
          <a:prstGeom prst="rect">
            <a:avLst/>
          </a:prstGeom>
        </p:spPr>
        <p:txBody>
          <a:bodyPr wrap="square">
            <a:spAutoFit/>
          </a:bodyPr>
          <a:lstStyle/>
          <a:p>
            <a:pPr algn="just"/>
            <a:r>
              <a:rPr lang="de-DE" sz="4400" i="1">
                <a:latin typeface="Times New Roman" panose="02020603050405020304" pitchFamily="18" charset="0"/>
                <a:ea typeface="Times New Roman" panose="02020603050405020304" pitchFamily="18" charset="0"/>
              </a:rPr>
              <a:t>Tham lam, thích khoe mẽ, thích nói khoác, hay chê bai người khác...</a:t>
            </a:r>
            <a:endParaRPr lang="en-GB" sz="6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1000"/>
                                        <p:tgtEl>
                                          <p:spTgt spid="23"/>
                                        </p:tgtEl>
                                      </p:cBhvr>
                                    </p:animEffect>
                                    <p:anim calcmode="lin" valueType="num">
                                      <p:cBhvr>
                                        <p:cTn id="37" dur="1000" fill="hold"/>
                                        <p:tgtEl>
                                          <p:spTgt spid="23"/>
                                        </p:tgtEl>
                                        <p:attrNameLst>
                                          <p:attrName>ppt_x</p:attrName>
                                        </p:attrNameLst>
                                      </p:cBhvr>
                                      <p:tavLst>
                                        <p:tav tm="0">
                                          <p:val>
                                            <p:strVal val="#ppt_x"/>
                                          </p:val>
                                        </p:tav>
                                        <p:tav tm="100000">
                                          <p:val>
                                            <p:strVal val="#ppt_x"/>
                                          </p:val>
                                        </p:tav>
                                      </p:tavLst>
                                    </p:anim>
                                    <p:anim calcmode="lin" valueType="num">
                                      <p:cBhvr>
                                        <p:cTn id="3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B7C"/>
        </a:solidFill>
        <a:effectLst/>
      </p:bgPr>
    </p:bg>
    <p:spTree>
      <p:nvGrpSpPr>
        <p:cNvPr id="1" name=""/>
        <p:cNvGrpSpPr/>
        <p:nvPr/>
      </p:nvGrpSpPr>
      <p:grpSpPr>
        <a:xfrm>
          <a:off x="0" y="0"/>
          <a:ext cx="0" cy="0"/>
          <a:chOff x="0" y="0"/>
          <a:chExt cx="0" cy="0"/>
        </a:xfrm>
      </p:grpSpPr>
      <p:grpSp>
        <p:nvGrpSpPr>
          <p:cNvPr id="2" name="Group 2"/>
          <p:cNvGrpSpPr/>
          <p:nvPr/>
        </p:nvGrpSpPr>
        <p:grpSpPr>
          <a:xfrm>
            <a:off x="3845773" y="1028700"/>
            <a:ext cx="11074995" cy="6091626"/>
            <a:chOff x="0" y="0"/>
            <a:chExt cx="2916871" cy="1604379"/>
          </a:xfrm>
        </p:grpSpPr>
        <p:sp>
          <p:nvSpPr>
            <p:cNvPr id="3" name="Freeform 3"/>
            <p:cNvSpPr/>
            <p:nvPr/>
          </p:nvSpPr>
          <p:spPr>
            <a:xfrm>
              <a:off x="0" y="0"/>
              <a:ext cx="2916871" cy="1604379"/>
            </a:xfrm>
            <a:custGeom>
              <a:avLst/>
              <a:gdLst/>
              <a:ahLst/>
              <a:cxnLst/>
              <a:rect l="l" t="t" r="r" b="b"/>
              <a:pathLst>
                <a:path w="2916871" h="1604379">
                  <a:moveTo>
                    <a:pt x="0" y="0"/>
                  </a:moveTo>
                  <a:lnTo>
                    <a:pt x="2916871" y="0"/>
                  </a:lnTo>
                  <a:lnTo>
                    <a:pt x="2916871" y="1604379"/>
                  </a:lnTo>
                  <a:lnTo>
                    <a:pt x="0" y="1604379"/>
                  </a:lnTo>
                  <a:close/>
                </a:path>
              </a:pathLst>
            </a:custGeom>
            <a:solidFill>
              <a:srgbClr val="FDFCF4"/>
            </a:solidFill>
            <a:ln w="209550" cap="sq">
              <a:solidFill>
                <a:srgbClr val="84D6D0"/>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5" name="Freeform 5"/>
          <p:cNvSpPr/>
          <p:nvPr/>
        </p:nvSpPr>
        <p:spPr>
          <a:xfrm>
            <a:off x="15460239" y="1028700"/>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6" name="Freeform 6"/>
          <p:cNvSpPr/>
          <p:nvPr/>
        </p:nvSpPr>
        <p:spPr>
          <a:xfrm>
            <a:off x="1028700" y="1028700"/>
            <a:ext cx="2380834" cy="2955889"/>
          </a:xfrm>
          <a:custGeom>
            <a:avLst/>
            <a:gdLst/>
            <a:ahLst/>
            <a:cxnLst/>
            <a:rect l="l" t="t" r="r" b="b"/>
            <a:pathLst>
              <a:path w="2380834" h="2955889">
                <a:moveTo>
                  <a:pt x="0" y="0"/>
                </a:moveTo>
                <a:lnTo>
                  <a:pt x="2380834" y="0"/>
                </a:lnTo>
                <a:lnTo>
                  <a:pt x="2380834" y="2955889"/>
                </a:lnTo>
                <a:lnTo>
                  <a:pt x="0" y="29558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0" y="7539426"/>
            <a:ext cx="18288000" cy="921895"/>
            <a:chOff x="0" y="0"/>
            <a:chExt cx="4816593" cy="242804"/>
          </a:xfrm>
        </p:grpSpPr>
        <p:sp>
          <p:nvSpPr>
            <p:cNvPr id="8" name="Freeform 8"/>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9" name="TextBox 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10" name="Freeform 10"/>
          <p:cNvSpPr/>
          <p:nvPr/>
        </p:nvSpPr>
        <p:spPr>
          <a:xfrm>
            <a:off x="-1036190" y="8107793"/>
            <a:ext cx="9763927" cy="5308026"/>
          </a:xfrm>
          <a:custGeom>
            <a:avLst/>
            <a:gdLst/>
            <a:ahLst/>
            <a:cxnLst/>
            <a:rect l="l" t="t" r="r" b="b"/>
            <a:pathLst>
              <a:path w="9763927" h="5308026">
                <a:moveTo>
                  <a:pt x="0" y="0"/>
                </a:moveTo>
                <a:lnTo>
                  <a:pt x="9763926" y="0"/>
                </a:lnTo>
                <a:lnTo>
                  <a:pt x="9763926" y="5308025"/>
                </a:lnTo>
                <a:lnTo>
                  <a:pt x="0" y="53080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flipH="1">
            <a:off x="14101437" y="5572159"/>
            <a:ext cx="2857916" cy="4114800"/>
          </a:xfrm>
          <a:custGeom>
            <a:avLst/>
            <a:gdLst/>
            <a:ahLst/>
            <a:cxnLst/>
            <a:rect l="l" t="t" r="r" b="b"/>
            <a:pathLst>
              <a:path w="2857916" h="4114800">
                <a:moveTo>
                  <a:pt x="2857916" y="0"/>
                </a:moveTo>
                <a:lnTo>
                  <a:pt x="0" y="0"/>
                </a:lnTo>
                <a:lnTo>
                  <a:pt x="0" y="4114800"/>
                </a:lnTo>
                <a:lnTo>
                  <a:pt x="2857916" y="4114800"/>
                </a:lnTo>
                <a:lnTo>
                  <a:pt x="2857916"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1028700" y="5572159"/>
            <a:ext cx="1991625" cy="2535634"/>
          </a:xfrm>
          <a:custGeom>
            <a:avLst/>
            <a:gdLst/>
            <a:ahLst/>
            <a:cxnLst/>
            <a:rect l="l" t="t" r="r" b="b"/>
            <a:pathLst>
              <a:path w="1991625" h="2535634">
                <a:moveTo>
                  <a:pt x="0" y="0"/>
                </a:moveTo>
                <a:lnTo>
                  <a:pt x="1991625" y="0"/>
                </a:lnTo>
                <a:lnTo>
                  <a:pt x="1991625" y="2535634"/>
                </a:lnTo>
                <a:lnTo>
                  <a:pt x="0" y="253563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3409534" y="6521830"/>
            <a:ext cx="2289448" cy="1585963"/>
          </a:xfrm>
          <a:custGeom>
            <a:avLst/>
            <a:gdLst/>
            <a:ahLst/>
            <a:cxnLst/>
            <a:rect l="l" t="t" r="r" b="b"/>
            <a:pathLst>
              <a:path w="2289448" h="1585963">
                <a:moveTo>
                  <a:pt x="0" y="0"/>
                </a:moveTo>
                <a:lnTo>
                  <a:pt x="2289448" y="0"/>
                </a:lnTo>
                <a:lnTo>
                  <a:pt x="2289448" y="1585963"/>
                </a:lnTo>
                <a:lnTo>
                  <a:pt x="0" y="158596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TextBox 14"/>
          <p:cNvSpPr txBox="1"/>
          <p:nvPr/>
        </p:nvSpPr>
        <p:spPr>
          <a:xfrm>
            <a:off x="4871592" y="1916363"/>
            <a:ext cx="9362416" cy="4062651"/>
          </a:xfrm>
          <a:prstGeom prst="rect">
            <a:avLst/>
          </a:prstGeom>
        </p:spPr>
        <p:txBody>
          <a:bodyPr wrap="square" lIns="0" tIns="0" rIns="0" bIns="0" rtlCol="0" anchor="t">
            <a:spAutoFit/>
          </a:bodyPr>
          <a:lstStyle/>
          <a:p>
            <a:pPr algn="ctr"/>
            <a:r>
              <a:rPr lang="nl-NL"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a:t>
            </a:r>
            <a:r>
              <a:rPr lang="nl-NL" sz="8800" b="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2 </a:t>
            </a:r>
            <a:r>
              <a:rPr lang="nl-NL"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HÌNH THÀNH KIẾN THỨC MỚI</a:t>
            </a:r>
            <a:endParaRPr lang="en-GB"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sp>
        <p:nvSpPr>
          <p:cNvPr id="2" name="Freeform 2"/>
          <p:cNvSpPr/>
          <p:nvPr/>
        </p:nvSpPr>
        <p:spPr>
          <a:xfrm>
            <a:off x="12877800" y="177017"/>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a:off x="1028700" y="1028700"/>
            <a:ext cx="8115300" cy="82296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84D6D0"/>
            </a:solidFill>
            <a:ln w="209550" cap="sq">
              <a:solidFill>
                <a:srgbClr val="FFCB7C"/>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p>
          </p:txBody>
        </p:sp>
      </p:grpSp>
      <p:sp>
        <p:nvSpPr>
          <p:cNvPr id="9" name="Freeform 9"/>
          <p:cNvSpPr/>
          <p:nvPr/>
        </p:nvSpPr>
        <p:spPr>
          <a:xfrm>
            <a:off x="16998683" y="7403716"/>
            <a:ext cx="1289313" cy="2509611"/>
          </a:xfrm>
          <a:custGeom>
            <a:avLst/>
            <a:gdLst/>
            <a:ahLst/>
            <a:cxnLst/>
            <a:rect l="l" t="t" r="r" b="b"/>
            <a:pathLst>
              <a:path w="1289313" h="2509611">
                <a:moveTo>
                  <a:pt x="0" y="0"/>
                </a:moveTo>
                <a:lnTo>
                  <a:pt x="1289313" y="0"/>
                </a:lnTo>
                <a:lnTo>
                  <a:pt x="1289313" y="2509612"/>
                </a:lnTo>
                <a:lnTo>
                  <a:pt x="0" y="2509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1287379" y="1558898"/>
            <a:ext cx="7597942" cy="738664"/>
          </a:xfrm>
          <a:prstGeom prst="rect">
            <a:avLst/>
          </a:prstGeom>
        </p:spPr>
        <p:txBody>
          <a:bodyPr wrap="square" lIns="0" tIns="0" rIns="0" bIns="0" rtlCol="0" anchor="t">
            <a:spAutoFit/>
          </a:bodyPr>
          <a:lstStyle/>
          <a:p>
            <a:r>
              <a:rPr lang="de-DE" sz="4800" b="1">
                <a:latin typeface="Times New Roman" panose="02020603050405020304" pitchFamily="18" charset="0"/>
                <a:cs typeface="Times New Roman" panose="02020603050405020304" pitchFamily="18" charset="0"/>
              </a:rPr>
              <a:t>I. ĐỌC- TÌM HIỂU CHUNG</a:t>
            </a:r>
            <a:endParaRPr lang="en-GB" sz="4800">
              <a:latin typeface="Times New Roman" panose="02020603050405020304" pitchFamily="18" charset="0"/>
              <a:cs typeface="Times New Roman" panose="02020603050405020304" pitchFamily="18" charset="0"/>
            </a:endParaRPr>
          </a:p>
        </p:txBody>
      </p:sp>
      <p:sp>
        <p:nvSpPr>
          <p:cNvPr id="12" name="TextBox 12"/>
          <p:cNvSpPr txBox="1"/>
          <p:nvPr/>
        </p:nvSpPr>
        <p:spPr>
          <a:xfrm>
            <a:off x="1863189" y="2669466"/>
            <a:ext cx="7597942" cy="738664"/>
          </a:xfrm>
          <a:prstGeom prst="rect">
            <a:avLst/>
          </a:prstGeom>
        </p:spPr>
        <p:txBody>
          <a:bodyPr wrap="square" lIns="0" tIns="0" rIns="0" bIns="0" rtlCol="0" anchor="t">
            <a:spAutoFit/>
          </a:bodyPr>
          <a:lstStyle/>
          <a:p>
            <a:r>
              <a:rPr lang="de-DE" sz="4800" b="1">
                <a:latin typeface="Times New Roman" panose="02020603050405020304" pitchFamily="18" charset="0"/>
                <a:cs typeface="Times New Roman" panose="02020603050405020304" pitchFamily="18" charset="0"/>
              </a:rPr>
              <a:t>1. Tác giả</a:t>
            </a:r>
            <a:endParaRPr lang="en-GB" sz="4800">
              <a:latin typeface="Times New Roman" panose="02020603050405020304" pitchFamily="18" charset="0"/>
              <a:cs typeface="Times New Roman" panose="02020603050405020304" pitchFamily="18" charset="0"/>
            </a:endParaRPr>
          </a:p>
        </p:txBody>
      </p:sp>
      <p:sp>
        <p:nvSpPr>
          <p:cNvPr id="13" name="TextBox 13"/>
          <p:cNvSpPr txBox="1"/>
          <p:nvPr/>
        </p:nvSpPr>
        <p:spPr>
          <a:xfrm>
            <a:off x="1472719" y="3836180"/>
            <a:ext cx="6831523" cy="738664"/>
          </a:xfrm>
          <a:prstGeom prst="rect">
            <a:avLst/>
          </a:prstGeom>
        </p:spPr>
        <p:txBody>
          <a:bodyPr lIns="0" tIns="0" rIns="0" bIns="0" rtlCol="0" anchor="t">
            <a:spAutoFit/>
          </a:bodyPr>
          <a:lstStyle/>
          <a:p>
            <a:r>
              <a:rPr lang="nl-NL" sz="4800">
                <a:latin typeface="Times New Roman" panose="02020603050405020304" pitchFamily="18" charset="0"/>
                <a:cs typeface="Times New Roman" panose="02020603050405020304" pitchFamily="18" charset="0"/>
              </a:rPr>
              <a:t>- Mô-li-e (1622- 1673) </a:t>
            </a:r>
            <a:endParaRPr lang="en-GB" sz="4800">
              <a:latin typeface="Times New Roman" panose="02020603050405020304" pitchFamily="18" charset="0"/>
              <a:cs typeface="Times New Roman" panose="02020603050405020304" pitchFamily="18" charset="0"/>
            </a:endParaRPr>
          </a:p>
        </p:txBody>
      </p:sp>
      <p:sp>
        <p:nvSpPr>
          <p:cNvPr id="14" name="Rectangle 13"/>
          <p:cNvSpPr/>
          <p:nvPr/>
        </p:nvSpPr>
        <p:spPr>
          <a:xfrm>
            <a:off x="1357608" y="4944311"/>
            <a:ext cx="7527713" cy="2012859"/>
          </a:xfrm>
          <a:prstGeom prst="rect">
            <a:avLst/>
          </a:prstGeom>
        </p:spPr>
        <p:txBody>
          <a:bodyPr wrap="square">
            <a:spAutoFit/>
          </a:bodyPr>
          <a:lstStyle/>
          <a:p>
            <a:pPr algn="just">
              <a:lnSpc>
                <a:spcPct val="130000"/>
              </a:lnSpc>
              <a:spcAft>
                <a:spcPts val="0"/>
              </a:spcAft>
            </a:pPr>
            <a:r>
              <a:rPr lang="nl-NL" sz="4800">
                <a:latin typeface="Times New Roman" panose="02020603050405020304" pitchFamily="18" charset="0"/>
                <a:ea typeface="Times New Roman" panose="02020603050405020304" pitchFamily="18" charset="0"/>
                <a:cs typeface="Times New Roman" panose="02020603050405020304" pitchFamily="18" charset="0"/>
              </a:rPr>
              <a:t>- Là nhà soạn kịch nổi tiếng của nước Pháp thế kỉ XVII.</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1287379" y="7319731"/>
            <a:ext cx="7755649" cy="956800"/>
          </a:xfrm>
          <a:prstGeom prst="rect">
            <a:avLst/>
          </a:prstGeom>
        </p:spPr>
        <p:txBody>
          <a:bodyPr wrap="none">
            <a:spAutoFit/>
          </a:bodyPr>
          <a:lstStyle/>
          <a:p>
            <a:pPr algn="just">
              <a:lnSpc>
                <a:spcPct val="130000"/>
              </a:lnSpc>
              <a:spcAft>
                <a:spcPts val="0"/>
              </a:spcAft>
            </a:pPr>
            <a:r>
              <a:rPr lang="nl-NL" sz="4800">
                <a:latin typeface="Times New Roman" panose="02020603050405020304" pitchFamily="18" charset="0"/>
                <a:ea typeface="Times New Roman" panose="02020603050405020304" pitchFamily="18" charset="0"/>
                <a:cs typeface="Times New Roman" panose="02020603050405020304" pitchFamily="18" charset="0"/>
              </a:rPr>
              <a:t>- Chuyên viết và diễn hài kịch.</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1580" y="2439492"/>
            <a:ext cx="6808674" cy="5099933"/>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9F0"/>
        </a:solidFill>
        <a:effectLst/>
      </p:bgPr>
    </p:bg>
    <p:spTree>
      <p:nvGrpSpPr>
        <p:cNvPr id="1" name=""/>
        <p:cNvGrpSpPr/>
        <p:nvPr/>
      </p:nvGrpSpPr>
      <p:grpSpPr>
        <a:xfrm>
          <a:off x="0" y="0"/>
          <a:ext cx="0" cy="0"/>
          <a:chOff x="0" y="0"/>
          <a:chExt cx="0" cy="0"/>
        </a:xfrm>
      </p:grpSpPr>
      <p:sp>
        <p:nvSpPr>
          <p:cNvPr id="2" name="Freeform 2"/>
          <p:cNvSpPr/>
          <p:nvPr/>
        </p:nvSpPr>
        <p:spPr>
          <a:xfrm>
            <a:off x="0" y="20673"/>
            <a:ext cx="1799061" cy="1799061"/>
          </a:xfrm>
          <a:custGeom>
            <a:avLst/>
            <a:gdLst/>
            <a:ahLst/>
            <a:cxnLst/>
            <a:rect l="l" t="t" r="r" b="b"/>
            <a:pathLst>
              <a:path w="1799061" h="1799061">
                <a:moveTo>
                  <a:pt x="0" y="0"/>
                </a:moveTo>
                <a:lnTo>
                  <a:pt x="1799061" y="0"/>
                </a:lnTo>
                <a:lnTo>
                  <a:pt x="1799061" y="1799061"/>
                </a:lnTo>
                <a:lnTo>
                  <a:pt x="0" y="1799061"/>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0" y="7539426"/>
            <a:ext cx="18288000" cy="921895"/>
            <a:chOff x="0" y="0"/>
            <a:chExt cx="4816593" cy="242804"/>
          </a:xfrm>
        </p:grpSpPr>
        <p:sp>
          <p:nvSpPr>
            <p:cNvPr id="4" name="Freeform 4"/>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6" name="Group 6"/>
          <p:cNvGrpSpPr/>
          <p:nvPr/>
        </p:nvGrpSpPr>
        <p:grpSpPr>
          <a:xfrm>
            <a:off x="1028700" y="1028700"/>
            <a:ext cx="8115300" cy="8229600"/>
            <a:chOff x="0" y="0"/>
            <a:chExt cx="2137363" cy="2167467"/>
          </a:xfrm>
        </p:grpSpPr>
        <p:sp>
          <p:nvSpPr>
            <p:cNvPr id="7" name="Freeform 7"/>
            <p:cNvSpPr/>
            <p:nvPr/>
          </p:nvSpPr>
          <p:spPr>
            <a:xfrm>
              <a:off x="0" y="0"/>
              <a:ext cx="2137363" cy="2167467"/>
            </a:xfrm>
            <a:custGeom>
              <a:avLst/>
              <a:gdLst/>
              <a:ahLst/>
              <a:cxnLst/>
              <a:rect l="l" t="t" r="r" b="b"/>
              <a:pathLst>
                <a:path w="2137363" h="2167467">
                  <a:moveTo>
                    <a:pt x="0" y="0"/>
                  </a:moveTo>
                  <a:lnTo>
                    <a:pt x="2137363" y="0"/>
                  </a:lnTo>
                  <a:lnTo>
                    <a:pt x="2137363" y="2167467"/>
                  </a:lnTo>
                  <a:lnTo>
                    <a:pt x="0" y="2167467"/>
                  </a:lnTo>
                  <a:close/>
                </a:path>
              </a:pathLst>
            </a:custGeom>
            <a:solidFill>
              <a:srgbClr val="84D6D0"/>
            </a:solidFill>
            <a:ln w="209550" cap="sq">
              <a:solidFill>
                <a:srgbClr val="FFCB7C"/>
              </a:solidFill>
              <a:miter/>
            </a:ln>
          </p:spPr>
        </p:sp>
        <p:sp>
          <p:nvSpPr>
            <p:cNvPr id="8" name="TextBox 8"/>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9" name="Freeform 9"/>
          <p:cNvSpPr/>
          <p:nvPr/>
        </p:nvSpPr>
        <p:spPr>
          <a:xfrm>
            <a:off x="17145000" y="7633526"/>
            <a:ext cx="1289313" cy="2509611"/>
          </a:xfrm>
          <a:custGeom>
            <a:avLst/>
            <a:gdLst/>
            <a:ahLst/>
            <a:cxnLst/>
            <a:rect l="l" t="t" r="r" b="b"/>
            <a:pathLst>
              <a:path w="1289313" h="2509611">
                <a:moveTo>
                  <a:pt x="0" y="0"/>
                </a:moveTo>
                <a:lnTo>
                  <a:pt x="1289313" y="0"/>
                </a:lnTo>
                <a:lnTo>
                  <a:pt x="1289313" y="2509612"/>
                </a:lnTo>
                <a:lnTo>
                  <a:pt x="0" y="2509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Rectangle 14"/>
          <p:cNvSpPr/>
          <p:nvPr/>
        </p:nvSpPr>
        <p:spPr>
          <a:xfrm rot="10800000" flipV="1">
            <a:off x="1463882" y="1819734"/>
            <a:ext cx="7244936" cy="6740307"/>
          </a:xfrm>
          <a:prstGeom prst="rect">
            <a:avLst/>
          </a:prstGeom>
        </p:spPr>
        <p:txBody>
          <a:bodyPr wrap="square">
            <a:spAutoFit/>
          </a:bodyPr>
          <a:lstStyle/>
          <a:p>
            <a:pPr algn="just"/>
            <a:r>
              <a:rPr lang="nl-NL" sz="4800">
                <a:latin typeface="Times New Roman" panose="02020603050405020304" pitchFamily="18" charset="0"/>
                <a:cs typeface="Times New Roman" panose="02020603050405020304" pitchFamily="18" charset="0"/>
              </a:rPr>
              <a:t>- Tên tuổi của ông gắn liền với các vở hài kịch nổi tiếng: </a:t>
            </a:r>
            <a:r>
              <a:rPr lang="nl-NL" sz="4800" i="1">
                <a:latin typeface="Times New Roman" panose="02020603050405020304" pitchFamily="18" charset="0"/>
                <a:cs typeface="Times New Roman" panose="02020603050405020304" pitchFamily="18" charset="0"/>
              </a:rPr>
              <a:t>Tactuyp</a:t>
            </a:r>
            <a:r>
              <a:rPr lang="nl-NL" sz="4800">
                <a:latin typeface="Times New Roman" panose="02020603050405020304" pitchFamily="18" charset="0"/>
                <a:cs typeface="Times New Roman" panose="02020603050405020304" pitchFamily="18" charset="0"/>
              </a:rPr>
              <a:t> (1664), </a:t>
            </a:r>
            <a:r>
              <a:rPr lang="nl-NL" sz="4800" i="1">
                <a:latin typeface="Times New Roman" panose="02020603050405020304" pitchFamily="18" charset="0"/>
                <a:cs typeface="Times New Roman" panose="02020603050405020304" pitchFamily="18" charset="0"/>
              </a:rPr>
              <a:t>Đông juăng</a:t>
            </a:r>
            <a:r>
              <a:rPr lang="nl-NL" sz="4800">
                <a:latin typeface="Times New Roman" panose="02020603050405020304" pitchFamily="18" charset="0"/>
                <a:cs typeface="Times New Roman" panose="02020603050405020304" pitchFamily="18" charset="0"/>
              </a:rPr>
              <a:t> (1665), </a:t>
            </a:r>
            <a:r>
              <a:rPr lang="nl-NL" sz="4800" i="1">
                <a:latin typeface="Times New Roman" panose="02020603050405020304" pitchFamily="18" charset="0"/>
                <a:cs typeface="Times New Roman" panose="02020603050405020304" pitchFamily="18" charset="0"/>
              </a:rPr>
              <a:t>Người ghét đời</a:t>
            </a:r>
            <a:r>
              <a:rPr lang="nl-NL" sz="4800">
                <a:latin typeface="Times New Roman" panose="02020603050405020304" pitchFamily="18" charset="0"/>
                <a:cs typeface="Times New Roman" panose="02020603050405020304" pitchFamily="18" charset="0"/>
              </a:rPr>
              <a:t> (1666), </a:t>
            </a:r>
            <a:r>
              <a:rPr lang="nl-NL" sz="4800" i="1">
                <a:latin typeface="Times New Roman" panose="02020603050405020304" pitchFamily="18" charset="0"/>
                <a:cs typeface="Times New Roman" panose="02020603050405020304" pitchFamily="18" charset="0"/>
              </a:rPr>
              <a:t>Lão hà tiện</a:t>
            </a:r>
            <a:r>
              <a:rPr lang="nl-NL" sz="4800">
                <a:latin typeface="Times New Roman" panose="02020603050405020304" pitchFamily="18" charset="0"/>
                <a:cs typeface="Times New Roman" panose="02020603050405020304" pitchFamily="18" charset="0"/>
              </a:rPr>
              <a:t> (1668), </a:t>
            </a:r>
            <a:r>
              <a:rPr lang="nl-NL" sz="4800" i="1">
                <a:latin typeface="Times New Roman" panose="02020603050405020304" pitchFamily="18" charset="0"/>
                <a:cs typeface="Times New Roman" panose="02020603050405020304" pitchFamily="18" charset="0"/>
              </a:rPr>
              <a:t>Trưởng giả học làm sang </a:t>
            </a:r>
            <a:r>
              <a:rPr lang="nl-NL" sz="4800">
                <a:latin typeface="Times New Roman" panose="02020603050405020304" pitchFamily="18" charset="0"/>
                <a:cs typeface="Times New Roman" panose="02020603050405020304" pitchFamily="18" charset="0"/>
              </a:rPr>
              <a:t>(1670), </a:t>
            </a:r>
            <a:r>
              <a:rPr lang="nl-NL" sz="4800" i="1">
                <a:latin typeface="Times New Roman" panose="02020603050405020304" pitchFamily="18" charset="0"/>
                <a:cs typeface="Times New Roman" panose="02020603050405020304" pitchFamily="18" charset="0"/>
              </a:rPr>
              <a:t>Những bà thông thái rởm </a:t>
            </a:r>
            <a:r>
              <a:rPr lang="nl-NL" sz="4800">
                <a:latin typeface="Times New Roman" panose="02020603050405020304" pitchFamily="18" charset="0"/>
                <a:cs typeface="Times New Roman" panose="02020603050405020304" pitchFamily="18" charset="0"/>
              </a:rPr>
              <a:t>(1672), </a:t>
            </a:r>
            <a:r>
              <a:rPr lang="nl-NL" sz="4800" i="1">
                <a:latin typeface="Times New Roman" panose="02020603050405020304" pitchFamily="18" charset="0"/>
                <a:cs typeface="Times New Roman" panose="02020603050405020304" pitchFamily="18" charset="0"/>
              </a:rPr>
              <a:t>Người bệnh tưởng </a:t>
            </a:r>
            <a:r>
              <a:rPr lang="nl-NL" sz="4800">
                <a:latin typeface="Times New Roman" panose="02020603050405020304" pitchFamily="18" charset="0"/>
                <a:cs typeface="Times New Roman" panose="02020603050405020304" pitchFamily="18" charset="0"/>
              </a:rPr>
              <a:t>(1673)...</a:t>
            </a:r>
            <a:endParaRPr lang="en-GB" sz="480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t="11429"/>
          <a:stretch>
            <a:fillRect/>
          </a:stretch>
        </p:blipFill>
        <p:spPr>
          <a:xfrm>
            <a:off x="9169398" y="484404"/>
            <a:ext cx="6985002" cy="59050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1"/>
          <p:cNvPicPr>
            <a:picLocks noChangeAspect="1"/>
          </p:cNvPicPr>
          <p:nvPr/>
        </p:nvPicPr>
        <p:blipFill>
          <a:blip r:embed="rId6"/>
          <a:stretch>
            <a:fillRect/>
          </a:stretch>
        </p:blipFill>
        <p:spPr>
          <a:xfrm>
            <a:off x="11811000" y="3543300"/>
            <a:ext cx="5187683" cy="6266827"/>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CF4"/>
        </a:solidFill>
        <a:effectLst/>
      </p:bgPr>
    </p:bg>
    <p:spTree>
      <p:nvGrpSpPr>
        <p:cNvPr id="1" name=""/>
        <p:cNvGrpSpPr/>
        <p:nvPr/>
      </p:nvGrpSpPr>
      <p:grpSpPr>
        <a:xfrm>
          <a:off x="0" y="0"/>
          <a:ext cx="0" cy="0"/>
          <a:chOff x="0" y="0"/>
          <a:chExt cx="0" cy="0"/>
        </a:xfrm>
      </p:grpSpPr>
      <p:grpSp>
        <p:nvGrpSpPr>
          <p:cNvPr id="2" name="Group 2"/>
          <p:cNvGrpSpPr/>
          <p:nvPr/>
        </p:nvGrpSpPr>
        <p:grpSpPr>
          <a:xfrm>
            <a:off x="4757005" y="2245640"/>
            <a:ext cx="3508301" cy="4929518"/>
            <a:chOff x="0" y="0"/>
            <a:chExt cx="1346630" cy="1326234"/>
          </a:xfrm>
        </p:grpSpPr>
        <p:sp>
          <p:nvSpPr>
            <p:cNvPr id="3" name="Freeform 3"/>
            <p:cNvSpPr/>
            <p:nvPr/>
          </p:nvSpPr>
          <p:spPr>
            <a:xfrm>
              <a:off x="0" y="0"/>
              <a:ext cx="1346630" cy="1326234"/>
            </a:xfrm>
            <a:custGeom>
              <a:avLst/>
              <a:gdLst/>
              <a:ahLst/>
              <a:cxnLst/>
              <a:rect l="l" t="t" r="r" b="b"/>
              <a:pathLst>
                <a:path w="1346630" h="1326234">
                  <a:moveTo>
                    <a:pt x="0" y="0"/>
                  </a:moveTo>
                  <a:lnTo>
                    <a:pt x="1346630" y="0"/>
                  </a:lnTo>
                  <a:lnTo>
                    <a:pt x="1346630" y="1326234"/>
                  </a:lnTo>
                  <a:lnTo>
                    <a:pt x="0" y="1326234"/>
                  </a:lnTo>
                  <a:close/>
                </a:path>
              </a:pathLst>
            </a:custGeom>
            <a:solidFill>
              <a:srgbClr val="84D6D0"/>
            </a:solidFill>
            <a:ln w="209550" cap="sq">
              <a:solidFill>
                <a:srgbClr val="FFCB7C"/>
              </a:solidFill>
              <a:miter/>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5" name="Group 5"/>
          <p:cNvGrpSpPr/>
          <p:nvPr/>
        </p:nvGrpSpPr>
        <p:grpSpPr>
          <a:xfrm>
            <a:off x="0" y="7539426"/>
            <a:ext cx="18288000" cy="921895"/>
            <a:chOff x="0" y="0"/>
            <a:chExt cx="4816593" cy="242804"/>
          </a:xfrm>
        </p:grpSpPr>
        <p:sp>
          <p:nvSpPr>
            <p:cNvPr id="6" name="Freeform 6"/>
            <p:cNvSpPr/>
            <p:nvPr/>
          </p:nvSpPr>
          <p:spPr>
            <a:xfrm>
              <a:off x="0" y="0"/>
              <a:ext cx="4816592" cy="242804"/>
            </a:xfrm>
            <a:custGeom>
              <a:avLst/>
              <a:gdLst/>
              <a:ahLst/>
              <a:cxnLst/>
              <a:rect l="l" t="t" r="r" b="b"/>
              <a:pathLst>
                <a:path w="4816592" h="242804">
                  <a:moveTo>
                    <a:pt x="0" y="0"/>
                  </a:moveTo>
                  <a:lnTo>
                    <a:pt x="4816592" y="0"/>
                  </a:lnTo>
                  <a:lnTo>
                    <a:pt x="4816592" y="242804"/>
                  </a:lnTo>
                  <a:lnTo>
                    <a:pt x="0" y="242804"/>
                  </a:lnTo>
                  <a:close/>
                </a:path>
              </a:pathLst>
            </a:custGeom>
            <a:solidFill>
              <a:srgbClr val="E59087"/>
            </a:solidFill>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8" name="Freeform 8"/>
          <p:cNvSpPr/>
          <p:nvPr/>
        </p:nvSpPr>
        <p:spPr>
          <a:xfrm>
            <a:off x="5678302" y="6326143"/>
            <a:ext cx="3903245" cy="7921715"/>
          </a:xfrm>
          <a:custGeom>
            <a:avLst/>
            <a:gdLst/>
            <a:ahLst/>
            <a:cxnLst/>
            <a:rect l="l" t="t" r="r" b="b"/>
            <a:pathLst>
              <a:path w="3903245" h="7921715">
                <a:moveTo>
                  <a:pt x="0" y="0"/>
                </a:moveTo>
                <a:lnTo>
                  <a:pt x="3903245" y="0"/>
                </a:lnTo>
                <a:lnTo>
                  <a:pt x="3903245" y="7921714"/>
                </a:lnTo>
                <a:lnTo>
                  <a:pt x="0" y="792171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9" name="TextBox 9"/>
          <p:cNvSpPr txBox="1"/>
          <p:nvPr/>
        </p:nvSpPr>
        <p:spPr>
          <a:xfrm>
            <a:off x="3462000" y="604378"/>
            <a:ext cx="14601656" cy="830997"/>
          </a:xfrm>
          <a:prstGeom prst="rect">
            <a:avLst/>
          </a:prstGeom>
        </p:spPr>
        <p:txBody>
          <a:bodyPr lIns="0" tIns="0" rIns="0" bIns="0" rtlCol="0" anchor="t">
            <a:spAutoFit/>
          </a:bodyPr>
          <a:lstStyle/>
          <a:p>
            <a:r>
              <a:rPr lang="nl-NL" sz="5400" b="1">
                <a:latin typeface="Times New Roman" panose="02020603050405020304" pitchFamily="18" charset="0"/>
                <a:cs typeface="Times New Roman" panose="02020603050405020304" pitchFamily="18" charset="0"/>
              </a:rPr>
              <a:t>2. Vở kịch: “</a:t>
            </a:r>
            <a:r>
              <a:rPr lang="nl-NL" sz="5400" b="1" i="1">
                <a:latin typeface="Times New Roman" panose="02020603050405020304" pitchFamily="18" charset="0"/>
                <a:cs typeface="Times New Roman" panose="02020603050405020304" pitchFamily="18" charset="0"/>
              </a:rPr>
              <a:t>Trưởng giả học làm sang”</a:t>
            </a:r>
            <a:endParaRPr lang="en-GB" sz="5400">
              <a:latin typeface="Times New Roman" panose="02020603050405020304" pitchFamily="18" charset="0"/>
              <a:cs typeface="Times New Roman" panose="02020603050405020304" pitchFamily="18" charset="0"/>
            </a:endParaRPr>
          </a:p>
        </p:txBody>
      </p:sp>
      <p:grpSp>
        <p:nvGrpSpPr>
          <p:cNvPr id="10" name="Group 10"/>
          <p:cNvGrpSpPr/>
          <p:nvPr/>
        </p:nvGrpSpPr>
        <p:grpSpPr>
          <a:xfrm>
            <a:off x="627956" y="2277389"/>
            <a:ext cx="3715444" cy="4929518"/>
            <a:chOff x="0" y="0"/>
            <a:chExt cx="1346630" cy="1298309"/>
          </a:xfrm>
        </p:grpSpPr>
        <p:sp>
          <p:nvSpPr>
            <p:cNvPr id="11" name="Freeform 11"/>
            <p:cNvSpPr/>
            <p:nvPr/>
          </p:nvSpPr>
          <p:spPr>
            <a:xfrm>
              <a:off x="0" y="0"/>
              <a:ext cx="1346630" cy="1298309"/>
            </a:xfrm>
            <a:custGeom>
              <a:avLst/>
              <a:gdLst/>
              <a:ahLst/>
              <a:cxnLst/>
              <a:rect l="l" t="t" r="r" b="b"/>
              <a:pathLst>
                <a:path w="1346630" h="1298309">
                  <a:moveTo>
                    <a:pt x="0" y="0"/>
                  </a:moveTo>
                  <a:lnTo>
                    <a:pt x="1346630" y="0"/>
                  </a:lnTo>
                  <a:lnTo>
                    <a:pt x="1346630" y="1298309"/>
                  </a:lnTo>
                  <a:lnTo>
                    <a:pt x="0" y="1298309"/>
                  </a:lnTo>
                  <a:close/>
                </a:path>
              </a:pathLst>
            </a:custGeom>
            <a:solidFill>
              <a:srgbClr val="84D6D0"/>
            </a:solidFill>
            <a:ln w="209550" cap="sq">
              <a:solidFill>
                <a:srgbClr val="FFCB7C"/>
              </a:solidFill>
              <a:miter/>
            </a:ln>
          </p:spPr>
        </p:sp>
        <p:sp>
          <p:nvSpPr>
            <p:cNvPr id="12" name="TextBox 12"/>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grpSp>
        <p:nvGrpSpPr>
          <p:cNvPr id="15" name="Group 15"/>
          <p:cNvGrpSpPr/>
          <p:nvPr/>
        </p:nvGrpSpPr>
        <p:grpSpPr>
          <a:xfrm>
            <a:off x="8632351" y="2224376"/>
            <a:ext cx="3295663" cy="5035544"/>
            <a:chOff x="0" y="0"/>
            <a:chExt cx="1346630" cy="1326234"/>
          </a:xfrm>
        </p:grpSpPr>
        <p:sp>
          <p:nvSpPr>
            <p:cNvPr id="16" name="Freeform 16"/>
            <p:cNvSpPr/>
            <p:nvPr/>
          </p:nvSpPr>
          <p:spPr>
            <a:xfrm>
              <a:off x="0" y="0"/>
              <a:ext cx="1346630" cy="1326234"/>
            </a:xfrm>
            <a:custGeom>
              <a:avLst/>
              <a:gdLst/>
              <a:ahLst/>
              <a:cxnLst/>
              <a:rect l="l" t="t" r="r" b="b"/>
              <a:pathLst>
                <a:path w="1346630" h="1326234">
                  <a:moveTo>
                    <a:pt x="0" y="0"/>
                  </a:moveTo>
                  <a:lnTo>
                    <a:pt x="1346630" y="0"/>
                  </a:lnTo>
                  <a:lnTo>
                    <a:pt x="1346630" y="1326234"/>
                  </a:lnTo>
                  <a:lnTo>
                    <a:pt x="0" y="1326234"/>
                  </a:lnTo>
                  <a:close/>
                </a:path>
              </a:pathLst>
            </a:custGeom>
            <a:solidFill>
              <a:srgbClr val="84D6D0"/>
            </a:solidFill>
            <a:ln w="209550" cap="sq">
              <a:solidFill>
                <a:srgbClr val="FFCB7C"/>
              </a:solidFill>
              <a:miter/>
            </a:ln>
          </p:spPr>
        </p:sp>
        <p:sp>
          <p:nvSpPr>
            <p:cNvPr id="17" name="TextBox 17"/>
            <p:cNvSpPr txBox="1"/>
            <p:nvPr/>
          </p:nvSpPr>
          <p:spPr>
            <a:xfrm>
              <a:off x="0" y="-28575"/>
              <a:ext cx="812800" cy="841375"/>
            </a:xfrm>
            <a:prstGeom prst="rect">
              <a:avLst/>
            </a:prstGeom>
          </p:spPr>
          <p:txBody>
            <a:bodyPr lIns="50800" tIns="50800" rIns="50800" bIns="50800" rtlCol="0" anchor="ctr"/>
            <a:lstStyle/>
            <a:p>
              <a:pPr algn="ctr">
                <a:lnSpc>
                  <a:spcPts val="2660"/>
                </a:lnSpc>
                <a:spcBef>
                  <a:spcPct val="0"/>
                </a:spcBef>
              </a:pPr>
              <a:endParaRPr>
                <a:solidFill>
                  <a:prstClr val="black"/>
                </a:solidFill>
              </a:endParaRPr>
            </a:p>
          </p:txBody>
        </p:sp>
      </p:grpSp>
      <p:sp>
        <p:nvSpPr>
          <p:cNvPr id="19" name="TextBox 19"/>
          <p:cNvSpPr txBox="1"/>
          <p:nvPr/>
        </p:nvSpPr>
        <p:spPr>
          <a:xfrm>
            <a:off x="837155" y="2764196"/>
            <a:ext cx="3190699" cy="3877985"/>
          </a:xfrm>
          <a:prstGeom prst="rect">
            <a:avLst/>
          </a:prstGeom>
        </p:spPr>
        <p:txBody>
          <a:bodyPr wrap="square" lIns="0" tIns="0" rIns="0" bIns="0" rtlCol="0" anchor="t">
            <a:spAutoFit/>
          </a:bodyPr>
          <a:lstStyle/>
          <a:p>
            <a:pPr algn="just"/>
            <a:r>
              <a:rPr lang="nl-NL" sz="3600" b="1">
                <a:latin typeface="Times New Roman" panose="02020603050405020304" pitchFamily="18" charset="0"/>
                <a:cs typeface="Times New Roman" panose="02020603050405020304" pitchFamily="18" charset="0"/>
              </a:rPr>
              <a:t>Thời điểm sáng tác:</a:t>
            </a:r>
            <a:r>
              <a:rPr lang="nl-NL" sz="3600">
                <a:latin typeface="Times New Roman" panose="02020603050405020304" pitchFamily="18" charset="0"/>
                <a:cs typeface="Times New Roman" panose="02020603050405020304" pitchFamily="18" charset="0"/>
              </a:rPr>
              <a:t> Vở kịch được trình diễn lần đầu ngày 14/ 11/ 1670 tại Sam- bơ cho triều đình xem.</a:t>
            </a:r>
            <a:endParaRPr lang="en-US" sz="3600">
              <a:solidFill>
                <a:srgbClr val="000000"/>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5160045" y="3468618"/>
            <a:ext cx="2730323" cy="2031325"/>
          </a:xfrm>
          <a:prstGeom prst="rect">
            <a:avLst/>
          </a:prstGeom>
        </p:spPr>
        <p:txBody>
          <a:bodyPr wrap="square" lIns="0" tIns="0" rIns="0" bIns="0" rtlCol="0" anchor="t">
            <a:spAutoFit/>
          </a:bodyPr>
          <a:lstStyle/>
          <a:p>
            <a:pPr algn="ctr"/>
            <a:r>
              <a:rPr lang="nl-NL" sz="4400" b="1">
                <a:latin typeface="Times New Roman" panose="02020603050405020304" pitchFamily="18" charset="0"/>
                <a:cs typeface="Times New Roman" panose="02020603050405020304" pitchFamily="18" charset="0"/>
              </a:rPr>
              <a:t>Tóm tắt vở kịch</a:t>
            </a:r>
            <a:r>
              <a:rPr lang="nl-NL" sz="4400">
                <a:latin typeface="Times New Roman" panose="02020603050405020304" pitchFamily="18" charset="0"/>
                <a:cs typeface="Times New Roman" panose="02020603050405020304" pitchFamily="18" charset="0"/>
              </a:rPr>
              <a:t>: (SGK trang 97) </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1" name="TextBox 21"/>
          <p:cNvSpPr txBox="1"/>
          <p:nvPr/>
        </p:nvSpPr>
        <p:spPr>
          <a:xfrm>
            <a:off x="9060907" y="3762184"/>
            <a:ext cx="2256022" cy="1354217"/>
          </a:xfrm>
          <a:prstGeom prst="rect">
            <a:avLst/>
          </a:prstGeom>
        </p:spPr>
        <p:txBody>
          <a:bodyPr wrap="square" lIns="0" tIns="0" rIns="0" bIns="0" rtlCol="0" anchor="t">
            <a:spAutoFit/>
          </a:bodyPr>
          <a:lstStyle/>
          <a:p>
            <a:pPr algn="ctr"/>
            <a:r>
              <a:rPr lang="nl-NL" sz="4400" b="1">
                <a:latin typeface="Times New Roman" panose="02020603050405020304" pitchFamily="18" charset="0"/>
                <a:cs typeface="Times New Roman" panose="02020603050405020304" pitchFamily="18" charset="0"/>
              </a:rPr>
              <a:t>Thể loại:</a:t>
            </a:r>
            <a:r>
              <a:rPr lang="nl-NL" sz="4400">
                <a:latin typeface="Times New Roman" panose="02020603050405020304" pitchFamily="18" charset="0"/>
                <a:cs typeface="Times New Roman" panose="02020603050405020304" pitchFamily="18" charset="0"/>
              </a:rPr>
              <a:t> Hài kịch</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22" name="Freeform 16"/>
          <p:cNvSpPr/>
          <p:nvPr/>
        </p:nvSpPr>
        <p:spPr>
          <a:xfrm>
            <a:off x="12337680" y="2241556"/>
            <a:ext cx="5569320" cy="5035544"/>
          </a:xfrm>
          <a:custGeom>
            <a:avLst/>
            <a:gdLst/>
            <a:ahLst/>
            <a:cxnLst/>
            <a:rect l="l" t="t" r="r" b="b"/>
            <a:pathLst>
              <a:path w="1346630" h="1326234">
                <a:moveTo>
                  <a:pt x="0" y="0"/>
                </a:moveTo>
                <a:lnTo>
                  <a:pt x="1346630" y="0"/>
                </a:lnTo>
                <a:lnTo>
                  <a:pt x="1346630" y="1326234"/>
                </a:lnTo>
                <a:lnTo>
                  <a:pt x="0" y="1326234"/>
                </a:lnTo>
                <a:close/>
              </a:path>
            </a:pathLst>
          </a:custGeom>
          <a:solidFill>
            <a:srgbClr val="84D6D0"/>
          </a:solidFill>
          <a:ln w="209550" cap="sq">
            <a:solidFill>
              <a:srgbClr val="FFCB7C"/>
            </a:solidFill>
            <a:miter/>
          </a:ln>
        </p:spPr>
      </p:sp>
      <p:sp>
        <p:nvSpPr>
          <p:cNvPr id="23" name="Rectangle 22"/>
          <p:cNvSpPr/>
          <p:nvPr/>
        </p:nvSpPr>
        <p:spPr>
          <a:xfrm>
            <a:off x="12535596" y="2420127"/>
            <a:ext cx="5066604" cy="4524315"/>
          </a:xfrm>
          <a:prstGeom prst="rect">
            <a:avLst/>
          </a:prstGeom>
        </p:spPr>
        <p:txBody>
          <a:bodyPr wrap="square">
            <a:spAutoFit/>
          </a:bodyPr>
          <a:lstStyle/>
          <a:p>
            <a:pPr algn="just"/>
            <a:r>
              <a:rPr lang="nl-NL" sz="3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a:t>
            </a:r>
            <a:r>
              <a:rPr lang="nl-NL"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Tác phẩm khắc họa bức tranh xã hội Pháp thế kỉ XVII vô cùng chân thực sinh động, trong đó có những gã trọc phú học đòi làm sang một cách ngu ngốc, ngô nghê, kệch cỡm, …</a:t>
            </a:r>
            <a:endParaRPr lang="en-GB" sz="3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par>
                                <p:cTn id="51" presetID="16" presetClass="entr" presetSubtype="21"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barn(inVertical)">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p:bldP spid="21" grpId="0"/>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9345</Words>
  <Application>WPS Presentation</Application>
  <PresentationFormat>Custom</PresentationFormat>
  <Paragraphs>479</Paragraphs>
  <Slides>40</Slides>
  <Notes>0</Notes>
  <HiddenSlides>0</HiddenSlides>
  <MMClips>26</MMClips>
  <ScaleCrop>false</ScaleCrop>
  <HeadingPairs>
    <vt:vector size="6" baseType="variant">
      <vt:variant>
        <vt:lpstr>已用的字体</vt:lpstr>
      </vt:variant>
      <vt:variant>
        <vt:i4>10</vt:i4>
      </vt:variant>
      <vt:variant>
        <vt:lpstr>主题</vt:lpstr>
      </vt:variant>
      <vt:variant>
        <vt:i4>7</vt:i4>
      </vt:variant>
      <vt:variant>
        <vt:lpstr>幻灯片标题</vt:lpstr>
      </vt:variant>
      <vt:variant>
        <vt:i4>40</vt:i4>
      </vt:variant>
    </vt:vector>
  </HeadingPairs>
  <TitlesOfParts>
    <vt:vector size="57" baseType="lpstr">
      <vt:lpstr>Arial</vt:lpstr>
      <vt:lpstr>SimSun</vt:lpstr>
      <vt:lpstr>Wingdings</vt:lpstr>
      <vt:lpstr>Times New Roman</vt:lpstr>
      <vt:lpstr>Sniglet Bold</vt:lpstr>
      <vt:lpstr>Segoe Print</vt:lpstr>
      <vt:lpstr>Calibri</vt:lpstr>
      <vt:lpstr>Microsoft YaHei</vt:lpstr>
      <vt:lpstr>Arial Unicode MS</vt:lpstr>
      <vt:lpstr>More Sugar</vt:lpstr>
      <vt:lpstr>Office Theme</vt:lpstr>
      <vt:lpstr>1_Office Theme</vt:lpstr>
      <vt:lpstr>5_Office Theme</vt:lpstr>
      <vt:lpstr>4_Office Theme</vt:lpstr>
      <vt:lpstr>2_Office Theme</vt:lpstr>
      <vt:lpstr>3_Office Theme</vt:lpstr>
      <vt:lpstr>6_Office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Analysing Themes and Ideas Presentation Beige Pink Lined Style</dc:title>
  <dc:creator/>
  <cp:lastModifiedBy>Admin</cp:lastModifiedBy>
  <cp:revision>123</cp:revision>
  <dcterms:created xsi:type="dcterms:W3CDTF">2006-08-16T00:00:00Z</dcterms:created>
  <dcterms:modified xsi:type="dcterms:W3CDTF">2023-11-28T14:47:32Z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21644488FC1A427EB0C5F6A7751061D6_12</vt:lpwstr>
  </property>
  <property fmtid="{D5CDD505-2E9C-101B-9397-08002B2CF9AE}" pid="3" name="KSOProductBuildVer">
    <vt:lpwstr>1033-12.2.0.13306</vt:lpwstr>
  </property>
</Properties>
</file>