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media/image10.svg" ContentType="image/svg+xml"/>
  <Override PartName="/ppt/media/image101.svg" ContentType="image/svg+xml"/>
  <Override PartName="/ppt/media/image103.svg" ContentType="image/svg+xml"/>
  <Override PartName="/ppt/media/image105.svg" ContentType="image/svg+xml"/>
  <Override PartName="/ppt/media/image107.svg" ContentType="image/svg+xml"/>
  <Override PartName="/ppt/media/image109.svg" ContentType="image/svg+xml"/>
  <Override PartName="/ppt/media/image111.svg" ContentType="image/svg+xml"/>
  <Override PartName="/ppt/media/image114.svg" ContentType="image/svg+xml"/>
  <Override PartName="/ppt/media/image116.svg" ContentType="image/svg+xml"/>
  <Override PartName="/ppt/media/image118.svg" ContentType="image/svg+xml"/>
  <Override PartName="/ppt/media/image12.svg" ContentType="image/svg+xml"/>
  <Override PartName="/ppt/media/image120.svg" ContentType="image/svg+xml"/>
  <Override PartName="/ppt/media/image122.svg" ContentType="image/svg+xml"/>
  <Override PartName="/ppt/media/image124.svg" ContentType="image/svg+xml"/>
  <Override PartName="/ppt/media/image126.svg" ContentType="image/svg+xml"/>
  <Override PartName="/ppt/media/image130.svg" ContentType="image/svg+xml"/>
  <Override PartName="/ppt/media/image132.svg" ContentType="image/svg+xml"/>
  <Override PartName="/ppt/media/image135.svg" ContentType="image/svg+xml"/>
  <Override PartName="/ppt/media/image14.svg" ContentType="image/svg+xml"/>
  <Override PartName="/ppt/media/image16.svg" ContentType="image/svg+xml"/>
  <Override PartName="/ppt/media/image18.svg" ContentType="image/svg+xml"/>
  <Override PartName="/ppt/media/image2.svg" ContentType="image/svg+xml"/>
  <Override PartName="/ppt/media/image20.svg" ContentType="image/svg+xml"/>
  <Override PartName="/ppt/media/image23.svg" ContentType="image/svg+xml"/>
  <Override PartName="/ppt/media/image25.svg" ContentType="image/svg+xml"/>
  <Override PartName="/ppt/media/image27.svg" ContentType="image/svg+xml"/>
  <Override PartName="/ppt/media/image29.svg" ContentType="image/svg+xml"/>
  <Override PartName="/ppt/media/image31.svg" ContentType="image/svg+xml"/>
  <Override PartName="/ppt/media/image33.svg" ContentType="image/svg+xml"/>
  <Override PartName="/ppt/media/image35.svg" ContentType="image/svg+xml"/>
  <Override PartName="/ppt/media/image4.svg" ContentType="image/svg+xml"/>
  <Override PartName="/ppt/media/image46.svg" ContentType="image/svg+xml"/>
  <Override PartName="/ppt/media/image48.svg" ContentType="image/svg+xml"/>
  <Override PartName="/ppt/media/image53.svg" ContentType="image/svg+xml"/>
  <Override PartName="/ppt/media/image55.svg" ContentType="image/svg+xml"/>
  <Override PartName="/ppt/media/image57.svg" ContentType="image/svg+xml"/>
  <Override PartName="/ppt/media/image59.svg" ContentType="image/svg+xml"/>
  <Override PartName="/ppt/media/image61.svg" ContentType="image/svg+xml"/>
  <Override PartName="/ppt/media/image63.svg" ContentType="image/svg+xml"/>
  <Override PartName="/ppt/media/image66.svg" ContentType="image/svg+xml"/>
  <Override PartName="/ppt/media/image68.svg" ContentType="image/svg+xml"/>
  <Override PartName="/ppt/media/image70.svg" ContentType="image/svg+xml"/>
  <Override PartName="/ppt/media/image72.svg" ContentType="image/svg+xml"/>
  <Override PartName="/ppt/media/image74.svg" ContentType="image/svg+xml"/>
  <Override PartName="/ppt/media/image76.svg" ContentType="image/svg+xml"/>
  <Override PartName="/ppt/media/image78.svg" ContentType="image/svg+xml"/>
  <Override PartName="/ppt/media/image8.svg" ContentType="image/svg+xml"/>
  <Override PartName="/ppt/media/image80.svg" ContentType="image/svg+xml"/>
  <Override PartName="/ppt/media/image82.svg" ContentType="image/svg+xml"/>
  <Override PartName="/ppt/media/image85.svg" ContentType="image/svg+xml"/>
  <Override PartName="/ppt/media/image87.svg" ContentType="image/svg+xml"/>
  <Override PartName="/ppt/media/image89.svg" ContentType="image/svg+xml"/>
  <Override PartName="/ppt/media/image91.svg" ContentType="image/svg+xml"/>
  <Override PartName="/ppt/media/image94.svg" ContentType="image/svg+xml"/>
  <Override PartName="/ppt/media/image97.svg" ContentType="image/svg+xml"/>
  <Override PartName="/ppt/media/image99.svg" ContentType="image/svg+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8" r:id="rId4"/>
    <p:sldId id="271" r:id="rId5"/>
    <p:sldId id="272" r:id="rId6"/>
    <p:sldId id="278" r:id="rId7"/>
    <p:sldId id="277" r:id="rId8"/>
    <p:sldId id="276" r:id="rId9"/>
    <p:sldId id="275" r:id="rId10"/>
    <p:sldId id="274" r:id="rId11"/>
    <p:sldId id="279" r:id="rId12"/>
    <p:sldId id="273" r:id="rId13"/>
    <p:sldId id="280" r:id="rId14"/>
    <p:sldId id="281" r:id="rId15"/>
    <p:sldId id="284" r:id="rId16"/>
    <p:sldId id="286" r:id="rId17"/>
    <p:sldId id="287" r:id="rId18"/>
    <p:sldId id="288" r:id="rId19"/>
    <p:sldId id="289" r:id="rId20"/>
    <p:sldId id="290" r:id="rId21"/>
    <p:sldId id="282" r:id="rId22"/>
    <p:sldId id="291" r:id="rId23"/>
    <p:sldId id="285" r:id="rId24"/>
    <p:sldId id="292" r:id="rId25"/>
    <p:sldId id="293" r:id="rId26"/>
    <p:sldId id="294" r:id="rId27"/>
    <p:sldId id="295" r:id="rId28"/>
    <p:sldId id="296" r:id="rId29"/>
    <p:sldId id="283" r:id="rId30"/>
    <p:sldId id="263" r:id="rId31"/>
    <p:sldId id="297" r:id="rId32"/>
    <p:sldId id="298" r:id="rId33"/>
    <p:sldId id="299" r:id="rId34"/>
    <p:sldId id="300" r:id="rId35"/>
    <p:sldId id="259" r:id="rId36"/>
    <p:sldId id="261" r:id="rId37"/>
    <p:sldId id="257" r:id="rId38"/>
    <p:sldId id="301" r:id="rId39"/>
    <p:sldId id="302" r:id="rId40"/>
    <p:sldId id="303" r:id="rId41"/>
    <p:sldId id="262" r:id="rId42"/>
    <p:sldId id="265" r:id="rId43"/>
    <p:sldId id="304" r:id="rId44"/>
    <p:sldId id="264" r:id="rId45"/>
    <p:sldId id="266" r:id="rId46"/>
    <p:sldId id="268" r:id="rId47"/>
  </p:sldIdLst>
  <p:sldSz cx="18288000" cy="10287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showGuides="1">
      <p:cViewPr varScale="1">
        <p:scale>
          <a:sx n="44" d="100"/>
          <a:sy n="44" d="100"/>
        </p:scale>
        <p:origin x="660" y="7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0" Type="http://schemas.openxmlformats.org/officeDocument/2006/relationships/tableStyles" Target="tableStyles.xml"/><Relationship Id="rId5" Type="http://schemas.openxmlformats.org/officeDocument/2006/relationships/slide" Target="slides/slide3.xml"/><Relationship Id="rId49" Type="http://schemas.openxmlformats.org/officeDocument/2006/relationships/viewProps" Target="viewProps.xml"/><Relationship Id="rId48" Type="http://schemas.openxmlformats.org/officeDocument/2006/relationships/presProps" Target="presProps.xml"/><Relationship Id="rId47" Type="http://schemas.openxmlformats.org/officeDocument/2006/relationships/slide" Target="slides/slide45.xml"/><Relationship Id="rId46" Type="http://schemas.openxmlformats.org/officeDocument/2006/relationships/slide" Target="slides/slide44.xml"/><Relationship Id="rId45" Type="http://schemas.openxmlformats.org/officeDocument/2006/relationships/slide" Target="slides/slide43.xml"/><Relationship Id="rId44" Type="http://schemas.openxmlformats.org/officeDocument/2006/relationships/slide" Target="slides/slide42.xml"/><Relationship Id="rId43" Type="http://schemas.openxmlformats.org/officeDocument/2006/relationships/slide" Target="slides/slide41.xml"/><Relationship Id="rId42" Type="http://schemas.openxmlformats.org/officeDocument/2006/relationships/slide" Target="slides/slide40.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1D8BD707-D9CF-40AE-B4C6-C98DA3205C0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1D8BD707-D9CF-40AE-B4C6-C98DA3205C09}"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1D8BD707-D9CF-40AE-B4C6-C98DA3205C09}"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image" Target="../media/image9.png"/><Relationship Id="rId8" Type="http://schemas.openxmlformats.org/officeDocument/2006/relationships/image" Target="../media/image8.svg"/><Relationship Id="rId7" Type="http://schemas.openxmlformats.org/officeDocument/2006/relationships/image" Target="../media/image7.png"/><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svg"/><Relationship Id="rId3" Type="http://schemas.openxmlformats.org/officeDocument/2006/relationships/image" Target="../media/image3.png"/><Relationship Id="rId2" Type="http://schemas.openxmlformats.org/officeDocument/2006/relationships/image" Target="../media/image2.svg"/><Relationship Id="rId15" Type="http://schemas.openxmlformats.org/officeDocument/2006/relationships/slideLayout" Target="../slideLayouts/slideLayout7.xml"/><Relationship Id="rId14" Type="http://schemas.openxmlformats.org/officeDocument/2006/relationships/image" Target="../media/image14.svg"/><Relationship Id="rId13" Type="http://schemas.openxmlformats.org/officeDocument/2006/relationships/image" Target="../media/image13.png"/><Relationship Id="rId12" Type="http://schemas.openxmlformats.org/officeDocument/2006/relationships/image" Target="../media/image12.svg"/><Relationship Id="rId11" Type="http://schemas.openxmlformats.org/officeDocument/2006/relationships/image" Target="../media/image11.png"/><Relationship Id="rId10" Type="http://schemas.openxmlformats.org/officeDocument/2006/relationships/image" Target="../media/image10.svg"/><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9" Type="http://schemas.openxmlformats.org/officeDocument/2006/relationships/image" Target="../media/image31.svg"/><Relationship Id="rId8" Type="http://schemas.openxmlformats.org/officeDocument/2006/relationships/image" Target="../media/image30.png"/><Relationship Id="rId7" Type="http://schemas.openxmlformats.org/officeDocument/2006/relationships/image" Target="../media/image36.png"/><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27.svg"/><Relationship Id="rId3" Type="http://schemas.openxmlformats.org/officeDocument/2006/relationships/image" Target="../media/image26.png"/><Relationship Id="rId2" Type="http://schemas.openxmlformats.org/officeDocument/2006/relationships/image" Target="../media/image25.svg"/><Relationship Id="rId15" Type="http://schemas.openxmlformats.org/officeDocument/2006/relationships/slideLayout" Target="../slideLayouts/slideLayout7.xml"/><Relationship Id="rId14" Type="http://schemas.openxmlformats.org/officeDocument/2006/relationships/image" Target="../media/image43.jpeg"/><Relationship Id="rId13" Type="http://schemas.openxmlformats.org/officeDocument/2006/relationships/image" Target="../media/image35.svg"/><Relationship Id="rId12" Type="http://schemas.openxmlformats.org/officeDocument/2006/relationships/image" Target="../media/image34.png"/><Relationship Id="rId11" Type="http://schemas.openxmlformats.org/officeDocument/2006/relationships/image" Target="../media/image33.svg"/><Relationship Id="rId10" Type="http://schemas.openxmlformats.org/officeDocument/2006/relationships/image" Target="../media/image32.png"/><Relationship Id="rId1" Type="http://schemas.openxmlformats.org/officeDocument/2006/relationships/image" Target="../media/image24.png"/></Relationships>
</file>

<file path=ppt/slides/_rels/slide11.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openxmlformats.org/officeDocument/2006/relationships/image" Target="../media/image44.jpeg"/><Relationship Id="rId7" Type="http://schemas.openxmlformats.org/officeDocument/2006/relationships/image" Target="../media/image34.png"/><Relationship Id="rId6" Type="http://schemas.openxmlformats.org/officeDocument/2006/relationships/image" Target="../media/image32.png"/><Relationship Id="rId5" Type="http://schemas.openxmlformats.org/officeDocument/2006/relationships/image" Target="../media/image30.png"/><Relationship Id="rId4" Type="http://schemas.openxmlformats.org/officeDocument/2006/relationships/image" Target="../media/image36.png"/><Relationship Id="rId3" Type="http://schemas.openxmlformats.org/officeDocument/2006/relationships/image" Target="../media/image13.png"/><Relationship Id="rId2" Type="http://schemas.openxmlformats.org/officeDocument/2006/relationships/image" Target="../media/image26.png"/><Relationship Id="rId1" Type="http://schemas.openxmlformats.org/officeDocument/2006/relationships/image" Target="../media/image24.png"/></Relationships>
</file>

<file path=ppt/slides/_rels/slide12.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19.png"/><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image" Target="../media/image1.png"/></Relationships>
</file>

<file path=ppt/slides/_rels/slide13.xml.rels><?xml version="1.0" encoding="UTF-8" standalone="yes"?>
<Relationships xmlns="http://schemas.openxmlformats.org/package/2006/relationships"><Relationship Id="rId8" Type="http://schemas.openxmlformats.org/officeDocument/2006/relationships/slideLayout" Target="../slideLayouts/slideLayout7.xml"/><Relationship Id="rId7" Type="http://schemas.openxmlformats.org/officeDocument/2006/relationships/image" Target="../media/image51.png"/><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svg"/><Relationship Id="rId3" Type="http://schemas.openxmlformats.org/officeDocument/2006/relationships/image" Target="../media/image47.png"/><Relationship Id="rId2" Type="http://schemas.openxmlformats.org/officeDocument/2006/relationships/image" Target="../media/image46.svg"/><Relationship Id="rId1" Type="http://schemas.openxmlformats.org/officeDocument/2006/relationships/image" Target="../media/image45.png"/></Relationships>
</file>

<file path=ppt/slides/_rels/slide14.xml.rels><?xml version="1.0" encoding="UTF-8" standalone="yes"?>
<Relationships xmlns="http://schemas.openxmlformats.org/package/2006/relationships"><Relationship Id="rId9" Type="http://schemas.openxmlformats.org/officeDocument/2006/relationships/image" Target="../media/image60.png"/><Relationship Id="rId8" Type="http://schemas.openxmlformats.org/officeDocument/2006/relationships/image" Target="../media/image59.svg"/><Relationship Id="rId7" Type="http://schemas.openxmlformats.org/officeDocument/2006/relationships/image" Target="../media/image58.png"/><Relationship Id="rId6" Type="http://schemas.openxmlformats.org/officeDocument/2006/relationships/image" Target="../media/image57.svg"/><Relationship Id="rId5" Type="http://schemas.openxmlformats.org/officeDocument/2006/relationships/image" Target="../media/image56.png"/><Relationship Id="rId4" Type="http://schemas.openxmlformats.org/officeDocument/2006/relationships/image" Target="../media/image55.svg"/><Relationship Id="rId3" Type="http://schemas.openxmlformats.org/officeDocument/2006/relationships/image" Target="../media/image54.png"/><Relationship Id="rId20" Type="http://schemas.openxmlformats.org/officeDocument/2006/relationships/slideLayout" Target="../slideLayouts/slideLayout7.xml"/><Relationship Id="rId2" Type="http://schemas.openxmlformats.org/officeDocument/2006/relationships/image" Target="../media/image53.svg"/><Relationship Id="rId19" Type="http://schemas.openxmlformats.org/officeDocument/2006/relationships/image" Target="../media/image70.svg"/><Relationship Id="rId18" Type="http://schemas.openxmlformats.org/officeDocument/2006/relationships/image" Target="../media/image69.png"/><Relationship Id="rId17" Type="http://schemas.openxmlformats.org/officeDocument/2006/relationships/image" Target="../media/image68.svg"/><Relationship Id="rId16" Type="http://schemas.openxmlformats.org/officeDocument/2006/relationships/image" Target="../media/image67.png"/><Relationship Id="rId15" Type="http://schemas.openxmlformats.org/officeDocument/2006/relationships/image" Target="../media/image66.svg"/><Relationship Id="rId14" Type="http://schemas.openxmlformats.org/officeDocument/2006/relationships/image" Target="../media/image65.png"/><Relationship Id="rId13" Type="http://schemas.openxmlformats.org/officeDocument/2006/relationships/image" Target="../media/image64.png"/><Relationship Id="rId12" Type="http://schemas.openxmlformats.org/officeDocument/2006/relationships/image" Target="../media/image63.svg"/><Relationship Id="rId11" Type="http://schemas.openxmlformats.org/officeDocument/2006/relationships/image" Target="../media/image62.png"/><Relationship Id="rId10" Type="http://schemas.openxmlformats.org/officeDocument/2006/relationships/image" Target="../media/image61.svg"/><Relationship Id="rId1" Type="http://schemas.openxmlformats.org/officeDocument/2006/relationships/image" Target="../media/image52.png"/></Relationships>
</file>

<file path=ppt/slides/_rels/slide15.xml.rels><?xml version="1.0" encoding="UTF-8" standalone="yes"?>
<Relationships xmlns="http://schemas.openxmlformats.org/package/2006/relationships"><Relationship Id="rId9" Type="http://schemas.openxmlformats.org/officeDocument/2006/relationships/image" Target="../media/image77.png"/><Relationship Id="rId8" Type="http://schemas.openxmlformats.org/officeDocument/2006/relationships/image" Target="../media/image76.svg"/><Relationship Id="rId7" Type="http://schemas.openxmlformats.org/officeDocument/2006/relationships/image" Target="../media/image75.png"/><Relationship Id="rId6" Type="http://schemas.openxmlformats.org/officeDocument/2006/relationships/image" Target="../media/image74.svg"/><Relationship Id="rId5" Type="http://schemas.openxmlformats.org/officeDocument/2006/relationships/image" Target="../media/image73.png"/><Relationship Id="rId4" Type="http://schemas.openxmlformats.org/officeDocument/2006/relationships/image" Target="../media/image72.svg"/><Relationship Id="rId3" Type="http://schemas.openxmlformats.org/officeDocument/2006/relationships/image" Target="../media/image71.png"/><Relationship Id="rId27" Type="http://schemas.openxmlformats.org/officeDocument/2006/relationships/slideLayout" Target="../slideLayouts/slideLayout7.xml"/><Relationship Id="rId26" Type="http://schemas.openxmlformats.org/officeDocument/2006/relationships/image" Target="../media/image91.svg"/><Relationship Id="rId25" Type="http://schemas.openxmlformats.org/officeDocument/2006/relationships/image" Target="../media/image90.png"/><Relationship Id="rId24" Type="http://schemas.openxmlformats.org/officeDocument/2006/relationships/image" Target="../media/image70.svg"/><Relationship Id="rId23" Type="http://schemas.openxmlformats.org/officeDocument/2006/relationships/image" Target="../media/image69.png"/><Relationship Id="rId22" Type="http://schemas.openxmlformats.org/officeDocument/2006/relationships/image" Target="../media/image49.png"/><Relationship Id="rId21" Type="http://schemas.openxmlformats.org/officeDocument/2006/relationships/image" Target="../media/image89.svg"/><Relationship Id="rId20" Type="http://schemas.openxmlformats.org/officeDocument/2006/relationships/image" Target="../media/image88.png"/><Relationship Id="rId2" Type="http://schemas.openxmlformats.org/officeDocument/2006/relationships/image" Target="../media/image46.svg"/><Relationship Id="rId19" Type="http://schemas.openxmlformats.org/officeDocument/2006/relationships/image" Target="../media/image87.svg"/><Relationship Id="rId18" Type="http://schemas.openxmlformats.org/officeDocument/2006/relationships/image" Target="../media/image86.png"/><Relationship Id="rId17" Type="http://schemas.openxmlformats.org/officeDocument/2006/relationships/image" Target="../media/image85.svg"/><Relationship Id="rId16" Type="http://schemas.openxmlformats.org/officeDocument/2006/relationships/image" Target="../media/image84.png"/><Relationship Id="rId15" Type="http://schemas.openxmlformats.org/officeDocument/2006/relationships/image" Target="../media/image83.png"/><Relationship Id="rId14" Type="http://schemas.openxmlformats.org/officeDocument/2006/relationships/image" Target="../media/image82.svg"/><Relationship Id="rId13" Type="http://schemas.openxmlformats.org/officeDocument/2006/relationships/image" Target="../media/image81.png"/><Relationship Id="rId12" Type="http://schemas.openxmlformats.org/officeDocument/2006/relationships/image" Target="../media/image80.svg"/><Relationship Id="rId11" Type="http://schemas.openxmlformats.org/officeDocument/2006/relationships/image" Target="../media/image79.png"/><Relationship Id="rId10" Type="http://schemas.openxmlformats.org/officeDocument/2006/relationships/image" Target="../media/image78.svg"/><Relationship Id="rId1" Type="http://schemas.openxmlformats.org/officeDocument/2006/relationships/image" Target="../media/image45.png"/></Relationships>
</file>

<file path=ppt/slides/_rels/slide16.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19.png"/><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image" Target="../media/image1.png"/></Relationships>
</file>

<file path=ppt/slides/_rels/slide17.xml.rels><?xml version="1.0" encoding="UTF-8" standalone="yes"?>
<Relationships xmlns="http://schemas.openxmlformats.org/package/2006/relationships"><Relationship Id="rId9" Type="http://schemas.openxmlformats.org/officeDocument/2006/relationships/image" Target="../media/image96.png"/><Relationship Id="rId8" Type="http://schemas.openxmlformats.org/officeDocument/2006/relationships/image" Target="../media/image95.png"/><Relationship Id="rId7" Type="http://schemas.openxmlformats.org/officeDocument/2006/relationships/image" Target="../media/image21.png"/><Relationship Id="rId6" Type="http://schemas.openxmlformats.org/officeDocument/2006/relationships/image" Target="../media/image94.svg"/><Relationship Id="rId5" Type="http://schemas.openxmlformats.org/officeDocument/2006/relationships/image" Target="../media/image93.png"/><Relationship Id="rId4" Type="http://schemas.openxmlformats.org/officeDocument/2006/relationships/image" Target="../media/image92.png"/><Relationship Id="rId3" Type="http://schemas.openxmlformats.org/officeDocument/2006/relationships/image" Target="../media/image46.svg"/><Relationship Id="rId2" Type="http://schemas.openxmlformats.org/officeDocument/2006/relationships/image" Target="../media/image45.png"/><Relationship Id="rId11" Type="http://schemas.openxmlformats.org/officeDocument/2006/relationships/slideLayout" Target="../slideLayouts/slideLayout7.xml"/><Relationship Id="rId10" Type="http://schemas.openxmlformats.org/officeDocument/2006/relationships/image" Target="../media/image97.svg"/><Relationship Id="rId1" Type="http://schemas.openxmlformats.org/officeDocument/2006/relationships/image" Target="../media/image1.png"/></Relationships>
</file>

<file path=ppt/slides/_rels/slide18.xml.rels><?xml version="1.0" encoding="UTF-8" standalone="yes"?>
<Relationships xmlns="http://schemas.openxmlformats.org/package/2006/relationships"><Relationship Id="rId9" Type="http://schemas.openxmlformats.org/officeDocument/2006/relationships/image" Target="../media/image11.png"/><Relationship Id="rId8" Type="http://schemas.openxmlformats.org/officeDocument/2006/relationships/image" Target="../media/image105.svg"/><Relationship Id="rId7" Type="http://schemas.openxmlformats.org/officeDocument/2006/relationships/image" Target="../media/image104.png"/><Relationship Id="rId6" Type="http://schemas.openxmlformats.org/officeDocument/2006/relationships/image" Target="../media/image103.svg"/><Relationship Id="rId5" Type="http://schemas.openxmlformats.org/officeDocument/2006/relationships/image" Target="../media/image102.png"/><Relationship Id="rId4" Type="http://schemas.openxmlformats.org/officeDocument/2006/relationships/image" Target="../media/image101.svg"/><Relationship Id="rId3" Type="http://schemas.openxmlformats.org/officeDocument/2006/relationships/image" Target="../media/image100.png"/><Relationship Id="rId2" Type="http://schemas.openxmlformats.org/officeDocument/2006/relationships/image" Target="../media/image99.svg"/><Relationship Id="rId14" Type="http://schemas.openxmlformats.org/officeDocument/2006/relationships/slideLayout" Target="../slideLayouts/slideLayout7.xml"/><Relationship Id="rId13" Type="http://schemas.openxmlformats.org/officeDocument/2006/relationships/image" Target="../media/image97.svg"/><Relationship Id="rId12" Type="http://schemas.openxmlformats.org/officeDocument/2006/relationships/image" Target="../media/image96.png"/><Relationship Id="rId11" Type="http://schemas.openxmlformats.org/officeDocument/2006/relationships/image" Target="../media/image107.svg"/><Relationship Id="rId10" Type="http://schemas.openxmlformats.org/officeDocument/2006/relationships/image" Target="../media/image106.png"/><Relationship Id="rId1" Type="http://schemas.openxmlformats.org/officeDocument/2006/relationships/image" Target="../media/image98.png"/></Relationships>
</file>

<file path=ppt/slides/_rels/slide19.xml.rels><?xml version="1.0" encoding="UTF-8" standalone="yes"?>
<Relationships xmlns="http://schemas.openxmlformats.org/package/2006/relationships"><Relationship Id="rId9" Type="http://schemas.openxmlformats.org/officeDocument/2006/relationships/image" Target="../media/image19.png"/><Relationship Id="rId8" Type="http://schemas.openxmlformats.org/officeDocument/2006/relationships/image" Target="../media/image17.png"/><Relationship Id="rId7" Type="http://schemas.openxmlformats.org/officeDocument/2006/relationships/image" Target="../media/image112.png"/><Relationship Id="rId6" Type="http://schemas.openxmlformats.org/officeDocument/2006/relationships/image" Target="../media/image28.png"/><Relationship Id="rId5" Type="http://schemas.openxmlformats.org/officeDocument/2006/relationships/image" Target="../media/image34.png"/><Relationship Id="rId4" Type="http://schemas.openxmlformats.org/officeDocument/2006/relationships/image" Target="../media/image111.svg"/><Relationship Id="rId3" Type="http://schemas.openxmlformats.org/officeDocument/2006/relationships/image" Target="../media/image110.png"/><Relationship Id="rId2" Type="http://schemas.openxmlformats.org/officeDocument/2006/relationships/image" Target="../media/image109.svg"/><Relationship Id="rId10" Type="http://schemas.openxmlformats.org/officeDocument/2006/relationships/slideLayout" Target="../slideLayouts/slideLayout7.xml"/><Relationship Id="rId1" Type="http://schemas.openxmlformats.org/officeDocument/2006/relationships/image" Target="../media/image108.png"/></Relationships>
</file>

<file path=ppt/slides/_rels/slide2.xml.rels><?xml version="1.0" encoding="UTF-8" standalone="yes"?>
<Relationships xmlns="http://schemas.openxmlformats.org/package/2006/relationships"><Relationship Id="rId9" Type="http://schemas.openxmlformats.org/officeDocument/2006/relationships/image" Target="../media/image21.png"/><Relationship Id="rId8" Type="http://schemas.openxmlformats.org/officeDocument/2006/relationships/image" Target="../media/image20.svg"/><Relationship Id="rId7" Type="http://schemas.openxmlformats.org/officeDocument/2006/relationships/image" Target="../media/image19.png"/><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 Id="rId3" Type="http://schemas.openxmlformats.org/officeDocument/2006/relationships/image" Target="../media/image15.png"/><Relationship Id="rId2" Type="http://schemas.openxmlformats.org/officeDocument/2006/relationships/image" Target="../media/image2.svg"/><Relationship Id="rId12" Type="http://schemas.openxmlformats.org/officeDocument/2006/relationships/slideLayout" Target="../slideLayouts/slideLayout7.xml"/><Relationship Id="rId11" Type="http://schemas.openxmlformats.org/officeDocument/2006/relationships/image" Target="../media/image23.svg"/><Relationship Id="rId10" Type="http://schemas.openxmlformats.org/officeDocument/2006/relationships/image" Target="../media/image22.png"/><Relationship Id="rId1" Type="http://schemas.openxmlformats.org/officeDocument/2006/relationships/image" Target="../media/image1.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46.svg"/><Relationship Id="rId1" Type="http://schemas.openxmlformats.org/officeDocument/2006/relationships/image" Target="../media/image45.png"/></Relationships>
</file>

<file path=ppt/slides/_rels/slide21.xml.rels><?xml version="1.0" encoding="UTF-8" standalone="yes"?>
<Relationships xmlns="http://schemas.openxmlformats.org/package/2006/relationships"><Relationship Id="rId9" Type="http://schemas.openxmlformats.org/officeDocument/2006/relationships/image" Target="../media/image62.png"/><Relationship Id="rId8" Type="http://schemas.openxmlformats.org/officeDocument/2006/relationships/image" Target="../media/image61.svg"/><Relationship Id="rId7" Type="http://schemas.openxmlformats.org/officeDocument/2006/relationships/image" Target="../media/image60.png"/><Relationship Id="rId6" Type="http://schemas.openxmlformats.org/officeDocument/2006/relationships/image" Target="../media/image59.svg"/><Relationship Id="rId5" Type="http://schemas.openxmlformats.org/officeDocument/2006/relationships/image" Target="../media/image58.png"/><Relationship Id="rId4" Type="http://schemas.openxmlformats.org/officeDocument/2006/relationships/image" Target="../media/image55.svg"/><Relationship Id="rId3" Type="http://schemas.openxmlformats.org/officeDocument/2006/relationships/image" Target="../media/image54.png"/><Relationship Id="rId2" Type="http://schemas.openxmlformats.org/officeDocument/2006/relationships/image" Target="../media/image53.svg"/><Relationship Id="rId18" Type="http://schemas.openxmlformats.org/officeDocument/2006/relationships/slideLayout" Target="../slideLayouts/slideLayout7.xml"/><Relationship Id="rId17" Type="http://schemas.openxmlformats.org/officeDocument/2006/relationships/image" Target="../media/image70.svg"/><Relationship Id="rId16" Type="http://schemas.openxmlformats.org/officeDocument/2006/relationships/image" Target="../media/image69.png"/><Relationship Id="rId15" Type="http://schemas.openxmlformats.org/officeDocument/2006/relationships/image" Target="../media/image68.svg"/><Relationship Id="rId14" Type="http://schemas.openxmlformats.org/officeDocument/2006/relationships/image" Target="../media/image67.png"/><Relationship Id="rId13" Type="http://schemas.openxmlformats.org/officeDocument/2006/relationships/image" Target="../media/image66.svg"/><Relationship Id="rId12" Type="http://schemas.openxmlformats.org/officeDocument/2006/relationships/image" Target="../media/image65.png"/><Relationship Id="rId11" Type="http://schemas.openxmlformats.org/officeDocument/2006/relationships/image" Target="../media/image64.png"/><Relationship Id="rId10" Type="http://schemas.openxmlformats.org/officeDocument/2006/relationships/image" Target="../media/image63.svg"/><Relationship Id="rId1" Type="http://schemas.openxmlformats.org/officeDocument/2006/relationships/image" Target="../media/image52.png"/></Relationships>
</file>

<file path=ppt/slides/_rels/slide22.xml.rels><?xml version="1.0" encoding="UTF-8" standalone="yes"?>
<Relationships xmlns="http://schemas.openxmlformats.org/package/2006/relationships"><Relationship Id="rId9" Type="http://schemas.openxmlformats.org/officeDocument/2006/relationships/image" Target="../media/image11.png"/><Relationship Id="rId8" Type="http://schemas.openxmlformats.org/officeDocument/2006/relationships/image" Target="../media/image105.svg"/><Relationship Id="rId7" Type="http://schemas.openxmlformats.org/officeDocument/2006/relationships/image" Target="../media/image104.png"/><Relationship Id="rId6" Type="http://schemas.openxmlformats.org/officeDocument/2006/relationships/image" Target="../media/image103.svg"/><Relationship Id="rId5" Type="http://schemas.openxmlformats.org/officeDocument/2006/relationships/image" Target="../media/image102.png"/><Relationship Id="rId4" Type="http://schemas.openxmlformats.org/officeDocument/2006/relationships/image" Target="../media/image101.svg"/><Relationship Id="rId3" Type="http://schemas.openxmlformats.org/officeDocument/2006/relationships/image" Target="../media/image100.png"/><Relationship Id="rId2" Type="http://schemas.openxmlformats.org/officeDocument/2006/relationships/image" Target="../media/image99.svg"/><Relationship Id="rId14" Type="http://schemas.openxmlformats.org/officeDocument/2006/relationships/slideLayout" Target="../slideLayouts/slideLayout7.xml"/><Relationship Id="rId13" Type="http://schemas.openxmlformats.org/officeDocument/2006/relationships/image" Target="../media/image97.svg"/><Relationship Id="rId12" Type="http://schemas.openxmlformats.org/officeDocument/2006/relationships/image" Target="../media/image96.png"/><Relationship Id="rId11" Type="http://schemas.openxmlformats.org/officeDocument/2006/relationships/image" Target="../media/image107.svg"/><Relationship Id="rId10" Type="http://schemas.openxmlformats.org/officeDocument/2006/relationships/image" Target="../media/image106.png"/><Relationship Id="rId1" Type="http://schemas.openxmlformats.org/officeDocument/2006/relationships/image" Target="../media/image98.png"/></Relationships>
</file>

<file path=ppt/slides/_rels/slide23.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32.png"/><Relationship Id="rId4" Type="http://schemas.openxmlformats.org/officeDocument/2006/relationships/image" Target="../media/image30.png"/><Relationship Id="rId3" Type="http://schemas.openxmlformats.org/officeDocument/2006/relationships/image" Target="../media/image13.png"/><Relationship Id="rId2" Type="http://schemas.openxmlformats.org/officeDocument/2006/relationships/image" Target="../media/image28.png"/><Relationship Id="rId1" Type="http://schemas.openxmlformats.org/officeDocument/2006/relationships/image" Target="../media/image26.png"/></Relationships>
</file>

<file path=ppt/slides/_rels/slide24.xml.rels><?xml version="1.0" encoding="UTF-8" standalone="yes"?>
<Relationships xmlns="http://schemas.openxmlformats.org/package/2006/relationships"><Relationship Id="rId9" Type="http://schemas.openxmlformats.org/officeDocument/2006/relationships/image" Target="../media/image69.png"/><Relationship Id="rId8" Type="http://schemas.openxmlformats.org/officeDocument/2006/relationships/image" Target="../media/image116.svg"/><Relationship Id="rId7" Type="http://schemas.openxmlformats.org/officeDocument/2006/relationships/image" Target="../media/image115.png"/><Relationship Id="rId6" Type="http://schemas.openxmlformats.org/officeDocument/2006/relationships/image" Target="../media/image114.svg"/><Relationship Id="rId5" Type="http://schemas.openxmlformats.org/officeDocument/2006/relationships/image" Target="../media/image113.png"/><Relationship Id="rId4" Type="http://schemas.openxmlformats.org/officeDocument/2006/relationships/image" Target="../media/image83.png"/><Relationship Id="rId3" Type="http://schemas.openxmlformats.org/officeDocument/2006/relationships/image" Target="../media/image5.png"/><Relationship Id="rId2" Type="http://schemas.openxmlformats.org/officeDocument/2006/relationships/image" Target="../media/image46.svg"/><Relationship Id="rId13" Type="http://schemas.openxmlformats.org/officeDocument/2006/relationships/slideLayout" Target="../slideLayouts/slideLayout7.xml"/><Relationship Id="rId12" Type="http://schemas.openxmlformats.org/officeDocument/2006/relationships/image" Target="../media/image118.svg"/><Relationship Id="rId11" Type="http://schemas.openxmlformats.org/officeDocument/2006/relationships/image" Target="../media/image117.png"/><Relationship Id="rId10" Type="http://schemas.openxmlformats.org/officeDocument/2006/relationships/image" Target="../media/image70.svg"/><Relationship Id="rId1" Type="http://schemas.openxmlformats.org/officeDocument/2006/relationships/image" Target="../media/image45.png"/></Relationships>
</file>

<file path=ppt/slides/_rels/slide25.xml.rels><?xml version="1.0" encoding="UTF-8" standalone="yes"?>
<Relationships xmlns="http://schemas.openxmlformats.org/package/2006/relationships"><Relationship Id="rId9" Type="http://schemas.openxmlformats.org/officeDocument/2006/relationships/image" Target="../media/image69.png"/><Relationship Id="rId8" Type="http://schemas.openxmlformats.org/officeDocument/2006/relationships/image" Target="../media/image116.svg"/><Relationship Id="rId7" Type="http://schemas.openxmlformats.org/officeDocument/2006/relationships/image" Target="../media/image115.png"/><Relationship Id="rId6" Type="http://schemas.openxmlformats.org/officeDocument/2006/relationships/image" Target="../media/image114.svg"/><Relationship Id="rId5" Type="http://schemas.openxmlformats.org/officeDocument/2006/relationships/image" Target="../media/image113.png"/><Relationship Id="rId4" Type="http://schemas.openxmlformats.org/officeDocument/2006/relationships/image" Target="../media/image83.png"/><Relationship Id="rId3" Type="http://schemas.openxmlformats.org/officeDocument/2006/relationships/image" Target="../media/image5.png"/><Relationship Id="rId2" Type="http://schemas.openxmlformats.org/officeDocument/2006/relationships/image" Target="../media/image46.svg"/><Relationship Id="rId13" Type="http://schemas.openxmlformats.org/officeDocument/2006/relationships/slideLayout" Target="../slideLayouts/slideLayout7.xml"/><Relationship Id="rId12" Type="http://schemas.openxmlformats.org/officeDocument/2006/relationships/image" Target="../media/image118.svg"/><Relationship Id="rId11" Type="http://schemas.openxmlformats.org/officeDocument/2006/relationships/image" Target="../media/image117.png"/><Relationship Id="rId10" Type="http://schemas.openxmlformats.org/officeDocument/2006/relationships/image" Target="../media/image70.svg"/><Relationship Id="rId1" Type="http://schemas.openxmlformats.org/officeDocument/2006/relationships/image" Target="../media/image45.png"/></Relationships>
</file>

<file path=ppt/slides/_rels/slide26.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32.png"/><Relationship Id="rId4" Type="http://schemas.openxmlformats.org/officeDocument/2006/relationships/image" Target="../media/image30.png"/><Relationship Id="rId3" Type="http://schemas.openxmlformats.org/officeDocument/2006/relationships/image" Target="../media/image13.png"/><Relationship Id="rId2" Type="http://schemas.openxmlformats.org/officeDocument/2006/relationships/image" Target="../media/image28.png"/><Relationship Id="rId1" Type="http://schemas.openxmlformats.org/officeDocument/2006/relationships/image" Target="../media/image26.png"/></Relationships>
</file>

<file path=ppt/slides/_rels/slide27.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34.png"/><Relationship Id="rId4" Type="http://schemas.openxmlformats.org/officeDocument/2006/relationships/image" Target="../media/image30.png"/><Relationship Id="rId3" Type="http://schemas.openxmlformats.org/officeDocument/2006/relationships/image" Target="../media/image13.png"/><Relationship Id="rId2" Type="http://schemas.openxmlformats.org/officeDocument/2006/relationships/image" Target="../media/image28.png"/><Relationship Id="rId1" Type="http://schemas.openxmlformats.org/officeDocument/2006/relationships/image" Target="../media/image26.png"/></Relationships>
</file>

<file path=ppt/slides/_rels/slide2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51.png"/><Relationship Id="rId2" Type="http://schemas.openxmlformats.org/officeDocument/2006/relationships/image" Target="../media/image46.svg"/><Relationship Id="rId1" Type="http://schemas.openxmlformats.org/officeDocument/2006/relationships/image" Target="../media/image45.png"/></Relationships>
</file>

<file path=ppt/slides/_rels/slide29.xml.rels><?xml version="1.0" encoding="UTF-8" standalone="yes"?>
<Relationships xmlns="http://schemas.openxmlformats.org/package/2006/relationships"><Relationship Id="rId9" Type="http://schemas.openxmlformats.org/officeDocument/2006/relationships/image" Target="../media/image121.png"/><Relationship Id="rId8" Type="http://schemas.openxmlformats.org/officeDocument/2006/relationships/image" Target="../media/image120.svg"/><Relationship Id="rId7" Type="http://schemas.openxmlformats.org/officeDocument/2006/relationships/image" Target="../media/image119.png"/><Relationship Id="rId6" Type="http://schemas.openxmlformats.org/officeDocument/2006/relationships/image" Target="../media/image57.svg"/><Relationship Id="rId5" Type="http://schemas.openxmlformats.org/officeDocument/2006/relationships/image" Target="../media/image56.png"/><Relationship Id="rId4" Type="http://schemas.openxmlformats.org/officeDocument/2006/relationships/image" Target="../media/image55.svg"/><Relationship Id="rId3" Type="http://schemas.openxmlformats.org/officeDocument/2006/relationships/image" Target="../media/image54.png"/><Relationship Id="rId26" Type="http://schemas.openxmlformats.org/officeDocument/2006/relationships/slideLayout" Target="../slideLayouts/slideLayout7.xml"/><Relationship Id="rId25" Type="http://schemas.openxmlformats.org/officeDocument/2006/relationships/image" Target="../media/image70.svg"/><Relationship Id="rId24" Type="http://schemas.openxmlformats.org/officeDocument/2006/relationships/image" Target="../media/image69.png"/><Relationship Id="rId23" Type="http://schemas.openxmlformats.org/officeDocument/2006/relationships/image" Target="../media/image68.svg"/><Relationship Id="rId22" Type="http://schemas.openxmlformats.org/officeDocument/2006/relationships/image" Target="../media/image67.png"/><Relationship Id="rId21" Type="http://schemas.openxmlformats.org/officeDocument/2006/relationships/image" Target="../media/image66.svg"/><Relationship Id="rId20" Type="http://schemas.openxmlformats.org/officeDocument/2006/relationships/image" Target="../media/image65.png"/><Relationship Id="rId2" Type="http://schemas.openxmlformats.org/officeDocument/2006/relationships/image" Target="../media/image53.svg"/><Relationship Id="rId19" Type="http://schemas.openxmlformats.org/officeDocument/2006/relationships/image" Target="../media/image64.png"/><Relationship Id="rId18" Type="http://schemas.openxmlformats.org/officeDocument/2006/relationships/image" Target="../media/image63.svg"/><Relationship Id="rId17" Type="http://schemas.openxmlformats.org/officeDocument/2006/relationships/image" Target="../media/image62.png"/><Relationship Id="rId16" Type="http://schemas.openxmlformats.org/officeDocument/2006/relationships/image" Target="../media/image61.svg"/><Relationship Id="rId15" Type="http://schemas.openxmlformats.org/officeDocument/2006/relationships/image" Target="../media/image60.png"/><Relationship Id="rId14" Type="http://schemas.openxmlformats.org/officeDocument/2006/relationships/image" Target="../media/image59.svg"/><Relationship Id="rId13" Type="http://schemas.openxmlformats.org/officeDocument/2006/relationships/image" Target="../media/image58.png"/><Relationship Id="rId12" Type="http://schemas.openxmlformats.org/officeDocument/2006/relationships/image" Target="../media/image124.svg"/><Relationship Id="rId11" Type="http://schemas.openxmlformats.org/officeDocument/2006/relationships/image" Target="../media/image123.png"/><Relationship Id="rId10" Type="http://schemas.openxmlformats.org/officeDocument/2006/relationships/image" Target="../media/image122.svg"/><Relationship Id="rId1" Type="http://schemas.openxmlformats.org/officeDocument/2006/relationships/image" Target="../media/image52.png"/></Relationships>
</file>

<file path=ppt/slides/_rels/slide3.xml.rels><?xml version="1.0" encoding="UTF-8" standalone="yes"?>
<Relationships xmlns="http://schemas.openxmlformats.org/package/2006/relationships"><Relationship Id="rId9" Type="http://schemas.openxmlformats.org/officeDocument/2006/relationships/image" Target="../media/image30.png"/><Relationship Id="rId8" Type="http://schemas.openxmlformats.org/officeDocument/2006/relationships/image" Target="../media/image14.svg"/><Relationship Id="rId7" Type="http://schemas.openxmlformats.org/officeDocument/2006/relationships/image" Target="../media/image13.png"/><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27.svg"/><Relationship Id="rId3" Type="http://schemas.openxmlformats.org/officeDocument/2006/relationships/image" Target="../media/image26.png"/><Relationship Id="rId2" Type="http://schemas.openxmlformats.org/officeDocument/2006/relationships/image" Target="../media/image25.svg"/><Relationship Id="rId15" Type="http://schemas.openxmlformats.org/officeDocument/2006/relationships/slideLayout" Target="../slideLayouts/slideLayout7.xml"/><Relationship Id="rId14" Type="http://schemas.openxmlformats.org/officeDocument/2006/relationships/image" Target="../media/image35.svg"/><Relationship Id="rId13" Type="http://schemas.openxmlformats.org/officeDocument/2006/relationships/image" Target="../media/image34.png"/><Relationship Id="rId12" Type="http://schemas.openxmlformats.org/officeDocument/2006/relationships/image" Target="../media/image33.svg"/><Relationship Id="rId11" Type="http://schemas.openxmlformats.org/officeDocument/2006/relationships/image" Target="../media/image32.png"/><Relationship Id="rId10" Type="http://schemas.openxmlformats.org/officeDocument/2006/relationships/image" Target="../media/image31.svg"/><Relationship Id="rId1" Type="http://schemas.openxmlformats.org/officeDocument/2006/relationships/image" Target="../media/image24.png"/></Relationships>
</file>

<file path=ppt/slides/_rels/slide30.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32.png"/><Relationship Id="rId4" Type="http://schemas.openxmlformats.org/officeDocument/2006/relationships/image" Target="../media/image36.png"/><Relationship Id="rId3" Type="http://schemas.openxmlformats.org/officeDocument/2006/relationships/image" Target="../media/image13.png"/><Relationship Id="rId2" Type="http://schemas.openxmlformats.org/officeDocument/2006/relationships/image" Target="../media/image26.png"/><Relationship Id="rId1" Type="http://schemas.openxmlformats.org/officeDocument/2006/relationships/image" Target="../media/image24.png"/></Relationships>
</file>

<file path=ppt/slides/_rels/slide31.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32.png"/><Relationship Id="rId2" Type="http://schemas.openxmlformats.org/officeDocument/2006/relationships/image" Target="../media/image36.png"/><Relationship Id="rId1" Type="http://schemas.openxmlformats.org/officeDocument/2006/relationships/image" Target="../media/image26.png"/></Relationships>
</file>

<file path=ppt/slides/_rels/slide32.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32.png"/><Relationship Id="rId4" Type="http://schemas.openxmlformats.org/officeDocument/2006/relationships/image" Target="../media/image36.png"/><Relationship Id="rId3" Type="http://schemas.openxmlformats.org/officeDocument/2006/relationships/image" Target="../media/image13.png"/><Relationship Id="rId2" Type="http://schemas.openxmlformats.org/officeDocument/2006/relationships/image" Target="../media/image26.png"/><Relationship Id="rId1" Type="http://schemas.openxmlformats.org/officeDocument/2006/relationships/image" Target="../media/image24.png"/></Relationships>
</file>

<file path=ppt/slides/_rels/slide33.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32.png"/><Relationship Id="rId2" Type="http://schemas.openxmlformats.org/officeDocument/2006/relationships/image" Target="../media/image36.png"/><Relationship Id="rId1" Type="http://schemas.openxmlformats.org/officeDocument/2006/relationships/image" Target="../media/image26.png"/></Relationships>
</file>

<file path=ppt/slides/_rels/slide34.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openxmlformats.org/officeDocument/2006/relationships/image" Target="../media/image51.png"/><Relationship Id="rId7" Type="http://schemas.openxmlformats.org/officeDocument/2006/relationships/image" Target="../media/image50.png"/><Relationship Id="rId6" Type="http://schemas.openxmlformats.org/officeDocument/2006/relationships/image" Target="../media/image49.png"/><Relationship Id="rId5" Type="http://schemas.openxmlformats.org/officeDocument/2006/relationships/image" Target="../media/image48.svg"/><Relationship Id="rId4" Type="http://schemas.openxmlformats.org/officeDocument/2006/relationships/image" Target="../media/image47.png"/><Relationship Id="rId3" Type="http://schemas.openxmlformats.org/officeDocument/2006/relationships/image" Target="../media/image46.svg"/><Relationship Id="rId2" Type="http://schemas.openxmlformats.org/officeDocument/2006/relationships/image" Target="../media/image45.png"/><Relationship Id="rId1" Type="http://schemas.openxmlformats.org/officeDocument/2006/relationships/image" Target="../media/image24.png"/></Relationships>
</file>

<file path=ppt/slides/_rels/slide35.xml.rels><?xml version="1.0" encoding="UTF-8" standalone="yes"?>
<Relationships xmlns="http://schemas.openxmlformats.org/package/2006/relationships"><Relationship Id="rId9" Type="http://schemas.openxmlformats.org/officeDocument/2006/relationships/image" Target="../media/image19.png"/><Relationship Id="rId8" Type="http://schemas.openxmlformats.org/officeDocument/2006/relationships/image" Target="../media/image17.png"/><Relationship Id="rId7" Type="http://schemas.openxmlformats.org/officeDocument/2006/relationships/image" Target="../media/image112.png"/><Relationship Id="rId6" Type="http://schemas.openxmlformats.org/officeDocument/2006/relationships/image" Target="../media/image28.png"/><Relationship Id="rId5" Type="http://schemas.openxmlformats.org/officeDocument/2006/relationships/image" Target="../media/image34.png"/><Relationship Id="rId4" Type="http://schemas.openxmlformats.org/officeDocument/2006/relationships/image" Target="../media/image111.svg"/><Relationship Id="rId3" Type="http://schemas.openxmlformats.org/officeDocument/2006/relationships/image" Target="../media/image110.png"/><Relationship Id="rId2" Type="http://schemas.openxmlformats.org/officeDocument/2006/relationships/image" Target="../media/image109.svg"/><Relationship Id="rId10" Type="http://schemas.openxmlformats.org/officeDocument/2006/relationships/slideLayout" Target="../slideLayouts/slideLayout7.xml"/><Relationship Id="rId1" Type="http://schemas.openxmlformats.org/officeDocument/2006/relationships/image" Target="../media/image108.png"/></Relationships>
</file>

<file path=ppt/slides/_rels/slide36.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openxmlformats.org/officeDocument/2006/relationships/image" Target="../media/image34.png"/><Relationship Id="rId7" Type="http://schemas.openxmlformats.org/officeDocument/2006/relationships/image" Target="../media/image32.png"/><Relationship Id="rId6" Type="http://schemas.openxmlformats.org/officeDocument/2006/relationships/image" Target="../media/image30.png"/><Relationship Id="rId5" Type="http://schemas.openxmlformats.org/officeDocument/2006/relationships/image" Target="../media/image36.png"/><Relationship Id="rId4" Type="http://schemas.openxmlformats.org/officeDocument/2006/relationships/image" Target="../media/image13.png"/><Relationship Id="rId3" Type="http://schemas.openxmlformats.org/officeDocument/2006/relationships/image" Target="../media/image28.png"/><Relationship Id="rId2" Type="http://schemas.openxmlformats.org/officeDocument/2006/relationships/image" Target="../media/image26.png"/><Relationship Id="rId1" Type="http://schemas.openxmlformats.org/officeDocument/2006/relationships/image" Target="../media/image24.png"/></Relationships>
</file>

<file path=ppt/slides/_rels/slide37.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19.png"/><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image" Target="../media/image1.png"/></Relationships>
</file>

<file path=ppt/slides/_rels/slide38.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openxmlformats.org/officeDocument/2006/relationships/image" Target="../media/image19.png"/><Relationship Id="rId7" Type="http://schemas.openxmlformats.org/officeDocument/2006/relationships/image" Target="../media/image130.svg"/><Relationship Id="rId6" Type="http://schemas.openxmlformats.org/officeDocument/2006/relationships/image" Target="../media/image129.png"/><Relationship Id="rId5" Type="http://schemas.openxmlformats.org/officeDocument/2006/relationships/image" Target="../media/image128.png"/><Relationship Id="rId4" Type="http://schemas.openxmlformats.org/officeDocument/2006/relationships/image" Target="../media/image127.png"/><Relationship Id="rId3" Type="http://schemas.openxmlformats.org/officeDocument/2006/relationships/image" Target="../media/image126.svg"/><Relationship Id="rId2" Type="http://schemas.openxmlformats.org/officeDocument/2006/relationships/image" Target="../media/image125.png"/><Relationship Id="rId1" Type="http://schemas.openxmlformats.org/officeDocument/2006/relationships/image" Target="../media/image24.png"/></Relationships>
</file>

<file path=ppt/slides/_rels/slide39.xml.rels><?xml version="1.0" encoding="UTF-8" standalone="yes"?>
<Relationships xmlns="http://schemas.openxmlformats.org/package/2006/relationships"><Relationship Id="rId9" Type="http://schemas.openxmlformats.org/officeDocument/2006/relationships/image" Target="../media/image116.svg"/><Relationship Id="rId8" Type="http://schemas.openxmlformats.org/officeDocument/2006/relationships/image" Target="../media/image115.png"/><Relationship Id="rId7" Type="http://schemas.openxmlformats.org/officeDocument/2006/relationships/image" Target="../media/image114.svg"/><Relationship Id="rId6" Type="http://schemas.openxmlformats.org/officeDocument/2006/relationships/image" Target="../media/image113.png"/><Relationship Id="rId5" Type="http://schemas.openxmlformats.org/officeDocument/2006/relationships/image" Target="../media/image83.png"/><Relationship Id="rId4" Type="http://schemas.openxmlformats.org/officeDocument/2006/relationships/image" Target="../media/image5.png"/><Relationship Id="rId3" Type="http://schemas.openxmlformats.org/officeDocument/2006/relationships/image" Target="../media/image46.svg"/><Relationship Id="rId2" Type="http://schemas.openxmlformats.org/officeDocument/2006/relationships/image" Target="../media/image45.png"/><Relationship Id="rId14" Type="http://schemas.openxmlformats.org/officeDocument/2006/relationships/slideLayout" Target="../slideLayouts/slideLayout7.xml"/><Relationship Id="rId13" Type="http://schemas.openxmlformats.org/officeDocument/2006/relationships/image" Target="../media/image118.svg"/><Relationship Id="rId12" Type="http://schemas.openxmlformats.org/officeDocument/2006/relationships/image" Target="../media/image117.png"/><Relationship Id="rId11" Type="http://schemas.openxmlformats.org/officeDocument/2006/relationships/image" Target="../media/image70.svg"/><Relationship Id="rId10" Type="http://schemas.openxmlformats.org/officeDocument/2006/relationships/image" Target="../media/image69.png"/><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9" Type="http://schemas.openxmlformats.org/officeDocument/2006/relationships/image" Target="../media/image36.png"/><Relationship Id="rId8" Type="http://schemas.openxmlformats.org/officeDocument/2006/relationships/image" Target="../media/image14.svg"/><Relationship Id="rId7" Type="http://schemas.openxmlformats.org/officeDocument/2006/relationships/image" Target="../media/image13.png"/><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27.svg"/><Relationship Id="rId3" Type="http://schemas.openxmlformats.org/officeDocument/2006/relationships/image" Target="../media/image26.png"/><Relationship Id="rId2" Type="http://schemas.openxmlformats.org/officeDocument/2006/relationships/image" Target="../media/image25.svg"/><Relationship Id="rId17" Type="http://schemas.openxmlformats.org/officeDocument/2006/relationships/slideLayout" Target="../slideLayouts/slideLayout7.xml"/><Relationship Id="rId16" Type="http://schemas.openxmlformats.org/officeDocument/2006/relationships/image" Target="../media/image37.jpeg"/><Relationship Id="rId15" Type="http://schemas.openxmlformats.org/officeDocument/2006/relationships/image" Target="../media/image35.svg"/><Relationship Id="rId14" Type="http://schemas.openxmlformats.org/officeDocument/2006/relationships/image" Target="../media/image34.png"/><Relationship Id="rId13" Type="http://schemas.openxmlformats.org/officeDocument/2006/relationships/image" Target="../media/image33.svg"/><Relationship Id="rId12" Type="http://schemas.openxmlformats.org/officeDocument/2006/relationships/image" Target="../media/image32.png"/><Relationship Id="rId11" Type="http://schemas.openxmlformats.org/officeDocument/2006/relationships/image" Target="../media/image31.svg"/><Relationship Id="rId10" Type="http://schemas.openxmlformats.org/officeDocument/2006/relationships/image" Target="../media/image30.png"/><Relationship Id="rId1" Type="http://schemas.openxmlformats.org/officeDocument/2006/relationships/image" Target="../media/image24.png"/></Relationships>
</file>

<file path=ppt/slides/_rels/slide40.xml.rels><?xml version="1.0" encoding="UTF-8" standalone="yes"?>
<Relationships xmlns="http://schemas.openxmlformats.org/package/2006/relationships"><Relationship Id="rId9" Type="http://schemas.openxmlformats.org/officeDocument/2006/relationships/image" Target="../media/image116.svg"/><Relationship Id="rId8" Type="http://schemas.openxmlformats.org/officeDocument/2006/relationships/image" Target="../media/image115.png"/><Relationship Id="rId7" Type="http://schemas.openxmlformats.org/officeDocument/2006/relationships/image" Target="../media/image114.svg"/><Relationship Id="rId6" Type="http://schemas.openxmlformats.org/officeDocument/2006/relationships/image" Target="../media/image113.png"/><Relationship Id="rId5" Type="http://schemas.openxmlformats.org/officeDocument/2006/relationships/image" Target="../media/image83.png"/><Relationship Id="rId4" Type="http://schemas.openxmlformats.org/officeDocument/2006/relationships/image" Target="../media/image5.png"/><Relationship Id="rId3" Type="http://schemas.openxmlformats.org/officeDocument/2006/relationships/image" Target="../media/image46.svg"/><Relationship Id="rId2" Type="http://schemas.openxmlformats.org/officeDocument/2006/relationships/image" Target="../media/image45.png"/><Relationship Id="rId14" Type="http://schemas.openxmlformats.org/officeDocument/2006/relationships/slideLayout" Target="../slideLayouts/slideLayout7.xml"/><Relationship Id="rId13" Type="http://schemas.openxmlformats.org/officeDocument/2006/relationships/image" Target="../media/image118.svg"/><Relationship Id="rId12" Type="http://schemas.openxmlformats.org/officeDocument/2006/relationships/image" Target="../media/image117.png"/><Relationship Id="rId11" Type="http://schemas.openxmlformats.org/officeDocument/2006/relationships/image" Target="../media/image70.svg"/><Relationship Id="rId10" Type="http://schemas.openxmlformats.org/officeDocument/2006/relationships/image" Target="../media/image69.png"/><Relationship Id="rId1" Type="http://schemas.openxmlformats.org/officeDocument/2006/relationships/image" Target="../media/image1.png"/></Relationships>
</file>

<file path=ppt/slides/_rels/slide41.xml.rels><?xml version="1.0" encoding="UTF-8" standalone="yes"?>
<Relationships xmlns="http://schemas.openxmlformats.org/package/2006/relationships"><Relationship Id="rId9" Type="http://schemas.openxmlformats.org/officeDocument/2006/relationships/image" Target="../media/image96.png"/><Relationship Id="rId8" Type="http://schemas.openxmlformats.org/officeDocument/2006/relationships/image" Target="../media/image95.png"/><Relationship Id="rId7" Type="http://schemas.openxmlformats.org/officeDocument/2006/relationships/image" Target="../media/image21.png"/><Relationship Id="rId6" Type="http://schemas.openxmlformats.org/officeDocument/2006/relationships/image" Target="../media/image94.svg"/><Relationship Id="rId5" Type="http://schemas.openxmlformats.org/officeDocument/2006/relationships/image" Target="../media/image93.png"/><Relationship Id="rId4" Type="http://schemas.openxmlformats.org/officeDocument/2006/relationships/image" Target="../media/image92.png"/><Relationship Id="rId3" Type="http://schemas.openxmlformats.org/officeDocument/2006/relationships/image" Target="../media/image46.svg"/><Relationship Id="rId2" Type="http://schemas.openxmlformats.org/officeDocument/2006/relationships/image" Target="../media/image45.png"/><Relationship Id="rId11" Type="http://schemas.openxmlformats.org/officeDocument/2006/relationships/slideLayout" Target="../slideLayouts/slideLayout7.xml"/><Relationship Id="rId10" Type="http://schemas.openxmlformats.org/officeDocument/2006/relationships/image" Target="../media/image97.svg"/><Relationship Id="rId1" Type="http://schemas.openxmlformats.org/officeDocument/2006/relationships/image" Target="../media/image1.png"/></Relationships>
</file>

<file path=ppt/slides/_rels/slide42.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openxmlformats.org/officeDocument/2006/relationships/image" Target="../media/image97.svg"/><Relationship Id="rId7" Type="http://schemas.openxmlformats.org/officeDocument/2006/relationships/image" Target="../media/image96.png"/><Relationship Id="rId6" Type="http://schemas.openxmlformats.org/officeDocument/2006/relationships/image" Target="../media/image95.png"/><Relationship Id="rId5" Type="http://schemas.openxmlformats.org/officeDocument/2006/relationships/image" Target="../media/image21.png"/><Relationship Id="rId4" Type="http://schemas.openxmlformats.org/officeDocument/2006/relationships/image" Target="../media/image92.png"/><Relationship Id="rId3" Type="http://schemas.openxmlformats.org/officeDocument/2006/relationships/image" Target="../media/image46.svg"/><Relationship Id="rId2" Type="http://schemas.openxmlformats.org/officeDocument/2006/relationships/image" Target="../media/image45.png"/><Relationship Id="rId1" Type="http://schemas.openxmlformats.org/officeDocument/2006/relationships/image" Target="../media/image1.png"/></Relationships>
</file>

<file path=ppt/slides/_rels/slide43.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openxmlformats.org/officeDocument/2006/relationships/image" Target="../media/image19.png"/><Relationship Id="rId7" Type="http://schemas.openxmlformats.org/officeDocument/2006/relationships/image" Target="../media/image130.svg"/><Relationship Id="rId6" Type="http://schemas.openxmlformats.org/officeDocument/2006/relationships/image" Target="../media/image129.png"/><Relationship Id="rId5" Type="http://schemas.openxmlformats.org/officeDocument/2006/relationships/image" Target="../media/image128.png"/><Relationship Id="rId4" Type="http://schemas.openxmlformats.org/officeDocument/2006/relationships/image" Target="../media/image127.png"/><Relationship Id="rId3" Type="http://schemas.openxmlformats.org/officeDocument/2006/relationships/image" Target="../media/image126.svg"/><Relationship Id="rId2" Type="http://schemas.openxmlformats.org/officeDocument/2006/relationships/image" Target="../media/image125.png"/><Relationship Id="rId1" Type="http://schemas.openxmlformats.org/officeDocument/2006/relationships/image" Target="../media/image24.png"/></Relationships>
</file>

<file path=ppt/slides/_rels/slide44.xml.rels><?xml version="1.0" encoding="UTF-8" standalone="yes"?>
<Relationships xmlns="http://schemas.openxmlformats.org/package/2006/relationships"><Relationship Id="rId9" Type="http://schemas.openxmlformats.org/officeDocument/2006/relationships/image" Target="../media/image89.svg"/><Relationship Id="rId8" Type="http://schemas.openxmlformats.org/officeDocument/2006/relationships/image" Target="../media/image88.png"/><Relationship Id="rId7" Type="http://schemas.openxmlformats.org/officeDocument/2006/relationships/image" Target="../media/image87.svg"/><Relationship Id="rId6" Type="http://schemas.openxmlformats.org/officeDocument/2006/relationships/image" Target="../media/image86.png"/><Relationship Id="rId5" Type="http://schemas.openxmlformats.org/officeDocument/2006/relationships/image" Target="../media/image80.svg"/><Relationship Id="rId4" Type="http://schemas.openxmlformats.org/officeDocument/2006/relationships/image" Target="../media/image79.png"/><Relationship Id="rId3" Type="http://schemas.openxmlformats.org/officeDocument/2006/relationships/image" Target="../media/image46.svg"/><Relationship Id="rId2" Type="http://schemas.openxmlformats.org/officeDocument/2006/relationships/image" Target="../media/image45.png"/><Relationship Id="rId15" Type="http://schemas.openxmlformats.org/officeDocument/2006/relationships/slideLayout" Target="../slideLayouts/slideLayout7.xml"/><Relationship Id="rId14" Type="http://schemas.openxmlformats.org/officeDocument/2006/relationships/image" Target="../media/image91.svg"/><Relationship Id="rId13" Type="http://schemas.openxmlformats.org/officeDocument/2006/relationships/image" Target="../media/image90.png"/><Relationship Id="rId12" Type="http://schemas.openxmlformats.org/officeDocument/2006/relationships/image" Target="../media/image70.svg"/><Relationship Id="rId11" Type="http://schemas.openxmlformats.org/officeDocument/2006/relationships/image" Target="../media/image69.png"/><Relationship Id="rId10" Type="http://schemas.openxmlformats.org/officeDocument/2006/relationships/image" Target="../media/image49.png"/><Relationship Id="rId1" Type="http://schemas.openxmlformats.org/officeDocument/2006/relationships/image" Target="../media/image1.png"/></Relationships>
</file>

<file path=ppt/slides/_rels/slide45.xml.rels><?xml version="1.0" encoding="UTF-8" standalone="yes"?>
<Relationships xmlns="http://schemas.openxmlformats.org/package/2006/relationships"><Relationship Id="rId9" Type="http://schemas.openxmlformats.org/officeDocument/2006/relationships/image" Target="../media/image17.png"/><Relationship Id="rId8" Type="http://schemas.openxmlformats.org/officeDocument/2006/relationships/image" Target="../media/image19.png"/><Relationship Id="rId7" Type="http://schemas.openxmlformats.org/officeDocument/2006/relationships/image" Target="../media/image6.png"/><Relationship Id="rId6" Type="http://schemas.openxmlformats.org/officeDocument/2006/relationships/image" Target="../media/image130.svg"/><Relationship Id="rId5" Type="http://schemas.openxmlformats.org/officeDocument/2006/relationships/image" Target="../media/image129.png"/><Relationship Id="rId4" Type="http://schemas.openxmlformats.org/officeDocument/2006/relationships/image" Target="../media/image133.png"/><Relationship Id="rId3" Type="http://schemas.openxmlformats.org/officeDocument/2006/relationships/image" Target="../media/image132.svg"/><Relationship Id="rId2" Type="http://schemas.openxmlformats.org/officeDocument/2006/relationships/image" Target="../media/image131.png"/><Relationship Id="rId12" Type="http://schemas.openxmlformats.org/officeDocument/2006/relationships/slideLayout" Target="../slideLayouts/slideLayout7.xml"/><Relationship Id="rId11" Type="http://schemas.openxmlformats.org/officeDocument/2006/relationships/image" Target="../media/image135.svg"/><Relationship Id="rId10" Type="http://schemas.openxmlformats.org/officeDocument/2006/relationships/image" Target="../media/image134.png"/><Relationship Id="rId1" Type="http://schemas.openxmlformats.org/officeDocument/2006/relationships/image" Target="../media/image24.png"/></Relationships>
</file>

<file path=ppt/slides/_rels/slide5.xml.rels><?xml version="1.0" encoding="UTF-8" standalone="yes"?>
<Relationships xmlns="http://schemas.openxmlformats.org/package/2006/relationships"><Relationship Id="rId9" Type="http://schemas.openxmlformats.org/officeDocument/2006/relationships/image" Target="../media/image31.svg"/><Relationship Id="rId8" Type="http://schemas.openxmlformats.org/officeDocument/2006/relationships/image" Target="../media/image30.png"/><Relationship Id="rId7" Type="http://schemas.openxmlformats.org/officeDocument/2006/relationships/image" Target="../media/image36.png"/><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27.svg"/><Relationship Id="rId3" Type="http://schemas.openxmlformats.org/officeDocument/2006/relationships/image" Target="../media/image26.png"/><Relationship Id="rId2" Type="http://schemas.openxmlformats.org/officeDocument/2006/relationships/image" Target="../media/image25.svg"/><Relationship Id="rId15" Type="http://schemas.openxmlformats.org/officeDocument/2006/relationships/slideLayout" Target="../slideLayouts/slideLayout7.xml"/><Relationship Id="rId14" Type="http://schemas.openxmlformats.org/officeDocument/2006/relationships/image" Target="../media/image38.jpeg"/><Relationship Id="rId13" Type="http://schemas.openxmlformats.org/officeDocument/2006/relationships/image" Target="../media/image35.svg"/><Relationship Id="rId12" Type="http://schemas.openxmlformats.org/officeDocument/2006/relationships/image" Target="../media/image34.png"/><Relationship Id="rId11" Type="http://schemas.openxmlformats.org/officeDocument/2006/relationships/image" Target="../media/image33.svg"/><Relationship Id="rId10" Type="http://schemas.openxmlformats.org/officeDocument/2006/relationships/image" Target="../media/image32.png"/><Relationship Id="rId1" Type="http://schemas.openxmlformats.org/officeDocument/2006/relationships/image" Target="../media/image24.png"/></Relationships>
</file>

<file path=ppt/slides/_rels/slide6.xml.rels><?xml version="1.0" encoding="UTF-8" standalone="yes"?>
<Relationships xmlns="http://schemas.openxmlformats.org/package/2006/relationships"><Relationship Id="rId9" Type="http://schemas.openxmlformats.org/officeDocument/2006/relationships/image" Target="../media/image31.svg"/><Relationship Id="rId8" Type="http://schemas.openxmlformats.org/officeDocument/2006/relationships/image" Target="../media/image30.png"/><Relationship Id="rId7" Type="http://schemas.openxmlformats.org/officeDocument/2006/relationships/image" Target="../media/image36.png"/><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27.svg"/><Relationship Id="rId3" Type="http://schemas.openxmlformats.org/officeDocument/2006/relationships/image" Target="../media/image26.png"/><Relationship Id="rId2" Type="http://schemas.openxmlformats.org/officeDocument/2006/relationships/image" Target="../media/image25.svg"/><Relationship Id="rId15" Type="http://schemas.openxmlformats.org/officeDocument/2006/relationships/slideLayout" Target="../slideLayouts/slideLayout7.xml"/><Relationship Id="rId14" Type="http://schemas.openxmlformats.org/officeDocument/2006/relationships/image" Target="../media/image39.jpeg"/><Relationship Id="rId13" Type="http://schemas.openxmlformats.org/officeDocument/2006/relationships/image" Target="../media/image35.svg"/><Relationship Id="rId12" Type="http://schemas.openxmlformats.org/officeDocument/2006/relationships/image" Target="../media/image34.png"/><Relationship Id="rId11" Type="http://schemas.openxmlformats.org/officeDocument/2006/relationships/image" Target="../media/image33.svg"/><Relationship Id="rId10" Type="http://schemas.openxmlformats.org/officeDocument/2006/relationships/image" Target="../media/image32.png"/><Relationship Id="rId1" Type="http://schemas.openxmlformats.org/officeDocument/2006/relationships/image" Target="../media/image24.png"/></Relationships>
</file>

<file path=ppt/slides/_rels/slide7.xml.rels><?xml version="1.0" encoding="UTF-8" standalone="yes"?>
<Relationships xmlns="http://schemas.openxmlformats.org/package/2006/relationships"><Relationship Id="rId9" Type="http://schemas.openxmlformats.org/officeDocument/2006/relationships/image" Target="../media/image31.svg"/><Relationship Id="rId8" Type="http://schemas.openxmlformats.org/officeDocument/2006/relationships/image" Target="../media/image30.png"/><Relationship Id="rId7" Type="http://schemas.openxmlformats.org/officeDocument/2006/relationships/image" Target="../media/image36.png"/><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27.svg"/><Relationship Id="rId3" Type="http://schemas.openxmlformats.org/officeDocument/2006/relationships/image" Target="../media/image26.png"/><Relationship Id="rId2" Type="http://schemas.openxmlformats.org/officeDocument/2006/relationships/image" Target="../media/image25.svg"/><Relationship Id="rId15" Type="http://schemas.openxmlformats.org/officeDocument/2006/relationships/slideLayout" Target="../slideLayouts/slideLayout7.xml"/><Relationship Id="rId14" Type="http://schemas.openxmlformats.org/officeDocument/2006/relationships/image" Target="../media/image40.jpeg"/><Relationship Id="rId13" Type="http://schemas.openxmlformats.org/officeDocument/2006/relationships/image" Target="../media/image35.svg"/><Relationship Id="rId12" Type="http://schemas.openxmlformats.org/officeDocument/2006/relationships/image" Target="../media/image34.png"/><Relationship Id="rId11" Type="http://schemas.openxmlformats.org/officeDocument/2006/relationships/image" Target="../media/image33.svg"/><Relationship Id="rId10" Type="http://schemas.openxmlformats.org/officeDocument/2006/relationships/image" Target="../media/image32.png"/><Relationship Id="rId1" Type="http://schemas.openxmlformats.org/officeDocument/2006/relationships/image" Target="../media/image24.png"/></Relationships>
</file>

<file path=ppt/slides/_rels/slide8.xml.rels><?xml version="1.0" encoding="UTF-8" standalone="yes"?>
<Relationships xmlns="http://schemas.openxmlformats.org/package/2006/relationships"><Relationship Id="rId9" Type="http://schemas.openxmlformats.org/officeDocument/2006/relationships/image" Target="../media/image31.svg"/><Relationship Id="rId8" Type="http://schemas.openxmlformats.org/officeDocument/2006/relationships/image" Target="../media/image30.png"/><Relationship Id="rId7" Type="http://schemas.openxmlformats.org/officeDocument/2006/relationships/image" Target="../media/image36.png"/><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27.svg"/><Relationship Id="rId3" Type="http://schemas.openxmlformats.org/officeDocument/2006/relationships/image" Target="../media/image26.png"/><Relationship Id="rId2" Type="http://schemas.openxmlformats.org/officeDocument/2006/relationships/image" Target="../media/image25.svg"/><Relationship Id="rId15" Type="http://schemas.openxmlformats.org/officeDocument/2006/relationships/slideLayout" Target="../slideLayouts/slideLayout7.xml"/><Relationship Id="rId14" Type="http://schemas.openxmlformats.org/officeDocument/2006/relationships/image" Target="../media/image41.jpeg"/><Relationship Id="rId13" Type="http://schemas.openxmlformats.org/officeDocument/2006/relationships/image" Target="../media/image35.svg"/><Relationship Id="rId12" Type="http://schemas.openxmlformats.org/officeDocument/2006/relationships/image" Target="../media/image34.png"/><Relationship Id="rId11" Type="http://schemas.openxmlformats.org/officeDocument/2006/relationships/image" Target="../media/image33.svg"/><Relationship Id="rId10" Type="http://schemas.openxmlformats.org/officeDocument/2006/relationships/image" Target="../media/image32.png"/><Relationship Id="rId1" Type="http://schemas.openxmlformats.org/officeDocument/2006/relationships/image" Target="../media/image24.png"/></Relationships>
</file>

<file path=ppt/slides/_rels/slide9.xml.rels><?xml version="1.0" encoding="UTF-8" standalone="yes"?>
<Relationships xmlns="http://schemas.openxmlformats.org/package/2006/relationships"><Relationship Id="rId9" Type="http://schemas.openxmlformats.org/officeDocument/2006/relationships/image" Target="../media/image31.svg"/><Relationship Id="rId8" Type="http://schemas.openxmlformats.org/officeDocument/2006/relationships/image" Target="../media/image30.png"/><Relationship Id="rId7" Type="http://schemas.openxmlformats.org/officeDocument/2006/relationships/image" Target="../media/image36.png"/><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27.svg"/><Relationship Id="rId3" Type="http://schemas.openxmlformats.org/officeDocument/2006/relationships/image" Target="../media/image26.png"/><Relationship Id="rId2" Type="http://schemas.openxmlformats.org/officeDocument/2006/relationships/image" Target="../media/image25.svg"/><Relationship Id="rId15" Type="http://schemas.openxmlformats.org/officeDocument/2006/relationships/slideLayout" Target="../slideLayouts/slideLayout7.xml"/><Relationship Id="rId14" Type="http://schemas.openxmlformats.org/officeDocument/2006/relationships/image" Target="../media/image42.jpeg"/><Relationship Id="rId13" Type="http://schemas.openxmlformats.org/officeDocument/2006/relationships/image" Target="../media/image35.svg"/><Relationship Id="rId12" Type="http://schemas.openxmlformats.org/officeDocument/2006/relationships/image" Target="../media/image34.png"/><Relationship Id="rId11" Type="http://schemas.openxmlformats.org/officeDocument/2006/relationships/image" Target="../media/image33.svg"/><Relationship Id="rId10" Type="http://schemas.openxmlformats.org/officeDocument/2006/relationships/image" Target="../media/image32.png"/><Relationship Id="rId1"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CF8"/>
        </a:solidFill>
        <a:effectLst/>
      </p:bgPr>
    </p:bg>
    <p:spTree>
      <p:nvGrpSpPr>
        <p:cNvPr id="1" name=""/>
        <p:cNvGrpSpPr/>
        <p:nvPr/>
      </p:nvGrpSpPr>
      <p:grpSpPr>
        <a:xfrm>
          <a:off x="0" y="0"/>
          <a:ext cx="0" cy="0"/>
          <a:chOff x="0" y="0"/>
          <a:chExt cx="0" cy="0"/>
        </a:xfrm>
      </p:grpSpPr>
      <p:sp>
        <p:nvSpPr>
          <p:cNvPr id="2" name="Freeform 2"/>
          <p:cNvSpPr/>
          <p:nvPr/>
        </p:nvSpPr>
        <p:spPr>
          <a:xfrm>
            <a:off x="-1277227" y="0"/>
            <a:ext cx="10196989" cy="10287000"/>
          </a:xfrm>
          <a:custGeom>
            <a:avLst/>
            <a:gdLst/>
            <a:ahLst/>
            <a:cxnLst/>
            <a:rect l="l" t="t" r="r" b="b"/>
            <a:pathLst>
              <a:path w="10196989" h="10287000">
                <a:moveTo>
                  <a:pt x="0" y="0"/>
                </a:moveTo>
                <a:lnTo>
                  <a:pt x="10196989" y="0"/>
                </a:lnTo>
                <a:lnTo>
                  <a:pt x="10196989" y="10287000"/>
                </a:lnTo>
                <a:lnTo>
                  <a:pt x="0" y="10287000"/>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3" name="Freeform 3"/>
          <p:cNvSpPr/>
          <p:nvPr/>
        </p:nvSpPr>
        <p:spPr>
          <a:xfrm>
            <a:off x="9368238" y="0"/>
            <a:ext cx="10196989" cy="10287000"/>
          </a:xfrm>
          <a:custGeom>
            <a:avLst/>
            <a:gdLst/>
            <a:ahLst/>
            <a:cxnLst/>
            <a:rect l="l" t="t" r="r" b="b"/>
            <a:pathLst>
              <a:path w="10196989" h="10287000">
                <a:moveTo>
                  <a:pt x="0" y="0"/>
                </a:moveTo>
                <a:lnTo>
                  <a:pt x="10196989" y="0"/>
                </a:lnTo>
                <a:lnTo>
                  <a:pt x="10196989" y="10287000"/>
                </a:lnTo>
                <a:lnTo>
                  <a:pt x="0" y="10287000"/>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4" name="Freeform 4"/>
          <p:cNvSpPr/>
          <p:nvPr/>
        </p:nvSpPr>
        <p:spPr>
          <a:xfrm>
            <a:off x="5247005" y="1224915"/>
            <a:ext cx="11385550" cy="7506970"/>
          </a:xfrm>
          <a:custGeom>
            <a:avLst/>
            <a:gdLst/>
            <a:ahLst/>
            <a:cxnLst/>
            <a:rect l="l" t="t" r="r" b="b"/>
            <a:pathLst>
              <a:path w="8897141" h="7506963">
                <a:moveTo>
                  <a:pt x="0" y="0"/>
                </a:moveTo>
                <a:lnTo>
                  <a:pt x="8897142" y="0"/>
                </a:lnTo>
                <a:lnTo>
                  <a:pt x="8897142" y="7506963"/>
                </a:lnTo>
                <a:lnTo>
                  <a:pt x="0" y="750696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5" name="Freeform 5"/>
          <p:cNvSpPr/>
          <p:nvPr/>
        </p:nvSpPr>
        <p:spPr>
          <a:xfrm flipH="1">
            <a:off x="13923452" y="454445"/>
            <a:ext cx="3113939" cy="3334875"/>
          </a:xfrm>
          <a:custGeom>
            <a:avLst/>
            <a:gdLst/>
            <a:ahLst/>
            <a:cxnLst/>
            <a:rect l="l" t="t" r="r" b="b"/>
            <a:pathLst>
              <a:path w="3113939" h="3334875">
                <a:moveTo>
                  <a:pt x="3113939" y="0"/>
                </a:moveTo>
                <a:lnTo>
                  <a:pt x="0" y="0"/>
                </a:lnTo>
                <a:lnTo>
                  <a:pt x="0" y="3334875"/>
                </a:lnTo>
                <a:lnTo>
                  <a:pt x="3113939" y="3334875"/>
                </a:lnTo>
                <a:lnTo>
                  <a:pt x="3113939" y="0"/>
                </a:lnTo>
                <a:close/>
              </a:path>
            </a:pathLst>
          </a:custGeom>
          <a:blipFill>
            <a:blip r:embed="rId5"/>
            <a:stretch>
              <a:fillRect/>
            </a:stretch>
          </a:blipFill>
        </p:spPr>
      </p:sp>
      <p:sp>
        <p:nvSpPr>
          <p:cNvPr id="6" name="Freeform 6"/>
          <p:cNvSpPr/>
          <p:nvPr/>
        </p:nvSpPr>
        <p:spPr>
          <a:xfrm>
            <a:off x="1161415" y="1143635"/>
            <a:ext cx="4205605" cy="7999095"/>
          </a:xfrm>
          <a:custGeom>
            <a:avLst/>
            <a:gdLst/>
            <a:ahLst/>
            <a:cxnLst/>
            <a:rect l="l" t="t" r="r" b="b"/>
            <a:pathLst>
              <a:path w="7459237" h="7999181">
                <a:moveTo>
                  <a:pt x="0" y="0"/>
                </a:moveTo>
                <a:lnTo>
                  <a:pt x="7459237" y="0"/>
                </a:lnTo>
                <a:lnTo>
                  <a:pt x="7459237" y="7999182"/>
                </a:lnTo>
                <a:lnTo>
                  <a:pt x="0" y="7999182"/>
                </a:lnTo>
                <a:lnTo>
                  <a:pt x="0" y="0"/>
                </a:lnTo>
                <a:close/>
              </a:path>
            </a:pathLst>
          </a:custGeom>
          <a:blipFill>
            <a:blip r:embed="rId6"/>
            <a:stretch>
              <a:fillRect/>
            </a:stretch>
          </a:blipFill>
        </p:spPr>
      </p:sp>
      <p:sp>
        <p:nvSpPr>
          <p:cNvPr id="7" name="Freeform 7"/>
          <p:cNvSpPr/>
          <p:nvPr/>
        </p:nvSpPr>
        <p:spPr>
          <a:xfrm>
            <a:off x="6798565" y="7243559"/>
            <a:ext cx="2953206" cy="2057400"/>
          </a:xfrm>
          <a:custGeom>
            <a:avLst/>
            <a:gdLst/>
            <a:ahLst/>
            <a:cxnLst/>
            <a:rect l="l" t="t" r="r" b="b"/>
            <a:pathLst>
              <a:path w="2953206" h="2057400">
                <a:moveTo>
                  <a:pt x="0" y="0"/>
                </a:moveTo>
                <a:lnTo>
                  <a:pt x="2953205" y="0"/>
                </a:lnTo>
                <a:lnTo>
                  <a:pt x="2953205" y="2057400"/>
                </a:lnTo>
                <a:lnTo>
                  <a:pt x="0" y="205740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8" name="Freeform 8"/>
          <p:cNvSpPr/>
          <p:nvPr/>
        </p:nvSpPr>
        <p:spPr>
          <a:xfrm rot="-3041074">
            <a:off x="-800100" y="331470"/>
            <a:ext cx="3657600" cy="1394460"/>
          </a:xfrm>
          <a:custGeom>
            <a:avLst/>
            <a:gdLst/>
            <a:ahLst/>
            <a:cxnLst/>
            <a:rect l="l" t="t" r="r" b="b"/>
            <a:pathLst>
              <a:path w="3657600" h="1394460">
                <a:moveTo>
                  <a:pt x="0" y="0"/>
                </a:moveTo>
                <a:lnTo>
                  <a:pt x="3657600" y="0"/>
                </a:lnTo>
                <a:lnTo>
                  <a:pt x="3657600" y="1394460"/>
                </a:lnTo>
                <a:lnTo>
                  <a:pt x="0" y="139446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9" name="Freeform 9"/>
          <p:cNvSpPr/>
          <p:nvPr/>
        </p:nvSpPr>
        <p:spPr>
          <a:xfrm rot="-749170">
            <a:off x="-1476991" y="7085691"/>
            <a:ext cx="3837986" cy="4114800"/>
          </a:xfrm>
          <a:custGeom>
            <a:avLst/>
            <a:gdLst/>
            <a:ahLst/>
            <a:cxnLst/>
            <a:rect l="l" t="t" r="r" b="b"/>
            <a:pathLst>
              <a:path w="3837986" h="4114800">
                <a:moveTo>
                  <a:pt x="0" y="0"/>
                </a:moveTo>
                <a:lnTo>
                  <a:pt x="3837986" y="0"/>
                </a:lnTo>
                <a:lnTo>
                  <a:pt x="3837986" y="4114800"/>
                </a:lnTo>
                <a:lnTo>
                  <a:pt x="0" y="41148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sp>
      <p:sp>
        <p:nvSpPr>
          <p:cNvPr id="10" name="TextBox 10"/>
          <p:cNvSpPr txBox="1"/>
          <p:nvPr/>
        </p:nvSpPr>
        <p:spPr>
          <a:xfrm>
            <a:off x="6005830" y="2476500"/>
            <a:ext cx="10875010" cy="5719445"/>
          </a:xfrm>
          <a:prstGeom prst="rect">
            <a:avLst/>
          </a:prstGeom>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txBody>
          <a:bodyPr wrap="square" lIns="0" tIns="0" rIns="0" bIns="0" rtlCol="0" anchor="t">
            <a:spAutoFit/>
          </a:bodyPr>
          <a:lstStyle/>
          <a:p>
            <a:pPr algn="ctr">
              <a:lnSpc>
                <a:spcPts val="11150"/>
              </a:lnSpc>
            </a:pPr>
            <a:r>
              <a:rPr lang="en-US" altLang="pt-BR" sz="11500" b="1">
                <a:solidFill>
                  <a:srgbClr val="FF0000"/>
                </a:solidFill>
                <a:latin typeface="Times New Roman" panose="02020603050405020304" pitchFamily="18" charset="0"/>
                <a:cs typeface="Times New Roman" panose="02020603050405020304" pitchFamily="18" charset="0"/>
              </a:rPr>
              <a:t>Tiết 52,53</a:t>
            </a:r>
            <a:endParaRPr lang="en-US" altLang="pt-BR" sz="11500" b="1">
              <a:solidFill>
                <a:srgbClr val="FF0000"/>
              </a:solidFill>
              <a:latin typeface="Times New Roman" panose="02020603050405020304" pitchFamily="18" charset="0"/>
              <a:cs typeface="Times New Roman" panose="02020603050405020304" pitchFamily="18" charset="0"/>
            </a:endParaRPr>
          </a:p>
          <a:p>
            <a:pPr algn="ctr">
              <a:lnSpc>
                <a:spcPts val="11150"/>
              </a:lnSpc>
            </a:pPr>
            <a:r>
              <a:rPr lang="pt-BR" sz="11500" b="1">
                <a:latin typeface="Times New Roman" panose="02020603050405020304" pitchFamily="18" charset="0"/>
                <a:cs typeface="Times New Roman" panose="02020603050405020304" pitchFamily="18" charset="0"/>
              </a:rPr>
              <a:t>Nghị luận về một vấn đề của đời sống</a:t>
            </a:r>
            <a:endParaRPr lang="en-US" sz="16700">
              <a:solidFill>
                <a:srgbClr val="4F3B20"/>
              </a:solidFill>
              <a:latin typeface="Times New Roman" panose="02020603050405020304" pitchFamily="18" charset="0"/>
              <a:cs typeface="Times New Roman" panose="02020603050405020304" pitchFamily="18" charset="0"/>
            </a:endParaRPr>
          </a:p>
        </p:txBody>
      </p:sp>
      <p:sp>
        <p:nvSpPr>
          <p:cNvPr id="13" name="Freeform 13"/>
          <p:cNvSpPr/>
          <p:nvPr/>
        </p:nvSpPr>
        <p:spPr>
          <a:xfrm flipH="1">
            <a:off x="13923452" y="7756757"/>
            <a:ext cx="4587510" cy="3003087"/>
          </a:xfrm>
          <a:custGeom>
            <a:avLst/>
            <a:gdLst/>
            <a:ahLst/>
            <a:cxnLst/>
            <a:rect l="l" t="t" r="r" b="b"/>
            <a:pathLst>
              <a:path w="4587510" h="3003087">
                <a:moveTo>
                  <a:pt x="4587510" y="0"/>
                </a:moveTo>
                <a:lnTo>
                  <a:pt x="0" y="0"/>
                </a:lnTo>
                <a:lnTo>
                  <a:pt x="0" y="3003086"/>
                </a:lnTo>
                <a:lnTo>
                  <a:pt x="4587510" y="3003086"/>
                </a:lnTo>
                <a:lnTo>
                  <a:pt x="4587510" y="0"/>
                </a:lnTo>
                <a:close/>
              </a:path>
            </a:pathLst>
          </a:custGeom>
          <a:blipFill>
            <a:blip r:embed="rId13">
              <a:extLst>
                <a:ext uri="{96DAC541-7B7A-43D3-8B79-37D633B846F1}">
                  <asvg:svgBlip xmlns:asvg="http://schemas.microsoft.com/office/drawing/2016/SVG/main" r:embed="rId14"/>
                </a:ext>
              </a:extLst>
            </a:blip>
            <a:stretch>
              <a:fillRect/>
            </a:stretch>
          </a:blipFill>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ldLvl="0" animBg="1"/>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CF8"/>
        </a:solidFill>
        <a:effectLst/>
      </p:bgPr>
    </p:bg>
    <p:spTree>
      <p:nvGrpSpPr>
        <p:cNvPr id="1" name=""/>
        <p:cNvGrpSpPr/>
        <p:nvPr/>
      </p:nvGrpSpPr>
      <p:grpSpPr>
        <a:xfrm>
          <a:off x="0" y="0"/>
          <a:ext cx="0" cy="0"/>
          <a:chOff x="0" y="0"/>
          <a:chExt cx="0" cy="0"/>
        </a:xfrm>
      </p:grpSpPr>
      <p:sp>
        <p:nvSpPr>
          <p:cNvPr id="2" name="Freeform 2"/>
          <p:cNvSpPr/>
          <p:nvPr/>
        </p:nvSpPr>
        <p:spPr>
          <a:xfrm>
            <a:off x="-1277227" y="0"/>
            <a:ext cx="10196989" cy="10287000"/>
          </a:xfrm>
          <a:custGeom>
            <a:avLst/>
            <a:gdLst/>
            <a:ahLst/>
            <a:cxnLst/>
            <a:rect l="l" t="t" r="r" b="b"/>
            <a:pathLst>
              <a:path w="10196989" h="10287000">
                <a:moveTo>
                  <a:pt x="0" y="0"/>
                </a:moveTo>
                <a:lnTo>
                  <a:pt x="10196989" y="0"/>
                </a:lnTo>
                <a:lnTo>
                  <a:pt x="10196989" y="10287000"/>
                </a:lnTo>
                <a:lnTo>
                  <a:pt x="0" y="10287000"/>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3" name="Freeform 3"/>
          <p:cNvSpPr/>
          <p:nvPr/>
        </p:nvSpPr>
        <p:spPr>
          <a:xfrm>
            <a:off x="9368238" y="0"/>
            <a:ext cx="10196989" cy="10287000"/>
          </a:xfrm>
          <a:custGeom>
            <a:avLst/>
            <a:gdLst/>
            <a:ahLst/>
            <a:cxnLst/>
            <a:rect l="l" t="t" r="r" b="b"/>
            <a:pathLst>
              <a:path w="10196989" h="10287000">
                <a:moveTo>
                  <a:pt x="0" y="0"/>
                </a:moveTo>
                <a:lnTo>
                  <a:pt x="10196989" y="0"/>
                </a:lnTo>
                <a:lnTo>
                  <a:pt x="10196989" y="10287000"/>
                </a:lnTo>
                <a:lnTo>
                  <a:pt x="0" y="10287000"/>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4" name="Freeform 4"/>
          <p:cNvSpPr/>
          <p:nvPr/>
        </p:nvSpPr>
        <p:spPr>
          <a:xfrm>
            <a:off x="2695097" y="1549828"/>
            <a:ext cx="10016018" cy="6886012"/>
          </a:xfrm>
          <a:custGeom>
            <a:avLst/>
            <a:gdLst/>
            <a:ahLst/>
            <a:cxnLst/>
            <a:rect l="l" t="t" r="r" b="b"/>
            <a:pathLst>
              <a:path w="10016018" h="6886012">
                <a:moveTo>
                  <a:pt x="0" y="0"/>
                </a:moveTo>
                <a:lnTo>
                  <a:pt x="10016018" y="0"/>
                </a:lnTo>
                <a:lnTo>
                  <a:pt x="10016018" y="6886012"/>
                </a:lnTo>
                <a:lnTo>
                  <a:pt x="0" y="688601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6" name="Freeform 6"/>
          <p:cNvSpPr/>
          <p:nvPr/>
        </p:nvSpPr>
        <p:spPr>
          <a:xfrm>
            <a:off x="-253610" y="8033667"/>
            <a:ext cx="4587510" cy="3003087"/>
          </a:xfrm>
          <a:custGeom>
            <a:avLst/>
            <a:gdLst/>
            <a:ahLst/>
            <a:cxnLst/>
            <a:rect l="l" t="t" r="r" b="b"/>
            <a:pathLst>
              <a:path w="4587510" h="3003087">
                <a:moveTo>
                  <a:pt x="0" y="0"/>
                </a:moveTo>
                <a:lnTo>
                  <a:pt x="4587510" y="0"/>
                </a:lnTo>
                <a:lnTo>
                  <a:pt x="4587510" y="3003086"/>
                </a:lnTo>
                <a:lnTo>
                  <a:pt x="0" y="300308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7" name="Freeform 7"/>
          <p:cNvSpPr/>
          <p:nvPr/>
        </p:nvSpPr>
        <p:spPr>
          <a:xfrm>
            <a:off x="12371496" y="2439406"/>
            <a:ext cx="5916504" cy="8035998"/>
          </a:xfrm>
          <a:custGeom>
            <a:avLst/>
            <a:gdLst/>
            <a:ahLst/>
            <a:cxnLst/>
            <a:rect l="l" t="t" r="r" b="b"/>
            <a:pathLst>
              <a:path w="5916504" h="8035998">
                <a:moveTo>
                  <a:pt x="0" y="0"/>
                </a:moveTo>
                <a:lnTo>
                  <a:pt x="5916504" y="0"/>
                </a:lnTo>
                <a:lnTo>
                  <a:pt x="5916504" y="8035998"/>
                </a:lnTo>
                <a:lnTo>
                  <a:pt x="0" y="8035998"/>
                </a:lnTo>
                <a:lnTo>
                  <a:pt x="0" y="0"/>
                </a:lnTo>
                <a:close/>
              </a:path>
            </a:pathLst>
          </a:custGeom>
          <a:blipFill>
            <a:blip r:embed="rId7"/>
            <a:stretch>
              <a:fillRect/>
            </a:stretch>
          </a:blipFill>
        </p:spPr>
      </p:sp>
      <p:sp>
        <p:nvSpPr>
          <p:cNvPr id="8" name="Freeform 8"/>
          <p:cNvSpPr/>
          <p:nvPr/>
        </p:nvSpPr>
        <p:spPr>
          <a:xfrm rot="-4764411">
            <a:off x="4240519" y="6066127"/>
            <a:ext cx="1242850" cy="2084048"/>
          </a:xfrm>
          <a:custGeom>
            <a:avLst/>
            <a:gdLst/>
            <a:ahLst/>
            <a:cxnLst/>
            <a:rect l="l" t="t" r="r" b="b"/>
            <a:pathLst>
              <a:path w="1242850" h="2084048">
                <a:moveTo>
                  <a:pt x="0" y="0"/>
                </a:moveTo>
                <a:lnTo>
                  <a:pt x="1242850" y="0"/>
                </a:lnTo>
                <a:lnTo>
                  <a:pt x="1242850" y="2084048"/>
                </a:lnTo>
                <a:lnTo>
                  <a:pt x="0" y="2084048"/>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0" name="Freeform 10"/>
          <p:cNvSpPr/>
          <p:nvPr/>
        </p:nvSpPr>
        <p:spPr>
          <a:xfrm>
            <a:off x="15651766" y="257238"/>
            <a:ext cx="2251625" cy="2328211"/>
          </a:xfrm>
          <a:custGeom>
            <a:avLst/>
            <a:gdLst/>
            <a:ahLst/>
            <a:cxnLst/>
            <a:rect l="l" t="t" r="r" b="b"/>
            <a:pathLst>
              <a:path w="2251625" h="2328211">
                <a:moveTo>
                  <a:pt x="0" y="0"/>
                </a:moveTo>
                <a:lnTo>
                  <a:pt x="2251625" y="0"/>
                </a:lnTo>
                <a:lnTo>
                  <a:pt x="2251625" y="2328211"/>
                </a:lnTo>
                <a:lnTo>
                  <a:pt x="0" y="2328211"/>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1" name="Freeform 11"/>
          <p:cNvSpPr/>
          <p:nvPr/>
        </p:nvSpPr>
        <p:spPr>
          <a:xfrm flipH="1">
            <a:off x="-1277227" y="-394301"/>
            <a:ext cx="7315200" cy="3888259"/>
          </a:xfrm>
          <a:custGeom>
            <a:avLst/>
            <a:gdLst/>
            <a:ahLst/>
            <a:cxnLst/>
            <a:rect l="l" t="t" r="r" b="b"/>
            <a:pathLst>
              <a:path w="7315200" h="3888259">
                <a:moveTo>
                  <a:pt x="7315200" y="0"/>
                </a:moveTo>
                <a:lnTo>
                  <a:pt x="0" y="0"/>
                </a:lnTo>
                <a:lnTo>
                  <a:pt x="0" y="3888260"/>
                </a:lnTo>
                <a:lnTo>
                  <a:pt x="7315200" y="3888260"/>
                </a:lnTo>
                <a:lnTo>
                  <a:pt x="7315200" y="0"/>
                </a:lnTo>
                <a:close/>
              </a:path>
            </a:pathLst>
          </a:custGeom>
          <a:blipFill>
            <a:blip r:embed="rId12">
              <a:extLst>
                <a:ext uri="{96DAC541-7B7A-43D3-8B79-37D633B846F1}">
                  <asvg:svgBlip xmlns:asvg="http://schemas.microsoft.com/office/drawing/2016/SVG/main" r:embed="rId13"/>
                </a:ext>
              </a:extLst>
            </a:blip>
            <a:stretch>
              <a:fillRect/>
            </a:stretch>
          </a:blipFill>
        </p:spPr>
      </p:sp>
      <p:pic>
        <p:nvPicPr>
          <p:cNvPr id="13" name="Picture 12" descr="C:\Users\Admin\Desktop\images.jpg"/>
          <p:cNvPicPr/>
          <p:nvPr/>
        </p:nvPicPr>
        <p:blipFill>
          <a:blip r:embed="rId14">
            <a:extLst>
              <a:ext uri="{28A0092B-C50C-407E-A947-70E740481C1C}">
                <a14:useLocalDpi xmlns:a14="http://schemas.microsoft.com/office/drawing/2010/main" val="0"/>
              </a:ext>
            </a:extLst>
          </a:blip>
          <a:srcRect/>
          <a:stretch>
            <a:fillRect/>
          </a:stretch>
        </p:blipFill>
        <p:spPr bwMode="auto">
          <a:xfrm>
            <a:off x="4876800" y="2439406"/>
            <a:ext cx="5774690" cy="3575314"/>
          </a:xfrm>
          <a:prstGeom prst="rect">
            <a:avLst/>
          </a:prstGeom>
          <a:solidFill>
            <a:srgbClr val="FFFFFF">
              <a:shade val="85000"/>
            </a:srgbClr>
          </a:solidFill>
          <a:ln w="190500" cap="sq">
            <a:solidFill>
              <a:srgbClr val="FFFFFF"/>
            </a:solidFill>
            <a:miter lim="800000"/>
            <a:headEnd/>
            <a:tailEnd/>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9" name="Rectangle 8"/>
          <p:cNvSpPr/>
          <p:nvPr/>
        </p:nvSpPr>
        <p:spPr>
          <a:xfrm>
            <a:off x="5968861" y="6586357"/>
            <a:ext cx="4960012" cy="707886"/>
          </a:xfrm>
          <a:prstGeom prst="rect">
            <a:avLst/>
          </a:prstGeom>
        </p:spPr>
        <p:txBody>
          <a:bodyPr wrap="none">
            <a:spAutoFit/>
          </a:bodyPr>
          <a:lstStyle/>
          <a:p>
            <a:r>
              <a:rPr lang="en-US" sz="4000" b="1">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Phong trào sống xanh</a:t>
            </a:r>
            <a:endParaRPr lang="en-GB" sz="5400" b="1">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CF8"/>
        </a:solidFill>
        <a:effectLst/>
      </p:bgPr>
    </p:bg>
    <p:spTree>
      <p:nvGrpSpPr>
        <p:cNvPr id="1" name=""/>
        <p:cNvGrpSpPr/>
        <p:nvPr/>
      </p:nvGrpSpPr>
      <p:grpSpPr>
        <a:xfrm>
          <a:off x="0" y="0"/>
          <a:ext cx="0" cy="0"/>
          <a:chOff x="0" y="0"/>
          <a:chExt cx="0" cy="0"/>
        </a:xfrm>
      </p:grpSpPr>
      <p:sp>
        <p:nvSpPr>
          <p:cNvPr id="2" name="Freeform 2"/>
          <p:cNvSpPr/>
          <p:nvPr/>
        </p:nvSpPr>
        <p:spPr>
          <a:xfrm>
            <a:off x="-1277227" y="0"/>
            <a:ext cx="10196989" cy="10287000"/>
          </a:xfrm>
          <a:custGeom>
            <a:avLst/>
            <a:gdLst/>
            <a:ahLst/>
            <a:cxnLst/>
            <a:rect l="l" t="t" r="r" b="b"/>
            <a:pathLst>
              <a:path w="10196989" h="10287000">
                <a:moveTo>
                  <a:pt x="0" y="0"/>
                </a:moveTo>
                <a:lnTo>
                  <a:pt x="10196989" y="0"/>
                </a:lnTo>
                <a:lnTo>
                  <a:pt x="10196989" y="10287000"/>
                </a:lnTo>
                <a:lnTo>
                  <a:pt x="0" y="10287000"/>
                </a:lnTo>
                <a:lnTo>
                  <a:pt x="0" y="0"/>
                </a:lnTo>
                <a:close/>
              </a:path>
            </a:pathLst>
          </a:custGeom>
          <a:blipFill>
            <a:blip r:embed="rId1"/>
            <a:stretch>
              <a:fillRect/>
            </a:stretch>
          </a:blipFill>
        </p:spPr>
      </p:sp>
      <p:sp>
        <p:nvSpPr>
          <p:cNvPr id="3" name="Freeform 3"/>
          <p:cNvSpPr/>
          <p:nvPr/>
        </p:nvSpPr>
        <p:spPr>
          <a:xfrm>
            <a:off x="9368238" y="0"/>
            <a:ext cx="10196989" cy="10287000"/>
          </a:xfrm>
          <a:custGeom>
            <a:avLst/>
            <a:gdLst/>
            <a:ahLst/>
            <a:cxnLst/>
            <a:rect l="l" t="t" r="r" b="b"/>
            <a:pathLst>
              <a:path w="10196989" h="10287000">
                <a:moveTo>
                  <a:pt x="0" y="0"/>
                </a:moveTo>
                <a:lnTo>
                  <a:pt x="10196989" y="0"/>
                </a:lnTo>
                <a:lnTo>
                  <a:pt x="10196989" y="10287000"/>
                </a:lnTo>
                <a:lnTo>
                  <a:pt x="0" y="10287000"/>
                </a:lnTo>
                <a:lnTo>
                  <a:pt x="0" y="0"/>
                </a:lnTo>
                <a:close/>
              </a:path>
            </a:pathLst>
          </a:custGeom>
          <a:blipFill>
            <a:blip r:embed="rId1"/>
            <a:stretch>
              <a:fillRect/>
            </a:stretch>
          </a:blipFill>
        </p:spPr>
      </p:sp>
      <p:sp>
        <p:nvSpPr>
          <p:cNvPr id="4" name="Freeform 4"/>
          <p:cNvSpPr/>
          <p:nvPr/>
        </p:nvSpPr>
        <p:spPr>
          <a:xfrm>
            <a:off x="2329149" y="1456852"/>
            <a:ext cx="10016018" cy="6886012"/>
          </a:xfrm>
          <a:custGeom>
            <a:avLst/>
            <a:gdLst/>
            <a:ahLst/>
            <a:cxnLst/>
            <a:rect l="l" t="t" r="r" b="b"/>
            <a:pathLst>
              <a:path w="10016018" h="6886012">
                <a:moveTo>
                  <a:pt x="0" y="0"/>
                </a:moveTo>
                <a:lnTo>
                  <a:pt x="10016018" y="0"/>
                </a:lnTo>
                <a:lnTo>
                  <a:pt x="10016018" y="6886012"/>
                </a:lnTo>
                <a:lnTo>
                  <a:pt x="0" y="6886012"/>
                </a:lnTo>
                <a:lnTo>
                  <a:pt x="0" y="0"/>
                </a:lnTo>
                <a:close/>
              </a:path>
            </a:pathLst>
          </a:custGeom>
          <a:blipFill>
            <a:blip r:embed="rId2"/>
            <a:stretch>
              <a:fillRect/>
            </a:stretch>
          </a:blipFill>
        </p:spPr>
      </p:sp>
      <p:sp>
        <p:nvSpPr>
          <p:cNvPr id="6" name="Freeform 6"/>
          <p:cNvSpPr/>
          <p:nvPr/>
        </p:nvSpPr>
        <p:spPr>
          <a:xfrm>
            <a:off x="-253610" y="8033667"/>
            <a:ext cx="4587510" cy="3003087"/>
          </a:xfrm>
          <a:custGeom>
            <a:avLst/>
            <a:gdLst/>
            <a:ahLst/>
            <a:cxnLst/>
            <a:rect l="l" t="t" r="r" b="b"/>
            <a:pathLst>
              <a:path w="4587510" h="3003087">
                <a:moveTo>
                  <a:pt x="0" y="0"/>
                </a:moveTo>
                <a:lnTo>
                  <a:pt x="4587510" y="0"/>
                </a:lnTo>
                <a:lnTo>
                  <a:pt x="4587510" y="3003086"/>
                </a:lnTo>
                <a:lnTo>
                  <a:pt x="0" y="3003086"/>
                </a:lnTo>
                <a:lnTo>
                  <a:pt x="0" y="0"/>
                </a:lnTo>
                <a:close/>
              </a:path>
            </a:pathLst>
          </a:custGeom>
          <a:blipFill>
            <a:blip r:embed="rId3"/>
            <a:stretch>
              <a:fillRect/>
            </a:stretch>
          </a:blipFill>
        </p:spPr>
      </p:sp>
      <p:sp>
        <p:nvSpPr>
          <p:cNvPr id="7" name="Freeform 7"/>
          <p:cNvSpPr/>
          <p:nvPr/>
        </p:nvSpPr>
        <p:spPr>
          <a:xfrm>
            <a:off x="12371496" y="2439406"/>
            <a:ext cx="5916504" cy="8035998"/>
          </a:xfrm>
          <a:custGeom>
            <a:avLst/>
            <a:gdLst/>
            <a:ahLst/>
            <a:cxnLst/>
            <a:rect l="l" t="t" r="r" b="b"/>
            <a:pathLst>
              <a:path w="5916504" h="8035998">
                <a:moveTo>
                  <a:pt x="0" y="0"/>
                </a:moveTo>
                <a:lnTo>
                  <a:pt x="5916504" y="0"/>
                </a:lnTo>
                <a:lnTo>
                  <a:pt x="5916504" y="8035998"/>
                </a:lnTo>
                <a:lnTo>
                  <a:pt x="0" y="8035998"/>
                </a:lnTo>
                <a:lnTo>
                  <a:pt x="0" y="0"/>
                </a:lnTo>
                <a:close/>
              </a:path>
            </a:pathLst>
          </a:custGeom>
          <a:blipFill>
            <a:blip r:embed="rId4"/>
            <a:stretch>
              <a:fillRect/>
            </a:stretch>
          </a:blipFill>
        </p:spPr>
      </p:sp>
      <p:sp>
        <p:nvSpPr>
          <p:cNvPr id="8" name="Freeform 8"/>
          <p:cNvSpPr/>
          <p:nvPr/>
        </p:nvSpPr>
        <p:spPr>
          <a:xfrm rot="-4764411">
            <a:off x="2798209" y="6498447"/>
            <a:ext cx="1242850" cy="2084048"/>
          </a:xfrm>
          <a:custGeom>
            <a:avLst/>
            <a:gdLst/>
            <a:ahLst/>
            <a:cxnLst/>
            <a:rect l="l" t="t" r="r" b="b"/>
            <a:pathLst>
              <a:path w="1242850" h="2084048">
                <a:moveTo>
                  <a:pt x="0" y="0"/>
                </a:moveTo>
                <a:lnTo>
                  <a:pt x="1242850" y="0"/>
                </a:lnTo>
                <a:lnTo>
                  <a:pt x="1242850" y="2084048"/>
                </a:lnTo>
                <a:lnTo>
                  <a:pt x="0" y="2084048"/>
                </a:lnTo>
                <a:lnTo>
                  <a:pt x="0" y="0"/>
                </a:lnTo>
                <a:close/>
              </a:path>
            </a:pathLst>
          </a:custGeom>
          <a:blipFill>
            <a:blip r:embed="rId5"/>
            <a:stretch>
              <a:fillRect/>
            </a:stretch>
          </a:blipFill>
        </p:spPr>
      </p:sp>
      <p:sp>
        <p:nvSpPr>
          <p:cNvPr id="10" name="Freeform 10"/>
          <p:cNvSpPr/>
          <p:nvPr/>
        </p:nvSpPr>
        <p:spPr>
          <a:xfrm>
            <a:off x="15651766" y="257238"/>
            <a:ext cx="2251625" cy="2328211"/>
          </a:xfrm>
          <a:custGeom>
            <a:avLst/>
            <a:gdLst/>
            <a:ahLst/>
            <a:cxnLst/>
            <a:rect l="l" t="t" r="r" b="b"/>
            <a:pathLst>
              <a:path w="2251625" h="2328211">
                <a:moveTo>
                  <a:pt x="0" y="0"/>
                </a:moveTo>
                <a:lnTo>
                  <a:pt x="2251625" y="0"/>
                </a:lnTo>
                <a:lnTo>
                  <a:pt x="2251625" y="2328211"/>
                </a:lnTo>
                <a:lnTo>
                  <a:pt x="0" y="2328211"/>
                </a:lnTo>
                <a:lnTo>
                  <a:pt x="0" y="0"/>
                </a:lnTo>
                <a:close/>
              </a:path>
            </a:pathLst>
          </a:custGeom>
          <a:blipFill>
            <a:blip r:embed="rId6"/>
            <a:stretch>
              <a:fillRect/>
            </a:stretch>
          </a:blipFill>
        </p:spPr>
      </p:sp>
      <p:sp>
        <p:nvSpPr>
          <p:cNvPr id="11" name="Freeform 11"/>
          <p:cNvSpPr/>
          <p:nvPr/>
        </p:nvSpPr>
        <p:spPr>
          <a:xfrm flipH="1">
            <a:off x="-1277227" y="-394301"/>
            <a:ext cx="7315200" cy="3888259"/>
          </a:xfrm>
          <a:custGeom>
            <a:avLst/>
            <a:gdLst/>
            <a:ahLst/>
            <a:cxnLst/>
            <a:rect l="l" t="t" r="r" b="b"/>
            <a:pathLst>
              <a:path w="7315200" h="3888259">
                <a:moveTo>
                  <a:pt x="7315200" y="0"/>
                </a:moveTo>
                <a:lnTo>
                  <a:pt x="0" y="0"/>
                </a:lnTo>
                <a:lnTo>
                  <a:pt x="0" y="3888260"/>
                </a:lnTo>
                <a:lnTo>
                  <a:pt x="7315200" y="3888260"/>
                </a:lnTo>
                <a:lnTo>
                  <a:pt x="7315200" y="0"/>
                </a:lnTo>
                <a:close/>
              </a:path>
            </a:pathLst>
          </a:custGeom>
          <a:blipFill>
            <a:blip r:embed="rId7"/>
            <a:stretch>
              <a:fillRect/>
            </a:stretch>
          </a:blipFill>
        </p:spPr>
      </p:sp>
      <p:pic>
        <p:nvPicPr>
          <p:cNvPr id="13" name="Picture 12" descr="C:\Users\Admin\Desktop\anh-trien-lam-1-9004.jpg"/>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962401" y="2324101"/>
            <a:ext cx="6350952" cy="3696652"/>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
        <p:nvSpPr>
          <p:cNvPr id="9" name="Rectangle 8"/>
          <p:cNvSpPr/>
          <p:nvPr/>
        </p:nvSpPr>
        <p:spPr>
          <a:xfrm>
            <a:off x="5072202" y="6546479"/>
            <a:ext cx="4857420" cy="830997"/>
          </a:xfrm>
          <a:prstGeom prst="rect">
            <a:avLst/>
          </a:prstGeom>
        </p:spPr>
        <p:txBody>
          <a:bodyPr wrap="none">
            <a:spAutoFit/>
          </a:bodyPr>
          <a:lstStyle/>
          <a:p>
            <a:r>
              <a:rPr lang="en-US" sz="4800" b="1">
                <a:solidFill>
                  <a:srgbClr val="0D0D0D"/>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Đền ơn đáp nghĩa</a:t>
            </a:r>
            <a:endParaRPr lang="en-GB" sz="4800" b="1">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arn(inVertical)">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CF8"/>
        </a:solidFill>
        <a:effectLst/>
      </p:bgPr>
    </p:bg>
    <p:spTree>
      <p:nvGrpSpPr>
        <p:cNvPr id="1" name=""/>
        <p:cNvGrpSpPr/>
        <p:nvPr/>
      </p:nvGrpSpPr>
      <p:grpSpPr>
        <a:xfrm>
          <a:off x="0" y="0"/>
          <a:ext cx="0" cy="0"/>
          <a:chOff x="0" y="0"/>
          <a:chExt cx="0" cy="0"/>
        </a:xfrm>
      </p:grpSpPr>
      <p:sp>
        <p:nvSpPr>
          <p:cNvPr id="2" name="Freeform 2"/>
          <p:cNvSpPr/>
          <p:nvPr/>
        </p:nvSpPr>
        <p:spPr>
          <a:xfrm>
            <a:off x="-1301003" y="0"/>
            <a:ext cx="10196989" cy="10287000"/>
          </a:xfrm>
          <a:custGeom>
            <a:avLst/>
            <a:gdLst/>
            <a:ahLst/>
            <a:cxnLst/>
            <a:rect l="l" t="t" r="r" b="b"/>
            <a:pathLst>
              <a:path w="10196989" h="10287000">
                <a:moveTo>
                  <a:pt x="0" y="0"/>
                </a:moveTo>
                <a:lnTo>
                  <a:pt x="10196989" y="0"/>
                </a:lnTo>
                <a:lnTo>
                  <a:pt x="10196989" y="10287000"/>
                </a:lnTo>
                <a:lnTo>
                  <a:pt x="0" y="10287000"/>
                </a:lnTo>
                <a:lnTo>
                  <a:pt x="0" y="0"/>
                </a:lnTo>
                <a:close/>
              </a:path>
            </a:pathLst>
          </a:custGeom>
          <a:blipFill>
            <a:blip r:embed="rId1"/>
            <a:stretch>
              <a:fillRect/>
            </a:stretch>
          </a:blipFill>
        </p:spPr>
      </p:sp>
      <p:sp>
        <p:nvSpPr>
          <p:cNvPr id="3" name="Freeform 3"/>
          <p:cNvSpPr/>
          <p:nvPr/>
        </p:nvSpPr>
        <p:spPr>
          <a:xfrm>
            <a:off x="9392014" y="0"/>
            <a:ext cx="10196989" cy="10287000"/>
          </a:xfrm>
          <a:custGeom>
            <a:avLst/>
            <a:gdLst/>
            <a:ahLst/>
            <a:cxnLst/>
            <a:rect l="l" t="t" r="r" b="b"/>
            <a:pathLst>
              <a:path w="10196989" h="10287000">
                <a:moveTo>
                  <a:pt x="0" y="0"/>
                </a:moveTo>
                <a:lnTo>
                  <a:pt x="10196989" y="0"/>
                </a:lnTo>
                <a:lnTo>
                  <a:pt x="10196989" y="10287000"/>
                </a:lnTo>
                <a:lnTo>
                  <a:pt x="0" y="10287000"/>
                </a:lnTo>
                <a:lnTo>
                  <a:pt x="0" y="0"/>
                </a:lnTo>
                <a:close/>
              </a:path>
            </a:pathLst>
          </a:custGeom>
          <a:blipFill>
            <a:blip r:embed="rId1"/>
            <a:stretch>
              <a:fillRect/>
            </a:stretch>
          </a:blipFill>
        </p:spPr>
      </p:sp>
      <p:sp>
        <p:nvSpPr>
          <p:cNvPr id="4" name="Freeform 4"/>
          <p:cNvSpPr/>
          <p:nvPr/>
        </p:nvSpPr>
        <p:spPr>
          <a:xfrm rot="292895">
            <a:off x="2858963" y="487951"/>
            <a:ext cx="11847351" cy="8896284"/>
          </a:xfrm>
          <a:custGeom>
            <a:avLst/>
            <a:gdLst/>
            <a:ahLst/>
            <a:cxnLst/>
            <a:rect l="l" t="t" r="r" b="b"/>
            <a:pathLst>
              <a:path w="11847351" h="8896284">
                <a:moveTo>
                  <a:pt x="0" y="0"/>
                </a:moveTo>
                <a:lnTo>
                  <a:pt x="11847352" y="0"/>
                </a:lnTo>
                <a:lnTo>
                  <a:pt x="11847352" y="8896284"/>
                </a:lnTo>
                <a:lnTo>
                  <a:pt x="0" y="8896284"/>
                </a:lnTo>
                <a:lnTo>
                  <a:pt x="0" y="0"/>
                </a:lnTo>
                <a:close/>
              </a:path>
            </a:pathLst>
          </a:custGeom>
          <a:blipFill>
            <a:blip r:embed="rId2"/>
            <a:stretch>
              <a:fillRect/>
            </a:stretch>
          </a:blipFill>
        </p:spPr>
      </p:sp>
      <p:sp>
        <p:nvSpPr>
          <p:cNvPr id="5" name="Freeform 5"/>
          <p:cNvSpPr/>
          <p:nvPr/>
        </p:nvSpPr>
        <p:spPr>
          <a:xfrm rot="-225904" flipH="1">
            <a:off x="15371636" y="-1854820"/>
            <a:ext cx="3775329" cy="4114800"/>
          </a:xfrm>
          <a:custGeom>
            <a:avLst/>
            <a:gdLst/>
            <a:ahLst/>
            <a:cxnLst/>
            <a:rect l="l" t="t" r="r" b="b"/>
            <a:pathLst>
              <a:path w="3775329" h="4114800">
                <a:moveTo>
                  <a:pt x="3775329" y="0"/>
                </a:moveTo>
                <a:lnTo>
                  <a:pt x="0" y="0"/>
                </a:lnTo>
                <a:lnTo>
                  <a:pt x="0" y="4114800"/>
                </a:lnTo>
                <a:lnTo>
                  <a:pt x="3775329" y="4114800"/>
                </a:lnTo>
                <a:lnTo>
                  <a:pt x="3775329" y="0"/>
                </a:lnTo>
                <a:close/>
              </a:path>
            </a:pathLst>
          </a:custGeom>
          <a:blipFill>
            <a:blip r:embed="rId3"/>
            <a:stretch>
              <a:fillRect/>
            </a:stretch>
          </a:blipFill>
        </p:spPr>
      </p:sp>
      <p:sp>
        <p:nvSpPr>
          <p:cNvPr id="6" name="Freeform 6"/>
          <p:cNvSpPr/>
          <p:nvPr/>
        </p:nvSpPr>
        <p:spPr>
          <a:xfrm rot="-225904" flipV="1">
            <a:off x="-573857" y="7973292"/>
            <a:ext cx="3775329" cy="4114800"/>
          </a:xfrm>
          <a:custGeom>
            <a:avLst/>
            <a:gdLst/>
            <a:ahLst/>
            <a:cxnLst/>
            <a:rect l="l" t="t" r="r" b="b"/>
            <a:pathLst>
              <a:path w="3775329" h="4114800">
                <a:moveTo>
                  <a:pt x="0" y="4114800"/>
                </a:moveTo>
                <a:lnTo>
                  <a:pt x="3775329" y="4114800"/>
                </a:lnTo>
                <a:lnTo>
                  <a:pt x="3775329" y="0"/>
                </a:lnTo>
                <a:lnTo>
                  <a:pt x="0" y="0"/>
                </a:lnTo>
                <a:lnTo>
                  <a:pt x="0" y="4114800"/>
                </a:lnTo>
                <a:close/>
              </a:path>
            </a:pathLst>
          </a:custGeom>
          <a:blipFill>
            <a:blip r:embed="rId4"/>
            <a:stretch>
              <a:fillRect/>
            </a:stretch>
          </a:blipFill>
        </p:spPr>
      </p:sp>
      <p:sp>
        <p:nvSpPr>
          <p:cNvPr id="7" name="Freeform 7"/>
          <p:cNvSpPr/>
          <p:nvPr/>
        </p:nvSpPr>
        <p:spPr>
          <a:xfrm rot="358778">
            <a:off x="1151678" y="196479"/>
            <a:ext cx="4099274" cy="6264412"/>
          </a:xfrm>
          <a:custGeom>
            <a:avLst/>
            <a:gdLst/>
            <a:ahLst/>
            <a:cxnLst/>
            <a:rect l="l" t="t" r="r" b="b"/>
            <a:pathLst>
              <a:path w="4099274" h="6264412">
                <a:moveTo>
                  <a:pt x="0" y="0"/>
                </a:moveTo>
                <a:lnTo>
                  <a:pt x="4099274" y="0"/>
                </a:lnTo>
                <a:lnTo>
                  <a:pt x="4099274" y="6264412"/>
                </a:lnTo>
                <a:lnTo>
                  <a:pt x="0" y="6264412"/>
                </a:lnTo>
                <a:lnTo>
                  <a:pt x="0" y="0"/>
                </a:lnTo>
                <a:close/>
              </a:path>
            </a:pathLst>
          </a:custGeom>
          <a:blipFill>
            <a:blip r:embed="rId5"/>
            <a:stretch>
              <a:fillRect/>
            </a:stretch>
          </a:blipFill>
        </p:spPr>
      </p:sp>
      <p:sp>
        <p:nvSpPr>
          <p:cNvPr id="8" name="Freeform 8"/>
          <p:cNvSpPr/>
          <p:nvPr/>
        </p:nvSpPr>
        <p:spPr>
          <a:xfrm>
            <a:off x="11269863" y="4322985"/>
            <a:ext cx="7018137" cy="5916452"/>
          </a:xfrm>
          <a:custGeom>
            <a:avLst/>
            <a:gdLst/>
            <a:ahLst/>
            <a:cxnLst/>
            <a:rect l="l" t="t" r="r" b="b"/>
            <a:pathLst>
              <a:path w="7018137" h="5916452">
                <a:moveTo>
                  <a:pt x="0" y="0"/>
                </a:moveTo>
                <a:lnTo>
                  <a:pt x="7018137" y="0"/>
                </a:lnTo>
                <a:lnTo>
                  <a:pt x="7018137" y="5916452"/>
                </a:lnTo>
                <a:lnTo>
                  <a:pt x="0" y="5916452"/>
                </a:lnTo>
                <a:lnTo>
                  <a:pt x="0" y="0"/>
                </a:lnTo>
                <a:close/>
              </a:path>
            </a:pathLst>
          </a:custGeom>
          <a:blipFill>
            <a:blip r:embed="rId6"/>
            <a:stretch>
              <a:fillRect/>
            </a:stretch>
          </a:blipFill>
        </p:spPr>
      </p:sp>
      <p:sp>
        <p:nvSpPr>
          <p:cNvPr id="9" name="TextBox 9"/>
          <p:cNvSpPr txBox="1"/>
          <p:nvPr/>
        </p:nvSpPr>
        <p:spPr>
          <a:xfrm>
            <a:off x="4335365" y="2927508"/>
            <a:ext cx="8875088" cy="4431983"/>
          </a:xfrm>
          <a:prstGeom prst="rect">
            <a:avLst/>
          </a:prstGeom>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txBody>
          <a:bodyPr lIns="0" tIns="0" rIns="0" bIns="0" rtlCol="0" anchor="t">
            <a:spAutoFit/>
          </a:bodyPr>
          <a:lstStyle/>
          <a:p>
            <a:pPr algn="ctr"/>
            <a:r>
              <a:rPr lang="vi-VN" sz="9600" b="1">
                <a:latin typeface="Times New Roman" panose="02020603050405020304" pitchFamily="18" charset="0"/>
                <a:cs typeface="Times New Roman" panose="02020603050405020304" pitchFamily="18" charset="0"/>
              </a:rPr>
              <a:t>HOẠT ĐỘNG </a:t>
            </a:r>
            <a:r>
              <a:rPr lang="vi-VN" sz="9600" b="1" smtClean="0">
                <a:latin typeface="Times New Roman" panose="02020603050405020304" pitchFamily="18" charset="0"/>
                <a:cs typeface="Times New Roman" panose="02020603050405020304" pitchFamily="18" charset="0"/>
              </a:rPr>
              <a:t>2 </a:t>
            </a:r>
            <a:r>
              <a:rPr lang="vi-VN" sz="9600" b="1">
                <a:latin typeface="Times New Roman" panose="02020603050405020304" pitchFamily="18" charset="0"/>
                <a:cs typeface="Times New Roman" panose="02020603050405020304" pitchFamily="18" charset="0"/>
              </a:rPr>
              <a:t>HÌNH THÀNH KIẾN THỨC</a:t>
            </a:r>
            <a:endParaRPr lang="en-GB" sz="960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CF8"/>
        </a:solidFill>
        <a:effectLst/>
      </p:bgPr>
    </p:bg>
    <p:spTree>
      <p:nvGrpSpPr>
        <p:cNvPr id="1" name=""/>
        <p:cNvGrpSpPr/>
        <p:nvPr/>
      </p:nvGrpSpPr>
      <p:grpSpPr>
        <a:xfrm>
          <a:off x="0" y="0"/>
          <a:ext cx="0" cy="0"/>
          <a:chOff x="0" y="0"/>
          <a:chExt cx="0" cy="0"/>
        </a:xfrm>
      </p:grpSpPr>
      <p:sp>
        <p:nvSpPr>
          <p:cNvPr id="4" name="Freeform 4"/>
          <p:cNvSpPr/>
          <p:nvPr/>
        </p:nvSpPr>
        <p:spPr>
          <a:xfrm>
            <a:off x="1524001" y="1550053"/>
            <a:ext cx="13863294" cy="7186894"/>
          </a:xfrm>
          <a:custGeom>
            <a:avLst/>
            <a:gdLst/>
            <a:ahLst/>
            <a:cxnLst/>
            <a:rect l="l" t="t" r="r" b="b"/>
            <a:pathLst>
              <a:path w="12935065" h="7186894">
                <a:moveTo>
                  <a:pt x="0" y="0"/>
                </a:moveTo>
                <a:lnTo>
                  <a:pt x="12935065" y="0"/>
                </a:lnTo>
                <a:lnTo>
                  <a:pt x="12935065" y="7186894"/>
                </a:lnTo>
                <a:lnTo>
                  <a:pt x="0" y="7186894"/>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5" name="Freeform 5"/>
          <p:cNvSpPr/>
          <p:nvPr/>
        </p:nvSpPr>
        <p:spPr>
          <a:xfrm>
            <a:off x="13125612" y="5176989"/>
            <a:ext cx="5421494" cy="5110011"/>
          </a:xfrm>
          <a:custGeom>
            <a:avLst/>
            <a:gdLst/>
            <a:ahLst/>
            <a:cxnLst/>
            <a:rect l="l" t="t" r="r" b="b"/>
            <a:pathLst>
              <a:path w="5421494" h="5110011">
                <a:moveTo>
                  <a:pt x="0" y="0"/>
                </a:moveTo>
                <a:lnTo>
                  <a:pt x="5421494" y="0"/>
                </a:lnTo>
                <a:lnTo>
                  <a:pt x="5421494" y="5110010"/>
                </a:lnTo>
                <a:lnTo>
                  <a:pt x="0" y="511001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6" name="Freeform 6"/>
          <p:cNvSpPr/>
          <p:nvPr/>
        </p:nvSpPr>
        <p:spPr>
          <a:xfrm rot="648561">
            <a:off x="-26473" y="434232"/>
            <a:ext cx="3533876" cy="2283767"/>
          </a:xfrm>
          <a:custGeom>
            <a:avLst/>
            <a:gdLst/>
            <a:ahLst/>
            <a:cxnLst/>
            <a:rect l="l" t="t" r="r" b="b"/>
            <a:pathLst>
              <a:path w="3533876" h="2283767">
                <a:moveTo>
                  <a:pt x="0" y="0"/>
                </a:moveTo>
                <a:lnTo>
                  <a:pt x="3533875" y="0"/>
                </a:lnTo>
                <a:lnTo>
                  <a:pt x="3533875" y="2283767"/>
                </a:lnTo>
                <a:lnTo>
                  <a:pt x="0" y="2283767"/>
                </a:lnTo>
                <a:lnTo>
                  <a:pt x="0" y="0"/>
                </a:lnTo>
                <a:close/>
              </a:path>
            </a:pathLst>
          </a:custGeom>
          <a:blipFill>
            <a:blip r:embed="rId5"/>
            <a:stretch>
              <a:fillRect/>
            </a:stretch>
          </a:blipFill>
        </p:spPr>
      </p:sp>
      <p:sp>
        <p:nvSpPr>
          <p:cNvPr id="7" name="Freeform 7"/>
          <p:cNvSpPr/>
          <p:nvPr/>
        </p:nvSpPr>
        <p:spPr>
          <a:xfrm>
            <a:off x="-740633" y="6134100"/>
            <a:ext cx="4914897" cy="3710747"/>
          </a:xfrm>
          <a:custGeom>
            <a:avLst/>
            <a:gdLst/>
            <a:ahLst/>
            <a:cxnLst/>
            <a:rect l="l" t="t" r="r" b="b"/>
            <a:pathLst>
              <a:path w="4914897" h="3710747">
                <a:moveTo>
                  <a:pt x="0" y="0"/>
                </a:moveTo>
                <a:lnTo>
                  <a:pt x="4914897" y="0"/>
                </a:lnTo>
                <a:lnTo>
                  <a:pt x="4914897" y="3710747"/>
                </a:lnTo>
                <a:lnTo>
                  <a:pt x="0" y="3710747"/>
                </a:lnTo>
                <a:lnTo>
                  <a:pt x="0" y="0"/>
                </a:lnTo>
                <a:close/>
              </a:path>
            </a:pathLst>
          </a:custGeom>
          <a:blipFill>
            <a:blip r:embed="rId6"/>
            <a:stretch>
              <a:fillRect/>
            </a:stretch>
          </a:blipFill>
        </p:spPr>
      </p:sp>
      <p:sp>
        <p:nvSpPr>
          <p:cNvPr id="8" name="Freeform 8"/>
          <p:cNvSpPr/>
          <p:nvPr/>
        </p:nvSpPr>
        <p:spPr>
          <a:xfrm>
            <a:off x="14213538" y="-913256"/>
            <a:ext cx="4074462" cy="3115266"/>
          </a:xfrm>
          <a:custGeom>
            <a:avLst/>
            <a:gdLst/>
            <a:ahLst/>
            <a:cxnLst/>
            <a:rect l="l" t="t" r="r" b="b"/>
            <a:pathLst>
              <a:path w="4074462" h="3115266">
                <a:moveTo>
                  <a:pt x="0" y="0"/>
                </a:moveTo>
                <a:lnTo>
                  <a:pt x="4074462" y="0"/>
                </a:lnTo>
                <a:lnTo>
                  <a:pt x="4074462" y="3115266"/>
                </a:lnTo>
                <a:lnTo>
                  <a:pt x="0" y="3115266"/>
                </a:lnTo>
                <a:lnTo>
                  <a:pt x="0" y="0"/>
                </a:lnTo>
                <a:close/>
              </a:path>
            </a:pathLst>
          </a:custGeom>
          <a:blipFill>
            <a:blip r:embed="rId7"/>
            <a:stretch>
              <a:fillRect/>
            </a:stretch>
          </a:blipFill>
        </p:spPr>
      </p:sp>
      <p:sp>
        <p:nvSpPr>
          <p:cNvPr id="9" name="TextBox 9"/>
          <p:cNvSpPr txBox="1"/>
          <p:nvPr/>
        </p:nvSpPr>
        <p:spPr>
          <a:xfrm>
            <a:off x="4698263" y="436614"/>
            <a:ext cx="10383180" cy="1107996"/>
          </a:xfrm>
          <a:prstGeom prst="rect">
            <a:avLst/>
          </a:prstGeom>
        </p:spPr>
        <p:txBody>
          <a:bodyPr wrap="square" lIns="0" tIns="0" rIns="0" bIns="0" rtlCol="0" anchor="t">
            <a:spAutoFit/>
          </a:bodyPr>
          <a:lstStyle/>
          <a:p>
            <a:r>
              <a:rPr lang="vi-VN" sz="7200" b="1">
                <a:latin typeface="Times New Roman" panose="02020603050405020304" pitchFamily="18" charset="0"/>
                <a:cs typeface="Times New Roman" panose="02020603050405020304" pitchFamily="18" charset="0"/>
              </a:rPr>
              <a:t>I. ĐỊNH HƯỚNG</a:t>
            </a:r>
            <a:endParaRPr lang="en-GB" sz="7200">
              <a:latin typeface="Times New Roman" panose="02020603050405020304" pitchFamily="18" charset="0"/>
              <a:cs typeface="Times New Roman" panose="02020603050405020304" pitchFamily="18" charset="0"/>
            </a:endParaRPr>
          </a:p>
        </p:txBody>
      </p:sp>
      <p:graphicFrame>
        <p:nvGraphicFramePr>
          <p:cNvPr id="11" name="Table 10"/>
          <p:cNvGraphicFramePr>
            <a:graphicFrameLocks noGrp="1"/>
          </p:cNvGraphicFramePr>
          <p:nvPr/>
        </p:nvGraphicFramePr>
        <p:xfrm>
          <a:off x="2362199" y="2167539"/>
          <a:ext cx="11887201" cy="6419088"/>
        </p:xfrm>
        <a:graphic>
          <a:graphicData uri="http://schemas.openxmlformats.org/drawingml/2006/table">
            <a:tbl>
              <a:tblPr firstRow="1" firstCol="1" bandRow="1">
                <a:effectLst>
                  <a:outerShdw blurRad="50800" dist="38100" algn="l" rotWithShape="0">
                    <a:prstClr val="black">
                      <a:alpha val="40000"/>
                    </a:prstClr>
                  </a:outerShdw>
                </a:effectLst>
              </a:tblPr>
              <a:tblGrid>
                <a:gridCol w="8045605"/>
                <a:gridCol w="3841596"/>
              </a:tblGrid>
              <a:tr h="0">
                <a:tc gridSpan="2">
                  <a:txBody>
                    <a:bodyPr/>
                    <a:lstStyle/>
                    <a:p>
                      <a:pPr algn="ctr">
                        <a:lnSpc>
                          <a:spcPct val="130000"/>
                        </a:lnSpc>
                        <a:spcAft>
                          <a:spcPts val="0"/>
                        </a:spcAft>
                      </a:pPr>
                      <a:r>
                        <a:rPr lang="vi-VN" sz="3600" b="1" u="sng">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PHT số 01:</a:t>
                      </a:r>
                      <a:r>
                        <a:rPr lang="vi-VN" sz="3600" b="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3600" b="1">
                          <a:effectLst/>
                          <a:latin typeface="Times New Roman" panose="02020603050405020304" pitchFamily="18" charset="0"/>
                          <a:ea typeface="Calibri" panose="020F0502020204030204" pitchFamily="34" charset="0"/>
                          <a:cs typeface="Times New Roman" panose="02020603050405020304" pitchFamily="18" charset="0"/>
                        </a:rPr>
                        <a:t>Tìm hiểu </a:t>
                      </a:r>
                      <a:r>
                        <a:rPr lang="vi-VN" sz="3600" b="1">
                          <a:effectLst/>
                          <a:latin typeface="Times New Roman" panose="02020603050405020304" pitchFamily="18" charset="0"/>
                          <a:ea typeface="Times New Roman" panose="02020603050405020304" pitchFamily="18" charset="0"/>
                          <a:cs typeface="Times New Roman" panose="02020603050405020304" pitchFamily="18" charset="0"/>
                        </a:rPr>
                        <a:t>yêu cầu chung của bài văn nghị luận về một vấn đề đời sống:</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hMerge="1">
                  <a:tcPr/>
                </a:tc>
              </a:tr>
              <a:tr h="0">
                <a:tc>
                  <a:txBody>
                    <a:bodyPr/>
                    <a:lstStyle/>
                    <a:p>
                      <a:pPr algn="ctr">
                        <a:lnSpc>
                          <a:spcPct val="130000"/>
                        </a:lnSpc>
                        <a:spcAft>
                          <a:spcPts val="0"/>
                        </a:spcAft>
                      </a:pPr>
                      <a:r>
                        <a:rPr lang="vi-VN" sz="36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Câu hỏi</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a:lnSpc>
                          <a:spcPct val="130000"/>
                        </a:lnSpc>
                        <a:spcAft>
                          <a:spcPts val="0"/>
                        </a:spcAft>
                      </a:pPr>
                      <a:r>
                        <a:rPr lang="vi-VN" sz="36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Trả lời</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r>
              <a:tr h="0">
                <a:tc>
                  <a:txBody>
                    <a:bodyPr/>
                    <a:lstStyle/>
                    <a:p>
                      <a:pPr algn="just">
                        <a:lnSpc>
                          <a:spcPct val="130000"/>
                        </a:lnSpc>
                        <a:spcAft>
                          <a:spcPts val="0"/>
                        </a:spcAft>
                      </a:pPr>
                      <a:r>
                        <a:rPr lang="vi-VN" sz="3600" i="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 </a:t>
                      </a:r>
                      <a:r>
                        <a:rPr lang="en-US" sz="3600" i="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Hãy nêu những yêu cầu chung của  văn nghị luận về một vấn đề đời sống? </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0000"/>
                        </a:lnSpc>
                        <a:spcAft>
                          <a:spcPts val="0"/>
                        </a:spcAft>
                      </a:pPr>
                      <a:r>
                        <a:rPr lang="en-US" sz="3600" i="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just">
                        <a:lnSpc>
                          <a:spcPct val="130000"/>
                        </a:lnSpc>
                        <a:spcAft>
                          <a:spcPts val="0"/>
                        </a:spcAft>
                      </a:pPr>
                      <a:r>
                        <a:rPr lang="vi-VN" sz="3600" i="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 Nêu ít nhất hai ví dụ về</a:t>
                      </a:r>
                      <a:r>
                        <a:rPr lang="en-US" sz="3600" i="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một </a:t>
                      </a:r>
                      <a:r>
                        <a:rPr lang="en-US" sz="3600" i="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hiện tượng của đời sống đáng quan tâm</a:t>
                      </a:r>
                      <a:r>
                        <a:rPr lang="vi-VN" sz="3600" i="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0000"/>
                        </a:lnSpc>
                        <a:spcAft>
                          <a:spcPts val="0"/>
                        </a:spcAft>
                      </a:pPr>
                      <a:r>
                        <a:rPr lang="en-US" sz="3600" i="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algn="just">
                        <a:lnSpc>
                          <a:spcPct val="130000"/>
                        </a:lnSpc>
                        <a:spcAft>
                          <a:spcPts val="0"/>
                        </a:spcAft>
                      </a:pPr>
                      <a:r>
                        <a:rPr lang="vi-VN" sz="3600" i="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 Những lưu ý khi biết </a:t>
                      </a:r>
                      <a:r>
                        <a:rPr lang="en-US" sz="3600" i="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bài văn nghị luận về </a:t>
                      </a:r>
                      <a:r>
                        <a:rPr lang="en-US" sz="3600" i="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một hiện tượng của đời sống</a:t>
                      </a:r>
                      <a:r>
                        <a:rPr lang="vi-VN" sz="3600" i="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0000"/>
                        </a:lnSpc>
                        <a:spcAft>
                          <a:spcPts val="0"/>
                        </a:spcAft>
                      </a:pPr>
                      <a:r>
                        <a:rPr lang="en-US" sz="3600" i="1"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GB" sz="3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CF8"/>
        </a:solidFill>
        <a:effectLst/>
      </p:bgPr>
    </p:bg>
    <p:spTree>
      <p:nvGrpSpPr>
        <p:cNvPr id="1" name=""/>
        <p:cNvGrpSpPr/>
        <p:nvPr/>
      </p:nvGrpSpPr>
      <p:grpSpPr>
        <a:xfrm>
          <a:off x="0" y="0"/>
          <a:ext cx="0" cy="0"/>
          <a:chOff x="0" y="0"/>
          <a:chExt cx="0" cy="0"/>
        </a:xfrm>
      </p:grpSpPr>
      <p:sp>
        <p:nvSpPr>
          <p:cNvPr id="3" name="Freeform 3"/>
          <p:cNvSpPr/>
          <p:nvPr/>
        </p:nvSpPr>
        <p:spPr>
          <a:xfrm>
            <a:off x="1407418" y="4421735"/>
            <a:ext cx="5085255" cy="4722931"/>
          </a:xfrm>
          <a:custGeom>
            <a:avLst/>
            <a:gdLst/>
            <a:ahLst/>
            <a:cxnLst/>
            <a:rect l="l" t="t" r="r" b="b"/>
            <a:pathLst>
              <a:path w="5085255" h="4722931">
                <a:moveTo>
                  <a:pt x="0" y="0"/>
                </a:moveTo>
                <a:lnTo>
                  <a:pt x="5085255" y="0"/>
                </a:lnTo>
                <a:lnTo>
                  <a:pt x="5085255" y="4722930"/>
                </a:lnTo>
                <a:lnTo>
                  <a:pt x="0" y="4722930"/>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5" name="Freeform 5"/>
          <p:cNvSpPr/>
          <p:nvPr/>
        </p:nvSpPr>
        <p:spPr>
          <a:xfrm>
            <a:off x="6601752" y="4421735"/>
            <a:ext cx="5085255" cy="4722931"/>
          </a:xfrm>
          <a:custGeom>
            <a:avLst/>
            <a:gdLst/>
            <a:ahLst/>
            <a:cxnLst/>
            <a:rect l="l" t="t" r="r" b="b"/>
            <a:pathLst>
              <a:path w="5085255" h="4722931">
                <a:moveTo>
                  <a:pt x="0" y="0"/>
                </a:moveTo>
                <a:lnTo>
                  <a:pt x="5085255" y="0"/>
                </a:lnTo>
                <a:lnTo>
                  <a:pt x="5085255" y="4722930"/>
                </a:lnTo>
                <a:lnTo>
                  <a:pt x="0" y="472293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6" name="Freeform 6"/>
          <p:cNvSpPr/>
          <p:nvPr/>
        </p:nvSpPr>
        <p:spPr>
          <a:xfrm>
            <a:off x="11795327" y="4421735"/>
            <a:ext cx="5085255" cy="4722931"/>
          </a:xfrm>
          <a:custGeom>
            <a:avLst/>
            <a:gdLst/>
            <a:ahLst/>
            <a:cxnLst/>
            <a:rect l="l" t="t" r="r" b="b"/>
            <a:pathLst>
              <a:path w="5085255" h="4722931">
                <a:moveTo>
                  <a:pt x="0" y="0"/>
                </a:moveTo>
                <a:lnTo>
                  <a:pt x="5085255" y="0"/>
                </a:lnTo>
                <a:lnTo>
                  <a:pt x="5085255" y="4722930"/>
                </a:lnTo>
                <a:lnTo>
                  <a:pt x="0" y="472293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0" name="Freeform 10"/>
          <p:cNvSpPr/>
          <p:nvPr/>
        </p:nvSpPr>
        <p:spPr>
          <a:xfrm>
            <a:off x="6372996" y="596803"/>
            <a:ext cx="5542768" cy="3020808"/>
          </a:xfrm>
          <a:custGeom>
            <a:avLst/>
            <a:gdLst/>
            <a:ahLst/>
            <a:cxnLst/>
            <a:rect l="l" t="t" r="r" b="b"/>
            <a:pathLst>
              <a:path w="5542768" h="3020808">
                <a:moveTo>
                  <a:pt x="0" y="0"/>
                </a:moveTo>
                <a:lnTo>
                  <a:pt x="5542767" y="0"/>
                </a:lnTo>
                <a:lnTo>
                  <a:pt x="5542767" y="3020808"/>
                </a:lnTo>
                <a:lnTo>
                  <a:pt x="0" y="302080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1" name="Freeform 11"/>
          <p:cNvSpPr/>
          <p:nvPr/>
        </p:nvSpPr>
        <p:spPr>
          <a:xfrm rot="2904897">
            <a:off x="4356260" y="1864449"/>
            <a:ext cx="1242850" cy="2084048"/>
          </a:xfrm>
          <a:custGeom>
            <a:avLst/>
            <a:gdLst/>
            <a:ahLst/>
            <a:cxnLst/>
            <a:rect l="l" t="t" r="r" b="b"/>
            <a:pathLst>
              <a:path w="1242850" h="2084048">
                <a:moveTo>
                  <a:pt x="0" y="0"/>
                </a:moveTo>
                <a:lnTo>
                  <a:pt x="1242850" y="0"/>
                </a:lnTo>
                <a:lnTo>
                  <a:pt x="1242850" y="2084048"/>
                </a:lnTo>
                <a:lnTo>
                  <a:pt x="0" y="2084048"/>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12" name="Freeform 12"/>
          <p:cNvSpPr/>
          <p:nvPr/>
        </p:nvSpPr>
        <p:spPr>
          <a:xfrm rot="-3386675" flipH="1">
            <a:off x="12734799" y="1927044"/>
            <a:ext cx="1242850" cy="2084048"/>
          </a:xfrm>
          <a:custGeom>
            <a:avLst/>
            <a:gdLst/>
            <a:ahLst/>
            <a:cxnLst/>
            <a:rect l="l" t="t" r="r" b="b"/>
            <a:pathLst>
              <a:path w="1242850" h="2084048">
                <a:moveTo>
                  <a:pt x="1242850" y="0"/>
                </a:moveTo>
                <a:lnTo>
                  <a:pt x="0" y="0"/>
                </a:lnTo>
                <a:lnTo>
                  <a:pt x="0" y="2084047"/>
                </a:lnTo>
                <a:lnTo>
                  <a:pt x="1242850" y="2084047"/>
                </a:lnTo>
                <a:lnTo>
                  <a:pt x="1242850" y="0"/>
                </a:lnTo>
                <a:close/>
              </a:path>
            </a:pathLst>
          </a:custGeom>
          <a:blipFill>
            <a:blip r:embed="rId11">
              <a:extLst>
                <a:ext uri="{96DAC541-7B7A-43D3-8B79-37D633B846F1}">
                  <asvg:svgBlip xmlns:asvg="http://schemas.microsoft.com/office/drawing/2016/SVG/main" r:embed="rId12"/>
                </a:ext>
              </a:extLst>
            </a:blip>
            <a:stretch>
              <a:fillRect/>
            </a:stretch>
          </a:blipFill>
        </p:spPr>
      </p:sp>
      <p:sp>
        <p:nvSpPr>
          <p:cNvPr id="13" name="Freeform 13"/>
          <p:cNvSpPr/>
          <p:nvPr/>
        </p:nvSpPr>
        <p:spPr>
          <a:xfrm>
            <a:off x="-1523605" y="5772477"/>
            <a:ext cx="5104609" cy="6058883"/>
          </a:xfrm>
          <a:custGeom>
            <a:avLst/>
            <a:gdLst/>
            <a:ahLst/>
            <a:cxnLst/>
            <a:rect l="l" t="t" r="r" b="b"/>
            <a:pathLst>
              <a:path w="5104609" h="6058883">
                <a:moveTo>
                  <a:pt x="0" y="0"/>
                </a:moveTo>
                <a:lnTo>
                  <a:pt x="5104610" y="0"/>
                </a:lnTo>
                <a:lnTo>
                  <a:pt x="5104610" y="6058883"/>
                </a:lnTo>
                <a:lnTo>
                  <a:pt x="0" y="6058883"/>
                </a:lnTo>
                <a:lnTo>
                  <a:pt x="0" y="0"/>
                </a:lnTo>
                <a:close/>
              </a:path>
            </a:pathLst>
          </a:custGeom>
          <a:blipFill>
            <a:blip r:embed="rId13"/>
            <a:stretch>
              <a:fillRect/>
            </a:stretch>
          </a:blipFill>
        </p:spPr>
      </p:sp>
      <p:sp>
        <p:nvSpPr>
          <p:cNvPr id="14" name="Freeform 14"/>
          <p:cNvSpPr/>
          <p:nvPr/>
        </p:nvSpPr>
        <p:spPr>
          <a:xfrm rot="1260444">
            <a:off x="13341674" y="279636"/>
            <a:ext cx="5062099" cy="2514176"/>
          </a:xfrm>
          <a:custGeom>
            <a:avLst/>
            <a:gdLst/>
            <a:ahLst/>
            <a:cxnLst/>
            <a:rect l="l" t="t" r="r" b="b"/>
            <a:pathLst>
              <a:path w="5062099" h="2514176">
                <a:moveTo>
                  <a:pt x="0" y="0"/>
                </a:moveTo>
                <a:lnTo>
                  <a:pt x="5062099" y="0"/>
                </a:lnTo>
                <a:lnTo>
                  <a:pt x="5062099" y="2514176"/>
                </a:lnTo>
                <a:lnTo>
                  <a:pt x="0" y="2514176"/>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sp>
      <p:sp>
        <p:nvSpPr>
          <p:cNvPr id="15" name="TextBox 15"/>
          <p:cNvSpPr txBox="1"/>
          <p:nvPr/>
        </p:nvSpPr>
        <p:spPr>
          <a:xfrm>
            <a:off x="1615326" y="5442842"/>
            <a:ext cx="4669439" cy="2461895"/>
          </a:xfrm>
          <a:prstGeom prst="rect">
            <a:avLst/>
          </a:prstGeom>
        </p:spPr>
        <p:txBody>
          <a:bodyPr lIns="0" tIns="0" rIns="0" bIns="0" rtlCol="0" anchor="t">
            <a:spAutoFit/>
          </a:bodyPr>
          <a:lstStyle/>
          <a:p>
            <a:pPr algn="ctr"/>
            <a:r>
              <a:rPr lang="vi-VN" sz="4000" b="1">
                <a:latin typeface="Times New Roman" panose="02020603050405020304" pitchFamily="18" charset="0"/>
                <a:cs typeface="Times New Roman" panose="02020603050405020304" pitchFamily="18" charset="0"/>
              </a:rPr>
              <a:t>Cần nêu lên được hiện tượng đáng quan tâm trong đời sống.</a:t>
            </a:r>
            <a:r>
              <a:rPr lang="en-US" sz="4000" b="1" smtClean="0">
                <a:solidFill>
                  <a:srgbClr val="603813"/>
                </a:solidFill>
                <a:latin typeface="Times New Roman" panose="02020603050405020304" pitchFamily="18" charset="0"/>
                <a:cs typeface="Times New Roman" panose="02020603050405020304" pitchFamily="18" charset="0"/>
              </a:rPr>
              <a:t>. </a:t>
            </a:r>
            <a:r>
              <a:rPr lang="en-US" sz="4000" smtClean="0">
                <a:solidFill>
                  <a:srgbClr val="603813"/>
                </a:solidFill>
                <a:latin typeface="Times New Roman" panose="02020603050405020304" pitchFamily="18" charset="0"/>
                <a:cs typeface="Times New Roman" panose="02020603050405020304" pitchFamily="18" charset="0"/>
              </a:rPr>
              <a:t> </a:t>
            </a:r>
            <a:endParaRPr lang="en-US" sz="4000">
              <a:solidFill>
                <a:srgbClr val="603813"/>
              </a:solidFill>
              <a:latin typeface="Times New Roman" panose="02020603050405020304" pitchFamily="18" charset="0"/>
              <a:cs typeface="Times New Roman" panose="02020603050405020304" pitchFamily="18" charset="0"/>
            </a:endParaRPr>
          </a:p>
        </p:txBody>
      </p:sp>
      <p:sp>
        <p:nvSpPr>
          <p:cNvPr id="16" name="TextBox 16"/>
          <p:cNvSpPr txBox="1"/>
          <p:nvPr/>
        </p:nvSpPr>
        <p:spPr>
          <a:xfrm>
            <a:off x="6804661" y="5442842"/>
            <a:ext cx="4669439" cy="3077845"/>
          </a:xfrm>
          <a:prstGeom prst="rect">
            <a:avLst/>
          </a:prstGeom>
        </p:spPr>
        <p:txBody>
          <a:bodyPr lIns="0" tIns="0" rIns="0" bIns="0" rtlCol="0" anchor="t">
            <a:spAutoFit/>
          </a:bodyPr>
          <a:lstStyle/>
          <a:p>
            <a:pPr algn="ctr"/>
            <a:r>
              <a:rPr lang="vi-VN" sz="4000" b="1">
                <a:latin typeface="Times New Roman" panose="02020603050405020304" pitchFamily="18" charset="0"/>
                <a:cs typeface="Times New Roman" panose="02020603050405020304" pitchFamily="18" charset="0"/>
              </a:rPr>
              <a:t>Trình bày rõ vấn đề và nêu ý kiến (đồng tình hay phản đối) của người viết về hiện tượng đó.</a:t>
            </a:r>
            <a:endParaRPr lang="en-US" sz="4000" b="1">
              <a:solidFill>
                <a:srgbClr val="603813"/>
              </a:solidFill>
              <a:latin typeface="Times New Roman" panose="02020603050405020304" pitchFamily="18" charset="0"/>
              <a:cs typeface="Times New Roman" panose="02020603050405020304" pitchFamily="18" charset="0"/>
            </a:endParaRPr>
          </a:p>
        </p:txBody>
      </p:sp>
      <p:sp>
        <p:nvSpPr>
          <p:cNvPr id="17" name="TextBox 17"/>
          <p:cNvSpPr txBox="1"/>
          <p:nvPr/>
        </p:nvSpPr>
        <p:spPr>
          <a:xfrm>
            <a:off x="12003235" y="5442842"/>
            <a:ext cx="4669439" cy="2461895"/>
          </a:xfrm>
          <a:prstGeom prst="rect">
            <a:avLst/>
          </a:prstGeom>
        </p:spPr>
        <p:txBody>
          <a:bodyPr lIns="0" tIns="0" rIns="0" bIns="0" rtlCol="0" anchor="t">
            <a:spAutoFit/>
          </a:bodyPr>
          <a:lstStyle/>
          <a:p>
            <a:pPr algn="ctr"/>
            <a:r>
              <a:rPr lang="vi-VN" sz="4000" b="1">
                <a:latin typeface="Times New Roman" panose="02020603050405020304" pitchFamily="18" charset="0"/>
                <a:cs typeface="Times New Roman" panose="02020603050405020304" pitchFamily="18" charset="0"/>
              </a:rPr>
              <a:t>Nêu được ý lí lẽ và bằng chứng để thuyết phục người đọc đồng tình.</a:t>
            </a:r>
            <a:endParaRPr lang="en-US" sz="4000" b="1">
              <a:solidFill>
                <a:srgbClr val="603813"/>
              </a:solidFill>
              <a:latin typeface="Times New Roman" panose="02020603050405020304" pitchFamily="18" charset="0"/>
              <a:cs typeface="Times New Roman" panose="02020603050405020304" pitchFamily="18" charset="0"/>
            </a:endParaRPr>
          </a:p>
        </p:txBody>
      </p:sp>
      <p:sp>
        <p:nvSpPr>
          <p:cNvPr id="22" name="Freeform 22"/>
          <p:cNvSpPr/>
          <p:nvPr/>
        </p:nvSpPr>
        <p:spPr>
          <a:xfrm rot="-3041074">
            <a:off x="58864" y="1159414"/>
            <a:ext cx="3657600" cy="1394460"/>
          </a:xfrm>
          <a:custGeom>
            <a:avLst/>
            <a:gdLst/>
            <a:ahLst/>
            <a:cxnLst/>
            <a:rect l="l" t="t" r="r" b="b"/>
            <a:pathLst>
              <a:path w="3657600" h="1394460">
                <a:moveTo>
                  <a:pt x="0" y="0"/>
                </a:moveTo>
                <a:lnTo>
                  <a:pt x="3657600" y="0"/>
                </a:lnTo>
                <a:lnTo>
                  <a:pt x="3657600" y="1394460"/>
                </a:lnTo>
                <a:lnTo>
                  <a:pt x="0" y="1394460"/>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sp>
      <p:sp>
        <p:nvSpPr>
          <p:cNvPr id="23" name="Freeform 23"/>
          <p:cNvSpPr/>
          <p:nvPr/>
        </p:nvSpPr>
        <p:spPr>
          <a:xfrm rot="-2900478">
            <a:off x="15620160" y="7896748"/>
            <a:ext cx="3721782" cy="2723104"/>
          </a:xfrm>
          <a:custGeom>
            <a:avLst/>
            <a:gdLst/>
            <a:ahLst/>
            <a:cxnLst/>
            <a:rect l="l" t="t" r="r" b="b"/>
            <a:pathLst>
              <a:path w="3721782" h="2723104">
                <a:moveTo>
                  <a:pt x="0" y="0"/>
                </a:moveTo>
                <a:lnTo>
                  <a:pt x="3721782" y="0"/>
                </a:lnTo>
                <a:lnTo>
                  <a:pt x="3721782" y="2723104"/>
                </a:lnTo>
                <a:lnTo>
                  <a:pt x="0" y="2723104"/>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sp>
      <p:sp>
        <p:nvSpPr>
          <p:cNvPr id="24" name="Rectangle 23"/>
          <p:cNvSpPr/>
          <p:nvPr/>
        </p:nvSpPr>
        <p:spPr>
          <a:xfrm>
            <a:off x="6667657" y="1308925"/>
            <a:ext cx="4978597" cy="1938992"/>
          </a:xfrm>
          <a:prstGeom prst="rect">
            <a:avLst/>
          </a:prstGeom>
        </p:spPr>
        <p:txBody>
          <a:bodyPr wrap="square">
            <a:spAutoFit/>
          </a:bodyPr>
          <a:lstStyle/>
          <a:p>
            <a:pPr algn="just"/>
            <a:r>
              <a:rPr lang="vi-VN" sz="4000" b="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1. Yêu cầu chung của bài văn nghị luận về một vấn đề đời sống</a:t>
            </a:r>
            <a:endParaRPr lang="en-GB" sz="4000">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1000"/>
                                        <p:tgtEl>
                                          <p:spTgt spid="24"/>
                                        </p:tgtEl>
                                      </p:cBhvr>
                                    </p:animEffect>
                                    <p:anim calcmode="lin" valueType="num">
                                      <p:cBhvr>
                                        <p:cTn id="8" dur="1000" fill="hold"/>
                                        <p:tgtEl>
                                          <p:spTgt spid="24"/>
                                        </p:tgtEl>
                                        <p:attrNameLst>
                                          <p:attrName>ppt_x</p:attrName>
                                        </p:attrNameLst>
                                      </p:cBhvr>
                                      <p:tavLst>
                                        <p:tav tm="0">
                                          <p:val>
                                            <p:strVal val="#ppt_x"/>
                                          </p:val>
                                        </p:tav>
                                        <p:tav tm="100000">
                                          <p:val>
                                            <p:strVal val="#ppt_x"/>
                                          </p:val>
                                        </p:tav>
                                      </p:tavLst>
                                    </p:anim>
                                    <p:anim calcmode="lin" valueType="num">
                                      <p:cBhvr>
                                        <p:cTn id="9" dur="1000" fill="hold"/>
                                        <p:tgtEl>
                                          <p:spTgt spid="2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1000"/>
                                        <p:tgtEl>
                                          <p:spTgt spid="15"/>
                                        </p:tgtEl>
                                      </p:cBhvr>
                                    </p:animEffect>
                                    <p:anim calcmode="lin" valueType="num">
                                      <p:cBhvr>
                                        <p:cTn id="20" dur="1000" fill="hold"/>
                                        <p:tgtEl>
                                          <p:spTgt spid="15"/>
                                        </p:tgtEl>
                                        <p:attrNameLst>
                                          <p:attrName>ppt_x</p:attrName>
                                        </p:attrNameLst>
                                      </p:cBhvr>
                                      <p:tavLst>
                                        <p:tav tm="0">
                                          <p:val>
                                            <p:strVal val="#ppt_x"/>
                                          </p:val>
                                        </p:tav>
                                        <p:tav tm="100000">
                                          <p:val>
                                            <p:strVal val="#ppt_x"/>
                                          </p:val>
                                        </p:tav>
                                      </p:tavLst>
                                    </p:anim>
                                    <p:anim calcmode="lin" valueType="num">
                                      <p:cBhvr>
                                        <p:cTn id="21" dur="1000" fill="hold"/>
                                        <p:tgtEl>
                                          <p:spTgt spid="15"/>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fade">
                                      <p:cBhvr>
                                        <p:cTn id="24" dur="1000"/>
                                        <p:tgtEl>
                                          <p:spTgt spid="3"/>
                                        </p:tgtEl>
                                      </p:cBhvr>
                                    </p:animEffect>
                                    <p:anim calcmode="lin" valueType="num">
                                      <p:cBhvr>
                                        <p:cTn id="25" dur="1000" fill="hold"/>
                                        <p:tgtEl>
                                          <p:spTgt spid="3"/>
                                        </p:tgtEl>
                                        <p:attrNameLst>
                                          <p:attrName>ppt_x</p:attrName>
                                        </p:attrNameLst>
                                      </p:cBhvr>
                                      <p:tavLst>
                                        <p:tav tm="0">
                                          <p:val>
                                            <p:strVal val="#ppt_x"/>
                                          </p:val>
                                        </p:tav>
                                        <p:tav tm="100000">
                                          <p:val>
                                            <p:strVal val="#ppt_x"/>
                                          </p:val>
                                        </p:tav>
                                      </p:tavLst>
                                    </p:anim>
                                    <p:anim calcmode="lin" valueType="num">
                                      <p:cBhvr>
                                        <p:cTn id="2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barn(inVertical)">
                                      <p:cBhvr>
                                        <p:cTn id="31" dur="500"/>
                                        <p:tgtEl>
                                          <p:spTgt spid="16"/>
                                        </p:tgtEl>
                                      </p:cBhvr>
                                    </p:animEffect>
                                  </p:childTnLst>
                                </p:cTn>
                              </p:par>
                              <p:par>
                                <p:cTn id="32" presetID="16" presetClass="entr" presetSubtype="21" fill="hold" nodeType="with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barn(inVertical)">
                                      <p:cBhvr>
                                        <p:cTn id="34" dur="500"/>
                                        <p:tgtEl>
                                          <p:spTgt spid="5"/>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barn(inVertical)">
                                      <p:cBhvr>
                                        <p:cTn id="39" dur="500"/>
                                        <p:tgtEl>
                                          <p:spTgt spid="17"/>
                                        </p:tgtEl>
                                      </p:cBhvr>
                                    </p:animEffect>
                                  </p:childTnLst>
                                </p:cTn>
                              </p:par>
                              <p:par>
                                <p:cTn id="40" presetID="16" presetClass="entr" presetSubtype="21" fill="hold" nodeType="withEffect">
                                  <p:stCondLst>
                                    <p:cond delay="0"/>
                                  </p:stCondLst>
                                  <p:childTnLst>
                                    <p:set>
                                      <p:cBhvr>
                                        <p:cTn id="41" dur="1" fill="hold">
                                          <p:stCondLst>
                                            <p:cond delay="0"/>
                                          </p:stCondLst>
                                        </p:cTn>
                                        <p:tgtEl>
                                          <p:spTgt spid="6"/>
                                        </p:tgtEl>
                                        <p:attrNameLst>
                                          <p:attrName>style.visibility</p:attrName>
                                        </p:attrNameLst>
                                      </p:cBhvr>
                                      <p:to>
                                        <p:strVal val="visible"/>
                                      </p:to>
                                    </p:set>
                                    <p:animEffect transition="in" filter="barn(inVertical)">
                                      <p:cBhvr>
                                        <p:cTn id="4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P spid="24"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CF8"/>
        </a:solidFill>
        <a:effectLst/>
      </p:bgPr>
    </p:bg>
    <p:spTree>
      <p:nvGrpSpPr>
        <p:cNvPr id="1" name=""/>
        <p:cNvGrpSpPr/>
        <p:nvPr/>
      </p:nvGrpSpPr>
      <p:grpSpPr>
        <a:xfrm>
          <a:off x="0" y="0"/>
          <a:ext cx="0" cy="0"/>
          <a:chOff x="0" y="0"/>
          <a:chExt cx="0" cy="0"/>
        </a:xfrm>
      </p:grpSpPr>
      <p:sp>
        <p:nvSpPr>
          <p:cNvPr id="4" name="Freeform 4"/>
          <p:cNvSpPr/>
          <p:nvPr/>
        </p:nvSpPr>
        <p:spPr>
          <a:xfrm>
            <a:off x="2428454" y="342900"/>
            <a:ext cx="12935065" cy="7999229"/>
          </a:xfrm>
          <a:custGeom>
            <a:avLst/>
            <a:gdLst/>
            <a:ahLst/>
            <a:cxnLst/>
            <a:rect l="l" t="t" r="r" b="b"/>
            <a:pathLst>
              <a:path w="12935065" h="7186894">
                <a:moveTo>
                  <a:pt x="0" y="0"/>
                </a:moveTo>
                <a:lnTo>
                  <a:pt x="12935065" y="0"/>
                </a:lnTo>
                <a:lnTo>
                  <a:pt x="12935065" y="7186894"/>
                </a:lnTo>
                <a:lnTo>
                  <a:pt x="0" y="7186894"/>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5" name="Freeform 5"/>
          <p:cNvSpPr/>
          <p:nvPr/>
        </p:nvSpPr>
        <p:spPr>
          <a:xfrm>
            <a:off x="707661" y="3022228"/>
            <a:ext cx="3282817" cy="5919969"/>
          </a:xfrm>
          <a:custGeom>
            <a:avLst/>
            <a:gdLst/>
            <a:ahLst/>
            <a:cxnLst/>
            <a:rect l="l" t="t" r="r" b="b"/>
            <a:pathLst>
              <a:path w="3601832" h="3811462">
                <a:moveTo>
                  <a:pt x="0" y="0"/>
                </a:moveTo>
                <a:lnTo>
                  <a:pt x="3601832" y="0"/>
                </a:lnTo>
                <a:lnTo>
                  <a:pt x="3601832" y="3811463"/>
                </a:lnTo>
                <a:lnTo>
                  <a:pt x="0" y="381146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6" name="Freeform 6"/>
          <p:cNvSpPr/>
          <p:nvPr/>
        </p:nvSpPr>
        <p:spPr>
          <a:xfrm>
            <a:off x="4119312" y="3162300"/>
            <a:ext cx="4888995" cy="5779897"/>
          </a:xfrm>
          <a:custGeom>
            <a:avLst/>
            <a:gdLst/>
            <a:ahLst/>
            <a:cxnLst/>
            <a:rect l="l" t="t" r="r" b="b"/>
            <a:pathLst>
              <a:path w="3601832" h="3811462">
                <a:moveTo>
                  <a:pt x="0" y="0"/>
                </a:moveTo>
                <a:lnTo>
                  <a:pt x="3601832" y="0"/>
                </a:lnTo>
                <a:lnTo>
                  <a:pt x="3601832" y="3811463"/>
                </a:lnTo>
                <a:lnTo>
                  <a:pt x="0" y="381146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7" name="Freeform 7"/>
          <p:cNvSpPr/>
          <p:nvPr/>
        </p:nvSpPr>
        <p:spPr>
          <a:xfrm>
            <a:off x="8965574" y="3162300"/>
            <a:ext cx="4744628" cy="5779897"/>
          </a:xfrm>
          <a:custGeom>
            <a:avLst/>
            <a:gdLst/>
            <a:ahLst/>
            <a:cxnLst/>
            <a:rect l="l" t="t" r="r" b="b"/>
            <a:pathLst>
              <a:path w="3601832" h="3811462">
                <a:moveTo>
                  <a:pt x="0" y="0"/>
                </a:moveTo>
                <a:lnTo>
                  <a:pt x="3601832" y="0"/>
                </a:lnTo>
                <a:lnTo>
                  <a:pt x="3601832" y="3811463"/>
                </a:lnTo>
                <a:lnTo>
                  <a:pt x="0" y="381146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8" name="Freeform 8"/>
          <p:cNvSpPr/>
          <p:nvPr/>
        </p:nvSpPr>
        <p:spPr>
          <a:xfrm>
            <a:off x="13912091" y="3209479"/>
            <a:ext cx="4090079" cy="5732718"/>
          </a:xfrm>
          <a:custGeom>
            <a:avLst/>
            <a:gdLst/>
            <a:ahLst/>
            <a:cxnLst/>
            <a:rect l="l" t="t" r="r" b="b"/>
            <a:pathLst>
              <a:path w="3601832" h="3811462">
                <a:moveTo>
                  <a:pt x="0" y="0"/>
                </a:moveTo>
                <a:lnTo>
                  <a:pt x="3601832" y="0"/>
                </a:lnTo>
                <a:lnTo>
                  <a:pt x="3601832" y="3811463"/>
                </a:lnTo>
                <a:lnTo>
                  <a:pt x="0" y="381146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13" name="Freeform 13"/>
          <p:cNvSpPr/>
          <p:nvPr/>
        </p:nvSpPr>
        <p:spPr>
          <a:xfrm>
            <a:off x="707661" y="7831415"/>
            <a:ext cx="1734681" cy="1905371"/>
          </a:xfrm>
          <a:custGeom>
            <a:avLst/>
            <a:gdLst/>
            <a:ahLst/>
            <a:cxnLst/>
            <a:rect l="l" t="t" r="r" b="b"/>
            <a:pathLst>
              <a:path w="1734681" h="1905371">
                <a:moveTo>
                  <a:pt x="0" y="0"/>
                </a:moveTo>
                <a:lnTo>
                  <a:pt x="1734681" y="0"/>
                </a:lnTo>
                <a:lnTo>
                  <a:pt x="1734681" y="1905371"/>
                </a:lnTo>
                <a:lnTo>
                  <a:pt x="0" y="1905371"/>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sp>
      <p:sp>
        <p:nvSpPr>
          <p:cNvPr id="14" name="Freeform 14"/>
          <p:cNvSpPr/>
          <p:nvPr/>
        </p:nvSpPr>
        <p:spPr>
          <a:xfrm>
            <a:off x="5173568" y="8405420"/>
            <a:ext cx="1665081" cy="2049331"/>
          </a:xfrm>
          <a:custGeom>
            <a:avLst/>
            <a:gdLst/>
            <a:ahLst/>
            <a:cxnLst/>
            <a:rect l="l" t="t" r="r" b="b"/>
            <a:pathLst>
              <a:path w="1665081" h="2049331">
                <a:moveTo>
                  <a:pt x="0" y="0"/>
                </a:moveTo>
                <a:lnTo>
                  <a:pt x="1665082" y="0"/>
                </a:lnTo>
                <a:lnTo>
                  <a:pt x="1665082" y="2049331"/>
                </a:lnTo>
                <a:lnTo>
                  <a:pt x="0" y="2049331"/>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sp>
      <p:sp>
        <p:nvSpPr>
          <p:cNvPr id="15" name="Freeform 15"/>
          <p:cNvSpPr/>
          <p:nvPr/>
        </p:nvSpPr>
        <p:spPr>
          <a:xfrm>
            <a:off x="7859085" y="7983865"/>
            <a:ext cx="1538067" cy="2229083"/>
          </a:xfrm>
          <a:custGeom>
            <a:avLst/>
            <a:gdLst/>
            <a:ahLst/>
            <a:cxnLst/>
            <a:rect l="l" t="t" r="r" b="b"/>
            <a:pathLst>
              <a:path w="1538067" h="2229083">
                <a:moveTo>
                  <a:pt x="0" y="0"/>
                </a:moveTo>
                <a:lnTo>
                  <a:pt x="1538067" y="0"/>
                </a:lnTo>
                <a:lnTo>
                  <a:pt x="1538067" y="2229083"/>
                </a:lnTo>
                <a:lnTo>
                  <a:pt x="0" y="2229083"/>
                </a:lnTo>
                <a:lnTo>
                  <a:pt x="0" y="0"/>
                </a:lnTo>
                <a:close/>
              </a:path>
            </a:pathLst>
          </a:custGeom>
          <a:blipFill>
            <a:blip r:embed="rId15"/>
            <a:stretch>
              <a:fillRect/>
            </a:stretch>
          </a:blipFill>
        </p:spPr>
      </p:sp>
      <p:sp>
        <p:nvSpPr>
          <p:cNvPr id="16" name="Freeform 16"/>
          <p:cNvSpPr/>
          <p:nvPr/>
        </p:nvSpPr>
        <p:spPr>
          <a:xfrm flipH="1">
            <a:off x="12748596" y="8134408"/>
            <a:ext cx="2128722" cy="1973906"/>
          </a:xfrm>
          <a:custGeom>
            <a:avLst/>
            <a:gdLst/>
            <a:ahLst/>
            <a:cxnLst/>
            <a:rect l="l" t="t" r="r" b="b"/>
            <a:pathLst>
              <a:path w="2128722" h="1973906">
                <a:moveTo>
                  <a:pt x="2128722" y="0"/>
                </a:moveTo>
                <a:lnTo>
                  <a:pt x="0" y="0"/>
                </a:lnTo>
                <a:lnTo>
                  <a:pt x="0" y="1973906"/>
                </a:lnTo>
                <a:lnTo>
                  <a:pt x="2128722" y="1973906"/>
                </a:lnTo>
                <a:lnTo>
                  <a:pt x="2128722" y="0"/>
                </a:lnTo>
                <a:close/>
              </a:path>
            </a:pathLst>
          </a:custGeom>
          <a:blipFill>
            <a:blip r:embed="rId16">
              <a:extLst>
                <a:ext uri="{96DAC541-7B7A-43D3-8B79-37D633B846F1}">
                  <asvg:svgBlip xmlns:asvg="http://schemas.microsoft.com/office/drawing/2016/SVG/main" r:embed="rId17"/>
                </a:ext>
              </a:extLst>
            </a:blip>
            <a:stretch>
              <a:fillRect/>
            </a:stretch>
          </a:blipFill>
        </p:spPr>
      </p:sp>
      <p:sp>
        <p:nvSpPr>
          <p:cNvPr id="18" name="TextBox 18"/>
          <p:cNvSpPr txBox="1"/>
          <p:nvPr/>
        </p:nvSpPr>
        <p:spPr>
          <a:xfrm>
            <a:off x="4404500" y="830066"/>
            <a:ext cx="9044214" cy="2215991"/>
          </a:xfrm>
          <a:prstGeom prst="rect">
            <a:avLst/>
          </a:prstGeom>
        </p:spPr>
        <p:txBody>
          <a:bodyPr lIns="0" tIns="0" rIns="0" bIns="0" rtlCol="0" anchor="t">
            <a:spAutoFit/>
          </a:bodyPr>
          <a:lstStyle/>
          <a:p>
            <a:pPr algn="ctr"/>
            <a:r>
              <a:rPr lang="vi-VN" sz="4800" b="1">
                <a:latin typeface="Times New Roman" panose="02020603050405020304" pitchFamily="18" charset="0"/>
                <a:cs typeface="Times New Roman" panose="02020603050405020304" pitchFamily="18" charset="0"/>
              </a:rPr>
              <a:t>2. Để viết bài văn nghị luận về một vấn đề của đời sống, người viết cần lưu ý</a:t>
            </a:r>
            <a:endParaRPr lang="en-US" sz="4800">
              <a:solidFill>
                <a:srgbClr val="603813"/>
              </a:solidFill>
              <a:latin typeface="Times New Roman" panose="02020603050405020304" pitchFamily="18" charset="0"/>
              <a:cs typeface="Times New Roman" panose="02020603050405020304" pitchFamily="18" charset="0"/>
            </a:endParaRPr>
          </a:p>
        </p:txBody>
      </p:sp>
      <p:sp>
        <p:nvSpPr>
          <p:cNvPr id="23" name="Freeform 23"/>
          <p:cNvSpPr/>
          <p:nvPr/>
        </p:nvSpPr>
        <p:spPr>
          <a:xfrm rot="-1332252">
            <a:off x="-1215693" y="7751740"/>
            <a:ext cx="3540406" cy="3795757"/>
          </a:xfrm>
          <a:custGeom>
            <a:avLst/>
            <a:gdLst/>
            <a:ahLst/>
            <a:cxnLst/>
            <a:rect l="l" t="t" r="r" b="b"/>
            <a:pathLst>
              <a:path w="3540406" h="3795757">
                <a:moveTo>
                  <a:pt x="0" y="0"/>
                </a:moveTo>
                <a:lnTo>
                  <a:pt x="3540405" y="0"/>
                </a:lnTo>
                <a:lnTo>
                  <a:pt x="3540405" y="3795756"/>
                </a:lnTo>
                <a:lnTo>
                  <a:pt x="0" y="3795756"/>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sp>
      <p:sp>
        <p:nvSpPr>
          <p:cNvPr id="24" name="Freeform 24"/>
          <p:cNvSpPr/>
          <p:nvPr/>
        </p:nvSpPr>
        <p:spPr>
          <a:xfrm flipH="1">
            <a:off x="15565408" y="-1853810"/>
            <a:ext cx="3582733" cy="3904886"/>
          </a:xfrm>
          <a:custGeom>
            <a:avLst/>
            <a:gdLst/>
            <a:ahLst/>
            <a:cxnLst/>
            <a:rect l="l" t="t" r="r" b="b"/>
            <a:pathLst>
              <a:path w="3582733" h="3904886">
                <a:moveTo>
                  <a:pt x="3582733" y="0"/>
                </a:moveTo>
                <a:lnTo>
                  <a:pt x="0" y="0"/>
                </a:lnTo>
                <a:lnTo>
                  <a:pt x="0" y="3904886"/>
                </a:lnTo>
                <a:lnTo>
                  <a:pt x="3582733" y="3904886"/>
                </a:lnTo>
                <a:lnTo>
                  <a:pt x="3582733" y="0"/>
                </a:lnTo>
                <a:close/>
              </a:path>
            </a:pathLst>
          </a:custGeom>
          <a:blipFill>
            <a:blip r:embed="rId20">
              <a:extLst>
                <a:ext uri="{96DAC541-7B7A-43D3-8B79-37D633B846F1}">
                  <asvg:svgBlip xmlns:asvg="http://schemas.microsoft.com/office/drawing/2016/SVG/main" r:embed="rId21"/>
                </a:ext>
              </a:extLst>
            </a:blip>
            <a:stretch>
              <a:fillRect/>
            </a:stretch>
          </a:blipFill>
        </p:spPr>
      </p:sp>
      <p:sp>
        <p:nvSpPr>
          <p:cNvPr id="25" name="Freeform 25"/>
          <p:cNvSpPr/>
          <p:nvPr/>
        </p:nvSpPr>
        <p:spPr>
          <a:xfrm rot="4534512">
            <a:off x="13973244" y="1643385"/>
            <a:ext cx="2544160" cy="1644164"/>
          </a:xfrm>
          <a:custGeom>
            <a:avLst/>
            <a:gdLst/>
            <a:ahLst/>
            <a:cxnLst/>
            <a:rect l="l" t="t" r="r" b="b"/>
            <a:pathLst>
              <a:path w="2544160" h="1644164">
                <a:moveTo>
                  <a:pt x="0" y="0"/>
                </a:moveTo>
                <a:lnTo>
                  <a:pt x="2544161" y="0"/>
                </a:lnTo>
                <a:lnTo>
                  <a:pt x="2544161" y="1644163"/>
                </a:lnTo>
                <a:lnTo>
                  <a:pt x="0" y="1644163"/>
                </a:lnTo>
                <a:lnTo>
                  <a:pt x="0" y="0"/>
                </a:lnTo>
                <a:close/>
              </a:path>
            </a:pathLst>
          </a:custGeom>
          <a:blipFill>
            <a:blip r:embed="rId22"/>
            <a:stretch>
              <a:fillRect/>
            </a:stretch>
          </a:blipFill>
        </p:spPr>
      </p:sp>
      <p:sp>
        <p:nvSpPr>
          <p:cNvPr id="26" name="Freeform 26"/>
          <p:cNvSpPr/>
          <p:nvPr/>
        </p:nvSpPr>
        <p:spPr>
          <a:xfrm rot="-1538032">
            <a:off x="-408850" y="2179033"/>
            <a:ext cx="2115512" cy="1367150"/>
          </a:xfrm>
          <a:custGeom>
            <a:avLst/>
            <a:gdLst/>
            <a:ahLst/>
            <a:cxnLst/>
            <a:rect l="l" t="t" r="r" b="b"/>
            <a:pathLst>
              <a:path w="2115512" h="1367150">
                <a:moveTo>
                  <a:pt x="0" y="0"/>
                </a:moveTo>
                <a:lnTo>
                  <a:pt x="2115512" y="0"/>
                </a:lnTo>
                <a:lnTo>
                  <a:pt x="2115512" y="1367150"/>
                </a:lnTo>
                <a:lnTo>
                  <a:pt x="0" y="1367150"/>
                </a:lnTo>
                <a:lnTo>
                  <a:pt x="0" y="0"/>
                </a:lnTo>
                <a:close/>
              </a:path>
            </a:pathLst>
          </a:custGeom>
          <a:blipFill>
            <a:blip r:embed="rId22"/>
            <a:stretch>
              <a:fillRect/>
            </a:stretch>
          </a:blipFill>
        </p:spPr>
      </p:sp>
      <p:sp>
        <p:nvSpPr>
          <p:cNvPr id="27" name="Freeform 27"/>
          <p:cNvSpPr/>
          <p:nvPr/>
        </p:nvSpPr>
        <p:spPr>
          <a:xfrm>
            <a:off x="-1477793" y="-1101759"/>
            <a:ext cx="4661737" cy="3410838"/>
          </a:xfrm>
          <a:custGeom>
            <a:avLst/>
            <a:gdLst/>
            <a:ahLst/>
            <a:cxnLst/>
            <a:rect l="l" t="t" r="r" b="b"/>
            <a:pathLst>
              <a:path w="4661737" h="3410838">
                <a:moveTo>
                  <a:pt x="0" y="0"/>
                </a:moveTo>
                <a:lnTo>
                  <a:pt x="4661737" y="0"/>
                </a:lnTo>
                <a:lnTo>
                  <a:pt x="4661737" y="3410837"/>
                </a:lnTo>
                <a:lnTo>
                  <a:pt x="0" y="3410837"/>
                </a:lnTo>
                <a:lnTo>
                  <a:pt x="0" y="0"/>
                </a:lnTo>
                <a:close/>
              </a:path>
            </a:pathLst>
          </a:custGeom>
          <a:blipFill>
            <a:blip r:embed="rId23">
              <a:extLst>
                <a:ext uri="{96DAC541-7B7A-43D3-8B79-37D633B846F1}">
                  <asvg:svgBlip xmlns:asvg="http://schemas.microsoft.com/office/drawing/2016/SVG/main" r:embed="rId24"/>
                </a:ext>
              </a:extLst>
            </a:blip>
            <a:stretch>
              <a:fillRect/>
            </a:stretch>
          </a:blipFill>
        </p:spPr>
      </p:sp>
      <p:sp>
        <p:nvSpPr>
          <p:cNvPr id="28" name="Freeform 28"/>
          <p:cNvSpPr/>
          <p:nvPr/>
        </p:nvSpPr>
        <p:spPr>
          <a:xfrm>
            <a:off x="15957131" y="7863593"/>
            <a:ext cx="4661737" cy="3410838"/>
          </a:xfrm>
          <a:custGeom>
            <a:avLst/>
            <a:gdLst/>
            <a:ahLst/>
            <a:cxnLst/>
            <a:rect l="l" t="t" r="r" b="b"/>
            <a:pathLst>
              <a:path w="4661737" h="3410838">
                <a:moveTo>
                  <a:pt x="0" y="0"/>
                </a:moveTo>
                <a:lnTo>
                  <a:pt x="4661738" y="0"/>
                </a:lnTo>
                <a:lnTo>
                  <a:pt x="4661738" y="3410838"/>
                </a:lnTo>
                <a:lnTo>
                  <a:pt x="0" y="3410838"/>
                </a:lnTo>
                <a:lnTo>
                  <a:pt x="0" y="0"/>
                </a:lnTo>
                <a:close/>
              </a:path>
            </a:pathLst>
          </a:custGeom>
          <a:blipFill>
            <a:blip r:embed="rId25">
              <a:extLst>
                <a:ext uri="{96DAC541-7B7A-43D3-8B79-37D633B846F1}">
                  <asvg:svgBlip xmlns:asvg="http://schemas.microsoft.com/office/drawing/2016/SVG/main" r:embed="rId26"/>
                </a:ext>
              </a:extLst>
            </a:blip>
            <a:stretch>
              <a:fillRect/>
            </a:stretch>
          </a:blipFill>
        </p:spPr>
      </p:sp>
      <p:sp>
        <p:nvSpPr>
          <p:cNvPr id="29" name="Rectangle 28"/>
          <p:cNvSpPr/>
          <p:nvPr/>
        </p:nvSpPr>
        <p:spPr>
          <a:xfrm>
            <a:off x="1207898" y="3696183"/>
            <a:ext cx="2411177" cy="3476625"/>
          </a:xfrm>
          <a:prstGeom prst="rect">
            <a:avLst/>
          </a:prstGeom>
        </p:spPr>
        <p:txBody>
          <a:bodyPr wrap="square">
            <a:spAutoFit/>
          </a:bodyPr>
          <a:lstStyle/>
          <a:p>
            <a:pPr algn="just"/>
            <a:r>
              <a:rPr lang="vi-VN" sz="4400" b="1">
                <a:solidFill>
                  <a:srgbClr val="000000"/>
                </a:solidFill>
                <a:latin typeface="Times New Roman" panose="02020603050405020304" pitchFamily="18" charset="0"/>
                <a:ea typeface="Arial" panose="020B0604020202020204" pitchFamily="34" charset="0"/>
              </a:rPr>
              <a:t>Xác định vấn đề của đời sống cần bàn luận</a:t>
            </a:r>
            <a:endParaRPr lang="vi-VN" sz="4400" b="1">
              <a:solidFill>
                <a:srgbClr val="000000"/>
              </a:solidFill>
              <a:latin typeface="Times New Roman" panose="02020603050405020304" pitchFamily="18" charset="0"/>
              <a:ea typeface="Arial" panose="020B0604020202020204" pitchFamily="34" charset="0"/>
            </a:endParaRPr>
          </a:p>
        </p:txBody>
      </p:sp>
      <p:sp>
        <p:nvSpPr>
          <p:cNvPr id="30" name="Rectangle 29"/>
          <p:cNvSpPr/>
          <p:nvPr/>
        </p:nvSpPr>
        <p:spPr>
          <a:xfrm>
            <a:off x="4486437" y="3663843"/>
            <a:ext cx="4180695" cy="4154170"/>
          </a:xfrm>
          <a:prstGeom prst="rect">
            <a:avLst/>
          </a:prstGeom>
        </p:spPr>
        <p:txBody>
          <a:bodyPr wrap="square">
            <a:spAutoFit/>
          </a:bodyPr>
          <a:lstStyle/>
          <a:p>
            <a:pPr algn="just">
              <a:spcAft>
                <a:spcPts val="0"/>
              </a:spcAft>
            </a:pPr>
            <a:r>
              <a:rPr lang="vi-VN" sz="4400">
                <a:solidFill>
                  <a:srgbClr val="000000"/>
                </a:solidFill>
                <a:latin typeface="Times New Roman" panose="02020603050405020304" pitchFamily="18" charset="0"/>
                <a:ea typeface="Arial" panose="020B0604020202020204" pitchFamily="34" charset="0"/>
                <a:cs typeface="Times New Roman" panose="02020603050405020304" pitchFamily="18" charset="0"/>
              </a:rPr>
              <a:t>Trước khi viết cần </a:t>
            </a:r>
            <a:r>
              <a:rPr lang="vi-VN" sz="4400" b="1">
                <a:solidFill>
                  <a:srgbClr val="000000"/>
                </a:solidFill>
                <a:latin typeface="Times New Roman" panose="02020603050405020304" pitchFamily="18" charset="0"/>
                <a:ea typeface="Arial" panose="020B0604020202020204" pitchFamily="34" charset="0"/>
                <a:cs typeface="Times New Roman" panose="02020603050405020304" pitchFamily="18" charset="0"/>
              </a:rPr>
              <a:t>tìm ý và lập dàn ý</a:t>
            </a:r>
            <a:r>
              <a:rPr lang="vi-VN" sz="4400">
                <a:solidFill>
                  <a:srgbClr val="000000"/>
                </a:solidFill>
                <a:latin typeface="Times New Roman" panose="02020603050405020304" pitchFamily="18" charset="0"/>
                <a:ea typeface="Arial" panose="020B0604020202020204" pitchFamily="34" charset="0"/>
                <a:cs typeface="Times New Roman" panose="02020603050405020304" pitchFamily="18" charset="0"/>
              </a:rPr>
              <a:t> theo một trong các cách: đặt câu hỏi, suy luận hoặc so sánh.</a:t>
            </a:r>
            <a:endParaRPr lang="en-GB" sz="4400">
              <a:effectLst/>
              <a:latin typeface="Times New Roman" panose="02020603050405020304" pitchFamily="18" charset="0"/>
              <a:ea typeface="Times New Roman" panose="02020603050405020304" pitchFamily="18" charset="0"/>
            </a:endParaRPr>
          </a:p>
        </p:txBody>
      </p:sp>
      <p:sp>
        <p:nvSpPr>
          <p:cNvPr id="31" name="Rectangle 30"/>
          <p:cNvSpPr/>
          <p:nvPr/>
        </p:nvSpPr>
        <p:spPr>
          <a:xfrm>
            <a:off x="9271998" y="3510037"/>
            <a:ext cx="3884433" cy="5507990"/>
          </a:xfrm>
          <a:prstGeom prst="rect">
            <a:avLst/>
          </a:prstGeom>
        </p:spPr>
        <p:txBody>
          <a:bodyPr wrap="square">
            <a:spAutoFit/>
          </a:bodyPr>
          <a:lstStyle/>
          <a:p>
            <a:pPr algn="just"/>
            <a:r>
              <a:rPr lang="vi-VN" sz="4400">
                <a:solidFill>
                  <a:srgbClr val="000000"/>
                </a:solidFill>
                <a:latin typeface="Times New Roman" panose="02020603050405020304" pitchFamily="18" charset="0"/>
                <a:ea typeface="Arial" panose="020B0604020202020204" pitchFamily="34" charset="0"/>
              </a:rPr>
              <a:t>Cần </a:t>
            </a:r>
            <a:r>
              <a:rPr lang="vi-VN" sz="4400" b="1">
                <a:solidFill>
                  <a:srgbClr val="000000"/>
                </a:solidFill>
                <a:latin typeface="Times New Roman" panose="02020603050405020304" pitchFamily="18" charset="0"/>
                <a:ea typeface="Arial" panose="020B0604020202020204" pitchFamily="34" charset="0"/>
              </a:rPr>
              <a:t>nêu được ý kiến (quan điểm) riêng của mình:</a:t>
            </a:r>
            <a:r>
              <a:rPr lang="vi-VN" sz="4400">
                <a:solidFill>
                  <a:srgbClr val="000000"/>
                </a:solidFill>
                <a:latin typeface="Times New Roman" panose="02020603050405020304" pitchFamily="18" charset="0"/>
                <a:ea typeface="Arial" panose="020B0604020202020204" pitchFamily="34" charset="0"/>
              </a:rPr>
              <a:t> khẳng định hay phủ định, đồng tình hay phản đối,...</a:t>
            </a:r>
            <a:endParaRPr lang="en-GB" sz="4400"/>
          </a:p>
        </p:txBody>
      </p:sp>
      <p:sp>
        <p:nvSpPr>
          <p:cNvPr id="32" name="Rectangle 31"/>
          <p:cNvSpPr/>
          <p:nvPr/>
        </p:nvSpPr>
        <p:spPr>
          <a:xfrm>
            <a:off x="14264702" y="3825618"/>
            <a:ext cx="3365564" cy="4831080"/>
          </a:xfrm>
          <a:prstGeom prst="rect">
            <a:avLst/>
          </a:prstGeom>
        </p:spPr>
        <p:txBody>
          <a:bodyPr wrap="square">
            <a:spAutoFit/>
          </a:bodyPr>
          <a:lstStyle/>
          <a:p>
            <a:pPr algn="just"/>
            <a:r>
              <a:rPr lang="vi-VN" sz="4400" b="1">
                <a:solidFill>
                  <a:srgbClr val="000000"/>
                </a:solidFill>
                <a:latin typeface="Times New Roman" panose="02020603050405020304" pitchFamily="18" charset="0"/>
                <a:ea typeface="Arial" panose="020B0604020202020204" pitchFamily="34" charset="0"/>
              </a:rPr>
              <a:t>Các lí lẽ và bằng chứng cần nêu cụ thể,  phong phú và có sức thuyết phục</a:t>
            </a:r>
            <a:r>
              <a:rPr lang="vi-VN" sz="4400">
                <a:solidFill>
                  <a:srgbClr val="000000"/>
                </a:solidFill>
                <a:latin typeface="Times New Roman" panose="02020603050405020304" pitchFamily="18" charset="0"/>
                <a:ea typeface="Arial" panose="020B0604020202020204" pitchFamily="34" charset="0"/>
              </a:rPr>
              <a:t>.</a:t>
            </a:r>
            <a:endParaRPr lang="en-GB" sz="44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9"/>
                                        </p:tgtEl>
                                        <p:attrNameLst>
                                          <p:attrName>style.visibility</p:attrName>
                                        </p:attrNameLst>
                                      </p:cBhvr>
                                      <p:to>
                                        <p:strVal val="visible"/>
                                      </p:to>
                                    </p:set>
                                    <p:animEffect transition="in" filter="fade">
                                      <p:cBhvr>
                                        <p:cTn id="14" dur="1000"/>
                                        <p:tgtEl>
                                          <p:spTgt spid="29"/>
                                        </p:tgtEl>
                                      </p:cBhvr>
                                    </p:animEffect>
                                    <p:anim calcmode="lin" valueType="num">
                                      <p:cBhvr>
                                        <p:cTn id="15" dur="1000" fill="hold"/>
                                        <p:tgtEl>
                                          <p:spTgt spid="29"/>
                                        </p:tgtEl>
                                        <p:attrNameLst>
                                          <p:attrName>ppt_x</p:attrName>
                                        </p:attrNameLst>
                                      </p:cBhvr>
                                      <p:tavLst>
                                        <p:tav tm="0">
                                          <p:val>
                                            <p:strVal val="#ppt_x"/>
                                          </p:val>
                                        </p:tav>
                                        <p:tav tm="100000">
                                          <p:val>
                                            <p:strVal val="#ppt_x"/>
                                          </p:val>
                                        </p:tav>
                                      </p:tavLst>
                                    </p:anim>
                                    <p:anim calcmode="lin" valueType="num">
                                      <p:cBhvr>
                                        <p:cTn id="16" dur="1000" fill="hold"/>
                                        <p:tgtEl>
                                          <p:spTgt spid="29"/>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6" presetClass="entr" presetSubtype="16" fill="hold" grpId="0" nodeType="clickEffect">
                                  <p:stCondLst>
                                    <p:cond delay="0"/>
                                  </p:stCondLst>
                                  <p:childTnLst>
                                    <p:set>
                                      <p:cBhvr>
                                        <p:cTn id="25" dur="1" fill="hold">
                                          <p:stCondLst>
                                            <p:cond delay="0"/>
                                          </p:stCondLst>
                                        </p:cTn>
                                        <p:tgtEl>
                                          <p:spTgt spid="30"/>
                                        </p:tgtEl>
                                        <p:attrNameLst>
                                          <p:attrName>style.visibility</p:attrName>
                                        </p:attrNameLst>
                                      </p:cBhvr>
                                      <p:to>
                                        <p:strVal val="visible"/>
                                      </p:to>
                                    </p:set>
                                    <p:animEffect transition="in" filter="circle(in)">
                                      <p:cBhvr>
                                        <p:cTn id="26" dur="2000"/>
                                        <p:tgtEl>
                                          <p:spTgt spid="30"/>
                                        </p:tgtEl>
                                      </p:cBhvr>
                                    </p:animEffect>
                                  </p:childTnLst>
                                </p:cTn>
                              </p:par>
                              <p:par>
                                <p:cTn id="27" presetID="6" presetClass="entr" presetSubtype="16" fill="hold" nodeType="with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circle(in)">
                                      <p:cBhvr>
                                        <p:cTn id="29" dur="20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6" presetClass="entr" presetSubtype="16" fill="hold" grpId="0" nodeType="clickEffect">
                                  <p:stCondLst>
                                    <p:cond delay="0"/>
                                  </p:stCondLst>
                                  <p:childTnLst>
                                    <p:set>
                                      <p:cBhvr>
                                        <p:cTn id="33" dur="1" fill="hold">
                                          <p:stCondLst>
                                            <p:cond delay="0"/>
                                          </p:stCondLst>
                                        </p:cTn>
                                        <p:tgtEl>
                                          <p:spTgt spid="31"/>
                                        </p:tgtEl>
                                        <p:attrNameLst>
                                          <p:attrName>style.visibility</p:attrName>
                                        </p:attrNameLst>
                                      </p:cBhvr>
                                      <p:to>
                                        <p:strVal val="visible"/>
                                      </p:to>
                                    </p:set>
                                    <p:animEffect transition="in" filter="circle(in)">
                                      <p:cBhvr>
                                        <p:cTn id="34" dur="2000"/>
                                        <p:tgtEl>
                                          <p:spTgt spid="31"/>
                                        </p:tgtEl>
                                      </p:cBhvr>
                                    </p:animEffect>
                                  </p:childTnLst>
                                </p:cTn>
                              </p:par>
                              <p:par>
                                <p:cTn id="35" presetID="6" presetClass="entr" presetSubtype="16" fill="hold" nodeType="with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circle(in)">
                                      <p:cBhvr>
                                        <p:cTn id="37" dur="2000"/>
                                        <p:tgtEl>
                                          <p:spTgt spid="7"/>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32"/>
                                        </p:tgtEl>
                                        <p:attrNameLst>
                                          <p:attrName>style.visibility</p:attrName>
                                        </p:attrNameLst>
                                      </p:cBhvr>
                                      <p:to>
                                        <p:strVal val="visible"/>
                                      </p:to>
                                    </p:set>
                                    <p:animEffect transition="in" filter="circle(in)">
                                      <p:cBhvr>
                                        <p:cTn id="42" dur="2000"/>
                                        <p:tgtEl>
                                          <p:spTgt spid="32"/>
                                        </p:tgtEl>
                                      </p:cBhvr>
                                    </p:animEffect>
                                  </p:childTnLst>
                                </p:cTn>
                              </p:par>
                              <p:par>
                                <p:cTn id="43" presetID="6" presetClass="entr" presetSubtype="16" fill="hold" nodeType="withEffect">
                                  <p:stCondLst>
                                    <p:cond delay="0"/>
                                  </p:stCondLst>
                                  <p:childTnLst>
                                    <p:set>
                                      <p:cBhvr>
                                        <p:cTn id="44" dur="1" fill="hold">
                                          <p:stCondLst>
                                            <p:cond delay="0"/>
                                          </p:stCondLst>
                                        </p:cTn>
                                        <p:tgtEl>
                                          <p:spTgt spid="8"/>
                                        </p:tgtEl>
                                        <p:attrNameLst>
                                          <p:attrName>style.visibility</p:attrName>
                                        </p:attrNameLst>
                                      </p:cBhvr>
                                      <p:to>
                                        <p:strVal val="visible"/>
                                      </p:to>
                                    </p:set>
                                    <p:animEffect transition="in" filter="circle(in)">
                                      <p:cBhvr>
                                        <p:cTn id="45"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9" grpId="0"/>
      <p:bldP spid="30" grpId="0"/>
      <p:bldP spid="31" grpId="0"/>
      <p:bldP spid="32"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CF8"/>
        </a:solidFill>
        <a:effectLst/>
      </p:bgPr>
    </p:bg>
    <p:spTree>
      <p:nvGrpSpPr>
        <p:cNvPr id="1" name=""/>
        <p:cNvGrpSpPr/>
        <p:nvPr/>
      </p:nvGrpSpPr>
      <p:grpSpPr>
        <a:xfrm>
          <a:off x="0" y="0"/>
          <a:ext cx="0" cy="0"/>
          <a:chOff x="0" y="0"/>
          <a:chExt cx="0" cy="0"/>
        </a:xfrm>
      </p:grpSpPr>
      <p:sp>
        <p:nvSpPr>
          <p:cNvPr id="2" name="Freeform 2"/>
          <p:cNvSpPr/>
          <p:nvPr/>
        </p:nvSpPr>
        <p:spPr>
          <a:xfrm>
            <a:off x="-1301003" y="0"/>
            <a:ext cx="10196989" cy="10287000"/>
          </a:xfrm>
          <a:custGeom>
            <a:avLst/>
            <a:gdLst/>
            <a:ahLst/>
            <a:cxnLst/>
            <a:rect l="l" t="t" r="r" b="b"/>
            <a:pathLst>
              <a:path w="10196989" h="10287000">
                <a:moveTo>
                  <a:pt x="0" y="0"/>
                </a:moveTo>
                <a:lnTo>
                  <a:pt x="10196989" y="0"/>
                </a:lnTo>
                <a:lnTo>
                  <a:pt x="10196989" y="10287000"/>
                </a:lnTo>
                <a:lnTo>
                  <a:pt x="0" y="10287000"/>
                </a:lnTo>
                <a:lnTo>
                  <a:pt x="0" y="0"/>
                </a:lnTo>
                <a:close/>
              </a:path>
            </a:pathLst>
          </a:custGeom>
          <a:blipFill>
            <a:blip r:embed="rId1"/>
            <a:stretch>
              <a:fillRect/>
            </a:stretch>
          </a:blipFill>
        </p:spPr>
      </p:sp>
      <p:sp>
        <p:nvSpPr>
          <p:cNvPr id="3" name="Freeform 3"/>
          <p:cNvSpPr/>
          <p:nvPr/>
        </p:nvSpPr>
        <p:spPr>
          <a:xfrm>
            <a:off x="9392014" y="0"/>
            <a:ext cx="10196989" cy="10287000"/>
          </a:xfrm>
          <a:custGeom>
            <a:avLst/>
            <a:gdLst/>
            <a:ahLst/>
            <a:cxnLst/>
            <a:rect l="l" t="t" r="r" b="b"/>
            <a:pathLst>
              <a:path w="10196989" h="10287000">
                <a:moveTo>
                  <a:pt x="0" y="0"/>
                </a:moveTo>
                <a:lnTo>
                  <a:pt x="10196989" y="0"/>
                </a:lnTo>
                <a:lnTo>
                  <a:pt x="10196989" y="10287000"/>
                </a:lnTo>
                <a:lnTo>
                  <a:pt x="0" y="10287000"/>
                </a:lnTo>
                <a:lnTo>
                  <a:pt x="0" y="0"/>
                </a:lnTo>
                <a:close/>
              </a:path>
            </a:pathLst>
          </a:custGeom>
          <a:blipFill>
            <a:blip r:embed="rId1"/>
            <a:stretch>
              <a:fillRect/>
            </a:stretch>
          </a:blipFill>
        </p:spPr>
      </p:sp>
      <p:sp>
        <p:nvSpPr>
          <p:cNvPr id="4" name="Freeform 4"/>
          <p:cNvSpPr/>
          <p:nvPr/>
        </p:nvSpPr>
        <p:spPr>
          <a:xfrm rot="292895">
            <a:off x="2858963" y="487951"/>
            <a:ext cx="11847351" cy="8896284"/>
          </a:xfrm>
          <a:custGeom>
            <a:avLst/>
            <a:gdLst/>
            <a:ahLst/>
            <a:cxnLst/>
            <a:rect l="l" t="t" r="r" b="b"/>
            <a:pathLst>
              <a:path w="11847351" h="8896284">
                <a:moveTo>
                  <a:pt x="0" y="0"/>
                </a:moveTo>
                <a:lnTo>
                  <a:pt x="11847352" y="0"/>
                </a:lnTo>
                <a:lnTo>
                  <a:pt x="11847352" y="8896284"/>
                </a:lnTo>
                <a:lnTo>
                  <a:pt x="0" y="8896284"/>
                </a:lnTo>
                <a:lnTo>
                  <a:pt x="0" y="0"/>
                </a:lnTo>
                <a:close/>
              </a:path>
            </a:pathLst>
          </a:custGeom>
          <a:blipFill>
            <a:blip r:embed="rId2"/>
            <a:stretch>
              <a:fillRect/>
            </a:stretch>
          </a:blipFill>
        </p:spPr>
      </p:sp>
      <p:sp>
        <p:nvSpPr>
          <p:cNvPr id="5" name="Freeform 5"/>
          <p:cNvSpPr/>
          <p:nvPr/>
        </p:nvSpPr>
        <p:spPr>
          <a:xfrm rot="-225904" flipH="1">
            <a:off x="15371636" y="-1854820"/>
            <a:ext cx="3775329" cy="4114800"/>
          </a:xfrm>
          <a:custGeom>
            <a:avLst/>
            <a:gdLst/>
            <a:ahLst/>
            <a:cxnLst/>
            <a:rect l="l" t="t" r="r" b="b"/>
            <a:pathLst>
              <a:path w="3775329" h="4114800">
                <a:moveTo>
                  <a:pt x="3775329" y="0"/>
                </a:moveTo>
                <a:lnTo>
                  <a:pt x="0" y="0"/>
                </a:lnTo>
                <a:lnTo>
                  <a:pt x="0" y="4114800"/>
                </a:lnTo>
                <a:lnTo>
                  <a:pt x="3775329" y="4114800"/>
                </a:lnTo>
                <a:lnTo>
                  <a:pt x="3775329" y="0"/>
                </a:lnTo>
                <a:close/>
              </a:path>
            </a:pathLst>
          </a:custGeom>
          <a:blipFill>
            <a:blip r:embed="rId3"/>
            <a:stretch>
              <a:fillRect/>
            </a:stretch>
          </a:blipFill>
        </p:spPr>
      </p:sp>
      <p:sp>
        <p:nvSpPr>
          <p:cNvPr id="6" name="Freeform 6"/>
          <p:cNvSpPr/>
          <p:nvPr/>
        </p:nvSpPr>
        <p:spPr>
          <a:xfrm rot="-225904" flipV="1">
            <a:off x="-573857" y="7973292"/>
            <a:ext cx="3775329" cy="4114800"/>
          </a:xfrm>
          <a:custGeom>
            <a:avLst/>
            <a:gdLst/>
            <a:ahLst/>
            <a:cxnLst/>
            <a:rect l="l" t="t" r="r" b="b"/>
            <a:pathLst>
              <a:path w="3775329" h="4114800">
                <a:moveTo>
                  <a:pt x="0" y="4114800"/>
                </a:moveTo>
                <a:lnTo>
                  <a:pt x="3775329" y="4114800"/>
                </a:lnTo>
                <a:lnTo>
                  <a:pt x="3775329" y="0"/>
                </a:lnTo>
                <a:lnTo>
                  <a:pt x="0" y="0"/>
                </a:lnTo>
                <a:lnTo>
                  <a:pt x="0" y="4114800"/>
                </a:lnTo>
                <a:close/>
              </a:path>
            </a:pathLst>
          </a:custGeom>
          <a:blipFill>
            <a:blip r:embed="rId4"/>
            <a:stretch>
              <a:fillRect/>
            </a:stretch>
          </a:blipFill>
        </p:spPr>
      </p:sp>
      <p:sp>
        <p:nvSpPr>
          <p:cNvPr id="7" name="Freeform 7"/>
          <p:cNvSpPr/>
          <p:nvPr/>
        </p:nvSpPr>
        <p:spPr>
          <a:xfrm rot="358778">
            <a:off x="1151678" y="196479"/>
            <a:ext cx="4099274" cy="6264412"/>
          </a:xfrm>
          <a:custGeom>
            <a:avLst/>
            <a:gdLst/>
            <a:ahLst/>
            <a:cxnLst/>
            <a:rect l="l" t="t" r="r" b="b"/>
            <a:pathLst>
              <a:path w="4099274" h="6264412">
                <a:moveTo>
                  <a:pt x="0" y="0"/>
                </a:moveTo>
                <a:lnTo>
                  <a:pt x="4099274" y="0"/>
                </a:lnTo>
                <a:lnTo>
                  <a:pt x="4099274" y="6264412"/>
                </a:lnTo>
                <a:lnTo>
                  <a:pt x="0" y="6264412"/>
                </a:lnTo>
                <a:lnTo>
                  <a:pt x="0" y="0"/>
                </a:lnTo>
                <a:close/>
              </a:path>
            </a:pathLst>
          </a:custGeom>
          <a:blipFill>
            <a:blip r:embed="rId5"/>
            <a:stretch>
              <a:fillRect/>
            </a:stretch>
          </a:blipFill>
        </p:spPr>
      </p:sp>
      <p:sp>
        <p:nvSpPr>
          <p:cNvPr id="8" name="Freeform 8"/>
          <p:cNvSpPr/>
          <p:nvPr/>
        </p:nvSpPr>
        <p:spPr>
          <a:xfrm>
            <a:off x="11269863" y="4322985"/>
            <a:ext cx="7018137" cy="5916452"/>
          </a:xfrm>
          <a:custGeom>
            <a:avLst/>
            <a:gdLst/>
            <a:ahLst/>
            <a:cxnLst/>
            <a:rect l="l" t="t" r="r" b="b"/>
            <a:pathLst>
              <a:path w="7018137" h="5916452">
                <a:moveTo>
                  <a:pt x="0" y="0"/>
                </a:moveTo>
                <a:lnTo>
                  <a:pt x="7018137" y="0"/>
                </a:lnTo>
                <a:lnTo>
                  <a:pt x="7018137" y="5916452"/>
                </a:lnTo>
                <a:lnTo>
                  <a:pt x="0" y="5916452"/>
                </a:lnTo>
                <a:lnTo>
                  <a:pt x="0" y="0"/>
                </a:lnTo>
                <a:close/>
              </a:path>
            </a:pathLst>
          </a:custGeom>
          <a:blipFill>
            <a:blip r:embed="rId6"/>
            <a:stretch>
              <a:fillRect/>
            </a:stretch>
          </a:blipFill>
        </p:spPr>
      </p:sp>
      <p:sp>
        <p:nvSpPr>
          <p:cNvPr id="9" name="TextBox 9"/>
          <p:cNvSpPr txBox="1"/>
          <p:nvPr/>
        </p:nvSpPr>
        <p:spPr>
          <a:xfrm>
            <a:off x="4458442" y="3402688"/>
            <a:ext cx="8875088" cy="2954655"/>
          </a:xfrm>
          <a:prstGeom prst="rect">
            <a:avLst/>
          </a:prstGeom>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txBody>
          <a:bodyPr lIns="0" tIns="0" rIns="0" bIns="0" rtlCol="0" anchor="t">
            <a:spAutoFit/>
          </a:bodyPr>
          <a:lstStyle/>
          <a:p>
            <a:pPr algn="ctr"/>
            <a:r>
              <a:rPr lang="vi-VN" sz="9600" b="1">
                <a:latin typeface="Times New Roman" panose="02020603050405020304" pitchFamily="18" charset="0"/>
                <a:cs typeface="Times New Roman" panose="02020603050405020304" pitchFamily="18" charset="0"/>
              </a:rPr>
              <a:t>HOẠT ĐỘNG </a:t>
            </a:r>
            <a:r>
              <a:rPr lang="vi-VN" sz="9600" b="1" smtClean="0">
                <a:latin typeface="Times New Roman" panose="02020603050405020304" pitchFamily="18" charset="0"/>
                <a:cs typeface="Times New Roman" panose="02020603050405020304" pitchFamily="18" charset="0"/>
              </a:rPr>
              <a:t>3 </a:t>
            </a:r>
            <a:r>
              <a:rPr lang="vi-VN" sz="9600" b="1">
                <a:latin typeface="Times New Roman" panose="02020603050405020304" pitchFamily="18" charset="0"/>
                <a:cs typeface="Times New Roman" panose="02020603050405020304" pitchFamily="18" charset="0"/>
              </a:rPr>
              <a:t>THỰC HÀNH</a:t>
            </a:r>
            <a:endParaRPr lang="en-GB" sz="960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CF8"/>
        </a:solidFill>
        <a:effectLst/>
      </p:bgPr>
    </p:bg>
    <p:spTree>
      <p:nvGrpSpPr>
        <p:cNvPr id="1" name=""/>
        <p:cNvGrpSpPr/>
        <p:nvPr/>
      </p:nvGrpSpPr>
      <p:grpSpPr>
        <a:xfrm>
          <a:off x="0" y="0"/>
          <a:ext cx="0" cy="0"/>
          <a:chOff x="0" y="0"/>
          <a:chExt cx="0" cy="0"/>
        </a:xfrm>
      </p:grpSpPr>
      <p:sp>
        <p:nvSpPr>
          <p:cNvPr id="2" name="Freeform 2"/>
          <p:cNvSpPr/>
          <p:nvPr/>
        </p:nvSpPr>
        <p:spPr>
          <a:xfrm>
            <a:off x="-1301003" y="0"/>
            <a:ext cx="10196989" cy="10287000"/>
          </a:xfrm>
          <a:custGeom>
            <a:avLst/>
            <a:gdLst/>
            <a:ahLst/>
            <a:cxnLst/>
            <a:rect l="l" t="t" r="r" b="b"/>
            <a:pathLst>
              <a:path w="10196989" h="10287000">
                <a:moveTo>
                  <a:pt x="0" y="0"/>
                </a:moveTo>
                <a:lnTo>
                  <a:pt x="10196989" y="0"/>
                </a:lnTo>
                <a:lnTo>
                  <a:pt x="10196989" y="10287000"/>
                </a:lnTo>
                <a:lnTo>
                  <a:pt x="0" y="10287000"/>
                </a:lnTo>
                <a:lnTo>
                  <a:pt x="0" y="0"/>
                </a:lnTo>
                <a:close/>
              </a:path>
            </a:pathLst>
          </a:custGeom>
          <a:blipFill>
            <a:blip r:embed="rId1"/>
            <a:stretch>
              <a:fillRect/>
            </a:stretch>
          </a:blipFill>
        </p:spPr>
      </p:sp>
      <p:sp>
        <p:nvSpPr>
          <p:cNvPr id="3" name="Freeform 3"/>
          <p:cNvSpPr/>
          <p:nvPr/>
        </p:nvSpPr>
        <p:spPr>
          <a:xfrm>
            <a:off x="9392014" y="0"/>
            <a:ext cx="10196989" cy="10287000"/>
          </a:xfrm>
          <a:custGeom>
            <a:avLst/>
            <a:gdLst/>
            <a:ahLst/>
            <a:cxnLst/>
            <a:rect l="l" t="t" r="r" b="b"/>
            <a:pathLst>
              <a:path w="10196989" h="10287000">
                <a:moveTo>
                  <a:pt x="0" y="0"/>
                </a:moveTo>
                <a:lnTo>
                  <a:pt x="10196989" y="0"/>
                </a:lnTo>
                <a:lnTo>
                  <a:pt x="10196989" y="10287000"/>
                </a:lnTo>
                <a:lnTo>
                  <a:pt x="0" y="10287000"/>
                </a:lnTo>
                <a:lnTo>
                  <a:pt x="0" y="0"/>
                </a:lnTo>
                <a:close/>
              </a:path>
            </a:pathLst>
          </a:custGeom>
          <a:blipFill>
            <a:blip r:embed="rId1"/>
            <a:stretch>
              <a:fillRect/>
            </a:stretch>
          </a:blipFill>
        </p:spPr>
      </p:sp>
      <p:sp>
        <p:nvSpPr>
          <p:cNvPr id="4" name="Freeform 4"/>
          <p:cNvSpPr/>
          <p:nvPr/>
        </p:nvSpPr>
        <p:spPr>
          <a:xfrm>
            <a:off x="3385375" y="1565904"/>
            <a:ext cx="12935065" cy="7186894"/>
          </a:xfrm>
          <a:custGeom>
            <a:avLst/>
            <a:gdLst/>
            <a:ahLst/>
            <a:cxnLst/>
            <a:rect l="l" t="t" r="r" b="b"/>
            <a:pathLst>
              <a:path w="12935065" h="7186894">
                <a:moveTo>
                  <a:pt x="0" y="0"/>
                </a:moveTo>
                <a:lnTo>
                  <a:pt x="12935065" y="0"/>
                </a:lnTo>
                <a:lnTo>
                  <a:pt x="12935065" y="7186894"/>
                </a:lnTo>
                <a:lnTo>
                  <a:pt x="0" y="718689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5" name="Freeform 5"/>
          <p:cNvSpPr/>
          <p:nvPr/>
        </p:nvSpPr>
        <p:spPr>
          <a:xfrm>
            <a:off x="643520" y="5222255"/>
            <a:ext cx="6327049" cy="5952699"/>
          </a:xfrm>
          <a:custGeom>
            <a:avLst/>
            <a:gdLst/>
            <a:ahLst/>
            <a:cxnLst/>
            <a:rect l="l" t="t" r="r" b="b"/>
            <a:pathLst>
              <a:path w="6327049" h="5952699">
                <a:moveTo>
                  <a:pt x="0" y="0"/>
                </a:moveTo>
                <a:lnTo>
                  <a:pt x="6327049" y="0"/>
                </a:lnTo>
                <a:lnTo>
                  <a:pt x="6327049" y="5952699"/>
                </a:lnTo>
                <a:lnTo>
                  <a:pt x="0" y="5952699"/>
                </a:lnTo>
                <a:lnTo>
                  <a:pt x="0" y="0"/>
                </a:lnTo>
                <a:close/>
              </a:path>
            </a:pathLst>
          </a:custGeom>
          <a:blipFill>
            <a:blip r:embed="rId4"/>
            <a:stretch>
              <a:fillRect/>
            </a:stretch>
          </a:blipFill>
        </p:spPr>
      </p:sp>
      <p:sp>
        <p:nvSpPr>
          <p:cNvPr id="6" name="Freeform 6"/>
          <p:cNvSpPr/>
          <p:nvPr/>
        </p:nvSpPr>
        <p:spPr>
          <a:xfrm rot="292895">
            <a:off x="1073215" y="776011"/>
            <a:ext cx="5413786" cy="4065261"/>
          </a:xfrm>
          <a:custGeom>
            <a:avLst/>
            <a:gdLst/>
            <a:ahLst/>
            <a:cxnLst/>
            <a:rect l="l" t="t" r="r" b="b"/>
            <a:pathLst>
              <a:path w="5413786" h="4065261">
                <a:moveTo>
                  <a:pt x="0" y="0"/>
                </a:moveTo>
                <a:lnTo>
                  <a:pt x="5413786" y="0"/>
                </a:lnTo>
                <a:lnTo>
                  <a:pt x="5413786" y="4065261"/>
                </a:lnTo>
                <a:lnTo>
                  <a:pt x="0" y="406526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7" name="Freeform 7"/>
          <p:cNvSpPr/>
          <p:nvPr/>
        </p:nvSpPr>
        <p:spPr>
          <a:xfrm rot="7690065">
            <a:off x="14029891" y="-159421"/>
            <a:ext cx="3868617" cy="5911926"/>
          </a:xfrm>
          <a:custGeom>
            <a:avLst/>
            <a:gdLst/>
            <a:ahLst/>
            <a:cxnLst/>
            <a:rect l="l" t="t" r="r" b="b"/>
            <a:pathLst>
              <a:path w="3868617" h="5911926">
                <a:moveTo>
                  <a:pt x="0" y="0"/>
                </a:moveTo>
                <a:lnTo>
                  <a:pt x="3868617" y="0"/>
                </a:lnTo>
                <a:lnTo>
                  <a:pt x="3868617" y="5911926"/>
                </a:lnTo>
                <a:lnTo>
                  <a:pt x="0" y="5911926"/>
                </a:lnTo>
                <a:lnTo>
                  <a:pt x="0" y="0"/>
                </a:lnTo>
                <a:close/>
              </a:path>
            </a:pathLst>
          </a:custGeom>
          <a:blipFill>
            <a:blip r:embed="rId7"/>
            <a:stretch>
              <a:fillRect/>
            </a:stretch>
          </a:blipFill>
        </p:spPr>
      </p:sp>
      <p:sp>
        <p:nvSpPr>
          <p:cNvPr id="8" name="Freeform 8"/>
          <p:cNvSpPr/>
          <p:nvPr/>
        </p:nvSpPr>
        <p:spPr>
          <a:xfrm>
            <a:off x="14128288" y="5449726"/>
            <a:ext cx="3723047" cy="5197972"/>
          </a:xfrm>
          <a:custGeom>
            <a:avLst/>
            <a:gdLst/>
            <a:ahLst/>
            <a:cxnLst/>
            <a:rect l="l" t="t" r="r" b="b"/>
            <a:pathLst>
              <a:path w="3723047" h="5197972">
                <a:moveTo>
                  <a:pt x="0" y="0"/>
                </a:moveTo>
                <a:lnTo>
                  <a:pt x="3723047" y="0"/>
                </a:lnTo>
                <a:lnTo>
                  <a:pt x="3723047" y="5197971"/>
                </a:lnTo>
                <a:lnTo>
                  <a:pt x="0" y="5197971"/>
                </a:lnTo>
                <a:lnTo>
                  <a:pt x="0" y="0"/>
                </a:lnTo>
                <a:close/>
              </a:path>
            </a:pathLst>
          </a:custGeom>
          <a:blipFill>
            <a:blip r:embed="rId8"/>
            <a:stretch>
              <a:fillRect/>
            </a:stretch>
          </a:blipFill>
        </p:spPr>
      </p:sp>
      <p:sp>
        <p:nvSpPr>
          <p:cNvPr id="9" name="TextBox 9"/>
          <p:cNvSpPr txBox="1"/>
          <p:nvPr/>
        </p:nvSpPr>
        <p:spPr>
          <a:xfrm>
            <a:off x="1589458" y="1815097"/>
            <a:ext cx="4194761" cy="2215991"/>
          </a:xfrm>
          <a:prstGeom prst="rect">
            <a:avLst/>
          </a:prstGeom>
        </p:spPr>
        <p:txBody>
          <a:bodyPr wrap="square" lIns="0" tIns="0" rIns="0" bIns="0" rtlCol="0" anchor="t">
            <a:spAutoFit/>
          </a:bodyPr>
          <a:lstStyle/>
          <a:p>
            <a:pPr algn="ctr"/>
            <a:r>
              <a:rPr lang="vi-VN" sz="7200" b="1">
                <a:latin typeface="Times New Roman" panose="02020603050405020304" pitchFamily="18" charset="0"/>
                <a:cs typeface="Times New Roman" panose="02020603050405020304" pitchFamily="18" charset="0"/>
              </a:rPr>
              <a:t>II. THỰC HÀNH</a:t>
            </a:r>
            <a:endParaRPr lang="en-GB" sz="7200">
              <a:latin typeface="Times New Roman" panose="02020603050405020304" pitchFamily="18" charset="0"/>
              <a:cs typeface="Times New Roman" panose="02020603050405020304" pitchFamily="18" charset="0"/>
            </a:endParaRPr>
          </a:p>
        </p:txBody>
      </p:sp>
      <p:sp>
        <p:nvSpPr>
          <p:cNvPr id="10" name="TextBox 10"/>
          <p:cNvSpPr txBox="1"/>
          <p:nvPr/>
        </p:nvSpPr>
        <p:spPr>
          <a:xfrm>
            <a:off x="6667650" y="2501417"/>
            <a:ext cx="7619761" cy="1846659"/>
          </a:xfrm>
          <a:prstGeom prst="rect">
            <a:avLst/>
          </a:prstGeom>
        </p:spPr>
        <p:txBody>
          <a:bodyPr wrap="square" lIns="0" tIns="0" rIns="0" bIns="0" rtlCol="0" anchor="t">
            <a:spAutoFit/>
          </a:bodyPr>
          <a:lstStyle/>
          <a:p>
            <a:pPr algn="ctr"/>
            <a:r>
              <a:rPr lang="vi-VN" sz="6000" b="1">
                <a:latin typeface="Times New Roman" panose="02020603050405020304" pitchFamily="18" charset="0"/>
                <a:cs typeface="Times New Roman" panose="02020603050405020304" pitchFamily="18" charset="0"/>
              </a:rPr>
              <a:t>1. Thực hành viết theo các bước</a:t>
            </a:r>
            <a:endParaRPr lang="en-GB" sz="6000">
              <a:latin typeface="Times New Roman" panose="02020603050405020304" pitchFamily="18" charset="0"/>
              <a:cs typeface="Times New Roman" panose="02020603050405020304" pitchFamily="18" charset="0"/>
            </a:endParaRPr>
          </a:p>
        </p:txBody>
      </p:sp>
      <p:sp>
        <p:nvSpPr>
          <p:cNvPr id="11" name="TextBox 11"/>
          <p:cNvSpPr txBox="1"/>
          <p:nvPr/>
        </p:nvSpPr>
        <p:spPr>
          <a:xfrm>
            <a:off x="5874777" y="5127110"/>
            <a:ext cx="8755424" cy="2492990"/>
          </a:xfrm>
          <a:prstGeom prst="rect">
            <a:avLst/>
          </a:prstGeom>
        </p:spPr>
        <p:txBody>
          <a:bodyPr wrap="square" lIns="0" tIns="0" rIns="0" bIns="0" rtlCol="0" anchor="t">
            <a:spAutoFit/>
          </a:bodyPr>
          <a:lstStyle/>
          <a:p>
            <a:pPr algn="ctr"/>
            <a:r>
              <a:rPr lang="vi-VN" sz="5400">
                <a:latin typeface="Times New Roman" panose="02020603050405020304" pitchFamily="18" charset="0"/>
                <a:cs typeface="Times New Roman" panose="02020603050405020304" pitchFamily="18" charset="0"/>
              </a:rPr>
              <a:t>ĐỀ BÀI: Suy nghĩ của em về hiện tượng háo danh và “bệnh” thành tích.</a:t>
            </a:r>
            <a:endParaRPr lang="en-GB" sz="5400">
              <a:latin typeface="Times New Roman" panose="02020603050405020304" pitchFamily="18" charset="0"/>
              <a:cs typeface="Times New Roman" panose="02020603050405020304" pitchFamily="18" charset="0"/>
            </a:endParaRPr>
          </a:p>
        </p:txBody>
      </p:sp>
      <p:sp>
        <p:nvSpPr>
          <p:cNvPr id="13" name="Freeform 13"/>
          <p:cNvSpPr/>
          <p:nvPr/>
        </p:nvSpPr>
        <p:spPr>
          <a:xfrm rot="-5983020">
            <a:off x="-930444" y="-1363085"/>
            <a:ext cx="3681013" cy="3696344"/>
          </a:xfrm>
          <a:custGeom>
            <a:avLst/>
            <a:gdLst/>
            <a:ahLst/>
            <a:cxnLst/>
            <a:rect l="l" t="t" r="r" b="b"/>
            <a:pathLst>
              <a:path w="3681013" h="3696344">
                <a:moveTo>
                  <a:pt x="0" y="0"/>
                </a:moveTo>
                <a:lnTo>
                  <a:pt x="3681014" y="0"/>
                </a:lnTo>
                <a:lnTo>
                  <a:pt x="3681014" y="3696344"/>
                </a:lnTo>
                <a:lnTo>
                  <a:pt x="0" y="3696344"/>
                </a:lnTo>
                <a:lnTo>
                  <a:pt x="0" y="0"/>
                </a:lnTo>
                <a:close/>
              </a:path>
            </a:pathLst>
          </a:custGeom>
          <a:blipFill>
            <a:blip r:embed="rId9">
              <a:extLst>
                <a:ext uri="{96DAC541-7B7A-43D3-8B79-37D633B846F1}">
                  <asvg:svgBlip xmlns:asvg="http://schemas.microsoft.com/office/drawing/2016/SVG/main" r:embed="rId10"/>
                </a:ext>
              </a:extLst>
            </a:blip>
            <a:stretch>
              <a:fillRect l="-26797"/>
            </a:stretch>
          </a:blipFill>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down)">
                                      <p:cBhvr>
                                        <p:cTn id="19" dur="5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circle(in)">
                                      <p:cBhvr>
                                        <p:cTn id="24"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CF8"/>
        </a:solidFill>
        <a:effectLst/>
      </p:bgPr>
    </p:bg>
    <p:spTree>
      <p:nvGrpSpPr>
        <p:cNvPr id="1" name=""/>
        <p:cNvGrpSpPr/>
        <p:nvPr/>
      </p:nvGrpSpPr>
      <p:grpSpPr>
        <a:xfrm>
          <a:off x="0" y="0"/>
          <a:ext cx="0" cy="0"/>
          <a:chOff x="0" y="0"/>
          <a:chExt cx="0" cy="0"/>
        </a:xfrm>
      </p:grpSpPr>
      <p:sp>
        <p:nvSpPr>
          <p:cNvPr id="4" name="Freeform 4"/>
          <p:cNvSpPr/>
          <p:nvPr/>
        </p:nvSpPr>
        <p:spPr>
          <a:xfrm>
            <a:off x="4284261" y="571501"/>
            <a:ext cx="5530203" cy="4755126"/>
          </a:xfrm>
          <a:custGeom>
            <a:avLst/>
            <a:gdLst/>
            <a:ahLst/>
            <a:cxnLst/>
            <a:rect l="l" t="t" r="r" b="b"/>
            <a:pathLst>
              <a:path w="4103280" h="4148537">
                <a:moveTo>
                  <a:pt x="0" y="0"/>
                </a:moveTo>
                <a:lnTo>
                  <a:pt x="4103280" y="0"/>
                </a:lnTo>
                <a:lnTo>
                  <a:pt x="4103280" y="4148537"/>
                </a:lnTo>
                <a:lnTo>
                  <a:pt x="0" y="4148537"/>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5" name="Freeform 5"/>
          <p:cNvSpPr/>
          <p:nvPr/>
        </p:nvSpPr>
        <p:spPr>
          <a:xfrm>
            <a:off x="10059546" y="419101"/>
            <a:ext cx="5256654" cy="4907526"/>
          </a:xfrm>
          <a:custGeom>
            <a:avLst/>
            <a:gdLst/>
            <a:ahLst/>
            <a:cxnLst/>
            <a:rect l="l" t="t" r="r" b="b"/>
            <a:pathLst>
              <a:path w="4103280" h="4148537">
                <a:moveTo>
                  <a:pt x="0" y="0"/>
                </a:moveTo>
                <a:lnTo>
                  <a:pt x="4103280" y="0"/>
                </a:lnTo>
                <a:lnTo>
                  <a:pt x="4103280" y="4148537"/>
                </a:lnTo>
                <a:lnTo>
                  <a:pt x="0" y="414853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6" name="Freeform 6"/>
          <p:cNvSpPr/>
          <p:nvPr/>
        </p:nvSpPr>
        <p:spPr>
          <a:xfrm>
            <a:off x="6066936" y="5110121"/>
            <a:ext cx="6001205" cy="4910179"/>
          </a:xfrm>
          <a:custGeom>
            <a:avLst/>
            <a:gdLst/>
            <a:ahLst/>
            <a:cxnLst/>
            <a:rect l="l" t="t" r="r" b="b"/>
            <a:pathLst>
              <a:path w="4103280" h="4148537">
                <a:moveTo>
                  <a:pt x="0" y="0"/>
                </a:moveTo>
                <a:lnTo>
                  <a:pt x="4103280" y="0"/>
                </a:lnTo>
                <a:lnTo>
                  <a:pt x="4103280" y="4148537"/>
                </a:lnTo>
                <a:lnTo>
                  <a:pt x="0" y="414853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7" name="Freeform 7"/>
          <p:cNvSpPr/>
          <p:nvPr/>
        </p:nvSpPr>
        <p:spPr>
          <a:xfrm>
            <a:off x="12497338" y="5110121"/>
            <a:ext cx="5392749" cy="5062579"/>
          </a:xfrm>
          <a:custGeom>
            <a:avLst/>
            <a:gdLst/>
            <a:ahLst/>
            <a:cxnLst/>
            <a:rect l="l" t="t" r="r" b="b"/>
            <a:pathLst>
              <a:path w="4103280" h="4148537">
                <a:moveTo>
                  <a:pt x="0" y="0"/>
                </a:moveTo>
                <a:lnTo>
                  <a:pt x="4103280" y="0"/>
                </a:lnTo>
                <a:lnTo>
                  <a:pt x="4103280" y="4148537"/>
                </a:lnTo>
                <a:lnTo>
                  <a:pt x="0" y="4148537"/>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3" name="Freeform 13"/>
          <p:cNvSpPr/>
          <p:nvPr/>
        </p:nvSpPr>
        <p:spPr>
          <a:xfrm rot="-1332252">
            <a:off x="-962384" y="7334072"/>
            <a:ext cx="3729241" cy="3998211"/>
          </a:xfrm>
          <a:custGeom>
            <a:avLst/>
            <a:gdLst/>
            <a:ahLst/>
            <a:cxnLst/>
            <a:rect l="l" t="t" r="r" b="b"/>
            <a:pathLst>
              <a:path w="3729241" h="3998211">
                <a:moveTo>
                  <a:pt x="0" y="0"/>
                </a:moveTo>
                <a:lnTo>
                  <a:pt x="3729241" y="0"/>
                </a:lnTo>
                <a:lnTo>
                  <a:pt x="3729241" y="3998211"/>
                </a:lnTo>
                <a:lnTo>
                  <a:pt x="0" y="3998211"/>
                </a:lnTo>
                <a:lnTo>
                  <a:pt x="0" y="0"/>
                </a:lnTo>
                <a:close/>
              </a:path>
            </a:pathLst>
          </a:custGeom>
          <a:blipFill>
            <a:blip r:embed="rId9"/>
            <a:stretch>
              <a:fillRect/>
            </a:stretch>
          </a:blipFill>
        </p:spPr>
      </p:sp>
      <p:sp>
        <p:nvSpPr>
          <p:cNvPr id="14" name="Freeform 14"/>
          <p:cNvSpPr/>
          <p:nvPr/>
        </p:nvSpPr>
        <p:spPr>
          <a:xfrm>
            <a:off x="147724" y="3086100"/>
            <a:ext cx="4136537" cy="3841808"/>
          </a:xfrm>
          <a:custGeom>
            <a:avLst/>
            <a:gdLst/>
            <a:ahLst/>
            <a:cxnLst/>
            <a:rect l="l" t="t" r="r" b="b"/>
            <a:pathLst>
              <a:path w="4136537" h="3841808">
                <a:moveTo>
                  <a:pt x="0" y="0"/>
                </a:moveTo>
                <a:lnTo>
                  <a:pt x="4136537" y="0"/>
                </a:lnTo>
                <a:lnTo>
                  <a:pt x="4136537" y="3841808"/>
                </a:lnTo>
                <a:lnTo>
                  <a:pt x="0" y="3841808"/>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6" name="Freeform 16"/>
          <p:cNvSpPr/>
          <p:nvPr/>
        </p:nvSpPr>
        <p:spPr>
          <a:xfrm rot="-5983020">
            <a:off x="-588746" y="-1597302"/>
            <a:ext cx="3681013" cy="3696344"/>
          </a:xfrm>
          <a:custGeom>
            <a:avLst/>
            <a:gdLst/>
            <a:ahLst/>
            <a:cxnLst/>
            <a:rect l="l" t="t" r="r" b="b"/>
            <a:pathLst>
              <a:path w="3681013" h="3696344">
                <a:moveTo>
                  <a:pt x="0" y="0"/>
                </a:moveTo>
                <a:lnTo>
                  <a:pt x="3681013" y="0"/>
                </a:lnTo>
                <a:lnTo>
                  <a:pt x="3681013" y="3696343"/>
                </a:lnTo>
                <a:lnTo>
                  <a:pt x="0" y="3696343"/>
                </a:lnTo>
                <a:lnTo>
                  <a:pt x="0" y="0"/>
                </a:lnTo>
                <a:close/>
              </a:path>
            </a:pathLst>
          </a:custGeom>
          <a:blipFill>
            <a:blip r:embed="rId12">
              <a:extLst>
                <a:ext uri="{96DAC541-7B7A-43D3-8B79-37D633B846F1}">
                  <asvg:svgBlip xmlns:asvg="http://schemas.microsoft.com/office/drawing/2016/SVG/main" r:embed="rId13"/>
                </a:ext>
              </a:extLst>
            </a:blip>
            <a:stretch>
              <a:fillRect l="-26797"/>
            </a:stretch>
          </a:blipFill>
        </p:spPr>
      </p:sp>
      <p:sp>
        <p:nvSpPr>
          <p:cNvPr id="22" name="TextBox 22"/>
          <p:cNvSpPr txBox="1"/>
          <p:nvPr/>
        </p:nvSpPr>
        <p:spPr>
          <a:xfrm>
            <a:off x="5184887" y="2106618"/>
            <a:ext cx="3379252" cy="2031325"/>
          </a:xfrm>
          <a:prstGeom prst="rect">
            <a:avLst/>
          </a:prstGeom>
        </p:spPr>
        <p:txBody>
          <a:bodyPr lIns="0" tIns="0" rIns="0" bIns="0" rtlCol="0" anchor="t">
            <a:spAutoFit/>
          </a:bodyPr>
          <a:lstStyle/>
          <a:p>
            <a:pPr algn="ctr"/>
            <a:r>
              <a:rPr lang="en-US" sz="4400">
                <a:latin typeface="Times New Roman" panose="02020603050405020304" pitchFamily="18" charset="0"/>
                <a:cs typeface="Times New Roman" panose="02020603050405020304" pitchFamily="18" charset="0"/>
              </a:rPr>
              <a:t>Thông tin chính về bài viết</a:t>
            </a:r>
            <a:endParaRPr lang="en-US" sz="4400">
              <a:solidFill>
                <a:srgbClr val="603813"/>
              </a:solidFill>
              <a:latin typeface="Times New Roman" panose="02020603050405020304" pitchFamily="18" charset="0"/>
              <a:cs typeface="Times New Roman" panose="02020603050405020304" pitchFamily="18" charset="0"/>
            </a:endParaRPr>
          </a:p>
        </p:txBody>
      </p:sp>
      <p:sp>
        <p:nvSpPr>
          <p:cNvPr id="23" name="TextBox 23"/>
          <p:cNvSpPr txBox="1"/>
          <p:nvPr/>
        </p:nvSpPr>
        <p:spPr>
          <a:xfrm>
            <a:off x="10908683" y="1731883"/>
            <a:ext cx="3379252" cy="2708434"/>
          </a:xfrm>
          <a:prstGeom prst="rect">
            <a:avLst/>
          </a:prstGeom>
        </p:spPr>
        <p:txBody>
          <a:bodyPr lIns="0" tIns="0" rIns="0" bIns="0" rtlCol="0" anchor="t">
            <a:spAutoFit/>
          </a:bodyPr>
          <a:lstStyle/>
          <a:p>
            <a:pPr algn="ctr"/>
            <a:r>
              <a:rPr lang="en-US" sz="4400">
                <a:latin typeface="Times New Roman" panose="02020603050405020304" pitchFamily="18" charset="0"/>
                <a:cs typeface="Times New Roman" panose="02020603050405020304" pitchFamily="18" charset="0"/>
              </a:rPr>
              <a:t>Kiểu bài: Nghị luận về sự việc hiện tượng trong đời sống</a:t>
            </a:r>
            <a:endParaRPr lang="en-US" sz="4400">
              <a:solidFill>
                <a:srgbClr val="603813"/>
              </a:solidFill>
              <a:latin typeface="Times New Roman" panose="02020603050405020304" pitchFamily="18" charset="0"/>
              <a:cs typeface="Times New Roman" panose="02020603050405020304" pitchFamily="18" charset="0"/>
            </a:endParaRPr>
          </a:p>
        </p:txBody>
      </p:sp>
      <p:sp>
        <p:nvSpPr>
          <p:cNvPr id="24" name="TextBox 24"/>
          <p:cNvSpPr txBox="1"/>
          <p:nvPr/>
        </p:nvSpPr>
        <p:spPr>
          <a:xfrm>
            <a:off x="6967135" y="6479705"/>
            <a:ext cx="3941548" cy="2708434"/>
          </a:xfrm>
          <a:prstGeom prst="rect">
            <a:avLst/>
          </a:prstGeom>
        </p:spPr>
        <p:txBody>
          <a:bodyPr wrap="square" lIns="0" tIns="0" rIns="0" bIns="0" rtlCol="0" anchor="t">
            <a:spAutoFit/>
          </a:bodyPr>
          <a:lstStyle/>
          <a:p>
            <a:pPr algn="ctr"/>
            <a:r>
              <a:rPr lang="vi-VN" sz="4400">
                <a:latin typeface="Times New Roman" panose="02020603050405020304" pitchFamily="18" charset="0"/>
                <a:cs typeface="Times New Roman" panose="02020603050405020304" pitchFamily="18" charset="0"/>
              </a:rPr>
              <a:t>Vấn đề nghị luận: Bàn về háo danh và “bệnh” thành tích.</a:t>
            </a:r>
            <a:endParaRPr lang="en-GB" sz="4400">
              <a:latin typeface="Times New Roman" panose="02020603050405020304" pitchFamily="18" charset="0"/>
              <a:cs typeface="Times New Roman" panose="02020603050405020304" pitchFamily="18" charset="0"/>
            </a:endParaRPr>
          </a:p>
        </p:txBody>
      </p:sp>
      <p:sp>
        <p:nvSpPr>
          <p:cNvPr id="25" name="TextBox 25"/>
          <p:cNvSpPr txBox="1"/>
          <p:nvPr/>
        </p:nvSpPr>
        <p:spPr>
          <a:xfrm>
            <a:off x="13165189" y="6267768"/>
            <a:ext cx="4057046" cy="3385542"/>
          </a:xfrm>
          <a:prstGeom prst="rect">
            <a:avLst/>
          </a:prstGeom>
        </p:spPr>
        <p:txBody>
          <a:bodyPr wrap="square" lIns="0" tIns="0" rIns="0" bIns="0" rtlCol="0" anchor="t">
            <a:spAutoFit/>
          </a:bodyPr>
          <a:lstStyle/>
          <a:p>
            <a:pPr algn="ctr"/>
            <a:r>
              <a:rPr lang="vi-VN" sz="4400">
                <a:latin typeface="Times New Roman" panose="02020603050405020304" pitchFamily="18" charset="0"/>
                <a:cs typeface="Times New Roman" panose="02020603050405020304" pitchFamily="18" charset="0"/>
              </a:rPr>
              <a:t>Phạm vi bằng chứng cần huy động: từ thực tiễn đời sống, từ văn thơ, sách vở. </a:t>
            </a:r>
            <a:endParaRPr lang="en-GB" sz="4400">
              <a:latin typeface="Times New Roman" panose="02020603050405020304" pitchFamily="18" charset="0"/>
              <a:cs typeface="Times New Roman" panose="02020603050405020304" pitchFamily="18" charset="0"/>
            </a:endParaRPr>
          </a:p>
        </p:txBody>
      </p:sp>
      <p:sp>
        <p:nvSpPr>
          <p:cNvPr id="27" name="Freeform 27"/>
          <p:cNvSpPr/>
          <p:nvPr/>
        </p:nvSpPr>
        <p:spPr>
          <a:xfrm rot="-5983020" flipH="1" flipV="1">
            <a:off x="15836595" y="8115647"/>
            <a:ext cx="3681013" cy="3696344"/>
          </a:xfrm>
          <a:custGeom>
            <a:avLst/>
            <a:gdLst/>
            <a:ahLst/>
            <a:cxnLst/>
            <a:rect l="l" t="t" r="r" b="b"/>
            <a:pathLst>
              <a:path w="3681013" h="3696344">
                <a:moveTo>
                  <a:pt x="3681013" y="3696343"/>
                </a:moveTo>
                <a:lnTo>
                  <a:pt x="0" y="3696343"/>
                </a:lnTo>
                <a:lnTo>
                  <a:pt x="0" y="0"/>
                </a:lnTo>
                <a:lnTo>
                  <a:pt x="3681013" y="0"/>
                </a:lnTo>
                <a:lnTo>
                  <a:pt x="3681013" y="3696343"/>
                </a:lnTo>
                <a:close/>
              </a:path>
            </a:pathLst>
          </a:custGeom>
          <a:blipFill>
            <a:blip r:embed="rId12">
              <a:extLst>
                <a:ext uri="{96DAC541-7B7A-43D3-8B79-37D633B846F1}">
                  <asvg:svgBlip xmlns:asvg="http://schemas.microsoft.com/office/drawing/2016/SVG/main" r:embed="rId13"/>
                </a:ext>
              </a:extLst>
            </a:blip>
            <a:stretch>
              <a:fillRect l="-26797"/>
            </a:stretch>
          </a:blipFill>
        </p:spPr>
      </p:sp>
      <p:sp>
        <p:nvSpPr>
          <p:cNvPr id="28" name="TextBox 17"/>
          <p:cNvSpPr txBox="1"/>
          <p:nvPr/>
        </p:nvSpPr>
        <p:spPr>
          <a:xfrm>
            <a:off x="-110247" y="3991341"/>
            <a:ext cx="4394508" cy="2031325"/>
          </a:xfrm>
          <a:prstGeom prst="rect">
            <a:avLst/>
          </a:prstGeom>
        </p:spPr>
        <p:txBody>
          <a:bodyPr lIns="0" tIns="0" rIns="0" bIns="0" rtlCol="0" anchor="t">
            <a:spAutoFit/>
          </a:bodyPr>
          <a:lstStyle/>
          <a:p>
            <a:pPr algn="ctr"/>
            <a:r>
              <a:rPr lang="vi-VN" sz="6600" b="1">
                <a:latin typeface="Times New Roman" panose="02020603050405020304" pitchFamily="18" charset="0"/>
                <a:cs typeface="Times New Roman" panose="02020603050405020304" pitchFamily="18" charset="0"/>
              </a:rPr>
              <a:t>a. Bước </a:t>
            </a:r>
            <a:r>
              <a:rPr lang="vi-VN" sz="6600" b="1" smtClean="0">
                <a:latin typeface="Times New Roman" panose="02020603050405020304" pitchFamily="18" charset="0"/>
                <a:cs typeface="Times New Roman" panose="02020603050405020304" pitchFamily="18" charset="0"/>
              </a:rPr>
              <a:t>1 </a:t>
            </a:r>
            <a:r>
              <a:rPr lang="vi-VN" sz="6600" b="1">
                <a:latin typeface="Times New Roman" panose="02020603050405020304" pitchFamily="18" charset="0"/>
                <a:cs typeface="Times New Roman" panose="02020603050405020304" pitchFamily="18" charset="0"/>
              </a:rPr>
              <a:t>Chuẩn bị</a:t>
            </a:r>
            <a:endParaRPr lang="en-GB" sz="660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fade">
                                      <p:cBhvr>
                                        <p:cTn id="19" dur="1000"/>
                                        <p:tgtEl>
                                          <p:spTgt spid="22"/>
                                        </p:tgtEl>
                                      </p:cBhvr>
                                    </p:animEffect>
                                    <p:anim calcmode="lin" valueType="num">
                                      <p:cBhvr>
                                        <p:cTn id="20" dur="1000" fill="hold"/>
                                        <p:tgtEl>
                                          <p:spTgt spid="22"/>
                                        </p:tgtEl>
                                        <p:attrNameLst>
                                          <p:attrName>ppt_x</p:attrName>
                                        </p:attrNameLst>
                                      </p:cBhvr>
                                      <p:tavLst>
                                        <p:tav tm="0">
                                          <p:val>
                                            <p:strVal val="#ppt_x"/>
                                          </p:val>
                                        </p:tav>
                                        <p:tav tm="100000">
                                          <p:val>
                                            <p:strVal val="#ppt_x"/>
                                          </p:val>
                                        </p:tav>
                                      </p:tavLst>
                                    </p:anim>
                                    <p:anim calcmode="lin" valueType="num">
                                      <p:cBhvr>
                                        <p:cTn id="21" dur="1000" fill="hold"/>
                                        <p:tgtEl>
                                          <p:spTgt spid="22"/>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1000"/>
                                        <p:tgtEl>
                                          <p:spTgt spid="4"/>
                                        </p:tgtEl>
                                      </p:cBhvr>
                                    </p:animEffect>
                                    <p:anim calcmode="lin" valueType="num">
                                      <p:cBhvr>
                                        <p:cTn id="25" dur="1000" fill="hold"/>
                                        <p:tgtEl>
                                          <p:spTgt spid="4"/>
                                        </p:tgtEl>
                                        <p:attrNameLst>
                                          <p:attrName>ppt_x</p:attrName>
                                        </p:attrNameLst>
                                      </p:cBhvr>
                                      <p:tavLst>
                                        <p:tav tm="0">
                                          <p:val>
                                            <p:strVal val="#ppt_x"/>
                                          </p:val>
                                        </p:tav>
                                        <p:tav tm="100000">
                                          <p:val>
                                            <p:strVal val="#ppt_x"/>
                                          </p:val>
                                        </p:tav>
                                      </p:tavLst>
                                    </p:anim>
                                    <p:anim calcmode="lin" valueType="num">
                                      <p:cBhvr>
                                        <p:cTn id="2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barn(inVertical)">
                                      <p:cBhvr>
                                        <p:cTn id="31" dur="500"/>
                                        <p:tgtEl>
                                          <p:spTgt spid="23"/>
                                        </p:tgtEl>
                                      </p:cBhvr>
                                    </p:animEffect>
                                  </p:childTnLst>
                                </p:cTn>
                              </p:par>
                              <p:par>
                                <p:cTn id="32" presetID="16" presetClass="entr" presetSubtype="21" fill="hold" nodeType="with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barn(inVertical)">
                                      <p:cBhvr>
                                        <p:cTn id="34" dur="500"/>
                                        <p:tgtEl>
                                          <p:spTgt spid="5"/>
                                        </p:tgtEl>
                                      </p:cBhvr>
                                    </p:animEffect>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grpId="0" nodeType="clickEffect">
                                  <p:stCondLst>
                                    <p:cond delay="0"/>
                                  </p:stCondLst>
                                  <p:childTnLst>
                                    <p:set>
                                      <p:cBhvr>
                                        <p:cTn id="38" dur="1" fill="hold">
                                          <p:stCondLst>
                                            <p:cond delay="0"/>
                                          </p:stCondLst>
                                        </p:cTn>
                                        <p:tgtEl>
                                          <p:spTgt spid="24"/>
                                        </p:tgtEl>
                                        <p:attrNameLst>
                                          <p:attrName>style.visibility</p:attrName>
                                        </p:attrNameLst>
                                      </p:cBhvr>
                                      <p:to>
                                        <p:strVal val="visible"/>
                                      </p:to>
                                    </p:set>
                                    <p:animEffect transition="in" filter="circle(in)">
                                      <p:cBhvr>
                                        <p:cTn id="39" dur="2000"/>
                                        <p:tgtEl>
                                          <p:spTgt spid="24"/>
                                        </p:tgtEl>
                                      </p:cBhvr>
                                    </p:animEffect>
                                  </p:childTnLst>
                                </p:cTn>
                              </p:par>
                              <p:par>
                                <p:cTn id="40" presetID="6" presetClass="entr" presetSubtype="16" fill="hold" nodeType="withEffect">
                                  <p:stCondLst>
                                    <p:cond delay="0"/>
                                  </p:stCondLst>
                                  <p:childTnLst>
                                    <p:set>
                                      <p:cBhvr>
                                        <p:cTn id="41" dur="1" fill="hold">
                                          <p:stCondLst>
                                            <p:cond delay="0"/>
                                          </p:stCondLst>
                                        </p:cTn>
                                        <p:tgtEl>
                                          <p:spTgt spid="6"/>
                                        </p:tgtEl>
                                        <p:attrNameLst>
                                          <p:attrName>style.visibility</p:attrName>
                                        </p:attrNameLst>
                                      </p:cBhvr>
                                      <p:to>
                                        <p:strVal val="visible"/>
                                      </p:to>
                                    </p:set>
                                    <p:animEffect transition="in" filter="circle(in)">
                                      <p:cBhvr>
                                        <p:cTn id="42" dur="2000"/>
                                        <p:tgtEl>
                                          <p:spTgt spid="6"/>
                                        </p:tgtEl>
                                      </p:cBhvr>
                                    </p:animEffect>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grpId="0" nodeType="clickEffect">
                                  <p:stCondLst>
                                    <p:cond delay="0"/>
                                  </p:stCondLst>
                                  <p:childTnLst>
                                    <p:set>
                                      <p:cBhvr>
                                        <p:cTn id="46" dur="1" fill="hold">
                                          <p:stCondLst>
                                            <p:cond delay="0"/>
                                          </p:stCondLst>
                                        </p:cTn>
                                        <p:tgtEl>
                                          <p:spTgt spid="25"/>
                                        </p:tgtEl>
                                        <p:attrNameLst>
                                          <p:attrName>style.visibility</p:attrName>
                                        </p:attrNameLst>
                                      </p:cBhvr>
                                      <p:to>
                                        <p:strVal val="visible"/>
                                      </p:to>
                                    </p:set>
                                    <p:animEffect transition="in" filter="circle(in)">
                                      <p:cBhvr>
                                        <p:cTn id="47" dur="2000"/>
                                        <p:tgtEl>
                                          <p:spTgt spid="25"/>
                                        </p:tgtEl>
                                      </p:cBhvr>
                                    </p:animEffect>
                                  </p:childTnLst>
                                </p:cTn>
                              </p:par>
                              <p:par>
                                <p:cTn id="48" presetID="6" presetClass="entr" presetSubtype="16" fill="hold" nodeType="withEffect">
                                  <p:stCondLst>
                                    <p:cond delay="0"/>
                                  </p:stCondLst>
                                  <p:childTnLst>
                                    <p:set>
                                      <p:cBhvr>
                                        <p:cTn id="49" dur="1" fill="hold">
                                          <p:stCondLst>
                                            <p:cond delay="0"/>
                                          </p:stCondLst>
                                        </p:cTn>
                                        <p:tgtEl>
                                          <p:spTgt spid="7"/>
                                        </p:tgtEl>
                                        <p:attrNameLst>
                                          <p:attrName>style.visibility</p:attrName>
                                        </p:attrNameLst>
                                      </p:cBhvr>
                                      <p:to>
                                        <p:strVal val="visible"/>
                                      </p:to>
                                    </p:set>
                                    <p:animEffect transition="in" filter="circle(in)">
                                      <p:cBhvr>
                                        <p:cTn id="50"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24" grpId="0"/>
      <p:bldP spid="25" grpId="0"/>
      <p:bldP spid="28"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CF8"/>
        </a:solidFill>
        <a:effectLst/>
      </p:bgPr>
    </p:bg>
    <p:spTree>
      <p:nvGrpSpPr>
        <p:cNvPr id="1" name=""/>
        <p:cNvGrpSpPr/>
        <p:nvPr/>
      </p:nvGrpSpPr>
      <p:grpSpPr>
        <a:xfrm>
          <a:off x="0" y="0"/>
          <a:ext cx="0" cy="0"/>
          <a:chOff x="0" y="0"/>
          <a:chExt cx="0" cy="0"/>
        </a:xfrm>
      </p:grpSpPr>
      <p:sp>
        <p:nvSpPr>
          <p:cNvPr id="4" name="Freeform 4"/>
          <p:cNvSpPr/>
          <p:nvPr/>
        </p:nvSpPr>
        <p:spPr>
          <a:xfrm>
            <a:off x="5142680" y="3004959"/>
            <a:ext cx="6074964" cy="5909283"/>
          </a:xfrm>
          <a:custGeom>
            <a:avLst/>
            <a:gdLst/>
            <a:ahLst/>
            <a:cxnLst/>
            <a:rect l="l" t="t" r="r" b="b"/>
            <a:pathLst>
              <a:path w="6074964" h="5909283">
                <a:moveTo>
                  <a:pt x="0" y="0"/>
                </a:moveTo>
                <a:lnTo>
                  <a:pt x="6074964" y="0"/>
                </a:lnTo>
                <a:lnTo>
                  <a:pt x="6074964" y="5909283"/>
                </a:lnTo>
                <a:lnTo>
                  <a:pt x="0" y="5909283"/>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5" name="Freeform 5"/>
          <p:cNvSpPr/>
          <p:nvPr/>
        </p:nvSpPr>
        <p:spPr>
          <a:xfrm>
            <a:off x="11184336" y="3004959"/>
            <a:ext cx="6074964" cy="5909283"/>
          </a:xfrm>
          <a:custGeom>
            <a:avLst/>
            <a:gdLst/>
            <a:ahLst/>
            <a:cxnLst/>
            <a:rect l="l" t="t" r="r" b="b"/>
            <a:pathLst>
              <a:path w="6074964" h="5909283">
                <a:moveTo>
                  <a:pt x="0" y="0"/>
                </a:moveTo>
                <a:lnTo>
                  <a:pt x="6074964" y="0"/>
                </a:lnTo>
                <a:lnTo>
                  <a:pt x="6074964" y="5909283"/>
                </a:lnTo>
                <a:lnTo>
                  <a:pt x="0" y="590928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8" name="Freeform 8"/>
          <p:cNvSpPr/>
          <p:nvPr/>
        </p:nvSpPr>
        <p:spPr>
          <a:xfrm>
            <a:off x="12815858" y="-452071"/>
            <a:ext cx="6741498" cy="3583319"/>
          </a:xfrm>
          <a:custGeom>
            <a:avLst/>
            <a:gdLst/>
            <a:ahLst/>
            <a:cxnLst/>
            <a:rect l="l" t="t" r="r" b="b"/>
            <a:pathLst>
              <a:path w="6741498" h="3583319">
                <a:moveTo>
                  <a:pt x="0" y="0"/>
                </a:moveTo>
                <a:lnTo>
                  <a:pt x="6741498" y="0"/>
                </a:lnTo>
                <a:lnTo>
                  <a:pt x="6741498" y="3583319"/>
                </a:lnTo>
                <a:lnTo>
                  <a:pt x="0" y="3583319"/>
                </a:lnTo>
                <a:lnTo>
                  <a:pt x="0" y="0"/>
                </a:lnTo>
                <a:close/>
              </a:path>
            </a:pathLst>
          </a:custGeom>
          <a:blipFill>
            <a:blip r:embed="rId5"/>
            <a:stretch>
              <a:fillRect/>
            </a:stretch>
          </a:blipFill>
        </p:spPr>
      </p:sp>
      <p:sp>
        <p:nvSpPr>
          <p:cNvPr id="11" name="Freeform 11"/>
          <p:cNvSpPr/>
          <p:nvPr/>
        </p:nvSpPr>
        <p:spPr>
          <a:xfrm rot="292895">
            <a:off x="-16868" y="725721"/>
            <a:ext cx="7252128" cy="4245328"/>
          </a:xfrm>
          <a:custGeom>
            <a:avLst/>
            <a:gdLst/>
            <a:ahLst/>
            <a:cxnLst/>
            <a:rect l="l" t="t" r="r" b="b"/>
            <a:pathLst>
              <a:path w="5653585" h="4245328">
                <a:moveTo>
                  <a:pt x="0" y="0"/>
                </a:moveTo>
                <a:lnTo>
                  <a:pt x="5653585" y="0"/>
                </a:lnTo>
                <a:lnTo>
                  <a:pt x="5653585" y="4245328"/>
                </a:lnTo>
                <a:lnTo>
                  <a:pt x="0" y="4245328"/>
                </a:lnTo>
                <a:lnTo>
                  <a:pt x="0" y="0"/>
                </a:lnTo>
                <a:close/>
              </a:path>
            </a:pathLst>
          </a:custGeom>
          <a:blipFill>
            <a:blip r:embed="rId6"/>
            <a:stretch>
              <a:fillRect/>
            </a:stretch>
          </a:blipFill>
        </p:spPr>
      </p:sp>
      <p:sp>
        <p:nvSpPr>
          <p:cNvPr id="14" name="Freeform 14"/>
          <p:cNvSpPr/>
          <p:nvPr/>
        </p:nvSpPr>
        <p:spPr>
          <a:xfrm rot="741576" flipH="1">
            <a:off x="-95104" y="4654386"/>
            <a:ext cx="7060175" cy="7684545"/>
          </a:xfrm>
          <a:custGeom>
            <a:avLst/>
            <a:gdLst/>
            <a:ahLst/>
            <a:cxnLst/>
            <a:rect l="l" t="t" r="r" b="b"/>
            <a:pathLst>
              <a:path w="7060175" h="7684545">
                <a:moveTo>
                  <a:pt x="7060176" y="0"/>
                </a:moveTo>
                <a:lnTo>
                  <a:pt x="0" y="0"/>
                </a:lnTo>
                <a:lnTo>
                  <a:pt x="0" y="7684545"/>
                </a:lnTo>
                <a:lnTo>
                  <a:pt x="7060176" y="7684545"/>
                </a:lnTo>
                <a:lnTo>
                  <a:pt x="7060176" y="0"/>
                </a:lnTo>
                <a:close/>
              </a:path>
            </a:pathLst>
          </a:custGeom>
          <a:blipFill>
            <a:blip r:embed="rId7"/>
            <a:stretch>
              <a:fillRect/>
            </a:stretch>
          </a:blipFill>
        </p:spPr>
      </p:sp>
      <p:sp>
        <p:nvSpPr>
          <p:cNvPr id="15" name="TextBox 15"/>
          <p:cNvSpPr txBox="1"/>
          <p:nvPr/>
        </p:nvSpPr>
        <p:spPr>
          <a:xfrm>
            <a:off x="633167" y="1825057"/>
            <a:ext cx="5767633" cy="2154436"/>
          </a:xfrm>
          <a:prstGeom prst="rect">
            <a:avLst/>
          </a:prstGeom>
        </p:spPr>
        <p:txBody>
          <a:bodyPr wrap="square" lIns="0" tIns="0" rIns="0" bIns="0" rtlCol="0" anchor="t">
            <a:spAutoFit/>
          </a:bodyPr>
          <a:lstStyle/>
          <a:p>
            <a:pPr algn="ctr">
              <a:lnSpc>
                <a:spcPts val="8440"/>
              </a:lnSpc>
            </a:pPr>
            <a:r>
              <a:rPr lang="en-US" sz="8000" b="1">
                <a:latin typeface="Times New Roman" panose="02020603050405020304" pitchFamily="18" charset="0"/>
                <a:cs typeface="Times New Roman" panose="02020603050405020304" pitchFamily="18" charset="0"/>
              </a:rPr>
              <a:t>Kiến thức cần chuẩn bị</a:t>
            </a:r>
            <a:endParaRPr lang="en-US" sz="8800" b="1">
              <a:solidFill>
                <a:srgbClr val="4F3B20"/>
              </a:solidFill>
              <a:latin typeface="Times New Roman" panose="02020603050405020304" pitchFamily="18" charset="0"/>
              <a:cs typeface="Times New Roman" panose="02020603050405020304" pitchFamily="18" charset="0"/>
            </a:endParaRPr>
          </a:p>
        </p:txBody>
      </p:sp>
      <p:sp>
        <p:nvSpPr>
          <p:cNvPr id="16" name="TextBox 16"/>
          <p:cNvSpPr txBox="1"/>
          <p:nvPr/>
        </p:nvSpPr>
        <p:spPr>
          <a:xfrm>
            <a:off x="5867400" y="4305274"/>
            <a:ext cx="4669439" cy="3323987"/>
          </a:xfrm>
          <a:prstGeom prst="rect">
            <a:avLst/>
          </a:prstGeom>
        </p:spPr>
        <p:txBody>
          <a:bodyPr lIns="0" tIns="0" rIns="0" bIns="0" rtlCol="0" anchor="t">
            <a:spAutoFit/>
          </a:bodyPr>
          <a:lstStyle/>
          <a:p>
            <a:pPr algn="ctr"/>
            <a:r>
              <a:rPr lang="en-US" sz="5400">
                <a:latin typeface="Times New Roman" panose="02020603050405020304" pitchFamily="18" charset="0"/>
                <a:cs typeface="Times New Roman" panose="02020603050405020304" pitchFamily="18" charset="0"/>
              </a:rPr>
              <a:t>Tìm hiểu nghĩa của các từ: háo danh và “bệnh” thành tích.</a:t>
            </a:r>
            <a:endParaRPr lang="en-US" sz="5400">
              <a:solidFill>
                <a:srgbClr val="603813"/>
              </a:solidFill>
              <a:latin typeface="Times New Roman" panose="02020603050405020304" pitchFamily="18" charset="0"/>
              <a:cs typeface="Times New Roman" panose="02020603050405020304" pitchFamily="18" charset="0"/>
            </a:endParaRPr>
          </a:p>
        </p:txBody>
      </p:sp>
      <p:sp>
        <p:nvSpPr>
          <p:cNvPr id="17" name="TextBox 17"/>
          <p:cNvSpPr txBox="1"/>
          <p:nvPr/>
        </p:nvSpPr>
        <p:spPr>
          <a:xfrm>
            <a:off x="11978097" y="4416228"/>
            <a:ext cx="4669439" cy="3323987"/>
          </a:xfrm>
          <a:prstGeom prst="rect">
            <a:avLst/>
          </a:prstGeom>
        </p:spPr>
        <p:txBody>
          <a:bodyPr lIns="0" tIns="0" rIns="0" bIns="0" rtlCol="0" anchor="t">
            <a:spAutoFit/>
          </a:bodyPr>
          <a:lstStyle/>
          <a:p>
            <a:pPr algn="ctr"/>
            <a:r>
              <a:rPr lang="en-US" sz="5400">
                <a:latin typeface="Times New Roman" panose="02020603050405020304" pitchFamily="18" charset="0"/>
                <a:cs typeface="Times New Roman" panose="02020603050405020304" pitchFamily="18" charset="0"/>
              </a:rPr>
              <a:t>Đọc sách, báo và tìm các bằng chứng liên quan đến hiện tượng </a:t>
            </a:r>
            <a:endParaRPr lang="en-US" sz="5400">
              <a:solidFill>
                <a:srgbClr val="603813"/>
              </a:solidFill>
              <a:latin typeface="Times New Roman" panose="02020603050405020304" pitchFamily="18" charset="0"/>
              <a:cs typeface="Times New Roman" panose="02020603050405020304" pitchFamily="18" charset="0"/>
            </a:endParaRPr>
          </a:p>
        </p:txBody>
      </p:sp>
      <p:sp>
        <p:nvSpPr>
          <p:cNvPr id="20" name="Freeform 20"/>
          <p:cNvSpPr/>
          <p:nvPr/>
        </p:nvSpPr>
        <p:spPr>
          <a:xfrm rot="-225904">
            <a:off x="-1254497" y="-1791418"/>
            <a:ext cx="3775329" cy="4114800"/>
          </a:xfrm>
          <a:custGeom>
            <a:avLst/>
            <a:gdLst/>
            <a:ahLst/>
            <a:cxnLst/>
            <a:rect l="l" t="t" r="r" b="b"/>
            <a:pathLst>
              <a:path w="3775329" h="4114800">
                <a:moveTo>
                  <a:pt x="0" y="0"/>
                </a:moveTo>
                <a:lnTo>
                  <a:pt x="3775329" y="0"/>
                </a:lnTo>
                <a:lnTo>
                  <a:pt x="3775329" y="4114800"/>
                </a:lnTo>
                <a:lnTo>
                  <a:pt x="0" y="4114800"/>
                </a:lnTo>
                <a:lnTo>
                  <a:pt x="0" y="0"/>
                </a:lnTo>
                <a:close/>
              </a:path>
            </a:pathLst>
          </a:custGeom>
          <a:blipFill>
            <a:blip r:embed="rId8"/>
            <a:stretch>
              <a:fillRect/>
            </a:stretch>
          </a:blipFill>
        </p:spPr>
      </p:sp>
      <p:sp>
        <p:nvSpPr>
          <p:cNvPr id="21" name="Freeform 21"/>
          <p:cNvSpPr/>
          <p:nvPr/>
        </p:nvSpPr>
        <p:spPr>
          <a:xfrm rot="-225904" flipH="1" flipV="1">
            <a:off x="15509262" y="7906523"/>
            <a:ext cx="3775329" cy="4114800"/>
          </a:xfrm>
          <a:custGeom>
            <a:avLst/>
            <a:gdLst/>
            <a:ahLst/>
            <a:cxnLst/>
            <a:rect l="l" t="t" r="r" b="b"/>
            <a:pathLst>
              <a:path w="3775329" h="4114800">
                <a:moveTo>
                  <a:pt x="3775329" y="4114800"/>
                </a:moveTo>
                <a:lnTo>
                  <a:pt x="0" y="4114800"/>
                </a:lnTo>
                <a:lnTo>
                  <a:pt x="0" y="0"/>
                </a:lnTo>
                <a:lnTo>
                  <a:pt x="3775329" y="0"/>
                </a:lnTo>
                <a:lnTo>
                  <a:pt x="3775329" y="4114800"/>
                </a:lnTo>
                <a:close/>
              </a:path>
            </a:pathLst>
          </a:custGeom>
          <a:blipFill>
            <a:blip r:embed="rId9"/>
            <a:stretch>
              <a:fillRect/>
            </a:stretch>
          </a:blipFill>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par>
                                <p:cTn id="8" presetID="16" presetClass="entr" presetSubtype="21"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barn(inVertical)">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wipe(down)">
                                      <p:cBhvr>
                                        <p:cTn id="15" dur="500"/>
                                        <p:tgtEl>
                                          <p:spTgt spid="16"/>
                                        </p:tgtEl>
                                      </p:cBhvr>
                                    </p:animEffect>
                                  </p:childTnLst>
                                </p:cTn>
                              </p:par>
                              <p:par>
                                <p:cTn id="16" presetID="22" presetClass="entr" presetSubtype="4" fill="hold"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wipe(down)">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wipe(down)">
                                      <p:cBhvr>
                                        <p:cTn id="23" dur="500"/>
                                        <p:tgtEl>
                                          <p:spTgt spid="17"/>
                                        </p:tgtEl>
                                      </p:cBhvr>
                                    </p:animEffect>
                                  </p:childTnLst>
                                </p:cTn>
                              </p:par>
                              <p:par>
                                <p:cTn id="24" presetID="22" presetClass="entr" presetSubtype="4" fill="hold" nodeType="with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wipe(down)">
                                      <p:cBhvr>
                                        <p:cTn id="2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CF8"/>
        </a:solidFill>
        <a:effectLst/>
      </p:bgPr>
    </p:bg>
    <p:spTree>
      <p:nvGrpSpPr>
        <p:cNvPr id="1" name=""/>
        <p:cNvGrpSpPr/>
        <p:nvPr/>
      </p:nvGrpSpPr>
      <p:grpSpPr>
        <a:xfrm>
          <a:off x="0" y="0"/>
          <a:ext cx="0" cy="0"/>
          <a:chOff x="0" y="0"/>
          <a:chExt cx="0" cy="0"/>
        </a:xfrm>
      </p:grpSpPr>
      <p:sp>
        <p:nvSpPr>
          <p:cNvPr id="2" name="Freeform 2"/>
          <p:cNvSpPr/>
          <p:nvPr/>
        </p:nvSpPr>
        <p:spPr>
          <a:xfrm>
            <a:off x="-1301003" y="0"/>
            <a:ext cx="10196989" cy="10287000"/>
          </a:xfrm>
          <a:custGeom>
            <a:avLst/>
            <a:gdLst/>
            <a:ahLst/>
            <a:cxnLst/>
            <a:rect l="l" t="t" r="r" b="b"/>
            <a:pathLst>
              <a:path w="10196989" h="10287000">
                <a:moveTo>
                  <a:pt x="0" y="0"/>
                </a:moveTo>
                <a:lnTo>
                  <a:pt x="10196989" y="0"/>
                </a:lnTo>
                <a:lnTo>
                  <a:pt x="10196989" y="10287000"/>
                </a:lnTo>
                <a:lnTo>
                  <a:pt x="0" y="10287000"/>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3" name="Freeform 3"/>
          <p:cNvSpPr/>
          <p:nvPr/>
        </p:nvSpPr>
        <p:spPr>
          <a:xfrm>
            <a:off x="9392014" y="0"/>
            <a:ext cx="10196989" cy="10287000"/>
          </a:xfrm>
          <a:custGeom>
            <a:avLst/>
            <a:gdLst/>
            <a:ahLst/>
            <a:cxnLst/>
            <a:rect l="l" t="t" r="r" b="b"/>
            <a:pathLst>
              <a:path w="10196989" h="10287000">
                <a:moveTo>
                  <a:pt x="0" y="0"/>
                </a:moveTo>
                <a:lnTo>
                  <a:pt x="10196989" y="0"/>
                </a:lnTo>
                <a:lnTo>
                  <a:pt x="10196989" y="10287000"/>
                </a:lnTo>
                <a:lnTo>
                  <a:pt x="0" y="10287000"/>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4" name="Freeform 4"/>
          <p:cNvSpPr/>
          <p:nvPr/>
        </p:nvSpPr>
        <p:spPr>
          <a:xfrm rot="292895">
            <a:off x="2858963" y="487951"/>
            <a:ext cx="11847351" cy="8896284"/>
          </a:xfrm>
          <a:custGeom>
            <a:avLst/>
            <a:gdLst/>
            <a:ahLst/>
            <a:cxnLst/>
            <a:rect l="l" t="t" r="r" b="b"/>
            <a:pathLst>
              <a:path w="11847351" h="8896284">
                <a:moveTo>
                  <a:pt x="0" y="0"/>
                </a:moveTo>
                <a:lnTo>
                  <a:pt x="11847352" y="0"/>
                </a:lnTo>
                <a:lnTo>
                  <a:pt x="11847352" y="8896284"/>
                </a:lnTo>
                <a:lnTo>
                  <a:pt x="0" y="889628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5" name="Freeform 5"/>
          <p:cNvSpPr/>
          <p:nvPr/>
        </p:nvSpPr>
        <p:spPr>
          <a:xfrm rot="-225904" flipH="1">
            <a:off x="15371636" y="-1854820"/>
            <a:ext cx="3775329" cy="4114800"/>
          </a:xfrm>
          <a:custGeom>
            <a:avLst/>
            <a:gdLst/>
            <a:ahLst/>
            <a:cxnLst/>
            <a:rect l="l" t="t" r="r" b="b"/>
            <a:pathLst>
              <a:path w="3775329" h="4114800">
                <a:moveTo>
                  <a:pt x="3775329" y="0"/>
                </a:moveTo>
                <a:lnTo>
                  <a:pt x="0" y="0"/>
                </a:lnTo>
                <a:lnTo>
                  <a:pt x="0" y="4114800"/>
                </a:lnTo>
                <a:lnTo>
                  <a:pt x="3775329" y="4114800"/>
                </a:lnTo>
                <a:lnTo>
                  <a:pt x="3775329"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6" name="Freeform 6"/>
          <p:cNvSpPr/>
          <p:nvPr/>
        </p:nvSpPr>
        <p:spPr>
          <a:xfrm rot="-225904" flipV="1">
            <a:off x="-573857" y="7973292"/>
            <a:ext cx="3775329" cy="4114800"/>
          </a:xfrm>
          <a:custGeom>
            <a:avLst/>
            <a:gdLst/>
            <a:ahLst/>
            <a:cxnLst/>
            <a:rect l="l" t="t" r="r" b="b"/>
            <a:pathLst>
              <a:path w="3775329" h="4114800">
                <a:moveTo>
                  <a:pt x="0" y="4114800"/>
                </a:moveTo>
                <a:lnTo>
                  <a:pt x="3775329" y="4114800"/>
                </a:lnTo>
                <a:lnTo>
                  <a:pt x="3775329" y="0"/>
                </a:lnTo>
                <a:lnTo>
                  <a:pt x="0" y="0"/>
                </a:lnTo>
                <a:lnTo>
                  <a:pt x="0" y="411480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7" name="Freeform 7"/>
          <p:cNvSpPr/>
          <p:nvPr/>
        </p:nvSpPr>
        <p:spPr>
          <a:xfrm rot="358778">
            <a:off x="1151678" y="196479"/>
            <a:ext cx="4099274" cy="6264412"/>
          </a:xfrm>
          <a:custGeom>
            <a:avLst/>
            <a:gdLst/>
            <a:ahLst/>
            <a:cxnLst/>
            <a:rect l="l" t="t" r="r" b="b"/>
            <a:pathLst>
              <a:path w="4099274" h="6264412">
                <a:moveTo>
                  <a:pt x="0" y="0"/>
                </a:moveTo>
                <a:lnTo>
                  <a:pt x="4099274" y="0"/>
                </a:lnTo>
                <a:lnTo>
                  <a:pt x="4099274" y="6264412"/>
                </a:lnTo>
                <a:lnTo>
                  <a:pt x="0" y="6264412"/>
                </a:lnTo>
                <a:lnTo>
                  <a:pt x="0" y="0"/>
                </a:lnTo>
                <a:close/>
              </a:path>
            </a:pathLst>
          </a:custGeom>
          <a:blipFill>
            <a:blip r:embed="rId9"/>
            <a:stretch>
              <a:fillRect/>
            </a:stretch>
          </a:blipFill>
        </p:spPr>
      </p:sp>
      <p:sp>
        <p:nvSpPr>
          <p:cNvPr id="8" name="Freeform 8"/>
          <p:cNvSpPr/>
          <p:nvPr/>
        </p:nvSpPr>
        <p:spPr>
          <a:xfrm>
            <a:off x="11269863" y="4322985"/>
            <a:ext cx="7018137" cy="5916452"/>
          </a:xfrm>
          <a:custGeom>
            <a:avLst/>
            <a:gdLst/>
            <a:ahLst/>
            <a:cxnLst/>
            <a:rect l="l" t="t" r="r" b="b"/>
            <a:pathLst>
              <a:path w="7018137" h="5916452">
                <a:moveTo>
                  <a:pt x="0" y="0"/>
                </a:moveTo>
                <a:lnTo>
                  <a:pt x="7018137" y="0"/>
                </a:lnTo>
                <a:lnTo>
                  <a:pt x="7018137" y="5916452"/>
                </a:lnTo>
                <a:lnTo>
                  <a:pt x="0" y="5916452"/>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9" name="TextBox 9"/>
          <p:cNvSpPr txBox="1"/>
          <p:nvPr/>
        </p:nvSpPr>
        <p:spPr>
          <a:xfrm>
            <a:off x="4458442" y="3402688"/>
            <a:ext cx="8875088" cy="2954655"/>
          </a:xfrm>
          <a:prstGeom prst="rect">
            <a:avLst/>
          </a:prstGeom>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txBody>
          <a:bodyPr lIns="0" tIns="0" rIns="0" bIns="0" rtlCol="0" anchor="t">
            <a:spAutoFit/>
          </a:bodyPr>
          <a:lstStyle/>
          <a:p>
            <a:pPr algn="ctr"/>
            <a:r>
              <a:rPr lang="vi-VN" sz="9600" b="1">
                <a:latin typeface="Times New Roman" panose="02020603050405020304" pitchFamily="18" charset="0"/>
                <a:cs typeface="Times New Roman" panose="02020603050405020304" pitchFamily="18" charset="0"/>
              </a:rPr>
              <a:t>HOẠT ĐỘNG </a:t>
            </a:r>
            <a:r>
              <a:rPr lang="vi-VN" sz="9600" b="1" smtClean="0">
                <a:latin typeface="Times New Roman" panose="02020603050405020304" pitchFamily="18" charset="0"/>
                <a:cs typeface="Times New Roman" panose="02020603050405020304" pitchFamily="18" charset="0"/>
              </a:rPr>
              <a:t>1 </a:t>
            </a:r>
            <a:r>
              <a:rPr lang="pt-BR" sz="9600" b="1">
                <a:latin typeface="Times New Roman" panose="02020603050405020304" pitchFamily="18" charset="0"/>
                <a:cs typeface="Times New Roman" panose="02020603050405020304" pitchFamily="18" charset="0"/>
              </a:rPr>
              <a:t>KHỞI ĐỘNG</a:t>
            </a:r>
            <a:endParaRPr lang="en-GB" sz="960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CF8"/>
        </a:solidFill>
        <a:effectLst/>
      </p:bgPr>
    </p:bg>
    <p:spTree>
      <p:nvGrpSpPr>
        <p:cNvPr id="1" name=""/>
        <p:cNvGrpSpPr/>
        <p:nvPr/>
      </p:nvGrpSpPr>
      <p:grpSpPr>
        <a:xfrm>
          <a:off x="0" y="0"/>
          <a:ext cx="0" cy="0"/>
          <a:chOff x="0" y="0"/>
          <a:chExt cx="0" cy="0"/>
        </a:xfrm>
      </p:grpSpPr>
      <p:sp>
        <p:nvSpPr>
          <p:cNvPr id="4" name="Freeform 4"/>
          <p:cNvSpPr/>
          <p:nvPr/>
        </p:nvSpPr>
        <p:spPr>
          <a:xfrm>
            <a:off x="1447801" y="1550052"/>
            <a:ext cx="13939494" cy="9003648"/>
          </a:xfrm>
          <a:custGeom>
            <a:avLst/>
            <a:gdLst/>
            <a:ahLst/>
            <a:cxnLst/>
            <a:rect l="l" t="t" r="r" b="b"/>
            <a:pathLst>
              <a:path w="12935065" h="7186894">
                <a:moveTo>
                  <a:pt x="0" y="0"/>
                </a:moveTo>
                <a:lnTo>
                  <a:pt x="12935065" y="0"/>
                </a:lnTo>
                <a:lnTo>
                  <a:pt x="12935065" y="7186894"/>
                </a:lnTo>
                <a:lnTo>
                  <a:pt x="0" y="7186894"/>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graphicFrame>
        <p:nvGraphicFramePr>
          <p:cNvPr id="11" name="Table 10"/>
          <p:cNvGraphicFramePr>
            <a:graphicFrameLocks noGrp="1"/>
          </p:cNvGraphicFramePr>
          <p:nvPr/>
        </p:nvGraphicFramePr>
        <p:xfrm>
          <a:off x="699135" y="1676400"/>
          <a:ext cx="16638270" cy="8350885"/>
        </p:xfrm>
        <a:graphic>
          <a:graphicData uri="http://schemas.openxmlformats.org/drawingml/2006/table">
            <a:tbl>
              <a:tblPr firstRow="1" firstCol="1" bandRow="1"/>
              <a:tblGrid>
                <a:gridCol w="13423265"/>
                <a:gridCol w="3215005"/>
              </a:tblGrid>
              <a:tr h="545465">
                <a:tc gridSpan="2">
                  <a:txBody>
                    <a:bodyPr/>
                    <a:lstStyle/>
                    <a:p>
                      <a:pPr algn="ctr">
                        <a:lnSpc>
                          <a:spcPct val="130000"/>
                        </a:lnSpc>
                        <a:spcAft>
                          <a:spcPts val="0"/>
                        </a:spcAft>
                      </a:pPr>
                      <a:r>
                        <a:rPr lang="en-US" sz="2700" b="1" u="sng">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PHT số 02:</a:t>
                      </a:r>
                      <a:r>
                        <a:rPr lang="en-US" sz="2700" b="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700" b="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Phiếu tìm ý</a:t>
                      </a:r>
                      <a:endParaRPr lang="en-GB" sz="2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2397" marR="523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hMerge="1">
                  <a:tcPr/>
                </a:tc>
              </a:tr>
              <a:tr h="562610">
                <a:tc>
                  <a:txBody>
                    <a:bodyPr/>
                    <a:lstStyle/>
                    <a:p>
                      <a:pPr algn="ctr">
                        <a:lnSpc>
                          <a:spcPct val="130000"/>
                        </a:lnSpc>
                        <a:spcAft>
                          <a:spcPts val="0"/>
                        </a:spcAft>
                      </a:pPr>
                      <a:r>
                        <a:rPr lang="vi-VN" sz="32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Câu hỏi tìm ý</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2397" marR="523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c>
                  <a:txBody>
                    <a:bodyPr/>
                    <a:lstStyle/>
                    <a:p>
                      <a:pPr algn="ctr">
                        <a:lnSpc>
                          <a:spcPct val="130000"/>
                        </a:lnSpc>
                        <a:spcAft>
                          <a:spcPts val="0"/>
                        </a:spcAft>
                      </a:pPr>
                      <a:r>
                        <a:rPr lang="vi-VN" sz="27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Trả lời</a:t>
                      </a:r>
                      <a:endParaRPr lang="en-GB" sz="2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2397" marR="523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9"/>
                    </a:solidFill>
                  </a:tcPr>
                </a:tc>
              </a:tr>
              <a:tr h="695960">
                <a:tc>
                  <a:txBody>
                    <a:bodyPr/>
                    <a:lstStyle/>
                    <a:p>
                      <a:pPr algn="just">
                        <a:lnSpc>
                          <a:spcPct val="130000"/>
                        </a:lnSpc>
                        <a:spcAft>
                          <a:spcPts val="0"/>
                        </a:spcAft>
                      </a:pPr>
                      <a:r>
                        <a:rPr lang="en-US" sz="3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 Hiện tượng háo danh là gì? “Bệnh” thành tích là gì</a:t>
                      </a:r>
                      <a:r>
                        <a:rPr lang="en-US" sz="320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2397" marR="523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0000"/>
                        </a:lnSpc>
                        <a:spcAft>
                          <a:spcPts val="0"/>
                        </a:spcAft>
                      </a:pPr>
                      <a:r>
                        <a:rPr lang="en-US" sz="27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70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7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2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2397" marR="523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483995">
                <a:tc>
                  <a:txBody>
                    <a:bodyPr/>
                    <a:lstStyle/>
                    <a:p>
                      <a:pPr algn="just">
                        <a:lnSpc>
                          <a:spcPct val="130000"/>
                        </a:lnSpc>
                        <a:spcAft>
                          <a:spcPts val="0"/>
                        </a:spcAft>
                      </a:pPr>
                      <a:r>
                        <a:rPr lang="en-US" sz="3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 Biểu hiện cụ thể của háo danh, “bệnh” thành tích trong cuộc sống là gì?</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30000"/>
                        </a:lnSpc>
                        <a:spcAft>
                          <a:spcPts val="0"/>
                        </a:spcAft>
                      </a:pPr>
                      <a:r>
                        <a:rPr lang="en-US" sz="3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Có những ví dụ nào tiêu biểu cho hiện tượng của háo danh, “bệnh” thành tích</a:t>
                      </a:r>
                      <a:r>
                        <a:rPr lang="en-US" sz="320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2397" marR="523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0000"/>
                        </a:lnSpc>
                        <a:spcAft>
                          <a:spcPts val="0"/>
                        </a:spcAft>
                      </a:pPr>
                      <a:r>
                        <a:rPr lang="en-US" sz="270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27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30000"/>
                        </a:lnSpc>
                        <a:spcAft>
                          <a:spcPts val="0"/>
                        </a:spcAft>
                      </a:pPr>
                      <a:r>
                        <a:rPr lang="vi-VN" sz="27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2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2397" marR="523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87195">
                <a:tc>
                  <a:txBody>
                    <a:bodyPr/>
                    <a:lstStyle/>
                    <a:p>
                      <a:pPr algn="just">
                        <a:lnSpc>
                          <a:spcPct val="130000"/>
                        </a:lnSpc>
                        <a:spcAft>
                          <a:spcPts val="0"/>
                        </a:spcAft>
                      </a:pPr>
                      <a:r>
                        <a:rPr lang="en-US" sz="3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(3)  Hiện tượng của háo danh, “bệnh” thành tích có một liên quan với nhau như thế nào? Tìm nguyên nhân mà con người có thể mắc phải hiện tượng háo danh và “bệnh” thành tích?</a:t>
                      </a:r>
                      <a:endParaRPr lang="en-US" sz="3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2397" marR="523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0000"/>
                        </a:lnSpc>
                        <a:spcAft>
                          <a:spcPts val="0"/>
                        </a:spcAft>
                      </a:pPr>
                      <a:r>
                        <a:rPr lang="en-US" sz="270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2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2397" marR="523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76630">
                <a:tc>
                  <a:txBody>
                    <a:bodyPr/>
                    <a:lstStyle/>
                    <a:p>
                      <a:pPr algn="just">
                        <a:lnSpc>
                          <a:spcPct val="130000"/>
                        </a:lnSpc>
                        <a:spcAft>
                          <a:spcPts val="0"/>
                        </a:spcAft>
                      </a:pPr>
                      <a:r>
                        <a:rPr lang="en-US" sz="3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(4) Vì sao chúng ta cần phê phán hiện tượng háo danh, “bệnh” thành tích?</a:t>
                      </a:r>
                      <a:endParaRPr lang="en-US" sz="3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2397" marR="523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0000"/>
                        </a:lnSpc>
                        <a:spcAft>
                          <a:spcPts val="0"/>
                        </a:spcAft>
                      </a:pPr>
                      <a:r>
                        <a:rPr lang="en-US" sz="270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7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2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2397" marR="523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35760">
                <a:tc>
                  <a:txBody>
                    <a:bodyPr/>
                    <a:lstStyle/>
                    <a:p>
                      <a:pPr>
                        <a:lnSpc>
                          <a:spcPct val="130000"/>
                        </a:lnSpc>
                        <a:spcAft>
                          <a:spcPts val="0"/>
                        </a:spcAft>
                      </a:pPr>
                      <a:r>
                        <a:rPr lang="en-US" sz="3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(5) Biện pháp khắc phục hiện tượng háo danh, “bệnh” thành tích.</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30000"/>
                        </a:lnSpc>
                        <a:spcAft>
                          <a:spcPts val="0"/>
                        </a:spcAft>
                      </a:pPr>
                      <a:r>
                        <a:rPr lang="en-US" sz="3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Liên hệ bản thân: Cần làm gì để tránh mắc phải hiện tượng háo danh và “bệnh” thành tích?</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2397" marR="523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0000"/>
                        </a:lnSpc>
                        <a:spcAft>
                          <a:spcPts val="0"/>
                        </a:spcAft>
                      </a:pPr>
                      <a:r>
                        <a:rPr lang="en-US" sz="270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2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2397" marR="523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3" name="Rectangle 12"/>
          <p:cNvSpPr/>
          <p:nvPr/>
        </p:nvSpPr>
        <p:spPr>
          <a:xfrm>
            <a:off x="5615162" y="0"/>
            <a:ext cx="6653103" cy="812723"/>
          </a:xfrm>
          <a:prstGeom prst="rect">
            <a:avLst/>
          </a:prstGeom>
        </p:spPr>
        <p:txBody>
          <a:bodyPr wrap="none">
            <a:spAutoFit/>
          </a:bodyPr>
          <a:lstStyle/>
          <a:p>
            <a:pPr algn="just">
              <a:lnSpc>
                <a:spcPct val="130000"/>
              </a:lnSpc>
              <a:spcAft>
                <a:spcPts val="0"/>
              </a:spcAft>
            </a:pPr>
            <a:r>
              <a:rPr lang="vi-VN" sz="4000" b="1">
                <a:solidFill>
                  <a:srgbClr val="1E04BC"/>
                </a:solidFill>
                <a:latin typeface="Times New Roman" panose="02020603050405020304" pitchFamily="18" charset="0"/>
                <a:ea typeface="Calibri" panose="020F0502020204030204" pitchFamily="34" charset="0"/>
                <a:cs typeface="Times New Roman" panose="02020603050405020304" pitchFamily="18" charset="0"/>
              </a:rPr>
              <a:t>b. Bước 2: Tìm ý và lập dàn ý</a:t>
            </a:r>
            <a:endParaRPr lang="en-GB" sz="3600">
              <a:effectLst/>
              <a:latin typeface="Times New Roman" panose="02020603050405020304" pitchFamily="18" charset="0"/>
              <a:ea typeface="Times New Roman" panose="02020603050405020304" pitchFamily="18" charset="0"/>
            </a:endParaRPr>
          </a:p>
        </p:txBody>
      </p:sp>
      <p:sp>
        <p:nvSpPr>
          <p:cNvPr id="14" name="Rectangle 13"/>
          <p:cNvSpPr/>
          <p:nvPr/>
        </p:nvSpPr>
        <p:spPr>
          <a:xfrm>
            <a:off x="7681854" y="973067"/>
            <a:ext cx="1737976" cy="707886"/>
          </a:xfrm>
          <a:prstGeom prst="rect">
            <a:avLst/>
          </a:prstGeom>
        </p:spPr>
        <p:txBody>
          <a:bodyPr wrap="none">
            <a:spAutoFit/>
          </a:bodyPr>
          <a:lstStyle/>
          <a:p>
            <a:r>
              <a:rPr lang="vi-VN" sz="4000" b="1">
                <a:latin typeface="Times New Roman" panose="02020603050405020304" pitchFamily="18" charset="0"/>
                <a:ea typeface="Calibri" panose="020F0502020204030204" pitchFamily="34" charset="0"/>
              </a:rPr>
              <a:t>*Tìm ý</a:t>
            </a:r>
            <a:endParaRPr lang="en-GB" sz="40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1000"/>
                                        <p:tgtEl>
                                          <p:spTgt spid="14"/>
                                        </p:tgtEl>
                                      </p:cBhvr>
                                    </p:animEffect>
                                    <p:anim calcmode="lin" valueType="num">
                                      <p:cBhvr>
                                        <p:cTn id="15" dur="1000" fill="hold"/>
                                        <p:tgtEl>
                                          <p:spTgt spid="14"/>
                                        </p:tgtEl>
                                        <p:attrNameLst>
                                          <p:attrName>ppt_x</p:attrName>
                                        </p:attrNameLst>
                                      </p:cBhvr>
                                      <p:tavLst>
                                        <p:tav tm="0">
                                          <p:val>
                                            <p:strVal val="#ppt_x"/>
                                          </p:val>
                                        </p:tav>
                                        <p:tav tm="100000">
                                          <p:val>
                                            <p:strVal val="#ppt_x"/>
                                          </p:val>
                                        </p:tav>
                                      </p:tavLst>
                                    </p:anim>
                                    <p:anim calcmode="lin" valueType="num">
                                      <p:cBhvr>
                                        <p:cTn id="1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circle(in)">
                                      <p:cBhvr>
                                        <p:cTn id="21"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CF8"/>
        </a:solidFill>
        <a:effectLst/>
      </p:bgPr>
    </p:bg>
    <p:spTree>
      <p:nvGrpSpPr>
        <p:cNvPr id="1" name=""/>
        <p:cNvGrpSpPr/>
        <p:nvPr/>
      </p:nvGrpSpPr>
      <p:grpSpPr>
        <a:xfrm>
          <a:off x="0" y="0"/>
          <a:ext cx="0" cy="0"/>
          <a:chOff x="0" y="0"/>
          <a:chExt cx="0" cy="0"/>
        </a:xfrm>
      </p:grpSpPr>
      <p:sp>
        <p:nvSpPr>
          <p:cNvPr id="3" name="Freeform 3"/>
          <p:cNvSpPr/>
          <p:nvPr/>
        </p:nvSpPr>
        <p:spPr>
          <a:xfrm>
            <a:off x="1776065" y="4378984"/>
            <a:ext cx="7215535" cy="4722931"/>
          </a:xfrm>
          <a:custGeom>
            <a:avLst/>
            <a:gdLst/>
            <a:ahLst/>
            <a:cxnLst/>
            <a:rect l="l" t="t" r="r" b="b"/>
            <a:pathLst>
              <a:path w="5085255" h="4722931">
                <a:moveTo>
                  <a:pt x="0" y="0"/>
                </a:moveTo>
                <a:lnTo>
                  <a:pt x="5085255" y="0"/>
                </a:lnTo>
                <a:lnTo>
                  <a:pt x="5085255" y="4722930"/>
                </a:lnTo>
                <a:lnTo>
                  <a:pt x="0" y="4722930"/>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5" name="Freeform 5"/>
          <p:cNvSpPr/>
          <p:nvPr/>
        </p:nvSpPr>
        <p:spPr>
          <a:xfrm>
            <a:off x="9423697" y="4378985"/>
            <a:ext cx="7804978" cy="4722931"/>
          </a:xfrm>
          <a:custGeom>
            <a:avLst/>
            <a:gdLst/>
            <a:ahLst/>
            <a:cxnLst/>
            <a:rect l="l" t="t" r="r" b="b"/>
            <a:pathLst>
              <a:path w="5085255" h="4722931">
                <a:moveTo>
                  <a:pt x="0" y="0"/>
                </a:moveTo>
                <a:lnTo>
                  <a:pt x="5085255" y="0"/>
                </a:lnTo>
                <a:lnTo>
                  <a:pt x="5085255" y="4722930"/>
                </a:lnTo>
                <a:lnTo>
                  <a:pt x="0" y="472293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0" name="Freeform 10"/>
          <p:cNvSpPr/>
          <p:nvPr/>
        </p:nvSpPr>
        <p:spPr>
          <a:xfrm>
            <a:off x="6372996" y="596803"/>
            <a:ext cx="5542768" cy="3020808"/>
          </a:xfrm>
          <a:custGeom>
            <a:avLst/>
            <a:gdLst/>
            <a:ahLst/>
            <a:cxnLst/>
            <a:rect l="l" t="t" r="r" b="b"/>
            <a:pathLst>
              <a:path w="5542768" h="3020808">
                <a:moveTo>
                  <a:pt x="0" y="0"/>
                </a:moveTo>
                <a:lnTo>
                  <a:pt x="5542767" y="0"/>
                </a:lnTo>
                <a:lnTo>
                  <a:pt x="5542767" y="3020808"/>
                </a:lnTo>
                <a:lnTo>
                  <a:pt x="0" y="302080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1" name="Freeform 11"/>
          <p:cNvSpPr/>
          <p:nvPr/>
        </p:nvSpPr>
        <p:spPr>
          <a:xfrm rot="2904897">
            <a:off x="4356260" y="1864449"/>
            <a:ext cx="1242850" cy="2084048"/>
          </a:xfrm>
          <a:custGeom>
            <a:avLst/>
            <a:gdLst/>
            <a:ahLst/>
            <a:cxnLst/>
            <a:rect l="l" t="t" r="r" b="b"/>
            <a:pathLst>
              <a:path w="1242850" h="2084048">
                <a:moveTo>
                  <a:pt x="0" y="0"/>
                </a:moveTo>
                <a:lnTo>
                  <a:pt x="1242850" y="0"/>
                </a:lnTo>
                <a:lnTo>
                  <a:pt x="1242850" y="2084048"/>
                </a:lnTo>
                <a:lnTo>
                  <a:pt x="0" y="208404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2" name="Freeform 12"/>
          <p:cNvSpPr/>
          <p:nvPr/>
        </p:nvSpPr>
        <p:spPr>
          <a:xfrm rot="-3386675" flipH="1">
            <a:off x="12734799" y="1927044"/>
            <a:ext cx="1242850" cy="2084048"/>
          </a:xfrm>
          <a:custGeom>
            <a:avLst/>
            <a:gdLst/>
            <a:ahLst/>
            <a:cxnLst/>
            <a:rect l="l" t="t" r="r" b="b"/>
            <a:pathLst>
              <a:path w="1242850" h="2084048">
                <a:moveTo>
                  <a:pt x="1242850" y="0"/>
                </a:moveTo>
                <a:lnTo>
                  <a:pt x="0" y="0"/>
                </a:lnTo>
                <a:lnTo>
                  <a:pt x="0" y="2084047"/>
                </a:lnTo>
                <a:lnTo>
                  <a:pt x="1242850" y="2084047"/>
                </a:lnTo>
                <a:lnTo>
                  <a:pt x="124285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13" name="Freeform 13"/>
          <p:cNvSpPr/>
          <p:nvPr/>
        </p:nvSpPr>
        <p:spPr>
          <a:xfrm>
            <a:off x="-1523605" y="5772477"/>
            <a:ext cx="5104609" cy="6058883"/>
          </a:xfrm>
          <a:custGeom>
            <a:avLst/>
            <a:gdLst/>
            <a:ahLst/>
            <a:cxnLst/>
            <a:rect l="l" t="t" r="r" b="b"/>
            <a:pathLst>
              <a:path w="5104609" h="6058883">
                <a:moveTo>
                  <a:pt x="0" y="0"/>
                </a:moveTo>
                <a:lnTo>
                  <a:pt x="5104610" y="0"/>
                </a:lnTo>
                <a:lnTo>
                  <a:pt x="5104610" y="6058883"/>
                </a:lnTo>
                <a:lnTo>
                  <a:pt x="0" y="6058883"/>
                </a:lnTo>
                <a:lnTo>
                  <a:pt x="0" y="0"/>
                </a:lnTo>
                <a:close/>
              </a:path>
            </a:pathLst>
          </a:custGeom>
          <a:blipFill>
            <a:blip r:embed="rId11"/>
            <a:stretch>
              <a:fillRect/>
            </a:stretch>
          </a:blipFill>
        </p:spPr>
      </p:sp>
      <p:sp>
        <p:nvSpPr>
          <p:cNvPr id="14" name="Freeform 14"/>
          <p:cNvSpPr/>
          <p:nvPr/>
        </p:nvSpPr>
        <p:spPr>
          <a:xfrm rot="1260444">
            <a:off x="13341674" y="279636"/>
            <a:ext cx="5062099" cy="2514176"/>
          </a:xfrm>
          <a:custGeom>
            <a:avLst/>
            <a:gdLst/>
            <a:ahLst/>
            <a:cxnLst/>
            <a:rect l="l" t="t" r="r" b="b"/>
            <a:pathLst>
              <a:path w="5062099" h="2514176">
                <a:moveTo>
                  <a:pt x="0" y="0"/>
                </a:moveTo>
                <a:lnTo>
                  <a:pt x="5062099" y="0"/>
                </a:lnTo>
                <a:lnTo>
                  <a:pt x="5062099" y="2514176"/>
                </a:lnTo>
                <a:lnTo>
                  <a:pt x="0" y="2514176"/>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15" name="TextBox 15"/>
          <p:cNvSpPr txBox="1"/>
          <p:nvPr/>
        </p:nvSpPr>
        <p:spPr>
          <a:xfrm>
            <a:off x="2362200" y="5115916"/>
            <a:ext cx="5730285" cy="3239135"/>
          </a:xfrm>
          <a:prstGeom prst="rect">
            <a:avLst/>
          </a:prstGeom>
        </p:spPr>
        <p:txBody>
          <a:bodyPr wrap="square" lIns="0" tIns="0" rIns="0" bIns="0" rtlCol="0" anchor="t">
            <a:spAutoFit/>
          </a:bodyPr>
          <a:lstStyle/>
          <a:p>
            <a:pPr algn="ctr">
              <a:lnSpc>
                <a:spcPts val="4210"/>
              </a:lnSpc>
            </a:pPr>
            <a:r>
              <a:rPr lang="en-US" sz="4400">
                <a:latin typeface="Times New Roman" panose="02020603050405020304" pitchFamily="18" charset="0"/>
                <a:cs typeface="Times New Roman" panose="02020603050405020304" pitchFamily="18" charset="0"/>
              </a:rPr>
              <a:t>Háo danh là một hiện tượng tiêu cực, chỉ việc coi trọng danh tiếng trên mức cần thiết cũng như trên mức mà chúng ta có. </a:t>
            </a:r>
            <a:r>
              <a:rPr lang="en-US" sz="4400" smtClean="0">
                <a:solidFill>
                  <a:srgbClr val="603813"/>
                </a:solidFill>
                <a:latin typeface="Times New Roman" panose="02020603050405020304" pitchFamily="18" charset="0"/>
                <a:cs typeface="Times New Roman" panose="02020603050405020304" pitchFamily="18" charset="0"/>
              </a:rPr>
              <a:t>.</a:t>
            </a:r>
            <a:r>
              <a:rPr lang="en-US" sz="4000" smtClean="0">
                <a:solidFill>
                  <a:srgbClr val="603813"/>
                </a:solidFill>
                <a:latin typeface="Times New Roman" panose="02020603050405020304" pitchFamily="18" charset="0"/>
                <a:cs typeface="Times New Roman" panose="02020603050405020304" pitchFamily="18" charset="0"/>
              </a:rPr>
              <a:t>  </a:t>
            </a:r>
            <a:endParaRPr lang="en-US" sz="4000">
              <a:solidFill>
                <a:srgbClr val="603813"/>
              </a:solidFill>
              <a:latin typeface="Times New Roman" panose="02020603050405020304" pitchFamily="18" charset="0"/>
              <a:cs typeface="Times New Roman" panose="02020603050405020304" pitchFamily="18" charset="0"/>
            </a:endParaRPr>
          </a:p>
        </p:txBody>
      </p:sp>
      <p:sp>
        <p:nvSpPr>
          <p:cNvPr id="16" name="TextBox 16"/>
          <p:cNvSpPr txBox="1"/>
          <p:nvPr/>
        </p:nvSpPr>
        <p:spPr>
          <a:xfrm>
            <a:off x="10127482" y="5015579"/>
            <a:ext cx="6457483" cy="3778885"/>
          </a:xfrm>
          <a:prstGeom prst="rect">
            <a:avLst/>
          </a:prstGeom>
        </p:spPr>
        <p:txBody>
          <a:bodyPr wrap="square" lIns="0" tIns="0" rIns="0" bIns="0" rtlCol="0" anchor="t">
            <a:spAutoFit/>
          </a:bodyPr>
          <a:lstStyle/>
          <a:p>
            <a:pPr algn="ctr">
              <a:lnSpc>
                <a:spcPts val="4210"/>
              </a:lnSpc>
            </a:pPr>
            <a:r>
              <a:rPr lang="en-US" sz="4400">
                <a:latin typeface="Times New Roman" panose="02020603050405020304" pitchFamily="18" charset="0"/>
                <a:cs typeface="Times New Roman" panose="02020603050405020304" pitchFamily="18" charset="0"/>
              </a:rPr>
              <a:t>Thành tích chính là kết quả từ sự nỗ lực không ngừng của con người. Nhưng khi con người trở nên quá coi trọng thành tích, nó sẽ trở thành một căn bệnh, gọi là “bệnh” thành tích.</a:t>
            </a:r>
            <a:r>
              <a:rPr lang="en-US" sz="4400" smtClean="0">
                <a:solidFill>
                  <a:srgbClr val="603813"/>
                </a:solidFill>
                <a:latin typeface="Times New Roman" panose="02020603050405020304" pitchFamily="18" charset="0"/>
                <a:cs typeface="Times New Roman" panose="02020603050405020304" pitchFamily="18" charset="0"/>
              </a:rPr>
              <a:t>.  </a:t>
            </a:r>
            <a:endParaRPr lang="en-US" sz="4400">
              <a:solidFill>
                <a:srgbClr val="603813"/>
              </a:solidFill>
              <a:latin typeface="Times New Roman" panose="02020603050405020304" pitchFamily="18" charset="0"/>
              <a:cs typeface="Times New Roman" panose="02020603050405020304" pitchFamily="18" charset="0"/>
            </a:endParaRPr>
          </a:p>
        </p:txBody>
      </p:sp>
      <p:sp>
        <p:nvSpPr>
          <p:cNvPr id="21" name="TextBox 21"/>
          <p:cNvSpPr txBox="1"/>
          <p:nvPr/>
        </p:nvSpPr>
        <p:spPr>
          <a:xfrm>
            <a:off x="6501009" y="1491740"/>
            <a:ext cx="5286741" cy="1477328"/>
          </a:xfrm>
          <a:prstGeom prst="rect">
            <a:avLst/>
          </a:prstGeom>
        </p:spPr>
        <p:txBody>
          <a:bodyPr lIns="0" tIns="0" rIns="0" bIns="0" rtlCol="0" anchor="t">
            <a:spAutoFit/>
          </a:bodyPr>
          <a:lstStyle/>
          <a:p>
            <a:r>
              <a:rPr lang="en-US" sz="9600" b="1">
                <a:latin typeface="Times New Roman" panose="02020603050405020304" pitchFamily="18" charset="0"/>
                <a:cs typeface="Times New Roman" panose="02020603050405020304" pitchFamily="18" charset="0"/>
              </a:rPr>
              <a:t>Giải thích</a:t>
            </a:r>
            <a:r>
              <a:rPr lang="en-US" sz="9600">
                <a:latin typeface="Times New Roman" panose="02020603050405020304" pitchFamily="18" charset="0"/>
                <a:cs typeface="Times New Roman" panose="02020603050405020304" pitchFamily="18" charset="0"/>
              </a:rPr>
              <a:t> </a:t>
            </a:r>
            <a:endParaRPr lang="en-GB" sz="9600">
              <a:latin typeface="Times New Roman" panose="02020603050405020304" pitchFamily="18" charset="0"/>
              <a:cs typeface="Times New Roman" panose="02020603050405020304" pitchFamily="18" charset="0"/>
            </a:endParaRPr>
          </a:p>
        </p:txBody>
      </p:sp>
      <p:sp>
        <p:nvSpPr>
          <p:cNvPr id="22" name="Freeform 22"/>
          <p:cNvSpPr/>
          <p:nvPr/>
        </p:nvSpPr>
        <p:spPr>
          <a:xfrm rot="-3041074">
            <a:off x="58864" y="1159414"/>
            <a:ext cx="3657600" cy="1394460"/>
          </a:xfrm>
          <a:custGeom>
            <a:avLst/>
            <a:gdLst/>
            <a:ahLst/>
            <a:cxnLst/>
            <a:rect l="l" t="t" r="r" b="b"/>
            <a:pathLst>
              <a:path w="3657600" h="1394460">
                <a:moveTo>
                  <a:pt x="0" y="0"/>
                </a:moveTo>
                <a:lnTo>
                  <a:pt x="3657600" y="0"/>
                </a:lnTo>
                <a:lnTo>
                  <a:pt x="3657600" y="1394460"/>
                </a:lnTo>
                <a:lnTo>
                  <a:pt x="0" y="139446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sp>
      <p:sp>
        <p:nvSpPr>
          <p:cNvPr id="23" name="Freeform 23"/>
          <p:cNvSpPr/>
          <p:nvPr/>
        </p:nvSpPr>
        <p:spPr>
          <a:xfrm rot="-2900478">
            <a:off x="15620160" y="7896748"/>
            <a:ext cx="3721782" cy="2723104"/>
          </a:xfrm>
          <a:custGeom>
            <a:avLst/>
            <a:gdLst/>
            <a:ahLst/>
            <a:cxnLst/>
            <a:rect l="l" t="t" r="r" b="b"/>
            <a:pathLst>
              <a:path w="3721782" h="2723104">
                <a:moveTo>
                  <a:pt x="0" y="0"/>
                </a:moveTo>
                <a:lnTo>
                  <a:pt x="3721782" y="0"/>
                </a:lnTo>
                <a:lnTo>
                  <a:pt x="3721782" y="2723104"/>
                </a:lnTo>
                <a:lnTo>
                  <a:pt x="0" y="2723104"/>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arn(inVertical)">
                                      <p:cBhvr>
                                        <p:cTn id="7" dur="500"/>
                                        <p:tgtEl>
                                          <p:spTgt spid="21"/>
                                        </p:tgtEl>
                                      </p:cBhvr>
                                    </p:animEffect>
                                  </p:childTnLst>
                                </p:cTn>
                              </p:par>
                              <p:par>
                                <p:cTn id="8" presetID="16" presetClass="entr" presetSubtype="21"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arn(inVertical)">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barn(inVertical)">
                                      <p:cBhvr>
                                        <p:cTn id="15" dur="500"/>
                                        <p:tgtEl>
                                          <p:spTgt spid="15"/>
                                        </p:tgtEl>
                                      </p:cBhvr>
                                    </p:animEffect>
                                  </p:childTnLst>
                                </p:cTn>
                              </p:par>
                              <p:par>
                                <p:cTn id="16" presetID="16" presetClass="entr" presetSubtype="21" fill="hold"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barn(inVertical)">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wipe(down)">
                                      <p:cBhvr>
                                        <p:cTn id="23" dur="500"/>
                                        <p:tgtEl>
                                          <p:spTgt spid="16"/>
                                        </p:tgtEl>
                                      </p:cBhvr>
                                    </p:animEffect>
                                  </p:childTnLst>
                                </p:cTn>
                              </p:par>
                              <p:par>
                                <p:cTn id="24" presetID="22" presetClass="entr" presetSubtype="4" fill="hold" nodeType="with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wipe(down)">
                                      <p:cBhvr>
                                        <p:cTn id="2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21"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FCF8"/>
        </a:solidFill>
        <a:effectLst/>
      </p:bgPr>
    </p:bg>
    <p:spTree>
      <p:nvGrpSpPr>
        <p:cNvPr id="1" name=""/>
        <p:cNvGrpSpPr/>
        <p:nvPr/>
      </p:nvGrpSpPr>
      <p:grpSpPr>
        <a:xfrm>
          <a:off x="0" y="0"/>
          <a:ext cx="0" cy="0"/>
          <a:chOff x="0" y="0"/>
          <a:chExt cx="0" cy="0"/>
        </a:xfrm>
      </p:grpSpPr>
      <p:sp>
        <p:nvSpPr>
          <p:cNvPr id="4" name="Freeform 4"/>
          <p:cNvSpPr/>
          <p:nvPr/>
        </p:nvSpPr>
        <p:spPr>
          <a:xfrm>
            <a:off x="4572000" y="495301"/>
            <a:ext cx="5242464" cy="4831326"/>
          </a:xfrm>
          <a:custGeom>
            <a:avLst/>
            <a:gdLst/>
            <a:ahLst/>
            <a:cxnLst/>
            <a:rect l="l" t="t" r="r" b="b"/>
            <a:pathLst>
              <a:path w="4103280" h="4148537">
                <a:moveTo>
                  <a:pt x="0" y="0"/>
                </a:moveTo>
                <a:lnTo>
                  <a:pt x="4103280" y="0"/>
                </a:lnTo>
                <a:lnTo>
                  <a:pt x="4103280" y="4148537"/>
                </a:lnTo>
                <a:lnTo>
                  <a:pt x="0" y="4148537"/>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5" name="Freeform 5"/>
          <p:cNvSpPr/>
          <p:nvPr/>
        </p:nvSpPr>
        <p:spPr>
          <a:xfrm>
            <a:off x="10059545" y="342901"/>
            <a:ext cx="5453013" cy="4983726"/>
          </a:xfrm>
          <a:custGeom>
            <a:avLst/>
            <a:gdLst/>
            <a:ahLst/>
            <a:cxnLst/>
            <a:rect l="l" t="t" r="r" b="b"/>
            <a:pathLst>
              <a:path w="4103280" h="4148537">
                <a:moveTo>
                  <a:pt x="0" y="0"/>
                </a:moveTo>
                <a:lnTo>
                  <a:pt x="4103280" y="0"/>
                </a:lnTo>
                <a:lnTo>
                  <a:pt x="4103280" y="4148537"/>
                </a:lnTo>
                <a:lnTo>
                  <a:pt x="0" y="414853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6" name="Freeform 6"/>
          <p:cNvSpPr/>
          <p:nvPr/>
        </p:nvSpPr>
        <p:spPr>
          <a:xfrm>
            <a:off x="4841875" y="5109845"/>
            <a:ext cx="7807325" cy="4910455"/>
          </a:xfrm>
          <a:custGeom>
            <a:avLst/>
            <a:gdLst/>
            <a:ahLst/>
            <a:cxnLst/>
            <a:rect l="l" t="t" r="r" b="b"/>
            <a:pathLst>
              <a:path w="4103280" h="4148537">
                <a:moveTo>
                  <a:pt x="0" y="0"/>
                </a:moveTo>
                <a:lnTo>
                  <a:pt x="4103280" y="0"/>
                </a:lnTo>
                <a:lnTo>
                  <a:pt x="4103280" y="4148537"/>
                </a:lnTo>
                <a:lnTo>
                  <a:pt x="0" y="414853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7" name="Freeform 7"/>
          <p:cNvSpPr/>
          <p:nvPr/>
        </p:nvSpPr>
        <p:spPr>
          <a:xfrm>
            <a:off x="12497338" y="4762501"/>
            <a:ext cx="5638262" cy="5524500"/>
          </a:xfrm>
          <a:custGeom>
            <a:avLst/>
            <a:gdLst/>
            <a:ahLst/>
            <a:cxnLst/>
            <a:rect l="l" t="t" r="r" b="b"/>
            <a:pathLst>
              <a:path w="4103280" h="4148537">
                <a:moveTo>
                  <a:pt x="0" y="0"/>
                </a:moveTo>
                <a:lnTo>
                  <a:pt x="4103280" y="0"/>
                </a:lnTo>
                <a:lnTo>
                  <a:pt x="4103280" y="4148537"/>
                </a:lnTo>
                <a:lnTo>
                  <a:pt x="0" y="4148537"/>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3" name="Freeform 13"/>
          <p:cNvSpPr/>
          <p:nvPr/>
        </p:nvSpPr>
        <p:spPr>
          <a:xfrm rot="-1332252">
            <a:off x="-962384" y="7334072"/>
            <a:ext cx="3729241" cy="3998211"/>
          </a:xfrm>
          <a:custGeom>
            <a:avLst/>
            <a:gdLst/>
            <a:ahLst/>
            <a:cxnLst/>
            <a:rect l="l" t="t" r="r" b="b"/>
            <a:pathLst>
              <a:path w="3729241" h="3998211">
                <a:moveTo>
                  <a:pt x="0" y="0"/>
                </a:moveTo>
                <a:lnTo>
                  <a:pt x="3729241" y="0"/>
                </a:lnTo>
                <a:lnTo>
                  <a:pt x="3729241" y="3998211"/>
                </a:lnTo>
                <a:lnTo>
                  <a:pt x="0" y="3998211"/>
                </a:lnTo>
                <a:lnTo>
                  <a:pt x="0" y="0"/>
                </a:lnTo>
                <a:close/>
              </a:path>
            </a:pathLst>
          </a:custGeom>
          <a:blipFill>
            <a:blip r:embed="rId9"/>
            <a:stretch>
              <a:fillRect/>
            </a:stretch>
          </a:blipFill>
        </p:spPr>
      </p:sp>
      <p:sp>
        <p:nvSpPr>
          <p:cNvPr id="14" name="Freeform 14"/>
          <p:cNvSpPr/>
          <p:nvPr/>
        </p:nvSpPr>
        <p:spPr>
          <a:xfrm>
            <a:off x="0" y="2763052"/>
            <a:ext cx="3886200" cy="3841808"/>
          </a:xfrm>
          <a:custGeom>
            <a:avLst/>
            <a:gdLst/>
            <a:ahLst/>
            <a:cxnLst/>
            <a:rect l="l" t="t" r="r" b="b"/>
            <a:pathLst>
              <a:path w="4136537" h="3841808">
                <a:moveTo>
                  <a:pt x="0" y="0"/>
                </a:moveTo>
                <a:lnTo>
                  <a:pt x="4136537" y="0"/>
                </a:lnTo>
                <a:lnTo>
                  <a:pt x="4136537" y="3841808"/>
                </a:lnTo>
                <a:lnTo>
                  <a:pt x="0" y="3841808"/>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6" name="Freeform 16"/>
          <p:cNvSpPr/>
          <p:nvPr/>
        </p:nvSpPr>
        <p:spPr>
          <a:xfrm rot="-5983020">
            <a:off x="-588746" y="-1597302"/>
            <a:ext cx="3681013" cy="3696344"/>
          </a:xfrm>
          <a:custGeom>
            <a:avLst/>
            <a:gdLst/>
            <a:ahLst/>
            <a:cxnLst/>
            <a:rect l="l" t="t" r="r" b="b"/>
            <a:pathLst>
              <a:path w="3681013" h="3696344">
                <a:moveTo>
                  <a:pt x="0" y="0"/>
                </a:moveTo>
                <a:lnTo>
                  <a:pt x="3681013" y="0"/>
                </a:lnTo>
                <a:lnTo>
                  <a:pt x="3681013" y="3696343"/>
                </a:lnTo>
                <a:lnTo>
                  <a:pt x="0" y="3696343"/>
                </a:lnTo>
                <a:lnTo>
                  <a:pt x="0" y="0"/>
                </a:lnTo>
                <a:close/>
              </a:path>
            </a:pathLst>
          </a:custGeom>
          <a:blipFill>
            <a:blip r:embed="rId12">
              <a:extLst>
                <a:ext uri="{96DAC541-7B7A-43D3-8B79-37D633B846F1}">
                  <asvg:svgBlip xmlns:asvg="http://schemas.microsoft.com/office/drawing/2016/SVG/main" r:embed="rId13"/>
                </a:ext>
              </a:extLst>
            </a:blip>
            <a:stretch>
              <a:fillRect l="-26797"/>
            </a:stretch>
          </a:blipFill>
        </p:spPr>
      </p:sp>
      <p:sp>
        <p:nvSpPr>
          <p:cNvPr id="22" name="TextBox 22"/>
          <p:cNvSpPr txBox="1"/>
          <p:nvPr/>
        </p:nvSpPr>
        <p:spPr>
          <a:xfrm>
            <a:off x="5601459" y="1987634"/>
            <a:ext cx="3379252" cy="1846659"/>
          </a:xfrm>
          <a:prstGeom prst="rect">
            <a:avLst/>
          </a:prstGeom>
        </p:spPr>
        <p:txBody>
          <a:bodyPr lIns="0" tIns="0" rIns="0" bIns="0" rtlCol="0" anchor="t">
            <a:spAutoFit/>
          </a:bodyPr>
          <a:lstStyle/>
          <a:p>
            <a:pPr algn="just"/>
            <a:r>
              <a:rPr lang="en-US" sz="4000">
                <a:latin typeface="Times New Roman" panose="02020603050405020304" pitchFamily="18" charset="0"/>
                <a:cs typeface="Times New Roman" panose="02020603050405020304" pitchFamily="18" charset="0"/>
              </a:rPr>
              <a:t>Những người chỉ quan tâm đến bên ngoài </a:t>
            </a:r>
            <a:endParaRPr lang="en-US" sz="4000">
              <a:solidFill>
                <a:srgbClr val="603813"/>
              </a:solidFill>
              <a:latin typeface="Times New Roman" panose="02020603050405020304" pitchFamily="18" charset="0"/>
              <a:cs typeface="Times New Roman" panose="02020603050405020304" pitchFamily="18" charset="0"/>
            </a:endParaRPr>
          </a:p>
        </p:txBody>
      </p:sp>
      <p:sp>
        <p:nvSpPr>
          <p:cNvPr id="23" name="TextBox 23"/>
          <p:cNvSpPr txBox="1"/>
          <p:nvPr/>
        </p:nvSpPr>
        <p:spPr>
          <a:xfrm>
            <a:off x="10702312" y="1899631"/>
            <a:ext cx="4167477" cy="2462213"/>
          </a:xfrm>
          <a:prstGeom prst="rect">
            <a:avLst/>
          </a:prstGeom>
        </p:spPr>
        <p:txBody>
          <a:bodyPr wrap="square" lIns="0" tIns="0" rIns="0" bIns="0" rtlCol="0" anchor="t">
            <a:spAutoFit/>
          </a:bodyPr>
          <a:lstStyle/>
          <a:p>
            <a:pPr algn="just"/>
            <a:r>
              <a:rPr lang="en-US" sz="4000">
                <a:latin typeface="Times New Roman" panose="02020603050405020304" pitchFamily="18" charset="0"/>
                <a:cs typeface="Times New Roman" panose="02020603050405020304" pitchFamily="18" charset="0"/>
              </a:rPr>
              <a:t>Cốt sao cho danh tiếng được tốt đẹp mà không chú trọng đến bên trong.</a:t>
            </a:r>
            <a:endParaRPr lang="en-US" sz="4000">
              <a:solidFill>
                <a:srgbClr val="603813"/>
              </a:solidFill>
              <a:latin typeface="Times New Roman" panose="02020603050405020304" pitchFamily="18" charset="0"/>
              <a:cs typeface="Times New Roman" panose="02020603050405020304" pitchFamily="18" charset="0"/>
            </a:endParaRPr>
          </a:p>
        </p:txBody>
      </p:sp>
      <p:sp>
        <p:nvSpPr>
          <p:cNvPr id="24" name="TextBox 24"/>
          <p:cNvSpPr txBox="1"/>
          <p:nvPr/>
        </p:nvSpPr>
        <p:spPr>
          <a:xfrm>
            <a:off x="5891530" y="6315710"/>
            <a:ext cx="5386705" cy="3077845"/>
          </a:xfrm>
          <a:prstGeom prst="rect">
            <a:avLst/>
          </a:prstGeom>
        </p:spPr>
        <p:txBody>
          <a:bodyPr wrap="square" lIns="0" tIns="0" rIns="0" bIns="0" rtlCol="0" anchor="t">
            <a:spAutoFit/>
          </a:bodyPr>
          <a:lstStyle/>
          <a:p>
            <a:pPr algn="just"/>
            <a:r>
              <a:rPr lang="en-US" sz="4000">
                <a:latin typeface="Times New Roman" panose="02020603050405020304" pitchFamily="18" charset="0"/>
                <a:cs typeface="Times New Roman" panose="02020603050405020304" pitchFamily="18" charset="0"/>
              </a:rPr>
              <a:t>Coi danh tiếng trở thành phương tiện thay vì mục tiêu, nó trở thành một thứ hàng hóa, từ đó lệch lạc giá trị đích thực</a:t>
            </a:r>
            <a:endParaRPr lang="en-US" sz="4000">
              <a:solidFill>
                <a:srgbClr val="603813"/>
              </a:solidFill>
              <a:latin typeface="Times New Roman" panose="02020603050405020304" pitchFamily="18" charset="0"/>
              <a:cs typeface="Times New Roman" panose="02020603050405020304" pitchFamily="18" charset="0"/>
            </a:endParaRPr>
          </a:p>
        </p:txBody>
      </p:sp>
      <p:sp>
        <p:nvSpPr>
          <p:cNvPr id="25" name="TextBox 25"/>
          <p:cNvSpPr txBox="1"/>
          <p:nvPr/>
        </p:nvSpPr>
        <p:spPr>
          <a:xfrm>
            <a:off x="13249846" y="6438900"/>
            <a:ext cx="4133246" cy="3077766"/>
          </a:xfrm>
          <a:prstGeom prst="rect">
            <a:avLst/>
          </a:prstGeom>
        </p:spPr>
        <p:txBody>
          <a:bodyPr wrap="square" lIns="0" tIns="0" rIns="0" bIns="0" rtlCol="0" anchor="t">
            <a:spAutoFit/>
          </a:bodyPr>
          <a:lstStyle/>
          <a:p>
            <a:pPr algn="just"/>
            <a:r>
              <a:rPr lang="en-US" sz="4000">
                <a:latin typeface="Times New Roman" panose="02020603050405020304" pitchFamily="18" charset="0"/>
                <a:cs typeface="Times New Roman" panose="02020603050405020304" pitchFamily="18" charset="0"/>
              </a:rPr>
              <a:t>Xuất hiện thói a dua, chỉ chăm lo đến vẻ bề ngoài nhằm được tuyên dương khen </a:t>
            </a:r>
            <a:r>
              <a:rPr lang="en-US" sz="4000" smtClean="0">
                <a:latin typeface="Times New Roman" panose="02020603050405020304" pitchFamily="18" charset="0"/>
                <a:cs typeface="Times New Roman" panose="02020603050405020304" pitchFamily="18" charset="0"/>
              </a:rPr>
              <a:t>thưởng</a:t>
            </a:r>
            <a:endParaRPr lang="en-US" sz="4000">
              <a:solidFill>
                <a:srgbClr val="603813"/>
              </a:solidFill>
              <a:latin typeface="Times New Roman" panose="02020603050405020304" pitchFamily="18" charset="0"/>
              <a:cs typeface="Times New Roman" panose="02020603050405020304" pitchFamily="18" charset="0"/>
            </a:endParaRPr>
          </a:p>
        </p:txBody>
      </p:sp>
      <p:sp>
        <p:nvSpPr>
          <p:cNvPr id="27" name="Freeform 27"/>
          <p:cNvSpPr/>
          <p:nvPr/>
        </p:nvSpPr>
        <p:spPr>
          <a:xfrm rot="-5983020" flipH="1" flipV="1">
            <a:off x="15150794" y="-653836"/>
            <a:ext cx="3681013" cy="3696344"/>
          </a:xfrm>
          <a:custGeom>
            <a:avLst/>
            <a:gdLst/>
            <a:ahLst/>
            <a:cxnLst/>
            <a:rect l="l" t="t" r="r" b="b"/>
            <a:pathLst>
              <a:path w="3681013" h="3696344">
                <a:moveTo>
                  <a:pt x="3681013" y="3696343"/>
                </a:moveTo>
                <a:lnTo>
                  <a:pt x="0" y="3696343"/>
                </a:lnTo>
                <a:lnTo>
                  <a:pt x="0" y="0"/>
                </a:lnTo>
                <a:lnTo>
                  <a:pt x="3681013" y="0"/>
                </a:lnTo>
                <a:lnTo>
                  <a:pt x="3681013" y="3696343"/>
                </a:lnTo>
                <a:close/>
              </a:path>
            </a:pathLst>
          </a:custGeom>
          <a:blipFill>
            <a:blip r:embed="rId12">
              <a:extLst>
                <a:ext uri="{96DAC541-7B7A-43D3-8B79-37D633B846F1}">
                  <asvg:svgBlip xmlns:asvg="http://schemas.microsoft.com/office/drawing/2016/SVG/main" r:embed="rId13"/>
                </a:ext>
              </a:extLst>
            </a:blip>
            <a:stretch>
              <a:fillRect l="-26797"/>
            </a:stretch>
          </a:blipFill>
        </p:spPr>
      </p:sp>
      <p:sp>
        <p:nvSpPr>
          <p:cNvPr id="28" name="Rectangle 27"/>
          <p:cNvSpPr/>
          <p:nvPr/>
        </p:nvSpPr>
        <p:spPr>
          <a:xfrm>
            <a:off x="216222" y="3793005"/>
            <a:ext cx="3167840" cy="1938992"/>
          </a:xfrm>
          <a:prstGeom prst="rect">
            <a:avLst/>
          </a:prstGeom>
        </p:spPr>
        <p:txBody>
          <a:bodyPr wrap="square">
            <a:spAutoFit/>
          </a:bodyPr>
          <a:lstStyle/>
          <a:p>
            <a:r>
              <a:rPr lang="en-US" sz="6000" b="1">
                <a:solidFill>
                  <a:srgbClr val="000000"/>
                </a:solidFill>
                <a:latin typeface="Times New Roman" panose="02020603050405020304" pitchFamily="18" charset="0"/>
                <a:ea typeface="Times New Roman" panose="02020603050405020304" pitchFamily="18" charset="0"/>
              </a:rPr>
              <a:t>Ý 1:</a:t>
            </a:r>
            <a:r>
              <a:rPr lang="en-US" sz="6000">
                <a:solidFill>
                  <a:srgbClr val="000000"/>
                </a:solidFill>
                <a:latin typeface="Times New Roman" panose="02020603050405020304" pitchFamily="18" charset="0"/>
                <a:ea typeface="Times New Roman" panose="02020603050405020304" pitchFamily="18" charset="0"/>
              </a:rPr>
              <a:t> </a:t>
            </a:r>
            <a:r>
              <a:rPr lang="en-US" sz="6000" b="1">
                <a:solidFill>
                  <a:srgbClr val="000000"/>
                </a:solidFill>
                <a:latin typeface="Times New Roman" panose="02020603050405020304" pitchFamily="18" charset="0"/>
                <a:ea typeface="Times New Roman" panose="02020603050405020304" pitchFamily="18" charset="0"/>
              </a:rPr>
              <a:t>Nêu biểu </a:t>
            </a:r>
            <a:r>
              <a:rPr lang="en-US" sz="6000" b="1" smtClean="0">
                <a:solidFill>
                  <a:srgbClr val="000000"/>
                </a:solidFill>
                <a:latin typeface="Times New Roman" panose="02020603050405020304" pitchFamily="18" charset="0"/>
                <a:ea typeface="Times New Roman" panose="02020603050405020304" pitchFamily="18" charset="0"/>
              </a:rPr>
              <a:t>hiện</a:t>
            </a:r>
            <a:endParaRPr lang="en-GB" sz="60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barn(inVertical)">
                                      <p:cBhvr>
                                        <p:cTn id="19" dur="500"/>
                                        <p:tgtEl>
                                          <p:spTgt spid="22"/>
                                        </p:tgtEl>
                                      </p:cBhvr>
                                    </p:animEffect>
                                  </p:childTnLst>
                                </p:cTn>
                              </p:par>
                              <p:par>
                                <p:cTn id="20" presetID="16" presetClass="entr" presetSubtype="21" fill="hold" nodeType="with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arn(inVertical)">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wipe(down)">
                                      <p:cBhvr>
                                        <p:cTn id="27" dur="500"/>
                                        <p:tgtEl>
                                          <p:spTgt spid="23"/>
                                        </p:tgtEl>
                                      </p:cBhvr>
                                    </p:animEffect>
                                  </p:childTnLst>
                                </p:cTn>
                              </p:par>
                              <p:par>
                                <p:cTn id="28" presetID="22" presetClass="entr" presetSubtype="4" fill="hold" nodeType="with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wipe(down)">
                                      <p:cBhvr>
                                        <p:cTn id="30" dur="500"/>
                                        <p:tgtEl>
                                          <p:spTgt spid="5"/>
                                        </p:tgtEl>
                                      </p:cBhvr>
                                    </p:animEffect>
                                  </p:childTnLst>
                                </p:cTn>
                              </p:par>
                            </p:childTnLst>
                          </p:cTn>
                        </p:par>
                      </p:childTnLst>
                    </p:cTn>
                  </p:par>
                  <p:par>
                    <p:cTn id="31" fill="hold">
                      <p:stCondLst>
                        <p:cond delay="indefinite"/>
                      </p:stCondLst>
                      <p:childTnLst>
                        <p:par>
                          <p:cTn id="32" fill="hold">
                            <p:stCondLst>
                              <p:cond delay="0"/>
                            </p:stCondLst>
                            <p:childTnLst>
                              <p:par>
                                <p:cTn id="33" presetID="6" presetClass="entr" presetSubtype="16" fill="hold" grpId="0" nodeType="clickEffect">
                                  <p:stCondLst>
                                    <p:cond delay="0"/>
                                  </p:stCondLst>
                                  <p:childTnLst>
                                    <p:set>
                                      <p:cBhvr>
                                        <p:cTn id="34" dur="1" fill="hold">
                                          <p:stCondLst>
                                            <p:cond delay="0"/>
                                          </p:stCondLst>
                                        </p:cTn>
                                        <p:tgtEl>
                                          <p:spTgt spid="24"/>
                                        </p:tgtEl>
                                        <p:attrNameLst>
                                          <p:attrName>style.visibility</p:attrName>
                                        </p:attrNameLst>
                                      </p:cBhvr>
                                      <p:to>
                                        <p:strVal val="visible"/>
                                      </p:to>
                                    </p:set>
                                    <p:animEffect transition="in" filter="circle(in)">
                                      <p:cBhvr>
                                        <p:cTn id="35" dur="2000"/>
                                        <p:tgtEl>
                                          <p:spTgt spid="24"/>
                                        </p:tgtEl>
                                      </p:cBhvr>
                                    </p:animEffect>
                                  </p:childTnLst>
                                </p:cTn>
                              </p:par>
                              <p:par>
                                <p:cTn id="36" presetID="6" presetClass="entr" presetSubtype="16" fill="hold" nodeType="with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circle(in)">
                                      <p:cBhvr>
                                        <p:cTn id="38" dur="2000"/>
                                        <p:tgtEl>
                                          <p:spTgt spid="6"/>
                                        </p:tgtEl>
                                      </p:cBhvr>
                                    </p:animEffect>
                                  </p:childTnLst>
                                </p:cTn>
                              </p:par>
                            </p:childTnLst>
                          </p:cTn>
                        </p:par>
                      </p:childTnLst>
                    </p:cTn>
                  </p:par>
                  <p:par>
                    <p:cTn id="39" fill="hold">
                      <p:stCondLst>
                        <p:cond delay="indefinite"/>
                      </p:stCondLst>
                      <p:childTnLst>
                        <p:par>
                          <p:cTn id="40" fill="hold">
                            <p:stCondLst>
                              <p:cond delay="0"/>
                            </p:stCondLst>
                            <p:childTnLst>
                              <p:par>
                                <p:cTn id="41" presetID="6" presetClass="entr" presetSubtype="16" fill="hold" grpId="0" nodeType="clickEffect">
                                  <p:stCondLst>
                                    <p:cond delay="0"/>
                                  </p:stCondLst>
                                  <p:childTnLst>
                                    <p:set>
                                      <p:cBhvr>
                                        <p:cTn id="42" dur="1" fill="hold">
                                          <p:stCondLst>
                                            <p:cond delay="0"/>
                                          </p:stCondLst>
                                        </p:cTn>
                                        <p:tgtEl>
                                          <p:spTgt spid="25"/>
                                        </p:tgtEl>
                                        <p:attrNameLst>
                                          <p:attrName>style.visibility</p:attrName>
                                        </p:attrNameLst>
                                      </p:cBhvr>
                                      <p:to>
                                        <p:strVal val="visible"/>
                                      </p:to>
                                    </p:set>
                                    <p:animEffect transition="in" filter="circle(in)">
                                      <p:cBhvr>
                                        <p:cTn id="43" dur="2000"/>
                                        <p:tgtEl>
                                          <p:spTgt spid="25"/>
                                        </p:tgtEl>
                                      </p:cBhvr>
                                    </p:animEffect>
                                  </p:childTnLst>
                                </p:cTn>
                              </p:par>
                              <p:par>
                                <p:cTn id="44" presetID="6" presetClass="entr" presetSubtype="16" fill="hold" nodeType="withEffect">
                                  <p:stCondLst>
                                    <p:cond delay="0"/>
                                  </p:stCondLst>
                                  <p:childTnLst>
                                    <p:set>
                                      <p:cBhvr>
                                        <p:cTn id="45" dur="1" fill="hold">
                                          <p:stCondLst>
                                            <p:cond delay="0"/>
                                          </p:stCondLst>
                                        </p:cTn>
                                        <p:tgtEl>
                                          <p:spTgt spid="7"/>
                                        </p:tgtEl>
                                        <p:attrNameLst>
                                          <p:attrName>style.visibility</p:attrName>
                                        </p:attrNameLst>
                                      </p:cBhvr>
                                      <p:to>
                                        <p:strVal val="visible"/>
                                      </p:to>
                                    </p:set>
                                    <p:animEffect transition="in" filter="circle(in)">
                                      <p:cBhvr>
                                        <p:cTn id="46"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24" grpId="0"/>
      <p:bldP spid="25" grpId="0"/>
      <p:bldP spid="28"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CF8"/>
        </a:solidFill>
        <a:effectLst/>
      </p:bgPr>
    </p:bg>
    <p:spTree>
      <p:nvGrpSpPr>
        <p:cNvPr id="1" name=""/>
        <p:cNvGrpSpPr/>
        <p:nvPr/>
      </p:nvGrpSpPr>
      <p:grpSpPr>
        <a:xfrm>
          <a:off x="0" y="0"/>
          <a:ext cx="0" cy="0"/>
          <a:chOff x="0" y="0"/>
          <a:chExt cx="0" cy="0"/>
        </a:xfrm>
      </p:grpSpPr>
      <p:sp>
        <p:nvSpPr>
          <p:cNvPr id="4" name="Freeform 4"/>
          <p:cNvSpPr/>
          <p:nvPr/>
        </p:nvSpPr>
        <p:spPr>
          <a:xfrm>
            <a:off x="4645148" y="952500"/>
            <a:ext cx="10016018" cy="7483341"/>
          </a:xfrm>
          <a:custGeom>
            <a:avLst/>
            <a:gdLst/>
            <a:ahLst/>
            <a:cxnLst/>
            <a:rect l="l" t="t" r="r" b="b"/>
            <a:pathLst>
              <a:path w="10016018" h="6886012">
                <a:moveTo>
                  <a:pt x="0" y="0"/>
                </a:moveTo>
                <a:lnTo>
                  <a:pt x="10016018" y="0"/>
                </a:lnTo>
                <a:lnTo>
                  <a:pt x="10016018" y="6886012"/>
                </a:lnTo>
                <a:lnTo>
                  <a:pt x="0" y="6886012"/>
                </a:lnTo>
                <a:lnTo>
                  <a:pt x="0" y="0"/>
                </a:lnTo>
                <a:close/>
              </a:path>
            </a:pathLst>
          </a:custGeom>
          <a:blipFill>
            <a:blip r:embed="rId1"/>
            <a:stretch>
              <a:fillRect/>
            </a:stretch>
          </a:blipFill>
        </p:spPr>
      </p:sp>
      <p:sp>
        <p:nvSpPr>
          <p:cNvPr id="5" name="Freeform 5"/>
          <p:cNvSpPr/>
          <p:nvPr/>
        </p:nvSpPr>
        <p:spPr>
          <a:xfrm rot="292895">
            <a:off x="604365" y="2299923"/>
            <a:ext cx="6238151" cy="4684284"/>
          </a:xfrm>
          <a:custGeom>
            <a:avLst/>
            <a:gdLst/>
            <a:ahLst/>
            <a:cxnLst/>
            <a:rect l="l" t="t" r="r" b="b"/>
            <a:pathLst>
              <a:path w="6238151" h="4684284">
                <a:moveTo>
                  <a:pt x="0" y="0"/>
                </a:moveTo>
                <a:lnTo>
                  <a:pt x="6238151" y="0"/>
                </a:lnTo>
                <a:lnTo>
                  <a:pt x="6238151" y="4684284"/>
                </a:lnTo>
                <a:lnTo>
                  <a:pt x="0" y="4684284"/>
                </a:lnTo>
                <a:lnTo>
                  <a:pt x="0" y="0"/>
                </a:lnTo>
                <a:close/>
              </a:path>
            </a:pathLst>
          </a:custGeom>
          <a:blipFill>
            <a:blip r:embed="rId2"/>
            <a:stretch>
              <a:fillRect/>
            </a:stretch>
          </a:blipFill>
        </p:spPr>
      </p:sp>
      <p:sp>
        <p:nvSpPr>
          <p:cNvPr id="6" name="Freeform 6"/>
          <p:cNvSpPr/>
          <p:nvPr/>
        </p:nvSpPr>
        <p:spPr>
          <a:xfrm>
            <a:off x="-253610" y="8033667"/>
            <a:ext cx="4587510" cy="3003087"/>
          </a:xfrm>
          <a:custGeom>
            <a:avLst/>
            <a:gdLst/>
            <a:ahLst/>
            <a:cxnLst/>
            <a:rect l="l" t="t" r="r" b="b"/>
            <a:pathLst>
              <a:path w="4587510" h="3003087">
                <a:moveTo>
                  <a:pt x="0" y="0"/>
                </a:moveTo>
                <a:lnTo>
                  <a:pt x="4587510" y="0"/>
                </a:lnTo>
                <a:lnTo>
                  <a:pt x="4587510" y="3003086"/>
                </a:lnTo>
                <a:lnTo>
                  <a:pt x="0" y="3003086"/>
                </a:lnTo>
                <a:lnTo>
                  <a:pt x="0" y="0"/>
                </a:lnTo>
                <a:close/>
              </a:path>
            </a:pathLst>
          </a:custGeom>
          <a:blipFill>
            <a:blip r:embed="rId3"/>
            <a:stretch>
              <a:fillRect/>
            </a:stretch>
          </a:blipFill>
        </p:spPr>
      </p:sp>
      <p:sp>
        <p:nvSpPr>
          <p:cNvPr id="8" name="Freeform 8"/>
          <p:cNvSpPr/>
          <p:nvPr/>
        </p:nvSpPr>
        <p:spPr>
          <a:xfrm rot="-4764411">
            <a:off x="4240519" y="6066127"/>
            <a:ext cx="1242850" cy="2084048"/>
          </a:xfrm>
          <a:custGeom>
            <a:avLst/>
            <a:gdLst/>
            <a:ahLst/>
            <a:cxnLst/>
            <a:rect l="l" t="t" r="r" b="b"/>
            <a:pathLst>
              <a:path w="1242850" h="2084048">
                <a:moveTo>
                  <a:pt x="0" y="0"/>
                </a:moveTo>
                <a:lnTo>
                  <a:pt x="1242850" y="0"/>
                </a:lnTo>
                <a:lnTo>
                  <a:pt x="1242850" y="2084048"/>
                </a:lnTo>
                <a:lnTo>
                  <a:pt x="0" y="2084048"/>
                </a:lnTo>
                <a:lnTo>
                  <a:pt x="0" y="0"/>
                </a:lnTo>
                <a:close/>
              </a:path>
            </a:pathLst>
          </a:custGeom>
          <a:blipFill>
            <a:blip r:embed="rId4"/>
            <a:stretch>
              <a:fillRect/>
            </a:stretch>
          </a:blipFill>
        </p:spPr>
      </p:sp>
      <p:sp>
        <p:nvSpPr>
          <p:cNvPr id="9" name="AutoShape 9"/>
          <p:cNvSpPr/>
          <p:nvPr/>
        </p:nvSpPr>
        <p:spPr>
          <a:xfrm>
            <a:off x="7405613" y="4551489"/>
            <a:ext cx="4495088" cy="0"/>
          </a:xfrm>
          <a:prstGeom prst="line">
            <a:avLst/>
          </a:prstGeom>
          <a:ln w="47625" cap="flat">
            <a:solidFill>
              <a:srgbClr val="FFBD99"/>
            </a:solidFill>
            <a:prstDash val="sysDash"/>
            <a:headEnd type="none" w="sm" len="sm"/>
            <a:tailEnd type="none" w="sm" len="sm"/>
          </a:ln>
        </p:spPr>
      </p:sp>
      <p:sp>
        <p:nvSpPr>
          <p:cNvPr id="10" name="Freeform 10"/>
          <p:cNvSpPr/>
          <p:nvPr/>
        </p:nvSpPr>
        <p:spPr>
          <a:xfrm>
            <a:off x="15651766" y="257238"/>
            <a:ext cx="2251625" cy="2328211"/>
          </a:xfrm>
          <a:custGeom>
            <a:avLst/>
            <a:gdLst/>
            <a:ahLst/>
            <a:cxnLst/>
            <a:rect l="l" t="t" r="r" b="b"/>
            <a:pathLst>
              <a:path w="2251625" h="2328211">
                <a:moveTo>
                  <a:pt x="0" y="0"/>
                </a:moveTo>
                <a:lnTo>
                  <a:pt x="2251625" y="0"/>
                </a:lnTo>
                <a:lnTo>
                  <a:pt x="2251625" y="2328211"/>
                </a:lnTo>
                <a:lnTo>
                  <a:pt x="0" y="2328211"/>
                </a:lnTo>
                <a:lnTo>
                  <a:pt x="0" y="0"/>
                </a:lnTo>
                <a:close/>
              </a:path>
            </a:pathLst>
          </a:custGeom>
          <a:blipFill>
            <a:blip r:embed="rId5"/>
            <a:stretch>
              <a:fillRect/>
            </a:stretch>
          </a:blipFill>
        </p:spPr>
      </p:sp>
      <p:sp>
        <p:nvSpPr>
          <p:cNvPr id="11" name="Freeform 11"/>
          <p:cNvSpPr/>
          <p:nvPr/>
        </p:nvSpPr>
        <p:spPr>
          <a:xfrm flipH="1">
            <a:off x="-1277227" y="-394301"/>
            <a:ext cx="7315200" cy="3888259"/>
          </a:xfrm>
          <a:custGeom>
            <a:avLst/>
            <a:gdLst/>
            <a:ahLst/>
            <a:cxnLst/>
            <a:rect l="l" t="t" r="r" b="b"/>
            <a:pathLst>
              <a:path w="7315200" h="3888259">
                <a:moveTo>
                  <a:pt x="7315200" y="0"/>
                </a:moveTo>
                <a:lnTo>
                  <a:pt x="0" y="0"/>
                </a:lnTo>
                <a:lnTo>
                  <a:pt x="0" y="3888260"/>
                </a:lnTo>
                <a:lnTo>
                  <a:pt x="7315200" y="3888260"/>
                </a:lnTo>
                <a:lnTo>
                  <a:pt x="7315200" y="0"/>
                </a:lnTo>
                <a:close/>
              </a:path>
            </a:pathLst>
          </a:custGeom>
          <a:blipFill>
            <a:blip r:embed="rId6"/>
            <a:stretch>
              <a:fillRect/>
            </a:stretch>
          </a:blipFill>
        </p:spPr>
      </p:sp>
      <p:sp>
        <p:nvSpPr>
          <p:cNvPr id="12" name="TextBox 12"/>
          <p:cNvSpPr txBox="1"/>
          <p:nvPr/>
        </p:nvSpPr>
        <p:spPr>
          <a:xfrm>
            <a:off x="826458" y="3266080"/>
            <a:ext cx="5793961" cy="2954655"/>
          </a:xfrm>
          <a:prstGeom prst="rect">
            <a:avLst/>
          </a:prstGeom>
        </p:spPr>
        <p:txBody>
          <a:bodyPr lIns="0" tIns="0" rIns="0" bIns="0" rtlCol="0" anchor="t">
            <a:spAutoFit/>
          </a:bodyPr>
          <a:lstStyle/>
          <a:p>
            <a:pPr algn="ctr"/>
            <a:r>
              <a:rPr lang="en-US" sz="960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Bằng chứng</a:t>
            </a:r>
            <a:endParaRPr lang="en-US" sz="10545">
              <a:solidFill>
                <a:srgbClr val="4F3B2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5" name="Rectangle 14"/>
          <p:cNvSpPr/>
          <p:nvPr/>
        </p:nvSpPr>
        <p:spPr>
          <a:xfrm>
            <a:off x="6615705" y="1340443"/>
            <a:ext cx="7633695" cy="2862322"/>
          </a:xfrm>
          <a:prstGeom prst="rect">
            <a:avLst/>
          </a:prstGeom>
        </p:spPr>
        <p:txBody>
          <a:bodyPr wrap="square">
            <a:spAutoFit/>
          </a:bodyPr>
          <a:lstStyle/>
          <a:p>
            <a:pPr algn="just"/>
            <a:r>
              <a:rPr lang="en-US" sz="36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Hiện tượng học sinh ngồi nhầm lớp, đỗ tốt nghiệp cao và đạt điểm thi cao bất ngờ ở kì thi tốt nhiệp THPT năm 2018 một số tỉnh như Hà Giang, Hòa Bình…do gian lận </a:t>
            </a:r>
            <a:endParaRPr lang="en-GB" sz="3600">
              <a:latin typeface="Times New Roman" panose="02020603050405020304" pitchFamily="18" charset="0"/>
              <a:cs typeface="Times New Roman" panose="02020603050405020304" pitchFamily="18" charset="0"/>
            </a:endParaRPr>
          </a:p>
        </p:txBody>
      </p:sp>
      <p:sp>
        <p:nvSpPr>
          <p:cNvPr id="16" name="Rectangle 15"/>
          <p:cNvSpPr/>
          <p:nvPr/>
        </p:nvSpPr>
        <p:spPr>
          <a:xfrm>
            <a:off x="6615705" y="4962036"/>
            <a:ext cx="7481295" cy="2308324"/>
          </a:xfrm>
          <a:prstGeom prst="rect">
            <a:avLst/>
          </a:prstGeom>
        </p:spPr>
        <p:txBody>
          <a:bodyPr wrap="square">
            <a:spAutoFit/>
          </a:bodyPr>
          <a:lstStyle/>
          <a:p>
            <a:pPr algn="just"/>
            <a:r>
              <a:rPr lang="en-US" sz="3600">
                <a:latin typeface="Times New Roman" panose="02020603050405020304" pitchFamily="18" charset="0"/>
                <a:ea typeface="Times New Roman" panose="02020603050405020304" pitchFamily="18" charset="0"/>
                <a:cs typeface="Times New Roman" panose="02020603050405020304" pitchFamily="18" charset="0"/>
              </a:rPr>
              <a:t>Một nam ca sĩ đã trở thành tâm điểm phê phán khi tổ chức sự kiện quảng bá bộ phim tiểu sử về cuộc đời mình lấy tên là Hào quang rực rỡ - The King</a:t>
            </a:r>
            <a:endParaRPr lang="en-GB" sz="360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wipe(down)">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barn(inVertical)">
                                      <p:cBhvr>
                                        <p:cTn id="15" dur="500"/>
                                        <p:tgtEl>
                                          <p:spTgt spid="15"/>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barn(inVertical)">
                                      <p:cBhvr>
                                        <p:cTn id="2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5" grpId="0"/>
      <p:bldP spid="16"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FCF8"/>
        </a:solidFill>
        <a:effectLst/>
      </p:bgPr>
    </p:bg>
    <p:spTree>
      <p:nvGrpSpPr>
        <p:cNvPr id="1" name=""/>
        <p:cNvGrpSpPr/>
        <p:nvPr/>
      </p:nvGrpSpPr>
      <p:grpSpPr>
        <a:xfrm>
          <a:off x="0" y="0"/>
          <a:ext cx="0" cy="0"/>
          <a:chOff x="0" y="0"/>
          <a:chExt cx="0" cy="0"/>
        </a:xfrm>
      </p:grpSpPr>
      <p:sp>
        <p:nvSpPr>
          <p:cNvPr id="4" name="Freeform 4"/>
          <p:cNvSpPr/>
          <p:nvPr/>
        </p:nvSpPr>
        <p:spPr>
          <a:xfrm>
            <a:off x="2452229" y="571500"/>
            <a:ext cx="13549771" cy="8165447"/>
          </a:xfrm>
          <a:custGeom>
            <a:avLst/>
            <a:gdLst/>
            <a:ahLst/>
            <a:cxnLst/>
            <a:rect l="l" t="t" r="r" b="b"/>
            <a:pathLst>
              <a:path w="12935065" h="7186894">
                <a:moveTo>
                  <a:pt x="0" y="0"/>
                </a:moveTo>
                <a:lnTo>
                  <a:pt x="12935065" y="0"/>
                </a:lnTo>
                <a:lnTo>
                  <a:pt x="12935065" y="7186894"/>
                </a:lnTo>
                <a:lnTo>
                  <a:pt x="0" y="7186894"/>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5" name="TextBox 5"/>
          <p:cNvSpPr txBox="1"/>
          <p:nvPr/>
        </p:nvSpPr>
        <p:spPr>
          <a:xfrm>
            <a:off x="4768359" y="2455385"/>
            <a:ext cx="9044214" cy="538609"/>
          </a:xfrm>
          <a:prstGeom prst="rect">
            <a:avLst/>
          </a:prstGeom>
        </p:spPr>
        <p:txBody>
          <a:bodyPr lIns="0" tIns="0" rIns="0" bIns="0" rtlCol="0" anchor="t">
            <a:spAutoFit/>
          </a:bodyPr>
          <a:lstStyle/>
          <a:p>
            <a:pPr algn="ctr">
              <a:lnSpc>
                <a:spcPts val="4210"/>
              </a:lnSpc>
            </a:pPr>
            <a:r>
              <a:rPr lang="en-US" sz="4400" b="1">
                <a:latin typeface="Times New Roman" panose="02020603050405020304" pitchFamily="18" charset="0"/>
                <a:cs typeface="Times New Roman" panose="02020603050405020304" pitchFamily="18" charset="0"/>
              </a:rPr>
              <a:t>Nguyên nhân chủ quan</a:t>
            </a:r>
            <a:endParaRPr lang="en-US" sz="4400" b="1">
              <a:solidFill>
                <a:srgbClr val="603813"/>
              </a:solidFill>
              <a:latin typeface="Times New Roman" panose="02020603050405020304" pitchFamily="18" charset="0"/>
              <a:cs typeface="Times New Roman" panose="02020603050405020304" pitchFamily="18" charset="0"/>
            </a:endParaRPr>
          </a:p>
        </p:txBody>
      </p:sp>
      <p:sp>
        <p:nvSpPr>
          <p:cNvPr id="6" name="Freeform 6"/>
          <p:cNvSpPr/>
          <p:nvPr/>
        </p:nvSpPr>
        <p:spPr>
          <a:xfrm>
            <a:off x="1415830" y="695341"/>
            <a:ext cx="3883186" cy="4158699"/>
          </a:xfrm>
          <a:custGeom>
            <a:avLst/>
            <a:gdLst/>
            <a:ahLst/>
            <a:cxnLst/>
            <a:rect l="l" t="t" r="r" b="b"/>
            <a:pathLst>
              <a:path w="3883186" h="4158699">
                <a:moveTo>
                  <a:pt x="0" y="0"/>
                </a:moveTo>
                <a:lnTo>
                  <a:pt x="3883186" y="0"/>
                </a:lnTo>
                <a:lnTo>
                  <a:pt x="3883186" y="4158699"/>
                </a:lnTo>
                <a:lnTo>
                  <a:pt x="0" y="4158699"/>
                </a:lnTo>
                <a:lnTo>
                  <a:pt x="0" y="0"/>
                </a:lnTo>
                <a:close/>
              </a:path>
            </a:pathLst>
          </a:custGeom>
          <a:blipFill>
            <a:blip r:embed="rId3"/>
            <a:stretch>
              <a:fillRect/>
            </a:stretch>
          </a:blipFill>
        </p:spPr>
      </p:sp>
      <p:sp>
        <p:nvSpPr>
          <p:cNvPr id="7" name="Freeform 7"/>
          <p:cNvSpPr/>
          <p:nvPr/>
        </p:nvSpPr>
        <p:spPr>
          <a:xfrm flipH="1">
            <a:off x="14990091" y="4054343"/>
            <a:ext cx="4673367" cy="6772995"/>
          </a:xfrm>
          <a:custGeom>
            <a:avLst/>
            <a:gdLst/>
            <a:ahLst/>
            <a:cxnLst/>
            <a:rect l="l" t="t" r="r" b="b"/>
            <a:pathLst>
              <a:path w="4673367" h="6772995">
                <a:moveTo>
                  <a:pt x="4673367" y="0"/>
                </a:moveTo>
                <a:lnTo>
                  <a:pt x="0" y="0"/>
                </a:lnTo>
                <a:lnTo>
                  <a:pt x="0" y="6772995"/>
                </a:lnTo>
                <a:lnTo>
                  <a:pt x="4673367" y="6772995"/>
                </a:lnTo>
                <a:lnTo>
                  <a:pt x="4673367" y="0"/>
                </a:lnTo>
                <a:close/>
              </a:path>
            </a:pathLst>
          </a:custGeom>
          <a:blipFill>
            <a:blip r:embed="rId4"/>
            <a:stretch>
              <a:fillRect/>
            </a:stretch>
          </a:blipFill>
        </p:spPr>
      </p:sp>
      <p:sp>
        <p:nvSpPr>
          <p:cNvPr id="8" name="Freeform 8"/>
          <p:cNvSpPr/>
          <p:nvPr/>
        </p:nvSpPr>
        <p:spPr>
          <a:xfrm>
            <a:off x="12419078" y="797159"/>
            <a:ext cx="3792449" cy="2675257"/>
          </a:xfrm>
          <a:custGeom>
            <a:avLst/>
            <a:gdLst/>
            <a:ahLst/>
            <a:cxnLst/>
            <a:rect l="l" t="t" r="r" b="b"/>
            <a:pathLst>
              <a:path w="3792449" h="2675257">
                <a:moveTo>
                  <a:pt x="0" y="0"/>
                </a:moveTo>
                <a:lnTo>
                  <a:pt x="3792449" y="0"/>
                </a:lnTo>
                <a:lnTo>
                  <a:pt x="3792449" y="2675257"/>
                </a:lnTo>
                <a:lnTo>
                  <a:pt x="0" y="267525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9" name="Freeform 9"/>
          <p:cNvSpPr/>
          <p:nvPr/>
        </p:nvSpPr>
        <p:spPr>
          <a:xfrm rot="707798">
            <a:off x="-355890" y="6947109"/>
            <a:ext cx="4078189" cy="2903346"/>
          </a:xfrm>
          <a:custGeom>
            <a:avLst/>
            <a:gdLst/>
            <a:ahLst/>
            <a:cxnLst/>
            <a:rect l="l" t="t" r="r" b="b"/>
            <a:pathLst>
              <a:path w="4078189" h="2903346">
                <a:moveTo>
                  <a:pt x="0" y="0"/>
                </a:moveTo>
                <a:lnTo>
                  <a:pt x="4078189" y="0"/>
                </a:lnTo>
                <a:lnTo>
                  <a:pt x="4078189" y="2903347"/>
                </a:lnTo>
                <a:lnTo>
                  <a:pt x="0" y="2903347"/>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0" name="Freeform 10"/>
          <p:cNvSpPr/>
          <p:nvPr/>
        </p:nvSpPr>
        <p:spPr>
          <a:xfrm>
            <a:off x="14928431" y="-908260"/>
            <a:ext cx="4661737" cy="3410838"/>
          </a:xfrm>
          <a:custGeom>
            <a:avLst/>
            <a:gdLst/>
            <a:ahLst/>
            <a:cxnLst/>
            <a:rect l="l" t="t" r="r" b="b"/>
            <a:pathLst>
              <a:path w="4661737" h="3410838">
                <a:moveTo>
                  <a:pt x="0" y="0"/>
                </a:moveTo>
                <a:lnTo>
                  <a:pt x="4661738" y="0"/>
                </a:lnTo>
                <a:lnTo>
                  <a:pt x="4661738" y="3410838"/>
                </a:lnTo>
                <a:lnTo>
                  <a:pt x="0" y="3410838"/>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11" name="TextBox 11"/>
          <p:cNvSpPr txBox="1"/>
          <p:nvPr/>
        </p:nvSpPr>
        <p:spPr>
          <a:xfrm>
            <a:off x="4990945" y="874557"/>
            <a:ext cx="8875088" cy="1085618"/>
          </a:xfrm>
          <a:prstGeom prst="rect">
            <a:avLst/>
          </a:prstGeom>
        </p:spPr>
        <p:txBody>
          <a:bodyPr lIns="0" tIns="0" rIns="0" bIns="0" rtlCol="0" anchor="t">
            <a:spAutoFit/>
          </a:bodyPr>
          <a:lstStyle/>
          <a:p>
            <a:pPr algn="ctr">
              <a:lnSpc>
                <a:spcPts val="9600"/>
              </a:lnSpc>
            </a:pPr>
            <a:r>
              <a:rPr lang="en-US" sz="5400" b="1">
                <a:latin typeface="Times New Roman" panose="02020603050405020304" pitchFamily="18" charset="0"/>
                <a:cs typeface="Times New Roman" panose="02020603050405020304" pitchFamily="18" charset="0"/>
              </a:rPr>
              <a:t>Ý 2: Nguyên nhân </a:t>
            </a:r>
            <a:endParaRPr lang="en-US" sz="5400">
              <a:solidFill>
                <a:srgbClr val="4F3B20"/>
              </a:solidFill>
              <a:latin typeface="Times New Roman" panose="02020603050405020304" pitchFamily="18" charset="0"/>
              <a:cs typeface="Times New Roman" panose="02020603050405020304" pitchFamily="18" charset="0"/>
            </a:endParaRPr>
          </a:p>
        </p:txBody>
      </p:sp>
      <p:sp>
        <p:nvSpPr>
          <p:cNvPr id="12" name="Freeform 12"/>
          <p:cNvSpPr/>
          <p:nvPr/>
        </p:nvSpPr>
        <p:spPr>
          <a:xfrm rot="-512653">
            <a:off x="-1254497" y="-1791418"/>
            <a:ext cx="3775329" cy="4114800"/>
          </a:xfrm>
          <a:custGeom>
            <a:avLst/>
            <a:gdLst/>
            <a:ahLst/>
            <a:cxnLst/>
            <a:rect l="l" t="t" r="r" b="b"/>
            <a:pathLst>
              <a:path w="3775329" h="4114800">
                <a:moveTo>
                  <a:pt x="0" y="0"/>
                </a:moveTo>
                <a:lnTo>
                  <a:pt x="3775329" y="0"/>
                </a:lnTo>
                <a:lnTo>
                  <a:pt x="3775329" y="4114800"/>
                </a:lnTo>
                <a:lnTo>
                  <a:pt x="0" y="41148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sp>
      <p:sp>
        <p:nvSpPr>
          <p:cNvPr id="13" name="Rectangle 12"/>
          <p:cNvSpPr/>
          <p:nvPr/>
        </p:nvSpPr>
        <p:spPr>
          <a:xfrm>
            <a:off x="3395053" y="3058750"/>
            <a:ext cx="12404358" cy="972574"/>
          </a:xfrm>
          <a:prstGeom prst="rect">
            <a:avLst/>
          </a:prstGeom>
        </p:spPr>
        <p:txBody>
          <a:bodyPr wrap="none">
            <a:spAutoFit/>
          </a:bodyPr>
          <a:lstStyle/>
          <a:p>
            <a:pPr algn="just">
              <a:lnSpc>
                <a:spcPct val="130000"/>
              </a:lnSpc>
              <a:spcAft>
                <a:spcPts val="0"/>
              </a:spcAft>
            </a:pPr>
            <a:r>
              <a:rPr lang="en-US" sz="440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440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a:t>
            </a:r>
            <a:r>
              <a:rPr lang="en-US" sz="440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uốn </a:t>
            </a:r>
            <a:r>
              <a:rPr lang="en-US" sz="44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rút ngắn con đường bước đến vinh quang …</a:t>
            </a:r>
            <a:endParaRPr lang="en-GB" sz="44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4" name="Rectangle 13"/>
          <p:cNvSpPr/>
          <p:nvPr/>
        </p:nvSpPr>
        <p:spPr>
          <a:xfrm>
            <a:off x="3328394" y="3928896"/>
            <a:ext cx="12162304" cy="972574"/>
          </a:xfrm>
          <a:prstGeom prst="rect">
            <a:avLst/>
          </a:prstGeom>
        </p:spPr>
        <p:txBody>
          <a:bodyPr wrap="none">
            <a:spAutoFit/>
          </a:bodyPr>
          <a:lstStyle/>
          <a:p>
            <a:pPr algn="just">
              <a:lnSpc>
                <a:spcPct val="130000"/>
              </a:lnSpc>
              <a:spcAft>
                <a:spcPts val="0"/>
              </a:spcAft>
            </a:pPr>
            <a:r>
              <a:rPr lang="en-US" sz="440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vi-VN" sz="440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L</a:t>
            </a:r>
            <a:r>
              <a:rPr lang="en-US" sz="440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ười </a:t>
            </a:r>
            <a:r>
              <a:rPr lang="en-US" sz="44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biếng, không nỗ lực cố gắng làm việc học tập</a:t>
            </a:r>
            <a:endParaRPr lang="en-GB" sz="44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5" name="Rectangle 14"/>
          <p:cNvSpPr/>
          <p:nvPr/>
        </p:nvSpPr>
        <p:spPr>
          <a:xfrm>
            <a:off x="3275078" y="5129899"/>
            <a:ext cx="12215620" cy="3613297"/>
          </a:xfrm>
          <a:prstGeom prst="rect">
            <a:avLst/>
          </a:prstGeom>
        </p:spPr>
        <p:txBody>
          <a:bodyPr wrap="square">
            <a:spAutoFit/>
          </a:bodyPr>
          <a:lstStyle/>
          <a:p>
            <a:pPr algn="just">
              <a:lnSpc>
                <a:spcPct val="130000"/>
              </a:lnSpc>
              <a:spcAft>
                <a:spcPts val="0"/>
              </a:spcAft>
            </a:pPr>
            <a:r>
              <a:rPr lang="en-US" sz="440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vi-VN" sz="440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44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a:t>
            </a:r>
            <a:r>
              <a:rPr lang="en-US" sz="440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hiếu </a:t>
            </a:r>
            <a:r>
              <a:rPr lang="en-US" sz="44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hiểu biết không nắm được bản chất của vấn đề, mọi thành quả đạt được phải xuất phát từ nỗ lực, cố gắng về chất, bên trong chứ không phải hình thức bên ngoài.</a:t>
            </a:r>
            <a:endParaRPr lang="en-GB" sz="44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Effect transition="in" filter="fade">
                                      <p:cBhvr>
                                        <p:cTn id="14" dur="1000"/>
                                        <p:tgtEl>
                                          <p:spTgt spid="5">
                                            <p:txEl>
                                              <p:pRg st="0" end="0"/>
                                            </p:txEl>
                                          </p:spTgt>
                                        </p:tgtEl>
                                      </p:cBhvr>
                                    </p:animEffect>
                                    <p:anim calcmode="lin" valueType="num">
                                      <p:cBhvr>
                                        <p:cTn id="15"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wipe(down)">
                                      <p:cBhvr>
                                        <p:cTn id="21" dur="500"/>
                                        <p:tgtEl>
                                          <p:spTgt spid="13"/>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wipe(down)">
                                      <p:cBhvr>
                                        <p:cTn id="26" dur="500"/>
                                        <p:tgtEl>
                                          <p:spTgt spid="14"/>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wipe(down)">
                                      <p:cBhvr>
                                        <p:cTn id="3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14" grpId="0"/>
      <p:bldP spid="15"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FCF8"/>
        </a:solidFill>
        <a:effectLst/>
      </p:bgPr>
    </p:bg>
    <p:spTree>
      <p:nvGrpSpPr>
        <p:cNvPr id="1" name=""/>
        <p:cNvGrpSpPr/>
        <p:nvPr/>
      </p:nvGrpSpPr>
      <p:grpSpPr>
        <a:xfrm>
          <a:off x="0" y="0"/>
          <a:ext cx="0" cy="0"/>
          <a:chOff x="0" y="0"/>
          <a:chExt cx="0" cy="0"/>
        </a:xfrm>
      </p:grpSpPr>
      <p:sp>
        <p:nvSpPr>
          <p:cNvPr id="4" name="Freeform 4"/>
          <p:cNvSpPr/>
          <p:nvPr/>
        </p:nvSpPr>
        <p:spPr>
          <a:xfrm>
            <a:off x="2452229" y="571500"/>
            <a:ext cx="12935065" cy="8165447"/>
          </a:xfrm>
          <a:custGeom>
            <a:avLst/>
            <a:gdLst/>
            <a:ahLst/>
            <a:cxnLst/>
            <a:rect l="l" t="t" r="r" b="b"/>
            <a:pathLst>
              <a:path w="12935065" h="7186894">
                <a:moveTo>
                  <a:pt x="0" y="0"/>
                </a:moveTo>
                <a:lnTo>
                  <a:pt x="12935065" y="0"/>
                </a:lnTo>
                <a:lnTo>
                  <a:pt x="12935065" y="7186894"/>
                </a:lnTo>
                <a:lnTo>
                  <a:pt x="0" y="7186894"/>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5" name="TextBox 5"/>
          <p:cNvSpPr txBox="1"/>
          <p:nvPr/>
        </p:nvSpPr>
        <p:spPr>
          <a:xfrm>
            <a:off x="4914477" y="1838097"/>
            <a:ext cx="9044214" cy="566245"/>
          </a:xfrm>
          <a:prstGeom prst="rect">
            <a:avLst/>
          </a:prstGeom>
        </p:spPr>
        <p:txBody>
          <a:bodyPr lIns="0" tIns="0" rIns="0" bIns="0" rtlCol="0" anchor="t">
            <a:spAutoFit/>
          </a:bodyPr>
          <a:lstStyle/>
          <a:p>
            <a:pPr algn="ctr">
              <a:lnSpc>
                <a:spcPts val="4210"/>
              </a:lnSpc>
            </a:pPr>
            <a:r>
              <a:rPr lang="en-US" sz="5400" b="1">
                <a:latin typeface="Times New Roman" panose="02020603050405020304" pitchFamily="18" charset="0"/>
                <a:cs typeface="Times New Roman" panose="02020603050405020304" pitchFamily="18" charset="0"/>
              </a:rPr>
              <a:t>Nguyên nhân khách quan</a:t>
            </a:r>
            <a:endParaRPr lang="en-US" sz="5400" b="1">
              <a:solidFill>
                <a:srgbClr val="603813"/>
              </a:solidFill>
              <a:latin typeface="Times New Roman" panose="02020603050405020304" pitchFamily="18" charset="0"/>
              <a:cs typeface="Times New Roman" panose="02020603050405020304" pitchFamily="18" charset="0"/>
            </a:endParaRPr>
          </a:p>
        </p:txBody>
      </p:sp>
      <p:sp>
        <p:nvSpPr>
          <p:cNvPr id="6" name="Freeform 6"/>
          <p:cNvSpPr/>
          <p:nvPr/>
        </p:nvSpPr>
        <p:spPr>
          <a:xfrm>
            <a:off x="1415830" y="695341"/>
            <a:ext cx="3883186" cy="4158699"/>
          </a:xfrm>
          <a:custGeom>
            <a:avLst/>
            <a:gdLst/>
            <a:ahLst/>
            <a:cxnLst/>
            <a:rect l="l" t="t" r="r" b="b"/>
            <a:pathLst>
              <a:path w="3883186" h="4158699">
                <a:moveTo>
                  <a:pt x="0" y="0"/>
                </a:moveTo>
                <a:lnTo>
                  <a:pt x="3883186" y="0"/>
                </a:lnTo>
                <a:lnTo>
                  <a:pt x="3883186" y="4158699"/>
                </a:lnTo>
                <a:lnTo>
                  <a:pt x="0" y="4158699"/>
                </a:lnTo>
                <a:lnTo>
                  <a:pt x="0" y="0"/>
                </a:lnTo>
                <a:close/>
              </a:path>
            </a:pathLst>
          </a:custGeom>
          <a:blipFill>
            <a:blip r:embed="rId3"/>
            <a:stretch>
              <a:fillRect/>
            </a:stretch>
          </a:blipFill>
        </p:spPr>
      </p:sp>
      <p:sp>
        <p:nvSpPr>
          <p:cNvPr id="7" name="Freeform 7"/>
          <p:cNvSpPr/>
          <p:nvPr/>
        </p:nvSpPr>
        <p:spPr>
          <a:xfrm flipH="1">
            <a:off x="13357306" y="4077768"/>
            <a:ext cx="4673367" cy="6772995"/>
          </a:xfrm>
          <a:custGeom>
            <a:avLst/>
            <a:gdLst/>
            <a:ahLst/>
            <a:cxnLst/>
            <a:rect l="l" t="t" r="r" b="b"/>
            <a:pathLst>
              <a:path w="4673367" h="6772995">
                <a:moveTo>
                  <a:pt x="4673367" y="0"/>
                </a:moveTo>
                <a:lnTo>
                  <a:pt x="0" y="0"/>
                </a:lnTo>
                <a:lnTo>
                  <a:pt x="0" y="6772995"/>
                </a:lnTo>
                <a:lnTo>
                  <a:pt x="4673367" y="6772995"/>
                </a:lnTo>
                <a:lnTo>
                  <a:pt x="4673367" y="0"/>
                </a:lnTo>
                <a:close/>
              </a:path>
            </a:pathLst>
          </a:custGeom>
          <a:blipFill>
            <a:blip r:embed="rId4"/>
            <a:stretch>
              <a:fillRect/>
            </a:stretch>
          </a:blipFill>
        </p:spPr>
      </p:sp>
      <p:sp>
        <p:nvSpPr>
          <p:cNvPr id="8" name="Freeform 8"/>
          <p:cNvSpPr/>
          <p:nvPr/>
        </p:nvSpPr>
        <p:spPr>
          <a:xfrm>
            <a:off x="12419078" y="797159"/>
            <a:ext cx="3792449" cy="2675257"/>
          </a:xfrm>
          <a:custGeom>
            <a:avLst/>
            <a:gdLst/>
            <a:ahLst/>
            <a:cxnLst/>
            <a:rect l="l" t="t" r="r" b="b"/>
            <a:pathLst>
              <a:path w="3792449" h="2675257">
                <a:moveTo>
                  <a:pt x="0" y="0"/>
                </a:moveTo>
                <a:lnTo>
                  <a:pt x="3792449" y="0"/>
                </a:lnTo>
                <a:lnTo>
                  <a:pt x="3792449" y="2675257"/>
                </a:lnTo>
                <a:lnTo>
                  <a:pt x="0" y="267525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9" name="Freeform 9"/>
          <p:cNvSpPr/>
          <p:nvPr/>
        </p:nvSpPr>
        <p:spPr>
          <a:xfrm rot="707798">
            <a:off x="766460" y="6611746"/>
            <a:ext cx="4078189" cy="2903346"/>
          </a:xfrm>
          <a:custGeom>
            <a:avLst/>
            <a:gdLst/>
            <a:ahLst/>
            <a:cxnLst/>
            <a:rect l="l" t="t" r="r" b="b"/>
            <a:pathLst>
              <a:path w="4078189" h="2903346">
                <a:moveTo>
                  <a:pt x="0" y="0"/>
                </a:moveTo>
                <a:lnTo>
                  <a:pt x="4078189" y="0"/>
                </a:lnTo>
                <a:lnTo>
                  <a:pt x="4078189" y="2903347"/>
                </a:lnTo>
                <a:lnTo>
                  <a:pt x="0" y="2903347"/>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0" name="Freeform 10"/>
          <p:cNvSpPr/>
          <p:nvPr/>
        </p:nvSpPr>
        <p:spPr>
          <a:xfrm>
            <a:off x="14928431" y="-908260"/>
            <a:ext cx="4661737" cy="3410838"/>
          </a:xfrm>
          <a:custGeom>
            <a:avLst/>
            <a:gdLst/>
            <a:ahLst/>
            <a:cxnLst/>
            <a:rect l="l" t="t" r="r" b="b"/>
            <a:pathLst>
              <a:path w="4661737" h="3410838">
                <a:moveTo>
                  <a:pt x="0" y="0"/>
                </a:moveTo>
                <a:lnTo>
                  <a:pt x="4661738" y="0"/>
                </a:lnTo>
                <a:lnTo>
                  <a:pt x="4661738" y="3410838"/>
                </a:lnTo>
                <a:lnTo>
                  <a:pt x="0" y="3410838"/>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12" name="Freeform 12"/>
          <p:cNvSpPr/>
          <p:nvPr/>
        </p:nvSpPr>
        <p:spPr>
          <a:xfrm rot="-512653">
            <a:off x="-1254497" y="-1791418"/>
            <a:ext cx="3775329" cy="4114800"/>
          </a:xfrm>
          <a:custGeom>
            <a:avLst/>
            <a:gdLst/>
            <a:ahLst/>
            <a:cxnLst/>
            <a:rect l="l" t="t" r="r" b="b"/>
            <a:pathLst>
              <a:path w="3775329" h="4114800">
                <a:moveTo>
                  <a:pt x="0" y="0"/>
                </a:moveTo>
                <a:lnTo>
                  <a:pt x="3775329" y="0"/>
                </a:lnTo>
                <a:lnTo>
                  <a:pt x="3775329" y="4114800"/>
                </a:lnTo>
                <a:lnTo>
                  <a:pt x="0" y="41148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sp>
      <p:sp>
        <p:nvSpPr>
          <p:cNvPr id="13" name="Rectangle 12"/>
          <p:cNvSpPr/>
          <p:nvPr/>
        </p:nvSpPr>
        <p:spPr>
          <a:xfrm>
            <a:off x="3688860" y="3107930"/>
            <a:ext cx="9869101" cy="2123658"/>
          </a:xfrm>
          <a:prstGeom prst="rect">
            <a:avLst/>
          </a:prstGeom>
        </p:spPr>
        <p:txBody>
          <a:bodyPr wrap="square">
            <a:spAutoFit/>
          </a:bodyPr>
          <a:lstStyle/>
          <a:p>
            <a:pPr algn="just"/>
            <a:r>
              <a:rPr lang="en-US" sz="4400" smtClean="0">
                <a:latin typeface="Times New Roman" panose="02020603050405020304" pitchFamily="18" charset="0"/>
                <a:cs typeface="Times New Roman" panose="02020603050405020304" pitchFamily="18" charset="0"/>
              </a:rPr>
              <a:t>+</a:t>
            </a:r>
            <a:r>
              <a:rPr lang="vi-VN" sz="4400" smtClean="0">
                <a:latin typeface="Times New Roman" panose="02020603050405020304" pitchFamily="18" charset="0"/>
                <a:cs typeface="Times New Roman" panose="02020603050405020304" pitchFamily="18" charset="0"/>
              </a:rPr>
              <a:t> </a:t>
            </a:r>
            <a:r>
              <a:rPr lang="en-US" sz="4400" smtClean="0">
                <a:latin typeface="Times New Roman" panose="02020603050405020304" pitchFamily="18" charset="0"/>
                <a:cs typeface="Times New Roman" panose="02020603050405020304" pitchFamily="18" charset="0"/>
              </a:rPr>
              <a:t>Do </a:t>
            </a:r>
            <a:r>
              <a:rPr lang="en-US" sz="4400">
                <a:latin typeface="Times New Roman" panose="02020603050405020304" pitchFamily="18" charset="0"/>
                <a:cs typeface="Times New Roman" panose="02020603050405020304" pitchFamily="18" charset="0"/>
              </a:rPr>
              <a:t>những sai lầm trong công tác quản lý tổ chức của nhiều cấp, ngành: trọng giấy tờ, hình thức…</a:t>
            </a:r>
            <a:endParaRPr lang="en-GB" sz="4400">
              <a:latin typeface="Times New Roman" panose="02020603050405020304" pitchFamily="18" charset="0"/>
              <a:cs typeface="Times New Roman" panose="02020603050405020304" pitchFamily="18" charset="0"/>
            </a:endParaRPr>
          </a:p>
        </p:txBody>
      </p:sp>
      <p:sp>
        <p:nvSpPr>
          <p:cNvPr id="15" name="Rectangle 14"/>
          <p:cNvSpPr/>
          <p:nvPr/>
        </p:nvSpPr>
        <p:spPr>
          <a:xfrm>
            <a:off x="3685231" y="5676941"/>
            <a:ext cx="9144000" cy="1446550"/>
          </a:xfrm>
          <a:prstGeom prst="rect">
            <a:avLst/>
          </a:prstGeom>
        </p:spPr>
        <p:txBody>
          <a:bodyPr>
            <a:spAutoFit/>
          </a:bodyPr>
          <a:lstStyle/>
          <a:p>
            <a:pPr algn="just"/>
            <a:r>
              <a:rPr lang="en-US" sz="4400" smtClean="0">
                <a:latin typeface="Times New Roman" panose="02020603050405020304" pitchFamily="18" charset="0"/>
                <a:cs typeface="Times New Roman" panose="02020603050405020304" pitchFamily="18" charset="0"/>
              </a:rPr>
              <a:t>+</a:t>
            </a:r>
            <a:r>
              <a:rPr lang="vi-VN" sz="4400" smtClean="0">
                <a:latin typeface="Times New Roman" panose="02020603050405020304" pitchFamily="18" charset="0"/>
                <a:cs typeface="Times New Roman" panose="02020603050405020304" pitchFamily="18" charset="0"/>
              </a:rPr>
              <a:t> </a:t>
            </a:r>
            <a:r>
              <a:rPr lang="en-US" sz="4400" smtClean="0">
                <a:latin typeface="Times New Roman" panose="02020603050405020304" pitchFamily="18" charset="0"/>
                <a:cs typeface="Times New Roman" panose="02020603050405020304" pitchFamily="18" charset="0"/>
              </a:rPr>
              <a:t>Các </a:t>
            </a:r>
            <a:r>
              <a:rPr lang="en-US" sz="4400">
                <a:latin typeface="Times New Roman" panose="02020603050405020304" pitchFamily="18" charset="0"/>
                <a:cs typeface="Times New Roman" panose="02020603050405020304" pitchFamily="18" charset="0"/>
              </a:rPr>
              <a:t>tổ chức quá chú trọng đến báo cáo, con số, hình thức công việc.</a:t>
            </a:r>
            <a:endParaRPr lang="en-GB" sz="400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down)">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down)">
                                      <p:cBhvr>
                                        <p:cTn id="1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3" grpId="0"/>
      <p:bldP spid="15"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FFCF8"/>
        </a:solidFill>
        <a:effectLst/>
      </p:bgPr>
    </p:bg>
    <p:spTree>
      <p:nvGrpSpPr>
        <p:cNvPr id="1" name=""/>
        <p:cNvGrpSpPr/>
        <p:nvPr/>
      </p:nvGrpSpPr>
      <p:grpSpPr>
        <a:xfrm>
          <a:off x="0" y="0"/>
          <a:ext cx="0" cy="0"/>
          <a:chOff x="0" y="0"/>
          <a:chExt cx="0" cy="0"/>
        </a:xfrm>
      </p:grpSpPr>
      <p:sp>
        <p:nvSpPr>
          <p:cNvPr id="4" name="Freeform 4"/>
          <p:cNvSpPr/>
          <p:nvPr/>
        </p:nvSpPr>
        <p:spPr>
          <a:xfrm>
            <a:off x="4645148" y="647700"/>
            <a:ext cx="10016018" cy="8458200"/>
          </a:xfrm>
          <a:custGeom>
            <a:avLst/>
            <a:gdLst/>
            <a:ahLst/>
            <a:cxnLst/>
            <a:rect l="l" t="t" r="r" b="b"/>
            <a:pathLst>
              <a:path w="10016018" h="6886012">
                <a:moveTo>
                  <a:pt x="0" y="0"/>
                </a:moveTo>
                <a:lnTo>
                  <a:pt x="10016018" y="0"/>
                </a:lnTo>
                <a:lnTo>
                  <a:pt x="10016018" y="6886012"/>
                </a:lnTo>
                <a:lnTo>
                  <a:pt x="0" y="6886012"/>
                </a:lnTo>
                <a:lnTo>
                  <a:pt x="0" y="0"/>
                </a:lnTo>
                <a:close/>
              </a:path>
            </a:pathLst>
          </a:custGeom>
          <a:blipFill>
            <a:blip r:embed="rId1"/>
            <a:stretch>
              <a:fillRect/>
            </a:stretch>
          </a:blipFill>
        </p:spPr>
      </p:sp>
      <p:sp>
        <p:nvSpPr>
          <p:cNvPr id="5" name="Freeform 5"/>
          <p:cNvSpPr/>
          <p:nvPr/>
        </p:nvSpPr>
        <p:spPr>
          <a:xfrm rot="292895">
            <a:off x="-715898" y="2504930"/>
            <a:ext cx="5690308" cy="4684284"/>
          </a:xfrm>
          <a:custGeom>
            <a:avLst/>
            <a:gdLst/>
            <a:ahLst/>
            <a:cxnLst/>
            <a:rect l="l" t="t" r="r" b="b"/>
            <a:pathLst>
              <a:path w="6238151" h="4684284">
                <a:moveTo>
                  <a:pt x="0" y="0"/>
                </a:moveTo>
                <a:lnTo>
                  <a:pt x="6238151" y="0"/>
                </a:lnTo>
                <a:lnTo>
                  <a:pt x="6238151" y="4684284"/>
                </a:lnTo>
                <a:lnTo>
                  <a:pt x="0" y="4684284"/>
                </a:lnTo>
                <a:lnTo>
                  <a:pt x="0" y="0"/>
                </a:lnTo>
                <a:close/>
              </a:path>
            </a:pathLst>
          </a:custGeom>
          <a:blipFill>
            <a:blip r:embed="rId2"/>
            <a:stretch>
              <a:fillRect/>
            </a:stretch>
          </a:blipFill>
        </p:spPr>
      </p:sp>
      <p:sp>
        <p:nvSpPr>
          <p:cNvPr id="6" name="Freeform 6"/>
          <p:cNvSpPr/>
          <p:nvPr/>
        </p:nvSpPr>
        <p:spPr>
          <a:xfrm>
            <a:off x="-253610" y="8033667"/>
            <a:ext cx="4587510" cy="3003087"/>
          </a:xfrm>
          <a:custGeom>
            <a:avLst/>
            <a:gdLst/>
            <a:ahLst/>
            <a:cxnLst/>
            <a:rect l="l" t="t" r="r" b="b"/>
            <a:pathLst>
              <a:path w="4587510" h="3003087">
                <a:moveTo>
                  <a:pt x="0" y="0"/>
                </a:moveTo>
                <a:lnTo>
                  <a:pt x="4587510" y="0"/>
                </a:lnTo>
                <a:lnTo>
                  <a:pt x="4587510" y="3003086"/>
                </a:lnTo>
                <a:lnTo>
                  <a:pt x="0" y="3003086"/>
                </a:lnTo>
                <a:lnTo>
                  <a:pt x="0" y="0"/>
                </a:lnTo>
                <a:close/>
              </a:path>
            </a:pathLst>
          </a:custGeom>
          <a:blipFill>
            <a:blip r:embed="rId3"/>
            <a:stretch>
              <a:fillRect/>
            </a:stretch>
          </a:blipFill>
        </p:spPr>
      </p:sp>
      <p:sp>
        <p:nvSpPr>
          <p:cNvPr id="8" name="Freeform 8"/>
          <p:cNvSpPr/>
          <p:nvPr/>
        </p:nvSpPr>
        <p:spPr>
          <a:xfrm rot="-4764411">
            <a:off x="1888748" y="6776379"/>
            <a:ext cx="1242850" cy="2084048"/>
          </a:xfrm>
          <a:custGeom>
            <a:avLst/>
            <a:gdLst/>
            <a:ahLst/>
            <a:cxnLst/>
            <a:rect l="l" t="t" r="r" b="b"/>
            <a:pathLst>
              <a:path w="1242850" h="2084048">
                <a:moveTo>
                  <a:pt x="0" y="0"/>
                </a:moveTo>
                <a:lnTo>
                  <a:pt x="1242850" y="0"/>
                </a:lnTo>
                <a:lnTo>
                  <a:pt x="1242850" y="2084048"/>
                </a:lnTo>
                <a:lnTo>
                  <a:pt x="0" y="2084048"/>
                </a:lnTo>
                <a:lnTo>
                  <a:pt x="0" y="0"/>
                </a:lnTo>
                <a:close/>
              </a:path>
            </a:pathLst>
          </a:custGeom>
          <a:blipFill>
            <a:blip r:embed="rId4"/>
            <a:stretch>
              <a:fillRect/>
            </a:stretch>
          </a:blipFill>
        </p:spPr>
      </p:sp>
      <p:sp>
        <p:nvSpPr>
          <p:cNvPr id="10" name="Freeform 10"/>
          <p:cNvSpPr/>
          <p:nvPr/>
        </p:nvSpPr>
        <p:spPr>
          <a:xfrm>
            <a:off x="15651766" y="257238"/>
            <a:ext cx="2251625" cy="2328211"/>
          </a:xfrm>
          <a:custGeom>
            <a:avLst/>
            <a:gdLst/>
            <a:ahLst/>
            <a:cxnLst/>
            <a:rect l="l" t="t" r="r" b="b"/>
            <a:pathLst>
              <a:path w="2251625" h="2328211">
                <a:moveTo>
                  <a:pt x="0" y="0"/>
                </a:moveTo>
                <a:lnTo>
                  <a:pt x="2251625" y="0"/>
                </a:lnTo>
                <a:lnTo>
                  <a:pt x="2251625" y="2328211"/>
                </a:lnTo>
                <a:lnTo>
                  <a:pt x="0" y="2328211"/>
                </a:lnTo>
                <a:lnTo>
                  <a:pt x="0" y="0"/>
                </a:lnTo>
                <a:close/>
              </a:path>
            </a:pathLst>
          </a:custGeom>
          <a:blipFill>
            <a:blip r:embed="rId5"/>
            <a:stretch>
              <a:fillRect/>
            </a:stretch>
          </a:blipFill>
        </p:spPr>
      </p:sp>
      <p:sp>
        <p:nvSpPr>
          <p:cNvPr id="11" name="Freeform 11"/>
          <p:cNvSpPr/>
          <p:nvPr/>
        </p:nvSpPr>
        <p:spPr>
          <a:xfrm flipH="1">
            <a:off x="-820864" y="0"/>
            <a:ext cx="5792080" cy="2753534"/>
          </a:xfrm>
          <a:custGeom>
            <a:avLst/>
            <a:gdLst/>
            <a:ahLst/>
            <a:cxnLst/>
            <a:rect l="l" t="t" r="r" b="b"/>
            <a:pathLst>
              <a:path w="7315200" h="3888259">
                <a:moveTo>
                  <a:pt x="7315200" y="0"/>
                </a:moveTo>
                <a:lnTo>
                  <a:pt x="0" y="0"/>
                </a:lnTo>
                <a:lnTo>
                  <a:pt x="0" y="3888260"/>
                </a:lnTo>
                <a:lnTo>
                  <a:pt x="7315200" y="3888260"/>
                </a:lnTo>
                <a:lnTo>
                  <a:pt x="7315200" y="0"/>
                </a:lnTo>
                <a:close/>
              </a:path>
            </a:pathLst>
          </a:custGeom>
          <a:blipFill>
            <a:blip r:embed="rId6"/>
            <a:stretch>
              <a:fillRect/>
            </a:stretch>
          </a:blipFill>
        </p:spPr>
      </p:sp>
      <p:sp>
        <p:nvSpPr>
          <p:cNvPr id="12" name="TextBox 12"/>
          <p:cNvSpPr txBox="1"/>
          <p:nvPr/>
        </p:nvSpPr>
        <p:spPr>
          <a:xfrm>
            <a:off x="-494797" y="3921341"/>
            <a:ext cx="5793961" cy="2194190"/>
          </a:xfrm>
          <a:prstGeom prst="rect">
            <a:avLst/>
          </a:prstGeom>
        </p:spPr>
        <p:txBody>
          <a:bodyPr lIns="0" tIns="0" rIns="0" bIns="0" rtlCol="0" anchor="t">
            <a:spAutoFit/>
          </a:bodyPr>
          <a:lstStyle/>
          <a:p>
            <a:pPr algn="ctr">
              <a:lnSpc>
                <a:spcPts val="8440"/>
              </a:lnSpc>
            </a:pPr>
            <a:r>
              <a:rPr lang="en-US" sz="8800" b="1">
                <a:latin typeface="Times New Roman" panose="02020603050405020304" pitchFamily="18" charset="0"/>
                <a:cs typeface="Times New Roman" panose="02020603050405020304" pitchFamily="18" charset="0"/>
              </a:rPr>
              <a:t>Ý 3: Hậu quả </a:t>
            </a:r>
            <a:endParaRPr lang="en-US" sz="9600">
              <a:solidFill>
                <a:srgbClr val="4F3B20"/>
              </a:solidFill>
              <a:latin typeface="Times New Roman" panose="02020603050405020304" pitchFamily="18" charset="0"/>
              <a:cs typeface="Times New Roman" panose="02020603050405020304" pitchFamily="18" charset="0"/>
            </a:endParaRPr>
          </a:p>
        </p:txBody>
      </p:sp>
      <p:sp>
        <p:nvSpPr>
          <p:cNvPr id="15" name="Rectangle 14"/>
          <p:cNvSpPr/>
          <p:nvPr/>
        </p:nvSpPr>
        <p:spPr>
          <a:xfrm>
            <a:off x="4800600" y="496570"/>
            <a:ext cx="11518265" cy="1691640"/>
          </a:xfrm>
          <a:prstGeom prst="rect">
            <a:avLst/>
          </a:prstGeom>
        </p:spPr>
        <p:txBody>
          <a:bodyPr wrap="square">
            <a:spAutoFit/>
          </a:bodyPr>
          <a:lstStyle/>
          <a:p>
            <a:pPr algn="just">
              <a:lnSpc>
                <a:spcPct val="130000"/>
              </a:lnSpc>
              <a:spcAft>
                <a:spcPts val="0"/>
              </a:spcAft>
            </a:pPr>
            <a:r>
              <a:rPr lang="en-US" sz="40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000">
                <a:latin typeface="Times New Roman" panose="02020603050405020304" pitchFamily="18" charset="0"/>
                <a:ea typeface="Times New Roman" panose="02020603050405020304" pitchFamily="18" charset="0"/>
                <a:cs typeface="Times New Roman" panose="02020603050405020304" pitchFamily="18" charset="0"/>
              </a:rPr>
              <a:t>Làm mất đi sự trung thực của bản thân, đánh mất niềm tin của mọi người xung quanh.</a:t>
            </a:r>
            <a:endParaRPr lang="en-GB" sz="4000">
              <a:effectLst/>
              <a:latin typeface="Times New Roman" panose="02020603050405020304" pitchFamily="18" charset="0"/>
              <a:ea typeface="Times New Roman" panose="02020603050405020304" pitchFamily="18" charset="0"/>
            </a:endParaRPr>
          </a:p>
        </p:txBody>
      </p:sp>
      <p:sp>
        <p:nvSpPr>
          <p:cNvPr id="16" name="Rectangle 15"/>
          <p:cNvSpPr/>
          <p:nvPr/>
        </p:nvSpPr>
        <p:spPr>
          <a:xfrm>
            <a:off x="4876800" y="2188210"/>
            <a:ext cx="11654790" cy="2491740"/>
          </a:xfrm>
          <a:prstGeom prst="rect">
            <a:avLst/>
          </a:prstGeom>
        </p:spPr>
        <p:txBody>
          <a:bodyPr wrap="square">
            <a:spAutoFit/>
          </a:bodyPr>
          <a:lstStyle/>
          <a:p>
            <a:pPr algn="just">
              <a:lnSpc>
                <a:spcPct val="130000"/>
              </a:lnSpc>
              <a:spcAft>
                <a:spcPts val="0"/>
              </a:spcAft>
            </a:pPr>
            <a:r>
              <a:rPr lang="en-US" sz="40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Khiến mỗi cá nhân, tổ chức không hiểu rõ về thực lực của mình, tự mãn về thành tích, không có xu hướng vận động phát triển.</a:t>
            </a:r>
            <a:endParaRPr lang="en-GB" sz="4000">
              <a:effectLst/>
              <a:latin typeface="Times New Roman" panose="02020603050405020304" pitchFamily="18" charset="0"/>
              <a:ea typeface="Times New Roman" panose="02020603050405020304" pitchFamily="18" charset="0"/>
            </a:endParaRPr>
          </a:p>
        </p:txBody>
      </p:sp>
      <p:sp>
        <p:nvSpPr>
          <p:cNvPr id="17" name="Rectangle 16"/>
          <p:cNvSpPr/>
          <p:nvPr/>
        </p:nvSpPr>
        <p:spPr>
          <a:xfrm>
            <a:off x="4971415" y="4914900"/>
            <a:ext cx="11505565" cy="1938020"/>
          </a:xfrm>
          <a:prstGeom prst="rect">
            <a:avLst/>
          </a:prstGeom>
        </p:spPr>
        <p:txBody>
          <a:bodyPr wrap="square">
            <a:spAutoFit/>
          </a:bodyPr>
          <a:lstStyle/>
          <a:p>
            <a:pPr algn="just"/>
            <a:r>
              <a:rPr lang="en-US" sz="4000">
                <a:solidFill>
                  <a:srgbClr val="000000"/>
                </a:solidFill>
                <a:latin typeface="Times New Roman" panose="02020603050405020304" pitchFamily="18" charset="0"/>
                <a:ea typeface="Times New Roman" panose="02020603050405020304" pitchFamily="18" charset="0"/>
              </a:rPr>
              <a:t>+ Làm thui chột tài năng của nhiều người, tạo cơ hội cho thói xấu như nịnh bợ, nâng đỡ, chạy chức chạy quyền, mua bằng cấp</a:t>
            </a:r>
            <a:endParaRPr lang="en-GB" sz="4000"/>
          </a:p>
        </p:txBody>
      </p:sp>
      <p:sp>
        <p:nvSpPr>
          <p:cNvPr id="18" name="Rectangle 17"/>
          <p:cNvSpPr/>
          <p:nvPr/>
        </p:nvSpPr>
        <p:spPr>
          <a:xfrm>
            <a:off x="4800600" y="7208520"/>
            <a:ext cx="11468735" cy="1938020"/>
          </a:xfrm>
          <a:prstGeom prst="rect">
            <a:avLst/>
          </a:prstGeom>
        </p:spPr>
        <p:txBody>
          <a:bodyPr wrap="square">
            <a:spAutoFit/>
          </a:bodyPr>
          <a:lstStyle/>
          <a:p>
            <a:pPr algn="just"/>
            <a:r>
              <a:rPr lang="en-US" sz="4000">
                <a:solidFill>
                  <a:srgbClr val="000000"/>
                </a:solidFill>
                <a:latin typeface="Times New Roman" panose="02020603050405020304" pitchFamily="18" charset="0"/>
                <a:ea typeface="Times New Roman" panose="02020603050405020304" pitchFamily="18" charset="0"/>
              </a:rPr>
              <a:t>+ Làm đảo lộn truyền thống đạo lý ấy và mỗi hệ thống xã hội đang có nguy cơ lung lay, suy sụp, xuống cấp, lạc hậu</a:t>
            </a:r>
            <a:endParaRPr lang="en-GB" sz="40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1000"/>
                                        <p:tgtEl>
                                          <p:spTgt spid="16"/>
                                        </p:tgtEl>
                                      </p:cBhvr>
                                    </p:animEffect>
                                    <p:anim calcmode="lin" valueType="num">
                                      <p:cBhvr>
                                        <p:cTn id="15" dur="1000" fill="hold"/>
                                        <p:tgtEl>
                                          <p:spTgt spid="16"/>
                                        </p:tgtEl>
                                        <p:attrNameLst>
                                          <p:attrName>ppt_x</p:attrName>
                                        </p:attrNameLst>
                                      </p:cBhvr>
                                      <p:tavLst>
                                        <p:tav tm="0">
                                          <p:val>
                                            <p:strVal val="#ppt_x"/>
                                          </p:val>
                                        </p:tav>
                                        <p:tav tm="100000">
                                          <p:val>
                                            <p:strVal val="#ppt_x"/>
                                          </p:val>
                                        </p:tav>
                                      </p:tavLst>
                                    </p:anim>
                                    <p:anim calcmode="lin" valueType="num">
                                      <p:cBhvr>
                                        <p:cTn id="16"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1000"/>
                                        <p:tgtEl>
                                          <p:spTgt spid="17"/>
                                        </p:tgtEl>
                                      </p:cBhvr>
                                    </p:animEffect>
                                    <p:anim calcmode="lin" valueType="num">
                                      <p:cBhvr>
                                        <p:cTn id="22" dur="1000" fill="hold"/>
                                        <p:tgtEl>
                                          <p:spTgt spid="17"/>
                                        </p:tgtEl>
                                        <p:attrNameLst>
                                          <p:attrName>ppt_x</p:attrName>
                                        </p:attrNameLst>
                                      </p:cBhvr>
                                      <p:tavLst>
                                        <p:tav tm="0">
                                          <p:val>
                                            <p:strVal val="#ppt_x"/>
                                          </p:val>
                                        </p:tav>
                                        <p:tav tm="100000">
                                          <p:val>
                                            <p:strVal val="#ppt_x"/>
                                          </p:val>
                                        </p:tav>
                                      </p:tavLst>
                                    </p:anim>
                                    <p:anim calcmode="lin" valueType="num">
                                      <p:cBhvr>
                                        <p:cTn id="23"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fade">
                                      <p:cBhvr>
                                        <p:cTn id="28" dur="1000"/>
                                        <p:tgtEl>
                                          <p:spTgt spid="18"/>
                                        </p:tgtEl>
                                      </p:cBhvr>
                                    </p:animEffect>
                                    <p:anim calcmode="lin" valueType="num">
                                      <p:cBhvr>
                                        <p:cTn id="29" dur="1000" fill="hold"/>
                                        <p:tgtEl>
                                          <p:spTgt spid="18"/>
                                        </p:tgtEl>
                                        <p:attrNameLst>
                                          <p:attrName>ppt_x</p:attrName>
                                        </p:attrNameLst>
                                      </p:cBhvr>
                                      <p:tavLst>
                                        <p:tav tm="0">
                                          <p:val>
                                            <p:strVal val="#ppt_x"/>
                                          </p:val>
                                        </p:tav>
                                        <p:tav tm="100000">
                                          <p:val>
                                            <p:strVal val="#ppt_x"/>
                                          </p:val>
                                        </p:tav>
                                      </p:tavLst>
                                    </p:anim>
                                    <p:anim calcmode="lin" valueType="num">
                                      <p:cBhvr>
                                        <p:cTn id="30"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P spid="18"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CF8"/>
        </a:solidFill>
        <a:effectLst/>
      </p:bgPr>
    </p:bg>
    <p:spTree>
      <p:nvGrpSpPr>
        <p:cNvPr id="1" name=""/>
        <p:cNvGrpSpPr/>
        <p:nvPr/>
      </p:nvGrpSpPr>
      <p:grpSpPr>
        <a:xfrm>
          <a:off x="0" y="0"/>
          <a:ext cx="0" cy="0"/>
          <a:chOff x="0" y="0"/>
          <a:chExt cx="0" cy="0"/>
        </a:xfrm>
      </p:grpSpPr>
      <p:sp>
        <p:nvSpPr>
          <p:cNvPr id="4" name="Freeform 4"/>
          <p:cNvSpPr/>
          <p:nvPr/>
        </p:nvSpPr>
        <p:spPr>
          <a:xfrm>
            <a:off x="4645148" y="1549828"/>
            <a:ext cx="10016018" cy="8013271"/>
          </a:xfrm>
          <a:custGeom>
            <a:avLst/>
            <a:gdLst/>
            <a:ahLst/>
            <a:cxnLst/>
            <a:rect l="l" t="t" r="r" b="b"/>
            <a:pathLst>
              <a:path w="10016018" h="6886012">
                <a:moveTo>
                  <a:pt x="0" y="0"/>
                </a:moveTo>
                <a:lnTo>
                  <a:pt x="10016018" y="0"/>
                </a:lnTo>
                <a:lnTo>
                  <a:pt x="10016018" y="6886012"/>
                </a:lnTo>
                <a:lnTo>
                  <a:pt x="0" y="6886012"/>
                </a:lnTo>
                <a:lnTo>
                  <a:pt x="0" y="0"/>
                </a:lnTo>
                <a:close/>
              </a:path>
            </a:pathLst>
          </a:custGeom>
          <a:blipFill>
            <a:blip r:embed="rId1"/>
            <a:stretch>
              <a:fillRect/>
            </a:stretch>
          </a:blipFill>
        </p:spPr>
      </p:sp>
      <p:sp>
        <p:nvSpPr>
          <p:cNvPr id="5" name="Freeform 5"/>
          <p:cNvSpPr/>
          <p:nvPr/>
        </p:nvSpPr>
        <p:spPr>
          <a:xfrm rot="292895">
            <a:off x="-716892" y="2528239"/>
            <a:ext cx="6238151" cy="4684284"/>
          </a:xfrm>
          <a:custGeom>
            <a:avLst/>
            <a:gdLst/>
            <a:ahLst/>
            <a:cxnLst/>
            <a:rect l="l" t="t" r="r" b="b"/>
            <a:pathLst>
              <a:path w="6238151" h="4684284">
                <a:moveTo>
                  <a:pt x="0" y="0"/>
                </a:moveTo>
                <a:lnTo>
                  <a:pt x="6238151" y="0"/>
                </a:lnTo>
                <a:lnTo>
                  <a:pt x="6238151" y="4684284"/>
                </a:lnTo>
                <a:lnTo>
                  <a:pt x="0" y="4684284"/>
                </a:lnTo>
                <a:lnTo>
                  <a:pt x="0" y="0"/>
                </a:lnTo>
                <a:close/>
              </a:path>
            </a:pathLst>
          </a:custGeom>
          <a:blipFill>
            <a:blip r:embed="rId2"/>
            <a:stretch>
              <a:fillRect/>
            </a:stretch>
          </a:blipFill>
        </p:spPr>
      </p:sp>
      <p:sp>
        <p:nvSpPr>
          <p:cNvPr id="6" name="Freeform 6"/>
          <p:cNvSpPr/>
          <p:nvPr/>
        </p:nvSpPr>
        <p:spPr>
          <a:xfrm>
            <a:off x="-253610" y="8033667"/>
            <a:ext cx="4587510" cy="3003087"/>
          </a:xfrm>
          <a:custGeom>
            <a:avLst/>
            <a:gdLst/>
            <a:ahLst/>
            <a:cxnLst/>
            <a:rect l="l" t="t" r="r" b="b"/>
            <a:pathLst>
              <a:path w="4587510" h="3003087">
                <a:moveTo>
                  <a:pt x="0" y="0"/>
                </a:moveTo>
                <a:lnTo>
                  <a:pt x="4587510" y="0"/>
                </a:lnTo>
                <a:lnTo>
                  <a:pt x="4587510" y="3003086"/>
                </a:lnTo>
                <a:lnTo>
                  <a:pt x="0" y="3003086"/>
                </a:lnTo>
                <a:lnTo>
                  <a:pt x="0" y="0"/>
                </a:lnTo>
                <a:close/>
              </a:path>
            </a:pathLst>
          </a:custGeom>
          <a:blipFill>
            <a:blip r:embed="rId3"/>
            <a:stretch>
              <a:fillRect/>
            </a:stretch>
          </a:blipFill>
        </p:spPr>
      </p:sp>
      <p:sp>
        <p:nvSpPr>
          <p:cNvPr id="8" name="Freeform 8"/>
          <p:cNvSpPr/>
          <p:nvPr/>
        </p:nvSpPr>
        <p:spPr>
          <a:xfrm rot="-4764411">
            <a:off x="1465014" y="6556952"/>
            <a:ext cx="1242850" cy="2084048"/>
          </a:xfrm>
          <a:custGeom>
            <a:avLst/>
            <a:gdLst/>
            <a:ahLst/>
            <a:cxnLst/>
            <a:rect l="l" t="t" r="r" b="b"/>
            <a:pathLst>
              <a:path w="1242850" h="2084048">
                <a:moveTo>
                  <a:pt x="0" y="0"/>
                </a:moveTo>
                <a:lnTo>
                  <a:pt x="1242850" y="0"/>
                </a:lnTo>
                <a:lnTo>
                  <a:pt x="1242850" y="2084048"/>
                </a:lnTo>
                <a:lnTo>
                  <a:pt x="0" y="2084048"/>
                </a:lnTo>
                <a:lnTo>
                  <a:pt x="0" y="0"/>
                </a:lnTo>
                <a:close/>
              </a:path>
            </a:pathLst>
          </a:custGeom>
          <a:blipFill>
            <a:blip r:embed="rId4"/>
            <a:stretch>
              <a:fillRect/>
            </a:stretch>
          </a:blipFill>
        </p:spPr>
      </p:sp>
      <p:sp>
        <p:nvSpPr>
          <p:cNvPr id="11" name="Freeform 11"/>
          <p:cNvSpPr/>
          <p:nvPr/>
        </p:nvSpPr>
        <p:spPr>
          <a:xfrm flipH="1">
            <a:off x="-820864" y="0"/>
            <a:ext cx="5792080" cy="2753534"/>
          </a:xfrm>
          <a:custGeom>
            <a:avLst/>
            <a:gdLst/>
            <a:ahLst/>
            <a:cxnLst/>
            <a:rect l="l" t="t" r="r" b="b"/>
            <a:pathLst>
              <a:path w="7315200" h="3888259">
                <a:moveTo>
                  <a:pt x="7315200" y="0"/>
                </a:moveTo>
                <a:lnTo>
                  <a:pt x="0" y="0"/>
                </a:lnTo>
                <a:lnTo>
                  <a:pt x="0" y="3888260"/>
                </a:lnTo>
                <a:lnTo>
                  <a:pt x="7315200" y="3888260"/>
                </a:lnTo>
                <a:lnTo>
                  <a:pt x="7315200" y="0"/>
                </a:lnTo>
                <a:close/>
              </a:path>
            </a:pathLst>
          </a:custGeom>
          <a:blipFill>
            <a:blip r:embed="rId5"/>
            <a:stretch>
              <a:fillRect/>
            </a:stretch>
          </a:blipFill>
        </p:spPr>
      </p:sp>
      <p:sp>
        <p:nvSpPr>
          <p:cNvPr id="12" name="TextBox 12"/>
          <p:cNvSpPr txBox="1"/>
          <p:nvPr/>
        </p:nvSpPr>
        <p:spPr>
          <a:xfrm>
            <a:off x="-494797" y="3921341"/>
            <a:ext cx="5793961" cy="2194190"/>
          </a:xfrm>
          <a:prstGeom prst="rect">
            <a:avLst/>
          </a:prstGeom>
        </p:spPr>
        <p:txBody>
          <a:bodyPr lIns="0" tIns="0" rIns="0" bIns="0" rtlCol="0" anchor="t">
            <a:spAutoFit/>
          </a:bodyPr>
          <a:lstStyle/>
          <a:p>
            <a:pPr algn="ctr">
              <a:lnSpc>
                <a:spcPts val="8440"/>
              </a:lnSpc>
            </a:pPr>
            <a:r>
              <a:rPr lang="en-US" sz="8800" b="1">
                <a:latin typeface="Times New Roman" panose="02020603050405020304" pitchFamily="18" charset="0"/>
                <a:cs typeface="Times New Roman" panose="02020603050405020304" pitchFamily="18" charset="0"/>
              </a:rPr>
              <a:t>Ý 4: Biện pháp </a:t>
            </a:r>
            <a:endParaRPr lang="en-US" sz="9600">
              <a:solidFill>
                <a:srgbClr val="4F3B20"/>
              </a:solidFill>
              <a:latin typeface="Times New Roman" panose="02020603050405020304" pitchFamily="18" charset="0"/>
              <a:cs typeface="Times New Roman" panose="02020603050405020304" pitchFamily="18" charset="0"/>
            </a:endParaRPr>
          </a:p>
        </p:txBody>
      </p:sp>
      <p:sp>
        <p:nvSpPr>
          <p:cNvPr id="15" name="Rectangle 14"/>
          <p:cNvSpPr/>
          <p:nvPr/>
        </p:nvSpPr>
        <p:spPr>
          <a:xfrm>
            <a:off x="5341620" y="723900"/>
            <a:ext cx="11195685" cy="2122805"/>
          </a:xfrm>
          <a:prstGeom prst="rect">
            <a:avLst/>
          </a:prstGeom>
        </p:spPr>
        <p:txBody>
          <a:bodyPr wrap="square">
            <a:spAutoFit/>
          </a:bodyPr>
          <a:lstStyle/>
          <a:p>
            <a:pPr algn="just"/>
            <a:r>
              <a:rPr lang="en-US" sz="4400">
                <a:latin typeface="Times New Roman" panose="02020603050405020304" pitchFamily="18" charset="0"/>
                <a:cs typeface="Times New Roman" panose="02020603050405020304" pitchFamily="18" charset="0"/>
              </a:rPr>
              <a:t>- Các bộ, ngành và cơ quan chức năng cần có những cuộc thanh tra, kịp thời phát hiện và ngăn chặn những thành tích ảo. </a:t>
            </a:r>
            <a:endParaRPr lang="en-GB" sz="4400">
              <a:latin typeface="Times New Roman" panose="02020603050405020304" pitchFamily="18" charset="0"/>
              <a:cs typeface="Times New Roman" panose="02020603050405020304" pitchFamily="18" charset="0"/>
            </a:endParaRPr>
          </a:p>
        </p:txBody>
      </p:sp>
      <p:sp>
        <p:nvSpPr>
          <p:cNvPr id="16" name="Rectangle 15"/>
          <p:cNvSpPr/>
          <p:nvPr/>
        </p:nvSpPr>
        <p:spPr>
          <a:xfrm>
            <a:off x="5120005" y="3314700"/>
            <a:ext cx="11294110" cy="1850390"/>
          </a:xfrm>
          <a:prstGeom prst="rect">
            <a:avLst/>
          </a:prstGeom>
        </p:spPr>
        <p:txBody>
          <a:bodyPr wrap="square">
            <a:spAutoFit/>
          </a:bodyPr>
          <a:lstStyle/>
          <a:p>
            <a:pPr algn="just">
              <a:lnSpc>
                <a:spcPct val="130000"/>
              </a:lnSpc>
            </a:pPr>
            <a:r>
              <a:rPr lang="vi-VN" sz="4400" smtClean="0">
                <a:latin typeface="Times New Roman" panose="02020603050405020304" pitchFamily="18" charset="0"/>
                <a:cs typeface="Times New Roman" panose="02020603050405020304" pitchFamily="18" charset="0"/>
              </a:rPr>
              <a:t>- </a:t>
            </a:r>
            <a:r>
              <a:rPr lang="en-US" sz="4400" smtClean="0">
                <a:latin typeface="Times New Roman" panose="02020603050405020304" pitchFamily="18" charset="0"/>
                <a:cs typeface="Times New Roman" panose="02020603050405020304" pitchFamily="18" charset="0"/>
              </a:rPr>
              <a:t>Cần </a:t>
            </a:r>
            <a:r>
              <a:rPr lang="en-US" sz="4400">
                <a:latin typeface="Times New Roman" panose="02020603050405020304" pitchFamily="18" charset="0"/>
                <a:cs typeface="Times New Roman" panose="02020603050405020304" pitchFamily="18" charset="0"/>
              </a:rPr>
              <a:t>tăng cường những biện pháp tuyên truyền, giáo dục để nâng cao nhận thức của mỗi người.</a:t>
            </a:r>
            <a:endParaRPr lang="en-GB" sz="440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8" name="Rectangle 17"/>
          <p:cNvSpPr/>
          <p:nvPr/>
        </p:nvSpPr>
        <p:spPr>
          <a:xfrm>
            <a:off x="5120005" y="6416040"/>
            <a:ext cx="11416665" cy="2799715"/>
          </a:xfrm>
          <a:prstGeom prst="rect">
            <a:avLst/>
          </a:prstGeom>
        </p:spPr>
        <p:txBody>
          <a:bodyPr wrap="square">
            <a:spAutoFit/>
          </a:bodyPr>
          <a:lstStyle/>
          <a:p>
            <a:pPr algn="just"/>
            <a:r>
              <a:rPr lang="en-US" sz="4400">
                <a:latin typeface="Times New Roman" panose="02020603050405020304" pitchFamily="18" charset="0"/>
                <a:cs typeface="Times New Roman" panose="02020603050405020304" pitchFamily="18" charset="0"/>
              </a:rPr>
              <a:t>- Liên hệ bản thân: Mỗi người cần cố gắng nỗ lực làm việc, học tập để hoàn thiện mình, tự khẳng định giá trị của bản thân. Tránh xa lối sống hư danh, chạy theo thành tích, đánh mất mình</a:t>
            </a:r>
            <a:endParaRPr lang="en-GB" sz="4400">
              <a:solidFill>
                <a:prstClr val="black"/>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1000"/>
                                        <p:tgtEl>
                                          <p:spTgt spid="12">
                                            <p:txEl>
                                              <p:pRg st="0" end="0"/>
                                            </p:txEl>
                                          </p:spTgt>
                                        </p:tgtEl>
                                      </p:cBhvr>
                                    </p:animEffect>
                                    <p:anim calcmode="lin" valueType="num">
                                      <p:cBhvr>
                                        <p:cTn id="8"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barn(inVertical)">
                                      <p:cBhvr>
                                        <p:cTn id="14" dur="500"/>
                                        <p:tgtEl>
                                          <p:spTgt spid="15"/>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barn(inVertical)">
                                      <p:cBhvr>
                                        <p:cTn id="19" dur="500"/>
                                        <p:tgtEl>
                                          <p:spTgt spid="16"/>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barn(inVertical)">
                                      <p:cBhvr>
                                        <p:cTn id="24"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8"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FFCF8"/>
        </a:solidFill>
        <a:effectLst/>
      </p:bgPr>
    </p:bg>
    <p:spTree>
      <p:nvGrpSpPr>
        <p:cNvPr id="1" name=""/>
        <p:cNvGrpSpPr/>
        <p:nvPr/>
      </p:nvGrpSpPr>
      <p:grpSpPr>
        <a:xfrm>
          <a:off x="0" y="0"/>
          <a:ext cx="0" cy="0"/>
          <a:chOff x="0" y="0"/>
          <a:chExt cx="0" cy="0"/>
        </a:xfrm>
      </p:grpSpPr>
      <p:sp>
        <p:nvSpPr>
          <p:cNvPr id="4" name="Freeform 4"/>
          <p:cNvSpPr/>
          <p:nvPr/>
        </p:nvSpPr>
        <p:spPr>
          <a:xfrm>
            <a:off x="2452229" y="1550053"/>
            <a:ext cx="13397371" cy="9198170"/>
          </a:xfrm>
          <a:custGeom>
            <a:avLst/>
            <a:gdLst/>
            <a:ahLst/>
            <a:cxnLst/>
            <a:rect l="l" t="t" r="r" b="b"/>
            <a:pathLst>
              <a:path w="12935065" h="7186894">
                <a:moveTo>
                  <a:pt x="0" y="0"/>
                </a:moveTo>
                <a:lnTo>
                  <a:pt x="12935065" y="0"/>
                </a:lnTo>
                <a:lnTo>
                  <a:pt x="12935065" y="7186894"/>
                </a:lnTo>
                <a:lnTo>
                  <a:pt x="0" y="7186894"/>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8" name="Freeform 8"/>
          <p:cNvSpPr/>
          <p:nvPr/>
        </p:nvSpPr>
        <p:spPr>
          <a:xfrm>
            <a:off x="15022137" y="-1204847"/>
            <a:ext cx="4074462" cy="3115266"/>
          </a:xfrm>
          <a:custGeom>
            <a:avLst/>
            <a:gdLst/>
            <a:ahLst/>
            <a:cxnLst/>
            <a:rect l="l" t="t" r="r" b="b"/>
            <a:pathLst>
              <a:path w="4074462" h="3115266">
                <a:moveTo>
                  <a:pt x="0" y="0"/>
                </a:moveTo>
                <a:lnTo>
                  <a:pt x="4074462" y="0"/>
                </a:lnTo>
                <a:lnTo>
                  <a:pt x="4074462" y="3115266"/>
                </a:lnTo>
                <a:lnTo>
                  <a:pt x="0" y="3115266"/>
                </a:lnTo>
                <a:lnTo>
                  <a:pt x="0" y="0"/>
                </a:lnTo>
                <a:close/>
              </a:path>
            </a:pathLst>
          </a:custGeom>
          <a:blipFill>
            <a:blip r:embed="rId3"/>
            <a:stretch>
              <a:fillRect/>
            </a:stretch>
          </a:blipFill>
        </p:spPr>
      </p:sp>
      <p:sp>
        <p:nvSpPr>
          <p:cNvPr id="9" name="Rectangle 8"/>
          <p:cNvSpPr/>
          <p:nvPr/>
        </p:nvSpPr>
        <p:spPr>
          <a:xfrm>
            <a:off x="4280761" y="876309"/>
            <a:ext cx="9393212" cy="812723"/>
          </a:xfrm>
          <a:prstGeom prst="rect">
            <a:avLst/>
          </a:prstGeom>
        </p:spPr>
        <p:txBody>
          <a:bodyPr wrap="none">
            <a:spAutoFit/>
          </a:bodyPr>
          <a:lstStyle/>
          <a:p>
            <a:pPr marL="30480" marR="30480" algn="ctr">
              <a:lnSpc>
                <a:spcPct val="130000"/>
              </a:lnSpc>
              <a:spcAft>
                <a:spcPts val="0"/>
              </a:spcAft>
            </a:pPr>
            <a:r>
              <a:rPr lang="vi-VN" sz="4000" b="1" spc="-20">
                <a:solidFill>
                  <a:srgbClr val="FF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P</a:t>
            </a:r>
            <a:r>
              <a:rPr lang="en-US" sz="4000" b="1" spc="-20">
                <a:solidFill>
                  <a:srgbClr val="FF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HIẾU HỌC TẬP SỐ 03</a:t>
            </a:r>
            <a:r>
              <a:rPr lang="vi-VN" sz="4000" b="1">
                <a:solidFill>
                  <a:srgbClr val="FF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 Phiếu lập dàn ý</a:t>
            </a:r>
            <a:endParaRPr lang="en-GB" sz="360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p:txBody>
      </p:sp>
      <p:graphicFrame>
        <p:nvGraphicFramePr>
          <p:cNvPr id="10" name="Table 9"/>
          <p:cNvGraphicFramePr>
            <a:graphicFrameLocks noGrp="1"/>
          </p:cNvGraphicFramePr>
          <p:nvPr/>
        </p:nvGraphicFramePr>
        <p:xfrm>
          <a:off x="603250" y="1621790"/>
          <a:ext cx="17185640" cy="8674735"/>
        </p:xfrm>
        <a:graphic>
          <a:graphicData uri="http://schemas.openxmlformats.org/drawingml/2006/table">
            <a:tbl>
              <a:tblPr firstRow="1" firstCol="1" bandRow="1">
                <a:effectLst>
                  <a:outerShdw blurRad="50800" dist="38100" algn="l" rotWithShape="0">
                    <a:prstClr val="black">
                      <a:alpha val="40000"/>
                    </a:prstClr>
                  </a:outerShdw>
                </a:effectLst>
              </a:tblPr>
              <a:tblGrid>
                <a:gridCol w="1814830"/>
                <a:gridCol w="15370810"/>
              </a:tblGrid>
              <a:tr h="1979295">
                <a:tc>
                  <a:txBody>
                    <a:bodyPr/>
                    <a:lstStyle/>
                    <a:p>
                      <a:pPr algn="ctr">
                        <a:lnSpc>
                          <a:spcPct val="130000"/>
                        </a:lnSpc>
                        <a:spcAft>
                          <a:spcPts val="0"/>
                        </a:spcAft>
                      </a:pPr>
                      <a:r>
                        <a:rPr lang="vi-VN" sz="2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Mở bài</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0000"/>
                        </a:lnSpc>
                        <a:spcAft>
                          <a:spcPts val="0"/>
                        </a:spcAft>
                      </a:pPr>
                      <a:r>
                        <a:rPr lang="vi-VN" sz="3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Dẫn dắt vấn đề cần nghị luận</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30000"/>
                        </a:lnSpc>
                        <a:spcAft>
                          <a:spcPts val="0"/>
                        </a:spcAft>
                      </a:pPr>
                      <a:r>
                        <a:rPr lang="vi-VN" sz="3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Nêu vấn đề: </a:t>
                      </a:r>
                      <a:r>
                        <a:rPr lang="vi-VN" sz="3200">
                          <a:effectLst/>
                          <a:latin typeface="Times New Roman" panose="02020603050405020304" pitchFamily="18" charset="0"/>
                          <a:ea typeface="Times New Roman" panose="02020603050405020304" pitchFamily="18" charset="0"/>
                          <a:cs typeface="Times New Roman" panose="02020603050405020304" pitchFamily="18" charset="0"/>
                        </a:rPr>
                        <a:t>hiện tượng háo danh và “bệnh” thành tích là hiện tượng đáng lo ngại và gây nguy hiểm cho con người và xã hội.</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937250">
                <a:tc>
                  <a:txBody>
                    <a:bodyPr/>
                    <a:lstStyle/>
                    <a:p>
                      <a:pPr algn="ctr">
                        <a:lnSpc>
                          <a:spcPct val="130000"/>
                        </a:lnSpc>
                        <a:spcAft>
                          <a:spcPts val="0"/>
                        </a:spcAft>
                      </a:pPr>
                      <a:r>
                        <a:rPr lang="vi-VN" sz="2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Thân bài</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0000"/>
                        </a:lnSpc>
                        <a:spcAft>
                          <a:spcPts val="0"/>
                        </a:spcAft>
                      </a:pPr>
                      <a:r>
                        <a:rPr lang="vi-VN" sz="3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Giải thích rõ vấn đề háo danh và “bệnh” thành tích.</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30000"/>
                        </a:lnSpc>
                        <a:spcAft>
                          <a:spcPts val="0"/>
                        </a:spcAft>
                      </a:pPr>
                      <a:r>
                        <a:rPr lang="vi-VN" sz="3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Nêu các biểu hiện của háo danh và “bệnh” thành tích trong cuộc sống và lấy bằng chứng cụ thể để thấy được tình chất nghiêm trọng, phổ biến của vấn đề.</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30000"/>
                        </a:lnSpc>
                        <a:spcAft>
                          <a:spcPts val="0"/>
                        </a:spcAft>
                      </a:pPr>
                      <a:r>
                        <a:rPr lang="vi-VN" sz="3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Nguyên nhân của hiện tượng háo danh và “bệnh” thành tích. Mối quan hệ giữa hai hiện tượng trên.</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30000"/>
                        </a:lnSpc>
                        <a:spcAft>
                          <a:spcPts val="0"/>
                        </a:spcAft>
                      </a:pPr>
                      <a:r>
                        <a:rPr lang="vi-VN" sz="3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Tác hại của hiện tượng háo danh và “bệnh” thành tích đối với mỗi người và xã hội.</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30000"/>
                        </a:lnSpc>
                        <a:spcAft>
                          <a:spcPts val="0"/>
                        </a:spcAft>
                      </a:pPr>
                      <a:r>
                        <a:rPr lang="vi-VN" sz="3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Biện pháp khắc phục hiện tượng háo danh, “bệnh” thành tích.</a:t>
                      </a:r>
                      <a:r>
                        <a:rPr lang="vi-VN" sz="3200">
                          <a:effectLst/>
                          <a:latin typeface="Times New Roman" panose="02020603050405020304" pitchFamily="18" charset="0"/>
                          <a:ea typeface="Times New Roman" panose="02020603050405020304" pitchFamily="18" charset="0"/>
                          <a:cs typeface="Times New Roman" panose="02020603050405020304" pitchFamily="18" charset="0"/>
                        </a:rPr>
                        <a:t> Nêu rõ nhận thức và hành động của bản thân để tránh mắc phải hiện tượng trên.</a:t>
                      </a:r>
                      <a:endParaRPr lang="en-GB" sz="3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58190">
                <a:tc>
                  <a:txBody>
                    <a:bodyPr/>
                    <a:lstStyle/>
                    <a:p>
                      <a:pPr algn="ctr">
                        <a:lnSpc>
                          <a:spcPct val="130000"/>
                        </a:lnSpc>
                        <a:spcAft>
                          <a:spcPts val="0"/>
                        </a:spcAft>
                      </a:pPr>
                      <a:r>
                        <a:rPr lang="vi-VN" sz="28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Kết bài</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0000"/>
                        </a:lnSpc>
                        <a:spcAft>
                          <a:spcPts val="0"/>
                        </a:spcAft>
                      </a:pPr>
                      <a:r>
                        <a:rPr lang="vi-VN"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Khẳng định </a:t>
                      </a:r>
                      <a:r>
                        <a:rPr lang="en-US" sz="2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vấn đề: </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2" name="Rectangle 11"/>
          <p:cNvSpPr/>
          <p:nvPr/>
        </p:nvSpPr>
        <p:spPr>
          <a:xfrm>
            <a:off x="7445771" y="185773"/>
            <a:ext cx="2632452" cy="769441"/>
          </a:xfrm>
          <a:prstGeom prst="rect">
            <a:avLst/>
          </a:prstGeom>
        </p:spPr>
        <p:txBody>
          <a:bodyPr wrap="none">
            <a:spAutoFit/>
          </a:bodyPr>
          <a:lstStyle/>
          <a:p>
            <a:r>
              <a:rPr lang="vi-VN" sz="4400" b="1">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rPr>
              <a:t>Lập dàn ý</a:t>
            </a:r>
            <a:endParaRPr lang="en-GB" sz="440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barn(inVertical)">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circle(in)">
                                      <p:cBhvr>
                                        <p:cTn id="19"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2"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FFCF8"/>
        </a:solidFill>
        <a:effectLst/>
      </p:bgPr>
    </p:bg>
    <p:spTree>
      <p:nvGrpSpPr>
        <p:cNvPr id="1" name=""/>
        <p:cNvGrpSpPr/>
        <p:nvPr/>
      </p:nvGrpSpPr>
      <p:grpSpPr>
        <a:xfrm>
          <a:off x="0" y="0"/>
          <a:ext cx="0" cy="0"/>
          <a:chOff x="0" y="0"/>
          <a:chExt cx="0" cy="0"/>
        </a:xfrm>
      </p:grpSpPr>
      <p:sp>
        <p:nvSpPr>
          <p:cNvPr id="3" name="Freeform 3"/>
          <p:cNvSpPr/>
          <p:nvPr/>
        </p:nvSpPr>
        <p:spPr>
          <a:xfrm>
            <a:off x="1407418" y="4421735"/>
            <a:ext cx="5085255" cy="4722931"/>
          </a:xfrm>
          <a:custGeom>
            <a:avLst/>
            <a:gdLst/>
            <a:ahLst/>
            <a:cxnLst/>
            <a:rect l="l" t="t" r="r" b="b"/>
            <a:pathLst>
              <a:path w="5085255" h="4722931">
                <a:moveTo>
                  <a:pt x="0" y="0"/>
                </a:moveTo>
                <a:lnTo>
                  <a:pt x="5085255" y="0"/>
                </a:lnTo>
                <a:lnTo>
                  <a:pt x="5085255" y="4722930"/>
                </a:lnTo>
                <a:lnTo>
                  <a:pt x="0" y="4722930"/>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5" name="Freeform 5"/>
          <p:cNvSpPr/>
          <p:nvPr/>
        </p:nvSpPr>
        <p:spPr>
          <a:xfrm>
            <a:off x="6601752" y="4421735"/>
            <a:ext cx="5085255" cy="4722931"/>
          </a:xfrm>
          <a:custGeom>
            <a:avLst/>
            <a:gdLst/>
            <a:ahLst/>
            <a:cxnLst/>
            <a:rect l="l" t="t" r="r" b="b"/>
            <a:pathLst>
              <a:path w="5085255" h="4722931">
                <a:moveTo>
                  <a:pt x="0" y="0"/>
                </a:moveTo>
                <a:lnTo>
                  <a:pt x="5085255" y="0"/>
                </a:lnTo>
                <a:lnTo>
                  <a:pt x="5085255" y="4722930"/>
                </a:lnTo>
                <a:lnTo>
                  <a:pt x="0" y="472293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6" name="Freeform 6"/>
          <p:cNvSpPr/>
          <p:nvPr/>
        </p:nvSpPr>
        <p:spPr>
          <a:xfrm>
            <a:off x="11795327" y="4421735"/>
            <a:ext cx="5085255" cy="4722931"/>
          </a:xfrm>
          <a:custGeom>
            <a:avLst/>
            <a:gdLst/>
            <a:ahLst/>
            <a:cxnLst/>
            <a:rect l="l" t="t" r="r" b="b"/>
            <a:pathLst>
              <a:path w="5085255" h="4722931">
                <a:moveTo>
                  <a:pt x="0" y="0"/>
                </a:moveTo>
                <a:lnTo>
                  <a:pt x="5085255" y="0"/>
                </a:lnTo>
                <a:lnTo>
                  <a:pt x="5085255" y="4722930"/>
                </a:lnTo>
                <a:lnTo>
                  <a:pt x="0" y="472293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7" name="Freeform 7"/>
          <p:cNvSpPr/>
          <p:nvPr/>
        </p:nvSpPr>
        <p:spPr>
          <a:xfrm>
            <a:off x="2664850" y="4062905"/>
            <a:ext cx="2312835" cy="1198820"/>
          </a:xfrm>
          <a:custGeom>
            <a:avLst/>
            <a:gdLst/>
            <a:ahLst/>
            <a:cxnLst/>
            <a:rect l="l" t="t" r="r" b="b"/>
            <a:pathLst>
              <a:path w="2312835" h="1198820">
                <a:moveTo>
                  <a:pt x="0" y="0"/>
                </a:moveTo>
                <a:lnTo>
                  <a:pt x="2312835" y="0"/>
                </a:lnTo>
                <a:lnTo>
                  <a:pt x="2312835" y="1198820"/>
                </a:lnTo>
                <a:lnTo>
                  <a:pt x="0" y="119882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8" name="Freeform 8"/>
          <p:cNvSpPr/>
          <p:nvPr/>
        </p:nvSpPr>
        <p:spPr>
          <a:xfrm>
            <a:off x="7763344" y="3998026"/>
            <a:ext cx="2563172" cy="1328577"/>
          </a:xfrm>
          <a:custGeom>
            <a:avLst/>
            <a:gdLst/>
            <a:ahLst/>
            <a:cxnLst/>
            <a:rect l="l" t="t" r="r" b="b"/>
            <a:pathLst>
              <a:path w="2563172" h="1328577">
                <a:moveTo>
                  <a:pt x="0" y="0"/>
                </a:moveTo>
                <a:lnTo>
                  <a:pt x="2563172" y="0"/>
                </a:lnTo>
                <a:lnTo>
                  <a:pt x="2563172" y="1328577"/>
                </a:lnTo>
                <a:lnTo>
                  <a:pt x="0" y="1328577"/>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9" name="Freeform 9"/>
          <p:cNvSpPr/>
          <p:nvPr/>
        </p:nvSpPr>
        <p:spPr>
          <a:xfrm>
            <a:off x="13059251" y="4062905"/>
            <a:ext cx="2312835" cy="1198820"/>
          </a:xfrm>
          <a:custGeom>
            <a:avLst/>
            <a:gdLst/>
            <a:ahLst/>
            <a:cxnLst/>
            <a:rect l="l" t="t" r="r" b="b"/>
            <a:pathLst>
              <a:path w="2312835" h="1198820">
                <a:moveTo>
                  <a:pt x="0" y="0"/>
                </a:moveTo>
                <a:lnTo>
                  <a:pt x="2312835" y="0"/>
                </a:lnTo>
                <a:lnTo>
                  <a:pt x="2312835" y="1198820"/>
                </a:lnTo>
                <a:lnTo>
                  <a:pt x="0" y="119882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sp>
      <p:sp>
        <p:nvSpPr>
          <p:cNvPr id="10" name="Freeform 10"/>
          <p:cNvSpPr/>
          <p:nvPr/>
        </p:nvSpPr>
        <p:spPr>
          <a:xfrm>
            <a:off x="6372996" y="596803"/>
            <a:ext cx="5542768" cy="3020808"/>
          </a:xfrm>
          <a:custGeom>
            <a:avLst/>
            <a:gdLst/>
            <a:ahLst/>
            <a:cxnLst/>
            <a:rect l="l" t="t" r="r" b="b"/>
            <a:pathLst>
              <a:path w="5542768" h="3020808">
                <a:moveTo>
                  <a:pt x="0" y="0"/>
                </a:moveTo>
                <a:lnTo>
                  <a:pt x="5542767" y="0"/>
                </a:lnTo>
                <a:lnTo>
                  <a:pt x="5542767" y="3020808"/>
                </a:lnTo>
                <a:lnTo>
                  <a:pt x="0" y="3020808"/>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sp>
      <p:sp>
        <p:nvSpPr>
          <p:cNvPr id="11" name="Freeform 11"/>
          <p:cNvSpPr/>
          <p:nvPr/>
        </p:nvSpPr>
        <p:spPr>
          <a:xfrm rot="2904897">
            <a:off x="4356260" y="1864449"/>
            <a:ext cx="1242850" cy="2084048"/>
          </a:xfrm>
          <a:custGeom>
            <a:avLst/>
            <a:gdLst/>
            <a:ahLst/>
            <a:cxnLst/>
            <a:rect l="l" t="t" r="r" b="b"/>
            <a:pathLst>
              <a:path w="1242850" h="2084048">
                <a:moveTo>
                  <a:pt x="0" y="0"/>
                </a:moveTo>
                <a:lnTo>
                  <a:pt x="1242850" y="0"/>
                </a:lnTo>
                <a:lnTo>
                  <a:pt x="1242850" y="2084048"/>
                </a:lnTo>
                <a:lnTo>
                  <a:pt x="0" y="2084048"/>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sp>
      <p:sp>
        <p:nvSpPr>
          <p:cNvPr id="12" name="Freeform 12"/>
          <p:cNvSpPr/>
          <p:nvPr/>
        </p:nvSpPr>
        <p:spPr>
          <a:xfrm rot="-3386675" flipH="1">
            <a:off x="12734799" y="1927044"/>
            <a:ext cx="1242850" cy="2084048"/>
          </a:xfrm>
          <a:custGeom>
            <a:avLst/>
            <a:gdLst/>
            <a:ahLst/>
            <a:cxnLst/>
            <a:rect l="l" t="t" r="r" b="b"/>
            <a:pathLst>
              <a:path w="1242850" h="2084048">
                <a:moveTo>
                  <a:pt x="1242850" y="0"/>
                </a:moveTo>
                <a:lnTo>
                  <a:pt x="0" y="0"/>
                </a:lnTo>
                <a:lnTo>
                  <a:pt x="0" y="2084047"/>
                </a:lnTo>
                <a:lnTo>
                  <a:pt x="1242850" y="2084047"/>
                </a:lnTo>
                <a:lnTo>
                  <a:pt x="1242850" y="0"/>
                </a:lnTo>
                <a:close/>
              </a:path>
            </a:pathLst>
          </a:custGeom>
          <a:blipFill>
            <a:blip r:embed="rId17">
              <a:extLst>
                <a:ext uri="{96DAC541-7B7A-43D3-8B79-37D633B846F1}">
                  <asvg:svgBlip xmlns:asvg="http://schemas.microsoft.com/office/drawing/2016/SVG/main" r:embed="rId18"/>
                </a:ext>
              </a:extLst>
            </a:blip>
            <a:stretch>
              <a:fillRect/>
            </a:stretch>
          </a:blipFill>
        </p:spPr>
      </p:sp>
      <p:sp>
        <p:nvSpPr>
          <p:cNvPr id="13" name="Freeform 13"/>
          <p:cNvSpPr/>
          <p:nvPr/>
        </p:nvSpPr>
        <p:spPr>
          <a:xfrm>
            <a:off x="-1523605" y="5772477"/>
            <a:ext cx="5104609" cy="6058883"/>
          </a:xfrm>
          <a:custGeom>
            <a:avLst/>
            <a:gdLst/>
            <a:ahLst/>
            <a:cxnLst/>
            <a:rect l="l" t="t" r="r" b="b"/>
            <a:pathLst>
              <a:path w="5104609" h="6058883">
                <a:moveTo>
                  <a:pt x="0" y="0"/>
                </a:moveTo>
                <a:lnTo>
                  <a:pt x="5104610" y="0"/>
                </a:lnTo>
                <a:lnTo>
                  <a:pt x="5104610" y="6058883"/>
                </a:lnTo>
                <a:lnTo>
                  <a:pt x="0" y="6058883"/>
                </a:lnTo>
                <a:lnTo>
                  <a:pt x="0" y="0"/>
                </a:lnTo>
                <a:close/>
              </a:path>
            </a:pathLst>
          </a:custGeom>
          <a:blipFill>
            <a:blip r:embed="rId19"/>
            <a:stretch>
              <a:fillRect/>
            </a:stretch>
          </a:blipFill>
        </p:spPr>
      </p:sp>
      <p:sp>
        <p:nvSpPr>
          <p:cNvPr id="14" name="Freeform 14"/>
          <p:cNvSpPr/>
          <p:nvPr/>
        </p:nvSpPr>
        <p:spPr>
          <a:xfrm rot="1260444">
            <a:off x="13341674" y="279636"/>
            <a:ext cx="5062099" cy="2514176"/>
          </a:xfrm>
          <a:custGeom>
            <a:avLst/>
            <a:gdLst/>
            <a:ahLst/>
            <a:cxnLst/>
            <a:rect l="l" t="t" r="r" b="b"/>
            <a:pathLst>
              <a:path w="5062099" h="2514176">
                <a:moveTo>
                  <a:pt x="0" y="0"/>
                </a:moveTo>
                <a:lnTo>
                  <a:pt x="5062099" y="0"/>
                </a:lnTo>
                <a:lnTo>
                  <a:pt x="5062099" y="2514176"/>
                </a:lnTo>
                <a:lnTo>
                  <a:pt x="0" y="2514176"/>
                </a:lnTo>
                <a:lnTo>
                  <a:pt x="0" y="0"/>
                </a:lnTo>
                <a:close/>
              </a:path>
            </a:pathLst>
          </a:custGeom>
          <a:blipFill>
            <a:blip r:embed="rId20">
              <a:extLst>
                <a:ext uri="{96DAC541-7B7A-43D3-8B79-37D633B846F1}">
                  <asvg:svgBlip xmlns:asvg="http://schemas.microsoft.com/office/drawing/2016/SVG/main" r:embed="rId21"/>
                </a:ext>
              </a:extLst>
            </a:blip>
            <a:stretch>
              <a:fillRect/>
            </a:stretch>
          </a:blipFill>
        </p:spPr>
      </p:sp>
      <p:sp>
        <p:nvSpPr>
          <p:cNvPr id="15" name="TextBox 15"/>
          <p:cNvSpPr txBox="1"/>
          <p:nvPr/>
        </p:nvSpPr>
        <p:spPr>
          <a:xfrm>
            <a:off x="1615326" y="5442842"/>
            <a:ext cx="4669439" cy="2462213"/>
          </a:xfrm>
          <a:prstGeom prst="rect">
            <a:avLst/>
          </a:prstGeom>
        </p:spPr>
        <p:txBody>
          <a:bodyPr lIns="0" tIns="0" rIns="0" bIns="0" rtlCol="0" anchor="t">
            <a:spAutoFit/>
          </a:bodyPr>
          <a:lstStyle/>
          <a:p>
            <a:pPr algn="ctr"/>
            <a:r>
              <a:rPr lang="vi-VN" sz="8000">
                <a:latin typeface="Times New Roman" panose="02020603050405020304" pitchFamily="18" charset="0"/>
                <a:cs typeface="Times New Roman" panose="02020603050405020304" pitchFamily="18" charset="0"/>
              </a:rPr>
              <a:t>Viết đoạn văn mở bài</a:t>
            </a:r>
            <a:endParaRPr lang="en-US" sz="8000">
              <a:solidFill>
                <a:srgbClr val="603813"/>
              </a:solidFill>
              <a:latin typeface="Times New Roman" panose="02020603050405020304" pitchFamily="18" charset="0"/>
              <a:cs typeface="Times New Roman" panose="02020603050405020304" pitchFamily="18" charset="0"/>
            </a:endParaRPr>
          </a:p>
        </p:txBody>
      </p:sp>
      <p:sp>
        <p:nvSpPr>
          <p:cNvPr id="16" name="TextBox 16"/>
          <p:cNvSpPr txBox="1"/>
          <p:nvPr/>
        </p:nvSpPr>
        <p:spPr>
          <a:xfrm>
            <a:off x="6809281" y="5442842"/>
            <a:ext cx="4669439" cy="2462213"/>
          </a:xfrm>
          <a:prstGeom prst="rect">
            <a:avLst/>
          </a:prstGeom>
        </p:spPr>
        <p:txBody>
          <a:bodyPr lIns="0" tIns="0" rIns="0" bIns="0" rtlCol="0" anchor="t">
            <a:spAutoFit/>
          </a:bodyPr>
          <a:lstStyle/>
          <a:p>
            <a:pPr algn="ctr"/>
            <a:r>
              <a:rPr lang="vi-VN" sz="8000">
                <a:latin typeface="Times New Roman" panose="02020603050405020304" pitchFamily="18" charset="0"/>
                <a:cs typeface="Times New Roman" panose="02020603050405020304" pitchFamily="18" charset="0"/>
              </a:rPr>
              <a:t>Viết đoạn văn kết bài</a:t>
            </a:r>
            <a:endParaRPr lang="en-US" sz="8000">
              <a:solidFill>
                <a:srgbClr val="603813"/>
              </a:solidFill>
              <a:latin typeface="Times New Roman" panose="02020603050405020304" pitchFamily="18" charset="0"/>
              <a:cs typeface="Times New Roman" panose="02020603050405020304" pitchFamily="18" charset="0"/>
            </a:endParaRPr>
          </a:p>
        </p:txBody>
      </p:sp>
      <p:sp>
        <p:nvSpPr>
          <p:cNvPr id="17" name="TextBox 17"/>
          <p:cNvSpPr txBox="1"/>
          <p:nvPr/>
        </p:nvSpPr>
        <p:spPr>
          <a:xfrm>
            <a:off x="12003235" y="5442842"/>
            <a:ext cx="4669439" cy="3046988"/>
          </a:xfrm>
          <a:prstGeom prst="rect">
            <a:avLst/>
          </a:prstGeom>
        </p:spPr>
        <p:txBody>
          <a:bodyPr lIns="0" tIns="0" rIns="0" bIns="0" rtlCol="0" anchor="t">
            <a:spAutoFit/>
          </a:bodyPr>
          <a:lstStyle/>
          <a:p>
            <a:pPr algn="ctr"/>
            <a:r>
              <a:rPr lang="vi-VN" sz="6600">
                <a:latin typeface="Times New Roman" panose="02020603050405020304" pitchFamily="18" charset="0"/>
                <a:cs typeface="Times New Roman" panose="02020603050405020304" pitchFamily="18" charset="0"/>
              </a:rPr>
              <a:t>Viết đoạn văn phát triển ý thân bài</a:t>
            </a:r>
            <a:endParaRPr lang="en-US" sz="6600">
              <a:solidFill>
                <a:srgbClr val="603813"/>
              </a:solidFill>
              <a:latin typeface="Times New Roman" panose="02020603050405020304" pitchFamily="18" charset="0"/>
              <a:cs typeface="Times New Roman" panose="02020603050405020304" pitchFamily="18" charset="0"/>
            </a:endParaRPr>
          </a:p>
        </p:txBody>
      </p:sp>
      <p:sp>
        <p:nvSpPr>
          <p:cNvPr id="21" name="TextBox 21"/>
          <p:cNvSpPr txBox="1"/>
          <p:nvPr/>
        </p:nvSpPr>
        <p:spPr>
          <a:xfrm>
            <a:off x="6420219" y="1457909"/>
            <a:ext cx="5286741" cy="1661993"/>
          </a:xfrm>
          <a:prstGeom prst="rect">
            <a:avLst/>
          </a:prstGeom>
        </p:spPr>
        <p:txBody>
          <a:bodyPr lIns="0" tIns="0" rIns="0" bIns="0" rtlCol="0" anchor="t">
            <a:spAutoFit/>
          </a:bodyPr>
          <a:lstStyle/>
          <a:p>
            <a:pPr algn="ctr"/>
            <a:r>
              <a:rPr lang="vi-VN" sz="5400" b="1">
                <a:latin typeface="Times New Roman" panose="02020603050405020304" pitchFamily="18" charset="0"/>
                <a:cs typeface="Times New Roman" panose="02020603050405020304" pitchFamily="18" charset="0"/>
              </a:rPr>
              <a:t>Bước 3. Hướng dẫn viết bài</a:t>
            </a:r>
            <a:endParaRPr lang="en-GB" sz="5400">
              <a:latin typeface="Times New Roman" panose="02020603050405020304" pitchFamily="18" charset="0"/>
              <a:cs typeface="Times New Roman" panose="02020603050405020304" pitchFamily="18" charset="0"/>
            </a:endParaRPr>
          </a:p>
        </p:txBody>
      </p:sp>
      <p:sp>
        <p:nvSpPr>
          <p:cNvPr id="22" name="Freeform 22"/>
          <p:cNvSpPr/>
          <p:nvPr/>
        </p:nvSpPr>
        <p:spPr>
          <a:xfrm rot="-3041074">
            <a:off x="58864" y="1159414"/>
            <a:ext cx="3657600" cy="1394460"/>
          </a:xfrm>
          <a:custGeom>
            <a:avLst/>
            <a:gdLst/>
            <a:ahLst/>
            <a:cxnLst/>
            <a:rect l="l" t="t" r="r" b="b"/>
            <a:pathLst>
              <a:path w="3657600" h="1394460">
                <a:moveTo>
                  <a:pt x="0" y="0"/>
                </a:moveTo>
                <a:lnTo>
                  <a:pt x="3657600" y="0"/>
                </a:lnTo>
                <a:lnTo>
                  <a:pt x="3657600" y="1394460"/>
                </a:lnTo>
                <a:lnTo>
                  <a:pt x="0" y="1394460"/>
                </a:lnTo>
                <a:lnTo>
                  <a:pt x="0" y="0"/>
                </a:lnTo>
                <a:close/>
              </a:path>
            </a:pathLst>
          </a:custGeom>
          <a:blipFill>
            <a:blip r:embed="rId22">
              <a:extLst>
                <a:ext uri="{96DAC541-7B7A-43D3-8B79-37D633B846F1}">
                  <asvg:svgBlip xmlns:asvg="http://schemas.microsoft.com/office/drawing/2016/SVG/main" r:embed="rId23"/>
                </a:ext>
              </a:extLst>
            </a:blip>
            <a:stretch>
              <a:fillRect/>
            </a:stretch>
          </a:blipFill>
        </p:spPr>
      </p:sp>
      <p:sp>
        <p:nvSpPr>
          <p:cNvPr id="23" name="Freeform 23"/>
          <p:cNvSpPr/>
          <p:nvPr/>
        </p:nvSpPr>
        <p:spPr>
          <a:xfrm rot="-2900478">
            <a:off x="15620160" y="7896748"/>
            <a:ext cx="3721782" cy="2723104"/>
          </a:xfrm>
          <a:custGeom>
            <a:avLst/>
            <a:gdLst/>
            <a:ahLst/>
            <a:cxnLst/>
            <a:rect l="l" t="t" r="r" b="b"/>
            <a:pathLst>
              <a:path w="3721782" h="2723104">
                <a:moveTo>
                  <a:pt x="0" y="0"/>
                </a:moveTo>
                <a:lnTo>
                  <a:pt x="3721782" y="0"/>
                </a:lnTo>
                <a:lnTo>
                  <a:pt x="3721782" y="2723104"/>
                </a:lnTo>
                <a:lnTo>
                  <a:pt x="0" y="2723104"/>
                </a:lnTo>
                <a:lnTo>
                  <a:pt x="0" y="0"/>
                </a:lnTo>
                <a:close/>
              </a:path>
            </a:pathLst>
          </a:custGeom>
          <a:blipFill>
            <a:blip r:embed="rId24">
              <a:extLst>
                <a:ext uri="{96DAC541-7B7A-43D3-8B79-37D633B846F1}">
                  <asvg:svgBlip xmlns:asvg="http://schemas.microsoft.com/office/drawing/2016/SVG/main" r:embed="rId25"/>
                </a:ext>
              </a:extLst>
            </a:blip>
            <a:stretch>
              <a:fillRect/>
            </a:stretch>
          </a:blipFill>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1000"/>
                                        <p:tgtEl>
                                          <p:spTgt spid="15"/>
                                        </p:tgtEl>
                                      </p:cBhvr>
                                    </p:animEffect>
                                    <p:anim calcmode="lin" valueType="num">
                                      <p:cBhvr>
                                        <p:cTn id="20" dur="1000" fill="hold"/>
                                        <p:tgtEl>
                                          <p:spTgt spid="15"/>
                                        </p:tgtEl>
                                        <p:attrNameLst>
                                          <p:attrName>ppt_x</p:attrName>
                                        </p:attrNameLst>
                                      </p:cBhvr>
                                      <p:tavLst>
                                        <p:tav tm="0">
                                          <p:val>
                                            <p:strVal val="#ppt_x"/>
                                          </p:val>
                                        </p:tav>
                                        <p:tav tm="100000">
                                          <p:val>
                                            <p:strVal val="#ppt_x"/>
                                          </p:val>
                                        </p:tav>
                                      </p:tavLst>
                                    </p:anim>
                                    <p:anim calcmode="lin" valueType="num">
                                      <p:cBhvr>
                                        <p:cTn id="21" dur="1000" fill="hold"/>
                                        <p:tgtEl>
                                          <p:spTgt spid="15"/>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fade">
                                      <p:cBhvr>
                                        <p:cTn id="24" dur="1000"/>
                                        <p:tgtEl>
                                          <p:spTgt spid="3"/>
                                        </p:tgtEl>
                                      </p:cBhvr>
                                    </p:animEffect>
                                    <p:anim calcmode="lin" valueType="num">
                                      <p:cBhvr>
                                        <p:cTn id="25" dur="1000" fill="hold"/>
                                        <p:tgtEl>
                                          <p:spTgt spid="3"/>
                                        </p:tgtEl>
                                        <p:attrNameLst>
                                          <p:attrName>ppt_x</p:attrName>
                                        </p:attrNameLst>
                                      </p:cBhvr>
                                      <p:tavLst>
                                        <p:tav tm="0">
                                          <p:val>
                                            <p:strVal val="#ppt_x"/>
                                          </p:val>
                                        </p:tav>
                                        <p:tav tm="100000">
                                          <p:val>
                                            <p:strVal val="#ppt_x"/>
                                          </p:val>
                                        </p:tav>
                                      </p:tavLst>
                                    </p:anim>
                                    <p:anim calcmode="lin" valueType="num">
                                      <p:cBhvr>
                                        <p:cTn id="26" dur="1000" fill="hold"/>
                                        <p:tgtEl>
                                          <p:spTgt spid="3"/>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1000"/>
                                        <p:tgtEl>
                                          <p:spTgt spid="7"/>
                                        </p:tgtEl>
                                      </p:cBhvr>
                                    </p:animEffect>
                                    <p:anim calcmode="lin" valueType="num">
                                      <p:cBhvr>
                                        <p:cTn id="30" dur="1000" fill="hold"/>
                                        <p:tgtEl>
                                          <p:spTgt spid="7"/>
                                        </p:tgtEl>
                                        <p:attrNameLst>
                                          <p:attrName>ppt_x</p:attrName>
                                        </p:attrNameLst>
                                      </p:cBhvr>
                                      <p:tavLst>
                                        <p:tav tm="0">
                                          <p:val>
                                            <p:strVal val="#ppt_x"/>
                                          </p:val>
                                        </p:tav>
                                        <p:tav tm="100000">
                                          <p:val>
                                            <p:strVal val="#ppt_x"/>
                                          </p:val>
                                        </p:tav>
                                      </p:tavLst>
                                    </p:anim>
                                    <p:anim calcmode="lin" valueType="num">
                                      <p:cBhvr>
                                        <p:cTn id="3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nodeType="click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barn(inVertical)">
                                      <p:cBhvr>
                                        <p:cTn id="36" dur="500"/>
                                        <p:tgtEl>
                                          <p:spTgt spid="8"/>
                                        </p:tgtEl>
                                      </p:cBhvr>
                                    </p:animEffect>
                                  </p:childTnLst>
                                </p:cTn>
                              </p:par>
                              <p:par>
                                <p:cTn id="37" presetID="16" presetClass="entr" presetSubtype="21" fill="hold" grpId="0" nodeType="with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barn(inVertical)">
                                      <p:cBhvr>
                                        <p:cTn id="39" dur="500"/>
                                        <p:tgtEl>
                                          <p:spTgt spid="16"/>
                                        </p:tgtEl>
                                      </p:cBhvr>
                                    </p:animEffect>
                                  </p:childTnLst>
                                </p:cTn>
                              </p:par>
                              <p:par>
                                <p:cTn id="40" presetID="16" presetClass="entr" presetSubtype="21" fill="hold" nodeType="withEffect">
                                  <p:stCondLst>
                                    <p:cond delay="0"/>
                                  </p:stCondLst>
                                  <p:childTnLst>
                                    <p:set>
                                      <p:cBhvr>
                                        <p:cTn id="41" dur="1" fill="hold">
                                          <p:stCondLst>
                                            <p:cond delay="0"/>
                                          </p:stCondLst>
                                        </p:cTn>
                                        <p:tgtEl>
                                          <p:spTgt spid="5"/>
                                        </p:tgtEl>
                                        <p:attrNameLst>
                                          <p:attrName>style.visibility</p:attrName>
                                        </p:attrNameLst>
                                      </p:cBhvr>
                                      <p:to>
                                        <p:strVal val="visible"/>
                                      </p:to>
                                    </p:set>
                                    <p:animEffect transition="in" filter="barn(inVertical)">
                                      <p:cBhvr>
                                        <p:cTn id="42" dur="500"/>
                                        <p:tgtEl>
                                          <p:spTgt spid="5"/>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9"/>
                                        </p:tgtEl>
                                        <p:attrNameLst>
                                          <p:attrName>style.visibility</p:attrName>
                                        </p:attrNameLst>
                                      </p:cBhvr>
                                      <p:to>
                                        <p:strVal val="visible"/>
                                      </p:to>
                                    </p:set>
                                    <p:animEffect transition="in" filter="wipe(down)">
                                      <p:cBhvr>
                                        <p:cTn id="47" dur="500"/>
                                        <p:tgtEl>
                                          <p:spTgt spid="9"/>
                                        </p:tgtEl>
                                      </p:cBhvr>
                                    </p:animEffect>
                                  </p:childTnLst>
                                </p:cTn>
                              </p:par>
                              <p:par>
                                <p:cTn id="48" presetID="22" presetClass="entr" presetSubtype="4" fill="hold" grpId="0" nodeType="withEffect">
                                  <p:stCondLst>
                                    <p:cond delay="0"/>
                                  </p:stCondLst>
                                  <p:childTnLst>
                                    <p:set>
                                      <p:cBhvr>
                                        <p:cTn id="49" dur="1" fill="hold">
                                          <p:stCondLst>
                                            <p:cond delay="0"/>
                                          </p:stCondLst>
                                        </p:cTn>
                                        <p:tgtEl>
                                          <p:spTgt spid="17"/>
                                        </p:tgtEl>
                                        <p:attrNameLst>
                                          <p:attrName>style.visibility</p:attrName>
                                        </p:attrNameLst>
                                      </p:cBhvr>
                                      <p:to>
                                        <p:strVal val="visible"/>
                                      </p:to>
                                    </p:set>
                                    <p:animEffect transition="in" filter="wipe(down)">
                                      <p:cBhvr>
                                        <p:cTn id="50" dur="500"/>
                                        <p:tgtEl>
                                          <p:spTgt spid="17"/>
                                        </p:tgtEl>
                                      </p:cBhvr>
                                    </p:animEffect>
                                  </p:childTnLst>
                                </p:cTn>
                              </p:par>
                              <p:par>
                                <p:cTn id="51" presetID="22" presetClass="entr" presetSubtype="4" fill="hold" nodeType="withEffect">
                                  <p:stCondLst>
                                    <p:cond delay="0"/>
                                  </p:stCondLst>
                                  <p:childTnLst>
                                    <p:set>
                                      <p:cBhvr>
                                        <p:cTn id="52" dur="1" fill="hold">
                                          <p:stCondLst>
                                            <p:cond delay="0"/>
                                          </p:stCondLst>
                                        </p:cTn>
                                        <p:tgtEl>
                                          <p:spTgt spid="6"/>
                                        </p:tgtEl>
                                        <p:attrNameLst>
                                          <p:attrName>style.visibility</p:attrName>
                                        </p:attrNameLst>
                                      </p:cBhvr>
                                      <p:to>
                                        <p:strVal val="visible"/>
                                      </p:to>
                                    </p:set>
                                    <p:animEffect transition="in" filter="wipe(down)">
                                      <p:cBhvr>
                                        <p:cTn id="5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P spid="21"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CF8"/>
        </a:solidFill>
        <a:effectLst/>
      </p:bgPr>
    </p:bg>
    <p:spTree>
      <p:nvGrpSpPr>
        <p:cNvPr id="1" name=""/>
        <p:cNvGrpSpPr/>
        <p:nvPr/>
      </p:nvGrpSpPr>
      <p:grpSpPr>
        <a:xfrm>
          <a:off x="0" y="0"/>
          <a:ext cx="0" cy="0"/>
          <a:chOff x="0" y="0"/>
          <a:chExt cx="0" cy="0"/>
        </a:xfrm>
      </p:grpSpPr>
      <p:sp>
        <p:nvSpPr>
          <p:cNvPr id="2" name="Freeform 2"/>
          <p:cNvSpPr/>
          <p:nvPr/>
        </p:nvSpPr>
        <p:spPr>
          <a:xfrm>
            <a:off x="-1277227" y="0"/>
            <a:ext cx="10196989" cy="10287000"/>
          </a:xfrm>
          <a:custGeom>
            <a:avLst/>
            <a:gdLst/>
            <a:ahLst/>
            <a:cxnLst/>
            <a:rect l="l" t="t" r="r" b="b"/>
            <a:pathLst>
              <a:path w="10196989" h="10287000">
                <a:moveTo>
                  <a:pt x="0" y="0"/>
                </a:moveTo>
                <a:lnTo>
                  <a:pt x="10196989" y="0"/>
                </a:lnTo>
                <a:lnTo>
                  <a:pt x="10196989" y="10287000"/>
                </a:lnTo>
                <a:lnTo>
                  <a:pt x="0" y="10287000"/>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3" name="Freeform 3"/>
          <p:cNvSpPr/>
          <p:nvPr/>
        </p:nvSpPr>
        <p:spPr>
          <a:xfrm>
            <a:off x="9368238" y="0"/>
            <a:ext cx="10196989" cy="10287000"/>
          </a:xfrm>
          <a:custGeom>
            <a:avLst/>
            <a:gdLst/>
            <a:ahLst/>
            <a:cxnLst/>
            <a:rect l="l" t="t" r="r" b="b"/>
            <a:pathLst>
              <a:path w="10196989" h="10287000">
                <a:moveTo>
                  <a:pt x="0" y="0"/>
                </a:moveTo>
                <a:lnTo>
                  <a:pt x="10196989" y="0"/>
                </a:lnTo>
                <a:lnTo>
                  <a:pt x="10196989" y="10287000"/>
                </a:lnTo>
                <a:lnTo>
                  <a:pt x="0" y="10287000"/>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4" name="Freeform 4"/>
          <p:cNvSpPr/>
          <p:nvPr/>
        </p:nvSpPr>
        <p:spPr>
          <a:xfrm>
            <a:off x="4645148" y="1549829"/>
            <a:ext cx="10016018" cy="6886012"/>
          </a:xfrm>
          <a:custGeom>
            <a:avLst/>
            <a:gdLst/>
            <a:ahLst/>
            <a:cxnLst/>
            <a:rect l="l" t="t" r="r" b="b"/>
            <a:pathLst>
              <a:path w="10016018" h="6886012">
                <a:moveTo>
                  <a:pt x="0" y="0"/>
                </a:moveTo>
                <a:lnTo>
                  <a:pt x="10016018" y="0"/>
                </a:lnTo>
                <a:lnTo>
                  <a:pt x="10016018" y="6886012"/>
                </a:lnTo>
                <a:lnTo>
                  <a:pt x="0" y="688601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5" name="Freeform 5"/>
          <p:cNvSpPr/>
          <p:nvPr/>
        </p:nvSpPr>
        <p:spPr>
          <a:xfrm rot="292895">
            <a:off x="-46979" y="2272159"/>
            <a:ext cx="6851183" cy="5610853"/>
          </a:xfrm>
          <a:custGeom>
            <a:avLst/>
            <a:gdLst/>
            <a:ahLst/>
            <a:cxnLst/>
            <a:rect l="l" t="t" r="r" b="b"/>
            <a:pathLst>
              <a:path w="6238151" h="4684284">
                <a:moveTo>
                  <a:pt x="0" y="0"/>
                </a:moveTo>
                <a:lnTo>
                  <a:pt x="6238151" y="0"/>
                </a:lnTo>
                <a:lnTo>
                  <a:pt x="6238151" y="4684284"/>
                </a:lnTo>
                <a:lnTo>
                  <a:pt x="0" y="468428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6" name="Freeform 6"/>
          <p:cNvSpPr/>
          <p:nvPr/>
        </p:nvSpPr>
        <p:spPr>
          <a:xfrm>
            <a:off x="-253610" y="8033667"/>
            <a:ext cx="4587510" cy="3003087"/>
          </a:xfrm>
          <a:custGeom>
            <a:avLst/>
            <a:gdLst/>
            <a:ahLst/>
            <a:cxnLst/>
            <a:rect l="l" t="t" r="r" b="b"/>
            <a:pathLst>
              <a:path w="4587510" h="3003087">
                <a:moveTo>
                  <a:pt x="0" y="0"/>
                </a:moveTo>
                <a:lnTo>
                  <a:pt x="4587510" y="0"/>
                </a:lnTo>
                <a:lnTo>
                  <a:pt x="4587510" y="3003086"/>
                </a:lnTo>
                <a:lnTo>
                  <a:pt x="0" y="300308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8" name="Freeform 8"/>
          <p:cNvSpPr/>
          <p:nvPr/>
        </p:nvSpPr>
        <p:spPr>
          <a:xfrm rot="-4764411">
            <a:off x="4240519" y="6066127"/>
            <a:ext cx="1242850" cy="2084048"/>
          </a:xfrm>
          <a:custGeom>
            <a:avLst/>
            <a:gdLst/>
            <a:ahLst/>
            <a:cxnLst/>
            <a:rect l="l" t="t" r="r" b="b"/>
            <a:pathLst>
              <a:path w="1242850" h="2084048">
                <a:moveTo>
                  <a:pt x="0" y="0"/>
                </a:moveTo>
                <a:lnTo>
                  <a:pt x="1242850" y="0"/>
                </a:lnTo>
                <a:lnTo>
                  <a:pt x="1242850" y="2084048"/>
                </a:lnTo>
                <a:lnTo>
                  <a:pt x="0" y="2084048"/>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10" name="Freeform 10"/>
          <p:cNvSpPr/>
          <p:nvPr/>
        </p:nvSpPr>
        <p:spPr>
          <a:xfrm>
            <a:off x="15651766" y="257238"/>
            <a:ext cx="2251625" cy="2328211"/>
          </a:xfrm>
          <a:custGeom>
            <a:avLst/>
            <a:gdLst/>
            <a:ahLst/>
            <a:cxnLst/>
            <a:rect l="l" t="t" r="r" b="b"/>
            <a:pathLst>
              <a:path w="2251625" h="2328211">
                <a:moveTo>
                  <a:pt x="0" y="0"/>
                </a:moveTo>
                <a:lnTo>
                  <a:pt x="2251625" y="0"/>
                </a:lnTo>
                <a:lnTo>
                  <a:pt x="2251625" y="2328211"/>
                </a:lnTo>
                <a:lnTo>
                  <a:pt x="0" y="2328211"/>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sp>
      <p:sp>
        <p:nvSpPr>
          <p:cNvPr id="11" name="Freeform 11"/>
          <p:cNvSpPr/>
          <p:nvPr/>
        </p:nvSpPr>
        <p:spPr>
          <a:xfrm flipH="1">
            <a:off x="-1277227" y="-394301"/>
            <a:ext cx="7315200" cy="3888259"/>
          </a:xfrm>
          <a:custGeom>
            <a:avLst/>
            <a:gdLst/>
            <a:ahLst/>
            <a:cxnLst/>
            <a:rect l="l" t="t" r="r" b="b"/>
            <a:pathLst>
              <a:path w="7315200" h="3888259">
                <a:moveTo>
                  <a:pt x="7315200" y="0"/>
                </a:moveTo>
                <a:lnTo>
                  <a:pt x="0" y="0"/>
                </a:lnTo>
                <a:lnTo>
                  <a:pt x="0" y="3888260"/>
                </a:lnTo>
                <a:lnTo>
                  <a:pt x="7315200" y="3888260"/>
                </a:lnTo>
                <a:lnTo>
                  <a:pt x="7315200" y="0"/>
                </a:lnTo>
                <a:close/>
              </a:path>
            </a:pathLst>
          </a:custGeom>
          <a:blipFill>
            <a:blip r:embed="rId13">
              <a:extLst>
                <a:ext uri="{96DAC541-7B7A-43D3-8B79-37D633B846F1}">
                  <asvg:svgBlip xmlns:asvg="http://schemas.microsoft.com/office/drawing/2016/SVG/main" r:embed="rId14"/>
                </a:ext>
              </a:extLst>
            </a:blip>
            <a:stretch>
              <a:fillRect/>
            </a:stretch>
          </a:blipFill>
        </p:spPr>
      </p:sp>
      <p:sp>
        <p:nvSpPr>
          <p:cNvPr id="12" name="TextBox 12"/>
          <p:cNvSpPr txBox="1"/>
          <p:nvPr/>
        </p:nvSpPr>
        <p:spPr>
          <a:xfrm>
            <a:off x="558356" y="3929514"/>
            <a:ext cx="5793961" cy="2492990"/>
          </a:xfrm>
          <a:prstGeom prst="rect">
            <a:avLst/>
          </a:prstGeom>
        </p:spPr>
        <p:txBody>
          <a:bodyPr lIns="0" tIns="0" rIns="0" bIns="0" rtlCol="0" anchor="t">
            <a:spAutoFit/>
          </a:bodyPr>
          <a:lstStyle/>
          <a:p>
            <a:pPr algn="ctr"/>
            <a:r>
              <a:rPr lang="vi-VN" sz="5400" b="1">
                <a:latin typeface="Times New Roman" panose="02020603050405020304" pitchFamily="18" charset="0"/>
                <a:cs typeface="Times New Roman" panose="02020603050405020304" pitchFamily="18" charset="0"/>
              </a:rPr>
              <a:t>Câu hỏi 1: </a:t>
            </a:r>
            <a:r>
              <a:rPr lang="vi-VN" sz="5400">
                <a:latin typeface="Times New Roman" panose="02020603050405020304" pitchFamily="18" charset="0"/>
                <a:cs typeface="Times New Roman" panose="02020603050405020304" pitchFamily="18" charset="0"/>
              </a:rPr>
              <a:t>Nghị luận về một vấn đề đời sống là gì?</a:t>
            </a:r>
            <a:endParaRPr lang="en-GB" sz="5400">
              <a:latin typeface="Times New Roman" panose="02020603050405020304" pitchFamily="18" charset="0"/>
              <a:cs typeface="Times New Roman" panose="02020603050405020304" pitchFamily="18" charset="0"/>
            </a:endParaRPr>
          </a:p>
        </p:txBody>
      </p:sp>
      <p:sp>
        <p:nvSpPr>
          <p:cNvPr id="15" name="Rectangle 14"/>
          <p:cNvSpPr/>
          <p:nvPr/>
        </p:nvSpPr>
        <p:spPr>
          <a:xfrm>
            <a:off x="6800850" y="2439670"/>
            <a:ext cx="9486265" cy="6554470"/>
          </a:xfrm>
          <a:prstGeom prst="rect">
            <a:avLst/>
          </a:prstGeom>
        </p:spPr>
        <p:txBody>
          <a:bodyPr wrap="square">
            <a:spAutoFit/>
          </a:bodyPr>
          <a:lstStyle/>
          <a:p>
            <a:pPr algn="just"/>
            <a:r>
              <a:rPr lang="vi-VN" sz="6000">
                <a:solidFill>
                  <a:schemeClr val="tx2"/>
                </a:solidFill>
                <a:latin typeface="Times New Roman" panose="02020603050405020304" pitchFamily="18" charset="0"/>
                <a:ea typeface="Calibri" panose="020F0502020204030204" pitchFamily="34" charset="0"/>
              </a:rPr>
              <a:t>Là trình bày ý kiến của mình (tán thành hay phản đối) về vấn đề nào đó trong đời sống bằng cách đưa ra lí lẽ rõ ràng, kết hợp với bằng chứng đa dạng để thuyết phục người đọc, người nghe.</a:t>
            </a:r>
            <a:endParaRPr lang="vi-VN" sz="6000">
              <a:solidFill>
                <a:schemeClr val="tx2"/>
              </a:solidFill>
              <a:latin typeface="Times New Roman" panose="02020603050405020304" pitchFamily="18" charset="0"/>
              <a:ea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barn(inVertical)">
                                      <p:cBhvr>
                                        <p:cTn id="1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5" grpId="0"/>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FFCF8"/>
        </a:solidFill>
        <a:effectLst/>
      </p:bgPr>
    </p:bg>
    <p:spTree>
      <p:nvGrpSpPr>
        <p:cNvPr id="1" name=""/>
        <p:cNvGrpSpPr/>
        <p:nvPr/>
      </p:nvGrpSpPr>
      <p:grpSpPr>
        <a:xfrm>
          <a:off x="0" y="0"/>
          <a:ext cx="0" cy="0"/>
          <a:chOff x="0" y="0"/>
          <a:chExt cx="0" cy="0"/>
        </a:xfrm>
      </p:grpSpPr>
      <p:sp>
        <p:nvSpPr>
          <p:cNvPr id="2" name="Freeform 2"/>
          <p:cNvSpPr/>
          <p:nvPr/>
        </p:nvSpPr>
        <p:spPr>
          <a:xfrm>
            <a:off x="-1277227" y="0"/>
            <a:ext cx="10196989" cy="10287000"/>
          </a:xfrm>
          <a:custGeom>
            <a:avLst/>
            <a:gdLst/>
            <a:ahLst/>
            <a:cxnLst/>
            <a:rect l="l" t="t" r="r" b="b"/>
            <a:pathLst>
              <a:path w="10196989" h="10287000">
                <a:moveTo>
                  <a:pt x="0" y="0"/>
                </a:moveTo>
                <a:lnTo>
                  <a:pt x="10196989" y="0"/>
                </a:lnTo>
                <a:lnTo>
                  <a:pt x="10196989" y="10287000"/>
                </a:lnTo>
                <a:lnTo>
                  <a:pt x="0" y="10287000"/>
                </a:lnTo>
                <a:lnTo>
                  <a:pt x="0" y="0"/>
                </a:lnTo>
                <a:close/>
              </a:path>
            </a:pathLst>
          </a:custGeom>
          <a:blipFill>
            <a:blip r:embed="rId1"/>
            <a:stretch>
              <a:fillRect/>
            </a:stretch>
          </a:blipFill>
        </p:spPr>
      </p:sp>
      <p:sp>
        <p:nvSpPr>
          <p:cNvPr id="3" name="Freeform 3"/>
          <p:cNvSpPr/>
          <p:nvPr/>
        </p:nvSpPr>
        <p:spPr>
          <a:xfrm>
            <a:off x="9368238" y="0"/>
            <a:ext cx="10196989" cy="10287000"/>
          </a:xfrm>
          <a:custGeom>
            <a:avLst/>
            <a:gdLst/>
            <a:ahLst/>
            <a:cxnLst/>
            <a:rect l="l" t="t" r="r" b="b"/>
            <a:pathLst>
              <a:path w="10196989" h="10287000">
                <a:moveTo>
                  <a:pt x="0" y="0"/>
                </a:moveTo>
                <a:lnTo>
                  <a:pt x="10196989" y="0"/>
                </a:lnTo>
                <a:lnTo>
                  <a:pt x="10196989" y="10287000"/>
                </a:lnTo>
                <a:lnTo>
                  <a:pt x="0" y="10287000"/>
                </a:lnTo>
                <a:lnTo>
                  <a:pt x="0" y="0"/>
                </a:lnTo>
                <a:close/>
              </a:path>
            </a:pathLst>
          </a:custGeom>
          <a:blipFill>
            <a:blip r:embed="rId1"/>
            <a:stretch>
              <a:fillRect/>
            </a:stretch>
          </a:blipFill>
        </p:spPr>
      </p:sp>
      <p:sp>
        <p:nvSpPr>
          <p:cNvPr id="4" name="Freeform 4"/>
          <p:cNvSpPr/>
          <p:nvPr/>
        </p:nvSpPr>
        <p:spPr>
          <a:xfrm>
            <a:off x="4645148" y="1549829"/>
            <a:ext cx="10016018" cy="6886012"/>
          </a:xfrm>
          <a:custGeom>
            <a:avLst/>
            <a:gdLst/>
            <a:ahLst/>
            <a:cxnLst/>
            <a:rect l="l" t="t" r="r" b="b"/>
            <a:pathLst>
              <a:path w="10016018" h="6886012">
                <a:moveTo>
                  <a:pt x="0" y="0"/>
                </a:moveTo>
                <a:lnTo>
                  <a:pt x="10016018" y="0"/>
                </a:lnTo>
                <a:lnTo>
                  <a:pt x="10016018" y="6886012"/>
                </a:lnTo>
                <a:lnTo>
                  <a:pt x="0" y="6886012"/>
                </a:lnTo>
                <a:lnTo>
                  <a:pt x="0" y="0"/>
                </a:lnTo>
                <a:close/>
              </a:path>
            </a:pathLst>
          </a:custGeom>
          <a:blipFill>
            <a:blip r:embed="rId2"/>
            <a:stretch>
              <a:fillRect/>
            </a:stretch>
          </a:blipFill>
        </p:spPr>
      </p:sp>
      <p:sp>
        <p:nvSpPr>
          <p:cNvPr id="6" name="Freeform 6"/>
          <p:cNvSpPr/>
          <p:nvPr/>
        </p:nvSpPr>
        <p:spPr>
          <a:xfrm>
            <a:off x="-253610" y="8033667"/>
            <a:ext cx="4587510" cy="3003087"/>
          </a:xfrm>
          <a:custGeom>
            <a:avLst/>
            <a:gdLst/>
            <a:ahLst/>
            <a:cxnLst/>
            <a:rect l="l" t="t" r="r" b="b"/>
            <a:pathLst>
              <a:path w="4587510" h="3003087">
                <a:moveTo>
                  <a:pt x="0" y="0"/>
                </a:moveTo>
                <a:lnTo>
                  <a:pt x="4587510" y="0"/>
                </a:lnTo>
                <a:lnTo>
                  <a:pt x="4587510" y="3003086"/>
                </a:lnTo>
                <a:lnTo>
                  <a:pt x="0" y="3003086"/>
                </a:lnTo>
                <a:lnTo>
                  <a:pt x="0" y="0"/>
                </a:lnTo>
                <a:close/>
              </a:path>
            </a:pathLst>
          </a:custGeom>
          <a:blipFill>
            <a:blip r:embed="rId3"/>
            <a:stretch>
              <a:fillRect/>
            </a:stretch>
          </a:blipFill>
        </p:spPr>
      </p:sp>
      <p:sp>
        <p:nvSpPr>
          <p:cNvPr id="7" name="Freeform 7"/>
          <p:cNvSpPr/>
          <p:nvPr/>
        </p:nvSpPr>
        <p:spPr>
          <a:xfrm>
            <a:off x="12371496" y="2439406"/>
            <a:ext cx="5916504" cy="8035998"/>
          </a:xfrm>
          <a:custGeom>
            <a:avLst/>
            <a:gdLst/>
            <a:ahLst/>
            <a:cxnLst/>
            <a:rect l="l" t="t" r="r" b="b"/>
            <a:pathLst>
              <a:path w="5916504" h="8035998">
                <a:moveTo>
                  <a:pt x="0" y="0"/>
                </a:moveTo>
                <a:lnTo>
                  <a:pt x="5916504" y="0"/>
                </a:lnTo>
                <a:lnTo>
                  <a:pt x="5916504" y="8035998"/>
                </a:lnTo>
                <a:lnTo>
                  <a:pt x="0" y="8035998"/>
                </a:lnTo>
                <a:lnTo>
                  <a:pt x="0" y="0"/>
                </a:lnTo>
                <a:close/>
              </a:path>
            </a:pathLst>
          </a:custGeom>
          <a:blipFill>
            <a:blip r:embed="rId4"/>
            <a:stretch>
              <a:fillRect/>
            </a:stretch>
          </a:blipFill>
        </p:spPr>
      </p:sp>
      <p:sp>
        <p:nvSpPr>
          <p:cNvPr id="10" name="Freeform 10"/>
          <p:cNvSpPr/>
          <p:nvPr/>
        </p:nvSpPr>
        <p:spPr>
          <a:xfrm>
            <a:off x="15651766" y="257238"/>
            <a:ext cx="2251625" cy="2328211"/>
          </a:xfrm>
          <a:custGeom>
            <a:avLst/>
            <a:gdLst/>
            <a:ahLst/>
            <a:cxnLst/>
            <a:rect l="l" t="t" r="r" b="b"/>
            <a:pathLst>
              <a:path w="2251625" h="2328211">
                <a:moveTo>
                  <a:pt x="0" y="0"/>
                </a:moveTo>
                <a:lnTo>
                  <a:pt x="2251625" y="0"/>
                </a:lnTo>
                <a:lnTo>
                  <a:pt x="2251625" y="2328211"/>
                </a:lnTo>
                <a:lnTo>
                  <a:pt x="0" y="2328211"/>
                </a:lnTo>
                <a:lnTo>
                  <a:pt x="0" y="0"/>
                </a:lnTo>
                <a:close/>
              </a:path>
            </a:pathLst>
          </a:custGeom>
          <a:blipFill>
            <a:blip r:embed="rId5"/>
            <a:stretch>
              <a:fillRect/>
            </a:stretch>
          </a:blipFill>
        </p:spPr>
      </p:sp>
      <p:sp>
        <p:nvSpPr>
          <p:cNvPr id="11" name="Freeform 11"/>
          <p:cNvSpPr/>
          <p:nvPr/>
        </p:nvSpPr>
        <p:spPr>
          <a:xfrm flipH="1">
            <a:off x="-1277227" y="-394301"/>
            <a:ext cx="7315200" cy="3888259"/>
          </a:xfrm>
          <a:custGeom>
            <a:avLst/>
            <a:gdLst/>
            <a:ahLst/>
            <a:cxnLst/>
            <a:rect l="l" t="t" r="r" b="b"/>
            <a:pathLst>
              <a:path w="7315200" h="3888259">
                <a:moveTo>
                  <a:pt x="7315200" y="0"/>
                </a:moveTo>
                <a:lnTo>
                  <a:pt x="0" y="0"/>
                </a:lnTo>
                <a:lnTo>
                  <a:pt x="0" y="3888260"/>
                </a:lnTo>
                <a:lnTo>
                  <a:pt x="7315200" y="3888260"/>
                </a:lnTo>
                <a:lnTo>
                  <a:pt x="7315200" y="0"/>
                </a:lnTo>
                <a:close/>
              </a:path>
            </a:pathLst>
          </a:custGeom>
          <a:blipFill>
            <a:blip r:embed="rId6"/>
            <a:stretch>
              <a:fillRect/>
            </a:stretch>
          </a:blipFill>
        </p:spPr>
      </p:sp>
      <p:sp>
        <p:nvSpPr>
          <p:cNvPr id="15" name="Rectangle 14"/>
          <p:cNvSpPr/>
          <p:nvPr/>
        </p:nvSpPr>
        <p:spPr>
          <a:xfrm>
            <a:off x="5892412" y="2786077"/>
            <a:ext cx="5488484" cy="4413516"/>
          </a:xfrm>
          <a:prstGeom prst="rect">
            <a:avLst/>
          </a:prstGeom>
        </p:spPr>
        <p:txBody>
          <a:bodyPr wrap="square">
            <a:spAutoFit/>
          </a:bodyPr>
          <a:lstStyle/>
          <a:p>
            <a:pPr algn="ctr">
              <a:lnSpc>
                <a:spcPct val="130000"/>
              </a:lnSpc>
              <a:spcAft>
                <a:spcPts val="0"/>
              </a:spcAft>
            </a:pPr>
            <a:r>
              <a:rPr lang="en-US" sz="7200" b="1">
                <a:solidFill>
                  <a:srgbClr val="FF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Rubrics đánh giá đoạn văn</a:t>
            </a:r>
            <a:endParaRPr lang="en-GB" sz="720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FFCF8"/>
        </a:solidFill>
        <a:effectLst/>
      </p:bgPr>
    </p:bg>
    <p:spTree>
      <p:nvGrpSpPr>
        <p:cNvPr id="1" name=""/>
        <p:cNvGrpSpPr/>
        <p:nvPr/>
      </p:nvGrpSpPr>
      <p:grpSpPr>
        <a:xfrm>
          <a:off x="0" y="0"/>
          <a:ext cx="0" cy="0"/>
          <a:chOff x="0" y="0"/>
          <a:chExt cx="0" cy="0"/>
        </a:xfrm>
      </p:grpSpPr>
      <p:sp>
        <p:nvSpPr>
          <p:cNvPr id="4" name="Freeform 4"/>
          <p:cNvSpPr/>
          <p:nvPr/>
        </p:nvSpPr>
        <p:spPr>
          <a:xfrm>
            <a:off x="609600" y="257238"/>
            <a:ext cx="14004425" cy="9400645"/>
          </a:xfrm>
          <a:custGeom>
            <a:avLst/>
            <a:gdLst/>
            <a:ahLst/>
            <a:cxnLst/>
            <a:rect l="l" t="t" r="r" b="b"/>
            <a:pathLst>
              <a:path w="10016018" h="6886012">
                <a:moveTo>
                  <a:pt x="0" y="0"/>
                </a:moveTo>
                <a:lnTo>
                  <a:pt x="10016018" y="0"/>
                </a:lnTo>
                <a:lnTo>
                  <a:pt x="10016018" y="6886012"/>
                </a:lnTo>
                <a:lnTo>
                  <a:pt x="0" y="6886012"/>
                </a:lnTo>
                <a:lnTo>
                  <a:pt x="0" y="0"/>
                </a:lnTo>
                <a:close/>
              </a:path>
            </a:pathLst>
          </a:custGeom>
          <a:blipFill>
            <a:blip r:embed="rId1"/>
            <a:stretch>
              <a:fillRect/>
            </a:stretch>
          </a:blipFill>
        </p:spPr>
      </p:sp>
      <p:sp>
        <p:nvSpPr>
          <p:cNvPr id="7" name="Freeform 7"/>
          <p:cNvSpPr/>
          <p:nvPr/>
        </p:nvSpPr>
        <p:spPr>
          <a:xfrm>
            <a:off x="14249400" y="2251002"/>
            <a:ext cx="4163904" cy="8035998"/>
          </a:xfrm>
          <a:custGeom>
            <a:avLst/>
            <a:gdLst/>
            <a:ahLst/>
            <a:cxnLst/>
            <a:rect l="l" t="t" r="r" b="b"/>
            <a:pathLst>
              <a:path w="5916504" h="8035998">
                <a:moveTo>
                  <a:pt x="0" y="0"/>
                </a:moveTo>
                <a:lnTo>
                  <a:pt x="5916504" y="0"/>
                </a:lnTo>
                <a:lnTo>
                  <a:pt x="5916504" y="8035998"/>
                </a:lnTo>
                <a:lnTo>
                  <a:pt x="0" y="8035998"/>
                </a:lnTo>
                <a:lnTo>
                  <a:pt x="0" y="0"/>
                </a:lnTo>
                <a:close/>
              </a:path>
            </a:pathLst>
          </a:custGeom>
          <a:blipFill>
            <a:blip r:embed="rId2"/>
            <a:stretch>
              <a:fillRect/>
            </a:stretch>
          </a:blipFill>
        </p:spPr>
      </p:sp>
      <p:sp>
        <p:nvSpPr>
          <p:cNvPr id="10" name="Freeform 10"/>
          <p:cNvSpPr/>
          <p:nvPr/>
        </p:nvSpPr>
        <p:spPr>
          <a:xfrm>
            <a:off x="15651766" y="257238"/>
            <a:ext cx="2251625" cy="2328211"/>
          </a:xfrm>
          <a:custGeom>
            <a:avLst/>
            <a:gdLst/>
            <a:ahLst/>
            <a:cxnLst/>
            <a:rect l="l" t="t" r="r" b="b"/>
            <a:pathLst>
              <a:path w="2251625" h="2328211">
                <a:moveTo>
                  <a:pt x="0" y="0"/>
                </a:moveTo>
                <a:lnTo>
                  <a:pt x="2251625" y="0"/>
                </a:lnTo>
                <a:lnTo>
                  <a:pt x="2251625" y="2328211"/>
                </a:lnTo>
                <a:lnTo>
                  <a:pt x="0" y="2328211"/>
                </a:lnTo>
                <a:lnTo>
                  <a:pt x="0" y="0"/>
                </a:lnTo>
                <a:close/>
              </a:path>
            </a:pathLst>
          </a:custGeom>
          <a:blipFill>
            <a:blip r:embed="rId3"/>
            <a:stretch>
              <a:fillRect/>
            </a:stretch>
          </a:blipFill>
        </p:spPr>
      </p:sp>
      <p:graphicFrame>
        <p:nvGraphicFramePr>
          <p:cNvPr id="5" name="Table 4"/>
          <p:cNvGraphicFramePr>
            <a:graphicFrameLocks noGrp="1"/>
          </p:cNvGraphicFramePr>
          <p:nvPr/>
        </p:nvGraphicFramePr>
        <p:xfrm>
          <a:off x="762000" y="647700"/>
          <a:ext cx="14782800" cy="8965058"/>
        </p:xfrm>
        <a:graphic>
          <a:graphicData uri="http://schemas.openxmlformats.org/drawingml/2006/table">
            <a:tbl>
              <a:tblPr firstRow="1" firstCol="1" bandRow="1"/>
              <a:tblGrid>
                <a:gridCol w="685800"/>
                <a:gridCol w="10591800"/>
                <a:gridCol w="1219200"/>
                <a:gridCol w="2286000"/>
              </a:tblGrid>
              <a:tr h="872908">
                <a:tc>
                  <a:txBody>
                    <a:bodyPr/>
                    <a:lstStyle/>
                    <a:p>
                      <a:pPr algn="just">
                        <a:lnSpc>
                          <a:spcPct val="130000"/>
                        </a:lnSpc>
                        <a:spcAft>
                          <a:spcPts val="0"/>
                        </a:spcAft>
                      </a:pPr>
                      <a:r>
                        <a:rPr lang="en-US" sz="3200" b="1">
                          <a:effectLst/>
                          <a:latin typeface="Times New Roman" panose="02020603050405020304" pitchFamily="18" charset="0"/>
                          <a:ea typeface="Times New Roman" panose="02020603050405020304" pitchFamily="18" charset="0"/>
                          <a:cs typeface="Times New Roman" panose="02020603050405020304" pitchFamily="18" charset="0"/>
                        </a:rPr>
                        <a:t>TT</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120" marR="6512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algn="just">
                        <a:lnSpc>
                          <a:spcPct val="130000"/>
                        </a:lnSpc>
                        <a:spcAft>
                          <a:spcPts val="0"/>
                        </a:spcAft>
                      </a:pPr>
                      <a:r>
                        <a:rPr lang="vi-VN" sz="3200" b="1">
                          <a:effectLst/>
                          <a:latin typeface="Times New Roman" panose="02020603050405020304" pitchFamily="18" charset="0"/>
                          <a:ea typeface="Times New Roman" panose="02020603050405020304" pitchFamily="18" charset="0"/>
                          <a:cs typeface="Times New Roman" panose="02020603050405020304" pitchFamily="18" charset="0"/>
                        </a:rPr>
                        <a:t>Tiêu chí</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120" marR="6512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algn="just">
                        <a:lnSpc>
                          <a:spcPct val="130000"/>
                        </a:lnSpc>
                        <a:spcAft>
                          <a:spcPts val="0"/>
                        </a:spcAft>
                      </a:pPr>
                      <a:r>
                        <a:rPr lang="vi-VN" sz="3200" b="1">
                          <a:effectLst/>
                          <a:latin typeface="Times New Roman" panose="02020603050405020304" pitchFamily="18" charset="0"/>
                          <a:ea typeface="Times New Roman" panose="02020603050405020304" pitchFamily="18" charset="0"/>
                          <a:cs typeface="Times New Roman" panose="02020603050405020304" pitchFamily="18" charset="0"/>
                        </a:rPr>
                        <a:t>Xuất hiện</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120" marR="6512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a:txBody>
                    <a:bodyPr/>
                    <a:lstStyle/>
                    <a:p>
                      <a:pPr algn="just">
                        <a:lnSpc>
                          <a:spcPct val="130000"/>
                        </a:lnSpc>
                        <a:spcAft>
                          <a:spcPts val="0"/>
                        </a:spcAft>
                      </a:pPr>
                      <a:r>
                        <a:rPr lang="vi-VN" sz="3200" b="1">
                          <a:effectLst/>
                          <a:latin typeface="Times New Roman" panose="02020603050405020304" pitchFamily="18" charset="0"/>
                          <a:ea typeface="Times New Roman" panose="02020603050405020304" pitchFamily="18" charset="0"/>
                          <a:cs typeface="Times New Roman" panose="02020603050405020304" pitchFamily="18" charset="0"/>
                        </a:rPr>
                        <a:t>Không xuất</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30000"/>
                        </a:lnSpc>
                        <a:spcAft>
                          <a:spcPts val="0"/>
                        </a:spcAft>
                      </a:pPr>
                      <a:r>
                        <a:rPr lang="vi-VN" sz="3200" b="1">
                          <a:effectLst/>
                          <a:latin typeface="Times New Roman" panose="02020603050405020304" pitchFamily="18" charset="0"/>
                          <a:ea typeface="Times New Roman" panose="02020603050405020304" pitchFamily="18" charset="0"/>
                          <a:cs typeface="Times New Roman" panose="02020603050405020304" pitchFamily="18" charset="0"/>
                        </a:rPr>
                        <a:t> hiện</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120" marR="6512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r>
              <a:tr h="436454">
                <a:tc>
                  <a:txBody>
                    <a:bodyPr/>
                    <a:lstStyle/>
                    <a:p>
                      <a:pPr algn="just">
                        <a:lnSpc>
                          <a:spcPct val="100000"/>
                        </a:lnSpc>
                        <a:spcAft>
                          <a:spcPts val="0"/>
                        </a:spcAft>
                      </a:pPr>
                      <a:r>
                        <a:rPr lang="vi-VN" sz="3200">
                          <a:effectLst/>
                          <a:latin typeface="Times New Roman" panose="02020603050405020304" pitchFamily="18" charset="0"/>
                          <a:ea typeface="Times New Roman" panose="02020603050405020304" pitchFamily="18" charset="0"/>
                          <a:cs typeface="Times New Roman" panose="02020603050405020304" pitchFamily="18" charset="0"/>
                        </a:rPr>
                        <a:t>1</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120" marR="6512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Aft>
                          <a:spcPts val="0"/>
                        </a:spcAft>
                      </a:pPr>
                      <a:r>
                        <a:rPr lang="vi-VN" sz="3200">
                          <a:effectLst/>
                          <a:latin typeface="Times New Roman" panose="02020603050405020304" pitchFamily="18" charset="0"/>
                          <a:ea typeface="Times New Roman" panose="02020603050405020304" pitchFamily="18" charset="0"/>
                          <a:cs typeface="Times New Roman" panose="02020603050405020304" pitchFamily="18" charset="0"/>
                        </a:rPr>
                        <a:t>Bài viết đảm bảo bố cục ba phần mở, thân, kết.</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120" marR="6512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0000"/>
                        </a:lnSpc>
                        <a:spcAft>
                          <a:spcPts val="0"/>
                        </a:spcAft>
                      </a:pPr>
                      <a:r>
                        <a:rPr lang="vi-VN" sz="3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120" marR="6512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0000"/>
                        </a:lnSpc>
                        <a:spcAft>
                          <a:spcPts val="0"/>
                        </a:spcAft>
                      </a:pPr>
                      <a:r>
                        <a:rPr lang="vi-VN" sz="3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120" marR="6512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57480">
                <a:tc>
                  <a:txBody>
                    <a:bodyPr/>
                    <a:lstStyle/>
                    <a:p>
                      <a:pPr algn="just">
                        <a:lnSpc>
                          <a:spcPct val="100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2</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120" marR="6512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Bài viết đã nêu được </a:t>
                      </a:r>
                      <a:r>
                        <a:rPr lang="vi-VN" sz="3200">
                          <a:effectLst/>
                          <a:latin typeface="Times New Roman" panose="02020603050405020304" pitchFamily="18" charset="0"/>
                          <a:ea typeface="Times New Roman" panose="02020603050405020304" pitchFamily="18" charset="0"/>
                          <a:cs typeface="Times New Roman" panose="02020603050405020304" pitchFamily="18" charset="0"/>
                        </a:rPr>
                        <a:t>đúng vấn đề nghị luận</a:t>
                      </a: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120" marR="6512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0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120" marR="6512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0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120" marR="6512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6454">
                <a:tc>
                  <a:txBody>
                    <a:bodyPr/>
                    <a:lstStyle/>
                    <a:p>
                      <a:pPr algn="just">
                        <a:lnSpc>
                          <a:spcPct val="100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3</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120" marR="6512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Aft>
                          <a:spcPts val="0"/>
                        </a:spcAft>
                      </a:pPr>
                      <a:r>
                        <a:rPr lang="vi-VN" sz="3200">
                          <a:effectLst/>
                          <a:latin typeface="Times New Roman" panose="02020603050405020304" pitchFamily="18" charset="0"/>
                          <a:ea typeface="Times New Roman" panose="02020603050405020304" pitchFamily="18" charset="0"/>
                          <a:cs typeface="Times New Roman" panose="02020603050405020304" pitchFamily="18" charset="0"/>
                        </a:rPr>
                        <a:t>Nội dung đoạn văn đã bám sát dàn ý đã xây dựng</a:t>
                      </a: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120" marR="6512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0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120" marR="6512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0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120" marR="6512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72908">
                <a:tc>
                  <a:txBody>
                    <a:bodyPr/>
                    <a:lstStyle/>
                    <a:p>
                      <a:pPr algn="just">
                        <a:lnSpc>
                          <a:spcPct val="100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4</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120" marR="6512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Aft>
                          <a:spcPts val="0"/>
                        </a:spcAft>
                      </a:pPr>
                      <a:r>
                        <a:rPr lang="vi-VN" sz="3200">
                          <a:effectLst/>
                          <a:latin typeface="Times New Roman" panose="02020603050405020304" pitchFamily="18" charset="0"/>
                          <a:ea typeface="Times New Roman" panose="02020603050405020304" pitchFamily="18" charset="0"/>
                          <a:cs typeface="Times New Roman" panose="02020603050405020304" pitchFamily="18" charset="0"/>
                        </a:rPr>
                        <a:t>Đoạn văn đã nêu được ý kiến và đưa lí lẽ ,dẫn chứng thuyết phục.</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120" marR="6512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0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120" marR="6512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0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120" marR="6512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79424">
                <a:tc>
                  <a:txBody>
                    <a:bodyPr/>
                    <a:lstStyle/>
                    <a:p>
                      <a:pPr algn="just">
                        <a:lnSpc>
                          <a:spcPct val="100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5</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120" marR="6512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Aft>
                          <a:spcPts val="0"/>
                        </a:spcAft>
                      </a:pPr>
                      <a:r>
                        <a:rPr lang="vi-VN" sz="3200">
                          <a:effectLst/>
                          <a:latin typeface="Times New Roman" panose="02020603050405020304" pitchFamily="18" charset="0"/>
                          <a:ea typeface="Times New Roman" panose="02020603050405020304" pitchFamily="18" charset="0"/>
                          <a:cs typeface="Times New Roman" panose="02020603050405020304" pitchFamily="18" charset="0"/>
                        </a:rPr>
                        <a:t>Trình tự lập luận có hợp lí</a:t>
                      </a: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120" marR="6512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0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120" marR="6512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0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120" marR="6512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18286">
                <a:tc>
                  <a:txBody>
                    <a:bodyPr/>
                    <a:lstStyle/>
                    <a:p>
                      <a:pPr algn="just">
                        <a:lnSpc>
                          <a:spcPct val="100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6</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120" marR="6512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Aft>
                          <a:spcPts val="0"/>
                        </a:spcAft>
                      </a:pPr>
                      <a:r>
                        <a:rPr lang="vi-VN" sz="3200">
                          <a:effectLst/>
                          <a:latin typeface="Times New Roman" panose="02020603050405020304" pitchFamily="18" charset="0"/>
                          <a:ea typeface="Times New Roman" panose="02020603050405020304" pitchFamily="18" charset="0"/>
                          <a:cs typeface="Times New Roman" panose="02020603050405020304" pitchFamily="18" charset="0"/>
                        </a:rPr>
                        <a:t>Các lí lẽ, bằng chứng đưa ra làm rõ được mục đích nghị luận</a:t>
                      </a: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120" marR="6512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0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120" marR="6512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0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120" marR="6512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14348">
                <a:tc>
                  <a:txBody>
                    <a:bodyPr/>
                    <a:lstStyle/>
                    <a:p>
                      <a:pPr algn="just">
                        <a:lnSpc>
                          <a:spcPct val="100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7</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120" marR="6512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Aft>
                          <a:spcPts val="0"/>
                        </a:spcAft>
                      </a:pPr>
                      <a:r>
                        <a:rPr lang="vi-VN" sz="3200">
                          <a:effectLst/>
                          <a:latin typeface="Times New Roman" panose="02020603050405020304" pitchFamily="18" charset="0"/>
                          <a:ea typeface="Times New Roman" panose="02020603050405020304" pitchFamily="18" charset="0"/>
                          <a:cs typeface="Times New Roman" panose="02020603050405020304" pitchFamily="18" charset="0"/>
                        </a:rPr>
                        <a:t>Kết hợp khéo léo các phương thức biểu đạt hiệu quả vào bài làm.</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120" marR="6512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0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120" marR="6512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0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30000"/>
                        </a:lnSpc>
                        <a:spcAft>
                          <a:spcPts val="0"/>
                        </a:spcAft>
                      </a:pP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120" marR="6512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72908">
                <a:tc>
                  <a:txBody>
                    <a:bodyPr/>
                    <a:lstStyle/>
                    <a:p>
                      <a:pPr algn="just">
                        <a:lnSpc>
                          <a:spcPct val="100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8</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120" marR="6512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Aft>
                          <a:spcPts val="0"/>
                        </a:spcAft>
                      </a:pPr>
                      <a:r>
                        <a:rPr lang="vi-VN" sz="3200">
                          <a:effectLst/>
                          <a:latin typeface="Times New Roman" panose="02020603050405020304" pitchFamily="18" charset="0"/>
                          <a:ea typeface="Times New Roman" panose="02020603050405020304" pitchFamily="18" charset="0"/>
                          <a:cs typeface="Times New Roman" panose="02020603050405020304" pitchFamily="18" charset="0"/>
                        </a:rPr>
                        <a:t>Các câu trong đoạn văn có sự liên kết chặt chẽ về nội dung và hình thức</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120" marR="6512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0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120" marR="6512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0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120" marR="6512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87680">
                <a:tc>
                  <a:txBody>
                    <a:bodyPr/>
                    <a:lstStyle/>
                    <a:p>
                      <a:pPr algn="just">
                        <a:lnSpc>
                          <a:spcPct val="100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9</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120" marR="6512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Aft>
                          <a:spcPts val="0"/>
                        </a:spcAft>
                      </a:pPr>
                      <a:r>
                        <a:rPr lang="vi-VN" sz="3200">
                          <a:effectLst/>
                          <a:latin typeface="Times New Roman" panose="02020603050405020304" pitchFamily="18" charset="0"/>
                          <a:ea typeface="Times New Roman" panose="02020603050405020304" pitchFamily="18" charset="0"/>
                          <a:cs typeface="Times New Roman" panose="02020603050405020304" pitchFamily="18" charset="0"/>
                        </a:rPr>
                        <a:t>Chữ viết đúng chính tả, không sai ngữ pháp. trình bày sạch đẹp</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120" marR="6512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0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120" marR="6512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0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120" marR="6512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72908">
                <a:tc>
                  <a:txBody>
                    <a:bodyPr/>
                    <a:lstStyle/>
                    <a:p>
                      <a:pPr algn="just">
                        <a:lnSpc>
                          <a:spcPct val="100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10</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120" marR="6512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Aft>
                          <a:spcPts val="0"/>
                        </a:spcAft>
                      </a:pPr>
                      <a:r>
                        <a:rPr lang="vi-VN" sz="3200">
                          <a:effectLst/>
                          <a:latin typeface="Times New Roman" panose="02020603050405020304" pitchFamily="18" charset="0"/>
                          <a:ea typeface="Times New Roman" panose="02020603050405020304" pitchFamily="18" charset="0"/>
                          <a:cs typeface="Times New Roman" panose="02020603050405020304" pitchFamily="18" charset="0"/>
                        </a:rPr>
                        <a:t>Văn viết có giọng điệu, </a:t>
                      </a: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cảm xúc </a:t>
                      </a:r>
                      <a:r>
                        <a:rPr lang="vi-VN" sz="3200">
                          <a:effectLst/>
                          <a:latin typeface="Times New Roman" panose="02020603050405020304" pitchFamily="18" charset="0"/>
                          <a:ea typeface="Times New Roman" panose="02020603050405020304" pitchFamily="18" charset="0"/>
                          <a:cs typeface="Times New Roman" panose="02020603050405020304" pitchFamily="18" charset="0"/>
                        </a:rPr>
                        <a:t>chân thành, thể hiện sự sáng tạo.</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120" marR="6512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0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120" marR="6512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30000"/>
                        </a:lnSpc>
                        <a:spcAft>
                          <a:spcPts val="0"/>
                        </a:spcAft>
                      </a:pPr>
                      <a:r>
                        <a:rPr lang="en-US" sz="3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120" marR="6512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FFCF8"/>
        </a:solidFill>
        <a:effectLst/>
      </p:bgPr>
    </p:bg>
    <p:spTree>
      <p:nvGrpSpPr>
        <p:cNvPr id="1" name=""/>
        <p:cNvGrpSpPr/>
        <p:nvPr/>
      </p:nvGrpSpPr>
      <p:grpSpPr>
        <a:xfrm>
          <a:off x="0" y="0"/>
          <a:ext cx="0" cy="0"/>
          <a:chOff x="0" y="0"/>
          <a:chExt cx="0" cy="0"/>
        </a:xfrm>
      </p:grpSpPr>
      <p:sp>
        <p:nvSpPr>
          <p:cNvPr id="2" name="Freeform 2"/>
          <p:cNvSpPr/>
          <p:nvPr/>
        </p:nvSpPr>
        <p:spPr>
          <a:xfrm>
            <a:off x="-1277227" y="0"/>
            <a:ext cx="10196989" cy="10287000"/>
          </a:xfrm>
          <a:custGeom>
            <a:avLst/>
            <a:gdLst/>
            <a:ahLst/>
            <a:cxnLst/>
            <a:rect l="l" t="t" r="r" b="b"/>
            <a:pathLst>
              <a:path w="10196989" h="10287000">
                <a:moveTo>
                  <a:pt x="0" y="0"/>
                </a:moveTo>
                <a:lnTo>
                  <a:pt x="10196989" y="0"/>
                </a:lnTo>
                <a:lnTo>
                  <a:pt x="10196989" y="10287000"/>
                </a:lnTo>
                <a:lnTo>
                  <a:pt x="0" y="10287000"/>
                </a:lnTo>
                <a:lnTo>
                  <a:pt x="0" y="0"/>
                </a:lnTo>
                <a:close/>
              </a:path>
            </a:pathLst>
          </a:custGeom>
          <a:blipFill>
            <a:blip r:embed="rId1"/>
            <a:stretch>
              <a:fillRect/>
            </a:stretch>
          </a:blipFill>
        </p:spPr>
      </p:sp>
      <p:sp>
        <p:nvSpPr>
          <p:cNvPr id="3" name="Freeform 3"/>
          <p:cNvSpPr/>
          <p:nvPr/>
        </p:nvSpPr>
        <p:spPr>
          <a:xfrm>
            <a:off x="9368238" y="0"/>
            <a:ext cx="10196989" cy="10287000"/>
          </a:xfrm>
          <a:custGeom>
            <a:avLst/>
            <a:gdLst/>
            <a:ahLst/>
            <a:cxnLst/>
            <a:rect l="l" t="t" r="r" b="b"/>
            <a:pathLst>
              <a:path w="10196989" h="10287000">
                <a:moveTo>
                  <a:pt x="0" y="0"/>
                </a:moveTo>
                <a:lnTo>
                  <a:pt x="10196989" y="0"/>
                </a:lnTo>
                <a:lnTo>
                  <a:pt x="10196989" y="10287000"/>
                </a:lnTo>
                <a:lnTo>
                  <a:pt x="0" y="10287000"/>
                </a:lnTo>
                <a:lnTo>
                  <a:pt x="0" y="0"/>
                </a:lnTo>
                <a:close/>
              </a:path>
            </a:pathLst>
          </a:custGeom>
          <a:blipFill>
            <a:blip r:embed="rId1"/>
            <a:stretch>
              <a:fillRect/>
            </a:stretch>
          </a:blipFill>
        </p:spPr>
      </p:sp>
      <p:sp>
        <p:nvSpPr>
          <p:cNvPr id="4" name="Freeform 4"/>
          <p:cNvSpPr/>
          <p:nvPr/>
        </p:nvSpPr>
        <p:spPr>
          <a:xfrm>
            <a:off x="4645148" y="1549829"/>
            <a:ext cx="10016018" cy="6886012"/>
          </a:xfrm>
          <a:custGeom>
            <a:avLst/>
            <a:gdLst/>
            <a:ahLst/>
            <a:cxnLst/>
            <a:rect l="l" t="t" r="r" b="b"/>
            <a:pathLst>
              <a:path w="10016018" h="6886012">
                <a:moveTo>
                  <a:pt x="0" y="0"/>
                </a:moveTo>
                <a:lnTo>
                  <a:pt x="10016018" y="0"/>
                </a:lnTo>
                <a:lnTo>
                  <a:pt x="10016018" y="6886012"/>
                </a:lnTo>
                <a:lnTo>
                  <a:pt x="0" y="6886012"/>
                </a:lnTo>
                <a:lnTo>
                  <a:pt x="0" y="0"/>
                </a:lnTo>
                <a:close/>
              </a:path>
            </a:pathLst>
          </a:custGeom>
          <a:blipFill>
            <a:blip r:embed="rId2"/>
            <a:stretch>
              <a:fillRect/>
            </a:stretch>
          </a:blipFill>
        </p:spPr>
      </p:sp>
      <p:sp>
        <p:nvSpPr>
          <p:cNvPr id="6" name="Freeform 6"/>
          <p:cNvSpPr/>
          <p:nvPr/>
        </p:nvSpPr>
        <p:spPr>
          <a:xfrm>
            <a:off x="-253610" y="8033667"/>
            <a:ext cx="4587510" cy="3003087"/>
          </a:xfrm>
          <a:custGeom>
            <a:avLst/>
            <a:gdLst/>
            <a:ahLst/>
            <a:cxnLst/>
            <a:rect l="l" t="t" r="r" b="b"/>
            <a:pathLst>
              <a:path w="4587510" h="3003087">
                <a:moveTo>
                  <a:pt x="0" y="0"/>
                </a:moveTo>
                <a:lnTo>
                  <a:pt x="4587510" y="0"/>
                </a:lnTo>
                <a:lnTo>
                  <a:pt x="4587510" y="3003086"/>
                </a:lnTo>
                <a:lnTo>
                  <a:pt x="0" y="3003086"/>
                </a:lnTo>
                <a:lnTo>
                  <a:pt x="0" y="0"/>
                </a:lnTo>
                <a:close/>
              </a:path>
            </a:pathLst>
          </a:custGeom>
          <a:blipFill>
            <a:blip r:embed="rId3"/>
            <a:stretch>
              <a:fillRect/>
            </a:stretch>
          </a:blipFill>
        </p:spPr>
      </p:sp>
      <p:sp>
        <p:nvSpPr>
          <p:cNvPr id="7" name="Freeform 7"/>
          <p:cNvSpPr/>
          <p:nvPr/>
        </p:nvSpPr>
        <p:spPr>
          <a:xfrm>
            <a:off x="12371496" y="2439406"/>
            <a:ext cx="5916504" cy="8035998"/>
          </a:xfrm>
          <a:custGeom>
            <a:avLst/>
            <a:gdLst/>
            <a:ahLst/>
            <a:cxnLst/>
            <a:rect l="l" t="t" r="r" b="b"/>
            <a:pathLst>
              <a:path w="5916504" h="8035998">
                <a:moveTo>
                  <a:pt x="0" y="0"/>
                </a:moveTo>
                <a:lnTo>
                  <a:pt x="5916504" y="0"/>
                </a:lnTo>
                <a:lnTo>
                  <a:pt x="5916504" y="8035998"/>
                </a:lnTo>
                <a:lnTo>
                  <a:pt x="0" y="8035998"/>
                </a:lnTo>
                <a:lnTo>
                  <a:pt x="0" y="0"/>
                </a:lnTo>
                <a:close/>
              </a:path>
            </a:pathLst>
          </a:custGeom>
          <a:blipFill>
            <a:blip r:embed="rId4"/>
            <a:stretch>
              <a:fillRect/>
            </a:stretch>
          </a:blipFill>
        </p:spPr>
      </p:sp>
      <p:sp>
        <p:nvSpPr>
          <p:cNvPr id="10" name="Freeform 10"/>
          <p:cNvSpPr/>
          <p:nvPr/>
        </p:nvSpPr>
        <p:spPr>
          <a:xfrm>
            <a:off x="15651766" y="257238"/>
            <a:ext cx="2251625" cy="2328211"/>
          </a:xfrm>
          <a:custGeom>
            <a:avLst/>
            <a:gdLst/>
            <a:ahLst/>
            <a:cxnLst/>
            <a:rect l="l" t="t" r="r" b="b"/>
            <a:pathLst>
              <a:path w="2251625" h="2328211">
                <a:moveTo>
                  <a:pt x="0" y="0"/>
                </a:moveTo>
                <a:lnTo>
                  <a:pt x="2251625" y="0"/>
                </a:lnTo>
                <a:lnTo>
                  <a:pt x="2251625" y="2328211"/>
                </a:lnTo>
                <a:lnTo>
                  <a:pt x="0" y="2328211"/>
                </a:lnTo>
                <a:lnTo>
                  <a:pt x="0" y="0"/>
                </a:lnTo>
                <a:close/>
              </a:path>
            </a:pathLst>
          </a:custGeom>
          <a:blipFill>
            <a:blip r:embed="rId5"/>
            <a:stretch>
              <a:fillRect/>
            </a:stretch>
          </a:blipFill>
        </p:spPr>
      </p:sp>
      <p:sp>
        <p:nvSpPr>
          <p:cNvPr id="11" name="Freeform 11"/>
          <p:cNvSpPr/>
          <p:nvPr/>
        </p:nvSpPr>
        <p:spPr>
          <a:xfrm flipH="1">
            <a:off x="-1277227" y="-394301"/>
            <a:ext cx="7315200" cy="3888259"/>
          </a:xfrm>
          <a:custGeom>
            <a:avLst/>
            <a:gdLst/>
            <a:ahLst/>
            <a:cxnLst/>
            <a:rect l="l" t="t" r="r" b="b"/>
            <a:pathLst>
              <a:path w="7315200" h="3888259">
                <a:moveTo>
                  <a:pt x="7315200" y="0"/>
                </a:moveTo>
                <a:lnTo>
                  <a:pt x="0" y="0"/>
                </a:lnTo>
                <a:lnTo>
                  <a:pt x="0" y="3888260"/>
                </a:lnTo>
                <a:lnTo>
                  <a:pt x="7315200" y="3888260"/>
                </a:lnTo>
                <a:lnTo>
                  <a:pt x="7315200" y="0"/>
                </a:lnTo>
                <a:close/>
              </a:path>
            </a:pathLst>
          </a:custGeom>
          <a:blipFill>
            <a:blip r:embed="rId6"/>
            <a:stretch>
              <a:fillRect/>
            </a:stretch>
          </a:blipFill>
        </p:spPr>
      </p:sp>
      <p:sp>
        <p:nvSpPr>
          <p:cNvPr id="15" name="Rectangle 14"/>
          <p:cNvSpPr/>
          <p:nvPr/>
        </p:nvSpPr>
        <p:spPr>
          <a:xfrm>
            <a:off x="6223090" y="4381500"/>
            <a:ext cx="5699930" cy="1938992"/>
          </a:xfrm>
          <a:prstGeom prst="rect">
            <a:avLst/>
          </a:prstGeom>
        </p:spPr>
        <p:txBody>
          <a:bodyPr wrap="square">
            <a:spAutoFit/>
          </a:bodyPr>
          <a:lstStyle/>
          <a:p>
            <a:r>
              <a:rPr lang="vi-VN" sz="6000" b="1">
                <a:solidFill>
                  <a:srgbClr val="FF0000"/>
                </a:solidFill>
                <a:latin typeface="Times New Roman" panose="02020603050405020304" pitchFamily="18" charset="0"/>
                <a:cs typeface="Times New Roman" panose="02020603050405020304" pitchFamily="18" charset="0"/>
              </a:rPr>
              <a:t>d. Bước 4:  Kiểm tra và chỉnh sửa</a:t>
            </a:r>
            <a:endParaRPr lang="en-GB" sz="6000">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FFCF8"/>
        </a:solidFill>
        <a:effectLst/>
      </p:bgPr>
    </p:bg>
    <p:spTree>
      <p:nvGrpSpPr>
        <p:cNvPr id="1" name=""/>
        <p:cNvGrpSpPr/>
        <p:nvPr/>
      </p:nvGrpSpPr>
      <p:grpSpPr>
        <a:xfrm>
          <a:off x="0" y="0"/>
          <a:ext cx="0" cy="0"/>
          <a:chOff x="0" y="0"/>
          <a:chExt cx="0" cy="0"/>
        </a:xfrm>
      </p:grpSpPr>
      <p:sp>
        <p:nvSpPr>
          <p:cNvPr id="4" name="Freeform 4"/>
          <p:cNvSpPr/>
          <p:nvPr/>
        </p:nvSpPr>
        <p:spPr>
          <a:xfrm>
            <a:off x="454717" y="1006573"/>
            <a:ext cx="14385425" cy="9010183"/>
          </a:xfrm>
          <a:custGeom>
            <a:avLst/>
            <a:gdLst/>
            <a:ahLst/>
            <a:cxnLst/>
            <a:rect l="l" t="t" r="r" b="b"/>
            <a:pathLst>
              <a:path w="10016018" h="6886012">
                <a:moveTo>
                  <a:pt x="0" y="0"/>
                </a:moveTo>
                <a:lnTo>
                  <a:pt x="10016018" y="0"/>
                </a:lnTo>
                <a:lnTo>
                  <a:pt x="10016018" y="6886012"/>
                </a:lnTo>
                <a:lnTo>
                  <a:pt x="0" y="6886012"/>
                </a:lnTo>
                <a:lnTo>
                  <a:pt x="0" y="0"/>
                </a:lnTo>
                <a:close/>
              </a:path>
            </a:pathLst>
          </a:custGeom>
          <a:blipFill>
            <a:blip r:embed="rId1"/>
            <a:stretch>
              <a:fillRect/>
            </a:stretch>
          </a:blipFill>
        </p:spPr>
      </p:sp>
      <p:sp>
        <p:nvSpPr>
          <p:cNvPr id="7" name="Freeform 7"/>
          <p:cNvSpPr/>
          <p:nvPr/>
        </p:nvSpPr>
        <p:spPr>
          <a:xfrm>
            <a:off x="14249400" y="2251002"/>
            <a:ext cx="4163904" cy="8035998"/>
          </a:xfrm>
          <a:custGeom>
            <a:avLst/>
            <a:gdLst/>
            <a:ahLst/>
            <a:cxnLst/>
            <a:rect l="l" t="t" r="r" b="b"/>
            <a:pathLst>
              <a:path w="5916504" h="8035998">
                <a:moveTo>
                  <a:pt x="0" y="0"/>
                </a:moveTo>
                <a:lnTo>
                  <a:pt x="5916504" y="0"/>
                </a:lnTo>
                <a:lnTo>
                  <a:pt x="5916504" y="8035998"/>
                </a:lnTo>
                <a:lnTo>
                  <a:pt x="0" y="8035998"/>
                </a:lnTo>
                <a:lnTo>
                  <a:pt x="0" y="0"/>
                </a:lnTo>
                <a:close/>
              </a:path>
            </a:pathLst>
          </a:custGeom>
          <a:blipFill>
            <a:blip r:embed="rId2"/>
            <a:stretch>
              <a:fillRect/>
            </a:stretch>
          </a:blipFill>
        </p:spPr>
      </p:sp>
      <p:sp>
        <p:nvSpPr>
          <p:cNvPr id="10" name="Freeform 10"/>
          <p:cNvSpPr/>
          <p:nvPr/>
        </p:nvSpPr>
        <p:spPr>
          <a:xfrm>
            <a:off x="15651766" y="257238"/>
            <a:ext cx="2251625" cy="2328211"/>
          </a:xfrm>
          <a:custGeom>
            <a:avLst/>
            <a:gdLst/>
            <a:ahLst/>
            <a:cxnLst/>
            <a:rect l="l" t="t" r="r" b="b"/>
            <a:pathLst>
              <a:path w="2251625" h="2328211">
                <a:moveTo>
                  <a:pt x="0" y="0"/>
                </a:moveTo>
                <a:lnTo>
                  <a:pt x="2251625" y="0"/>
                </a:lnTo>
                <a:lnTo>
                  <a:pt x="2251625" y="2328211"/>
                </a:lnTo>
                <a:lnTo>
                  <a:pt x="0" y="2328211"/>
                </a:lnTo>
                <a:lnTo>
                  <a:pt x="0" y="0"/>
                </a:lnTo>
                <a:close/>
              </a:path>
            </a:pathLst>
          </a:custGeom>
          <a:blipFill>
            <a:blip r:embed="rId3"/>
            <a:stretch>
              <a:fillRect/>
            </a:stretch>
          </a:blipFill>
        </p:spPr>
      </p:sp>
      <p:sp>
        <p:nvSpPr>
          <p:cNvPr id="2" name="Rectangle 1"/>
          <p:cNvSpPr/>
          <p:nvPr/>
        </p:nvSpPr>
        <p:spPr>
          <a:xfrm>
            <a:off x="2590800" y="320199"/>
            <a:ext cx="11132919" cy="769441"/>
          </a:xfrm>
          <a:prstGeom prst="rect">
            <a:avLst/>
          </a:prstGeom>
        </p:spPr>
        <p:txBody>
          <a:bodyPr wrap="none">
            <a:spAutoFit/>
          </a:bodyPr>
          <a:lstStyle/>
          <a:p>
            <a:r>
              <a:rPr lang="vi-VN" sz="4400" b="1">
                <a:solidFill>
                  <a:srgbClr val="FF0000"/>
                </a:solidFill>
                <a:latin typeface="Times New Roman" panose="02020603050405020304" pitchFamily="18" charset="0"/>
                <a:ea typeface="Times New Roman" panose="02020603050405020304" pitchFamily="18" charset="0"/>
              </a:rPr>
              <a:t>PHIẾU KIỂM TRA, CHỈNH SỬA BÀI VIẾT</a:t>
            </a:r>
            <a:endParaRPr lang="en-GB" sz="6000"/>
          </a:p>
        </p:txBody>
      </p:sp>
      <p:graphicFrame>
        <p:nvGraphicFramePr>
          <p:cNvPr id="3" name="Table 2"/>
          <p:cNvGraphicFramePr>
            <a:graphicFrameLocks noGrp="1"/>
          </p:cNvGraphicFramePr>
          <p:nvPr/>
        </p:nvGraphicFramePr>
        <p:xfrm>
          <a:off x="1066800" y="1485896"/>
          <a:ext cx="13182599" cy="7982026"/>
        </p:xfrm>
        <a:graphic>
          <a:graphicData uri="http://schemas.openxmlformats.org/drawingml/2006/table">
            <a:tbl>
              <a:tblPr firstRow="1" firstCol="1" bandRow="1"/>
              <a:tblGrid>
                <a:gridCol w="4724400"/>
                <a:gridCol w="5943600"/>
                <a:gridCol w="2514599"/>
              </a:tblGrid>
              <a:tr h="762004">
                <a:tc gridSpan="2">
                  <a:txBody>
                    <a:bodyPr/>
                    <a:lstStyle/>
                    <a:p>
                      <a:pPr>
                        <a:lnSpc>
                          <a:spcPct val="130000"/>
                        </a:lnSpc>
                        <a:spcAft>
                          <a:spcPts val="0"/>
                        </a:spcAft>
                      </a:pPr>
                      <a:r>
                        <a:rPr lang="vi-VN" sz="4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Nội dung lỗi cần </a:t>
                      </a:r>
                      <a:r>
                        <a:rPr lang="en-US" sz="4000" b="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sửa</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hMerge="1">
                  <a:tcPr/>
                </a:tc>
                <a:tc>
                  <a:txBody>
                    <a:bodyPr/>
                    <a:lstStyle/>
                    <a:p>
                      <a:pPr>
                        <a:lnSpc>
                          <a:spcPct val="130000"/>
                        </a:lnSpc>
                        <a:spcAft>
                          <a:spcPts val="0"/>
                        </a:spcAft>
                      </a:pPr>
                      <a:r>
                        <a:rPr lang="en-US" sz="4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b="1"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4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Sửa lỗi</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r>
              <a:tr h="737990">
                <a:tc rowSpan="2">
                  <a:txBody>
                    <a:bodyPr/>
                    <a:lstStyle/>
                    <a:p>
                      <a:pPr algn="just">
                        <a:lnSpc>
                          <a:spcPct val="130000"/>
                        </a:lnSpc>
                        <a:spcAft>
                          <a:spcPts val="0"/>
                        </a:spcAft>
                        <a:tabLst>
                          <a:tab pos="1386840" algn="l"/>
                        </a:tabLst>
                      </a:pPr>
                      <a:r>
                        <a:rPr lang="en-US" sz="4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Phát hiện và sửa ý và trình tự triển khai ý</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pPr>
                      <a:r>
                        <a:rPr lang="en-US" sz="4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Trình tự triển khai ý</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pPr>
                      <a:r>
                        <a:rPr lang="en-US" sz="4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49706">
                <a:tc vMerge="1">
                  <a:tcPr/>
                </a:tc>
                <a:tc>
                  <a:txBody>
                    <a:bodyPr/>
                    <a:lstStyle/>
                    <a:p>
                      <a:pPr>
                        <a:lnSpc>
                          <a:spcPct val="130000"/>
                        </a:lnSpc>
                        <a:spcAft>
                          <a:spcPts val="0"/>
                        </a:spcAft>
                      </a:pPr>
                      <a:r>
                        <a:rPr lang="en-US" sz="4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 ý cần bổ sung</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pPr>
                      <a:r>
                        <a:rPr lang="en-US" sz="4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37990">
                <a:tc rowSpan="4">
                  <a:txBody>
                    <a:bodyPr/>
                    <a:lstStyle/>
                    <a:p>
                      <a:pPr>
                        <a:lnSpc>
                          <a:spcPct val="130000"/>
                        </a:lnSpc>
                        <a:spcAft>
                          <a:spcPts val="0"/>
                        </a:spcAft>
                      </a:pPr>
                      <a:r>
                        <a:rPr lang="en-US" sz="4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Phát hiện sửa lỗi về ý</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pPr>
                      <a:r>
                        <a:rPr lang="en-US" sz="4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Thiếu ý</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pPr>
                      <a:r>
                        <a:rPr lang="en-US" sz="4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37990">
                <a:tc vMerge="1">
                  <a:tcPr/>
                </a:tc>
                <a:tc>
                  <a:txBody>
                    <a:bodyPr/>
                    <a:lstStyle/>
                    <a:p>
                      <a:pPr>
                        <a:lnSpc>
                          <a:spcPct val="130000"/>
                        </a:lnSpc>
                        <a:spcAft>
                          <a:spcPts val="0"/>
                        </a:spcAft>
                      </a:pPr>
                      <a:r>
                        <a:rPr lang="en-US" sz="4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Sắp xếp lại ý lộn xộn</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pPr>
                      <a:r>
                        <a:rPr lang="en-US" sz="4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37990">
                <a:tc vMerge="1">
                  <a:tcPr/>
                </a:tc>
                <a:tc>
                  <a:txBody>
                    <a:bodyPr/>
                    <a:lstStyle/>
                    <a:p>
                      <a:pPr>
                        <a:lnSpc>
                          <a:spcPct val="130000"/>
                        </a:lnSpc>
                        <a:spcAft>
                          <a:spcPts val="0"/>
                        </a:spcAft>
                      </a:pPr>
                      <a:r>
                        <a:rPr lang="en-US" sz="4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Sửa lại các ý lạc đề</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pPr>
                      <a:r>
                        <a:rPr lang="en-US" sz="4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37990">
                <a:tc vMerge="1">
                  <a:tcPr/>
                </a:tc>
                <a:tc>
                  <a:txBody>
                    <a:bodyPr/>
                    <a:lstStyle/>
                    <a:p>
                      <a:pPr>
                        <a:lnSpc>
                          <a:spcPct val="130000"/>
                        </a:lnSpc>
                        <a:spcAft>
                          <a:spcPts val="0"/>
                        </a:spcAft>
                      </a:pPr>
                      <a:r>
                        <a:rPr lang="en-US" sz="4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Sửa lại các ý tản mạn</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pPr>
                      <a:r>
                        <a:rPr lang="en-US" sz="4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37990">
                <a:tc rowSpan="2">
                  <a:txBody>
                    <a:bodyPr/>
                    <a:lstStyle/>
                    <a:p>
                      <a:pPr>
                        <a:lnSpc>
                          <a:spcPct val="130000"/>
                        </a:lnSpc>
                        <a:spcAft>
                          <a:spcPts val="0"/>
                        </a:spcAft>
                      </a:pPr>
                      <a:r>
                        <a:rPr lang="en-US" sz="4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Phát hiện sửa  lỗi diễn đạt</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pPr>
                      <a:r>
                        <a:rPr lang="en-US" sz="4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Lỗi dùng từ</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pPr>
                      <a:r>
                        <a:rPr lang="en-US" sz="4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37990">
                <a:tc vMerge="1">
                  <a:tcPr/>
                </a:tc>
                <a:tc>
                  <a:txBody>
                    <a:bodyPr/>
                    <a:lstStyle/>
                    <a:p>
                      <a:pPr>
                        <a:lnSpc>
                          <a:spcPct val="130000"/>
                        </a:lnSpc>
                        <a:spcAft>
                          <a:spcPts val="0"/>
                        </a:spcAft>
                      </a:pPr>
                      <a:r>
                        <a:rPr lang="en-US" sz="4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Lỗi viết câu</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pPr>
                      <a:r>
                        <a:rPr lang="en-US" sz="4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37990">
                <a:tc>
                  <a:txBody>
                    <a:bodyPr/>
                    <a:lstStyle/>
                    <a:p>
                      <a:pPr>
                        <a:lnSpc>
                          <a:spcPct val="130000"/>
                        </a:lnSpc>
                        <a:spcAft>
                          <a:spcPts val="0"/>
                        </a:spcAft>
                      </a:pPr>
                      <a:r>
                        <a:rPr lang="en-US" sz="4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Lỗi chính tả</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pPr>
                      <a:r>
                        <a:rPr lang="en-US" sz="4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Lỗi chính tả</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pPr>
                      <a:r>
                        <a:rPr lang="en-US" sz="4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circle(in)">
                                      <p:cBhvr>
                                        <p:cTn id="14"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FFCF8"/>
        </a:solidFill>
        <a:effectLst/>
      </p:bgPr>
    </p:bg>
    <p:spTree>
      <p:nvGrpSpPr>
        <p:cNvPr id="1" name=""/>
        <p:cNvGrpSpPr/>
        <p:nvPr/>
      </p:nvGrpSpPr>
      <p:grpSpPr>
        <a:xfrm>
          <a:off x="0" y="0"/>
          <a:ext cx="0" cy="0"/>
          <a:chOff x="0" y="0"/>
          <a:chExt cx="0" cy="0"/>
        </a:xfrm>
      </p:grpSpPr>
      <p:sp>
        <p:nvSpPr>
          <p:cNvPr id="2" name="Freeform 2"/>
          <p:cNvSpPr/>
          <p:nvPr/>
        </p:nvSpPr>
        <p:spPr>
          <a:xfrm>
            <a:off x="-1277227" y="0"/>
            <a:ext cx="10196989" cy="10287000"/>
          </a:xfrm>
          <a:custGeom>
            <a:avLst/>
            <a:gdLst/>
            <a:ahLst/>
            <a:cxnLst/>
            <a:rect l="l" t="t" r="r" b="b"/>
            <a:pathLst>
              <a:path w="10196989" h="10287000">
                <a:moveTo>
                  <a:pt x="0" y="0"/>
                </a:moveTo>
                <a:lnTo>
                  <a:pt x="10196989" y="0"/>
                </a:lnTo>
                <a:lnTo>
                  <a:pt x="10196989" y="10287000"/>
                </a:lnTo>
                <a:lnTo>
                  <a:pt x="0" y="10287000"/>
                </a:lnTo>
                <a:lnTo>
                  <a:pt x="0" y="0"/>
                </a:lnTo>
                <a:close/>
              </a:path>
            </a:pathLst>
          </a:custGeom>
          <a:blipFill>
            <a:blip r:embed="rId1"/>
            <a:stretch>
              <a:fillRect/>
            </a:stretch>
          </a:blipFill>
        </p:spPr>
      </p:sp>
      <p:sp>
        <p:nvSpPr>
          <p:cNvPr id="3" name="Freeform 3"/>
          <p:cNvSpPr/>
          <p:nvPr/>
        </p:nvSpPr>
        <p:spPr>
          <a:xfrm>
            <a:off x="9368238" y="0"/>
            <a:ext cx="10196989" cy="10287000"/>
          </a:xfrm>
          <a:custGeom>
            <a:avLst/>
            <a:gdLst/>
            <a:ahLst/>
            <a:cxnLst/>
            <a:rect l="l" t="t" r="r" b="b"/>
            <a:pathLst>
              <a:path w="10196989" h="10287000">
                <a:moveTo>
                  <a:pt x="0" y="0"/>
                </a:moveTo>
                <a:lnTo>
                  <a:pt x="10196989" y="0"/>
                </a:lnTo>
                <a:lnTo>
                  <a:pt x="10196989" y="10287000"/>
                </a:lnTo>
                <a:lnTo>
                  <a:pt x="0" y="10287000"/>
                </a:lnTo>
                <a:lnTo>
                  <a:pt x="0" y="0"/>
                </a:lnTo>
                <a:close/>
              </a:path>
            </a:pathLst>
          </a:custGeom>
          <a:blipFill>
            <a:blip r:embed="rId1"/>
            <a:stretch>
              <a:fillRect/>
            </a:stretch>
          </a:blipFill>
        </p:spPr>
      </p:sp>
      <p:sp>
        <p:nvSpPr>
          <p:cNvPr id="4" name="Freeform 4"/>
          <p:cNvSpPr/>
          <p:nvPr/>
        </p:nvSpPr>
        <p:spPr>
          <a:xfrm>
            <a:off x="1447800" y="232360"/>
            <a:ext cx="15392399" cy="9330739"/>
          </a:xfrm>
          <a:custGeom>
            <a:avLst/>
            <a:gdLst/>
            <a:ahLst/>
            <a:cxnLst/>
            <a:rect l="l" t="t" r="r" b="b"/>
            <a:pathLst>
              <a:path w="12935065" h="7186894">
                <a:moveTo>
                  <a:pt x="0" y="0"/>
                </a:moveTo>
                <a:lnTo>
                  <a:pt x="12935065" y="0"/>
                </a:lnTo>
                <a:lnTo>
                  <a:pt x="12935065" y="7186894"/>
                </a:lnTo>
                <a:lnTo>
                  <a:pt x="0" y="718689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5" name="Freeform 5"/>
          <p:cNvSpPr/>
          <p:nvPr/>
        </p:nvSpPr>
        <p:spPr>
          <a:xfrm>
            <a:off x="13666107" y="5199202"/>
            <a:ext cx="5421494" cy="5110011"/>
          </a:xfrm>
          <a:custGeom>
            <a:avLst/>
            <a:gdLst/>
            <a:ahLst/>
            <a:cxnLst/>
            <a:rect l="l" t="t" r="r" b="b"/>
            <a:pathLst>
              <a:path w="5421494" h="5110011">
                <a:moveTo>
                  <a:pt x="0" y="0"/>
                </a:moveTo>
                <a:lnTo>
                  <a:pt x="5421494" y="0"/>
                </a:lnTo>
                <a:lnTo>
                  <a:pt x="5421494" y="5110010"/>
                </a:lnTo>
                <a:lnTo>
                  <a:pt x="0" y="511001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6" name="Freeform 6"/>
          <p:cNvSpPr/>
          <p:nvPr/>
        </p:nvSpPr>
        <p:spPr>
          <a:xfrm rot="648561">
            <a:off x="-533281" y="49151"/>
            <a:ext cx="3533876" cy="2283767"/>
          </a:xfrm>
          <a:custGeom>
            <a:avLst/>
            <a:gdLst/>
            <a:ahLst/>
            <a:cxnLst/>
            <a:rect l="l" t="t" r="r" b="b"/>
            <a:pathLst>
              <a:path w="3533876" h="2283767">
                <a:moveTo>
                  <a:pt x="0" y="0"/>
                </a:moveTo>
                <a:lnTo>
                  <a:pt x="3533875" y="0"/>
                </a:lnTo>
                <a:lnTo>
                  <a:pt x="3533875" y="2283767"/>
                </a:lnTo>
                <a:lnTo>
                  <a:pt x="0" y="2283767"/>
                </a:lnTo>
                <a:lnTo>
                  <a:pt x="0" y="0"/>
                </a:lnTo>
                <a:close/>
              </a:path>
            </a:pathLst>
          </a:custGeom>
          <a:blipFill>
            <a:blip r:embed="rId6"/>
            <a:stretch>
              <a:fillRect/>
            </a:stretch>
          </a:blipFill>
        </p:spPr>
      </p:sp>
      <p:sp>
        <p:nvSpPr>
          <p:cNvPr id="7" name="Freeform 7"/>
          <p:cNvSpPr/>
          <p:nvPr/>
        </p:nvSpPr>
        <p:spPr>
          <a:xfrm>
            <a:off x="-741480" y="5883024"/>
            <a:ext cx="4914897" cy="3710747"/>
          </a:xfrm>
          <a:custGeom>
            <a:avLst/>
            <a:gdLst/>
            <a:ahLst/>
            <a:cxnLst/>
            <a:rect l="l" t="t" r="r" b="b"/>
            <a:pathLst>
              <a:path w="4914897" h="3710747">
                <a:moveTo>
                  <a:pt x="0" y="0"/>
                </a:moveTo>
                <a:lnTo>
                  <a:pt x="4914897" y="0"/>
                </a:lnTo>
                <a:lnTo>
                  <a:pt x="4914897" y="3710747"/>
                </a:lnTo>
                <a:lnTo>
                  <a:pt x="0" y="3710747"/>
                </a:lnTo>
                <a:lnTo>
                  <a:pt x="0" y="0"/>
                </a:lnTo>
                <a:close/>
              </a:path>
            </a:pathLst>
          </a:custGeom>
          <a:blipFill>
            <a:blip r:embed="rId7"/>
            <a:stretch>
              <a:fillRect/>
            </a:stretch>
          </a:blipFill>
        </p:spPr>
      </p:sp>
      <p:sp>
        <p:nvSpPr>
          <p:cNvPr id="8" name="Freeform 8"/>
          <p:cNvSpPr/>
          <p:nvPr/>
        </p:nvSpPr>
        <p:spPr>
          <a:xfrm>
            <a:off x="14466732" y="-836244"/>
            <a:ext cx="4074462" cy="3115266"/>
          </a:xfrm>
          <a:custGeom>
            <a:avLst/>
            <a:gdLst/>
            <a:ahLst/>
            <a:cxnLst/>
            <a:rect l="l" t="t" r="r" b="b"/>
            <a:pathLst>
              <a:path w="4074462" h="3115266">
                <a:moveTo>
                  <a:pt x="0" y="0"/>
                </a:moveTo>
                <a:lnTo>
                  <a:pt x="4074462" y="0"/>
                </a:lnTo>
                <a:lnTo>
                  <a:pt x="4074462" y="3115266"/>
                </a:lnTo>
                <a:lnTo>
                  <a:pt x="0" y="3115266"/>
                </a:lnTo>
                <a:lnTo>
                  <a:pt x="0" y="0"/>
                </a:lnTo>
                <a:close/>
              </a:path>
            </a:pathLst>
          </a:custGeom>
          <a:blipFill>
            <a:blip r:embed="rId8"/>
            <a:stretch>
              <a:fillRect/>
            </a:stretch>
          </a:blipFill>
        </p:spPr>
      </p:sp>
      <p:sp>
        <p:nvSpPr>
          <p:cNvPr id="9" name="TextBox 9"/>
          <p:cNvSpPr txBox="1"/>
          <p:nvPr/>
        </p:nvSpPr>
        <p:spPr>
          <a:xfrm>
            <a:off x="3631720" y="864966"/>
            <a:ext cx="10304944" cy="1354217"/>
          </a:xfrm>
          <a:prstGeom prst="rect">
            <a:avLst/>
          </a:prstGeom>
        </p:spPr>
        <p:txBody>
          <a:bodyPr wrap="square" lIns="0" tIns="0" rIns="0" bIns="0" rtlCol="0" anchor="t">
            <a:spAutoFit/>
          </a:bodyPr>
          <a:lstStyle/>
          <a:p>
            <a:pPr algn="ctr"/>
            <a:r>
              <a:rPr lang="vi-VN" sz="4400" b="1">
                <a:latin typeface="Times New Roman" panose="02020603050405020304" pitchFamily="18" charset="0"/>
                <a:cs typeface="Times New Roman" panose="02020603050405020304" pitchFamily="18" charset="0"/>
              </a:rPr>
              <a:t>2. Rèn luyện kĩ năng nêu bằng chứng, trình bày và phân tích bằng chứng</a:t>
            </a:r>
            <a:endParaRPr lang="en-GB" sz="4400">
              <a:latin typeface="Times New Roman" panose="02020603050405020304" pitchFamily="18" charset="0"/>
              <a:cs typeface="Times New Roman" panose="02020603050405020304" pitchFamily="18" charset="0"/>
            </a:endParaRPr>
          </a:p>
        </p:txBody>
      </p:sp>
      <p:sp>
        <p:nvSpPr>
          <p:cNvPr id="10" name="TextBox 10"/>
          <p:cNvSpPr txBox="1"/>
          <p:nvPr/>
        </p:nvSpPr>
        <p:spPr>
          <a:xfrm>
            <a:off x="4173417" y="2451543"/>
            <a:ext cx="9044214" cy="553998"/>
          </a:xfrm>
          <a:prstGeom prst="rect">
            <a:avLst/>
          </a:prstGeom>
        </p:spPr>
        <p:txBody>
          <a:bodyPr lIns="0" tIns="0" rIns="0" bIns="0" rtlCol="0" anchor="t">
            <a:spAutoFit/>
          </a:bodyPr>
          <a:lstStyle/>
          <a:p>
            <a:pPr algn="ctr"/>
            <a:r>
              <a:rPr lang="vi-VN" sz="3600" b="1">
                <a:latin typeface="Times New Roman" panose="02020603050405020304" pitchFamily="18" charset="0"/>
                <a:cs typeface="Times New Roman" panose="02020603050405020304" pitchFamily="18" charset="0"/>
              </a:rPr>
              <a:t>a. Cách thức</a:t>
            </a:r>
            <a:endParaRPr lang="en-GB" sz="3600">
              <a:latin typeface="Times New Roman" panose="02020603050405020304" pitchFamily="18" charset="0"/>
              <a:cs typeface="Times New Roman" panose="02020603050405020304" pitchFamily="18" charset="0"/>
            </a:endParaRPr>
          </a:p>
        </p:txBody>
      </p:sp>
      <p:sp>
        <p:nvSpPr>
          <p:cNvPr id="11" name="Rectangle 10"/>
          <p:cNvSpPr/>
          <p:nvPr/>
        </p:nvSpPr>
        <p:spPr>
          <a:xfrm>
            <a:off x="1736059" y="3543469"/>
            <a:ext cx="6269665" cy="646331"/>
          </a:xfrm>
          <a:prstGeom prst="rect">
            <a:avLst/>
          </a:prstGeom>
        </p:spPr>
        <p:txBody>
          <a:bodyPr wrap="none">
            <a:spAutoFit/>
          </a:bodyPr>
          <a:lstStyle/>
          <a:p>
            <a:r>
              <a:rPr lang="vi-VN" sz="3600">
                <a:latin typeface="Times New Roman" panose="02020603050405020304" pitchFamily="18" charset="0"/>
                <a:ea typeface="Times New Roman" panose="02020603050405020304" pitchFamily="18" charset="0"/>
              </a:rPr>
              <a:t>- Bằng chứng là các ví dụ cụ thể </a:t>
            </a:r>
            <a:endParaRPr lang="en-GB" sz="3600"/>
          </a:p>
        </p:txBody>
      </p:sp>
      <p:sp>
        <p:nvSpPr>
          <p:cNvPr id="12" name="Rectangle 11"/>
          <p:cNvSpPr/>
          <p:nvPr/>
        </p:nvSpPr>
        <p:spPr>
          <a:xfrm>
            <a:off x="1665157" y="4344376"/>
            <a:ext cx="13651044" cy="1532727"/>
          </a:xfrm>
          <a:prstGeom prst="rect">
            <a:avLst/>
          </a:prstGeom>
        </p:spPr>
        <p:txBody>
          <a:bodyPr wrap="square">
            <a:spAutoFit/>
          </a:bodyPr>
          <a:lstStyle/>
          <a:p>
            <a:pPr marL="30480" marR="30480" algn="just">
              <a:lnSpc>
                <a:spcPct val="130000"/>
              </a:lnSpc>
              <a:spcAft>
                <a:spcPts val="0"/>
              </a:spcAft>
            </a:pPr>
            <a:r>
              <a:rPr lang="vi-VN" sz="3600">
                <a:latin typeface="Times New Roman" panose="02020603050405020304" pitchFamily="18" charset="0"/>
                <a:ea typeface="Times New Roman" panose="02020603050405020304" pitchFamily="18" charset="0"/>
                <a:cs typeface="Times New Roman" panose="02020603050405020304" pitchFamily="18" charset="0"/>
              </a:rPr>
              <a:t>- Tác dụng: L</a:t>
            </a:r>
            <a:r>
              <a:rPr lang="vi-VN" sz="3600" smtClean="0">
                <a:latin typeface="Times New Roman" panose="02020603050405020304" pitchFamily="18" charset="0"/>
                <a:ea typeface="Times New Roman" panose="02020603050405020304" pitchFamily="18" charset="0"/>
                <a:cs typeface="Times New Roman" panose="02020603050405020304" pitchFamily="18" charset="0"/>
              </a:rPr>
              <a:t>àm </a:t>
            </a:r>
            <a:r>
              <a:rPr lang="vi-VN" sz="3600">
                <a:latin typeface="Times New Roman" panose="02020603050405020304" pitchFamily="18" charset="0"/>
                <a:ea typeface="Times New Roman" panose="02020603050405020304" pitchFamily="18" charset="0"/>
                <a:cs typeface="Times New Roman" panose="02020603050405020304" pitchFamily="18" charset="0"/>
              </a:rPr>
              <a:t>sáng tỏ ý kiến và lí lẽ, tạo nên sức thuyết phục cho bài văn nghị luận.</a:t>
            </a:r>
            <a:endParaRPr lang="en-GB" sz="3600">
              <a:effectLst/>
              <a:latin typeface="Times New Roman" panose="02020603050405020304" pitchFamily="18" charset="0"/>
              <a:ea typeface="Times New Roman" panose="02020603050405020304" pitchFamily="18" charset="0"/>
            </a:endParaRPr>
          </a:p>
        </p:txBody>
      </p:sp>
      <p:sp>
        <p:nvSpPr>
          <p:cNvPr id="13" name="Rectangle 12"/>
          <p:cNvSpPr/>
          <p:nvPr/>
        </p:nvSpPr>
        <p:spPr>
          <a:xfrm>
            <a:off x="1717916" y="5864403"/>
            <a:ext cx="13322806" cy="1532727"/>
          </a:xfrm>
          <a:prstGeom prst="rect">
            <a:avLst/>
          </a:prstGeom>
        </p:spPr>
        <p:txBody>
          <a:bodyPr wrap="square">
            <a:spAutoFit/>
          </a:bodyPr>
          <a:lstStyle/>
          <a:p>
            <a:pPr marL="30480" marR="30480" algn="just">
              <a:lnSpc>
                <a:spcPct val="130000"/>
              </a:lnSpc>
              <a:spcAft>
                <a:spcPts val="0"/>
              </a:spcAft>
            </a:pPr>
            <a:r>
              <a:rPr lang="vi-VN" sz="3600">
                <a:latin typeface="Times New Roman" panose="02020603050405020304" pitchFamily="18" charset="0"/>
                <a:ea typeface="Times New Roman" panose="02020603050405020304" pitchFamily="18" charset="0"/>
                <a:cs typeface="Times New Roman" panose="02020603050405020304" pitchFamily="18" charset="0"/>
              </a:rPr>
              <a:t>- Có hai loại bằng chứng cơ bản: bằng chứng từ đời sống và bằng chứng trong thơ văn.</a:t>
            </a:r>
            <a:endParaRPr lang="en-GB" sz="3600">
              <a:effectLst/>
              <a:latin typeface="Times New Roman" panose="02020603050405020304" pitchFamily="18" charset="0"/>
              <a:ea typeface="Times New Roman" panose="02020603050405020304" pitchFamily="18" charset="0"/>
            </a:endParaRPr>
          </a:p>
        </p:txBody>
      </p:sp>
      <p:sp>
        <p:nvSpPr>
          <p:cNvPr id="14" name="Rectangle 13"/>
          <p:cNvSpPr/>
          <p:nvPr/>
        </p:nvSpPr>
        <p:spPr>
          <a:xfrm>
            <a:off x="1774163" y="7521316"/>
            <a:ext cx="5391219" cy="646331"/>
          </a:xfrm>
          <a:prstGeom prst="rect">
            <a:avLst/>
          </a:prstGeom>
        </p:spPr>
        <p:txBody>
          <a:bodyPr wrap="none">
            <a:spAutoFit/>
          </a:bodyPr>
          <a:lstStyle/>
          <a:p>
            <a:r>
              <a:rPr lang="vi-VN" sz="3600">
                <a:latin typeface="Times New Roman" panose="02020603050405020304" pitchFamily="18" charset="0"/>
                <a:ea typeface="Times New Roman" panose="02020603050405020304" pitchFamily="18" charset="0"/>
              </a:rPr>
              <a:t>- Cách thức nêu bằng chứng</a:t>
            </a:r>
            <a:endParaRPr lang="en-GB" sz="3600"/>
          </a:p>
        </p:txBody>
      </p:sp>
      <p:sp>
        <p:nvSpPr>
          <p:cNvPr id="15" name="Rectangle 14"/>
          <p:cNvSpPr/>
          <p:nvPr/>
        </p:nvSpPr>
        <p:spPr>
          <a:xfrm>
            <a:off x="3352800" y="8568302"/>
            <a:ext cx="4079963" cy="646331"/>
          </a:xfrm>
          <a:prstGeom prst="rect">
            <a:avLst/>
          </a:prstGeom>
        </p:spPr>
        <p:txBody>
          <a:bodyPr wrap="none">
            <a:spAutoFit/>
          </a:bodyPr>
          <a:lstStyle/>
          <a:p>
            <a:r>
              <a:rPr lang="vi-VN" sz="3600">
                <a:latin typeface="Times New Roman" panose="02020603050405020304" pitchFamily="18" charset="0"/>
                <a:ea typeface="Times New Roman" panose="02020603050405020304" pitchFamily="18" charset="0"/>
              </a:rPr>
              <a:t>+ Dẫn ra bằng chứng</a:t>
            </a:r>
            <a:endParaRPr lang="en-GB" sz="3600"/>
          </a:p>
        </p:txBody>
      </p:sp>
      <p:sp>
        <p:nvSpPr>
          <p:cNvPr id="16" name="Rectangle 15"/>
          <p:cNvSpPr/>
          <p:nvPr/>
        </p:nvSpPr>
        <p:spPr>
          <a:xfrm>
            <a:off x="8490679" y="8510892"/>
            <a:ext cx="4628831" cy="812530"/>
          </a:xfrm>
          <a:prstGeom prst="rect">
            <a:avLst/>
          </a:prstGeom>
        </p:spPr>
        <p:txBody>
          <a:bodyPr wrap="none">
            <a:spAutoFit/>
          </a:bodyPr>
          <a:lstStyle/>
          <a:p>
            <a:pPr marL="30480" marR="30480" algn="just">
              <a:lnSpc>
                <a:spcPct val="130000"/>
              </a:lnSpc>
              <a:spcAft>
                <a:spcPts val="0"/>
              </a:spcAft>
            </a:pPr>
            <a:r>
              <a:rPr lang="vi-VN" sz="3600">
                <a:latin typeface="Times New Roman" panose="02020603050405020304" pitchFamily="18" charset="0"/>
                <a:ea typeface="Times New Roman" panose="02020603050405020304" pitchFamily="18" charset="0"/>
                <a:cs typeface="Times New Roman" panose="02020603050405020304" pitchFamily="18" charset="0"/>
              </a:rPr>
              <a:t>+ Phân tích bằng chứng</a:t>
            </a:r>
            <a:endParaRPr lang="en-GB" sz="3600">
              <a:effectLst/>
              <a:latin typeface="Times New Roman" panose="02020603050405020304" pitchFamily="18" charset="0"/>
              <a:ea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arn(inVertical)">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1000"/>
                                        <p:tgtEl>
                                          <p:spTgt spid="12"/>
                                        </p:tgtEl>
                                      </p:cBhvr>
                                    </p:animEffect>
                                    <p:anim calcmode="lin" valueType="num">
                                      <p:cBhvr>
                                        <p:cTn id="23" dur="1000" fill="hold"/>
                                        <p:tgtEl>
                                          <p:spTgt spid="12"/>
                                        </p:tgtEl>
                                        <p:attrNameLst>
                                          <p:attrName>ppt_x</p:attrName>
                                        </p:attrNameLst>
                                      </p:cBhvr>
                                      <p:tavLst>
                                        <p:tav tm="0">
                                          <p:val>
                                            <p:strVal val="#ppt_x"/>
                                          </p:val>
                                        </p:tav>
                                        <p:tav tm="100000">
                                          <p:val>
                                            <p:strVal val="#ppt_x"/>
                                          </p:val>
                                        </p:tav>
                                      </p:tavLst>
                                    </p:anim>
                                    <p:anim calcmode="lin" valueType="num">
                                      <p:cBhvr>
                                        <p:cTn id="2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barn(inVertical)">
                                      <p:cBhvr>
                                        <p:cTn id="29" dur="500"/>
                                        <p:tgtEl>
                                          <p:spTgt spid="13"/>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barn(inVertical)">
                                      <p:cBhvr>
                                        <p:cTn id="34" dur="500"/>
                                        <p:tgtEl>
                                          <p:spTgt spid="14"/>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barn(inVertical)">
                                      <p:cBhvr>
                                        <p:cTn id="39" dur="500"/>
                                        <p:tgtEl>
                                          <p:spTgt spid="15"/>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16"/>
                                        </p:tgtEl>
                                        <p:attrNameLst>
                                          <p:attrName>style.visibility</p:attrName>
                                        </p:attrNameLst>
                                      </p:cBhvr>
                                      <p:to>
                                        <p:strVal val="visible"/>
                                      </p:to>
                                    </p:set>
                                    <p:animEffect transition="in" filter="barn(inVertical)">
                                      <p:cBhvr>
                                        <p:cTn id="4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P spid="13" grpId="0"/>
      <p:bldP spid="14" grpId="0"/>
      <p:bldP spid="15" grpId="0"/>
      <p:bldP spid="16" grpId="0"/>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FFCF8"/>
        </a:solidFill>
        <a:effectLst/>
      </p:bgPr>
    </p:bg>
    <p:spTree>
      <p:nvGrpSpPr>
        <p:cNvPr id="1" name=""/>
        <p:cNvGrpSpPr/>
        <p:nvPr/>
      </p:nvGrpSpPr>
      <p:grpSpPr>
        <a:xfrm>
          <a:off x="0" y="0"/>
          <a:ext cx="0" cy="0"/>
          <a:chOff x="0" y="0"/>
          <a:chExt cx="0" cy="0"/>
        </a:xfrm>
      </p:grpSpPr>
      <p:sp>
        <p:nvSpPr>
          <p:cNvPr id="4" name="Freeform 4"/>
          <p:cNvSpPr/>
          <p:nvPr/>
        </p:nvSpPr>
        <p:spPr>
          <a:xfrm>
            <a:off x="4495800" y="2857500"/>
            <a:ext cx="6721844" cy="7429499"/>
          </a:xfrm>
          <a:custGeom>
            <a:avLst/>
            <a:gdLst/>
            <a:ahLst/>
            <a:cxnLst/>
            <a:rect l="l" t="t" r="r" b="b"/>
            <a:pathLst>
              <a:path w="6074964" h="5909283">
                <a:moveTo>
                  <a:pt x="0" y="0"/>
                </a:moveTo>
                <a:lnTo>
                  <a:pt x="6074964" y="0"/>
                </a:lnTo>
                <a:lnTo>
                  <a:pt x="6074964" y="5909283"/>
                </a:lnTo>
                <a:lnTo>
                  <a:pt x="0" y="5909283"/>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5" name="Freeform 5"/>
          <p:cNvSpPr/>
          <p:nvPr/>
        </p:nvSpPr>
        <p:spPr>
          <a:xfrm>
            <a:off x="11184336" y="3004959"/>
            <a:ext cx="6798864" cy="7015341"/>
          </a:xfrm>
          <a:custGeom>
            <a:avLst/>
            <a:gdLst/>
            <a:ahLst/>
            <a:cxnLst/>
            <a:rect l="l" t="t" r="r" b="b"/>
            <a:pathLst>
              <a:path w="6074964" h="5909283">
                <a:moveTo>
                  <a:pt x="0" y="0"/>
                </a:moveTo>
                <a:lnTo>
                  <a:pt x="6074964" y="0"/>
                </a:lnTo>
                <a:lnTo>
                  <a:pt x="6074964" y="5909283"/>
                </a:lnTo>
                <a:lnTo>
                  <a:pt x="0" y="590928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8" name="Freeform 8"/>
          <p:cNvSpPr/>
          <p:nvPr/>
        </p:nvSpPr>
        <p:spPr>
          <a:xfrm>
            <a:off x="12815858" y="-452071"/>
            <a:ext cx="6741498" cy="3583319"/>
          </a:xfrm>
          <a:custGeom>
            <a:avLst/>
            <a:gdLst/>
            <a:ahLst/>
            <a:cxnLst/>
            <a:rect l="l" t="t" r="r" b="b"/>
            <a:pathLst>
              <a:path w="6741498" h="3583319">
                <a:moveTo>
                  <a:pt x="0" y="0"/>
                </a:moveTo>
                <a:lnTo>
                  <a:pt x="6741498" y="0"/>
                </a:lnTo>
                <a:lnTo>
                  <a:pt x="6741498" y="3583319"/>
                </a:lnTo>
                <a:lnTo>
                  <a:pt x="0" y="3583319"/>
                </a:lnTo>
                <a:lnTo>
                  <a:pt x="0" y="0"/>
                </a:lnTo>
                <a:close/>
              </a:path>
            </a:pathLst>
          </a:custGeom>
          <a:blipFill>
            <a:blip r:embed="rId5"/>
            <a:stretch>
              <a:fillRect/>
            </a:stretch>
          </a:blipFill>
        </p:spPr>
      </p:sp>
      <p:sp>
        <p:nvSpPr>
          <p:cNvPr id="11" name="Freeform 11"/>
          <p:cNvSpPr/>
          <p:nvPr/>
        </p:nvSpPr>
        <p:spPr>
          <a:xfrm rot="292895">
            <a:off x="449745" y="757536"/>
            <a:ext cx="5653585" cy="4245328"/>
          </a:xfrm>
          <a:custGeom>
            <a:avLst/>
            <a:gdLst/>
            <a:ahLst/>
            <a:cxnLst/>
            <a:rect l="l" t="t" r="r" b="b"/>
            <a:pathLst>
              <a:path w="5653585" h="4245328">
                <a:moveTo>
                  <a:pt x="0" y="0"/>
                </a:moveTo>
                <a:lnTo>
                  <a:pt x="5653585" y="0"/>
                </a:lnTo>
                <a:lnTo>
                  <a:pt x="5653585" y="4245328"/>
                </a:lnTo>
                <a:lnTo>
                  <a:pt x="0" y="4245328"/>
                </a:lnTo>
                <a:lnTo>
                  <a:pt x="0" y="0"/>
                </a:lnTo>
                <a:close/>
              </a:path>
            </a:pathLst>
          </a:custGeom>
          <a:blipFill>
            <a:blip r:embed="rId6"/>
            <a:stretch>
              <a:fillRect/>
            </a:stretch>
          </a:blipFill>
        </p:spPr>
      </p:sp>
      <p:sp>
        <p:nvSpPr>
          <p:cNvPr id="14" name="Freeform 14"/>
          <p:cNvSpPr/>
          <p:nvPr/>
        </p:nvSpPr>
        <p:spPr>
          <a:xfrm rot="741576" flipH="1">
            <a:off x="-1532776" y="4445732"/>
            <a:ext cx="7060175" cy="7684545"/>
          </a:xfrm>
          <a:custGeom>
            <a:avLst/>
            <a:gdLst/>
            <a:ahLst/>
            <a:cxnLst/>
            <a:rect l="l" t="t" r="r" b="b"/>
            <a:pathLst>
              <a:path w="7060175" h="7684545">
                <a:moveTo>
                  <a:pt x="7060176" y="0"/>
                </a:moveTo>
                <a:lnTo>
                  <a:pt x="0" y="0"/>
                </a:lnTo>
                <a:lnTo>
                  <a:pt x="0" y="7684545"/>
                </a:lnTo>
                <a:lnTo>
                  <a:pt x="7060176" y="7684545"/>
                </a:lnTo>
                <a:lnTo>
                  <a:pt x="7060176" y="0"/>
                </a:lnTo>
                <a:close/>
              </a:path>
            </a:pathLst>
          </a:custGeom>
          <a:blipFill>
            <a:blip r:embed="rId7"/>
            <a:stretch>
              <a:fillRect/>
            </a:stretch>
          </a:blipFill>
        </p:spPr>
      </p:sp>
      <p:sp>
        <p:nvSpPr>
          <p:cNvPr id="15" name="TextBox 15"/>
          <p:cNvSpPr txBox="1"/>
          <p:nvPr/>
        </p:nvSpPr>
        <p:spPr>
          <a:xfrm>
            <a:off x="656513" y="2066167"/>
            <a:ext cx="5286741" cy="1477328"/>
          </a:xfrm>
          <a:prstGeom prst="rect">
            <a:avLst/>
          </a:prstGeom>
        </p:spPr>
        <p:txBody>
          <a:bodyPr lIns="0" tIns="0" rIns="0" bIns="0" rtlCol="0" anchor="t">
            <a:spAutoFit/>
          </a:bodyPr>
          <a:lstStyle/>
          <a:p>
            <a:pPr algn="ctr"/>
            <a:r>
              <a:rPr lang="vi-VN" sz="9600" b="1">
                <a:latin typeface="Times New Roman" panose="02020603050405020304" pitchFamily="18" charset="0"/>
                <a:cs typeface="Times New Roman" panose="02020603050405020304" pitchFamily="18" charset="0"/>
              </a:rPr>
              <a:t>b. Bài tập </a:t>
            </a:r>
            <a:endParaRPr lang="en-GB" sz="9600">
              <a:latin typeface="Times New Roman" panose="02020603050405020304" pitchFamily="18" charset="0"/>
              <a:cs typeface="Times New Roman" panose="02020603050405020304" pitchFamily="18" charset="0"/>
            </a:endParaRPr>
          </a:p>
        </p:txBody>
      </p:sp>
      <p:sp>
        <p:nvSpPr>
          <p:cNvPr id="16" name="TextBox 16"/>
          <p:cNvSpPr txBox="1"/>
          <p:nvPr/>
        </p:nvSpPr>
        <p:spPr>
          <a:xfrm>
            <a:off x="5943254" y="4191876"/>
            <a:ext cx="4164044" cy="5416868"/>
          </a:xfrm>
          <a:prstGeom prst="rect">
            <a:avLst/>
          </a:prstGeom>
        </p:spPr>
        <p:txBody>
          <a:bodyPr wrap="square" lIns="0" tIns="0" rIns="0" bIns="0" rtlCol="0" anchor="t">
            <a:spAutoFit/>
          </a:bodyPr>
          <a:lstStyle/>
          <a:p>
            <a:pPr algn="ctr"/>
            <a:r>
              <a:rPr lang="vi-VN" sz="4400">
                <a:latin typeface="Times New Roman" panose="02020603050405020304" pitchFamily="18" charset="0"/>
                <a:cs typeface="Times New Roman" panose="02020603050405020304" pitchFamily="18" charset="0"/>
              </a:rPr>
              <a:t>Đoạn 1: </a:t>
            </a:r>
            <a:r>
              <a:rPr lang="vi-VN" sz="4400" i="1">
                <a:latin typeface="Times New Roman" panose="02020603050405020304" pitchFamily="18" charset="0"/>
                <a:cs typeface="Times New Roman" panose="02020603050405020304" pitchFamily="18" charset="0"/>
              </a:rPr>
              <a:t>“Trên lĩnh vực kinh tế…không đảm bảo chất lượng” (tuyengiao.vn, 24-09-2019)-&gt;</a:t>
            </a:r>
            <a:r>
              <a:rPr lang="vi-VN" sz="4400">
                <a:latin typeface="Times New Roman" panose="02020603050405020304" pitchFamily="18" charset="0"/>
                <a:cs typeface="Times New Roman" panose="02020603050405020304" pitchFamily="18" charset="0"/>
              </a:rPr>
              <a:t>là</a:t>
            </a:r>
            <a:r>
              <a:rPr lang="vi-VN" sz="4400" i="1">
                <a:latin typeface="Times New Roman" panose="02020603050405020304" pitchFamily="18" charset="0"/>
                <a:cs typeface="Times New Roman" panose="02020603050405020304" pitchFamily="18" charset="0"/>
              </a:rPr>
              <a:t> </a:t>
            </a:r>
            <a:r>
              <a:rPr lang="vi-VN" sz="4400">
                <a:latin typeface="Times New Roman" panose="02020603050405020304" pitchFamily="18" charset="0"/>
                <a:cs typeface="Times New Roman" panose="02020603050405020304" pitchFamily="18" charset="0"/>
              </a:rPr>
              <a:t>bằng chứng từ đời sống </a:t>
            </a:r>
            <a:endParaRPr lang="en-US" sz="4400">
              <a:solidFill>
                <a:srgbClr val="603813"/>
              </a:solidFill>
              <a:latin typeface="Times New Roman" panose="02020603050405020304" pitchFamily="18" charset="0"/>
              <a:cs typeface="Times New Roman" panose="02020603050405020304" pitchFamily="18" charset="0"/>
            </a:endParaRPr>
          </a:p>
        </p:txBody>
      </p:sp>
      <p:sp>
        <p:nvSpPr>
          <p:cNvPr id="17" name="TextBox 17"/>
          <p:cNvSpPr txBox="1"/>
          <p:nvPr/>
        </p:nvSpPr>
        <p:spPr>
          <a:xfrm>
            <a:off x="12665098" y="3927306"/>
            <a:ext cx="3961441" cy="5170646"/>
          </a:xfrm>
          <a:prstGeom prst="rect">
            <a:avLst/>
          </a:prstGeom>
        </p:spPr>
        <p:txBody>
          <a:bodyPr wrap="square" lIns="0" tIns="0" rIns="0" bIns="0" rtlCol="0" anchor="t">
            <a:spAutoFit/>
          </a:bodyPr>
          <a:lstStyle/>
          <a:p>
            <a:pPr algn="ctr"/>
            <a:r>
              <a:rPr lang="vi-VN" sz="4800" smtClean="0">
                <a:latin typeface="Times New Roman" panose="02020603050405020304" pitchFamily="18" charset="0"/>
                <a:cs typeface="Times New Roman" panose="02020603050405020304" pitchFamily="18" charset="0"/>
              </a:rPr>
              <a:t>Đoạn </a:t>
            </a:r>
            <a:r>
              <a:rPr lang="vi-VN" sz="4800">
                <a:latin typeface="Times New Roman" panose="02020603050405020304" pitchFamily="18" charset="0"/>
                <a:cs typeface="Times New Roman" panose="02020603050405020304" pitchFamily="18" charset="0"/>
              </a:rPr>
              <a:t>2: </a:t>
            </a:r>
            <a:r>
              <a:rPr lang="vi-VN" sz="4800" i="1">
                <a:latin typeface="Times New Roman" panose="02020603050405020304" pitchFamily="18" charset="0"/>
                <a:cs typeface="Times New Roman" panose="02020603050405020304" pitchFamily="18" charset="0"/>
              </a:rPr>
              <a:t>Háo danh là “căn bệnh” … vì cái “bệnh” háo danh ấy”-&gt;</a:t>
            </a:r>
            <a:r>
              <a:rPr lang="vi-VN" sz="4800">
                <a:latin typeface="Times New Roman" panose="02020603050405020304" pitchFamily="18" charset="0"/>
                <a:cs typeface="Times New Roman" panose="02020603050405020304" pitchFamily="18" charset="0"/>
              </a:rPr>
              <a:t> là bằng chứng trong thơ văn.</a:t>
            </a:r>
            <a:endParaRPr lang="en-GB" sz="4800">
              <a:latin typeface="Times New Roman" panose="02020603050405020304" pitchFamily="18" charset="0"/>
              <a:cs typeface="Times New Roman" panose="02020603050405020304" pitchFamily="18" charset="0"/>
            </a:endParaRPr>
          </a:p>
        </p:txBody>
      </p:sp>
      <p:sp>
        <p:nvSpPr>
          <p:cNvPr id="20" name="Freeform 20"/>
          <p:cNvSpPr/>
          <p:nvPr/>
        </p:nvSpPr>
        <p:spPr>
          <a:xfrm rot="-225904">
            <a:off x="-1254497" y="-1791418"/>
            <a:ext cx="3775329" cy="4114800"/>
          </a:xfrm>
          <a:custGeom>
            <a:avLst/>
            <a:gdLst/>
            <a:ahLst/>
            <a:cxnLst/>
            <a:rect l="l" t="t" r="r" b="b"/>
            <a:pathLst>
              <a:path w="3775329" h="4114800">
                <a:moveTo>
                  <a:pt x="0" y="0"/>
                </a:moveTo>
                <a:lnTo>
                  <a:pt x="3775329" y="0"/>
                </a:lnTo>
                <a:lnTo>
                  <a:pt x="3775329" y="4114800"/>
                </a:lnTo>
                <a:lnTo>
                  <a:pt x="0" y="4114800"/>
                </a:lnTo>
                <a:lnTo>
                  <a:pt x="0" y="0"/>
                </a:lnTo>
                <a:close/>
              </a:path>
            </a:pathLst>
          </a:custGeom>
          <a:blipFill>
            <a:blip r:embed="rId8"/>
            <a:stretch>
              <a:fillRect/>
            </a:stretch>
          </a:blipFill>
        </p:spPr>
      </p:sp>
      <p:sp>
        <p:nvSpPr>
          <p:cNvPr id="21" name="Freeform 21"/>
          <p:cNvSpPr/>
          <p:nvPr/>
        </p:nvSpPr>
        <p:spPr>
          <a:xfrm rot="-225904" flipH="1" flipV="1">
            <a:off x="15509262" y="7906523"/>
            <a:ext cx="3775329" cy="4114800"/>
          </a:xfrm>
          <a:custGeom>
            <a:avLst/>
            <a:gdLst/>
            <a:ahLst/>
            <a:cxnLst/>
            <a:rect l="l" t="t" r="r" b="b"/>
            <a:pathLst>
              <a:path w="3775329" h="4114800">
                <a:moveTo>
                  <a:pt x="3775329" y="4114800"/>
                </a:moveTo>
                <a:lnTo>
                  <a:pt x="0" y="4114800"/>
                </a:lnTo>
                <a:lnTo>
                  <a:pt x="0" y="0"/>
                </a:lnTo>
                <a:lnTo>
                  <a:pt x="3775329" y="0"/>
                </a:lnTo>
                <a:lnTo>
                  <a:pt x="3775329" y="4114800"/>
                </a:lnTo>
                <a:close/>
              </a:path>
            </a:pathLst>
          </a:custGeom>
          <a:blipFill>
            <a:blip r:embed="rId9"/>
            <a:stretch>
              <a:fillRect/>
            </a:stretch>
          </a:blipFill>
        </p:spPr>
      </p:sp>
      <p:sp>
        <p:nvSpPr>
          <p:cNvPr id="22" name="Rectangle 21"/>
          <p:cNvSpPr/>
          <p:nvPr/>
        </p:nvSpPr>
        <p:spPr>
          <a:xfrm>
            <a:off x="7938599" y="413220"/>
            <a:ext cx="3430747" cy="1107996"/>
          </a:xfrm>
          <a:prstGeom prst="rect">
            <a:avLst/>
          </a:prstGeom>
        </p:spPr>
        <p:txBody>
          <a:bodyPr wrap="none">
            <a:spAutoFit/>
          </a:bodyPr>
          <a:lstStyle/>
          <a:p>
            <a:r>
              <a:rPr lang="vi-VN" sz="6600" b="1">
                <a:solidFill>
                  <a:srgbClr val="FF0000"/>
                </a:solidFill>
                <a:latin typeface="Times New Roman" panose="02020603050405020304" pitchFamily="18" charset="0"/>
                <a:ea typeface="Times New Roman" panose="02020603050405020304" pitchFamily="18" charset="0"/>
              </a:rPr>
              <a:t>Bài tập 1</a:t>
            </a:r>
            <a:endParaRPr lang="en-GB" sz="66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2"/>
                                        </p:tgtEl>
                                        <p:attrNameLst>
                                          <p:attrName>style.visibility</p:attrName>
                                        </p:attrNameLst>
                                      </p:cBhvr>
                                      <p:to>
                                        <p:strVal val="visible"/>
                                      </p:to>
                                    </p:set>
                                    <p:animEffect transition="in" filter="fade">
                                      <p:cBhvr>
                                        <p:cTn id="14" dur="1000"/>
                                        <p:tgtEl>
                                          <p:spTgt spid="22"/>
                                        </p:tgtEl>
                                      </p:cBhvr>
                                    </p:animEffect>
                                    <p:anim calcmode="lin" valueType="num">
                                      <p:cBhvr>
                                        <p:cTn id="15" dur="1000" fill="hold"/>
                                        <p:tgtEl>
                                          <p:spTgt spid="22"/>
                                        </p:tgtEl>
                                        <p:attrNameLst>
                                          <p:attrName>ppt_x</p:attrName>
                                        </p:attrNameLst>
                                      </p:cBhvr>
                                      <p:tavLst>
                                        <p:tav tm="0">
                                          <p:val>
                                            <p:strVal val="#ppt_x"/>
                                          </p:val>
                                        </p:tav>
                                        <p:tav tm="100000">
                                          <p:val>
                                            <p:strVal val="#ppt_x"/>
                                          </p:val>
                                        </p:tav>
                                      </p:tavLst>
                                    </p:anim>
                                    <p:anim calcmode="lin" valueType="num">
                                      <p:cBhvr>
                                        <p:cTn id="16"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fade">
                                      <p:cBhvr>
                                        <p:cTn id="21" dur="1000"/>
                                        <p:tgtEl>
                                          <p:spTgt spid="16"/>
                                        </p:tgtEl>
                                      </p:cBhvr>
                                    </p:animEffect>
                                    <p:anim calcmode="lin" valueType="num">
                                      <p:cBhvr>
                                        <p:cTn id="22" dur="1000" fill="hold"/>
                                        <p:tgtEl>
                                          <p:spTgt spid="16"/>
                                        </p:tgtEl>
                                        <p:attrNameLst>
                                          <p:attrName>ppt_x</p:attrName>
                                        </p:attrNameLst>
                                      </p:cBhvr>
                                      <p:tavLst>
                                        <p:tav tm="0">
                                          <p:val>
                                            <p:strVal val="#ppt_x"/>
                                          </p:val>
                                        </p:tav>
                                        <p:tav tm="100000">
                                          <p:val>
                                            <p:strVal val="#ppt_x"/>
                                          </p:val>
                                        </p:tav>
                                      </p:tavLst>
                                    </p:anim>
                                    <p:anim calcmode="lin" valueType="num">
                                      <p:cBhvr>
                                        <p:cTn id="23" dur="1000" fill="hold"/>
                                        <p:tgtEl>
                                          <p:spTgt spid="16"/>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fade">
                                      <p:cBhvr>
                                        <p:cTn id="26" dur="1000"/>
                                        <p:tgtEl>
                                          <p:spTgt spid="4"/>
                                        </p:tgtEl>
                                      </p:cBhvr>
                                    </p:animEffect>
                                    <p:anim calcmode="lin" valueType="num">
                                      <p:cBhvr>
                                        <p:cTn id="27" dur="1000" fill="hold"/>
                                        <p:tgtEl>
                                          <p:spTgt spid="4"/>
                                        </p:tgtEl>
                                        <p:attrNameLst>
                                          <p:attrName>ppt_x</p:attrName>
                                        </p:attrNameLst>
                                      </p:cBhvr>
                                      <p:tavLst>
                                        <p:tav tm="0">
                                          <p:val>
                                            <p:strVal val="#ppt_x"/>
                                          </p:val>
                                        </p:tav>
                                        <p:tav tm="100000">
                                          <p:val>
                                            <p:strVal val="#ppt_x"/>
                                          </p:val>
                                        </p:tav>
                                      </p:tavLst>
                                    </p:anim>
                                    <p:anim calcmode="lin" valueType="num">
                                      <p:cBhvr>
                                        <p:cTn id="28"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barn(inVertical)">
                                      <p:cBhvr>
                                        <p:cTn id="33" dur="500"/>
                                        <p:tgtEl>
                                          <p:spTgt spid="17"/>
                                        </p:tgtEl>
                                      </p:cBhvr>
                                    </p:animEffect>
                                  </p:childTnLst>
                                </p:cTn>
                              </p:par>
                              <p:par>
                                <p:cTn id="34" presetID="16" presetClass="entr" presetSubtype="21" fill="hold" nodeType="withEffect">
                                  <p:stCondLst>
                                    <p:cond delay="0"/>
                                  </p:stCondLst>
                                  <p:childTnLst>
                                    <p:set>
                                      <p:cBhvr>
                                        <p:cTn id="35" dur="1" fill="hold">
                                          <p:stCondLst>
                                            <p:cond delay="0"/>
                                          </p:stCondLst>
                                        </p:cTn>
                                        <p:tgtEl>
                                          <p:spTgt spid="5"/>
                                        </p:tgtEl>
                                        <p:attrNameLst>
                                          <p:attrName>style.visibility</p:attrName>
                                        </p:attrNameLst>
                                      </p:cBhvr>
                                      <p:to>
                                        <p:strVal val="visible"/>
                                      </p:to>
                                    </p:set>
                                    <p:animEffect transition="in" filter="barn(inVertical)">
                                      <p:cBhvr>
                                        <p:cTn id="3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P spid="22" grpId="0"/>
    </p:bld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FFCF8"/>
        </a:solidFill>
        <a:effectLst/>
      </p:bgPr>
    </p:bg>
    <p:spTree>
      <p:nvGrpSpPr>
        <p:cNvPr id="1" name=""/>
        <p:cNvGrpSpPr/>
        <p:nvPr/>
      </p:nvGrpSpPr>
      <p:grpSpPr>
        <a:xfrm>
          <a:off x="0" y="0"/>
          <a:ext cx="0" cy="0"/>
          <a:chOff x="0" y="0"/>
          <a:chExt cx="0" cy="0"/>
        </a:xfrm>
      </p:grpSpPr>
      <p:sp>
        <p:nvSpPr>
          <p:cNvPr id="2" name="Freeform 2"/>
          <p:cNvSpPr/>
          <p:nvPr/>
        </p:nvSpPr>
        <p:spPr>
          <a:xfrm>
            <a:off x="-1277227" y="0"/>
            <a:ext cx="10196989" cy="10287000"/>
          </a:xfrm>
          <a:custGeom>
            <a:avLst/>
            <a:gdLst/>
            <a:ahLst/>
            <a:cxnLst/>
            <a:rect l="l" t="t" r="r" b="b"/>
            <a:pathLst>
              <a:path w="10196989" h="10287000">
                <a:moveTo>
                  <a:pt x="0" y="0"/>
                </a:moveTo>
                <a:lnTo>
                  <a:pt x="10196989" y="0"/>
                </a:lnTo>
                <a:lnTo>
                  <a:pt x="10196989" y="10287000"/>
                </a:lnTo>
                <a:lnTo>
                  <a:pt x="0" y="10287000"/>
                </a:lnTo>
                <a:lnTo>
                  <a:pt x="0" y="0"/>
                </a:lnTo>
                <a:close/>
              </a:path>
            </a:pathLst>
          </a:custGeom>
          <a:blipFill>
            <a:blip r:embed="rId1"/>
            <a:stretch>
              <a:fillRect/>
            </a:stretch>
          </a:blipFill>
        </p:spPr>
      </p:sp>
      <p:sp>
        <p:nvSpPr>
          <p:cNvPr id="3" name="Freeform 3"/>
          <p:cNvSpPr/>
          <p:nvPr/>
        </p:nvSpPr>
        <p:spPr>
          <a:xfrm>
            <a:off x="9368238" y="0"/>
            <a:ext cx="10196989" cy="10287000"/>
          </a:xfrm>
          <a:custGeom>
            <a:avLst/>
            <a:gdLst/>
            <a:ahLst/>
            <a:cxnLst/>
            <a:rect l="l" t="t" r="r" b="b"/>
            <a:pathLst>
              <a:path w="10196989" h="10287000">
                <a:moveTo>
                  <a:pt x="0" y="0"/>
                </a:moveTo>
                <a:lnTo>
                  <a:pt x="10196989" y="0"/>
                </a:lnTo>
                <a:lnTo>
                  <a:pt x="10196989" y="10287000"/>
                </a:lnTo>
                <a:lnTo>
                  <a:pt x="0" y="10287000"/>
                </a:lnTo>
                <a:lnTo>
                  <a:pt x="0" y="0"/>
                </a:lnTo>
                <a:close/>
              </a:path>
            </a:pathLst>
          </a:custGeom>
          <a:blipFill>
            <a:blip r:embed="rId1"/>
            <a:stretch>
              <a:fillRect/>
            </a:stretch>
          </a:blipFill>
        </p:spPr>
      </p:sp>
      <p:sp>
        <p:nvSpPr>
          <p:cNvPr id="4" name="Freeform 4"/>
          <p:cNvSpPr/>
          <p:nvPr/>
        </p:nvSpPr>
        <p:spPr>
          <a:xfrm>
            <a:off x="4645148" y="1549829"/>
            <a:ext cx="10016018" cy="6886012"/>
          </a:xfrm>
          <a:custGeom>
            <a:avLst/>
            <a:gdLst/>
            <a:ahLst/>
            <a:cxnLst/>
            <a:rect l="l" t="t" r="r" b="b"/>
            <a:pathLst>
              <a:path w="10016018" h="6886012">
                <a:moveTo>
                  <a:pt x="0" y="0"/>
                </a:moveTo>
                <a:lnTo>
                  <a:pt x="10016018" y="0"/>
                </a:lnTo>
                <a:lnTo>
                  <a:pt x="10016018" y="6886012"/>
                </a:lnTo>
                <a:lnTo>
                  <a:pt x="0" y="6886012"/>
                </a:lnTo>
                <a:lnTo>
                  <a:pt x="0" y="0"/>
                </a:lnTo>
                <a:close/>
              </a:path>
            </a:pathLst>
          </a:custGeom>
          <a:blipFill>
            <a:blip r:embed="rId2"/>
            <a:stretch>
              <a:fillRect/>
            </a:stretch>
          </a:blipFill>
        </p:spPr>
      </p:sp>
      <p:sp>
        <p:nvSpPr>
          <p:cNvPr id="5" name="Freeform 5"/>
          <p:cNvSpPr/>
          <p:nvPr/>
        </p:nvSpPr>
        <p:spPr>
          <a:xfrm rot="292895">
            <a:off x="-451097" y="2447337"/>
            <a:ext cx="6238151" cy="4684284"/>
          </a:xfrm>
          <a:custGeom>
            <a:avLst/>
            <a:gdLst/>
            <a:ahLst/>
            <a:cxnLst/>
            <a:rect l="l" t="t" r="r" b="b"/>
            <a:pathLst>
              <a:path w="6238151" h="4684284">
                <a:moveTo>
                  <a:pt x="0" y="0"/>
                </a:moveTo>
                <a:lnTo>
                  <a:pt x="6238151" y="0"/>
                </a:lnTo>
                <a:lnTo>
                  <a:pt x="6238151" y="4684284"/>
                </a:lnTo>
                <a:lnTo>
                  <a:pt x="0" y="4684284"/>
                </a:lnTo>
                <a:lnTo>
                  <a:pt x="0" y="0"/>
                </a:lnTo>
                <a:close/>
              </a:path>
            </a:pathLst>
          </a:custGeom>
          <a:blipFill>
            <a:blip r:embed="rId3"/>
            <a:stretch>
              <a:fillRect/>
            </a:stretch>
          </a:blipFill>
        </p:spPr>
      </p:sp>
      <p:sp>
        <p:nvSpPr>
          <p:cNvPr id="6" name="Freeform 6"/>
          <p:cNvSpPr/>
          <p:nvPr/>
        </p:nvSpPr>
        <p:spPr>
          <a:xfrm>
            <a:off x="-253610" y="8033667"/>
            <a:ext cx="4587510" cy="3003087"/>
          </a:xfrm>
          <a:custGeom>
            <a:avLst/>
            <a:gdLst/>
            <a:ahLst/>
            <a:cxnLst/>
            <a:rect l="l" t="t" r="r" b="b"/>
            <a:pathLst>
              <a:path w="4587510" h="3003087">
                <a:moveTo>
                  <a:pt x="0" y="0"/>
                </a:moveTo>
                <a:lnTo>
                  <a:pt x="4587510" y="0"/>
                </a:lnTo>
                <a:lnTo>
                  <a:pt x="4587510" y="3003086"/>
                </a:lnTo>
                <a:lnTo>
                  <a:pt x="0" y="3003086"/>
                </a:lnTo>
                <a:lnTo>
                  <a:pt x="0" y="0"/>
                </a:lnTo>
                <a:close/>
              </a:path>
            </a:pathLst>
          </a:custGeom>
          <a:blipFill>
            <a:blip r:embed="rId4"/>
            <a:stretch>
              <a:fillRect/>
            </a:stretch>
          </a:blipFill>
        </p:spPr>
      </p:sp>
      <p:sp>
        <p:nvSpPr>
          <p:cNvPr id="7" name="Freeform 7"/>
          <p:cNvSpPr/>
          <p:nvPr/>
        </p:nvSpPr>
        <p:spPr>
          <a:xfrm>
            <a:off x="12371496" y="2439406"/>
            <a:ext cx="5916504" cy="8035998"/>
          </a:xfrm>
          <a:custGeom>
            <a:avLst/>
            <a:gdLst/>
            <a:ahLst/>
            <a:cxnLst/>
            <a:rect l="l" t="t" r="r" b="b"/>
            <a:pathLst>
              <a:path w="5916504" h="8035998">
                <a:moveTo>
                  <a:pt x="0" y="0"/>
                </a:moveTo>
                <a:lnTo>
                  <a:pt x="5916504" y="0"/>
                </a:lnTo>
                <a:lnTo>
                  <a:pt x="5916504" y="8035998"/>
                </a:lnTo>
                <a:lnTo>
                  <a:pt x="0" y="8035998"/>
                </a:lnTo>
                <a:lnTo>
                  <a:pt x="0" y="0"/>
                </a:lnTo>
                <a:close/>
              </a:path>
            </a:pathLst>
          </a:custGeom>
          <a:blipFill>
            <a:blip r:embed="rId5"/>
            <a:stretch>
              <a:fillRect/>
            </a:stretch>
          </a:blipFill>
        </p:spPr>
      </p:sp>
      <p:sp>
        <p:nvSpPr>
          <p:cNvPr id="8" name="Freeform 8"/>
          <p:cNvSpPr/>
          <p:nvPr/>
        </p:nvSpPr>
        <p:spPr>
          <a:xfrm rot="-4764411">
            <a:off x="4240519" y="6066127"/>
            <a:ext cx="1242850" cy="2084048"/>
          </a:xfrm>
          <a:custGeom>
            <a:avLst/>
            <a:gdLst/>
            <a:ahLst/>
            <a:cxnLst/>
            <a:rect l="l" t="t" r="r" b="b"/>
            <a:pathLst>
              <a:path w="1242850" h="2084048">
                <a:moveTo>
                  <a:pt x="0" y="0"/>
                </a:moveTo>
                <a:lnTo>
                  <a:pt x="1242850" y="0"/>
                </a:lnTo>
                <a:lnTo>
                  <a:pt x="1242850" y="2084048"/>
                </a:lnTo>
                <a:lnTo>
                  <a:pt x="0" y="2084048"/>
                </a:lnTo>
                <a:lnTo>
                  <a:pt x="0" y="0"/>
                </a:lnTo>
                <a:close/>
              </a:path>
            </a:pathLst>
          </a:custGeom>
          <a:blipFill>
            <a:blip r:embed="rId6"/>
            <a:stretch>
              <a:fillRect/>
            </a:stretch>
          </a:blipFill>
        </p:spPr>
      </p:sp>
      <p:sp>
        <p:nvSpPr>
          <p:cNvPr id="10" name="Freeform 10"/>
          <p:cNvSpPr/>
          <p:nvPr/>
        </p:nvSpPr>
        <p:spPr>
          <a:xfrm>
            <a:off x="15651766" y="257238"/>
            <a:ext cx="2251625" cy="2328211"/>
          </a:xfrm>
          <a:custGeom>
            <a:avLst/>
            <a:gdLst/>
            <a:ahLst/>
            <a:cxnLst/>
            <a:rect l="l" t="t" r="r" b="b"/>
            <a:pathLst>
              <a:path w="2251625" h="2328211">
                <a:moveTo>
                  <a:pt x="0" y="0"/>
                </a:moveTo>
                <a:lnTo>
                  <a:pt x="2251625" y="0"/>
                </a:lnTo>
                <a:lnTo>
                  <a:pt x="2251625" y="2328211"/>
                </a:lnTo>
                <a:lnTo>
                  <a:pt x="0" y="2328211"/>
                </a:lnTo>
                <a:lnTo>
                  <a:pt x="0" y="0"/>
                </a:lnTo>
                <a:close/>
              </a:path>
            </a:pathLst>
          </a:custGeom>
          <a:blipFill>
            <a:blip r:embed="rId7"/>
            <a:stretch>
              <a:fillRect/>
            </a:stretch>
          </a:blipFill>
        </p:spPr>
      </p:sp>
      <p:sp>
        <p:nvSpPr>
          <p:cNvPr id="11" name="Freeform 11"/>
          <p:cNvSpPr/>
          <p:nvPr/>
        </p:nvSpPr>
        <p:spPr>
          <a:xfrm flipH="1">
            <a:off x="-1277227" y="-394301"/>
            <a:ext cx="7315200" cy="3888259"/>
          </a:xfrm>
          <a:custGeom>
            <a:avLst/>
            <a:gdLst/>
            <a:ahLst/>
            <a:cxnLst/>
            <a:rect l="l" t="t" r="r" b="b"/>
            <a:pathLst>
              <a:path w="7315200" h="3888259">
                <a:moveTo>
                  <a:pt x="7315200" y="0"/>
                </a:moveTo>
                <a:lnTo>
                  <a:pt x="0" y="0"/>
                </a:lnTo>
                <a:lnTo>
                  <a:pt x="0" y="3888260"/>
                </a:lnTo>
                <a:lnTo>
                  <a:pt x="7315200" y="3888260"/>
                </a:lnTo>
                <a:lnTo>
                  <a:pt x="7315200" y="0"/>
                </a:lnTo>
                <a:close/>
              </a:path>
            </a:pathLst>
          </a:custGeom>
          <a:blipFill>
            <a:blip r:embed="rId8"/>
            <a:stretch>
              <a:fillRect/>
            </a:stretch>
          </a:blipFill>
        </p:spPr>
      </p:sp>
      <p:sp>
        <p:nvSpPr>
          <p:cNvPr id="12" name="TextBox 12"/>
          <p:cNvSpPr txBox="1"/>
          <p:nvPr/>
        </p:nvSpPr>
        <p:spPr>
          <a:xfrm>
            <a:off x="-268651" y="4294212"/>
            <a:ext cx="5793961" cy="1096454"/>
          </a:xfrm>
          <a:prstGeom prst="rect">
            <a:avLst/>
          </a:prstGeom>
        </p:spPr>
        <p:txBody>
          <a:bodyPr lIns="0" tIns="0" rIns="0" bIns="0" rtlCol="0" anchor="t">
            <a:spAutoFit/>
          </a:bodyPr>
          <a:lstStyle/>
          <a:p>
            <a:pPr algn="ctr">
              <a:lnSpc>
                <a:spcPts val="8440"/>
              </a:lnSpc>
            </a:pPr>
            <a:r>
              <a:rPr lang="vi-VN" sz="9600" b="1">
                <a:latin typeface="Times New Roman" panose="02020603050405020304" pitchFamily="18" charset="0"/>
                <a:cs typeface="Times New Roman" panose="02020603050405020304" pitchFamily="18" charset="0"/>
              </a:rPr>
              <a:t>Bài tập 2</a:t>
            </a:r>
            <a:endParaRPr lang="en-US" sz="10545">
              <a:solidFill>
                <a:srgbClr val="4F3B20"/>
              </a:solidFill>
              <a:latin typeface="Times New Roman" panose="02020603050405020304" pitchFamily="18" charset="0"/>
              <a:cs typeface="Times New Roman" panose="02020603050405020304" pitchFamily="18" charset="0"/>
            </a:endParaRPr>
          </a:p>
        </p:txBody>
      </p:sp>
      <p:sp>
        <p:nvSpPr>
          <p:cNvPr id="15" name="Rectangle 14"/>
          <p:cNvSpPr/>
          <p:nvPr/>
        </p:nvSpPr>
        <p:spPr>
          <a:xfrm>
            <a:off x="5973786" y="2370834"/>
            <a:ext cx="6347715" cy="5373779"/>
          </a:xfrm>
          <a:prstGeom prst="rect">
            <a:avLst/>
          </a:prstGeom>
        </p:spPr>
        <p:txBody>
          <a:bodyPr wrap="square">
            <a:spAutoFit/>
          </a:bodyPr>
          <a:lstStyle/>
          <a:p>
            <a:pPr indent="206375" algn="just">
              <a:lnSpc>
                <a:spcPct val="130000"/>
              </a:lnSpc>
              <a:spcAft>
                <a:spcPts val="0"/>
              </a:spcAft>
            </a:pPr>
            <a:r>
              <a:rPr lang="vi-VN" sz="4400">
                <a:latin typeface="Times New Roman" panose="02020603050405020304" pitchFamily="18" charset="0"/>
                <a:ea typeface="Times New Roman" panose="02020603050405020304" pitchFamily="18" charset="0"/>
                <a:cs typeface="Times New Roman" panose="02020603050405020304" pitchFamily="18" charset="0"/>
              </a:rPr>
              <a:t>Tìm thêm một số bằng chứng từ thực tế đời sống và một bằng chứng từ trong thơ văn cho đề bài ở mục</a:t>
            </a:r>
            <a:r>
              <a:rPr lang="vi-VN" sz="4400" i="1">
                <a:latin typeface="Times New Roman" panose="02020603050405020304" pitchFamily="18" charset="0"/>
                <a:ea typeface="Times New Roman" panose="02020603050405020304" pitchFamily="18" charset="0"/>
                <a:cs typeface="Times New Roman" panose="02020603050405020304" pitchFamily="18" charset="0"/>
              </a:rPr>
              <a:t> 2.1 Thực hành viết theo các bước.</a:t>
            </a:r>
            <a:endParaRPr lang="en-GB" sz="4000">
              <a:effectLst/>
              <a:latin typeface="Times New Roman" panose="02020603050405020304" pitchFamily="18" charset="0"/>
              <a:ea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1000"/>
                                        <p:tgtEl>
                                          <p:spTgt spid="12">
                                            <p:txEl>
                                              <p:pRg st="0" end="0"/>
                                            </p:txEl>
                                          </p:spTgt>
                                        </p:tgtEl>
                                      </p:cBhvr>
                                    </p:animEffect>
                                    <p:anim calcmode="lin" valueType="num">
                                      <p:cBhvr>
                                        <p:cTn id="8"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barn(inVertical)">
                                      <p:cBhvr>
                                        <p:cTn id="1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FFCF8"/>
        </a:solidFill>
        <a:effectLst/>
      </p:bgPr>
    </p:bg>
    <p:spTree>
      <p:nvGrpSpPr>
        <p:cNvPr id="1" name=""/>
        <p:cNvGrpSpPr/>
        <p:nvPr/>
      </p:nvGrpSpPr>
      <p:grpSpPr>
        <a:xfrm>
          <a:off x="0" y="0"/>
          <a:ext cx="0" cy="0"/>
          <a:chOff x="0" y="0"/>
          <a:chExt cx="0" cy="0"/>
        </a:xfrm>
      </p:grpSpPr>
      <p:sp>
        <p:nvSpPr>
          <p:cNvPr id="2" name="Freeform 2"/>
          <p:cNvSpPr/>
          <p:nvPr/>
        </p:nvSpPr>
        <p:spPr>
          <a:xfrm>
            <a:off x="-1301003" y="0"/>
            <a:ext cx="10196989" cy="10287000"/>
          </a:xfrm>
          <a:custGeom>
            <a:avLst/>
            <a:gdLst/>
            <a:ahLst/>
            <a:cxnLst/>
            <a:rect l="l" t="t" r="r" b="b"/>
            <a:pathLst>
              <a:path w="10196989" h="10287000">
                <a:moveTo>
                  <a:pt x="0" y="0"/>
                </a:moveTo>
                <a:lnTo>
                  <a:pt x="10196989" y="0"/>
                </a:lnTo>
                <a:lnTo>
                  <a:pt x="10196989" y="10287000"/>
                </a:lnTo>
                <a:lnTo>
                  <a:pt x="0" y="10287000"/>
                </a:lnTo>
                <a:lnTo>
                  <a:pt x="0" y="0"/>
                </a:lnTo>
                <a:close/>
              </a:path>
            </a:pathLst>
          </a:custGeom>
          <a:blipFill>
            <a:blip r:embed="rId1"/>
            <a:stretch>
              <a:fillRect/>
            </a:stretch>
          </a:blipFill>
        </p:spPr>
      </p:sp>
      <p:sp>
        <p:nvSpPr>
          <p:cNvPr id="3" name="Freeform 3"/>
          <p:cNvSpPr/>
          <p:nvPr/>
        </p:nvSpPr>
        <p:spPr>
          <a:xfrm>
            <a:off x="9392014" y="0"/>
            <a:ext cx="10196989" cy="10287000"/>
          </a:xfrm>
          <a:custGeom>
            <a:avLst/>
            <a:gdLst/>
            <a:ahLst/>
            <a:cxnLst/>
            <a:rect l="l" t="t" r="r" b="b"/>
            <a:pathLst>
              <a:path w="10196989" h="10287000">
                <a:moveTo>
                  <a:pt x="0" y="0"/>
                </a:moveTo>
                <a:lnTo>
                  <a:pt x="10196989" y="0"/>
                </a:lnTo>
                <a:lnTo>
                  <a:pt x="10196989" y="10287000"/>
                </a:lnTo>
                <a:lnTo>
                  <a:pt x="0" y="10287000"/>
                </a:lnTo>
                <a:lnTo>
                  <a:pt x="0" y="0"/>
                </a:lnTo>
                <a:close/>
              </a:path>
            </a:pathLst>
          </a:custGeom>
          <a:blipFill>
            <a:blip r:embed="rId1"/>
            <a:stretch>
              <a:fillRect/>
            </a:stretch>
          </a:blipFill>
        </p:spPr>
      </p:sp>
      <p:sp>
        <p:nvSpPr>
          <p:cNvPr id="4" name="Freeform 4"/>
          <p:cNvSpPr/>
          <p:nvPr/>
        </p:nvSpPr>
        <p:spPr>
          <a:xfrm rot="292895">
            <a:off x="2858963" y="487951"/>
            <a:ext cx="11847351" cy="8896284"/>
          </a:xfrm>
          <a:custGeom>
            <a:avLst/>
            <a:gdLst/>
            <a:ahLst/>
            <a:cxnLst/>
            <a:rect l="l" t="t" r="r" b="b"/>
            <a:pathLst>
              <a:path w="11847351" h="8896284">
                <a:moveTo>
                  <a:pt x="0" y="0"/>
                </a:moveTo>
                <a:lnTo>
                  <a:pt x="11847352" y="0"/>
                </a:lnTo>
                <a:lnTo>
                  <a:pt x="11847352" y="8896284"/>
                </a:lnTo>
                <a:lnTo>
                  <a:pt x="0" y="8896284"/>
                </a:lnTo>
                <a:lnTo>
                  <a:pt x="0" y="0"/>
                </a:lnTo>
                <a:close/>
              </a:path>
            </a:pathLst>
          </a:custGeom>
          <a:blipFill>
            <a:blip r:embed="rId2"/>
            <a:stretch>
              <a:fillRect/>
            </a:stretch>
          </a:blipFill>
        </p:spPr>
      </p:sp>
      <p:sp>
        <p:nvSpPr>
          <p:cNvPr id="5" name="Freeform 5"/>
          <p:cNvSpPr/>
          <p:nvPr/>
        </p:nvSpPr>
        <p:spPr>
          <a:xfrm rot="-225904" flipH="1">
            <a:off x="15371636" y="-1854820"/>
            <a:ext cx="3775329" cy="4114800"/>
          </a:xfrm>
          <a:custGeom>
            <a:avLst/>
            <a:gdLst/>
            <a:ahLst/>
            <a:cxnLst/>
            <a:rect l="l" t="t" r="r" b="b"/>
            <a:pathLst>
              <a:path w="3775329" h="4114800">
                <a:moveTo>
                  <a:pt x="3775329" y="0"/>
                </a:moveTo>
                <a:lnTo>
                  <a:pt x="0" y="0"/>
                </a:lnTo>
                <a:lnTo>
                  <a:pt x="0" y="4114800"/>
                </a:lnTo>
                <a:lnTo>
                  <a:pt x="3775329" y="4114800"/>
                </a:lnTo>
                <a:lnTo>
                  <a:pt x="3775329" y="0"/>
                </a:lnTo>
                <a:close/>
              </a:path>
            </a:pathLst>
          </a:custGeom>
          <a:blipFill>
            <a:blip r:embed="rId3"/>
            <a:stretch>
              <a:fillRect/>
            </a:stretch>
          </a:blipFill>
        </p:spPr>
      </p:sp>
      <p:sp>
        <p:nvSpPr>
          <p:cNvPr id="6" name="Freeform 6"/>
          <p:cNvSpPr/>
          <p:nvPr/>
        </p:nvSpPr>
        <p:spPr>
          <a:xfrm rot="-225904" flipV="1">
            <a:off x="-573857" y="7973292"/>
            <a:ext cx="3775329" cy="4114800"/>
          </a:xfrm>
          <a:custGeom>
            <a:avLst/>
            <a:gdLst/>
            <a:ahLst/>
            <a:cxnLst/>
            <a:rect l="l" t="t" r="r" b="b"/>
            <a:pathLst>
              <a:path w="3775329" h="4114800">
                <a:moveTo>
                  <a:pt x="0" y="4114800"/>
                </a:moveTo>
                <a:lnTo>
                  <a:pt x="3775329" y="4114800"/>
                </a:lnTo>
                <a:lnTo>
                  <a:pt x="3775329" y="0"/>
                </a:lnTo>
                <a:lnTo>
                  <a:pt x="0" y="0"/>
                </a:lnTo>
                <a:lnTo>
                  <a:pt x="0" y="4114800"/>
                </a:lnTo>
                <a:close/>
              </a:path>
            </a:pathLst>
          </a:custGeom>
          <a:blipFill>
            <a:blip r:embed="rId4"/>
            <a:stretch>
              <a:fillRect/>
            </a:stretch>
          </a:blipFill>
        </p:spPr>
      </p:sp>
      <p:sp>
        <p:nvSpPr>
          <p:cNvPr id="7" name="Freeform 7"/>
          <p:cNvSpPr/>
          <p:nvPr/>
        </p:nvSpPr>
        <p:spPr>
          <a:xfrm rot="358778">
            <a:off x="1151678" y="196479"/>
            <a:ext cx="4099274" cy="6264412"/>
          </a:xfrm>
          <a:custGeom>
            <a:avLst/>
            <a:gdLst/>
            <a:ahLst/>
            <a:cxnLst/>
            <a:rect l="l" t="t" r="r" b="b"/>
            <a:pathLst>
              <a:path w="4099274" h="6264412">
                <a:moveTo>
                  <a:pt x="0" y="0"/>
                </a:moveTo>
                <a:lnTo>
                  <a:pt x="4099274" y="0"/>
                </a:lnTo>
                <a:lnTo>
                  <a:pt x="4099274" y="6264412"/>
                </a:lnTo>
                <a:lnTo>
                  <a:pt x="0" y="6264412"/>
                </a:lnTo>
                <a:lnTo>
                  <a:pt x="0" y="0"/>
                </a:lnTo>
                <a:close/>
              </a:path>
            </a:pathLst>
          </a:custGeom>
          <a:blipFill>
            <a:blip r:embed="rId5"/>
            <a:stretch>
              <a:fillRect/>
            </a:stretch>
          </a:blipFill>
        </p:spPr>
      </p:sp>
      <p:sp>
        <p:nvSpPr>
          <p:cNvPr id="8" name="Freeform 8"/>
          <p:cNvSpPr/>
          <p:nvPr/>
        </p:nvSpPr>
        <p:spPr>
          <a:xfrm>
            <a:off x="11269863" y="4322985"/>
            <a:ext cx="7018137" cy="5916452"/>
          </a:xfrm>
          <a:custGeom>
            <a:avLst/>
            <a:gdLst/>
            <a:ahLst/>
            <a:cxnLst/>
            <a:rect l="l" t="t" r="r" b="b"/>
            <a:pathLst>
              <a:path w="7018137" h="5916452">
                <a:moveTo>
                  <a:pt x="0" y="0"/>
                </a:moveTo>
                <a:lnTo>
                  <a:pt x="7018137" y="0"/>
                </a:lnTo>
                <a:lnTo>
                  <a:pt x="7018137" y="5916452"/>
                </a:lnTo>
                <a:lnTo>
                  <a:pt x="0" y="5916452"/>
                </a:lnTo>
                <a:lnTo>
                  <a:pt x="0" y="0"/>
                </a:lnTo>
                <a:close/>
              </a:path>
            </a:pathLst>
          </a:custGeom>
          <a:blipFill>
            <a:blip r:embed="rId6"/>
            <a:stretch>
              <a:fillRect/>
            </a:stretch>
          </a:blipFill>
        </p:spPr>
      </p:sp>
      <p:sp>
        <p:nvSpPr>
          <p:cNvPr id="9" name="TextBox 9"/>
          <p:cNvSpPr txBox="1"/>
          <p:nvPr/>
        </p:nvSpPr>
        <p:spPr>
          <a:xfrm>
            <a:off x="4458442" y="3402688"/>
            <a:ext cx="8875088" cy="2954655"/>
          </a:xfrm>
          <a:prstGeom prst="rect">
            <a:avLst/>
          </a:prstGeom>
        </p:spPr>
        <p:txBody>
          <a:bodyPr lIns="0" tIns="0" rIns="0" bIns="0" rtlCol="0" anchor="t">
            <a:spAutoFit/>
          </a:bodyPr>
          <a:lstStyle/>
          <a:p>
            <a:pPr algn="ctr"/>
            <a:r>
              <a:rPr lang="vi-VN" sz="9600" b="1">
                <a:latin typeface="Times New Roman" panose="02020603050405020304" pitchFamily="18" charset="0"/>
                <a:cs typeface="Times New Roman" panose="02020603050405020304" pitchFamily="18" charset="0"/>
              </a:rPr>
              <a:t>HOẠT ĐỘNG  </a:t>
            </a:r>
            <a:r>
              <a:rPr lang="vi-VN" sz="9600" b="1" smtClean="0">
                <a:latin typeface="Times New Roman" panose="02020603050405020304" pitchFamily="18" charset="0"/>
                <a:cs typeface="Times New Roman" panose="02020603050405020304" pitchFamily="18" charset="0"/>
              </a:rPr>
              <a:t>4 </a:t>
            </a:r>
            <a:r>
              <a:rPr lang="vi-VN" sz="9600" b="1">
                <a:latin typeface="Times New Roman" panose="02020603050405020304" pitchFamily="18" charset="0"/>
                <a:cs typeface="Times New Roman" panose="02020603050405020304" pitchFamily="18" charset="0"/>
              </a:rPr>
              <a:t>VẬN DỤNG</a:t>
            </a:r>
            <a:endParaRPr lang="en-GB" sz="960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barn(inVertical)">
                                      <p:cBhvr>
                                        <p:cTn id="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FFFCF8"/>
        </a:solidFill>
        <a:effectLst/>
      </p:bgPr>
    </p:bg>
    <p:spTree>
      <p:nvGrpSpPr>
        <p:cNvPr id="1" name=""/>
        <p:cNvGrpSpPr/>
        <p:nvPr/>
      </p:nvGrpSpPr>
      <p:grpSpPr>
        <a:xfrm>
          <a:off x="0" y="0"/>
          <a:ext cx="0" cy="0"/>
          <a:chOff x="0" y="0"/>
          <a:chExt cx="0" cy="0"/>
        </a:xfrm>
      </p:grpSpPr>
      <p:sp>
        <p:nvSpPr>
          <p:cNvPr id="2" name="Freeform 2"/>
          <p:cNvSpPr/>
          <p:nvPr/>
        </p:nvSpPr>
        <p:spPr>
          <a:xfrm>
            <a:off x="-1301003" y="0"/>
            <a:ext cx="10196989" cy="10287000"/>
          </a:xfrm>
          <a:custGeom>
            <a:avLst/>
            <a:gdLst/>
            <a:ahLst/>
            <a:cxnLst/>
            <a:rect l="l" t="t" r="r" b="b"/>
            <a:pathLst>
              <a:path w="10196989" h="10287000">
                <a:moveTo>
                  <a:pt x="0" y="0"/>
                </a:moveTo>
                <a:lnTo>
                  <a:pt x="10196989" y="0"/>
                </a:lnTo>
                <a:lnTo>
                  <a:pt x="10196989" y="10287000"/>
                </a:lnTo>
                <a:lnTo>
                  <a:pt x="0" y="10287000"/>
                </a:lnTo>
                <a:lnTo>
                  <a:pt x="0" y="0"/>
                </a:lnTo>
                <a:close/>
              </a:path>
            </a:pathLst>
          </a:custGeom>
          <a:blipFill>
            <a:blip r:embed="rId1"/>
            <a:stretch>
              <a:fillRect/>
            </a:stretch>
          </a:blipFill>
        </p:spPr>
      </p:sp>
      <p:sp>
        <p:nvSpPr>
          <p:cNvPr id="3" name="Freeform 3"/>
          <p:cNvSpPr/>
          <p:nvPr/>
        </p:nvSpPr>
        <p:spPr>
          <a:xfrm>
            <a:off x="9360368" y="0"/>
            <a:ext cx="10196989" cy="10287000"/>
          </a:xfrm>
          <a:custGeom>
            <a:avLst/>
            <a:gdLst/>
            <a:ahLst/>
            <a:cxnLst/>
            <a:rect l="l" t="t" r="r" b="b"/>
            <a:pathLst>
              <a:path w="10196989" h="10287000">
                <a:moveTo>
                  <a:pt x="0" y="0"/>
                </a:moveTo>
                <a:lnTo>
                  <a:pt x="10196988" y="0"/>
                </a:lnTo>
                <a:lnTo>
                  <a:pt x="10196988" y="10287000"/>
                </a:lnTo>
                <a:lnTo>
                  <a:pt x="0" y="10287000"/>
                </a:lnTo>
                <a:lnTo>
                  <a:pt x="0" y="0"/>
                </a:lnTo>
                <a:close/>
              </a:path>
            </a:pathLst>
          </a:custGeom>
          <a:blipFill>
            <a:blip r:embed="rId1"/>
            <a:stretch>
              <a:fillRect/>
            </a:stretch>
          </a:blipFill>
        </p:spPr>
      </p:sp>
      <p:sp>
        <p:nvSpPr>
          <p:cNvPr id="4" name="Freeform 4"/>
          <p:cNvSpPr/>
          <p:nvPr/>
        </p:nvSpPr>
        <p:spPr>
          <a:xfrm rot="292895">
            <a:off x="2972310" y="600254"/>
            <a:ext cx="11847351" cy="8896284"/>
          </a:xfrm>
          <a:custGeom>
            <a:avLst/>
            <a:gdLst/>
            <a:ahLst/>
            <a:cxnLst/>
            <a:rect l="l" t="t" r="r" b="b"/>
            <a:pathLst>
              <a:path w="11847351" h="8896284">
                <a:moveTo>
                  <a:pt x="0" y="0"/>
                </a:moveTo>
                <a:lnTo>
                  <a:pt x="11847352" y="0"/>
                </a:lnTo>
                <a:lnTo>
                  <a:pt x="11847352" y="8896284"/>
                </a:lnTo>
                <a:lnTo>
                  <a:pt x="0" y="889628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5" name="Freeform 5"/>
          <p:cNvSpPr/>
          <p:nvPr/>
        </p:nvSpPr>
        <p:spPr>
          <a:xfrm>
            <a:off x="13447772" y="1787356"/>
            <a:ext cx="5400870" cy="8755210"/>
          </a:xfrm>
          <a:custGeom>
            <a:avLst/>
            <a:gdLst/>
            <a:ahLst/>
            <a:cxnLst/>
            <a:rect l="l" t="t" r="r" b="b"/>
            <a:pathLst>
              <a:path w="5400870" h="8755210">
                <a:moveTo>
                  <a:pt x="0" y="0"/>
                </a:moveTo>
                <a:lnTo>
                  <a:pt x="5400869" y="0"/>
                </a:lnTo>
                <a:lnTo>
                  <a:pt x="5400869" y="8755210"/>
                </a:lnTo>
                <a:lnTo>
                  <a:pt x="0" y="8755210"/>
                </a:lnTo>
                <a:lnTo>
                  <a:pt x="0" y="0"/>
                </a:lnTo>
                <a:close/>
              </a:path>
            </a:pathLst>
          </a:custGeom>
          <a:blipFill>
            <a:blip r:embed="rId4"/>
            <a:stretch>
              <a:fillRect/>
            </a:stretch>
          </a:blipFill>
        </p:spPr>
      </p:sp>
      <p:sp>
        <p:nvSpPr>
          <p:cNvPr id="6" name="Freeform 6"/>
          <p:cNvSpPr/>
          <p:nvPr/>
        </p:nvSpPr>
        <p:spPr>
          <a:xfrm flipH="1">
            <a:off x="-1625377" y="-766598"/>
            <a:ext cx="7315608" cy="7630360"/>
          </a:xfrm>
          <a:custGeom>
            <a:avLst/>
            <a:gdLst/>
            <a:ahLst/>
            <a:cxnLst/>
            <a:rect l="l" t="t" r="r" b="b"/>
            <a:pathLst>
              <a:path w="7315608" h="7630360">
                <a:moveTo>
                  <a:pt x="7315608" y="0"/>
                </a:moveTo>
                <a:lnTo>
                  <a:pt x="0" y="0"/>
                </a:lnTo>
                <a:lnTo>
                  <a:pt x="0" y="7630360"/>
                </a:lnTo>
                <a:lnTo>
                  <a:pt x="7315608" y="7630360"/>
                </a:lnTo>
                <a:lnTo>
                  <a:pt x="7315608" y="0"/>
                </a:lnTo>
                <a:close/>
              </a:path>
            </a:pathLst>
          </a:custGeom>
          <a:blipFill>
            <a:blip r:embed="rId5"/>
            <a:stretch>
              <a:fillRect/>
            </a:stretch>
          </a:blipFill>
        </p:spPr>
      </p:sp>
      <p:sp>
        <p:nvSpPr>
          <p:cNvPr id="7" name="TextBox 7"/>
          <p:cNvSpPr txBox="1"/>
          <p:nvPr/>
        </p:nvSpPr>
        <p:spPr>
          <a:xfrm>
            <a:off x="4500504" y="3282250"/>
            <a:ext cx="8883356" cy="4062651"/>
          </a:xfrm>
          <a:prstGeom prst="rect">
            <a:avLst/>
          </a:prstGeom>
        </p:spPr>
        <p:txBody>
          <a:bodyPr wrap="square" lIns="0" tIns="0" rIns="0" bIns="0" rtlCol="0" anchor="t">
            <a:spAutoFit/>
          </a:bodyPr>
          <a:lstStyle/>
          <a:p>
            <a:pPr algn="ctr"/>
            <a:r>
              <a:rPr lang="vi-VN" sz="6600" b="1">
                <a:latin typeface="Times New Roman" panose="02020603050405020304" pitchFamily="18" charset="0"/>
                <a:cs typeface="Times New Roman" panose="02020603050405020304" pitchFamily="18" charset="0"/>
              </a:rPr>
              <a:t>Bài tập đề bài: Viết bài văn nghị luận suy nghĩ về tầm quan trọng của việc bảo vệ rừng.</a:t>
            </a:r>
            <a:endParaRPr lang="en-US" sz="8800">
              <a:solidFill>
                <a:srgbClr val="4F3B20"/>
              </a:solidFill>
              <a:latin typeface="Times New Roman" panose="02020603050405020304" pitchFamily="18" charset="0"/>
              <a:cs typeface="Times New Roman" panose="02020603050405020304" pitchFamily="18" charset="0"/>
            </a:endParaRPr>
          </a:p>
        </p:txBody>
      </p:sp>
      <p:sp>
        <p:nvSpPr>
          <p:cNvPr id="10" name="Freeform 10"/>
          <p:cNvSpPr/>
          <p:nvPr/>
        </p:nvSpPr>
        <p:spPr>
          <a:xfrm rot="-1332252">
            <a:off x="-962384" y="7334072"/>
            <a:ext cx="3729241" cy="3998211"/>
          </a:xfrm>
          <a:custGeom>
            <a:avLst/>
            <a:gdLst/>
            <a:ahLst/>
            <a:cxnLst/>
            <a:rect l="l" t="t" r="r" b="b"/>
            <a:pathLst>
              <a:path w="3729241" h="3998211">
                <a:moveTo>
                  <a:pt x="0" y="0"/>
                </a:moveTo>
                <a:lnTo>
                  <a:pt x="3729241" y="0"/>
                </a:lnTo>
                <a:lnTo>
                  <a:pt x="3729241" y="3998211"/>
                </a:lnTo>
                <a:lnTo>
                  <a:pt x="0" y="399821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1" name="Freeform 11"/>
          <p:cNvSpPr/>
          <p:nvPr/>
        </p:nvSpPr>
        <p:spPr>
          <a:xfrm rot="-225904" flipH="1">
            <a:off x="15371636" y="-1854820"/>
            <a:ext cx="3775329" cy="4114800"/>
          </a:xfrm>
          <a:custGeom>
            <a:avLst/>
            <a:gdLst/>
            <a:ahLst/>
            <a:cxnLst/>
            <a:rect l="l" t="t" r="r" b="b"/>
            <a:pathLst>
              <a:path w="3775329" h="4114800">
                <a:moveTo>
                  <a:pt x="3775329" y="0"/>
                </a:moveTo>
                <a:lnTo>
                  <a:pt x="0" y="0"/>
                </a:lnTo>
                <a:lnTo>
                  <a:pt x="0" y="4114800"/>
                </a:lnTo>
                <a:lnTo>
                  <a:pt x="3775329" y="4114800"/>
                </a:lnTo>
                <a:lnTo>
                  <a:pt x="3775329" y="0"/>
                </a:lnTo>
                <a:close/>
              </a:path>
            </a:pathLst>
          </a:custGeom>
          <a:blipFill>
            <a:blip r:embed="rId8"/>
            <a:stretch>
              <a:fillRect/>
            </a:stretch>
          </a:blipFill>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FFFCF8"/>
        </a:solidFill>
        <a:effectLst/>
      </p:bgPr>
    </p:bg>
    <p:spTree>
      <p:nvGrpSpPr>
        <p:cNvPr id="1" name=""/>
        <p:cNvGrpSpPr/>
        <p:nvPr/>
      </p:nvGrpSpPr>
      <p:grpSpPr>
        <a:xfrm>
          <a:off x="0" y="0"/>
          <a:ext cx="0" cy="0"/>
          <a:chOff x="0" y="0"/>
          <a:chExt cx="0" cy="0"/>
        </a:xfrm>
      </p:grpSpPr>
      <p:sp>
        <p:nvSpPr>
          <p:cNvPr id="2" name="Freeform 2"/>
          <p:cNvSpPr/>
          <p:nvPr/>
        </p:nvSpPr>
        <p:spPr>
          <a:xfrm>
            <a:off x="-1301003" y="0"/>
            <a:ext cx="10196989" cy="10287000"/>
          </a:xfrm>
          <a:custGeom>
            <a:avLst/>
            <a:gdLst/>
            <a:ahLst/>
            <a:cxnLst/>
            <a:rect l="l" t="t" r="r" b="b"/>
            <a:pathLst>
              <a:path w="10196989" h="10287000">
                <a:moveTo>
                  <a:pt x="0" y="0"/>
                </a:moveTo>
                <a:lnTo>
                  <a:pt x="10196989" y="0"/>
                </a:lnTo>
                <a:lnTo>
                  <a:pt x="10196989" y="10287000"/>
                </a:lnTo>
                <a:lnTo>
                  <a:pt x="0" y="10287000"/>
                </a:lnTo>
                <a:lnTo>
                  <a:pt x="0" y="0"/>
                </a:lnTo>
                <a:close/>
              </a:path>
            </a:pathLst>
          </a:custGeom>
          <a:blipFill>
            <a:blip r:embed="rId1"/>
            <a:stretch>
              <a:fillRect/>
            </a:stretch>
          </a:blipFill>
        </p:spPr>
      </p:sp>
      <p:sp>
        <p:nvSpPr>
          <p:cNvPr id="3" name="Freeform 3"/>
          <p:cNvSpPr/>
          <p:nvPr/>
        </p:nvSpPr>
        <p:spPr>
          <a:xfrm>
            <a:off x="9392014" y="0"/>
            <a:ext cx="10196989" cy="10287000"/>
          </a:xfrm>
          <a:custGeom>
            <a:avLst/>
            <a:gdLst/>
            <a:ahLst/>
            <a:cxnLst/>
            <a:rect l="l" t="t" r="r" b="b"/>
            <a:pathLst>
              <a:path w="10196989" h="10287000">
                <a:moveTo>
                  <a:pt x="0" y="0"/>
                </a:moveTo>
                <a:lnTo>
                  <a:pt x="10196989" y="0"/>
                </a:lnTo>
                <a:lnTo>
                  <a:pt x="10196989" y="10287000"/>
                </a:lnTo>
                <a:lnTo>
                  <a:pt x="0" y="10287000"/>
                </a:lnTo>
                <a:lnTo>
                  <a:pt x="0" y="0"/>
                </a:lnTo>
                <a:close/>
              </a:path>
            </a:pathLst>
          </a:custGeom>
          <a:blipFill>
            <a:blip r:embed="rId1"/>
            <a:stretch>
              <a:fillRect/>
            </a:stretch>
          </a:blipFill>
        </p:spPr>
      </p:sp>
      <p:sp>
        <p:nvSpPr>
          <p:cNvPr id="4" name="Freeform 4"/>
          <p:cNvSpPr/>
          <p:nvPr/>
        </p:nvSpPr>
        <p:spPr>
          <a:xfrm>
            <a:off x="2452229" y="1550053"/>
            <a:ext cx="12935065" cy="7186894"/>
          </a:xfrm>
          <a:custGeom>
            <a:avLst/>
            <a:gdLst/>
            <a:ahLst/>
            <a:cxnLst/>
            <a:rect l="l" t="t" r="r" b="b"/>
            <a:pathLst>
              <a:path w="12935065" h="7186894">
                <a:moveTo>
                  <a:pt x="0" y="0"/>
                </a:moveTo>
                <a:lnTo>
                  <a:pt x="12935065" y="0"/>
                </a:lnTo>
                <a:lnTo>
                  <a:pt x="12935065" y="7186894"/>
                </a:lnTo>
                <a:lnTo>
                  <a:pt x="0" y="718689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5" name="TextBox 5"/>
          <p:cNvSpPr txBox="1"/>
          <p:nvPr/>
        </p:nvSpPr>
        <p:spPr>
          <a:xfrm>
            <a:off x="3943598" y="3168783"/>
            <a:ext cx="9924801" cy="4985980"/>
          </a:xfrm>
          <a:prstGeom prst="rect">
            <a:avLst/>
          </a:prstGeom>
        </p:spPr>
        <p:txBody>
          <a:bodyPr wrap="square" lIns="0" tIns="0" rIns="0" bIns="0" rtlCol="0" anchor="t">
            <a:spAutoFit/>
          </a:bodyPr>
          <a:lstStyle/>
          <a:p>
            <a:r>
              <a:rPr lang="vi-VN" sz="5400">
                <a:latin typeface="Times New Roman" panose="02020603050405020304" pitchFamily="18" charset="0"/>
                <a:cs typeface="Times New Roman" panose="02020603050405020304" pitchFamily="18" charset="0"/>
              </a:rPr>
              <a:t>- Xác định mục đích viết: Thể hiện ý kiến đồng tình về </a:t>
            </a:r>
            <a:r>
              <a:rPr lang="vi-VN" sz="5400" i="1">
                <a:latin typeface="Times New Roman" panose="02020603050405020304" pitchFamily="18" charset="0"/>
                <a:cs typeface="Times New Roman" panose="02020603050405020304" pitchFamily="18" charset="0"/>
              </a:rPr>
              <a:t>tầm quan trọng của việc bảo vệ rừng</a:t>
            </a:r>
            <a:endParaRPr lang="en-GB" sz="5400">
              <a:latin typeface="Times New Roman" panose="02020603050405020304" pitchFamily="18" charset="0"/>
              <a:cs typeface="Times New Roman" panose="02020603050405020304" pitchFamily="18" charset="0"/>
            </a:endParaRPr>
          </a:p>
          <a:p>
            <a:r>
              <a:rPr lang="vi-VN" sz="5400">
                <a:latin typeface="Times New Roman" panose="02020603050405020304" pitchFamily="18" charset="0"/>
                <a:cs typeface="Times New Roman" panose="02020603050405020304" pitchFamily="18" charset="0"/>
              </a:rPr>
              <a:t>- Người đọc: thầy, cô và các bạn trong trường.</a:t>
            </a:r>
            <a:endParaRPr lang="en-GB" sz="5400">
              <a:latin typeface="Times New Roman" panose="02020603050405020304" pitchFamily="18" charset="0"/>
              <a:cs typeface="Times New Roman" panose="02020603050405020304" pitchFamily="18" charset="0"/>
            </a:endParaRPr>
          </a:p>
          <a:p>
            <a:r>
              <a:rPr lang="vi-VN" sz="5400">
                <a:latin typeface="Times New Roman" panose="02020603050405020304" pitchFamily="18" charset="0"/>
                <a:cs typeface="Times New Roman" panose="02020603050405020304" pitchFamily="18" charset="0"/>
              </a:rPr>
              <a:t>- Thu thập tài liệu</a:t>
            </a:r>
            <a:endParaRPr lang="en-US" sz="5400">
              <a:solidFill>
                <a:srgbClr val="603813"/>
              </a:solidFill>
              <a:latin typeface="Times New Roman" panose="02020603050405020304" pitchFamily="18" charset="0"/>
              <a:cs typeface="Times New Roman" panose="02020603050405020304" pitchFamily="18" charset="0"/>
            </a:endParaRPr>
          </a:p>
        </p:txBody>
      </p:sp>
      <p:sp>
        <p:nvSpPr>
          <p:cNvPr id="6" name="Freeform 6"/>
          <p:cNvSpPr/>
          <p:nvPr/>
        </p:nvSpPr>
        <p:spPr>
          <a:xfrm>
            <a:off x="1415830" y="695341"/>
            <a:ext cx="3883186" cy="4158699"/>
          </a:xfrm>
          <a:custGeom>
            <a:avLst/>
            <a:gdLst/>
            <a:ahLst/>
            <a:cxnLst/>
            <a:rect l="l" t="t" r="r" b="b"/>
            <a:pathLst>
              <a:path w="3883186" h="4158699">
                <a:moveTo>
                  <a:pt x="0" y="0"/>
                </a:moveTo>
                <a:lnTo>
                  <a:pt x="3883186" y="0"/>
                </a:lnTo>
                <a:lnTo>
                  <a:pt x="3883186" y="4158699"/>
                </a:lnTo>
                <a:lnTo>
                  <a:pt x="0" y="4158699"/>
                </a:lnTo>
                <a:lnTo>
                  <a:pt x="0" y="0"/>
                </a:lnTo>
                <a:close/>
              </a:path>
            </a:pathLst>
          </a:custGeom>
          <a:blipFill>
            <a:blip r:embed="rId4"/>
            <a:stretch>
              <a:fillRect/>
            </a:stretch>
          </a:blipFill>
        </p:spPr>
      </p:sp>
      <p:sp>
        <p:nvSpPr>
          <p:cNvPr id="7" name="Freeform 7"/>
          <p:cNvSpPr/>
          <p:nvPr/>
        </p:nvSpPr>
        <p:spPr>
          <a:xfrm flipH="1">
            <a:off x="13357306" y="4077768"/>
            <a:ext cx="4673367" cy="6772995"/>
          </a:xfrm>
          <a:custGeom>
            <a:avLst/>
            <a:gdLst/>
            <a:ahLst/>
            <a:cxnLst/>
            <a:rect l="l" t="t" r="r" b="b"/>
            <a:pathLst>
              <a:path w="4673367" h="6772995">
                <a:moveTo>
                  <a:pt x="4673367" y="0"/>
                </a:moveTo>
                <a:lnTo>
                  <a:pt x="0" y="0"/>
                </a:lnTo>
                <a:lnTo>
                  <a:pt x="0" y="6772995"/>
                </a:lnTo>
                <a:lnTo>
                  <a:pt x="4673367" y="6772995"/>
                </a:lnTo>
                <a:lnTo>
                  <a:pt x="4673367" y="0"/>
                </a:lnTo>
                <a:close/>
              </a:path>
            </a:pathLst>
          </a:custGeom>
          <a:blipFill>
            <a:blip r:embed="rId5"/>
            <a:stretch>
              <a:fillRect/>
            </a:stretch>
          </a:blipFill>
        </p:spPr>
      </p:sp>
      <p:sp>
        <p:nvSpPr>
          <p:cNvPr id="8" name="Freeform 8"/>
          <p:cNvSpPr/>
          <p:nvPr/>
        </p:nvSpPr>
        <p:spPr>
          <a:xfrm>
            <a:off x="12419078" y="797159"/>
            <a:ext cx="3792449" cy="2675257"/>
          </a:xfrm>
          <a:custGeom>
            <a:avLst/>
            <a:gdLst/>
            <a:ahLst/>
            <a:cxnLst/>
            <a:rect l="l" t="t" r="r" b="b"/>
            <a:pathLst>
              <a:path w="3792449" h="2675257">
                <a:moveTo>
                  <a:pt x="0" y="0"/>
                </a:moveTo>
                <a:lnTo>
                  <a:pt x="3792449" y="0"/>
                </a:lnTo>
                <a:lnTo>
                  <a:pt x="3792449" y="2675257"/>
                </a:lnTo>
                <a:lnTo>
                  <a:pt x="0" y="267525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9" name="Freeform 9"/>
          <p:cNvSpPr/>
          <p:nvPr/>
        </p:nvSpPr>
        <p:spPr>
          <a:xfrm rot="707798">
            <a:off x="-636316" y="7001446"/>
            <a:ext cx="4078189" cy="2903346"/>
          </a:xfrm>
          <a:custGeom>
            <a:avLst/>
            <a:gdLst/>
            <a:ahLst/>
            <a:cxnLst/>
            <a:rect l="l" t="t" r="r" b="b"/>
            <a:pathLst>
              <a:path w="4078189" h="2903346">
                <a:moveTo>
                  <a:pt x="0" y="0"/>
                </a:moveTo>
                <a:lnTo>
                  <a:pt x="4078189" y="0"/>
                </a:lnTo>
                <a:lnTo>
                  <a:pt x="4078189" y="2903347"/>
                </a:lnTo>
                <a:lnTo>
                  <a:pt x="0" y="2903347"/>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0" name="Freeform 10"/>
          <p:cNvSpPr/>
          <p:nvPr/>
        </p:nvSpPr>
        <p:spPr>
          <a:xfrm>
            <a:off x="14928431" y="-908260"/>
            <a:ext cx="4661737" cy="3410838"/>
          </a:xfrm>
          <a:custGeom>
            <a:avLst/>
            <a:gdLst/>
            <a:ahLst/>
            <a:cxnLst/>
            <a:rect l="l" t="t" r="r" b="b"/>
            <a:pathLst>
              <a:path w="4661737" h="3410838">
                <a:moveTo>
                  <a:pt x="0" y="0"/>
                </a:moveTo>
                <a:lnTo>
                  <a:pt x="4661738" y="0"/>
                </a:lnTo>
                <a:lnTo>
                  <a:pt x="4661738" y="3410838"/>
                </a:lnTo>
                <a:lnTo>
                  <a:pt x="0" y="3410838"/>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1" name="TextBox 11"/>
          <p:cNvSpPr txBox="1"/>
          <p:nvPr/>
        </p:nvSpPr>
        <p:spPr>
          <a:xfrm>
            <a:off x="4050058" y="1797287"/>
            <a:ext cx="10681582" cy="1015663"/>
          </a:xfrm>
          <a:prstGeom prst="rect">
            <a:avLst/>
          </a:prstGeom>
        </p:spPr>
        <p:txBody>
          <a:bodyPr wrap="square" lIns="0" tIns="0" rIns="0" bIns="0" rtlCol="0" anchor="t">
            <a:spAutoFit/>
          </a:bodyPr>
          <a:lstStyle/>
          <a:p>
            <a:pPr algn="ctr"/>
            <a:r>
              <a:rPr lang="vi-VN" sz="6600" b="1">
                <a:latin typeface="Times New Roman" panose="02020603050405020304" pitchFamily="18" charset="0"/>
                <a:cs typeface="Times New Roman" panose="02020603050405020304" pitchFamily="18" charset="0"/>
              </a:rPr>
              <a:t>Bước 1: Chuẩn bị </a:t>
            </a:r>
            <a:endParaRPr lang="en-GB" sz="6600">
              <a:latin typeface="Times New Roman" panose="02020603050405020304" pitchFamily="18" charset="0"/>
              <a:cs typeface="Times New Roman" panose="02020603050405020304" pitchFamily="18" charset="0"/>
            </a:endParaRPr>
          </a:p>
        </p:txBody>
      </p:sp>
      <p:sp>
        <p:nvSpPr>
          <p:cNvPr id="12" name="Freeform 12"/>
          <p:cNvSpPr/>
          <p:nvPr/>
        </p:nvSpPr>
        <p:spPr>
          <a:xfrm rot="-512653">
            <a:off x="-1254497" y="-1791418"/>
            <a:ext cx="3775329" cy="4114800"/>
          </a:xfrm>
          <a:custGeom>
            <a:avLst/>
            <a:gdLst/>
            <a:ahLst/>
            <a:cxnLst/>
            <a:rect l="l" t="t" r="r" b="b"/>
            <a:pathLst>
              <a:path w="3775329" h="4114800">
                <a:moveTo>
                  <a:pt x="0" y="0"/>
                </a:moveTo>
                <a:lnTo>
                  <a:pt x="3775329" y="0"/>
                </a:lnTo>
                <a:lnTo>
                  <a:pt x="3775329" y="4114800"/>
                </a:lnTo>
                <a:lnTo>
                  <a:pt x="0" y="41148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down)">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1"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CF8"/>
        </a:solidFill>
        <a:effectLst/>
      </p:bgPr>
    </p:bg>
    <p:spTree>
      <p:nvGrpSpPr>
        <p:cNvPr id="1" name=""/>
        <p:cNvGrpSpPr/>
        <p:nvPr/>
      </p:nvGrpSpPr>
      <p:grpSpPr>
        <a:xfrm>
          <a:off x="0" y="0"/>
          <a:ext cx="0" cy="0"/>
          <a:chOff x="0" y="0"/>
          <a:chExt cx="0" cy="0"/>
        </a:xfrm>
      </p:grpSpPr>
      <p:sp>
        <p:nvSpPr>
          <p:cNvPr id="2" name="Freeform 2"/>
          <p:cNvSpPr/>
          <p:nvPr/>
        </p:nvSpPr>
        <p:spPr>
          <a:xfrm>
            <a:off x="-1277227" y="0"/>
            <a:ext cx="10196989" cy="10287000"/>
          </a:xfrm>
          <a:custGeom>
            <a:avLst/>
            <a:gdLst/>
            <a:ahLst/>
            <a:cxnLst/>
            <a:rect l="l" t="t" r="r" b="b"/>
            <a:pathLst>
              <a:path w="10196989" h="10287000">
                <a:moveTo>
                  <a:pt x="0" y="0"/>
                </a:moveTo>
                <a:lnTo>
                  <a:pt x="10196989" y="0"/>
                </a:lnTo>
                <a:lnTo>
                  <a:pt x="10196989" y="10287000"/>
                </a:lnTo>
                <a:lnTo>
                  <a:pt x="0" y="10287000"/>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3" name="Freeform 3"/>
          <p:cNvSpPr/>
          <p:nvPr/>
        </p:nvSpPr>
        <p:spPr>
          <a:xfrm>
            <a:off x="9368238" y="0"/>
            <a:ext cx="10196989" cy="10287000"/>
          </a:xfrm>
          <a:custGeom>
            <a:avLst/>
            <a:gdLst/>
            <a:ahLst/>
            <a:cxnLst/>
            <a:rect l="l" t="t" r="r" b="b"/>
            <a:pathLst>
              <a:path w="10196989" h="10287000">
                <a:moveTo>
                  <a:pt x="0" y="0"/>
                </a:moveTo>
                <a:lnTo>
                  <a:pt x="10196989" y="0"/>
                </a:lnTo>
                <a:lnTo>
                  <a:pt x="10196989" y="10287000"/>
                </a:lnTo>
                <a:lnTo>
                  <a:pt x="0" y="10287000"/>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4" name="Freeform 4"/>
          <p:cNvSpPr/>
          <p:nvPr/>
        </p:nvSpPr>
        <p:spPr>
          <a:xfrm>
            <a:off x="4645148" y="1549829"/>
            <a:ext cx="10016018" cy="6886012"/>
          </a:xfrm>
          <a:custGeom>
            <a:avLst/>
            <a:gdLst/>
            <a:ahLst/>
            <a:cxnLst/>
            <a:rect l="l" t="t" r="r" b="b"/>
            <a:pathLst>
              <a:path w="10016018" h="6886012">
                <a:moveTo>
                  <a:pt x="0" y="0"/>
                </a:moveTo>
                <a:lnTo>
                  <a:pt x="10016018" y="0"/>
                </a:lnTo>
                <a:lnTo>
                  <a:pt x="10016018" y="6886012"/>
                </a:lnTo>
                <a:lnTo>
                  <a:pt x="0" y="688601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5" name="Freeform 5"/>
          <p:cNvSpPr/>
          <p:nvPr/>
        </p:nvSpPr>
        <p:spPr>
          <a:xfrm rot="292895">
            <a:off x="-47669" y="2288349"/>
            <a:ext cx="7231705" cy="5610853"/>
          </a:xfrm>
          <a:custGeom>
            <a:avLst/>
            <a:gdLst/>
            <a:ahLst/>
            <a:cxnLst/>
            <a:rect l="l" t="t" r="r" b="b"/>
            <a:pathLst>
              <a:path w="6238151" h="4684284">
                <a:moveTo>
                  <a:pt x="0" y="0"/>
                </a:moveTo>
                <a:lnTo>
                  <a:pt x="6238151" y="0"/>
                </a:lnTo>
                <a:lnTo>
                  <a:pt x="6238151" y="4684284"/>
                </a:lnTo>
                <a:lnTo>
                  <a:pt x="0" y="468428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6" name="Freeform 6"/>
          <p:cNvSpPr/>
          <p:nvPr/>
        </p:nvSpPr>
        <p:spPr>
          <a:xfrm>
            <a:off x="-253610" y="8033667"/>
            <a:ext cx="4587510" cy="3003087"/>
          </a:xfrm>
          <a:custGeom>
            <a:avLst/>
            <a:gdLst/>
            <a:ahLst/>
            <a:cxnLst/>
            <a:rect l="l" t="t" r="r" b="b"/>
            <a:pathLst>
              <a:path w="4587510" h="3003087">
                <a:moveTo>
                  <a:pt x="0" y="0"/>
                </a:moveTo>
                <a:lnTo>
                  <a:pt x="4587510" y="0"/>
                </a:lnTo>
                <a:lnTo>
                  <a:pt x="4587510" y="3003086"/>
                </a:lnTo>
                <a:lnTo>
                  <a:pt x="0" y="300308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7" name="Freeform 7"/>
          <p:cNvSpPr/>
          <p:nvPr/>
        </p:nvSpPr>
        <p:spPr>
          <a:xfrm>
            <a:off x="13106400" y="2585449"/>
            <a:ext cx="5916504" cy="8035998"/>
          </a:xfrm>
          <a:custGeom>
            <a:avLst/>
            <a:gdLst/>
            <a:ahLst/>
            <a:cxnLst/>
            <a:rect l="l" t="t" r="r" b="b"/>
            <a:pathLst>
              <a:path w="5916504" h="8035998">
                <a:moveTo>
                  <a:pt x="0" y="0"/>
                </a:moveTo>
                <a:lnTo>
                  <a:pt x="5916504" y="0"/>
                </a:lnTo>
                <a:lnTo>
                  <a:pt x="5916504" y="8035998"/>
                </a:lnTo>
                <a:lnTo>
                  <a:pt x="0" y="8035998"/>
                </a:lnTo>
                <a:lnTo>
                  <a:pt x="0" y="0"/>
                </a:lnTo>
                <a:close/>
              </a:path>
            </a:pathLst>
          </a:custGeom>
          <a:blipFill>
            <a:blip r:embed="rId9"/>
            <a:stretch>
              <a:fillRect/>
            </a:stretch>
          </a:blipFill>
        </p:spPr>
      </p:sp>
      <p:sp>
        <p:nvSpPr>
          <p:cNvPr id="8" name="Freeform 8"/>
          <p:cNvSpPr/>
          <p:nvPr/>
        </p:nvSpPr>
        <p:spPr>
          <a:xfrm rot="-4764411">
            <a:off x="4240519" y="6066127"/>
            <a:ext cx="1242850" cy="2084048"/>
          </a:xfrm>
          <a:custGeom>
            <a:avLst/>
            <a:gdLst/>
            <a:ahLst/>
            <a:cxnLst/>
            <a:rect l="l" t="t" r="r" b="b"/>
            <a:pathLst>
              <a:path w="1242850" h="2084048">
                <a:moveTo>
                  <a:pt x="0" y="0"/>
                </a:moveTo>
                <a:lnTo>
                  <a:pt x="1242850" y="0"/>
                </a:lnTo>
                <a:lnTo>
                  <a:pt x="1242850" y="2084048"/>
                </a:lnTo>
                <a:lnTo>
                  <a:pt x="0" y="2084048"/>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0" name="Freeform 10"/>
          <p:cNvSpPr/>
          <p:nvPr/>
        </p:nvSpPr>
        <p:spPr>
          <a:xfrm>
            <a:off x="15651766" y="257238"/>
            <a:ext cx="2251625" cy="2328211"/>
          </a:xfrm>
          <a:custGeom>
            <a:avLst/>
            <a:gdLst/>
            <a:ahLst/>
            <a:cxnLst/>
            <a:rect l="l" t="t" r="r" b="b"/>
            <a:pathLst>
              <a:path w="2251625" h="2328211">
                <a:moveTo>
                  <a:pt x="0" y="0"/>
                </a:moveTo>
                <a:lnTo>
                  <a:pt x="2251625" y="0"/>
                </a:lnTo>
                <a:lnTo>
                  <a:pt x="2251625" y="2328211"/>
                </a:lnTo>
                <a:lnTo>
                  <a:pt x="0" y="2328211"/>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11" name="Freeform 11"/>
          <p:cNvSpPr/>
          <p:nvPr/>
        </p:nvSpPr>
        <p:spPr>
          <a:xfrm flipH="1">
            <a:off x="-1277227" y="-394301"/>
            <a:ext cx="7315200" cy="3888259"/>
          </a:xfrm>
          <a:custGeom>
            <a:avLst/>
            <a:gdLst/>
            <a:ahLst/>
            <a:cxnLst/>
            <a:rect l="l" t="t" r="r" b="b"/>
            <a:pathLst>
              <a:path w="7315200" h="3888259">
                <a:moveTo>
                  <a:pt x="7315200" y="0"/>
                </a:moveTo>
                <a:lnTo>
                  <a:pt x="0" y="0"/>
                </a:lnTo>
                <a:lnTo>
                  <a:pt x="0" y="3888260"/>
                </a:lnTo>
                <a:lnTo>
                  <a:pt x="7315200" y="3888260"/>
                </a:lnTo>
                <a:lnTo>
                  <a:pt x="7315200" y="0"/>
                </a:lnTo>
                <a:close/>
              </a:path>
            </a:pathLst>
          </a:custGeom>
          <a:blipFill>
            <a:blip r:embed="rId14">
              <a:extLst>
                <a:ext uri="{96DAC541-7B7A-43D3-8B79-37D633B846F1}">
                  <asvg:svgBlip xmlns:asvg="http://schemas.microsoft.com/office/drawing/2016/SVG/main" r:embed="rId15"/>
                </a:ext>
              </a:extLst>
            </a:blip>
            <a:stretch>
              <a:fillRect/>
            </a:stretch>
          </a:blipFill>
        </p:spPr>
      </p:sp>
      <p:sp>
        <p:nvSpPr>
          <p:cNvPr id="12" name="TextBox 12"/>
          <p:cNvSpPr txBox="1"/>
          <p:nvPr/>
        </p:nvSpPr>
        <p:spPr>
          <a:xfrm>
            <a:off x="709607" y="3626151"/>
            <a:ext cx="5793961" cy="3139321"/>
          </a:xfrm>
          <a:prstGeom prst="rect">
            <a:avLst/>
          </a:prstGeom>
        </p:spPr>
        <p:txBody>
          <a:bodyPr lIns="0" tIns="0" rIns="0" bIns="0" rtlCol="0" anchor="t">
            <a:spAutoFit/>
          </a:bodyPr>
          <a:lstStyle/>
          <a:p>
            <a:pPr algn="ctr"/>
            <a:r>
              <a:rPr lang="vi-VN" sz="5000" b="1">
                <a:latin typeface="Times New Roman" panose="02020603050405020304" pitchFamily="18" charset="0"/>
                <a:cs typeface="Times New Roman" panose="02020603050405020304" pitchFamily="18" charset="0"/>
              </a:rPr>
              <a:t>Câu hỏi 2: </a:t>
            </a:r>
            <a:r>
              <a:rPr lang="vi-VN" sz="5000">
                <a:latin typeface="Times New Roman" panose="02020603050405020304" pitchFamily="18" charset="0"/>
                <a:cs typeface="Times New Roman" panose="02020603050405020304" pitchFamily="18" charset="0"/>
              </a:rPr>
              <a:t>Kể tên một số hiện tượng trong đời sống cần quan tâm hiện </a:t>
            </a:r>
            <a:r>
              <a:rPr lang="vi-VN" sz="5000" smtClean="0">
                <a:latin typeface="Times New Roman" panose="02020603050405020304" pitchFamily="18" charset="0"/>
                <a:cs typeface="Times New Roman" panose="02020603050405020304" pitchFamily="18" charset="0"/>
              </a:rPr>
              <a:t>nay</a:t>
            </a:r>
            <a:endParaRPr lang="en-GB" sz="5400"/>
          </a:p>
        </p:txBody>
      </p:sp>
      <p:pic>
        <p:nvPicPr>
          <p:cNvPr id="13" name="Picture 12" descr="C:\Users\Admin\Desktop\23042020haodanh795965_13102021.jpg"/>
          <p:cNvPicPr/>
          <p:nvPr/>
        </p:nvPicPr>
        <p:blipFill>
          <a:blip r:embed="rId16">
            <a:extLst>
              <a:ext uri="{28A0092B-C50C-407E-A947-70E740481C1C}">
                <a14:useLocalDpi xmlns:a14="http://schemas.microsoft.com/office/drawing/2010/main" val="0"/>
              </a:ext>
            </a:extLst>
          </a:blip>
          <a:srcRect/>
          <a:stretch>
            <a:fillRect/>
          </a:stretch>
        </p:blipFill>
        <p:spPr bwMode="auto">
          <a:xfrm>
            <a:off x="7257504" y="2913967"/>
            <a:ext cx="5597799" cy="3465008"/>
          </a:xfrm>
          <a:prstGeom prst="rect">
            <a:avLst/>
          </a:prstGeom>
          <a:solidFill>
            <a:srgbClr val="FFFFFF">
              <a:shade val="85000"/>
            </a:srgbClr>
          </a:solidFill>
          <a:ln w="190500" cap="sq">
            <a:solidFill>
              <a:srgbClr val="FFFFFF"/>
            </a:solidFill>
            <a:miter lim="800000"/>
            <a:headEnd/>
            <a:tailEnd/>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9" name="Rectangle 8"/>
          <p:cNvSpPr/>
          <p:nvPr/>
        </p:nvSpPr>
        <p:spPr>
          <a:xfrm>
            <a:off x="7510713" y="6990262"/>
            <a:ext cx="5352747" cy="812723"/>
          </a:xfrm>
          <a:prstGeom prst="rect">
            <a:avLst/>
          </a:prstGeom>
        </p:spPr>
        <p:txBody>
          <a:bodyPr wrap="none">
            <a:spAutoFit/>
          </a:bodyPr>
          <a:lstStyle/>
          <a:p>
            <a:pPr>
              <a:lnSpc>
                <a:spcPct val="130000"/>
              </a:lnSpc>
              <a:spcAft>
                <a:spcPts val="0"/>
              </a:spcAft>
            </a:pPr>
            <a:r>
              <a:rPr lang="en-US" sz="4000" b="1">
                <a:solidFill>
                  <a:srgbClr val="0D0D0D"/>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Hiện tượng “háo danh”</a:t>
            </a:r>
            <a:endParaRPr lang="en-GB" sz="4000" b="1">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1000"/>
                                        <p:tgtEl>
                                          <p:spTgt spid="13"/>
                                        </p:tgtEl>
                                      </p:cBhvr>
                                    </p:animEffect>
                                    <p:anim calcmode="lin" valueType="num">
                                      <p:cBhvr>
                                        <p:cTn id="20" dur="1000" fill="hold"/>
                                        <p:tgtEl>
                                          <p:spTgt spid="13"/>
                                        </p:tgtEl>
                                        <p:attrNameLst>
                                          <p:attrName>ppt_x</p:attrName>
                                        </p:attrNameLst>
                                      </p:cBhvr>
                                      <p:tavLst>
                                        <p:tav tm="0">
                                          <p:val>
                                            <p:strVal val="#ppt_x"/>
                                          </p:val>
                                        </p:tav>
                                        <p:tav tm="100000">
                                          <p:val>
                                            <p:strVal val="#ppt_x"/>
                                          </p:val>
                                        </p:tav>
                                      </p:tavLst>
                                    </p:anim>
                                    <p:anim calcmode="lin" valueType="num">
                                      <p:cBhvr>
                                        <p:cTn id="21" dur="1000" fill="hold"/>
                                        <p:tgtEl>
                                          <p:spTgt spid="13"/>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1000"/>
                                        <p:tgtEl>
                                          <p:spTgt spid="9"/>
                                        </p:tgtEl>
                                      </p:cBhvr>
                                    </p:animEffect>
                                    <p:anim calcmode="lin" valueType="num">
                                      <p:cBhvr>
                                        <p:cTn id="25" dur="1000" fill="hold"/>
                                        <p:tgtEl>
                                          <p:spTgt spid="9"/>
                                        </p:tgtEl>
                                        <p:attrNameLst>
                                          <p:attrName>ppt_x</p:attrName>
                                        </p:attrNameLst>
                                      </p:cBhvr>
                                      <p:tavLst>
                                        <p:tav tm="0">
                                          <p:val>
                                            <p:strVal val="#ppt_x"/>
                                          </p:val>
                                        </p:tav>
                                        <p:tav tm="100000">
                                          <p:val>
                                            <p:strVal val="#ppt_x"/>
                                          </p:val>
                                        </p:tav>
                                      </p:tavLst>
                                    </p:anim>
                                    <p:anim calcmode="lin" valueType="num">
                                      <p:cBhvr>
                                        <p:cTn id="2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9" grpId="0"/>
    </p:bld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FFFCF8"/>
        </a:solidFill>
        <a:effectLst/>
      </p:bgPr>
    </p:bg>
    <p:spTree>
      <p:nvGrpSpPr>
        <p:cNvPr id="1" name=""/>
        <p:cNvGrpSpPr/>
        <p:nvPr/>
      </p:nvGrpSpPr>
      <p:grpSpPr>
        <a:xfrm>
          <a:off x="0" y="0"/>
          <a:ext cx="0" cy="0"/>
          <a:chOff x="0" y="0"/>
          <a:chExt cx="0" cy="0"/>
        </a:xfrm>
      </p:grpSpPr>
      <p:sp>
        <p:nvSpPr>
          <p:cNvPr id="2" name="Freeform 2"/>
          <p:cNvSpPr/>
          <p:nvPr/>
        </p:nvSpPr>
        <p:spPr>
          <a:xfrm>
            <a:off x="-1301003" y="0"/>
            <a:ext cx="10196989" cy="10287000"/>
          </a:xfrm>
          <a:custGeom>
            <a:avLst/>
            <a:gdLst/>
            <a:ahLst/>
            <a:cxnLst/>
            <a:rect l="l" t="t" r="r" b="b"/>
            <a:pathLst>
              <a:path w="10196989" h="10287000">
                <a:moveTo>
                  <a:pt x="0" y="0"/>
                </a:moveTo>
                <a:lnTo>
                  <a:pt x="10196989" y="0"/>
                </a:lnTo>
                <a:lnTo>
                  <a:pt x="10196989" y="10287000"/>
                </a:lnTo>
                <a:lnTo>
                  <a:pt x="0" y="10287000"/>
                </a:lnTo>
                <a:lnTo>
                  <a:pt x="0" y="0"/>
                </a:lnTo>
                <a:close/>
              </a:path>
            </a:pathLst>
          </a:custGeom>
          <a:blipFill>
            <a:blip r:embed="rId1"/>
            <a:stretch>
              <a:fillRect/>
            </a:stretch>
          </a:blipFill>
        </p:spPr>
      </p:sp>
      <p:sp>
        <p:nvSpPr>
          <p:cNvPr id="3" name="Freeform 3"/>
          <p:cNvSpPr/>
          <p:nvPr/>
        </p:nvSpPr>
        <p:spPr>
          <a:xfrm>
            <a:off x="9392014" y="0"/>
            <a:ext cx="10196989" cy="10287000"/>
          </a:xfrm>
          <a:custGeom>
            <a:avLst/>
            <a:gdLst/>
            <a:ahLst/>
            <a:cxnLst/>
            <a:rect l="l" t="t" r="r" b="b"/>
            <a:pathLst>
              <a:path w="10196989" h="10287000">
                <a:moveTo>
                  <a:pt x="0" y="0"/>
                </a:moveTo>
                <a:lnTo>
                  <a:pt x="10196989" y="0"/>
                </a:lnTo>
                <a:lnTo>
                  <a:pt x="10196989" y="10287000"/>
                </a:lnTo>
                <a:lnTo>
                  <a:pt x="0" y="10287000"/>
                </a:lnTo>
                <a:lnTo>
                  <a:pt x="0" y="0"/>
                </a:lnTo>
                <a:close/>
              </a:path>
            </a:pathLst>
          </a:custGeom>
          <a:blipFill>
            <a:blip r:embed="rId1"/>
            <a:stretch>
              <a:fillRect/>
            </a:stretch>
          </a:blipFill>
        </p:spPr>
      </p:sp>
      <p:sp>
        <p:nvSpPr>
          <p:cNvPr id="4" name="Freeform 4"/>
          <p:cNvSpPr/>
          <p:nvPr/>
        </p:nvSpPr>
        <p:spPr>
          <a:xfrm>
            <a:off x="2452229" y="1550053"/>
            <a:ext cx="12935065" cy="7186894"/>
          </a:xfrm>
          <a:custGeom>
            <a:avLst/>
            <a:gdLst/>
            <a:ahLst/>
            <a:cxnLst/>
            <a:rect l="l" t="t" r="r" b="b"/>
            <a:pathLst>
              <a:path w="12935065" h="7186894">
                <a:moveTo>
                  <a:pt x="0" y="0"/>
                </a:moveTo>
                <a:lnTo>
                  <a:pt x="12935065" y="0"/>
                </a:lnTo>
                <a:lnTo>
                  <a:pt x="12935065" y="7186894"/>
                </a:lnTo>
                <a:lnTo>
                  <a:pt x="0" y="718689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5" name="TextBox 5"/>
          <p:cNvSpPr txBox="1"/>
          <p:nvPr/>
        </p:nvSpPr>
        <p:spPr>
          <a:xfrm>
            <a:off x="4654885" y="5352012"/>
            <a:ext cx="9044214" cy="1909690"/>
          </a:xfrm>
          <a:prstGeom prst="rect">
            <a:avLst/>
          </a:prstGeom>
        </p:spPr>
        <p:txBody>
          <a:bodyPr lIns="0" tIns="0" rIns="0" bIns="0" rtlCol="0" anchor="t">
            <a:spAutoFit/>
          </a:bodyPr>
          <a:lstStyle/>
          <a:p>
            <a:pPr algn="ctr">
              <a:lnSpc>
                <a:spcPct val="150000"/>
              </a:lnSpc>
            </a:pPr>
            <a:r>
              <a:rPr lang="en-US" sz="4400" smtClean="0">
                <a:latin typeface="Times New Roman" panose="02020603050405020304" pitchFamily="18" charset="0"/>
                <a:cs typeface="Times New Roman" panose="02020603050405020304" pitchFamily="18" charset="0"/>
              </a:rPr>
              <a:t>Tìm </a:t>
            </a:r>
            <a:r>
              <a:rPr lang="en-US" sz="4400">
                <a:latin typeface="Times New Roman" panose="02020603050405020304" pitchFamily="18" charset="0"/>
                <a:cs typeface="Times New Roman" panose="02020603050405020304" pitchFamily="18" charset="0"/>
              </a:rPr>
              <a:t>ý: Liệt kê các ý kiến đồng tình hay phản đối về đề tài đã chọn</a:t>
            </a:r>
            <a:endParaRPr lang="en-US" sz="4400">
              <a:solidFill>
                <a:srgbClr val="603813"/>
              </a:solidFill>
              <a:latin typeface="Times New Roman" panose="02020603050405020304" pitchFamily="18" charset="0"/>
              <a:cs typeface="Times New Roman" panose="02020603050405020304" pitchFamily="18" charset="0"/>
            </a:endParaRPr>
          </a:p>
        </p:txBody>
      </p:sp>
      <p:sp>
        <p:nvSpPr>
          <p:cNvPr id="6" name="Freeform 6"/>
          <p:cNvSpPr/>
          <p:nvPr/>
        </p:nvSpPr>
        <p:spPr>
          <a:xfrm>
            <a:off x="1415830" y="695341"/>
            <a:ext cx="3883186" cy="4158699"/>
          </a:xfrm>
          <a:custGeom>
            <a:avLst/>
            <a:gdLst/>
            <a:ahLst/>
            <a:cxnLst/>
            <a:rect l="l" t="t" r="r" b="b"/>
            <a:pathLst>
              <a:path w="3883186" h="4158699">
                <a:moveTo>
                  <a:pt x="0" y="0"/>
                </a:moveTo>
                <a:lnTo>
                  <a:pt x="3883186" y="0"/>
                </a:lnTo>
                <a:lnTo>
                  <a:pt x="3883186" y="4158699"/>
                </a:lnTo>
                <a:lnTo>
                  <a:pt x="0" y="4158699"/>
                </a:lnTo>
                <a:lnTo>
                  <a:pt x="0" y="0"/>
                </a:lnTo>
                <a:close/>
              </a:path>
            </a:pathLst>
          </a:custGeom>
          <a:blipFill>
            <a:blip r:embed="rId4"/>
            <a:stretch>
              <a:fillRect/>
            </a:stretch>
          </a:blipFill>
        </p:spPr>
      </p:sp>
      <p:sp>
        <p:nvSpPr>
          <p:cNvPr id="7" name="Freeform 7"/>
          <p:cNvSpPr/>
          <p:nvPr/>
        </p:nvSpPr>
        <p:spPr>
          <a:xfrm flipH="1">
            <a:off x="13357306" y="4077768"/>
            <a:ext cx="4673367" cy="6772995"/>
          </a:xfrm>
          <a:custGeom>
            <a:avLst/>
            <a:gdLst/>
            <a:ahLst/>
            <a:cxnLst/>
            <a:rect l="l" t="t" r="r" b="b"/>
            <a:pathLst>
              <a:path w="4673367" h="6772995">
                <a:moveTo>
                  <a:pt x="4673367" y="0"/>
                </a:moveTo>
                <a:lnTo>
                  <a:pt x="0" y="0"/>
                </a:lnTo>
                <a:lnTo>
                  <a:pt x="0" y="6772995"/>
                </a:lnTo>
                <a:lnTo>
                  <a:pt x="4673367" y="6772995"/>
                </a:lnTo>
                <a:lnTo>
                  <a:pt x="4673367" y="0"/>
                </a:lnTo>
                <a:close/>
              </a:path>
            </a:pathLst>
          </a:custGeom>
          <a:blipFill>
            <a:blip r:embed="rId5"/>
            <a:stretch>
              <a:fillRect/>
            </a:stretch>
          </a:blipFill>
        </p:spPr>
      </p:sp>
      <p:sp>
        <p:nvSpPr>
          <p:cNvPr id="8" name="Freeform 8"/>
          <p:cNvSpPr/>
          <p:nvPr/>
        </p:nvSpPr>
        <p:spPr>
          <a:xfrm>
            <a:off x="12419078" y="797159"/>
            <a:ext cx="3792449" cy="2675257"/>
          </a:xfrm>
          <a:custGeom>
            <a:avLst/>
            <a:gdLst/>
            <a:ahLst/>
            <a:cxnLst/>
            <a:rect l="l" t="t" r="r" b="b"/>
            <a:pathLst>
              <a:path w="3792449" h="2675257">
                <a:moveTo>
                  <a:pt x="0" y="0"/>
                </a:moveTo>
                <a:lnTo>
                  <a:pt x="3792449" y="0"/>
                </a:lnTo>
                <a:lnTo>
                  <a:pt x="3792449" y="2675257"/>
                </a:lnTo>
                <a:lnTo>
                  <a:pt x="0" y="267525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9" name="Freeform 9"/>
          <p:cNvSpPr/>
          <p:nvPr/>
        </p:nvSpPr>
        <p:spPr>
          <a:xfrm rot="707798">
            <a:off x="766460" y="6611746"/>
            <a:ext cx="4078189" cy="2903346"/>
          </a:xfrm>
          <a:custGeom>
            <a:avLst/>
            <a:gdLst/>
            <a:ahLst/>
            <a:cxnLst/>
            <a:rect l="l" t="t" r="r" b="b"/>
            <a:pathLst>
              <a:path w="4078189" h="2903346">
                <a:moveTo>
                  <a:pt x="0" y="0"/>
                </a:moveTo>
                <a:lnTo>
                  <a:pt x="4078189" y="0"/>
                </a:lnTo>
                <a:lnTo>
                  <a:pt x="4078189" y="2903347"/>
                </a:lnTo>
                <a:lnTo>
                  <a:pt x="0" y="2903347"/>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0" name="Freeform 10"/>
          <p:cNvSpPr/>
          <p:nvPr/>
        </p:nvSpPr>
        <p:spPr>
          <a:xfrm>
            <a:off x="14928431" y="-908260"/>
            <a:ext cx="4661737" cy="3410838"/>
          </a:xfrm>
          <a:custGeom>
            <a:avLst/>
            <a:gdLst/>
            <a:ahLst/>
            <a:cxnLst/>
            <a:rect l="l" t="t" r="r" b="b"/>
            <a:pathLst>
              <a:path w="4661737" h="3410838">
                <a:moveTo>
                  <a:pt x="0" y="0"/>
                </a:moveTo>
                <a:lnTo>
                  <a:pt x="4661738" y="0"/>
                </a:lnTo>
                <a:lnTo>
                  <a:pt x="4661738" y="3410838"/>
                </a:lnTo>
                <a:lnTo>
                  <a:pt x="0" y="3410838"/>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1" name="TextBox 11"/>
          <p:cNvSpPr txBox="1"/>
          <p:nvPr/>
        </p:nvSpPr>
        <p:spPr>
          <a:xfrm>
            <a:off x="5414814" y="2135362"/>
            <a:ext cx="8027055" cy="2215991"/>
          </a:xfrm>
          <a:prstGeom prst="rect">
            <a:avLst/>
          </a:prstGeom>
        </p:spPr>
        <p:txBody>
          <a:bodyPr wrap="square" lIns="0" tIns="0" rIns="0" bIns="0" rtlCol="0" anchor="t">
            <a:spAutoFit/>
          </a:bodyPr>
          <a:lstStyle/>
          <a:p>
            <a:pPr algn="ctr"/>
            <a:r>
              <a:rPr lang="vi-VN" sz="7200" b="1">
                <a:latin typeface="Times New Roman" panose="02020603050405020304" pitchFamily="18" charset="0"/>
                <a:cs typeface="Times New Roman" panose="02020603050405020304" pitchFamily="18" charset="0"/>
              </a:rPr>
              <a:t>Bước 2:</a:t>
            </a:r>
            <a:r>
              <a:rPr lang="vi-VN" sz="7200">
                <a:latin typeface="Times New Roman" panose="02020603050405020304" pitchFamily="18" charset="0"/>
                <a:cs typeface="Times New Roman" panose="02020603050405020304" pitchFamily="18" charset="0"/>
              </a:rPr>
              <a:t> </a:t>
            </a:r>
            <a:r>
              <a:rPr lang="vi-VN" sz="7200" b="1">
                <a:latin typeface="Times New Roman" panose="02020603050405020304" pitchFamily="18" charset="0"/>
                <a:cs typeface="Times New Roman" panose="02020603050405020304" pitchFamily="18" charset="0"/>
              </a:rPr>
              <a:t>Tìm ý và lập dàn ý</a:t>
            </a:r>
            <a:endParaRPr lang="en-GB" sz="7200">
              <a:latin typeface="Times New Roman" panose="02020603050405020304" pitchFamily="18" charset="0"/>
              <a:cs typeface="Times New Roman" panose="02020603050405020304" pitchFamily="18" charset="0"/>
            </a:endParaRPr>
          </a:p>
        </p:txBody>
      </p:sp>
      <p:sp>
        <p:nvSpPr>
          <p:cNvPr id="12" name="Freeform 12"/>
          <p:cNvSpPr/>
          <p:nvPr/>
        </p:nvSpPr>
        <p:spPr>
          <a:xfrm rot="-512653">
            <a:off x="-1254497" y="-1791418"/>
            <a:ext cx="3775329" cy="4114800"/>
          </a:xfrm>
          <a:custGeom>
            <a:avLst/>
            <a:gdLst/>
            <a:ahLst/>
            <a:cxnLst/>
            <a:rect l="l" t="t" r="r" b="b"/>
            <a:pathLst>
              <a:path w="3775329" h="4114800">
                <a:moveTo>
                  <a:pt x="0" y="0"/>
                </a:moveTo>
                <a:lnTo>
                  <a:pt x="3775329" y="0"/>
                </a:lnTo>
                <a:lnTo>
                  <a:pt x="3775329" y="4114800"/>
                </a:lnTo>
                <a:lnTo>
                  <a:pt x="0" y="41148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1" grpId="0"/>
    </p:bld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FFFCF8"/>
        </a:solidFill>
        <a:effectLst/>
      </p:bgPr>
    </p:bg>
    <p:spTree>
      <p:nvGrpSpPr>
        <p:cNvPr id="1" name=""/>
        <p:cNvGrpSpPr/>
        <p:nvPr/>
      </p:nvGrpSpPr>
      <p:grpSpPr>
        <a:xfrm>
          <a:off x="0" y="0"/>
          <a:ext cx="0" cy="0"/>
          <a:chOff x="0" y="0"/>
          <a:chExt cx="0" cy="0"/>
        </a:xfrm>
      </p:grpSpPr>
      <p:sp>
        <p:nvSpPr>
          <p:cNvPr id="2" name="Freeform 2"/>
          <p:cNvSpPr/>
          <p:nvPr/>
        </p:nvSpPr>
        <p:spPr>
          <a:xfrm>
            <a:off x="-1301003" y="0"/>
            <a:ext cx="10196989" cy="10287000"/>
          </a:xfrm>
          <a:custGeom>
            <a:avLst/>
            <a:gdLst/>
            <a:ahLst/>
            <a:cxnLst/>
            <a:rect l="l" t="t" r="r" b="b"/>
            <a:pathLst>
              <a:path w="10196989" h="10287000">
                <a:moveTo>
                  <a:pt x="0" y="0"/>
                </a:moveTo>
                <a:lnTo>
                  <a:pt x="10196989" y="0"/>
                </a:lnTo>
                <a:lnTo>
                  <a:pt x="10196989" y="10287000"/>
                </a:lnTo>
                <a:lnTo>
                  <a:pt x="0" y="10287000"/>
                </a:lnTo>
                <a:lnTo>
                  <a:pt x="0" y="0"/>
                </a:lnTo>
                <a:close/>
              </a:path>
            </a:pathLst>
          </a:custGeom>
          <a:blipFill>
            <a:blip r:embed="rId1"/>
            <a:stretch>
              <a:fillRect/>
            </a:stretch>
          </a:blipFill>
        </p:spPr>
      </p:sp>
      <p:sp>
        <p:nvSpPr>
          <p:cNvPr id="3" name="Freeform 3"/>
          <p:cNvSpPr/>
          <p:nvPr/>
        </p:nvSpPr>
        <p:spPr>
          <a:xfrm>
            <a:off x="9392014" y="0"/>
            <a:ext cx="10196989" cy="10287000"/>
          </a:xfrm>
          <a:custGeom>
            <a:avLst/>
            <a:gdLst/>
            <a:ahLst/>
            <a:cxnLst/>
            <a:rect l="l" t="t" r="r" b="b"/>
            <a:pathLst>
              <a:path w="10196989" h="10287000">
                <a:moveTo>
                  <a:pt x="0" y="0"/>
                </a:moveTo>
                <a:lnTo>
                  <a:pt x="10196989" y="0"/>
                </a:lnTo>
                <a:lnTo>
                  <a:pt x="10196989" y="10287000"/>
                </a:lnTo>
                <a:lnTo>
                  <a:pt x="0" y="10287000"/>
                </a:lnTo>
                <a:lnTo>
                  <a:pt x="0" y="0"/>
                </a:lnTo>
                <a:close/>
              </a:path>
            </a:pathLst>
          </a:custGeom>
          <a:blipFill>
            <a:blip r:embed="rId1"/>
            <a:stretch>
              <a:fillRect/>
            </a:stretch>
          </a:blipFill>
        </p:spPr>
      </p:sp>
      <p:sp>
        <p:nvSpPr>
          <p:cNvPr id="4" name="Freeform 4"/>
          <p:cNvSpPr/>
          <p:nvPr/>
        </p:nvSpPr>
        <p:spPr>
          <a:xfrm>
            <a:off x="3385375" y="1565904"/>
            <a:ext cx="12935065" cy="7186894"/>
          </a:xfrm>
          <a:custGeom>
            <a:avLst/>
            <a:gdLst/>
            <a:ahLst/>
            <a:cxnLst/>
            <a:rect l="l" t="t" r="r" b="b"/>
            <a:pathLst>
              <a:path w="12935065" h="7186894">
                <a:moveTo>
                  <a:pt x="0" y="0"/>
                </a:moveTo>
                <a:lnTo>
                  <a:pt x="12935065" y="0"/>
                </a:lnTo>
                <a:lnTo>
                  <a:pt x="12935065" y="7186894"/>
                </a:lnTo>
                <a:lnTo>
                  <a:pt x="0" y="718689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5" name="Freeform 5"/>
          <p:cNvSpPr/>
          <p:nvPr/>
        </p:nvSpPr>
        <p:spPr>
          <a:xfrm>
            <a:off x="643520" y="5222255"/>
            <a:ext cx="6327049" cy="5952699"/>
          </a:xfrm>
          <a:custGeom>
            <a:avLst/>
            <a:gdLst/>
            <a:ahLst/>
            <a:cxnLst/>
            <a:rect l="l" t="t" r="r" b="b"/>
            <a:pathLst>
              <a:path w="6327049" h="5952699">
                <a:moveTo>
                  <a:pt x="0" y="0"/>
                </a:moveTo>
                <a:lnTo>
                  <a:pt x="6327049" y="0"/>
                </a:lnTo>
                <a:lnTo>
                  <a:pt x="6327049" y="5952699"/>
                </a:lnTo>
                <a:lnTo>
                  <a:pt x="0" y="5952699"/>
                </a:lnTo>
                <a:lnTo>
                  <a:pt x="0" y="0"/>
                </a:lnTo>
                <a:close/>
              </a:path>
            </a:pathLst>
          </a:custGeom>
          <a:blipFill>
            <a:blip r:embed="rId4"/>
            <a:stretch>
              <a:fillRect/>
            </a:stretch>
          </a:blipFill>
        </p:spPr>
      </p:sp>
      <p:sp>
        <p:nvSpPr>
          <p:cNvPr id="6" name="Freeform 6"/>
          <p:cNvSpPr/>
          <p:nvPr/>
        </p:nvSpPr>
        <p:spPr>
          <a:xfrm rot="292895">
            <a:off x="1073215" y="776011"/>
            <a:ext cx="5413786" cy="4065261"/>
          </a:xfrm>
          <a:custGeom>
            <a:avLst/>
            <a:gdLst/>
            <a:ahLst/>
            <a:cxnLst/>
            <a:rect l="l" t="t" r="r" b="b"/>
            <a:pathLst>
              <a:path w="5413786" h="4065261">
                <a:moveTo>
                  <a:pt x="0" y="0"/>
                </a:moveTo>
                <a:lnTo>
                  <a:pt x="5413786" y="0"/>
                </a:lnTo>
                <a:lnTo>
                  <a:pt x="5413786" y="4065261"/>
                </a:lnTo>
                <a:lnTo>
                  <a:pt x="0" y="406526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7" name="Freeform 7"/>
          <p:cNvSpPr/>
          <p:nvPr/>
        </p:nvSpPr>
        <p:spPr>
          <a:xfrm rot="7690065">
            <a:off x="14029891" y="-159421"/>
            <a:ext cx="3868617" cy="5911926"/>
          </a:xfrm>
          <a:custGeom>
            <a:avLst/>
            <a:gdLst/>
            <a:ahLst/>
            <a:cxnLst/>
            <a:rect l="l" t="t" r="r" b="b"/>
            <a:pathLst>
              <a:path w="3868617" h="5911926">
                <a:moveTo>
                  <a:pt x="0" y="0"/>
                </a:moveTo>
                <a:lnTo>
                  <a:pt x="3868617" y="0"/>
                </a:lnTo>
                <a:lnTo>
                  <a:pt x="3868617" y="5911926"/>
                </a:lnTo>
                <a:lnTo>
                  <a:pt x="0" y="5911926"/>
                </a:lnTo>
                <a:lnTo>
                  <a:pt x="0" y="0"/>
                </a:lnTo>
                <a:close/>
              </a:path>
            </a:pathLst>
          </a:custGeom>
          <a:blipFill>
            <a:blip r:embed="rId7"/>
            <a:stretch>
              <a:fillRect/>
            </a:stretch>
          </a:blipFill>
        </p:spPr>
      </p:sp>
      <p:sp>
        <p:nvSpPr>
          <p:cNvPr id="8" name="Freeform 8"/>
          <p:cNvSpPr/>
          <p:nvPr/>
        </p:nvSpPr>
        <p:spPr>
          <a:xfrm>
            <a:off x="14128288" y="5449726"/>
            <a:ext cx="3723047" cy="5197972"/>
          </a:xfrm>
          <a:custGeom>
            <a:avLst/>
            <a:gdLst/>
            <a:ahLst/>
            <a:cxnLst/>
            <a:rect l="l" t="t" r="r" b="b"/>
            <a:pathLst>
              <a:path w="3723047" h="5197972">
                <a:moveTo>
                  <a:pt x="0" y="0"/>
                </a:moveTo>
                <a:lnTo>
                  <a:pt x="3723047" y="0"/>
                </a:lnTo>
                <a:lnTo>
                  <a:pt x="3723047" y="5197971"/>
                </a:lnTo>
                <a:lnTo>
                  <a:pt x="0" y="5197971"/>
                </a:lnTo>
                <a:lnTo>
                  <a:pt x="0" y="0"/>
                </a:lnTo>
                <a:close/>
              </a:path>
            </a:pathLst>
          </a:custGeom>
          <a:blipFill>
            <a:blip r:embed="rId8"/>
            <a:stretch>
              <a:fillRect/>
            </a:stretch>
          </a:blipFill>
        </p:spPr>
      </p:sp>
      <p:sp>
        <p:nvSpPr>
          <p:cNvPr id="10" name="TextBox 10"/>
          <p:cNvSpPr txBox="1"/>
          <p:nvPr/>
        </p:nvSpPr>
        <p:spPr>
          <a:xfrm>
            <a:off x="185991" y="2537615"/>
            <a:ext cx="7675128" cy="789640"/>
          </a:xfrm>
          <a:prstGeom prst="rect">
            <a:avLst/>
          </a:prstGeom>
        </p:spPr>
        <p:txBody>
          <a:bodyPr lIns="0" tIns="0" rIns="0" bIns="0" rtlCol="0" anchor="t">
            <a:spAutoFit/>
          </a:bodyPr>
          <a:lstStyle/>
          <a:p>
            <a:pPr algn="ctr">
              <a:lnSpc>
                <a:spcPts val="5760"/>
              </a:lnSpc>
            </a:pPr>
            <a:r>
              <a:rPr lang="en-US" sz="7200" b="1" i="1">
                <a:latin typeface="Times New Roman" panose="02020603050405020304" pitchFamily="18" charset="0"/>
                <a:cs typeface="Times New Roman" panose="02020603050405020304" pitchFamily="18" charset="0"/>
              </a:rPr>
              <a:t>Lập dàn ý </a:t>
            </a:r>
            <a:endParaRPr lang="en-US" sz="7200">
              <a:solidFill>
                <a:srgbClr val="4F3B20"/>
              </a:solidFill>
              <a:latin typeface="Times New Roman" panose="02020603050405020304" pitchFamily="18" charset="0"/>
              <a:cs typeface="Times New Roman" panose="02020603050405020304" pitchFamily="18" charset="0"/>
            </a:endParaRPr>
          </a:p>
        </p:txBody>
      </p:sp>
      <p:sp>
        <p:nvSpPr>
          <p:cNvPr id="13" name="Freeform 13"/>
          <p:cNvSpPr/>
          <p:nvPr/>
        </p:nvSpPr>
        <p:spPr>
          <a:xfrm rot="-5983020">
            <a:off x="-398539" y="-1317819"/>
            <a:ext cx="3681013" cy="3696344"/>
          </a:xfrm>
          <a:custGeom>
            <a:avLst/>
            <a:gdLst/>
            <a:ahLst/>
            <a:cxnLst/>
            <a:rect l="l" t="t" r="r" b="b"/>
            <a:pathLst>
              <a:path w="3681013" h="3696344">
                <a:moveTo>
                  <a:pt x="0" y="0"/>
                </a:moveTo>
                <a:lnTo>
                  <a:pt x="3681014" y="0"/>
                </a:lnTo>
                <a:lnTo>
                  <a:pt x="3681014" y="3696344"/>
                </a:lnTo>
                <a:lnTo>
                  <a:pt x="0" y="3696344"/>
                </a:lnTo>
                <a:lnTo>
                  <a:pt x="0" y="0"/>
                </a:lnTo>
                <a:close/>
              </a:path>
            </a:pathLst>
          </a:custGeom>
          <a:blipFill>
            <a:blip r:embed="rId9">
              <a:extLst>
                <a:ext uri="{96DAC541-7B7A-43D3-8B79-37D633B846F1}">
                  <asvg:svgBlip xmlns:asvg="http://schemas.microsoft.com/office/drawing/2016/SVG/main" r:embed="rId10"/>
                </a:ext>
              </a:extLst>
            </a:blip>
            <a:stretch>
              <a:fillRect l="-26797"/>
            </a:stretch>
          </a:blipFill>
        </p:spPr>
      </p:sp>
      <p:sp>
        <p:nvSpPr>
          <p:cNvPr id="14" name="Rectangle 13"/>
          <p:cNvSpPr/>
          <p:nvPr/>
        </p:nvSpPr>
        <p:spPr>
          <a:xfrm>
            <a:off x="6897495" y="1912308"/>
            <a:ext cx="7197775" cy="6494085"/>
          </a:xfrm>
          <a:prstGeom prst="rect">
            <a:avLst/>
          </a:prstGeom>
        </p:spPr>
        <p:txBody>
          <a:bodyPr wrap="square">
            <a:spAutoFit/>
          </a:bodyPr>
          <a:lstStyle/>
          <a:p>
            <a:pPr algn="ctr">
              <a:lnSpc>
                <a:spcPct val="130000"/>
              </a:lnSpc>
              <a:spcAft>
                <a:spcPts val="0"/>
              </a:spcAft>
            </a:pPr>
            <a:r>
              <a:rPr lang="vi-VN" sz="4000" b="1"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Mở bài</a:t>
            </a:r>
            <a:endParaRPr lang="en-GB" sz="4000" b="1">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30000"/>
              </a:lnSpc>
              <a:spcAft>
                <a:spcPts val="0"/>
              </a:spcAft>
            </a:pPr>
            <a:r>
              <a:rPr lang="vi-VN" sz="400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Giới thiệu vấn đề: “Tầm quan trọng của việc bảo vệ rừng.”</a:t>
            </a:r>
            <a:endParaRPr lang="en-GB" sz="4000">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30000"/>
              </a:lnSpc>
              <a:spcAft>
                <a:spcPts val="0"/>
              </a:spcAft>
            </a:pPr>
            <a:r>
              <a:rPr lang="vi-VN" sz="400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Nêu ý kiến của người viết về vấn đề cần bàn luận: Đồng tình với ý kiến: “Bảo vệ rừng là vấn đề quan trọng và cấp bách hiện nay của nước ta”</a:t>
            </a:r>
            <a:endParaRPr lang="en-GB" sz="400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barn(inVertical)">
                                      <p:cBhvr>
                                        <p:cTn id="1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4" grpId="0"/>
    </p:bld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FFFCF8"/>
        </a:solidFill>
        <a:effectLst/>
      </p:bgPr>
    </p:bg>
    <p:spTree>
      <p:nvGrpSpPr>
        <p:cNvPr id="1" name=""/>
        <p:cNvGrpSpPr/>
        <p:nvPr/>
      </p:nvGrpSpPr>
      <p:grpSpPr>
        <a:xfrm>
          <a:off x="0" y="0"/>
          <a:ext cx="0" cy="0"/>
          <a:chOff x="0" y="0"/>
          <a:chExt cx="0" cy="0"/>
        </a:xfrm>
      </p:grpSpPr>
      <p:sp>
        <p:nvSpPr>
          <p:cNvPr id="2" name="Freeform 2"/>
          <p:cNvSpPr/>
          <p:nvPr/>
        </p:nvSpPr>
        <p:spPr>
          <a:xfrm>
            <a:off x="-1301003" y="0"/>
            <a:ext cx="10196989" cy="10287000"/>
          </a:xfrm>
          <a:custGeom>
            <a:avLst/>
            <a:gdLst/>
            <a:ahLst/>
            <a:cxnLst/>
            <a:rect l="l" t="t" r="r" b="b"/>
            <a:pathLst>
              <a:path w="10196989" h="10287000">
                <a:moveTo>
                  <a:pt x="0" y="0"/>
                </a:moveTo>
                <a:lnTo>
                  <a:pt x="10196989" y="0"/>
                </a:lnTo>
                <a:lnTo>
                  <a:pt x="10196989" y="10287000"/>
                </a:lnTo>
                <a:lnTo>
                  <a:pt x="0" y="10287000"/>
                </a:lnTo>
                <a:lnTo>
                  <a:pt x="0" y="0"/>
                </a:lnTo>
                <a:close/>
              </a:path>
            </a:pathLst>
          </a:custGeom>
          <a:blipFill>
            <a:blip r:embed="rId1"/>
            <a:stretch>
              <a:fillRect/>
            </a:stretch>
          </a:blipFill>
        </p:spPr>
      </p:sp>
      <p:sp>
        <p:nvSpPr>
          <p:cNvPr id="3" name="Freeform 3"/>
          <p:cNvSpPr/>
          <p:nvPr/>
        </p:nvSpPr>
        <p:spPr>
          <a:xfrm>
            <a:off x="9392014" y="0"/>
            <a:ext cx="10196989" cy="10287000"/>
          </a:xfrm>
          <a:custGeom>
            <a:avLst/>
            <a:gdLst/>
            <a:ahLst/>
            <a:cxnLst/>
            <a:rect l="l" t="t" r="r" b="b"/>
            <a:pathLst>
              <a:path w="10196989" h="10287000">
                <a:moveTo>
                  <a:pt x="0" y="0"/>
                </a:moveTo>
                <a:lnTo>
                  <a:pt x="10196989" y="0"/>
                </a:lnTo>
                <a:lnTo>
                  <a:pt x="10196989" y="10287000"/>
                </a:lnTo>
                <a:lnTo>
                  <a:pt x="0" y="10287000"/>
                </a:lnTo>
                <a:lnTo>
                  <a:pt x="0" y="0"/>
                </a:lnTo>
                <a:close/>
              </a:path>
            </a:pathLst>
          </a:custGeom>
          <a:blipFill>
            <a:blip r:embed="rId1"/>
            <a:stretch>
              <a:fillRect/>
            </a:stretch>
          </a:blipFill>
        </p:spPr>
      </p:sp>
      <p:sp>
        <p:nvSpPr>
          <p:cNvPr id="4" name="Freeform 4"/>
          <p:cNvSpPr/>
          <p:nvPr/>
        </p:nvSpPr>
        <p:spPr>
          <a:xfrm>
            <a:off x="2709125" y="1031076"/>
            <a:ext cx="14207275" cy="9065423"/>
          </a:xfrm>
          <a:custGeom>
            <a:avLst/>
            <a:gdLst/>
            <a:ahLst/>
            <a:cxnLst/>
            <a:rect l="l" t="t" r="r" b="b"/>
            <a:pathLst>
              <a:path w="12935065" h="7186894">
                <a:moveTo>
                  <a:pt x="0" y="0"/>
                </a:moveTo>
                <a:lnTo>
                  <a:pt x="12935065" y="0"/>
                </a:lnTo>
                <a:lnTo>
                  <a:pt x="12935065" y="7186894"/>
                </a:lnTo>
                <a:lnTo>
                  <a:pt x="0" y="718689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5" name="Freeform 5"/>
          <p:cNvSpPr/>
          <p:nvPr/>
        </p:nvSpPr>
        <p:spPr>
          <a:xfrm>
            <a:off x="-2239613" y="5101402"/>
            <a:ext cx="6327049" cy="5952699"/>
          </a:xfrm>
          <a:custGeom>
            <a:avLst/>
            <a:gdLst/>
            <a:ahLst/>
            <a:cxnLst/>
            <a:rect l="l" t="t" r="r" b="b"/>
            <a:pathLst>
              <a:path w="6327049" h="5952699">
                <a:moveTo>
                  <a:pt x="0" y="0"/>
                </a:moveTo>
                <a:lnTo>
                  <a:pt x="6327049" y="0"/>
                </a:lnTo>
                <a:lnTo>
                  <a:pt x="6327049" y="5952699"/>
                </a:lnTo>
                <a:lnTo>
                  <a:pt x="0" y="5952699"/>
                </a:lnTo>
                <a:lnTo>
                  <a:pt x="0" y="0"/>
                </a:lnTo>
                <a:close/>
              </a:path>
            </a:pathLst>
          </a:custGeom>
          <a:blipFill>
            <a:blip r:embed="rId4"/>
            <a:stretch>
              <a:fillRect/>
            </a:stretch>
          </a:blipFill>
        </p:spPr>
      </p:sp>
      <p:sp>
        <p:nvSpPr>
          <p:cNvPr id="7" name="Freeform 7"/>
          <p:cNvSpPr/>
          <p:nvPr/>
        </p:nvSpPr>
        <p:spPr>
          <a:xfrm rot="7690065">
            <a:off x="15917025" y="-231100"/>
            <a:ext cx="3868617" cy="5911926"/>
          </a:xfrm>
          <a:custGeom>
            <a:avLst/>
            <a:gdLst/>
            <a:ahLst/>
            <a:cxnLst/>
            <a:rect l="l" t="t" r="r" b="b"/>
            <a:pathLst>
              <a:path w="3868617" h="5911926">
                <a:moveTo>
                  <a:pt x="0" y="0"/>
                </a:moveTo>
                <a:lnTo>
                  <a:pt x="3868617" y="0"/>
                </a:lnTo>
                <a:lnTo>
                  <a:pt x="3868617" y="5911926"/>
                </a:lnTo>
                <a:lnTo>
                  <a:pt x="0" y="5911926"/>
                </a:lnTo>
                <a:lnTo>
                  <a:pt x="0" y="0"/>
                </a:lnTo>
                <a:close/>
              </a:path>
            </a:pathLst>
          </a:custGeom>
          <a:blipFill>
            <a:blip r:embed="rId5"/>
            <a:stretch>
              <a:fillRect/>
            </a:stretch>
          </a:blipFill>
        </p:spPr>
      </p:sp>
      <p:sp>
        <p:nvSpPr>
          <p:cNvPr id="8" name="Freeform 8"/>
          <p:cNvSpPr/>
          <p:nvPr/>
        </p:nvSpPr>
        <p:spPr>
          <a:xfrm>
            <a:off x="16621471" y="5143500"/>
            <a:ext cx="3723047" cy="5197972"/>
          </a:xfrm>
          <a:custGeom>
            <a:avLst/>
            <a:gdLst/>
            <a:ahLst/>
            <a:cxnLst/>
            <a:rect l="l" t="t" r="r" b="b"/>
            <a:pathLst>
              <a:path w="3723047" h="5197972">
                <a:moveTo>
                  <a:pt x="0" y="0"/>
                </a:moveTo>
                <a:lnTo>
                  <a:pt x="3723047" y="0"/>
                </a:lnTo>
                <a:lnTo>
                  <a:pt x="3723047" y="5197971"/>
                </a:lnTo>
                <a:lnTo>
                  <a:pt x="0" y="5197971"/>
                </a:lnTo>
                <a:lnTo>
                  <a:pt x="0" y="0"/>
                </a:lnTo>
                <a:close/>
              </a:path>
            </a:pathLst>
          </a:custGeom>
          <a:blipFill>
            <a:blip r:embed="rId6"/>
            <a:stretch>
              <a:fillRect/>
            </a:stretch>
          </a:blipFill>
        </p:spPr>
      </p:sp>
      <p:sp>
        <p:nvSpPr>
          <p:cNvPr id="13" name="Freeform 13"/>
          <p:cNvSpPr/>
          <p:nvPr/>
        </p:nvSpPr>
        <p:spPr>
          <a:xfrm rot="-5983020">
            <a:off x="-398539" y="-1317819"/>
            <a:ext cx="3681013" cy="3696344"/>
          </a:xfrm>
          <a:custGeom>
            <a:avLst/>
            <a:gdLst/>
            <a:ahLst/>
            <a:cxnLst/>
            <a:rect l="l" t="t" r="r" b="b"/>
            <a:pathLst>
              <a:path w="3681013" h="3696344">
                <a:moveTo>
                  <a:pt x="0" y="0"/>
                </a:moveTo>
                <a:lnTo>
                  <a:pt x="3681014" y="0"/>
                </a:lnTo>
                <a:lnTo>
                  <a:pt x="3681014" y="3696344"/>
                </a:lnTo>
                <a:lnTo>
                  <a:pt x="0" y="3696344"/>
                </a:lnTo>
                <a:lnTo>
                  <a:pt x="0" y="0"/>
                </a:lnTo>
                <a:close/>
              </a:path>
            </a:pathLst>
          </a:custGeom>
          <a:blipFill>
            <a:blip r:embed="rId7">
              <a:extLst>
                <a:ext uri="{96DAC541-7B7A-43D3-8B79-37D633B846F1}">
                  <asvg:svgBlip xmlns:asvg="http://schemas.microsoft.com/office/drawing/2016/SVG/main" r:embed="rId8"/>
                </a:ext>
              </a:extLst>
            </a:blip>
            <a:stretch>
              <a:fillRect l="-26797"/>
            </a:stretch>
          </a:blipFill>
        </p:spPr>
      </p:sp>
      <p:sp>
        <p:nvSpPr>
          <p:cNvPr id="11" name="Rectangle 10"/>
          <p:cNvSpPr/>
          <p:nvPr/>
        </p:nvSpPr>
        <p:spPr>
          <a:xfrm>
            <a:off x="3399325" y="1516569"/>
            <a:ext cx="13222146" cy="7710572"/>
          </a:xfrm>
          <a:prstGeom prst="rect">
            <a:avLst/>
          </a:prstGeom>
        </p:spPr>
        <p:txBody>
          <a:bodyPr wrap="square">
            <a:spAutoFit/>
          </a:bodyPr>
          <a:lstStyle/>
          <a:p>
            <a:pPr algn="ctr">
              <a:lnSpc>
                <a:spcPct val="130000"/>
              </a:lnSpc>
              <a:spcAft>
                <a:spcPts val="0"/>
              </a:spcAft>
            </a:pPr>
            <a:r>
              <a:rPr lang="vi-VN" sz="3200" b="1"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Thân Bài</a:t>
            </a:r>
            <a:endParaRPr lang="en-GB" sz="3200" b="1">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30000"/>
              </a:lnSpc>
              <a:spcAft>
                <a:spcPts val="0"/>
              </a:spcAft>
            </a:pPr>
            <a:r>
              <a:rPr lang="vi-VN" sz="320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Giải thích:</a:t>
            </a:r>
            <a:endParaRPr lang="en-GB" sz="3200">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30000"/>
              </a:lnSpc>
              <a:spcAft>
                <a:spcPts val="0"/>
              </a:spcAft>
            </a:pPr>
            <a:r>
              <a:rPr lang="vi-VN" sz="320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 Từ ngữ, khái niệm: </a:t>
            </a:r>
            <a:r>
              <a:rPr lang="vi-VN" sz="32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Rừng là một hệ sinh thái, là nơi sinh sống của các loài sinh vật, động thực vật, nấm và vi sinh vật. Những yếu tố này của rừng có mối quan hệ mật thiết với nhau</a:t>
            </a:r>
            <a:endParaRPr lang="en-GB" sz="3200">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30000"/>
              </a:lnSpc>
              <a:spcAft>
                <a:spcPts val="0"/>
              </a:spcAft>
            </a:pPr>
            <a:r>
              <a:rPr lang="vi-VN" sz="320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Bàn luận:</a:t>
            </a:r>
            <a:endParaRPr lang="en-GB" sz="3200">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30000"/>
              </a:lnSpc>
              <a:spcAft>
                <a:spcPts val="0"/>
              </a:spcAft>
            </a:pPr>
            <a:r>
              <a:rPr lang="vi-VN" sz="320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 Khẳng định ý kiến của người viết: “Bảo vệ rừng là vấn đề quan trọng và cấp bách hiện nay của nước ta.” là một ý kiến đúng.</a:t>
            </a:r>
            <a:endParaRPr lang="en-GB" sz="3200">
              <a:latin typeface="Times New Roman" panose="02020603050405020304" pitchFamily="18" charset="0"/>
              <a:ea typeface="Times New Roman" panose="02020603050405020304" pitchFamily="18" charset="0"/>
              <a:cs typeface="Times New Roman" panose="02020603050405020304" pitchFamily="18" charset="0"/>
            </a:endParaRPr>
          </a:p>
          <a:p>
            <a:pPr marL="57150" algn="just">
              <a:lnSpc>
                <a:spcPct val="130000"/>
              </a:lnSpc>
              <a:spcAft>
                <a:spcPts val="0"/>
              </a:spcAft>
            </a:pPr>
            <a:r>
              <a:rPr lang="vi-VN" sz="320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 Lí lẽ 1: </a:t>
            </a:r>
            <a:r>
              <a:rPr lang="vi-VN" sz="3200" b="1">
                <a:solidFill>
                  <a:srgbClr val="000000"/>
                </a:solidFill>
                <a:latin typeface="Times New Roman" panose="02020603050405020304" pitchFamily="18" charset="0"/>
                <a:ea typeface="Calibri" panose="020F0502020204030204" pitchFamily="34" charset="0"/>
                <a:cs typeface="Times New Roman" panose="02020603050405020304" pitchFamily="18" charset="0"/>
              </a:rPr>
              <a:t>Rừng có vai trò quan trọng với cuộc sống của con người và các loài sinh vật:</a:t>
            </a:r>
            <a:r>
              <a:rPr lang="vi-VN" sz="32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vi-VN" sz="3200" b="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marL="57150" algn="just">
              <a:lnSpc>
                <a:spcPct val="130000"/>
              </a:lnSpc>
              <a:spcAft>
                <a:spcPts val="0"/>
              </a:spcAft>
            </a:pPr>
            <a:r>
              <a:rPr lang="vi-VN" sz="3200"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vi-VN" sz="320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Lí lẽ 2: </a:t>
            </a:r>
            <a:r>
              <a:rPr lang="vi-VN" sz="3200">
                <a:latin typeface="Times New Roman" panose="02020603050405020304" pitchFamily="18" charset="0"/>
                <a:ea typeface="Times New Roman" panose="02020603050405020304" pitchFamily="18" charset="0"/>
                <a:cs typeface="Times New Roman" panose="02020603050405020304" pitchFamily="18" charset="0"/>
              </a:rPr>
              <a:t>Rừng đang bị tàn phá nghiêm </a:t>
            </a:r>
            <a:r>
              <a:rPr lang="vi-VN" sz="3200" smtClean="0">
                <a:latin typeface="Times New Roman" panose="02020603050405020304" pitchFamily="18" charset="0"/>
                <a:ea typeface="Times New Roman" panose="02020603050405020304" pitchFamily="18" charset="0"/>
                <a:cs typeface="Times New Roman" panose="02020603050405020304" pitchFamily="18" charset="0"/>
              </a:rPr>
              <a:t>trọng</a:t>
            </a:r>
            <a:endParaRPr lang="vi-VN" sz="3200" smtClean="0">
              <a:latin typeface="Times New Roman" panose="02020603050405020304" pitchFamily="18" charset="0"/>
              <a:ea typeface="Times New Roman" panose="02020603050405020304" pitchFamily="18" charset="0"/>
              <a:cs typeface="Times New Roman" panose="02020603050405020304" pitchFamily="18" charset="0"/>
            </a:endParaRPr>
          </a:p>
          <a:p>
            <a:pPr marL="57150" algn="just">
              <a:lnSpc>
                <a:spcPct val="130000"/>
              </a:lnSpc>
              <a:spcAft>
                <a:spcPts val="0"/>
              </a:spcAft>
            </a:pPr>
            <a:r>
              <a:rPr lang="vi-VN" sz="3200"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vi-VN" sz="3200">
                <a:solidFill>
                  <a:srgbClr val="0D0D0D"/>
                </a:solidFill>
                <a:latin typeface="Times New Roman" panose="02020603050405020304" pitchFamily="18" charset="0"/>
                <a:ea typeface="Calibri" panose="020F0502020204030204" pitchFamily="34" charset="0"/>
                <a:cs typeface="Times New Roman" panose="02020603050405020304" pitchFamily="18" charset="0"/>
              </a:rPr>
              <a:t>Giải pháp, bài học nhận thức, phương hướng hành động của người viết</a:t>
            </a:r>
            <a:r>
              <a:rPr lang="vi-VN" sz="3200"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a:t>
            </a:r>
            <a:endParaRPr lang="en-GB" sz="3200">
              <a:latin typeface="Times New Roman" panose="02020603050405020304" pitchFamily="18" charset="0"/>
              <a:ea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1000"/>
                                        <p:tgtEl>
                                          <p:spTgt spid="11">
                                            <p:txEl>
                                              <p:pRg st="0" end="0"/>
                                            </p:txEl>
                                          </p:spTgt>
                                        </p:tgtEl>
                                      </p:cBhvr>
                                    </p:animEffect>
                                    <p:anim calcmode="lin" valueType="num">
                                      <p:cBhvr>
                                        <p:cTn id="8"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1">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1">
                                            <p:txEl>
                                              <p:pRg st="1" end="1"/>
                                            </p:txEl>
                                          </p:spTgt>
                                        </p:tgtEl>
                                        <p:attrNameLst>
                                          <p:attrName>style.visibility</p:attrName>
                                        </p:attrNameLst>
                                      </p:cBhvr>
                                      <p:to>
                                        <p:strVal val="visible"/>
                                      </p:to>
                                    </p:set>
                                    <p:animEffect transition="in" filter="fade">
                                      <p:cBhvr>
                                        <p:cTn id="12" dur="1000"/>
                                        <p:tgtEl>
                                          <p:spTgt spid="11">
                                            <p:txEl>
                                              <p:pRg st="1" end="1"/>
                                            </p:txEl>
                                          </p:spTgt>
                                        </p:tgtEl>
                                      </p:cBhvr>
                                    </p:animEffect>
                                    <p:anim calcmode="lin" valueType="num">
                                      <p:cBhvr>
                                        <p:cTn id="13" dur="1000" fill="hold"/>
                                        <p:tgtEl>
                                          <p:spTgt spid="11">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11">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1">
                                            <p:txEl>
                                              <p:pRg st="2" end="2"/>
                                            </p:txEl>
                                          </p:spTgt>
                                        </p:tgtEl>
                                        <p:attrNameLst>
                                          <p:attrName>style.visibility</p:attrName>
                                        </p:attrNameLst>
                                      </p:cBhvr>
                                      <p:to>
                                        <p:strVal val="visible"/>
                                      </p:to>
                                    </p:set>
                                    <p:animEffect transition="in" filter="fade">
                                      <p:cBhvr>
                                        <p:cTn id="17" dur="1000"/>
                                        <p:tgtEl>
                                          <p:spTgt spid="11">
                                            <p:txEl>
                                              <p:pRg st="2" end="2"/>
                                            </p:txEl>
                                          </p:spTgt>
                                        </p:tgtEl>
                                      </p:cBhvr>
                                    </p:animEffect>
                                    <p:anim calcmode="lin" valueType="num">
                                      <p:cBhvr>
                                        <p:cTn id="18" dur="1000" fill="hold"/>
                                        <p:tgtEl>
                                          <p:spTgt spid="11">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11">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1">
                                            <p:txEl>
                                              <p:pRg st="3" end="3"/>
                                            </p:txEl>
                                          </p:spTgt>
                                        </p:tgtEl>
                                        <p:attrNameLst>
                                          <p:attrName>style.visibility</p:attrName>
                                        </p:attrNameLst>
                                      </p:cBhvr>
                                      <p:to>
                                        <p:strVal val="visible"/>
                                      </p:to>
                                    </p:set>
                                    <p:animEffect transition="in" filter="fade">
                                      <p:cBhvr>
                                        <p:cTn id="22" dur="1000"/>
                                        <p:tgtEl>
                                          <p:spTgt spid="11">
                                            <p:txEl>
                                              <p:pRg st="3" end="3"/>
                                            </p:txEl>
                                          </p:spTgt>
                                        </p:tgtEl>
                                      </p:cBhvr>
                                    </p:animEffect>
                                    <p:anim calcmode="lin" valueType="num">
                                      <p:cBhvr>
                                        <p:cTn id="23" dur="1000" fill="hold"/>
                                        <p:tgtEl>
                                          <p:spTgt spid="11">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11">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11">
                                            <p:txEl>
                                              <p:pRg st="4" end="4"/>
                                            </p:txEl>
                                          </p:spTgt>
                                        </p:tgtEl>
                                        <p:attrNameLst>
                                          <p:attrName>style.visibility</p:attrName>
                                        </p:attrNameLst>
                                      </p:cBhvr>
                                      <p:to>
                                        <p:strVal val="visible"/>
                                      </p:to>
                                    </p:set>
                                    <p:animEffect transition="in" filter="fade">
                                      <p:cBhvr>
                                        <p:cTn id="27" dur="1000"/>
                                        <p:tgtEl>
                                          <p:spTgt spid="11">
                                            <p:txEl>
                                              <p:pRg st="4" end="4"/>
                                            </p:txEl>
                                          </p:spTgt>
                                        </p:tgtEl>
                                      </p:cBhvr>
                                    </p:animEffect>
                                    <p:anim calcmode="lin" valueType="num">
                                      <p:cBhvr>
                                        <p:cTn id="28" dur="1000" fill="hold"/>
                                        <p:tgtEl>
                                          <p:spTgt spid="11">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11">
                                            <p:txEl>
                                              <p:pRg st="4" end="4"/>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11">
                                            <p:txEl>
                                              <p:pRg st="5" end="5"/>
                                            </p:txEl>
                                          </p:spTgt>
                                        </p:tgtEl>
                                        <p:attrNameLst>
                                          <p:attrName>style.visibility</p:attrName>
                                        </p:attrNameLst>
                                      </p:cBhvr>
                                      <p:to>
                                        <p:strVal val="visible"/>
                                      </p:to>
                                    </p:set>
                                    <p:animEffect transition="in" filter="fade">
                                      <p:cBhvr>
                                        <p:cTn id="32" dur="1000"/>
                                        <p:tgtEl>
                                          <p:spTgt spid="11">
                                            <p:txEl>
                                              <p:pRg st="5" end="5"/>
                                            </p:txEl>
                                          </p:spTgt>
                                        </p:tgtEl>
                                      </p:cBhvr>
                                    </p:animEffect>
                                    <p:anim calcmode="lin" valueType="num">
                                      <p:cBhvr>
                                        <p:cTn id="33" dur="1000" fill="hold"/>
                                        <p:tgtEl>
                                          <p:spTgt spid="11">
                                            <p:txEl>
                                              <p:pRg st="5" end="5"/>
                                            </p:txEl>
                                          </p:spTgt>
                                        </p:tgtEl>
                                        <p:attrNameLst>
                                          <p:attrName>ppt_x</p:attrName>
                                        </p:attrNameLst>
                                      </p:cBhvr>
                                      <p:tavLst>
                                        <p:tav tm="0">
                                          <p:val>
                                            <p:strVal val="#ppt_x"/>
                                          </p:val>
                                        </p:tav>
                                        <p:tav tm="100000">
                                          <p:val>
                                            <p:strVal val="#ppt_x"/>
                                          </p:val>
                                        </p:tav>
                                      </p:tavLst>
                                    </p:anim>
                                    <p:anim calcmode="lin" valueType="num">
                                      <p:cBhvr>
                                        <p:cTn id="34" dur="1000" fill="hold"/>
                                        <p:tgtEl>
                                          <p:spTgt spid="11">
                                            <p:txEl>
                                              <p:pRg st="5" end="5"/>
                                            </p:txEl>
                                          </p:spTgt>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11">
                                            <p:txEl>
                                              <p:pRg st="6" end="6"/>
                                            </p:txEl>
                                          </p:spTgt>
                                        </p:tgtEl>
                                        <p:attrNameLst>
                                          <p:attrName>style.visibility</p:attrName>
                                        </p:attrNameLst>
                                      </p:cBhvr>
                                      <p:to>
                                        <p:strVal val="visible"/>
                                      </p:to>
                                    </p:set>
                                    <p:animEffect transition="in" filter="fade">
                                      <p:cBhvr>
                                        <p:cTn id="37" dur="1000"/>
                                        <p:tgtEl>
                                          <p:spTgt spid="11">
                                            <p:txEl>
                                              <p:pRg st="6" end="6"/>
                                            </p:txEl>
                                          </p:spTgt>
                                        </p:tgtEl>
                                      </p:cBhvr>
                                    </p:animEffect>
                                    <p:anim calcmode="lin" valueType="num">
                                      <p:cBhvr>
                                        <p:cTn id="38" dur="1000" fill="hold"/>
                                        <p:tgtEl>
                                          <p:spTgt spid="11">
                                            <p:txEl>
                                              <p:pRg st="6" end="6"/>
                                            </p:txEl>
                                          </p:spTgt>
                                        </p:tgtEl>
                                        <p:attrNameLst>
                                          <p:attrName>ppt_x</p:attrName>
                                        </p:attrNameLst>
                                      </p:cBhvr>
                                      <p:tavLst>
                                        <p:tav tm="0">
                                          <p:val>
                                            <p:strVal val="#ppt_x"/>
                                          </p:val>
                                        </p:tav>
                                        <p:tav tm="100000">
                                          <p:val>
                                            <p:strVal val="#ppt_x"/>
                                          </p:val>
                                        </p:tav>
                                      </p:tavLst>
                                    </p:anim>
                                    <p:anim calcmode="lin" valueType="num">
                                      <p:cBhvr>
                                        <p:cTn id="39" dur="1000" fill="hold"/>
                                        <p:tgtEl>
                                          <p:spTgt spid="11">
                                            <p:txEl>
                                              <p:pRg st="6" end="6"/>
                                            </p:txEl>
                                          </p:spTgt>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11">
                                            <p:txEl>
                                              <p:pRg st="7" end="7"/>
                                            </p:txEl>
                                          </p:spTgt>
                                        </p:tgtEl>
                                        <p:attrNameLst>
                                          <p:attrName>style.visibility</p:attrName>
                                        </p:attrNameLst>
                                      </p:cBhvr>
                                      <p:to>
                                        <p:strVal val="visible"/>
                                      </p:to>
                                    </p:set>
                                    <p:animEffect transition="in" filter="fade">
                                      <p:cBhvr>
                                        <p:cTn id="42" dur="1000"/>
                                        <p:tgtEl>
                                          <p:spTgt spid="11">
                                            <p:txEl>
                                              <p:pRg st="7" end="7"/>
                                            </p:txEl>
                                          </p:spTgt>
                                        </p:tgtEl>
                                      </p:cBhvr>
                                    </p:animEffect>
                                    <p:anim calcmode="lin" valueType="num">
                                      <p:cBhvr>
                                        <p:cTn id="43" dur="1000" fill="hold"/>
                                        <p:tgtEl>
                                          <p:spTgt spid="11">
                                            <p:txEl>
                                              <p:pRg st="7" end="7"/>
                                            </p:txEl>
                                          </p:spTgt>
                                        </p:tgtEl>
                                        <p:attrNameLst>
                                          <p:attrName>ppt_x</p:attrName>
                                        </p:attrNameLst>
                                      </p:cBhvr>
                                      <p:tavLst>
                                        <p:tav tm="0">
                                          <p:val>
                                            <p:strVal val="#ppt_x"/>
                                          </p:val>
                                        </p:tav>
                                        <p:tav tm="100000">
                                          <p:val>
                                            <p:strVal val="#ppt_x"/>
                                          </p:val>
                                        </p:tav>
                                      </p:tavLst>
                                    </p:anim>
                                    <p:anim calcmode="lin" valueType="num">
                                      <p:cBhvr>
                                        <p:cTn id="44" dur="1000" fill="hold"/>
                                        <p:tgtEl>
                                          <p:spTgt spid="11">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FFFCF8"/>
        </a:solidFill>
        <a:effectLst/>
      </p:bgPr>
    </p:bg>
    <p:spTree>
      <p:nvGrpSpPr>
        <p:cNvPr id="1" name=""/>
        <p:cNvGrpSpPr/>
        <p:nvPr/>
      </p:nvGrpSpPr>
      <p:grpSpPr>
        <a:xfrm>
          <a:off x="0" y="0"/>
          <a:ext cx="0" cy="0"/>
          <a:chOff x="0" y="0"/>
          <a:chExt cx="0" cy="0"/>
        </a:xfrm>
      </p:grpSpPr>
      <p:sp>
        <p:nvSpPr>
          <p:cNvPr id="2" name="Freeform 2"/>
          <p:cNvSpPr/>
          <p:nvPr/>
        </p:nvSpPr>
        <p:spPr>
          <a:xfrm>
            <a:off x="-1301003" y="0"/>
            <a:ext cx="10196989" cy="10287000"/>
          </a:xfrm>
          <a:custGeom>
            <a:avLst/>
            <a:gdLst/>
            <a:ahLst/>
            <a:cxnLst/>
            <a:rect l="l" t="t" r="r" b="b"/>
            <a:pathLst>
              <a:path w="10196989" h="10287000">
                <a:moveTo>
                  <a:pt x="0" y="0"/>
                </a:moveTo>
                <a:lnTo>
                  <a:pt x="10196989" y="0"/>
                </a:lnTo>
                <a:lnTo>
                  <a:pt x="10196989" y="10287000"/>
                </a:lnTo>
                <a:lnTo>
                  <a:pt x="0" y="10287000"/>
                </a:lnTo>
                <a:lnTo>
                  <a:pt x="0" y="0"/>
                </a:lnTo>
                <a:close/>
              </a:path>
            </a:pathLst>
          </a:custGeom>
          <a:blipFill>
            <a:blip r:embed="rId1"/>
            <a:stretch>
              <a:fillRect/>
            </a:stretch>
          </a:blipFill>
        </p:spPr>
      </p:sp>
      <p:sp>
        <p:nvSpPr>
          <p:cNvPr id="3" name="Freeform 3"/>
          <p:cNvSpPr/>
          <p:nvPr/>
        </p:nvSpPr>
        <p:spPr>
          <a:xfrm>
            <a:off x="9360368" y="0"/>
            <a:ext cx="10196989" cy="10287000"/>
          </a:xfrm>
          <a:custGeom>
            <a:avLst/>
            <a:gdLst/>
            <a:ahLst/>
            <a:cxnLst/>
            <a:rect l="l" t="t" r="r" b="b"/>
            <a:pathLst>
              <a:path w="10196989" h="10287000">
                <a:moveTo>
                  <a:pt x="0" y="0"/>
                </a:moveTo>
                <a:lnTo>
                  <a:pt x="10196988" y="0"/>
                </a:lnTo>
                <a:lnTo>
                  <a:pt x="10196988" y="10287000"/>
                </a:lnTo>
                <a:lnTo>
                  <a:pt x="0" y="10287000"/>
                </a:lnTo>
                <a:lnTo>
                  <a:pt x="0" y="0"/>
                </a:lnTo>
                <a:close/>
              </a:path>
            </a:pathLst>
          </a:custGeom>
          <a:blipFill>
            <a:blip r:embed="rId1"/>
            <a:stretch>
              <a:fillRect/>
            </a:stretch>
          </a:blipFill>
        </p:spPr>
      </p:sp>
      <p:sp>
        <p:nvSpPr>
          <p:cNvPr id="4" name="Freeform 4"/>
          <p:cNvSpPr/>
          <p:nvPr/>
        </p:nvSpPr>
        <p:spPr>
          <a:xfrm rot="292895">
            <a:off x="2972310" y="600254"/>
            <a:ext cx="11847351" cy="8896284"/>
          </a:xfrm>
          <a:custGeom>
            <a:avLst/>
            <a:gdLst/>
            <a:ahLst/>
            <a:cxnLst/>
            <a:rect l="l" t="t" r="r" b="b"/>
            <a:pathLst>
              <a:path w="11847351" h="8896284">
                <a:moveTo>
                  <a:pt x="0" y="0"/>
                </a:moveTo>
                <a:lnTo>
                  <a:pt x="11847352" y="0"/>
                </a:lnTo>
                <a:lnTo>
                  <a:pt x="11847352" y="8896284"/>
                </a:lnTo>
                <a:lnTo>
                  <a:pt x="0" y="889628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5" name="Freeform 5"/>
          <p:cNvSpPr/>
          <p:nvPr/>
        </p:nvSpPr>
        <p:spPr>
          <a:xfrm>
            <a:off x="13447772" y="1787356"/>
            <a:ext cx="5400870" cy="8755210"/>
          </a:xfrm>
          <a:custGeom>
            <a:avLst/>
            <a:gdLst/>
            <a:ahLst/>
            <a:cxnLst/>
            <a:rect l="l" t="t" r="r" b="b"/>
            <a:pathLst>
              <a:path w="5400870" h="8755210">
                <a:moveTo>
                  <a:pt x="0" y="0"/>
                </a:moveTo>
                <a:lnTo>
                  <a:pt x="5400869" y="0"/>
                </a:lnTo>
                <a:lnTo>
                  <a:pt x="5400869" y="8755210"/>
                </a:lnTo>
                <a:lnTo>
                  <a:pt x="0" y="8755210"/>
                </a:lnTo>
                <a:lnTo>
                  <a:pt x="0" y="0"/>
                </a:lnTo>
                <a:close/>
              </a:path>
            </a:pathLst>
          </a:custGeom>
          <a:blipFill>
            <a:blip r:embed="rId4"/>
            <a:stretch>
              <a:fillRect/>
            </a:stretch>
          </a:blipFill>
        </p:spPr>
      </p:sp>
      <p:sp>
        <p:nvSpPr>
          <p:cNvPr id="6" name="Freeform 6"/>
          <p:cNvSpPr/>
          <p:nvPr/>
        </p:nvSpPr>
        <p:spPr>
          <a:xfrm flipH="1">
            <a:off x="-1625377" y="-766598"/>
            <a:ext cx="7315608" cy="7630360"/>
          </a:xfrm>
          <a:custGeom>
            <a:avLst/>
            <a:gdLst/>
            <a:ahLst/>
            <a:cxnLst/>
            <a:rect l="l" t="t" r="r" b="b"/>
            <a:pathLst>
              <a:path w="7315608" h="7630360">
                <a:moveTo>
                  <a:pt x="7315608" y="0"/>
                </a:moveTo>
                <a:lnTo>
                  <a:pt x="0" y="0"/>
                </a:lnTo>
                <a:lnTo>
                  <a:pt x="0" y="7630360"/>
                </a:lnTo>
                <a:lnTo>
                  <a:pt x="7315608" y="7630360"/>
                </a:lnTo>
                <a:lnTo>
                  <a:pt x="7315608" y="0"/>
                </a:lnTo>
                <a:close/>
              </a:path>
            </a:pathLst>
          </a:custGeom>
          <a:blipFill>
            <a:blip r:embed="rId5"/>
            <a:stretch>
              <a:fillRect/>
            </a:stretch>
          </a:blipFill>
        </p:spPr>
      </p:sp>
      <p:sp>
        <p:nvSpPr>
          <p:cNvPr id="10" name="Freeform 10"/>
          <p:cNvSpPr/>
          <p:nvPr/>
        </p:nvSpPr>
        <p:spPr>
          <a:xfrm rot="-1332252">
            <a:off x="-962384" y="7334072"/>
            <a:ext cx="3729241" cy="3998211"/>
          </a:xfrm>
          <a:custGeom>
            <a:avLst/>
            <a:gdLst/>
            <a:ahLst/>
            <a:cxnLst/>
            <a:rect l="l" t="t" r="r" b="b"/>
            <a:pathLst>
              <a:path w="3729241" h="3998211">
                <a:moveTo>
                  <a:pt x="0" y="0"/>
                </a:moveTo>
                <a:lnTo>
                  <a:pt x="3729241" y="0"/>
                </a:lnTo>
                <a:lnTo>
                  <a:pt x="3729241" y="3998211"/>
                </a:lnTo>
                <a:lnTo>
                  <a:pt x="0" y="3998211"/>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1" name="Freeform 11"/>
          <p:cNvSpPr/>
          <p:nvPr/>
        </p:nvSpPr>
        <p:spPr>
          <a:xfrm rot="-225904" flipH="1">
            <a:off x="15371636" y="-1854820"/>
            <a:ext cx="3775329" cy="4114800"/>
          </a:xfrm>
          <a:custGeom>
            <a:avLst/>
            <a:gdLst/>
            <a:ahLst/>
            <a:cxnLst/>
            <a:rect l="l" t="t" r="r" b="b"/>
            <a:pathLst>
              <a:path w="3775329" h="4114800">
                <a:moveTo>
                  <a:pt x="3775329" y="0"/>
                </a:moveTo>
                <a:lnTo>
                  <a:pt x="0" y="0"/>
                </a:lnTo>
                <a:lnTo>
                  <a:pt x="0" y="4114800"/>
                </a:lnTo>
                <a:lnTo>
                  <a:pt x="3775329" y="4114800"/>
                </a:lnTo>
                <a:lnTo>
                  <a:pt x="3775329" y="0"/>
                </a:lnTo>
                <a:close/>
              </a:path>
            </a:pathLst>
          </a:custGeom>
          <a:blipFill>
            <a:blip r:embed="rId8"/>
            <a:stretch>
              <a:fillRect/>
            </a:stretch>
          </a:blipFill>
        </p:spPr>
      </p:sp>
      <p:sp>
        <p:nvSpPr>
          <p:cNvPr id="12" name="Rectangle 11"/>
          <p:cNvSpPr/>
          <p:nvPr/>
        </p:nvSpPr>
        <p:spPr>
          <a:xfrm>
            <a:off x="4071581" y="3703524"/>
            <a:ext cx="9144000" cy="2640723"/>
          </a:xfrm>
          <a:prstGeom prst="rect">
            <a:avLst/>
          </a:prstGeom>
        </p:spPr>
        <p:txBody>
          <a:bodyPr>
            <a:spAutoFit/>
          </a:bodyPr>
          <a:lstStyle/>
          <a:p>
            <a:pPr algn="ctr">
              <a:lnSpc>
                <a:spcPct val="130000"/>
              </a:lnSpc>
              <a:spcAft>
                <a:spcPts val="0"/>
              </a:spcAft>
            </a:pPr>
            <a:r>
              <a:rPr lang="vi-VN" sz="7200"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vi-VN" sz="7200" b="1" smtClean="0">
                <a:solidFill>
                  <a:srgbClr val="0D0D0D"/>
                </a:solidFill>
                <a:latin typeface="Times New Roman" panose="02020603050405020304" pitchFamily="18" charset="0"/>
                <a:ea typeface="Calibri" panose="020F0502020204030204" pitchFamily="34" charset="0"/>
                <a:cs typeface="Times New Roman" panose="02020603050405020304" pitchFamily="18" charset="0"/>
              </a:rPr>
              <a:t>Kết bài</a:t>
            </a:r>
            <a:endParaRPr lang="en-GB" sz="7200" b="1">
              <a:latin typeface="Times New Roman" panose="02020603050405020304" pitchFamily="18" charset="0"/>
              <a:ea typeface="Times New Roman" panose="02020603050405020304" pitchFamily="18" charset="0"/>
            </a:endParaRPr>
          </a:p>
          <a:p>
            <a:pPr algn="ctr"/>
            <a:r>
              <a:rPr lang="vi-VN" sz="7200" smtClean="0">
                <a:solidFill>
                  <a:srgbClr val="0D0D0D"/>
                </a:solidFill>
                <a:latin typeface="Times New Roman" panose="02020603050405020304" pitchFamily="18" charset="0"/>
                <a:ea typeface="Calibri" panose="020F0502020204030204" pitchFamily="34" charset="0"/>
              </a:rPr>
              <a:t> </a:t>
            </a:r>
            <a:r>
              <a:rPr lang="vi-VN" sz="7200">
                <a:solidFill>
                  <a:srgbClr val="0D0D0D"/>
                </a:solidFill>
                <a:latin typeface="Times New Roman" panose="02020603050405020304" pitchFamily="18" charset="0"/>
                <a:ea typeface="Calibri" panose="020F0502020204030204" pitchFamily="34" charset="0"/>
              </a:rPr>
              <a:t>Khẳng định lại ý kiến</a:t>
            </a:r>
            <a:endParaRPr lang="en-GB" sz="96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FFFCF8"/>
        </a:solidFill>
        <a:effectLst/>
      </p:bgPr>
    </p:bg>
    <p:spTree>
      <p:nvGrpSpPr>
        <p:cNvPr id="1" name=""/>
        <p:cNvGrpSpPr/>
        <p:nvPr/>
      </p:nvGrpSpPr>
      <p:grpSpPr>
        <a:xfrm>
          <a:off x="0" y="0"/>
          <a:ext cx="0" cy="0"/>
          <a:chOff x="0" y="0"/>
          <a:chExt cx="0" cy="0"/>
        </a:xfrm>
      </p:grpSpPr>
      <p:sp>
        <p:nvSpPr>
          <p:cNvPr id="2" name="Freeform 2"/>
          <p:cNvSpPr/>
          <p:nvPr/>
        </p:nvSpPr>
        <p:spPr>
          <a:xfrm>
            <a:off x="-1301003" y="0"/>
            <a:ext cx="10196989" cy="10287000"/>
          </a:xfrm>
          <a:custGeom>
            <a:avLst/>
            <a:gdLst/>
            <a:ahLst/>
            <a:cxnLst/>
            <a:rect l="l" t="t" r="r" b="b"/>
            <a:pathLst>
              <a:path w="10196989" h="10287000">
                <a:moveTo>
                  <a:pt x="0" y="0"/>
                </a:moveTo>
                <a:lnTo>
                  <a:pt x="10196989" y="0"/>
                </a:lnTo>
                <a:lnTo>
                  <a:pt x="10196989" y="10287000"/>
                </a:lnTo>
                <a:lnTo>
                  <a:pt x="0" y="10287000"/>
                </a:lnTo>
                <a:lnTo>
                  <a:pt x="0" y="0"/>
                </a:lnTo>
                <a:close/>
              </a:path>
            </a:pathLst>
          </a:custGeom>
          <a:blipFill>
            <a:blip r:embed="rId1"/>
            <a:stretch>
              <a:fillRect/>
            </a:stretch>
          </a:blipFill>
        </p:spPr>
      </p:sp>
      <p:sp>
        <p:nvSpPr>
          <p:cNvPr id="3" name="Freeform 3"/>
          <p:cNvSpPr/>
          <p:nvPr/>
        </p:nvSpPr>
        <p:spPr>
          <a:xfrm>
            <a:off x="9392014" y="0"/>
            <a:ext cx="10196989" cy="10287000"/>
          </a:xfrm>
          <a:custGeom>
            <a:avLst/>
            <a:gdLst/>
            <a:ahLst/>
            <a:cxnLst/>
            <a:rect l="l" t="t" r="r" b="b"/>
            <a:pathLst>
              <a:path w="10196989" h="10287000">
                <a:moveTo>
                  <a:pt x="0" y="0"/>
                </a:moveTo>
                <a:lnTo>
                  <a:pt x="10196989" y="0"/>
                </a:lnTo>
                <a:lnTo>
                  <a:pt x="10196989" y="10287000"/>
                </a:lnTo>
                <a:lnTo>
                  <a:pt x="0" y="10287000"/>
                </a:lnTo>
                <a:lnTo>
                  <a:pt x="0" y="0"/>
                </a:lnTo>
                <a:close/>
              </a:path>
            </a:pathLst>
          </a:custGeom>
          <a:blipFill>
            <a:blip r:embed="rId1"/>
            <a:stretch>
              <a:fillRect/>
            </a:stretch>
          </a:blipFill>
        </p:spPr>
      </p:sp>
      <p:sp>
        <p:nvSpPr>
          <p:cNvPr id="4" name="Freeform 4"/>
          <p:cNvSpPr/>
          <p:nvPr/>
        </p:nvSpPr>
        <p:spPr>
          <a:xfrm>
            <a:off x="2428454" y="266700"/>
            <a:ext cx="12935065" cy="9753599"/>
          </a:xfrm>
          <a:custGeom>
            <a:avLst/>
            <a:gdLst/>
            <a:ahLst/>
            <a:cxnLst/>
            <a:rect l="l" t="t" r="r" b="b"/>
            <a:pathLst>
              <a:path w="12935065" h="7186894">
                <a:moveTo>
                  <a:pt x="0" y="0"/>
                </a:moveTo>
                <a:lnTo>
                  <a:pt x="12935065" y="0"/>
                </a:lnTo>
                <a:lnTo>
                  <a:pt x="12935065" y="7186894"/>
                </a:lnTo>
                <a:lnTo>
                  <a:pt x="0" y="718689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13" name="Freeform 13"/>
          <p:cNvSpPr/>
          <p:nvPr/>
        </p:nvSpPr>
        <p:spPr>
          <a:xfrm>
            <a:off x="1200753" y="7173177"/>
            <a:ext cx="1734681" cy="1905371"/>
          </a:xfrm>
          <a:custGeom>
            <a:avLst/>
            <a:gdLst/>
            <a:ahLst/>
            <a:cxnLst/>
            <a:rect l="l" t="t" r="r" b="b"/>
            <a:pathLst>
              <a:path w="1734681" h="1905371">
                <a:moveTo>
                  <a:pt x="0" y="0"/>
                </a:moveTo>
                <a:lnTo>
                  <a:pt x="1734681" y="0"/>
                </a:lnTo>
                <a:lnTo>
                  <a:pt x="1734681" y="1905371"/>
                </a:lnTo>
                <a:lnTo>
                  <a:pt x="0" y="1905371"/>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23" name="Freeform 23"/>
          <p:cNvSpPr/>
          <p:nvPr/>
        </p:nvSpPr>
        <p:spPr>
          <a:xfrm rot="-1332252">
            <a:off x="-917127" y="7564701"/>
            <a:ext cx="3540406" cy="3795757"/>
          </a:xfrm>
          <a:custGeom>
            <a:avLst/>
            <a:gdLst/>
            <a:ahLst/>
            <a:cxnLst/>
            <a:rect l="l" t="t" r="r" b="b"/>
            <a:pathLst>
              <a:path w="3540406" h="3795757">
                <a:moveTo>
                  <a:pt x="0" y="0"/>
                </a:moveTo>
                <a:lnTo>
                  <a:pt x="3540405" y="0"/>
                </a:lnTo>
                <a:lnTo>
                  <a:pt x="3540405" y="3795756"/>
                </a:lnTo>
                <a:lnTo>
                  <a:pt x="0" y="379575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24" name="Freeform 24"/>
          <p:cNvSpPr/>
          <p:nvPr/>
        </p:nvSpPr>
        <p:spPr>
          <a:xfrm flipH="1">
            <a:off x="15565408" y="-1853810"/>
            <a:ext cx="3582733" cy="3904886"/>
          </a:xfrm>
          <a:custGeom>
            <a:avLst/>
            <a:gdLst/>
            <a:ahLst/>
            <a:cxnLst/>
            <a:rect l="l" t="t" r="r" b="b"/>
            <a:pathLst>
              <a:path w="3582733" h="3904886">
                <a:moveTo>
                  <a:pt x="3582733" y="0"/>
                </a:moveTo>
                <a:lnTo>
                  <a:pt x="0" y="0"/>
                </a:lnTo>
                <a:lnTo>
                  <a:pt x="0" y="3904886"/>
                </a:lnTo>
                <a:lnTo>
                  <a:pt x="3582733" y="3904886"/>
                </a:lnTo>
                <a:lnTo>
                  <a:pt x="3582733"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25" name="Freeform 25"/>
          <p:cNvSpPr/>
          <p:nvPr/>
        </p:nvSpPr>
        <p:spPr>
          <a:xfrm rot="4534512">
            <a:off x="13973244" y="1643385"/>
            <a:ext cx="2544160" cy="1644164"/>
          </a:xfrm>
          <a:custGeom>
            <a:avLst/>
            <a:gdLst/>
            <a:ahLst/>
            <a:cxnLst/>
            <a:rect l="l" t="t" r="r" b="b"/>
            <a:pathLst>
              <a:path w="2544160" h="1644164">
                <a:moveTo>
                  <a:pt x="0" y="0"/>
                </a:moveTo>
                <a:lnTo>
                  <a:pt x="2544161" y="0"/>
                </a:lnTo>
                <a:lnTo>
                  <a:pt x="2544161" y="1644163"/>
                </a:lnTo>
                <a:lnTo>
                  <a:pt x="0" y="1644163"/>
                </a:lnTo>
                <a:lnTo>
                  <a:pt x="0" y="0"/>
                </a:lnTo>
                <a:close/>
              </a:path>
            </a:pathLst>
          </a:custGeom>
          <a:blipFill>
            <a:blip r:embed="rId10"/>
            <a:stretch>
              <a:fillRect/>
            </a:stretch>
          </a:blipFill>
        </p:spPr>
      </p:sp>
      <p:sp>
        <p:nvSpPr>
          <p:cNvPr id="26" name="Freeform 26"/>
          <p:cNvSpPr/>
          <p:nvPr/>
        </p:nvSpPr>
        <p:spPr>
          <a:xfrm rot="-1538032">
            <a:off x="1490360" y="2699404"/>
            <a:ext cx="2115512" cy="1367150"/>
          </a:xfrm>
          <a:custGeom>
            <a:avLst/>
            <a:gdLst/>
            <a:ahLst/>
            <a:cxnLst/>
            <a:rect l="l" t="t" r="r" b="b"/>
            <a:pathLst>
              <a:path w="2115512" h="1367150">
                <a:moveTo>
                  <a:pt x="0" y="0"/>
                </a:moveTo>
                <a:lnTo>
                  <a:pt x="2115512" y="0"/>
                </a:lnTo>
                <a:lnTo>
                  <a:pt x="2115512" y="1367150"/>
                </a:lnTo>
                <a:lnTo>
                  <a:pt x="0" y="1367150"/>
                </a:lnTo>
                <a:lnTo>
                  <a:pt x="0" y="0"/>
                </a:lnTo>
                <a:close/>
              </a:path>
            </a:pathLst>
          </a:custGeom>
          <a:blipFill>
            <a:blip r:embed="rId10"/>
            <a:stretch>
              <a:fillRect/>
            </a:stretch>
          </a:blipFill>
        </p:spPr>
      </p:sp>
      <p:sp>
        <p:nvSpPr>
          <p:cNvPr id="27" name="Freeform 27"/>
          <p:cNvSpPr/>
          <p:nvPr/>
        </p:nvSpPr>
        <p:spPr>
          <a:xfrm>
            <a:off x="-1477793" y="-1101759"/>
            <a:ext cx="4661737" cy="3410838"/>
          </a:xfrm>
          <a:custGeom>
            <a:avLst/>
            <a:gdLst/>
            <a:ahLst/>
            <a:cxnLst/>
            <a:rect l="l" t="t" r="r" b="b"/>
            <a:pathLst>
              <a:path w="4661737" h="3410838">
                <a:moveTo>
                  <a:pt x="0" y="0"/>
                </a:moveTo>
                <a:lnTo>
                  <a:pt x="4661737" y="0"/>
                </a:lnTo>
                <a:lnTo>
                  <a:pt x="4661737" y="3410837"/>
                </a:lnTo>
                <a:lnTo>
                  <a:pt x="0" y="3410837"/>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sp>
      <p:sp>
        <p:nvSpPr>
          <p:cNvPr id="28" name="Freeform 28"/>
          <p:cNvSpPr/>
          <p:nvPr/>
        </p:nvSpPr>
        <p:spPr>
          <a:xfrm>
            <a:off x="15957131" y="7863593"/>
            <a:ext cx="4661737" cy="3410838"/>
          </a:xfrm>
          <a:custGeom>
            <a:avLst/>
            <a:gdLst/>
            <a:ahLst/>
            <a:cxnLst/>
            <a:rect l="l" t="t" r="r" b="b"/>
            <a:pathLst>
              <a:path w="4661737" h="3410838">
                <a:moveTo>
                  <a:pt x="0" y="0"/>
                </a:moveTo>
                <a:lnTo>
                  <a:pt x="4661738" y="0"/>
                </a:lnTo>
                <a:lnTo>
                  <a:pt x="4661738" y="3410838"/>
                </a:lnTo>
                <a:lnTo>
                  <a:pt x="0" y="3410838"/>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sp>
      <p:sp>
        <p:nvSpPr>
          <p:cNvPr id="29" name="Rectangle 28"/>
          <p:cNvSpPr/>
          <p:nvPr/>
        </p:nvSpPr>
        <p:spPr>
          <a:xfrm>
            <a:off x="2935434" y="634503"/>
            <a:ext cx="11771166" cy="9054786"/>
          </a:xfrm>
          <a:prstGeom prst="rect">
            <a:avLst/>
          </a:prstGeom>
        </p:spPr>
        <p:txBody>
          <a:bodyPr wrap="square">
            <a:spAutoFit/>
          </a:bodyPr>
          <a:lstStyle/>
          <a:p>
            <a:pPr algn="ctr">
              <a:lnSpc>
                <a:spcPct val="130000"/>
              </a:lnSpc>
              <a:spcAft>
                <a:spcPts val="0"/>
              </a:spcAft>
              <a:tabLst>
                <a:tab pos="1386840" algn="l"/>
              </a:tabLst>
            </a:pPr>
            <a:r>
              <a:rPr lang="vi-VN" sz="3200" b="1">
                <a:solidFill>
                  <a:srgbClr val="FF0000"/>
                </a:solidFill>
                <a:latin typeface="Times New Roman" panose="02020603050405020304" pitchFamily="18" charset="0"/>
                <a:ea typeface="Calibri" panose="020F0502020204030204" pitchFamily="34" charset="0"/>
                <a:cs typeface="Times New Roman" panose="02020603050405020304" pitchFamily="18" charset="0"/>
              </a:rPr>
              <a:t>HƯỚNG DẪN TỰ HỌC</a:t>
            </a:r>
            <a:endParaRPr lang="en-GB" sz="2800">
              <a:latin typeface="Times New Roman" panose="02020603050405020304" pitchFamily="18" charset="0"/>
              <a:ea typeface="Times New Roman" panose="02020603050405020304" pitchFamily="18" charset="0"/>
            </a:endParaRPr>
          </a:p>
          <a:p>
            <a:pPr algn="just">
              <a:lnSpc>
                <a:spcPct val="130000"/>
              </a:lnSpc>
              <a:spcAft>
                <a:spcPts val="0"/>
              </a:spcAft>
              <a:tabLst>
                <a:tab pos="1386840" algn="l"/>
              </a:tabLst>
            </a:pPr>
            <a:r>
              <a:rPr lang="vi-VN" sz="3200" b="1">
                <a:solidFill>
                  <a:srgbClr val="000000"/>
                </a:solidFill>
                <a:latin typeface="Times New Roman" panose="02020603050405020304" pitchFamily="18" charset="0"/>
                <a:ea typeface="Calibri" panose="020F0502020204030204" pitchFamily="34" charset="0"/>
                <a:cs typeface="Times New Roman" panose="02020603050405020304" pitchFamily="18" charset="0"/>
              </a:rPr>
              <a:t>* Hướng dẫn học bài</a:t>
            </a:r>
            <a:r>
              <a:rPr lang="vi-VN" sz="32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Nắm vững nội dung bài học.</a:t>
            </a:r>
            <a:endParaRPr lang="en-GB" sz="2800">
              <a:latin typeface="Times New Roman" panose="02020603050405020304" pitchFamily="18" charset="0"/>
              <a:ea typeface="Times New Roman" panose="02020603050405020304" pitchFamily="18" charset="0"/>
            </a:endParaRPr>
          </a:p>
          <a:p>
            <a:pPr algn="just">
              <a:lnSpc>
                <a:spcPct val="130000"/>
              </a:lnSpc>
              <a:spcAft>
                <a:spcPts val="0"/>
              </a:spcAft>
            </a:pPr>
            <a:r>
              <a:rPr lang="vi-VN" sz="32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Làm bài tập: Hoàn chỉnh phần viết đề bài: </a:t>
            </a:r>
            <a:r>
              <a:rPr lang="vi-VN" sz="3200">
                <a:solidFill>
                  <a:srgbClr val="0D0D0D"/>
                </a:solidFill>
                <a:latin typeface="Times New Roman" panose="02020603050405020304" pitchFamily="18" charset="0"/>
                <a:ea typeface="MS Mincho"/>
                <a:cs typeface="Times New Roman" panose="02020603050405020304" pitchFamily="18" charset="0"/>
              </a:rPr>
              <a:t>Viết bài văn nghị luận suy nghĩ về tầm quan trọng của việc bảo vệ rừng.</a:t>
            </a:r>
            <a:endParaRPr lang="en-GB" sz="2800">
              <a:latin typeface="Times New Roman" panose="02020603050405020304" pitchFamily="18" charset="0"/>
              <a:ea typeface="Times New Roman" panose="02020603050405020304" pitchFamily="18" charset="0"/>
            </a:endParaRPr>
          </a:p>
          <a:p>
            <a:pPr algn="just">
              <a:lnSpc>
                <a:spcPct val="130000"/>
              </a:lnSpc>
              <a:spcAft>
                <a:spcPts val="0"/>
              </a:spcAft>
            </a:pPr>
            <a:r>
              <a:rPr lang="vi-VN" sz="32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Chuẩn bị bài: </a:t>
            </a:r>
            <a:endParaRPr lang="en-GB" sz="2800">
              <a:latin typeface="Times New Roman" panose="02020603050405020304" pitchFamily="18" charset="0"/>
              <a:ea typeface="Times New Roman" panose="02020603050405020304" pitchFamily="18" charset="0"/>
            </a:endParaRPr>
          </a:p>
          <a:p>
            <a:pPr algn="just">
              <a:lnSpc>
                <a:spcPct val="130000"/>
              </a:lnSpc>
              <a:spcAft>
                <a:spcPts val="0"/>
              </a:spcAft>
              <a:tabLst>
                <a:tab pos="1386840" algn="l"/>
              </a:tabLst>
            </a:pPr>
            <a:r>
              <a:rPr lang="vi-VN" sz="32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 </a:t>
            </a:r>
            <a:r>
              <a:rPr lang="vi-VN" sz="3200" b="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Chuẩn bị nội dung thảo luận: </a:t>
            </a:r>
            <a:endParaRPr lang="en-GB" sz="2800">
              <a:latin typeface="Times New Roman" panose="02020603050405020304" pitchFamily="18" charset="0"/>
              <a:ea typeface="Times New Roman" panose="02020603050405020304" pitchFamily="18" charset="0"/>
            </a:endParaRPr>
          </a:p>
          <a:p>
            <a:pPr algn="just">
              <a:lnSpc>
                <a:spcPct val="130000"/>
              </a:lnSpc>
              <a:spcAft>
                <a:spcPts val="0"/>
              </a:spcAft>
              <a:tabLst>
                <a:tab pos="1386840" algn="l"/>
              </a:tabLst>
            </a:pPr>
            <a:r>
              <a:rPr lang="vi-VN" sz="32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Xem kiến thức phần định hướng nắm được cách thảo luận nhóm về một vấn đề.</a:t>
            </a:r>
            <a:endParaRPr lang="en-GB" sz="2800">
              <a:latin typeface="Times New Roman" panose="02020603050405020304" pitchFamily="18" charset="0"/>
              <a:ea typeface="Times New Roman" panose="02020603050405020304" pitchFamily="18" charset="0"/>
            </a:endParaRPr>
          </a:p>
          <a:p>
            <a:pPr algn="just">
              <a:lnSpc>
                <a:spcPct val="130000"/>
              </a:lnSpc>
              <a:spcAft>
                <a:spcPts val="0"/>
              </a:spcAft>
            </a:pPr>
            <a:r>
              <a:rPr lang="vi-VN" sz="32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Hoàn thành bài viết </a:t>
            </a:r>
            <a:r>
              <a:rPr lang="vi-VN" sz="3200" i="1">
                <a:latin typeface="Times New Roman" panose="02020603050405020304" pitchFamily="18" charset="0"/>
                <a:ea typeface="Times New Roman" panose="02020603050405020304" pitchFamily="18" charset="0"/>
                <a:cs typeface="Times New Roman" panose="02020603050405020304" pitchFamily="18" charset="0"/>
              </a:rPr>
              <a:t>suy nghĩ của em về hiện tượng háo danh và “bệnh” thành tích</a:t>
            </a:r>
            <a:endParaRPr lang="en-GB" sz="2800">
              <a:latin typeface="Times New Roman" panose="02020603050405020304" pitchFamily="18" charset="0"/>
              <a:ea typeface="Times New Roman" panose="02020603050405020304" pitchFamily="18" charset="0"/>
            </a:endParaRPr>
          </a:p>
          <a:p>
            <a:pPr algn="just">
              <a:lnSpc>
                <a:spcPct val="130000"/>
              </a:lnSpc>
              <a:spcAft>
                <a:spcPts val="0"/>
              </a:spcAft>
              <a:tabLst>
                <a:tab pos="1386840" algn="l"/>
              </a:tabLst>
            </a:pPr>
            <a:r>
              <a:rPr lang="vi-VN" sz="3200">
                <a:solidFill>
                  <a:srgbClr val="000000"/>
                </a:solidFill>
                <a:latin typeface="Times New Roman" panose="02020603050405020304" pitchFamily="18" charset="0"/>
                <a:ea typeface="Calibri" panose="020F0502020204030204" pitchFamily="34" charset="0"/>
                <a:cs typeface="Times New Roman" panose="02020603050405020304" pitchFamily="18" charset="0"/>
              </a:rPr>
              <a:t>và chuẩn bị nội dung nói theo nội dung đó. Chuẩn bị cho bài Nói và nghe ở tiết tiếp theo.</a:t>
            </a:r>
            <a:endParaRPr lang="en-GB" sz="2800">
              <a:latin typeface="Times New Roman" panose="02020603050405020304" pitchFamily="18" charset="0"/>
              <a:ea typeface="Times New Roman" panose="02020603050405020304" pitchFamily="18" charset="0"/>
            </a:endParaRPr>
          </a:p>
          <a:p>
            <a:pPr algn="just">
              <a:lnSpc>
                <a:spcPct val="130000"/>
              </a:lnSpc>
              <a:spcAft>
                <a:spcPts val="0"/>
              </a:spcAft>
              <a:tabLst>
                <a:tab pos="1386840" algn="l"/>
              </a:tabLst>
            </a:pPr>
            <a:r>
              <a:rPr lang="vi-VN" sz="3200">
                <a:latin typeface="Times New Roman" panose="02020603050405020304" pitchFamily="18" charset="0"/>
                <a:ea typeface="Calibri" panose="020F0502020204030204" pitchFamily="34" charset="0"/>
                <a:cs typeface="Times New Roman" panose="02020603050405020304" pitchFamily="18" charset="0"/>
              </a:rPr>
              <a:t>+ Chuẩn bị các phương tiện như tranh ảnh, vi deo...  phù hợp để trình bày vấn đề.</a:t>
            </a:r>
            <a:endParaRPr lang="en-GB" sz="2800">
              <a:effectLst/>
              <a:latin typeface="Times New Roman" panose="02020603050405020304" pitchFamily="18" charset="0"/>
              <a:ea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1000"/>
                                        <p:tgtEl>
                                          <p:spTgt spid="29"/>
                                        </p:tgtEl>
                                      </p:cBhvr>
                                    </p:animEffect>
                                    <p:anim calcmode="lin" valueType="num">
                                      <p:cBhvr>
                                        <p:cTn id="8" dur="1000" fill="hold"/>
                                        <p:tgtEl>
                                          <p:spTgt spid="29"/>
                                        </p:tgtEl>
                                        <p:attrNameLst>
                                          <p:attrName>ppt_x</p:attrName>
                                        </p:attrNameLst>
                                      </p:cBhvr>
                                      <p:tavLst>
                                        <p:tav tm="0">
                                          <p:val>
                                            <p:strVal val="#ppt_x"/>
                                          </p:val>
                                        </p:tav>
                                        <p:tav tm="100000">
                                          <p:val>
                                            <p:strVal val="#ppt_x"/>
                                          </p:val>
                                        </p:tav>
                                      </p:tavLst>
                                    </p:anim>
                                    <p:anim calcmode="lin" valueType="num">
                                      <p:cBhvr>
                                        <p:cTn id="9"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FFFCF8"/>
        </a:solidFill>
        <a:effectLst/>
      </p:bgPr>
    </p:bg>
    <p:spTree>
      <p:nvGrpSpPr>
        <p:cNvPr id="1" name=""/>
        <p:cNvGrpSpPr/>
        <p:nvPr/>
      </p:nvGrpSpPr>
      <p:grpSpPr>
        <a:xfrm>
          <a:off x="0" y="0"/>
          <a:ext cx="0" cy="0"/>
          <a:chOff x="0" y="0"/>
          <a:chExt cx="0" cy="0"/>
        </a:xfrm>
      </p:grpSpPr>
      <p:sp>
        <p:nvSpPr>
          <p:cNvPr id="2" name="Freeform 2"/>
          <p:cNvSpPr/>
          <p:nvPr/>
        </p:nvSpPr>
        <p:spPr>
          <a:xfrm>
            <a:off x="-1301003" y="0"/>
            <a:ext cx="10196989" cy="10287000"/>
          </a:xfrm>
          <a:custGeom>
            <a:avLst/>
            <a:gdLst/>
            <a:ahLst/>
            <a:cxnLst/>
            <a:rect l="l" t="t" r="r" b="b"/>
            <a:pathLst>
              <a:path w="10196989" h="10287000">
                <a:moveTo>
                  <a:pt x="0" y="0"/>
                </a:moveTo>
                <a:lnTo>
                  <a:pt x="10196989" y="0"/>
                </a:lnTo>
                <a:lnTo>
                  <a:pt x="10196989" y="10287000"/>
                </a:lnTo>
                <a:lnTo>
                  <a:pt x="0" y="10287000"/>
                </a:lnTo>
                <a:lnTo>
                  <a:pt x="0" y="0"/>
                </a:lnTo>
                <a:close/>
              </a:path>
            </a:pathLst>
          </a:custGeom>
          <a:blipFill>
            <a:blip r:embed="rId1"/>
            <a:stretch>
              <a:fillRect/>
            </a:stretch>
          </a:blipFill>
        </p:spPr>
      </p:sp>
      <p:sp>
        <p:nvSpPr>
          <p:cNvPr id="3" name="Freeform 3"/>
          <p:cNvSpPr/>
          <p:nvPr/>
        </p:nvSpPr>
        <p:spPr>
          <a:xfrm>
            <a:off x="9360368" y="0"/>
            <a:ext cx="10196989" cy="10287000"/>
          </a:xfrm>
          <a:custGeom>
            <a:avLst/>
            <a:gdLst/>
            <a:ahLst/>
            <a:cxnLst/>
            <a:rect l="l" t="t" r="r" b="b"/>
            <a:pathLst>
              <a:path w="10196989" h="10287000">
                <a:moveTo>
                  <a:pt x="0" y="0"/>
                </a:moveTo>
                <a:lnTo>
                  <a:pt x="10196988" y="0"/>
                </a:lnTo>
                <a:lnTo>
                  <a:pt x="10196988" y="10287000"/>
                </a:lnTo>
                <a:lnTo>
                  <a:pt x="0" y="10287000"/>
                </a:lnTo>
                <a:lnTo>
                  <a:pt x="0" y="0"/>
                </a:lnTo>
                <a:close/>
              </a:path>
            </a:pathLst>
          </a:custGeom>
          <a:blipFill>
            <a:blip r:embed="rId1"/>
            <a:stretch>
              <a:fillRect/>
            </a:stretch>
          </a:blipFill>
        </p:spPr>
      </p:sp>
      <p:sp>
        <p:nvSpPr>
          <p:cNvPr id="4" name="Freeform 4"/>
          <p:cNvSpPr/>
          <p:nvPr/>
        </p:nvSpPr>
        <p:spPr>
          <a:xfrm rot="292895">
            <a:off x="2972310" y="695358"/>
            <a:ext cx="11847351" cy="8896284"/>
          </a:xfrm>
          <a:custGeom>
            <a:avLst/>
            <a:gdLst/>
            <a:ahLst/>
            <a:cxnLst/>
            <a:rect l="l" t="t" r="r" b="b"/>
            <a:pathLst>
              <a:path w="11847351" h="8896284">
                <a:moveTo>
                  <a:pt x="0" y="0"/>
                </a:moveTo>
                <a:lnTo>
                  <a:pt x="11847352" y="0"/>
                </a:lnTo>
                <a:lnTo>
                  <a:pt x="11847352" y="8896284"/>
                </a:lnTo>
                <a:lnTo>
                  <a:pt x="0" y="889628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5" name="Freeform 5"/>
          <p:cNvSpPr/>
          <p:nvPr/>
        </p:nvSpPr>
        <p:spPr>
          <a:xfrm rot="1423451">
            <a:off x="12511626" y="844736"/>
            <a:ext cx="3894473" cy="3457967"/>
          </a:xfrm>
          <a:custGeom>
            <a:avLst/>
            <a:gdLst/>
            <a:ahLst/>
            <a:cxnLst/>
            <a:rect l="l" t="t" r="r" b="b"/>
            <a:pathLst>
              <a:path w="3894473" h="3457967">
                <a:moveTo>
                  <a:pt x="0" y="0"/>
                </a:moveTo>
                <a:lnTo>
                  <a:pt x="3894472" y="0"/>
                </a:lnTo>
                <a:lnTo>
                  <a:pt x="3894472" y="3457967"/>
                </a:lnTo>
                <a:lnTo>
                  <a:pt x="0" y="3457967"/>
                </a:lnTo>
                <a:lnTo>
                  <a:pt x="0" y="0"/>
                </a:lnTo>
                <a:close/>
              </a:path>
            </a:pathLst>
          </a:custGeom>
          <a:blipFill>
            <a:blip r:embed="rId4"/>
            <a:stretch>
              <a:fillRect/>
            </a:stretch>
          </a:blipFill>
        </p:spPr>
      </p:sp>
      <p:sp>
        <p:nvSpPr>
          <p:cNvPr id="6" name="Freeform 6"/>
          <p:cNvSpPr/>
          <p:nvPr/>
        </p:nvSpPr>
        <p:spPr>
          <a:xfrm rot="-1332252">
            <a:off x="-962384" y="7334072"/>
            <a:ext cx="3729241" cy="3998211"/>
          </a:xfrm>
          <a:custGeom>
            <a:avLst/>
            <a:gdLst/>
            <a:ahLst/>
            <a:cxnLst/>
            <a:rect l="l" t="t" r="r" b="b"/>
            <a:pathLst>
              <a:path w="3729241" h="3998211">
                <a:moveTo>
                  <a:pt x="0" y="0"/>
                </a:moveTo>
                <a:lnTo>
                  <a:pt x="3729241" y="0"/>
                </a:lnTo>
                <a:lnTo>
                  <a:pt x="3729241" y="3998211"/>
                </a:lnTo>
                <a:lnTo>
                  <a:pt x="0" y="399821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7" name="Freeform 7"/>
          <p:cNvSpPr/>
          <p:nvPr/>
        </p:nvSpPr>
        <p:spPr>
          <a:xfrm>
            <a:off x="1028700" y="3900792"/>
            <a:ext cx="4995877" cy="5357508"/>
          </a:xfrm>
          <a:custGeom>
            <a:avLst/>
            <a:gdLst/>
            <a:ahLst/>
            <a:cxnLst/>
            <a:rect l="l" t="t" r="r" b="b"/>
            <a:pathLst>
              <a:path w="4995877" h="5357508">
                <a:moveTo>
                  <a:pt x="0" y="0"/>
                </a:moveTo>
                <a:lnTo>
                  <a:pt x="4995877" y="0"/>
                </a:lnTo>
                <a:lnTo>
                  <a:pt x="4995877" y="5357508"/>
                </a:lnTo>
                <a:lnTo>
                  <a:pt x="0" y="5357508"/>
                </a:lnTo>
                <a:lnTo>
                  <a:pt x="0" y="0"/>
                </a:lnTo>
                <a:close/>
              </a:path>
            </a:pathLst>
          </a:custGeom>
          <a:blipFill>
            <a:blip r:embed="rId7"/>
            <a:stretch>
              <a:fillRect/>
            </a:stretch>
          </a:blipFill>
        </p:spPr>
      </p:sp>
      <p:sp>
        <p:nvSpPr>
          <p:cNvPr id="8" name="TextBox 8"/>
          <p:cNvSpPr txBox="1"/>
          <p:nvPr/>
        </p:nvSpPr>
        <p:spPr>
          <a:xfrm>
            <a:off x="4089761" y="4382826"/>
            <a:ext cx="9611048" cy="1484124"/>
          </a:xfrm>
          <a:prstGeom prst="rect">
            <a:avLst/>
          </a:prstGeom>
        </p:spPr>
        <p:txBody>
          <a:bodyPr lIns="0" tIns="0" rIns="0" bIns="0" rtlCol="0" anchor="t">
            <a:spAutoFit/>
          </a:bodyPr>
          <a:lstStyle/>
          <a:p>
            <a:pPr algn="ctr">
              <a:lnSpc>
                <a:spcPts val="11150"/>
              </a:lnSpc>
            </a:pPr>
            <a:r>
              <a:rPr lang="vi-VN" sz="13940" smtClean="0">
                <a:solidFill>
                  <a:srgbClr val="4F3B20"/>
                </a:solidFill>
                <a:latin typeface="Marykate"/>
              </a:rPr>
              <a:t>Thank you!</a:t>
            </a:r>
            <a:endParaRPr lang="en-US" sz="13940">
              <a:solidFill>
                <a:srgbClr val="4F3B20"/>
              </a:solidFill>
              <a:latin typeface="Marykate"/>
            </a:endParaRPr>
          </a:p>
        </p:txBody>
      </p:sp>
      <p:sp>
        <p:nvSpPr>
          <p:cNvPr id="11" name="Freeform 11"/>
          <p:cNvSpPr/>
          <p:nvPr/>
        </p:nvSpPr>
        <p:spPr>
          <a:xfrm rot="-225904" flipH="1">
            <a:off x="15371636" y="-1854820"/>
            <a:ext cx="3775329" cy="4114800"/>
          </a:xfrm>
          <a:custGeom>
            <a:avLst/>
            <a:gdLst/>
            <a:ahLst/>
            <a:cxnLst/>
            <a:rect l="l" t="t" r="r" b="b"/>
            <a:pathLst>
              <a:path w="3775329" h="4114800">
                <a:moveTo>
                  <a:pt x="3775329" y="0"/>
                </a:moveTo>
                <a:lnTo>
                  <a:pt x="0" y="0"/>
                </a:lnTo>
                <a:lnTo>
                  <a:pt x="0" y="4114800"/>
                </a:lnTo>
                <a:lnTo>
                  <a:pt x="3775329" y="4114800"/>
                </a:lnTo>
                <a:lnTo>
                  <a:pt x="3775329" y="0"/>
                </a:lnTo>
                <a:close/>
              </a:path>
            </a:pathLst>
          </a:custGeom>
          <a:blipFill>
            <a:blip r:embed="rId8"/>
            <a:stretch>
              <a:fillRect/>
            </a:stretch>
          </a:blipFill>
        </p:spPr>
      </p:sp>
      <p:sp>
        <p:nvSpPr>
          <p:cNvPr id="12" name="Freeform 12"/>
          <p:cNvSpPr/>
          <p:nvPr/>
        </p:nvSpPr>
        <p:spPr>
          <a:xfrm rot="-225904">
            <a:off x="-1254497" y="-1791418"/>
            <a:ext cx="3775329" cy="4114800"/>
          </a:xfrm>
          <a:custGeom>
            <a:avLst/>
            <a:gdLst/>
            <a:ahLst/>
            <a:cxnLst/>
            <a:rect l="l" t="t" r="r" b="b"/>
            <a:pathLst>
              <a:path w="3775329" h="4114800">
                <a:moveTo>
                  <a:pt x="0" y="0"/>
                </a:moveTo>
                <a:lnTo>
                  <a:pt x="3775329" y="0"/>
                </a:lnTo>
                <a:lnTo>
                  <a:pt x="3775329" y="4114800"/>
                </a:lnTo>
                <a:lnTo>
                  <a:pt x="0" y="4114800"/>
                </a:lnTo>
                <a:lnTo>
                  <a:pt x="0" y="0"/>
                </a:lnTo>
                <a:close/>
              </a:path>
            </a:pathLst>
          </a:custGeom>
          <a:blipFill>
            <a:blip r:embed="rId9"/>
            <a:stretch>
              <a:fillRect/>
            </a:stretch>
          </a:blipFill>
        </p:spPr>
      </p:sp>
      <p:sp>
        <p:nvSpPr>
          <p:cNvPr id="13" name="Freeform 13"/>
          <p:cNvSpPr/>
          <p:nvPr/>
        </p:nvSpPr>
        <p:spPr>
          <a:xfrm rot="-225904" flipH="1" flipV="1">
            <a:off x="15509262" y="7906523"/>
            <a:ext cx="3775329" cy="4114800"/>
          </a:xfrm>
          <a:custGeom>
            <a:avLst/>
            <a:gdLst/>
            <a:ahLst/>
            <a:cxnLst/>
            <a:rect l="l" t="t" r="r" b="b"/>
            <a:pathLst>
              <a:path w="3775329" h="4114800">
                <a:moveTo>
                  <a:pt x="3775329" y="4114800"/>
                </a:moveTo>
                <a:lnTo>
                  <a:pt x="0" y="4114800"/>
                </a:lnTo>
                <a:lnTo>
                  <a:pt x="0" y="0"/>
                </a:lnTo>
                <a:lnTo>
                  <a:pt x="3775329" y="0"/>
                </a:lnTo>
                <a:lnTo>
                  <a:pt x="3775329" y="4114800"/>
                </a:lnTo>
                <a:close/>
              </a:path>
            </a:pathLst>
          </a:custGeom>
          <a:blipFill>
            <a:blip r:embed="rId10">
              <a:extLst>
                <a:ext uri="{96DAC541-7B7A-43D3-8B79-37D633B846F1}">
                  <asvg:svgBlip xmlns:asvg="http://schemas.microsoft.com/office/drawing/2016/SVG/main" r:embed="rId11"/>
                </a:ext>
              </a:extLst>
            </a:blip>
            <a:stretch>
              <a:fillRect/>
            </a:stretch>
          </a:blipFill>
        </p:spPr>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CF8"/>
        </a:solidFill>
        <a:effectLst/>
      </p:bgPr>
    </p:bg>
    <p:spTree>
      <p:nvGrpSpPr>
        <p:cNvPr id="1" name=""/>
        <p:cNvGrpSpPr/>
        <p:nvPr/>
      </p:nvGrpSpPr>
      <p:grpSpPr>
        <a:xfrm>
          <a:off x="0" y="0"/>
          <a:ext cx="0" cy="0"/>
          <a:chOff x="0" y="0"/>
          <a:chExt cx="0" cy="0"/>
        </a:xfrm>
      </p:grpSpPr>
      <p:sp>
        <p:nvSpPr>
          <p:cNvPr id="2" name="Freeform 2"/>
          <p:cNvSpPr/>
          <p:nvPr/>
        </p:nvSpPr>
        <p:spPr>
          <a:xfrm>
            <a:off x="-1277227" y="0"/>
            <a:ext cx="10196989" cy="10287000"/>
          </a:xfrm>
          <a:custGeom>
            <a:avLst/>
            <a:gdLst/>
            <a:ahLst/>
            <a:cxnLst/>
            <a:rect l="l" t="t" r="r" b="b"/>
            <a:pathLst>
              <a:path w="10196989" h="10287000">
                <a:moveTo>
                  <a:pt x="0" y="0"/>
                </a:moveTo>
                <a:lnTo>
                  <a:pt x="10196989" y="0"/>
                </a:lnTo>
                <a:lnTo>
                  <a:pt x="10196989" y="10287000"/>
                </a:lnTo>
                <a:lnTo>
                  <a:pt x="0" y="10287000"/>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3" name="Freeform 3"/>
          <p:cNvSpPr/>
          <p:nvPr/>
        </p:nvSpPr>
        <p:spPr>
          <a:xfrm>
            <a:off x="9368238" y="0"/>
            <a:ext cx="10196989" cy="10287000"/>
          </a:xfrm>
          <a:custGeom>
            <a:avLst/>
            <a:gdLst/>
            <a:ahLst/>
            <a:cxnLst/>
            <a:rect l="l" t="t" r="r" b="b"/>
            <a:pathLst>
              <a:path w="10196989" h="10287000">
                <a:moveTo>
                  <a:pt x="0" y="0"/>
                </a:moveTo>
                <a:lnTo>
                  <a:pt x="10196989" y="0"/>
                </a:lnTo>
                <a:lnTo>
                  <a:pt x="10196989" y="10287000"/>
                </a:lnTo>
                <a:lnTo>
                  <a:pt x="0" y="10287000"/>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4" name="Freeform 4"/>
          <p:cNvSpPr/>
          <p:nvPr/>
        </p:nvSpPr>
        <p:spPr>
          <a:xfrm>
            <a:off x="2989683" y="1421343"/>
            <a:ext cx="10016018" cy="6886012"/>
          </a:xfrm>
          <a:custGeom>
            <a:avLst/>
            <a:gdLst/>
            <a:ahLst/>
            <a:cxnLst/>
            <a:rect l="l" t="t" r="r" b="b"/>
            <a:pathLst>
              <a:path w="10016018" h="6886012">
                <a:moveTo>
                  <a:pt x="0" y="0"/>
                </a:moveTo>
                <a:lnTo>
                  <a:pt x="10016018" y="0"/>
                </a:lnTo>
                <a:lnTo>
                  <a:pt x="10016018" y="6886012"/>
                </a:lnTo>
                <a:lnTo>
                  <a:pt x="0" y="688601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6" name="Freeform 6"/>
          <p:cNvSpPr/>
          <p:nvPr/>
        </p:nvSpPr>
        <p:spPr>
          <a:xfrm>
            <a:off x="-253610" y="8033667"/>
            <a:ext cx="4587510" cy="3003087"/>
          </a:xfrm>
          <a:custGeom>
            <a:avLst/>
            <a:gdLst/>
            <a:ahLst/>
            <a:cxnLst/>
            <a:rect l="l" t="t" r="r" b="b"/>
            <a:pathLst>
              <a:path w="4587510" h="3003087">
                <a:moveTo>
                  <a:pt x="0" y="0"/>
                </a:moveTo>
                <a:lnTo>
                  <a:pt x="4587510" y="0"/>
                </a:lnTo>
                <a:lnTo>
                  <a:pt x="4587510" y="3003086"/>
                </a:lnTo>
                <a:lnTo>
                  <a:pt x="0" y="300308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7" name="Freeform 7"/>
          <p:cNvSpPr/>
          <p:nvPr/>
        </p:nvSpPr>
        <p:spPr>
          <a:xfrm>
            <a:off x="12371496" y="2439406"/>
            <a:ext cx="5916504" cy="8035998"/>
          </a:xfrm>
          <a:custGeom>
            <a:avLst/>
            <a:gdLst/>
            <a:ahLst/>
            <a:cxnLst/>
            <a:rect l="l" t="t" r="r" b="b"/>
            <a:pathLst>
              <a:path w="5916504" h="8035998">
                <a:moveTo>
                  <a:pt x="0" y="0"/>
                </a:moveTo>
                <a:lnTo>
                  <a:pt x="5916504" y="0"/>
                </a:lnTo>
                <a:lnTo>
                  <a:pt x="5916504" y="8035998"/>
                </a:lnTo>
                <a:lnTo>
                  <a:pt x="0" y="8035998"/>
                </a:lnTo>
                <a:lnTo>
                  <a:pt x="0" y="0"/>
                </a:lnTo>
                <a:close/>
              </a:path>
            </a:pathLst>
          </a:custGeom>
          <a:blipFill>
            <a:blip r:embed="rId7"/>
            <a:stretch>
              <a:fillRect/>
            </a:stretch>
          </a:blipFill>
        </p:spPr>
      </p:sp>
      <p:sp>
        <p:nvSpPr>
          <p:cNvPr id="8" name="Freeform 8"/>
          <p:cNvSpPr/>
          <p:nvPr/>
        </p:nvSpPr>
        <p:spPr>
          <a:xfrm rot="-4764411">
            <a:off x="3199842" y="5992099"/>
            <a:ext cx="1242850" cy="2084048"/>
          </a:xfrm>
          <a:custGeom>
            <a:avLst/>
            <a:gdLst/>
            <a:ahLst/>
            <a:cxnLst/>
            <a:rect l="l" t="t" r="r" b="b"/>
            <a:pathLst>
              <a:path w="1242850" h="2084048">
                <a:moveTo>
                  <a:pt x="0" y="0"/>
                </a:moveTo>
                <a:lnTo>
                  <a:pt x="1242850" y="0"/>
                </a:lnTo>
                <a:lnTo>
                  <a:pt x="1242850" y="2084048"/>
                </a:lnTo>
                <a:lnTo>
                  <a:pt x="0" y="2084048"/>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0" name="Freeform 10"/>
          <p:cNvSpPr/>
          <p:nvPr/>
        </p:nvSpPr>
        <p:spPr>
          <a:xfrm>
            <a:off x="15651766" y="257238"/>
            <a:ext cx="2251625" cy="2328211"/>
          </a:xfrm>
          <a:custGeom>
            <a:avLst/>
            <a:gdLst/>
            <a:ahLst/>
            <a:cxnLst/>
            <a:rect l="l" t="t" r="r" b="b"/>
            <a:pathLst>
              <a:path w="2251625" h="2328211">
                <a:moveTo>
                  <a:pt x="0" y="0"/>
                </a:moveTo>
                <a:lnTo>
                  <a:pt x="2251625" y="0"/>
                </a:lnTo>
                <a:lnTo>
                  <a:pt x="2251625" y="2328211"/>
                </a:lnTo>
                <a:lnTo>
                  <a:pt x="0" y="2328211"/>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1" name="Freeform 11"/>
          <p:cNvSpPr/>
          <p:nvPr/>
        </p:nvSpPr>
        <p:spPr>
          <a:xfrm flipH="1">
            <a:off x="-1277227" y="-394301"/>
            <a:ext cx="7315200" cy="3888259"/>
          </a:xfrm>
          <a:custGeom>
            <a:avLst/>
            <a:gdLst/>
            <a:ahLst/>
            <a:cxnLst/>
            <a:rect l="l" t="t" r="r" b="b"/>
            <a:pathLst>
              <a:path w="7315200" h="3888259">
                <a:moveTo>
                  <a:pt x="7315200" y="0"/>
                </a:moveTo>
                <a:lnTo>
                  <a:pt x="0" y="0"/>
                </a:lnTo>
                <a:lnTo>
                  <a:pt x="0" y="3888260"/>
                </a:lnTo>
                <a:lnTo>
                  <a:pt x="7315200" y="3888260"/>
                </a:lnTo>
                <a:lnTo>
                  <a:pt x="7315200" y="0"/>
                </a:lnTo>
                <a:close/>
              </a:path>
            </a:pathLst>
          </a:custGeom>
          <a:blipFill>
            <a:blip r:embed="rId12">
              <a:extLst>
                <a:ext uri="{96DAC541-7B7A-43D3-8B79-37D633B846F1}">
                  <asvg:svgBlip xmlns:asvg="http://schemas.microsoft.com/office/drawing/2016/SVG/main" r:embed="rId13"/>
                </a:ext>
              </a:extLst>
            </a:blip>
            <a:stretch>
              <a:fillRect/>
            </a:stretch>
          </a:blipFill>
        </p:spPr>
      </p:sp>
      <p:pic>
        <p:nvPicPr>
          <p:cNvPr id="13" name="Picture 12" descr="C:\Users\Admin\Desktop\391.jpg"/>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4549366" y="2330012"/>
            <a:ext cx="6728234" cy="4261288"/>
          </a:xfrm>
          <a:prstGeom prst="rect">
            <a:avLst/>
          </a:prstGeom>
          <a:solidFill>
            <a:srgbClr val="FFFFFF">
              <a:shade val="85000"/>
            </a:srgbClr>
          </a:solidFill>
          <a:ln w="190500" cap="sq">
            <a:solidFill>
              <a:srgbClr val="FFFFFF"/>
            </a:solidFill>
            <a:miter lim="800000"/>
            <a:headEnd/>
            <a:tailEnd/>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9" name="Rectangle 8"/>
          <p:cNvSpPr/>
          <p:nvPr/>
        </p:nvSpPr>
        <p:spPr>
          <a:xfrm>
            <a:off x="5356976" y="7093607"/>
            <a:ext cx="6764993" cy="812723"/>
          </a:xfrm>
          <a:prstGeom prst="rect">
            <a:avLst/>
          </a:prstGeom>
        </p:spPr>
        <p:txBody>
          <a:bodyPr wrap="none">
            <a:spAutoFit/>
          </a:bodyPr>
          <a:lstStyle/>
          <a:p>
            <a:pPr>
              <a:lnSpc>
                <a:spcPct val="130000"/>
              </a:lnSpc>
              <a:spcAft>
                <a:spcPts val="0"/>
              </a:spcAft>
            </a:pPr>
            <a:r>
              <a:rPr lang="en-US" sz="4000" b="1">
                <a:solidFill>
                  <a:srgbClr val="0D0D0D"/>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Hiện tượng “bệnh” thành tích</a:t>
            </a:r>
            <a:endParaRPr lang="en-GB" sz="3600" b="1">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par>
                                <p:cTn id="8" presetID="16" presetClass="entr" presetSubtype="21"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barn(inVertical)">
                                      <p:cBhvr>
                                        <p:cTn id="1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CF8"/>
        </a:solidFill>
        <a:effectLst/>
      </p:bgPr>
    </p:bg>
    <p:spTree>
      <p:nvGrpSpPr>
        <p:cNvPr id="1" name=""/>
        <p:cNvGrpSpPr/>
        <p:nvPr/>
      </p:nvGrpSpPr>
      <p:grpSpPr>
        <a:xfrm>
          <a:off x="0" y="0"/>
          <a:ext cx="0" cy="0"/>
          <a:chOff x="0" y="0"/>
          <a:chExt cx="0" cy="0"/>
        </a:xfrm>
      </p:grpSpPr>
      <p:sp>
        <p:nvSpPr>
          <p:cNvPr id="2" name="Freeform 2"/>
          <p:cNvSpPr/>
          <p:nvPr/>
        </p:nvSpPr>
        <p:spPr>
          <a:xfrm>
            <a:off x="-1277227" y="0"/>
            <a:ext cx="10196989" cy="10287000"/>
          </a:xfrm>
          <a:custGeom>
            <a:avLst/>
            <a:gdLst/>
            <a:ahLst/>
            <a:cxnLst/>
            <a:rect l="l" t="t" r="r" b="b"/>
            <a:pathLst>
              <a:path w="10196989" h="10287000">
                <a:moveTo>
                  <a:pt x="0" y="0"/>
                </a:moveTo>
                <a:lnTo>
                  <a:pt x="10196989" y="0"/>
                </a:lnTo>
                <a:lnTo>
                  <a:pt x="10196989" y="10287000"/>
                </a:lnTo>
                <a:lnTo>
                  <a:pt x="0" y="10287000"/>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3" name="Freeform 3"/>
          <p:cNvSpPr/>
          <p:nvPr/>
        </p:nvSpPr>
        <p:spPr>
          <a:xfrm>
            <a:off x="9368238" y="0"/>
            <a:ext cx="10196989" cy="10287000"/>
          </a:xfrm>
          <a:custGeom>
            <a:avLst/>
            <a:gdLst/>
            <a:ahLst/>
            <a:cxnLst/>
            <a:rect l="l" t="t" r="r" b="b"/>
            <a:pathLst>
              <a:path w="10196989" h="10287000">
                <a:moveTo>
                  <a:pt x="0" y="0"/>
                </a:moveTo>
                <a:lnTo>
                  <a:pt x="10196989" y="0"/>
                </a:lnTo>
                <a:lnTo>
                  <a:pt x="10196989" y="10287000"/>
                </a:lnTo>
                <a:lnTo>
                  <a:pt x="0" y="10287000"/>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4" name="Freeform 4"/>
          <p:cNvSpPr/>
          <p:nvPr/>
        </p:nvSpPr>
        <p:spPr>
          <a:xfrm>
            <a:off x="1831853" y="1884798"/>
            <a:ext cx="10016018" cy="6886012"/>
          </a:xfrm>
          <a:custGeom>
            <a:avLst/>
            <a:gdLst/>
            <a:ahLst/>
            <a:cxnLst/>
            <a:rect l="l" t="t" r="r" b="b"/>
            <a:pathLst>
              <a:path w="10016018" h="6886012">
                <a:moveTo>
                  <a:pt x="0" y="0"/>
                </a:moveTo>
                <a:lnTo>
                  <a:pt x="10016018" y="0"/>
                </a:lnTo>
                <a:lnTo>
                  <a:pt x="10016018" y="6886012"/>
                </a:lnTo>
                <a:lnTo>
                  <a:pt x="0" y="688601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6" name="Freeform 6"/>
          <p:cNvSpPr/>
          <p:nvPr/>
        </p:nvSpPr>
        <p:spPr>
          <a:xfrm>
            <a:off x="-253610" y="8033667"/>
            <a:ext cx="4587510" cy="3003087"/>
          </a:xfrm>
          <a:custGeom>
            <a:avLst/>
            <a:gdLst/>
            <a:ahLst/>
            <a:cxnLst/>
            <a:rect l="l" t="t" r="r" b="b"/>
            <a:pathLst>
              <a:path w="4587510" h="3003087">
                <a:moveTo>
                  <a:pt x="0" y="0"/>
                </a:moveTo>
                <a:lnTo>
                  <a:pt x="4587510" y="0"/>
                </a:lnTo>
                <a:lnTo>
                  <a:pt x="4587510" y="3003086"/>
                </a:lnTo>
                <a:lnTo>
                  <a:pt x="0" y="300308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7" name="Freeform 7"/>
          <p:cNvSpPr/>
          <p:nvPr/>
        </p:nvSpPr>
        <p:spPr>
          <a:xfrm>
            <a:off x="12371496" y="2439406"/>
            <a:ext cx="5916504" cy="8035998"/>
          </a:xfrm>
          <a:custGeom>
            <a:avLst/>
            <a:gdLst/>
            <a:ahLst/>
            <a:cxnLst/>
            <a:rect l="l" t="t" r="r" b="b"/>
            <a:pathLst>
              <a:path w="5916504" h="8035998">
                <a:moveTo>
                  <a:pt x="0" y="0"/>
                </a:moveTo>
                <a:lnTo>
                  <a:pt x="5916504" y="0"/>
                </a:lnTo>
                <a:lnTo>
                  <a:pt x="5916504" y="8035998"/>
                </a:lnTo>
                <a:lnTo>
                  <a:pt x="0" y="8035998"/>
                </a:lnTo>
                <a:lnTo>
                  <a:pt x="0" y="0"/>
                </a:lnTo>
                <a:close/>
              </a:path>
            </a:pathLst>
          </a:custGeom>
          <a:blipFill>
            <a:blip r:embed="rId7"/>
            <a:stretch>
              <a:fillRect/>
            </a:stretch>
          </a:blipFill>
        </p:spPr>
      </p:sp>
      <p:sp>
        <p:nvSpPr>
          <p:cNvPr id="8" name="Freeform 8"/>
          <p:cNvSpPr/>
          <p:nvPr/>
        </p:nvSpPr>
        <p:spPr>
          <a:xfrm rot="-4764411">
            <a:off x="1609853" y="6447056"/>
            <a:ext cx="1242850" cy="2084048"/>
          </a:xfrm>
          <a:custGeom>
            <a:avLst/>
            <a:gdLst/>
            <a:ahLst/>
            <a:cxnLst/>
            <a:rect l="l" t="t" r="r" b="b"/>
            <a:pathLst>
              <a:path w="1242850" h="2084048">
                <a:moveTo>
                  <a:pt x="0" y="0"/>
                </a:moveTo>
                <a:lnTo>
                  <a:pt x="1242850" y="0"/>
                </a:lnTo>
                <a:lnTo>
                  <a:pt x="1242850" y="2084048"/>
                </a:lnTo>
                <a:lnTo>
                  <a:pt x="0" y="2084048"/>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0" name="Freeform 10"/>
          <p:cNvSpPr/>
          <p:nvPr/>
        </p:nvSpPr>
        <p:spPr>
          <a:xfrm>
            <a:off x="15651766" y="257238"/>
            <a:ext cx="2251625" cy="2328211"/>
          </a:xfrm>
          <a:custGeom>
            <a:avLst/>
            <a:gdLst/>
            <a:ahLst/>
            <a:cxnLst/>
            <a:rect l="l" t="t" r="r" b="b"/>
            <a:pathLst>
              <a:path w="2251625" h="2328211">
                <a:moveTo>
                  <a:pt x="0" y="0"/>
                </a:moveTo>
                <a:lnTo>
                  <a:pt x="2251625" y="0"/>
                </a:lnTo>
                <a:lnTo>
                  <a:pt x="2251625" y="2328211"/>
                </a:lnTo>
                <a:lnTo>
                  <a:pt x="0" y="2328211"/>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1" name="Freeform 11"/>
          <p:cNvSpPr/>
          <p:nvPr/>
        </p:nvSpPr>
        <p:spPr>
          <a:xfrm flipH="1">
            <a:off x="-1277227" y="-394301"/>
            <a:ext cx="7315200" cy="3888259"/>
          </a:xfrm>
          <a:custGeom>
            <a:avLst/>
            <a:gdLst/>
            <a:ahLst/>
            <a:cxnLst/>
            <a:rect l="l" t="t" r="r" b="b"/>
            <a:pathLst>
              <a:path w="7315200" h="3888259">
                <a:moveTo>
                  <a:pt x="7315200" y="0"/>
                </a:moveTo>
                <a:lnTo>
                  <a:pt x="0" y="0"/>
                </a:lnTo>
                <a:lnTo>
                  <a:pt x="0" y="3888260"/>
                </a:lnTo>
                <a:lnTo>
                  <a:pt x="7315200" y="3888260"/>
                </a:lnTo>
                <a:lnTo>
                  <a:pt x="7315200" y="0"/>
                </a:lnTo>
                <a:close/>
              </a:path>
            </a:pathLst>
          </a:custGeom>
          <a:blipFill>
            <a:blip r:embed="rId12">
              <a:extLst>
                <a:ext uri="{96DAC541-7B7A-43D3-8B79-37D633B846F1}">
                  <asvg:svgBlip xmlns:asvg="http://schemas.microsoft.com/office/drawing/2016/SVG/main" r:embed="rId13"/>
                </a:ext>
              </a:extLst>
            </a:blip>
            <a:stretch>
              <a:fillRect/>
            </a:stretch>
          </a:blipFill>
        </p:spPr>
      </p:sp>
      <p:pic>
        <p:nvPicPr>
          <p:cNvPr id="13" name="Picture 12" descr="UBQG về phòng, chống HIV/AIDS và ma túy, mại dâm"/>
          <p:cNvPicPr/>
          <p:nvPr/>
        </p:nvPicPr>
        <p:blipFill>
          <a:blip r:embed="rId14">
            <a:extLst>
              <a:ext uri="{28A0092B-C50C-407E-A947-70E740481C1C}">
                <a14:useLocalDpi xmlns:a14="http://schemas.microsoft.com/office/drawing/2010/main" val="0"/>
              </a:ext>
            </a:extLst>
          </a:blip>
          <a:srcRect/>
          <a:stretch>
            <a:fillRect/>
          </a:stretch>
        </p:blipFill>
        <p:spPr bwMode="auto">
          <a:xfrm>
            <a:off x="3485435" y="3099242"/>
            <a:ext cx="5957952" cy="3477440"/>
          </a:xfrm>
          <a:prstGeom prst="rect">
            <a:avLst/>
          </a:prstGeom>
          <a:solidFill>
            <a:srgbClr val="FFFFFF">
              <a:shade val="85000"/>
            </a:srgbClr>
          </a:solidFill>
          <a:ln w="190500" cap="sq">
            <a:solidFill>
              <a:srgbClr val="FFFFFF"/>
            </a:solidFill>
            <a:miter lim="800000"/>
            <a:headEnd/>
            <a:tailEnd/>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9" name="Rectangle 8"/>
          <p:cNvSpPr/>
          <p:nvPr/>
        </p:nvSpPr>
        <p:spPr>
          <a:xfrm>
            <a:off x="4195019" y="7199448"/>
            <a:ext cx="5580374" cy="707886"/>
          </a:xfrm>
          <a:prstGeom prst="rect">
            <a:avLst/>
          </a:prstGeom>
        </p:spPr>
        <p:txBody>
          <a:bodyPr wrap="none">
            <a:spAutoFit/>
          </a:bodyPr>
          <a:lstStyle/>
          <a:p>
            <a:r>
              <a:rPr lang="en-US" sz="4000" b="1">
                <a:solidFill>
                  <a:srgbClr val="0D0D0D"/>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Hiện tượng nghiện game</a:t>
            </a:r>
            <a:endParaRPr lang="en-GB" sz="4000" b="1">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CF8"/>
        </a:solidFill>
        <a:effectLst/>
      </p:bgPr>
    </p:bg>
    <p:spTree>
      <p:nvGrpSpPr>
        <p:cNvPr id="1" name=""/>
        <p:cNvGrpSpPr/>
        <p:nvPr/>
      </p:nvGrpSpPr>
      <p:grpSpPr>
        <a:xfrm>
          <a:off x="0" y="0"/>
          <a:ext cx="0" cy="0"/>
          <a:chOff x="0" y="0"/>
          <a:chExt cx="0" cy="0"/>
        </a:xfrm>
      </p:grpSpPr>
      <p:sp>
        <p:nvSpPr>
          <p:cNvPr id="2" name="Freeform 2"/>
          <p:cNvSpPr/>
          <p:nvPr/>
        </p:nvSpPr>
        <p:spPr>
          <a:xfrm>
            <a:off x="-1277227" y="0"/>
            <a:ext cx="10196989" cy="10287000"/>
          </a:xfrm>
          <a:custGeom>
            <a:avLst/>
            <a:gdLst/>
            <a:ahLst/>
            <a:cxnLst/>
            <a:rect l="l" t="t" r="r" b="b"/>
            <a:pathLst>
              <a:path w="10196989" h="10287000">
                <a:moveTo>
                  <a:pt x="0" y="0"/>
                </a:moveTo>
                <a:lnTo>
                  <a:pt x="10196989" y="0"/>
                </a:lnTo>
                <a:lnTo>
                  <a:pt x="10196989" y="10287000"/>
                </a:lnTo>
                <a:lnTo>
                  <a:pt x="0" y="10287000"/>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3" name="Freeform 3"/>
          <p:cNvSpPr/>
          <p:nvPr/>
        </p:nvSpPr>
        <p:spPr>
          <a:xfrm>
            <a:off x="9368238" y="0"/>
            <a:ext cx="10196989" cy="10287000"/>
          </a:xfrm>
          <a:custGeom>
            <a:avLst/>
            <a:gdLst/>
            <a:ahLst/>
            <a:cxnLst/>
            <a:rect l="l" t="t" r="r" b="b"/>
            <a:pathLst>
              <a:path w="10196989" h="10287000">
                <a:moveTo>
                  <a:pt x="0" y="0"/>
                </a:moveTo>
                <a:lnTo>
                  <a:pt x="10196989" y="0"/>
                </a:lnTo>
                <a:lnTo>
                  <a:pt x="10196989" y="10287000"/>
                </a:lnTo>
                <a:lnTo>
                  <a:pt x="0" y="10287000"/>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4" name="Freeform 4"/>
          <p:cNvSpPr/>
          <p:nvPr/>
        </p:nvSpPr>
        <p:spPr>
          <a:xfrm>
            <a:off x="2287340" y="1700493"/>
            <a:ext cx="10016018" cy="6886012"/>
          </a:xfrm>
          <a:custGeom>
            <a:avLst/>
            <a:gdLst/>
            <a:ahLst/>
            <a:cxnLst/>
            <a:rect l="l" t="t" r="r" b="b"/>
            <a:pathLst>
              <a:path w="10016018" h="6886012">
                <a:moveTo>
                  <a:pt x="0" y="0"/>
                </a:moveTo>
                <a:lnTo>
                  <a:pt x="10016018" y="0"/>
                </a:lnTo>
                <a:lnTo>
                  <a:pt x="10016018" y="6886012"/>
                </a:lnTo>
                <a:lnTo>
                  <a:pt x="0" y="688601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6" name="Freeform 6"/>
          <p:cNvSpPr/>
          <p:nvPr/>
        </p:nvSpPr>
        <p:spPr>
          <a:xfrm>
            <a:off x="-253610" y="8033667"/>
            <a:ext cx="4587510" cy="3003087"/>
          </a:xfrm>
          <a:custGeom>
            <a:avLst/>
            <a:gdLst/>
            <a:ahLst/>
            <a:cxnLst/>
            <a:rect l="l" t="t" r="r" b="b"/>
            <a:pathLst>
              <a:path w="4587510" h="3003087">
                <a:moveTo>
                  <a:pt x="0" y="0"/>
                </a:moveTo>
                <a:lnTo>
                  <a:pt x="4587510" y="0"/>
                </a:lnTo>
                <a:lnTo>
                  <a:pt x="4587510" y="3003086"/>
                </a:lnTo>
                <a:lnTo>
                  <a:pt x="0" y="300308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7" name="Freeform 7"/>
          <p:cNvSpPr/>
          <p:nvPr/>
        </p:nvSpPr>
        <p:spPr>
          <a:xfrm>
            <a:off x="12371496" y="2439406"/>
            <a:ext cx="5916504" cy="8035998"/>
          </a:xfrm>
          <a:custGeom>
            <a:avLst/>
            <a:gdLst/>
            <a:ahLst/>
            <a:cxnLst/>
            <a:rect l="l" t="t" r="r" b="b"/>
            <a:pathLst>
              <a:path w="5916504" h="8035998">
                <a:moveTo>
                  <a:pt x="0" y="0"/>
                </a:moveTo>
                <a:lnTo>
                  <a:pt x="5916504" y="0"/>
                </a:lnTo>
                <a:lnTo>
                  <a:pt x="5916504" y="8035998"/>
                </a:lnTo>
                <a:lnTo>
                  <a:pt x="0" y="8035998"/>
                </a:lnTo>
                <a:lnTo>
                  <a:pt x="0" y="0"/>
                </a:lnTo>
                <a:close/>
              </a:path>
            </a:pathLst>
          </a:custGeom>
          <a:blipFill>
            <a:blip r:embed="rId7"/>
            <a:stretch>
              <a:fillRect/>
            </a:stretch>
          </a:blipFill>
        </p:spPr>
      </p:sp>
      <p:sp>
        <p:nvSpPr>
          <p:cNvPr id="8" name="Freeform 8"/>
          <p:cNvSpPr/>
          <p:nvPr/>
        </p:nvSpPr>
        <p:spPr>
          <a:xfrm rot="-4764411">
            <a:off x="2193479" y="6991642"/>
            <a:ext cx="1242850" cy="2084048"/>
          </a:xfrm>
          <a:custGeom>
            <a:avLst/>
            <a:gdLst/>
            <a:ahLst/>
            <a:cxnLst/>
            <a:rect l="l" t="t" r="r" b="b"/>
            <a:pathLst>
              <a:path w="1242850" h="2084048">
                <a:moveTo>
                  <a:pt x="0" y="0"/>
                </a:moveTo>
                <a:lnTo>
                  <a:pt x="1242850" y="0"/>
                </a:lnTo>
                <a:lnTo>
                  <a:pt x="1242850" y="2084048"/>
                </a:lnTo>
                <a:lnTo>
                  <a:pt x="0" y="2084048"/>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0" name="Freeform 10"/>
          <p:cNvSpPr/>
          <p:nvPr/>
        </p:nvSpPr>
        <p:spPr>
          <a:xfrm>
            <a:off x="15651766" y="257238"/>
            <a:ext cx="2251625" cy="2328211"/>
          </a:xfrm>
          <a:custGeom>
            <a:avLst/>
            <a:gdLst/>
            <a:ahLst/>
            <a:cxnLst/>
            <a:rect l="l" t="t" r="r" b="b"/>
            <a:pathLst>
              <a:path w="2251625" h="2328211">
                <a:moveTo>
                  <a:pt x="0" y="0"/>
                </a:moveTo>
                <a:lnTo>
                  <a:pt x="2251625" y="0"/>
                </a:lnTo>
                <a:lnTo>
                  <a:pt x="2251625" y="2328211"/>
                </a:lnTo>
                <a:lnTo>
                  <a:pt x="0" y="2328211"/>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1" name="Freeform 11"/>
          <p:cNvSpPr/>
          <p:nvPr/>
        </p:nvSpPr>
        <p:spPr>
          <a:xfrm flipH="1">
            <a:off x="-1277227" y="-394301"/>
            <a:ext cx="7315200" cy="3888259"/>
          </a:xfrm>
          <a:custGeom>
            <a:avLst/>
            <a:gdLst/>
            <a:ahLst/>
            <a:cxnLst/>
            <a:rect l="l" t="t" r="r" b="b"/>
            <a:pathLst>
              <a:path w="7315200" h="3888259">
                <a:moveTo>
                  <a:pt x="7315200" y="0"/>
                </a:moveTo>
                <a:lnTo>
                  <a:pt x="0" y="0"/>
                </a:lnTo>
                <a:lnTo>
                  <a:pt x="0" y="3888260"/>
                </a:lnTo>
                <a:lnTo>
                  <a:pt x="7315200" y="3888260"/>
                </a:lnTo>
                <a:lnTo>
                  <a:pt x="7315200" y="0"/>
                </a:lnTo>
                <a:close/>
              </a:path>
            </a:pathLst>
          </a:custGeom>
          <a:blipFill>
            <a:blip r:embed="rId12">
              <a:extLst>
                <a:ext uri="{96DAC541-7B7A-43D3-8B79-37D633B846F1}">
                  <asvg:svgBlip xmlns:asvg="http://schemas.microsoft.com/office/drawing/2016/SVG/main" r:embed="rId13"/>
                </a:ext>
              </a:extLst>
            </a:blip>
            <a:stretch>
              <a:fillRect/>
            </a:stretch>
          </a:blipFill>
        </p:spPr>
      </p:sp>
      <p:pic>
        <p:nvPicPr>
          <p:cNvPr id="13" name="Picture 12" descr="C:\Users\Admin\Desktop\vo-cam-1.jpg"/>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4724401" y="2781300"/>
            <a:ext cx="6019800" cy="3657600"/>
          </a:xfrm>
          <a:prstGeom prst="round2DiagRect">
            <a:avLst>
              <a:gd name="adj1" fmla="val 16667"/>
              <a:gd name="adj2" fmla="val 0"/>
            </a:avLst>
          </a:prstGeom>
          <a:ln w="88900" cap="sq">
            <a:solidFill>
              <a:srgbClr val="FFFFFF"/>
            </a:solidFill>
            <a:miter lim="800000"/>
            <a:headEnd/>
            <a:tailEnd/>
          </a:ln>
          <a:effectLst>
            <a:outerShdw blurRad="254000" algn="tl" rotWithShape="0">
              <a:srgbClr val="000000">
                <a:alpha val="43000"/>
              </a:srgbClr>
            </a:outerShdw>
          </a:effectLst>
        </p:spPr>
      </p:pic>
      <p:sp>
        <p:nvSpPr>
          <p:cNvPr id="9" name="Rectangle 8"/>
          <p:cNvSpPr/>
          <p:nvPr/>
        </p:nvSpPr>
        <p:spPr>
          <a:xfrm>
            <a:off x="4990601" y="7010832"/>
            <a:ext cx="5487400" cy="646331"/>
          </a:xfrm>
          <a:prstGeom prst="rect">
            <a:avLst/>
          </a:prstGeom>
        </p:spPr>
        <p:txBody>
          <a:bodyPr wrap="none">
            <a:spAutoFit/>
          </a:bodyPr>
          <a:lstStyle/>
          <a:p>
            <a:r>
              <a:rPr lang="en-US" sz="3600" b="1">
                <a:solidFill>
                  <a:srgbClr val="0D0D0D"/>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Hiện tượng “bệnh” vô cảm</a:t>
            </a:r>
            <a:endParaRPr lang="en-GB" sz="4800" b="1">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par>
                                <p:cTn id="8" presetID="16" presetClass="entr" presetSubtype="21"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barn(inVertical)">
                                      <p:cBhvr>
                                        <p:cTn id="1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CF8"/>
        </a:solidFill>
        <a:effectLst/>
      </p:bgPr>
    </p:bg>
    <p:spTree>
      <p:nvGrpSpPr>
        <p:cNvPr id="1" name=""/>
        <p:cNvGrpSpPr/>
        <p:nvPr/>
      </p:nvGrpSpPr>
      <p:grpSpPr>
        <a:xfrm>
          <a:off x="0" y="0"/>
          <a:ext cx="0" cy="0"/>
          <a:chOff x="0" y="0"/>
          <a:chExt cx="0" cy="0"/>
        </a:xfrm>
      </p:grpSpPr>
      <p:sp>
        <p:nvSpPr>
          <p:cNvPr id="2" name="Freeform 2"/>
          <p:cNvSpPr/>
          <p:nvPr/>
        </p:nvSpPr>
        <p:spPr>
          <a:xfrm>
            <a:off x="-1277227" y="0"/>
            <a:ext cx="10196989" cy="10287000"/>
          </a:xfrm>
          <a:custGeom>
            <a:avLst/>
            <a:gdLst/>
            <a:ahLst/>
            <a:cxnLst/>
            <a:rect l="l" t="t" r="r" b="b"/>
            <a:pathLst>
              <a:path w="10196989" h="10287000">
                <a:moveTo>
                  <a:pt x="0" y="0"/>
                </a:moveTo>
                <a:lnTo>
                  <a:pt x="10196989" y="0"/>
                </a:lnTo>
                <a:lnTo>
                  <a:pt x="10196989" y="10287000"/>
                </a:lnTo>
                <a:lnTo>
                  <a:pt x="0" y="10287000"/>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3" name="Freeform 3"/>
          <p:cNvSpPr/>
          <p:nvPr/>
        </p:nvSpPr>
        <p:spPr>
          <a:xfrm>
            <a:off x="9368238" y="0"/>
            <a:ext cx="10196989" cy="10287000"/>
          </a:xfrm>
          <a:custGeom>
            <a:avLst/>
            <a:gdLst/>
            <a:ahLst/>
            <a:cxnLst/>
            <a:rect l="l" t="t" r="r" b="b"/>
            <a:pathLst>
              <a:path w="10196989" h="10287000">
                <a:moveTo>
                  <a:pt x="0" y="0"/>
                </a:moveTo>
                <a:lnTo>
                  <a:pt x="10196989" y="0"/>
                </a:lnTo>
                <a:lnTo>
                  <a:pt x="10196989" y="10287000"/>
                </a:lnTo>
                <a:lnTo>
                  <a:pt x="0" y="10287000"/>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4" name="Freeform 4"/>
          <p:cNvSpPr/>
          <p:nvPr/>
        </p:nvSpPr>
        <p:spPr>
          <a:xfrm>
            <a:off x="2216671" y="1549828"/>
            <a:ext cx="10016018" cy="6886012"/>
          </a:xfrm>
          <a:custGeom>
            <a:avLst/>
            <a:gdLst/>
            <a:ahLst/>
            <a:cxnLst/>
            <a:rect l="l" t="t" r="r" b="b"/>
            <a:pathLst>
              <a:path w="10016018" h="6886012">
                <a:moveTo>
                  <a:pt x="0" y="0"/>
                </a:moveTo>
                <a:lnTo>
                  <a:pt x="10016018" y="0"/>
                </a:lnTo>
                <a:lnTo>
                  <a:pt x="10016018" y="6886012"/>
                </a:lnTo>
                <a:lnTo>
                  <a:pt x="0" y="688601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6" name="Freeform 6"/>
          <p:cNvSpPr/>
          <p:nvPr/>
        </p:nvSpPr>
        <p:spPr>
          <a:xfrm>
            <a:off x="-253610" y="8033667"/>
            <a:ext cx="4587510" cy="3003087"/>
          </a:xfrm>
          <a:custGeom>
            <a:avLst/>
            <a:gdLst/>
            <a:ahLst/>
            <a:cxnLst/>
            <a:rect l="l" t="t" r="r" b="b"/>
            <a:pathLst>
              <a:path w="4587510" h="3003087">
                <a:moveTo>
                  <a:pt x="0" y="0"/>
                </a:moveTo>
                <a:lnTo>
                  <a:pt x="4587510" y="0"/>
                </a:lnTo>
                <a:lnTo>
                  <a:pt x="4587510" y="3003086"/>
                </a:lnTo>
                <a:lnTo>
                  <a:pt x="0" y="300308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7" name="Freeform 7"/>
          <p:cNvSpPr/>
          <p:nvPr/>
        </p:nvSpPr>
        <p:spPr>
          <a:xfrm>
            <a:off x="12371496" y="2439406"/>
            <a:ext cx="5916504" cy="8035998"/>
          </a:xfrm>
          <a:custGeom>
            <a:avLst/>
            <a:gdLst/>
            <a:ahLst/>
            <a:cxnLst/>
            <a:rect l="l" t="t" r="r" b="b"/>
            <a:pathLst>
              <a:path w="5916504" h="8035998">
                <a:moveTo>
                  <a:pt x="0" y="0"/>
                </a:moveTo>
                <a:lnTo>
                  <a:pt x="5916504" y="0"/>
                </a:lnTo>
                <a:lnTo>
                  <a:pt x="5916504" y="8035998"/>
                </a:lnTo>
                <a:lnTo>
                  <a:pt x="0" y="8035998"/>
                </a:lnTo>
                <a:lnTo>
                  <a:pt x="0" y="0"/>
                </a:lnTo>
                <a:close/>
              </a:path>
            </a:pathLst>
          </a:custGeom>
          <a:blipFill>
            <a:blip r:embed="rId7"/>
            <a:stretch>
              <a:fillRect/>
            </a:stretch>
          </a:blipFill>
        </p:spPr>
      </p:sp>
      <p:sp>
        <p:nvSpPr>
          <p:cNvPr id="8" name="Freeform 8"/>
          <p:cNvSpPr/>
          <p:nvPr/>
        </p:nvSpPr>
        <p:spPr>
          <a:xfrm rot="-4764411">
            <a:off x="1418719" y="6591422"/>
            <a:ext cx="1242850" cy="2084048"/>
          </a:xfrm>
          <a:custGeom>
            <a:avLst/>
            <a:gdLst/>
            <a:ahLst/>
            <a:cxnLst/>
            <a:rect l="l" t="t" r="r" b="b"/>
            <a:pathLst>
              <a:path w="1242850" h="2084048">
                <a:moveTo>
                  <a:pt x="0" y="0"/>
                </a:moveTo>
                <a:lnTo>
                  <a:pt x="1242850" y="0"/>
                </a:lnTo>
                <a:lnTo>
                  <a:pt x="1242850" y="2084048"/>
                </a:lnTo>
                <a:lnTo>
                  <a:pt x="0" y="2084048"/>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0" name="Freeform 10"/>
          <p:cNvSpPr/>
          <p:nvPr/>
        </p:nvSpPr>
        <p:spPr>
          <a:xfrm>
            <a:off x="15651766" y="257238"/>
            <a:ext cx="2251625" cy="2328211"/>
          </a:xfrm>
          <a:custGeom>
            <a:avLst/>
            <a:gdLst/>
            <a:ahLst/>
            <a:cxnLst/>
            <a:rect l="l" t="t" r="r" b="b"/>
            <a:pathLst>
              <a:path w="2251625" h="2328211">
                <a:moveTo>
                  <a:pt x="0" y="0"/>
                </a:moveTo>
                <a:lnTo>
                  <a:pt x="2251625" y="0"/>
                </a:lnTo>
                <a:lnTo>
                  <a:pt x="2251625" y="2328211"/>
                </a:lnTo>
                <a:lnTo>
                  <a:pt x="0" y="2328211"/>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1" name="Freeform 11"/>
          <p:cNvSpPr/>
          <p:nvPr/>
        </p:nvSpPr>
        <p:spPr>
          <a:xfrm flipH="1">
            <a:off x="-1277227" y="-394301"/>
            <a:ext cx="7315200" cy="3888259"/>
          </a:xfrm>
          <a:custGeom>
            <a:avLst/>
            <a:gdLst/>
            <a:ahLst/>
            <a:cxnLst/>
            <a:rect l="l" t="t" r="r" b="b"/>
            <a:pathLst>
              <a:path w="7315200" h="3888259">
                <a:moveTo>
                  <a:pt x="7315200" y="0"/>
                </a:moveTo>
                <a:lnTo>
                  <a:pt x="0" y="0"/>
                </a:lnTo>
                <a:lnTo>
                  <a:pt x="0" y="3888260"/>
                </a:lnTo>
                <a:lnTo>
                  <a:pt x="7315200" y="3888260"/>
                </a:lnTo>
                <a:lnTo>
                  <a:pt x="7315200" y="0"/>
                </a:lnTo>
                <a:close/>
              </a:path>
            </a:pathLst>
          </a:custGeom>
          <a:blipFill>
            <a:blip r:embed="rId12">
              <a:extLst>
                <a:ext uri="{96DAC541-7B7A-43D3-8B79-37D633B846F1}">
                  <asvg:svgBlip xmlns:asvg="http://schemas.microsoft.com/office/drawing/2016/SVG/main" r:embed="rId13"/>
                </a:ext>
              </a:extLst>
            </a:blip>
            <a:stretch>
              <a:fillRect/>
            </a:stretch>
          </a:blipFill>
        </p:spPr>
      </p:sp>
      <p:pic>
        <p:nvPicPr>
          <p:cNvPr id="13" name="Picture 12" descr="C:\Users\Admin\Desktop\o_criminology_wildlife_trafficking_facebook_1465096822726-14_52_55_970.jpg"/>
          <p:cNvPicPr/>
          <p:nvPr/>
        </p:nvPicPr>
        <p:blipFill>
          <a:blip r:embed="rId14">
            <a:extLst>
              <a:ext uri="{28A0092B-C50C-407E-A947-70E740481C1C}">
                <a14:useLocalDpi xmlns:a14="http://schemas.microsoft.com/office/drawing/2010/main" val="0"/>
              </a:ext>
            </a:extLst>
          </a:blip>
          <a:srcRect/>
          <a:stretch>
            <a:fillRect/>
          </a:stretch>
        </p:blipFill>
        <p:spPr bwMode="auto">
          <a:xfrm>
            <a:off x="4038600" y="2585449"/>
            <a:ext cx="6553199" cy="3871589"/>
          </a:xfrm>
          <a:prstGeom prst="round2DiagRect">
            <a:avLst>
              <a:gd name="adj1" fmla="val 16667"/>
              <a:gd name="adj2" fmla="val 0"/>
            </a:avLst>
          </a:prstGeom>
          <a:ln w="88900" cap="sq">
            <a:solidFill>
              <a:srgbClr val="FFFFFF"/>
            </a:solidFill>
            <a:miter lim="800000"/>
            <a:headEnd/>
            <a:tailEnd/>
          </a:ln>
          <a:effectLst>
            <a:outerShdw blurRad="254000" algn="tl" rotWithShape="0">
              <a:srgbClr val="000000">
                <a:alpha val="43000"/>
              </a:srgbClr>
            </a:outerShdw>
          </a:effectLst>
        </p:spPr>
      </p:pic>
      <p:sp>
        <p:nvSpPr>
          <p:cNvPr id="9" name="Rectangle 8"/>
          <p:cNvSpPr/>
          <p:nvPr/>
        </p:nvSpPr>
        <p:spPr>
          <a:xfrm>
            <a:off x="3317456" y="7059452"/>
            <a:ext cx="7705956" cy="646331"/>
          </a:xfrm>
          <a:prstGeom prst="rect">
            <a:avLst/>
          </a:prstGeom>
        </p:spPr>
        <p:txBody>
          <a:bodyPr wrap="none">
            <a:spAutoFit/>
          </a:bodyPr>
          <a:lstStyle/>
          <a:p>
            <a:r>
              <a:rPr lang="en-US" sz="3600" b="1">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Hiện tượng săn bắt động vật hoang dã</a:t>
            </a:r>
            <a:endParaRPr lang="en-GB" sz="3600" b="1">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CF8"/>
        </a:solidFill>
        <a:effectLst/>
      </p:bgPr>
    </p:bg>
    <p:spTree>
      <p:nvGrpSpPr>
        <p:cNvPr id="1" name=""/>
        <p:cNvGrpSpPr/>
        <p:nvPr/>
      </p:nvGrpSpPr>
      <p:grpSpPr>
        <a:xfrm>
          <a:off x="0" y="0"/>
          <a:ext cx="0" cy="0"/>
          <a:chOff x="0" y="0"/>
          <a:chExt cx="0" cy="0"/>
        </a:xfrm>
      </p:grpSpPr>
      <p:sp>
        <p:nvSpPr>
          <p:cNvPr id="2" name="Freeform 2"/>
          <p:cNvSpPr/>
          <p:nvPr/>
        </p:nvSpPr>
        <p:spPr>
          <a:xfrm>
            <a:off x="-1277227" y="0"/>
            <a:ext cx="10196989" cy="10287000"/>
          </a:xfrm>
          <a:custGeom>
            <a:avLst/>
            <a:gdLst/>
            <a:ahLst/>
            <a:cxnLst/>
            <a:rect l="l" t="t" r="r" b="b"/>
            <a:pathLst>
              <a:path w="10196989" h="10287000">
                <a:moveTo>
                  <a:pt x="0" y="0"/>
                </a:moveTo>
                <a:lnTo>
                  <a:pt x="10196989" y="0"/>
                </a:lnTo>
                <a:lnTo>
                  <a:pt x="10196989" y="10287000"/>
                </a:lnTo>
                <a:lnTo>
                  <a:pt x="0" y="10287000"/>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3" name="Freeform 3"/>
          <p:cNvSpPr/>
          <p:nvPr/>
        </p:nvSpPr>
        <p:spPr>
          <a:xfrm>
            <a:off x="9368238" y="0"/>
            <a:ext cx="10196989" cy="10287000"/>
          </a:xfrm>
          <a:custGeom>
            <a:avLst/>
            <a:gdLst/>
            <a:ahLst/>
            <a:cxnLst/>
            <a:rect l="l" t="t" r="r" b="b"/>
            <a:pathLst>
              <a:path w="10196989" h="10287000">
                <a:moveTo>
                  <a:pt x="0" y="0"/>
                </a:moveTo>
                <a:lnTo>
                  <a:pt x="10196989" y="0"/>
                </a:lnTo>
                <a:lnTo>
                  <a:pt x="10196989" y="10287000"/>
                </a:lnTo>
                <a:lnTo>
                  <a:pt x="0" y="10287000"/>
                </a:lnTo>
                <a:lnTo>
                  <a:pt x="0" y="0"/>
                </a:lnTo>
                <a:close/>
              </a:path>
            </a:pathLst>
          </a:custGeom>
          <a:blipFill>
            <a:blip r:embed="rId1">
              <a:extLst>
                <a:ext uri="{96DAC541-7B7A-43D3-8B79-37D633B846F1}">
                  <asvg:svgBlip xmlns:asvg="http://schemas.microsoft.com/office/drawing/2016/SVG/main" r:embed="rId2"/>
                </a:ext>
              </a:extLst>
            </a:blip>
            <a:stretch>
              <a:fillRect/>
            </a:stretch>
          </a:blipFill>
        </p:spPr>
      </p:sp>
      <p:sp>
        <p:nvSpPr>
          <p:cNvPr id="4" name="Freeform 4"/>
          <p:cNvSpPr/>
          <p:nvPr/>
        </p:nvSpPr>
        <p:spPr>
          <a:xfrm>
            <a:off x="1843060" y="1549828"/>
            <a:ext cx="10016018" cy="6886012"/>
          </a:xfrm>
          <a:custGeom>
            <a:avLst/>
            <a:gdLst/>
            <a:ahLst/>
            <a:cxnLst/>
            <a:rect l="l" t="t" r="r" b="b"/>
            <a:pathLst>
              <a:path w="10016018" h="6886012">
                <a:moveTo>
                  <a:pt x="0" y="0"/>
                </a:moveTo>
                <a:lnTo>
                  <a:pt x="10016018" y="0"/>
                </a:lnTo>
                <a:lnTo>
                  <a:pt x="10016018" y="6886012"/>
                </a:lnTo>
                <a:lnTo>
                  <a:pt x="0" y="688601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6" name="Freeform 6"/>
          <p:cNvSpPr/>
          <p:nvPr/>
        </p:nvSpPr>
        <p:spPr>
          <a:xfrm>
            <a:off x="-253610" y="8033667"/>
            <a:ext cx="4587510" cy="3003087"/>
          </a:xfrm>
          <a:custGeom>
            <a:avLst/>
            <a:gdLst/>
            <a:ahLst/>
            <a:cxnLst/>
            <a:rect l="l" t="t" r="r" b="b"/>
            <a:pathLst>
              <a:path w="4587510" h="3003087">
                <a:moveTo>
                  <a:pt x="0" y="0"/>
                </a:moveTo>
                <a:lnTo>
                  <a:pt x="4587510" y="0"/>
                </a:lnTo>
                <a:lnTo>
                  <a:pt x="4587510" y="3003086"/>
                </a:lnTo>
                <a:lnTo>
                  <a:pt x="0" y="300308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7" name="Freeform 7"/>
          <p:cNvSpPr/>
          <p:nvPr/>
        </p:nvSpPr>
        <p:spPr>
          <a:xfrm>
            <a:off x="12371496" y="2439406"/>
            <a:ext cx="5916504" cy="8035998"/>
          </a:xfrm>
          <a:custGeom>
            <a:avLst/>
            <a:gdLst/>
            <a:ahLst/>
            <a:cxnLst/>
            <a:rect l="l" t="t" r="r" b="b"/>
            <a:pathLst>
              <a:path w="5916504" h="8035998">
                <a:moveTo>
                  <a:pt x="0" y="0"/>
                </a:moveTo>
                <a:lnTo>
                  <a:pt x="5916504" y="0"/>
                </a:lnTo>
                <a:lnTo>
                  <a:pt x="5916504" y="8035998"/>
                </a:lnTo>
                <a:lnTo>
                  <a:pt x="0" y="8035998"/>
                </a:lnTo>
                <a:lnTo>
                  <a:pt x="0" y="0"/>
                </a:lnTo>
                <a:close/>
              </a:path>
            </a:pathLst>
          </a:custGeom>
          <a:blipFill>
            <a:blip r:embed="rId7"/>
            <a:stretch>
              <a:fillRect/>
            </a:stretch>
          </a:blipFill>
        </p:spPr>
      </p:sp>
      <p:sp>
        <p:nvSpPr>
          <p:cNvPr id="8" name="Freeform 8"/>
          <p:cNvSpPr/>
          <p:nvPr/>
        </p:nvSpPr>
        <p:spPr>
          <a:xfrm rot="-4764411">
            <a:off x="4470315" y="8230510"/>
            <a:ext cx="1242850" cy="2084048"/>
          </a:xfrm>
          <a:custGeom>
            <a:avLst/>
            <a:gdLst/>
            <a:ahLst/>
            <a:cxnLst/>
            <a:rect l="l" t="t" r="r" b="b"/>
            <a:pathLst>
              <a:path w="1242850" h="2084048">
                <a:moveTo>
                  <a:pt x="0" y="0"/>
                </a:moveTo>
                <a:lnTo>
                  <a:pt x="1242850" y="0"/>
                </a:lnTo>
                <a:lnTo>
                  <a:pt x="1242850" y="2084048"/>
                </a:lnTo>
                <a:lnTo>
                  <a:pt x="0" y="2084048"/>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0" name="Freeform 10"/>
          <p:cNvSpPr/>
          <p:nvPr/>
        </p:nvSpPr>
        <p:spPr>
          <a:xfrm>
            <a:off x="15651766" y="257238"/>
            <a:ext cx="2251625" cy="2328211"/>
          </a:xfrm>
          <a:custGeom>
            <a:avLst/>
            <a:gdLst/>
            <a:ahLst/>
            <a:cxnLst/>
            <a:rect l="l" t="t" r="r" b="b"/>
            <a:pathLst>
              <a:path w="2251625" h="2328211">
                <a:moveTo>
                  <a:pt x="0" y="0"/>
                </a:moveTo>
                <a:lnTo>
                  <a:pt x="2251625" y="0"/>
                </a:lnTo>
                <a:lnTo>
                  <a:pt x="2251625" y="2328211"/>
                </a:lnTo>
                <a:lnTo>
                  <a:pt x="0" y="2328211"/>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1" name="Freeform 11"/>
          <p:cNvSpPr/>
          <p:nvPr/>
        </p:nvSpPr>
        <p:spPr>
          <a:xfrm flipH="1">
            <a:off x="-1277227" y="-394301"/>
            <a:ext cx="7315200" cy="3888259"/>
          </a:xfrm>
          <a:custGeom>
            <a:avLst/>
            <a:gdLst/>
            <a:ahLst/>
            <a:cxnLst/>
            <a:rect l="l" t="t" r="r" b="b"/>
            <a:pathLst>
              <a:path w="7315200" h="3888259">
                <a:moveTo>
                  <a:pt x="7315200" y="0"/>
                </a:moveTo>
                <a:lnTo>
                  <a:pt x="0" y="0"/>
                </a:lnTo>
                <a:lnTo>
                  <a:pt x="0" y="3888260"/>
                </a:lnTo>
                <a:lnTo>
                  <a:pt x="7315200" y="3888260"/>
                </a:lnTo>
                <a:lnTo>
                  <a:pt x="7315200" y="0"/>
                </a:lnTo>
                <a:close/>
              </a:path>
            </a:pathLst>
          </a:custGeom>
          <a:blipFill>
            <a:blip r:embed="rId12">
              <a:extLst>
                <a:ext uri="{96DAC541-7B7A-43D3-8B79-37D633B846F1}">
                  <asvg:svgBlip xmlns:asvg="http://schemas.microsoft.com/office/drawing/2016/SVG/main" r:embed="rId13"/>
                </a:ext>
              </a:extLst>
            </a:blip>
            <a:stretch>
              <a:fillRect/>
            </a:stretch>
          </a:blipFill>
        </p:spPr>
      </p:sp>
      <p:pic>
        <p:nvPicPr>
          <p:cNvPr id="13" name="Picture 12" descr="C:\Users\Admin\Desktop\hinh2-rac-tren-kenh-te-5-7-2363.jpg"/>
          <p:cNvPicPr/>
          <p:nvPr/>
        </p:nvPicPr>
        <p:blipFill>
          <a:blip r:embed="rId14">
            <a:extLst>
              <a:ext uri="{28A0092B-C50C-407E-A947-70E740481C1C}">
                <a14:useLocalDpi xmlns:a14="http://schemas.microsoft.com/office/drawing/2010/main" val="0"/>
              </a:ext>
            </a:extLst>
          </a:blip>
          <a:srcRect/>
          <a:stretch>
            <a:fillRect/>
          </a:stretch>
        </p:blipFill>
        <p:spPr bwMode="auto">
          <a:xfrm>
            <a:off x="3720302" y="2803088"/>
            <a:ext cx="6033298" cy="3864412"/>
          </a:xfrm>
          <a:prstGeom prst="round2DiagRect">
            <a:avLst>
              <a:gd name="adj1" fmla="val 16667"/>
              <a:gd name="adj2" fmla="val 0"/>
            </a:avLst>
          </a:prstGeom>
          <a:ln w="88900" cap="sq">
            <a:solidFill>
              <a:srgbClr val="FFFFFF"/>
            </a:solidFill>
            <a:miter lim="800000"/>
            <a:headEnd/>
            <a:tailEnd/>
          </a:ln>
          <a:effectLst>
            <a:outerShdw blurRad="254000" algn="tl" rotWithShape="0">
              <a:srgbClr val="000000">
                <a:alpha val="43000"/>
              </a:srgbClr>
            </a:outerShdw>
          </a:effectLst>
        </p:spPr>
      </p:pic>
      <p:sp>
        <p:nvSpPr>
          <p:cNvPr id="9" name="Rectangle 8"/>
          <p:cNvSpPr/>
          <p:nvPr/>
        </p:nvSpPr>
        <p:spPr>
          <a:xfrm>
            <a:off x="3275410" y="7081758"/>
            <a:ext cx="7151317" cy="707886"/>
          </a:xfrm>
          <a:prstGeom prst="rect">
            <a:avLst/>
          </a:prstGeom>
        </p:spPr>
        <p:txBody>
          <a:bodyPr wrap="none">
            <a:spAutoFit/>
          </a:bodyPr>
          <a:lstStyle/>
          <a:p>
            <a:r>
              <a:rPr lang="en-US" sz="4000" b="1">
                <a:solidFill>
                  <a:srgbClr val="0D0D0D"/>
                </a:solidFill>
                <a:latin typeface="Times New Roman" panose="02020603050405020304" pitchFamily="18" charset="0"/>
                <a:ea typeface="Times New Roman" panose="02020603050405020304" pitchFamily="18" charset="0"/>
              </a:rPr>
              <a:t>Hiện tượng vứt rác thải bừa bãi</a:t>
            </a:r>
            <a:endParaRPr lang="en-GB" sz="4000" b="1"/>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par>
                                <p:cTn id="8" presetID="16" presetClass="entr" presetSubtype="21"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barn(inVertical)">
                                      <p:cBhvr>
                                        <p:cTn id="1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9795</Words>
  <Application>WPS Presentation</Application>
  <PresentationFormat>Custom</PresentationFormat>
  <Paragraphs>441</Paragraphs>
  <Slides>45</Slides>
  <Notes>0</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45</vt:i4>
      </vt:variant>
    </vt:vector>
  </HeadingPairs>
  <TitlesOfParts>
    <vt:vector size="56" baseType="lpstr">
      <vt:lpstr>Arial</vt:lpstr>
      <vt:lpstr>SimSun</vt:lpstr>
      <vt:lpstr>Wingdings</vt:lpstr>
      <vt:lpstr>Times New Roman</vt:lpstr>
      <vt:lpstr>Calibri</vt:lpstr>
      <vt:lpstr>Microsoft YaHei</vt:lpstr>
      <vt:lpstr>Arial Unicode MS</vt:lpstr>
      <vt:lpstr>MS Mincho</vt:lpstr>
      <vt:lpstr>Segoe Print</vt:lpstr>
      <vt:lpstr>Marykate</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Flower Illustration Today's Group Activity Presentation</dc:title>
  <dc:creator/>
  <cp:lastModifiedBy>Admin</cp:lastModifiedBy>
  <cp:revision>103</cp:revision>
  <dcterms:created xsi:type="dcterms:W3CDTF">2006-08-16T00:00:00Z</dcterms:created>
  <dcterms:modified xsi:type="dcterms:W3CDTF">2023-11-29T14:47:03Z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2ACAEE890DD944E1854F688E63CF86E1_12</vt:lpwstr>
  </property>
  <property fmtid="{D5CDD505-2E9C-101B-9397-08002B2CF9AE}" pid="3" name="KSOProductBuildVer">
    <vt:lpwstr>1033-12.2.0.13306</vt:lpwstr>
  </property>
</Properties>
</file>