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2" r:id="rId4"/>
    <p:sldId id="274" r:id="rId5"/>
    <p:sldId id="277" r:id="rId6"/>
    <p:sldId id="278" r:id="rId7"/>
    <p:sldId id="273" r:id="rId8"/>
    <p:sldId id="276" r:id="rId9"/>
    <p:sldId id="275" r:id="rId10"/>
    <p:sldId id="279" r:id="rId11"/>
    <p:sldId id="280" r:id="rId12"/>
    <p:sldId id="281" r:id="rId13"/>
    <p:sldId id="282" r:id="rId14"/>
    <p:sldId id="288" r:id="rId15"/>
    <p:sldId id="283" r:id="rId16"/>
    <p:sldId id="284" r:id="rId17"/>
    <p:sldId id="285" r:id="rId18"/>
    <p:sldId id="286" r:id="rId19"/>
    <p:sldId id="257" r:id="rId20"/>
    <p:sldId id="270" r:id="rId2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43" d="100"/>
          <a:sy n="43" d="100"/>
        </p:scale>
        <p:origin x="7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4.svg"/><Relationship Id="rId7" Type="http://schemas.openxmlformats.org/officeDocument/2006/relationships/image" Target="../media/image13.png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8.svg"/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2.svg"/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2.svg"/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svg"/><Relationship Id="rId7" Type="http://schemas.openxmlformats.org/officeDocument/2006/relationships/image" Target="../media/image1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4.svg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svg"/><Relationship Id="rId7" Type="http://schemas.openxmlformats.org/officeDocument/2006/relationships/image" Target="../media/image31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0.svg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38.svg"/><Relationship Id="rId13" Type="http://schemas.openxmlformats.org/officeDocument/2006/relationships/image" Target="../media/image37.png"/><Relationship Id="rId12" Type="http://schemas.openxmlformats.org/officeDocument/2006/relationships/image" Target="../media/image36.svg"/><Relationship Id="rId11" Type="http://schemas.openxmlformats.org/officeDocument/2006/relationships/image" Target="../media/image35.png"/><Relationship Id="rId10" Type="http://schemas.openxmlformats.org/officeDocument/2006/relationships/image" Target="../media/image34.svg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svg"/><Relationship Id="rId7" Type="http://schemas.openxmlformats.org/officeDocument/2006/relationships/image" Target="../media/image1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4.sv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svg"/><Relationship Id="rId7" Type="http://schemas.openxmlformats.org/officeDocument/2006/relationships/image" Target="../media/image1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4.sv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2.svg"/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svg"/><Relationship Id="rId7" Type="http://schemas.openxmlformats.org/officeDocument/2006/relationships/image" Target="../media/image1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4.sv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4.svg"/><Relationship Id="rId3" Type="http://schemas.openxmlformats.org/officeDocument/2006/relationships/image" Target="../media/image2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17695" y="-1386386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1" y="0"/>
                </a:lnTo>
                <a:lnTo>
                  <a:pt x="5623911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903062" y="679096"/>
            <a:ext cx="7315200" cy="3182112"/>
          </a:xfrm>
          <a:custGeom>
            <a:avLst/>
            <a:gdLst/>
            <a:ahLst/>
            <a:cxnLst/>
            <a:rect l="l" t="t" r="r" b="b"/>
            <a:pathLst>
              <a:path w="7315200" h="3182112">
                <a:moveTo>
                  <a:pt x="0" y="0"/>
                </a:moveTo>
                <a:lnTo>
                  <a:pt x="7315200" y="0"/>
                </a:lnTo>
                <a:lnTo>
                  <a:pt x="7315200" y="3182112"/>
                </a:lnTo>
                <a:lnTo>
                  <a:pt x="0" y="31821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92294" y="3305896"/>
            <a:ext cx="5760404" cy="3225826"/>
          </a:xfrm>
          <a:custGeom>
            <a:avLst/>
            <a:gdLst/>
            <a:ahLst/>
            <a:cxnLst/>
            <a:rect l="l" t="t" r="r" b="b"/>
            <a:pathLst>
              <a:path w="5760404" h="3225826">
                <a:moveTo>
                  <a:pt x="0" y="0"/>
                </a:moveTo>
                <a:lnTo>
                  <a:pt x="5760404" y="0"/>
                </a:lnTo>
                <a:lnTo>
                  <a:pt x="5760404" y="3225826"/>
                </a:lnTo>
                <a:lnTo>
                  <a:pt x="0" y="322582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702" y="6531722"/>
            <a:ext cx="7315200" cy="4096512"/>
          </a:xfrm>
          <a:custGeom>
            <a:avLst/>
            <a:gdLst/>
            <a:ahLst/>
            <a:cxnLst/>
            <a:rect l="l" t="t" r="r" b="b"/>
            <a:pathLst>
              <a:path w="7315200" h="4096512">
                <a:moveTo>
                  <a:pt x="0" y="0"/>
                </a:moveTo>
                <a:lnTo>
                  <a:pt x="7315200" y="0"/>
                </a:lnTo>
                <a:lnTo>
                  <a:pt x="7315200" y="4096512"/>
                </a:lnTo>
                <a:lnTo>
                  <a:pt x="0" y="409651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624330" y="1790700"/>
            <a:ext cx="12562205" cy="590931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54, 55: Nói và nghe</a:t>
            </a:r>
            <a:endParaRPr lang="en-US" sz="9600" b="1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6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ý kiến về một hiện tượng trong đời sống</a:t>
            </a:r>
            <a:endParaRPr lang="en-GB" sz="9600" b="1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8805" y="2473910"/>
            <a:ext cx="1968709" cy="1585706"/>
          </a:xfrm>
          <a:custGeom>
            <a:avLst/>
            <a:gdLst/>
            <a:ahLst/>
            <a:cxnLst/>
            <a:rect l="l" t="t" r="r" b="b"/>
            <a:pathLst>
              <a:path w="1968709" h="1585706">
                <a:moveTo>
                  <a:pt x="0" y="0"/>
                </a:moveTo>
                <a:lnTo>
                  <a:pt x="1968709" y="0"/>
                </a:lnTo>
                <a:lnTo>
                  <a:pt x="1968709" y="1585705"/>
                </a:lnTo>
                <a:lnTo>
                  <a:pt x="0" y="158570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57883" y="5020327"/>
            <a:ext cx="2014176" cy="1585706"/>
          </a:xfrm>
          <a:custGeom>
            <a:avLst/>
            <a:gdLst/>
            <a:ahLst/>
            <a:cxnLst/>
            <a:rect l="l" t="t" r="r" b="b"/>
            <a:pathLst>
              <a:path w="2014176" h="1585706">
                <a:moveTo>
                  <a:pt x="0" y="0"/>
                </a:moveTo>
                <a:lnTo>
                  <a:pt x="2014176" y="0"/>
                </a:lnTo>
                <a:lnTo>
                  <a:pt x="2014176" y="1585705"/>
                </a:lnTo>
                <a:lnTo>
                  <a:pt x="0" y="1585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442017" y="2567508"/>
            <a:ext cx="1968709" cy="1585706"/>
          </a:xfrm>
          <a:custGeom>
            <a:avLst/>
            <a:gdLst/>
            <a:ahLst/>
            <a:cxnLst/>
            <a:rect l="l" t="t" r="r" b="b"/>
            <a:pathLst>
              <a:path w="1968709" h="1585706">
                <a:moveTo>
                  <a:pt x="0" y="0"/>
                </a:moveTo>
                <a:lnTo>
                  <a:pt x="1968709" y="0"/>
                </a:lnTo>
                <a:lnTo>
                  <a:pt x="1968709" y="1585705"/>
                </a:lnTo>
                <a:lnTo>
                  <a:pt x="0" y="158570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519711" y="4444592"/>
            <a:ext cx="2014176" cy="1585706"/>
          </a:xfrm>
          <a:custGeom>
            <a:avLst/>
            <a:gdLst/>
            <a:ahLst/>
            <a:cxnLst/>
            <a:rect l="l" t="t" r="r" b="b"/>
            <a:pathLst>
              <a:path w="2014176" h="1585706">
                <a:moveTo>
                  <a:pt x="0" y="0"/>
                </a:moveTo>
                <a:lnTo>
                  <a:pt x="2014176" y="0"/>
                </a:lnTo>
                <a:lnTo>
                  <a:pt x="2014176" y="1585705"/>
                </a:lnTo>
                <a:lnTo>
                  <a:pt x="0" y="1585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19711" y="7686675"/>
            <a:ext cx="6610369" cy="3701806"/>
          </a:xfrm>
          <a:custGeom>
            <a:avLst/>
            <a:gdLst/>
            <a:ahLst/>
            <a:cxnLst/>
            <a:rect l="l" t="t" r="r" b="b"/>
            <a:pathLst>
              <a:path w="6610369" h="3701806">
                <a:moveTo>
                  <a:pt x="0" y="0"/>
                </a:moveTo>
                <a:lnTo>
                  <a:pt x="6610368" y="0"/>
                </a:lnTo>
                <a:lnTo>
                  <a:pt x="6610368" y="3701806"/>
                </a:lnTo>
                <a:lnTo>
                  <a:pt x="0" y="37018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729356" y="4386009"/>
            <a:ext cx="3394030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Tác hại của hiện tượng háo danh và “bệnh” thành tích trong đời sống? Bằng chứng?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577128" y="6263093"/>
            <a:ext cx="4043872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dẫn đến hiện tượng háo danh và “bệnh” thành tích trong đời sống và biện pháp khắc phục?</a:t>
            </a:r>
            <a:endParaRPr lang="en-GB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-3067385" y="-1382181"/>
            <a:ext cx="7263926" cy="4067798"/>
          </a:xfrm>
          <a:custGeom>
            <a:avLst/>
            <a:gdLst/>
            <a:ahLst/>
            <a:cxnLst/>
            <a:rect l="l" t="t" r="r" b="b"/>
            <a:pathLst>
              <a:path w="7263926" h="4067798">
                <a:moveTo>
                  <a:pt x="0" y="0"/>
                </a:moveTo>
                <a:lnTo>
                  <a:pt x="7263926" y="0"/>
                </a:lnTo>
                <a:lnTo>
                  <a:pt x="7263926" y="4067799"/>
                </a:lnTo>
                <a:lnTo>
                  <a:pt x="0" y="40677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188877" y="800100"/>
            <a:ext cx="11910247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5"/>
              </a:lnSpc>
            </a:pPr>
            <a:r>
              <a:rPr lang="vi-VN" sz="8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vi-VN" sz="8000" b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vi-VN" sz="8000"/>
              <a:t> </a:t>
            </a:r>
            <a:endParaRPr lang="en-US" sz="7240">
              <a:solidFill>
                <a:srgbClr val="443C45"/>
              </a:solidFill>
              <a:latin typeface="Mango AC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3318768" y="-2120690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1" y="0"/>
                </a:lnTo>
                <a:lnTo>
                  <a:pt x="5623911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3188877" y="8712305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5623910" y="0"/>
                </a:moveTo>
                <a:lnTo>
                  <a:pt x="0" y="0"/>
                </a:lnTo>
                <a:lnTo>
                  <a:pt x="0" y="3149390"/>
                </a:lnTo>
                <a:lnTo>
                  <a:pt x="5623910" y="3149390"/>
                </a:lnTo>
                <a:lnTo>
                  <a:pt x="562391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402505" y="6910243"/>
            <a:ext cx="3873109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Giải thích và nêu biểu hiện của hiện tượng háo danh và “bệnh” thành tích trong đời sống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56145" y="4292411"/>
            <a:ext cx="3394030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vi-VN" sz="4000">
                <a:latin typeface="Times New Roman" panose="02020603050405020304" pitchFamily="18" charset="0"/>
                <a:cs typeface="Times New Roman" panose="02020603050405020304" pitchFamily="18" charset="0"/>
              </a:rPr>
              <a:t>ý kiến: phê phán hiện tượng háo danh và “bệnh” thành tích trong đời sống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10"/>
          <p:cNvSpPr/>
          <p:nvPr/>
        </p:nvSpPr>
        <p:spPr>
          <a:xfrm>
            <a:off x="14907148" y="1117016"/>
            <a:ext cx="2447149" cy="1450492"/>
          </a:xfrm>
          <a:custGeom>
            <a:avLst/>
            <a:gdLst/>
            <a:ahLst/>
            <a:cxnLst/>
            <a:rect l="l" t="t" r="r" b="b"/>
            <a:pathLst>
              <a:path w="2447149" h="1450492">
                <a:moveTo>
                  <a:pt x="0" y="0"/>
                </a:moveTo>
                <a:lnTo>
                  <a:pt x="2447150" y="0"/>
                </a:lnTo>
                <a:lnTo>
                  <a:pt x="2447150" y="1450492"/>
                </a:lnTo>
                <a:lnTo>
                  <a:pt x="0" y="14504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Rectangle 15"/>
          <p:cNvSpPr/>
          <p:nvPr/>
        </p:nvSpPr>
        <p:spPr>
          <a:xfrm>
            <a:off x="15368862" y="2996757"/>
            <a:ext cx="23368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thể rút ra bài học gì từ ý kiến trên?</a:t>
            </a:r>
            <a:endParaRPr lang="en-GB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1019070" y="3134131"/>
            <a:ext cx="6949338" cy="21634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sz="11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 dàn ý</a:t>
            </a:r>
            <a:r>
              <a:rPr lang="vi-VN" sz="115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150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710310" y="3147588"/>
            <a:ext cx="4748910" cy="7227041"/>
          </a:xfrm>
          <a:custGeom>
            <a:avLst/>
            <a:gdLst/>
            <a:ahLst/>
            <a:cxnLst/>
            <a:rect l="l" t="t" r="r" b="b"/>
            <a:pathLst>
              <a:path w="5282310" h="7227041">
                <a:moveTo>
                  <a:pt x="0" y="0"/>
                </a:moveTo>
                <a:lnTo>
                  <a:pt x="5282310" y="0"/>
                </a:lnTo>
                <a:lnTo>
                  <a:pt x="5282310" y="7227041"/>
                </a:lnTo>
                <a:lnTo>
                  <a:pt x="0" y="722704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401800" y="3147588"/>
            <a:ext cx="4138466" cy="7227041"/>
          </a:xfrm>
          <a:custGeom>
            <a:avLst/>
            <a:gdLst/>
            <a:ahLst/>
            <a:cxnLst/>
            <a:rect l="l" t="t" r="r" b="b"/>
            <a:pathLst>
              <a:path w="4822407" h="7227041">
                <a:moveTo>
                  <a:pt x="0" y="0"/>
                </a:moveTo>
                <a:lnTo>
                  <a:pt x="4822407" y="0"/>
                </a:lnTo>
                <a:lnTo>
                  <a:pt x="4822407" y="7227041"/>
                </a:lnTo>
                <a:lnTo>
                  <a:pt x="0" y="72270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53130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86721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32045" y="-2246351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1"/>
                </a:lnTo>
                <a:lnTo>
                  <a:pt x="0" y="31493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419600" y="723900"/>
          <a:ext cx="9829800" cy="9259316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7291312"/>
                <a:gridCol w="832291"/>
                <a:gridCol w="1706197"/>
              </a:tblGrid>
              <a:tr h="609600"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Bảng kiểm kĩ năng trình bày ý kiến về một hiện tượng </a:t>
                      </a:r>
                      <a:endParaRPr lang="vi-VN" sz="2800" b="1" i="1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 b="1" i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 </a:t>
                      </a:r>
                      <a:r>
                        <a:rPr lang="vi-VN" sz="2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 sống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 trình bày có đủ phần giới thiệu, nội dung, kết thúc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Mở đầu và kết thúc ấn tượng, thu hút.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 rõ vấn đề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 bày trực tiếp, rõ ràng ý kiến đồng tình hay phản đối với vấn đề được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Đưa ra được lí lẽ, bằng chứng thuyết phục.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 hợp sử dụng phương tiện phi ngôn ngữ và ngôn ngữ.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phương tiện phi ngôn ngữ phù hợp với nội dung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 bày tự tin, nói năng lưu loát.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Đảm bảo thời gian quy định.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Rectangle 7"/>
          <p:cNvSpPr/>
          <p:nvPr/>
        </p:nvSpPr>
        <p:spPr>
          <a:xfrm>
            <a:off x="2307187" y="2030430"/>
            <a:ext cx="6596814" cy="446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lnSpc>
                <a:spcPct val="130000"/>
              </a:lnSpc>
              <a:spcAft>
                <a:spcPts val="0"/>
              </a:spcAft>
            </a:pPr>
            <a:r>
              <a:rPr lang="vi-VN" sz="115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Nói và nghe</a:t>
            </a:r>
            <a:endParaRPr lang="en-GB" sz="9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>
            <a:off x="1353130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86721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32045" y="-2246351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1"/>
                </a:lnTo>
                <a:lnTo>
                  <a:pt x="0" y="314939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399" y="723900"/>
          <a:ext cx="17145001" cy="9448800"/>
        </p:xfrm>
        <a:graphic>
          <a:graphicData uri="http://schemas.openxmlformats.org/drawingml/2006/table">
            <a:tbl>
              <a:tblPr firstRow="1" firstCol="1" bandRow="1"/>
              <a:tblGrid>
                <a:gridCol w="13106401"/>
                <a:gridCol w="4038600"/>
              </a:tblGrid>
              <a:tr h="5629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Người nói</a:t>
                      </a:r>
                      <a:endParaRPr lang="en-GB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19" marR="36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Người nghe</a:t>
                      </a:r>
                      <a:endParaRPr lang="en-GB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19" marR="36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</a:tr>
              <a:tr h="888588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Nội dung trình bày: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Vấn đề trình bày được nêu rõ ràng, cụ thể.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Nội dung phong phú, có trọng tâm, được trình bày lô gích; lí lẽ và bằng chứng làm nổi bật được vấn đề.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Nội dung giải đáp thắc mắc cụ thể, ngắn gọn, thỏa đáng.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Hình thức trình bày: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Bài trình bày có bố cục rõ ràng.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Các nội dung minh họa có chất lượng.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Sử dụng công cụ, thiết bị hỗ trợ phù hợp.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Có sự sáng tạo, tạo được điểm nhấn cho nội dung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Tác phong, thái độ trình bày: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Phong thái tự tin, tôn trọng người nghe, sử dụng ngôn ngữ cơ thể sinh động, phù hợp.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Nói trôi chảy, mạch lạc, không bị ngắt quãng, hoặc không có những từ ngữ chêm xen (à, ờ, thì, mà, là,…).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Tốc độ nói vừa phải, có nhấn giọng ở những nội dung quan trọng.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Bảo đảm yêu cầu về thời gian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19" marR="36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Lắng nghe, xác định và ghi lại các thông tin chính của bài trình bày; những nội dung cần hỏi lại.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Thể hiện thái độ chú ý lắng nghe; sử dụng các yếu tố cử chỉ, nét mặt, ánh mắt để khích lệ người nói.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Hỏi lại những điểm chưa rõ (nếu cần); có thể trao đổi thêm quan điểm cá nhân về nội dung của bài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19" marR="36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" name="Rectangle 2"/>
          <p:cNvSpPr/>
          <p:nvPr/>
        </p:nvSpPr>
        <p:spPr>
          <a:xfrm>
            <a:off x="1786594" y="3528480"/>
            <a:ext cx="56048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8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c) Kiểm tra và chỉnh sửa khi nghe</a:t>
            </a:r>
            <a:endParaRPr lang="en-GB" sz="8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710310" y="3147588"/>
            <a:ext cx="5282310" cy="7227041"/>
          </a:xfrm>
          <a:custGeom>
            <a:avLst/>
            <a:gdLst/>
            <a:ahLst/>
            <a:cxnLst/>
            <a:rect l="l" t="t" r="r" b="b"/>
            <a:pathLst>
              <a:path w="5282310" h="7227041">
                <a:moveTo>
                  <a:pt x="0" y="0"/>
                </a:moveTo>
                <a:lnTo>
                  <a:pt x="5282310" y="0"/>
                </a:lnTo>
                <a:lnTo>
                  <a:pt x="5282310" y="7227041"/>
                </a:lnTo>
                <a:lnTo>
                  <a:pt x="0" y="722704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17859" y="3147588"/>
            <a:ext cx="4822407" cy="7227041"/>
          </a:xfrm>
          <a:custGeom>
            <a:avLst/>
            <a:gdLst/>
            <a:ahLst/>
            <a:cxnLst/>
            <a:rect l="l" t="t" r="r" b="b"/>
            <a:pathLst>
              <a:path w="4822407" h="7227041">
                <a:moveTo>
                  <a:pt x="0" y="0"/>
                </a:moveTo>
                <a:lnTo>
                  <a:pt x="4822407" y="0"/>
                </a:lnTo>
                <a:lnTo>
                  <a:pt x="4822407" y="7227041"/>
                </a:lnTo>
                <a:lnTo>
                  <a:pt x="0" y="72270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53130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86721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32045" y="-2246351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1"/>
                </a:lnTo>
                <a:lnTo>
                  <a:pt x="0" y="31493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5134815" y="903039"/>
            <a:ext cx="7608814" cy="884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ct val="130000"/>
              </a:lnSpc>
            </a:pPr>
            <a:r>
              <a:rPr lang="vi-VN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Bảng tự kiểm tra kĩ năng nghe</a:t>
            </a:r>
            <a:endParaRPr lang="en-GB" sz="400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756700" y="2247900"/>
          <a:ext cx="8885984" cy="7315200"/>
        </p:xfrm>
        <a:graphic>
          <a:graphicData uri="http://schemas.openxmlformats.org/drawingml/2006/table">
            <a:tbl>
              <a:tblPr firstRow="1" firstCol="1" bandRow="1"/>
              <a:tblGrid>
                <a:gridCol w="4442992"/>
                <a:gridCol w="4442992"/>
              </a:tblGrid>
              <a:tr h="580010"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nói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nghe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99"/>
                    </a:solidFill>
                  </a:tcPr>
                </a:tc>
              </a:tr>
              <a:tr h="6735190"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Lắng nghe nhận xét của các bạn và thầy, cô về bài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Rút kinh nghiệm về việc lựa chọn vấn đề trình bày, quá trình chuẩn bị, nội dung, cách thức và thái độ trình bày,…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Tự đánh giá: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Điều em hài lòng về bài trình bày của mình là gì?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Điều gì em muốn thay đổi trong bài trình bày đó?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Kiểm tra việc nghe và ghi chép các nội dung thông tin đã chính xác chưa, thu hoạch được những gì,…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Nêu nhận xét về nội dung, hình thức bài trình bày.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Đánh giá: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Em thấy bài trình bày của bạn có thuyết phục không? Vì sao?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" marR="3048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Điều em học được từ bài trình bày của bạn là gì?</a:t>
                      </a:r>
                      <a:endParaRPr lang="en-GB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1626685" y="2579192"/>
            <a:ext cx="8002961" cy="34376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n-US" sz="8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88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8800" b="1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n-US" sz="88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GB" sz="8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506970">
            <a:off x="-298424" y="7321448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7"/>
                </a:lnTo>
                <a:lnTo>
                  <a:pt x="0" y="349022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73293">
            <a:off x="310045" y="6239495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6"/>
                </a:lnTo>
                <a:lnTo>
                  <a:pt x="0" y="349022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506970">
            <a:off x="723332" y="-947821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873293">
            <a:off x="1542926" y="-2405188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99026" y="5417972"/>
            <a:ext cx="4602225" cy="4687451"/>
          </a:xfrm>
          <a:custGeom>
            <a:avLst/>
            <a:gdLst/>
            <a:ahLst/>
            <a:cxnLst/>
            <a:rect l="l" t="t" r="r" b="b"/>
            <a:pathLst>
              <a:path w="4602225" h="4687451">
                <a:moveTo>
                  <a:pt x="0" y="0"/>
                </a:moveTo>
                <a:lnTo>
                  <a:pt x="4602224" y="0"/>
                </a:lnTo>
                <a:lnTo>
                  <a:pt x="4602224" y="4687451"/>
                </a:lnTo>
                <a:lnTo>
                  <a:pt x="0" y="4687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631740" y="0"/>
            <a:ext cx="6372217" cy="6612678"/>
          </a:xfrm>
          <a:custGeom>
            <a:avLst/>
            <a:gdLst/>
            <a:ahLst/>
            <a:cxnLst/>
            <a:rect l="l" t="t" r="r" b="b"/>
            <a:pathLst>
              <a:path w="6372217" h="6612678">
                <a:moveTo>
                  <a:pt x="0" y="0"/>
                </a:moveTo>
                <a:lnTo>
                  <a:pt x="6372217" y="0"/>
                </a:lnTo>
                <a:lnTo>
                  <a:pt x="6372217" y="6612678"/>
                </a:lnTo>
                <a:lnTo>
                  <a:pt x="0" y="66126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901734" y="2109533"/>
            <a:ext cx="2915774" cy="1632834"/>
          </a:xfrm>
          <a:custGeom>
            <a:avLst/>
            <a:gdLst/>
            <a:ahLst/>
            <a:cxnLst/>
            <a:rect l="l" t="t" r="r" b="b"/>
            <a:pathLst>
              <a:path w="2915774" h="1632834">
                <a:moveTo>
                  <a:pt x="0" y="0"/>
                </a:moveTo>
                <a:lnTo>
                  <a:pt x="2915774" y="0"/>
                </a:lnTo>
                <a:lnTo>
                  <a:pt x="2915774" y="1632834"/>
                </a:lnTo>
                <a:lnTo>
                  <a:pt x="0" y="1632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9240" y="7984608"/>
            <a:ext cx="2767079" cy="1640123"/>
          </a:xfrm>
          <a:custGeom>
            <a:avLst/>
            <a:gdLst/>
            <a:ahLst/>
            <a:cxnLst/>
            <a:rect l="l" t="t" r="r" b="b"/>
            <a:pathLst>
              <a:path w="2767079" h="1640123">
                <a:moveTo>
                  <a:pt x="0" y="0"/>
                </a:moveTo>
                <a:lnTo>
                  <a:pt x="2767079" y="0"/>
                </a:lnTo>
                <a:lnTo>
                  <a:pt x="2767079" y="1640123"/>
                </a:lnTo>
                <a:lnTo>
                  <a:pt x="0" y="16401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610600" y="2183620"/>
            <a:ext cx="9220200" cy="424731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vi-VN" sz="13800" b="1" smtClean="0">
                <a:solidFill>
                  <a:srgbClr val="443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bài viết tham khảo</a:t>
            </a:r>
            <a:endParaRPr lang="en-US" sz="13800" b="1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028700" y="2122648"/>
            <a:ext cx="2467280" cy="1619433"/>
          </a:xfrm>
          <a:custGeom>
            <a:avLst/>
            <a:gdLst/>
            <a:ahLst/>
            <a:cxnLst/>
            <a:rect l="l" t="t" r="r" b="b"/>
            <a:pathLst>
              <a:path w="2467280" h="1619433">
                <a:moveTo>
                  <a:pt x="0" y="1619433"/>
                </a:moveTo>
                <a:lnTo>
                  <a:pt x="2467280" y="1619433"/>
                </a:lnTo>
                <a:lnTo>
                  <a:pt x="2467280" y="0"/>
                </a:lnTo>
                <a:lnTo>
                  <a:pt x="0" y="0"/>
                </a:lnTo>
                <a:lnTo>
                  <a:pt x="0" y="1619433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42760" y="-1612575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1" y="0"/>
                </a:lnTo>
                <a:lnTo>
                  <a:pt x="5623911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622004" y="452907"/>
            <a:ext cx="7315200" cy="3182112"/>
          </a:xfrm>
          <a:custGeom>
            <a:avLst/>
            <a:gdLst/>
            <a:ahLst/>
            <a:cxnLst/>
            <a:rect l="l" t="t" r="r" b="b"/>
            <a:pathLst>
              <a:path w="7315200" h="3182112">
                <a:moveTo>
                  <a:pt x="0" y="0"/>
                </a:moveTo>
                <a:lnTo>
                  <a:pt x="7315200" y="0"/>
                </a:lnTo>
                <a:lnTo>
                  <a:pt x="7315200" y="3182112"/>
                </a:lnTo>
                <a:lnTo>
                  <a:pt x="0" y="31821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25353" y="-631168"/>
            <a:ext cx="3968999" cy="4776695"/>
          </a:xfrm>
          <a:custGeom>
            <a:avLst/>
            <a:gdLst/>
            <a:ahLst/>
            <a:cxnLst/>
            <a:rect l="l" t="t" r="r" b="b"/>
            <a:pathLst>
              <a:path w="3968999" h="4776695">
                <a:moveTo>
                  <a:pt x="0" y="0"/>
                </a:moveTo>
                <a:lnTo>
                  <a:pt x="3969000" y="0"/>
                </a:lnTo>
                <a:lnTo>
                  <a:pt x="3969000" y="4776695"/>
                </a:lnTo>
                <a:lnTo>
                  <a:pt x="0" y="47766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117360" y="3079707"/>
            <a:ext cx="5760404" cy="3225826"/>
          </a:xfrm>
          <a:custGeom>
            <a:avLst/>
            <a:gdLst/>
            <a:ahLst/>
            <a:cxnLst/>
            <a:rect l="l" t="t" r="r" b="b"/>
            <a:pathLst>
              <a:path w="5760404" h="3225826">
                <a:moveTo>
                  <a:pt x="0" y="0"/>
                </a:moveTo>
                <a:lnTo>
                  <a:pt x="5760403" y="0"/>
                </a:lnTo>
                <a:lnTo>
                  <a:pt x="5760403" y="3225826"/>
                </a:lnTo>
                <a:lnTo>
                  <a:pt x="0" y="32258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675767" y="6305533"/>
            <a:ext cx="7315200" cy="4096512"/>
          </a:xfrm>
          <a:custGeom>
            <a:avLst/>
            <a:gdLst/>
            <a:ahLst/>
            <a:cxnLst/>
            <a:rect l="l" t="t" r="r" b="b"/>
            <a:pathLst>
              <a:path w="7315200" h="4096512">
                <a:moveTo>
                  <a:pt x="0" y="0"/>
                </a:moveTo>
                <a:lnTo>
                  <a:pt x="7315200" y="0"/>
                </a:lnTo>
                <a:lnTo>
                  <a:pt x="7315200" y="4096512"/>
                </a:lnTo>
                <a:lnTo>
                  <a:pt x="0" y="40965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912174" y="1985521"/>
            <a:ext cx="4170775" cy="4320011"/>
          </a:xfrm>
          <a:custGeom>
            <a:avLst/>
            <a:gdLst/>
            <a:ahLst/>
            <a:cxnLst/>
            <a:rect l="l" t="t" r="r" b="b"/>
            <a:pathLst>
              <a:path w="4170775" h="4320011">
                <a:moveTo>
                  <a:pt x="0" y="0"/>
                </a:moveTo>
                <a:lnTo>
                  <a:pt x="4170775" y="0"/>
                </a:lnTo>
                <a:lnTo>
                  <a:pt x="4170775" y="4320012"/>
                </a:lnTo>
                <a:lnTo>
                  <a:pt x="0" y="43200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09194" flipH="1">
            <a:off x="14352483" y="6444331"/>
            <a:ext cx="4348507" cy="4174567"/>
          </a:xfrm>
          <a:custGeom>
            <a:avLst/>
            <a:gdLst/>
            <a:ahLst/>
            <a:cxnLst/>
            <a:rect l="l" t="t" r="r" b="b"/>
            <a:pathLst>
              <a:path w="4348507" h="4174567">
                <a:moveTo>
                  <a:pt x="4348507" y="0"/>
                </a:moveTo>
                <a:lnTo>
                  <a:pt x="0" y="0"/>
                </a:lnTo>
                <a:lnTo>
                  <a:pt x="0" y="4174567"/>
                </a:lnTo>
                <a:lnTo>
                  <a:pt x="4348507" y="4174567"/>
                </a:lnTo>
                <a:lnTo>
                  <a:pt x="4348507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11188">
            <a:off x="9730937" y="4344318"/>
            <a:ext cx="5516862" cy="4804685"/>
          </a:xfrm>
          <a:custGeom>
            <a:avLst/>
            <a:gdLst/>
            <a:ahLst/>
            <a:cxnLst/>
            <a:rect l="l" t="t" r="r" b="b"/>
            <a:pathLst>
              <a:path w="5516862" h="4804685">
                <a:moveTo>
                  <a:pt x="0" y="0"/>
                </a:moveTo>
                <a:lnTo>
                  <a:pt x="5516862" y="0"/>
                </a:lnTo>
                <a:lnTo>
                  <a:pt x="5516862" y="4804686"/>
                </a:lnTo>
                <a:lnTo>
                  <a:pt x="0" y="48046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3657160"/>
            <a:ext cx="8301190" cy="1416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310"/>
              </a:lnSpc>
            </a:pPr>
            <a:r>
              <a:rPr lang="vi-VN" sz="9120" smtClean="0">
                <a:solidFill>
                  <a:srgbClr val="443C45"/>
                </a:solidFill>
                <a:latin typeface="Mango AC"/>
              </a:rPr>
              <a:t>Thank you!!!</a:t>
            </a:r>
            <a:endParaRPr lang="en-US" sz="9120">
              <a:solidFill>
                <a:srgbClr val="443C45"/>
              </a:solidFill>
              <a:latin typeface="Mango A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506970">
            <a:off x="-298424" y="7321448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7"/>
                </a:lnTo>
                <a:lnTo>
                  <a:pt x="0" y="349022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73293">
            <a:off x="310045" y="6239495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6"/>
                </a:lnTo>
                <a:lnTo>
                  <a:pt x="0" y="349022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506970">
            <a:off x="723332" y="-947821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873293">
            <a:off x="1542926" y="-2405188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99026" y="5417972"/>
            <a:ext cx="4602225" cy="4687451"/>
          </a:xfrm>
          <a:custGeom>
            <a:avLst/>
            <a:gdLst/>
            <a:ahLst/>
            <a:cxnLst/>
            <a:rect l="l" t="t" r="r" b="b"/>
            <a:pathLst>
              <a:path w="4602225" h="4687451">
                <a:moveTo>
                  <a:pt x="0" y="0"/>
                </a:moveTo>
                <a:lnTo>
                  <a:pt x="4602224" y="0"/>
                </a:lnTo>
                <a:lnTo>
                  <a:pt x="4602224" y="4687451"/>
                </a:lnTo>
                <a:lnTo>
                  <a:pt x="0" y="4687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631740" y="0"/>
            <a:ext cx="6372217" cy="6612678"/>
          </a:xfrm>
          <a:custGeom>
            <a:avLst/>
            <a:gdLst/>
            <a:ahLst/>
            <a:cxnLst/>
            <a:rect l="l" t="t" r="r" b="b"/>
            <a:pathLst>
              <a:path w="6372217" h="6612678">
                <a:moveTo>
                  <a:pt x="0" y="0"/>
                </a:moveTo>
                <a:lnTo>
                  <a:pt x="6372217" y="0"/>
                </a:lnTo>
                <a:lnTo>
                  <a:pt x="6372217" y="6612678"/>
                </a:lnTo>
                <a:lnTo>
                  <a:pt x="0" y="66126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901734" y="2109533"/>
            <a:ext cx="2915774" cy="1632834"/>
          </a:xfrm>
          <a:custGeom>
            <a:avLst/>
            <a:gdLst/>
            <a:ahLst/>
            <a:cxnLst/>
            <a:rect l="l" t="t" r="r" b="b"/>
            <a:pathLst>
              <a:path w="2915774" h="1632834">
                <a:moveTo>
                  <a:pt x="0" y="0"/>
                </a:moveTo>
                <a:lnTo>
                  <a:pt x="2915774" y="0"/>
                </a:lnTo>
                <a:lnTo>
                  <a:pt x="2915774" y="1632834"/>
                </a:lnTo>
                <a:lnTo>
                  <a:pt x="0" y="1632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9240" y="7984608"/>
            <a:ext cx="2767079" cy="1640123"/>
          </a:xfrm>
          <a:custGeom>
            <a:avLst/>
            <a:gdLst/>
            <a:ahLst/>
            <a:cxnLst/>
            <a:rect l="l" t="t" r="r" b="b"/>
            <a:pathLst>
              <a:path w="2767079" h="1640123">
                <a:moveTo>
                  <a:pt x="0" y="0"/>
                </a:moveTo>
                <a:lnTo>
                  <a:pt x="2767079" y="0"/>
                </a:lnTo>
                <a:lnTo>
                  <a:pt x="2767079" y="1640123"/>
                </a:lnTo>
                <a:lnTo>
                  <a:pt x="0" y="16401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Rectangle 16"/>
          <p:cNvSpPr/>
          <p:nvPr/>
        </p:nvSpPr>
        <p:spPr>
          <a:xfrm>
            <a:off x="8458200" y="2143871"/>
            <a:ext cx="10401181" cy="469359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vi-VN" sz="115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vi-VN" sz="115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11500" b="1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vi-VN" sz="115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KHỞI </a:t>
            </a:r>
            <a:r>
              <a:rPr lang="vi-VN" sz="115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GB" sz="9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Rectangle 7"/>
          <p:cNvSpPr/>
          <p:nvPr/>
        </p:nvSpPr>
        <p:spPr>
          <a:xfrm>
            <a:off x="1295400" y="1562100"/>
            <a:ext cx="73914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vi-VN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lớp 7, các em đã học cách trình bày ý kiến về một vấn đề đời sống, em hãy:</a:t>
            </a:r>
            <a:endParaRPr lang="en-GB" sz="4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30000"/>
              </a:lnSpc>
              <a:spcAft>
                <a:spcPts val="0"/>
              </a:spcAft>
              <a:buSzPts val="1400"/>
            </a:pPr>
            <a:r>
              <a:rPr lang="vi-VN" sz="4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Nhắc </a:t>
            </a:r>
            <a:r>
              <a:rPr lang="vi-VN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 khái niệm thế nào là bài trình bày ý kiến về một vấn đề trong đời sống?</a:t>
            </a:r>
            <a:endParaRPr lang="en-GB" sz="4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30000"/>
              </a:lnSpc>
              <a:spcAft>
                <a:spcPts val="0"/>
              </a:spcAft>
              <a:buSzPts val="1400"/>
            </a:pPr>
            <a:r>
              <a:rPr lang="vi-VN" sz="4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Nhắc </a:t>
            </a:r>
            <a:r>
              <a:rPr lang="vi-VN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 yêu cầu chung của bài trình bày ý kiến về một vấn đề trong đời sống.</a:t>
            </a:r>
            <a:endParaRPr lang="en-GB" sz="4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506970">
            <a:off x="-298424" y="7321448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7"/>
                </a:lnTo>
                <a:lnTo>
                  <a:pt x="0" y="349022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73293">
            <a:off x="310045" y="6239495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6"/>
                </a:lnTo>
                <a:lnTo>
                  <a:pt x="0" y="349022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506970">
            <a:off x="723332" y="-947821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873293">
            <a:off x="1542926" y="-2405188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99026" y="5417972"/>
            <a:ext cx="4602225" cy="4687451"/>
          </a:xfrm>
          <a:custGeom>
            <a:avLst/>
            <a:gdLst/>
            <a:ahLst/>
            <a:cxnLst/>
            <a:rect l="l" t="t" r="r" b="b"/>
            <a:pathLst>
              <a:path w="4602225" h="4687451">
                <a:moveTo>
                  <a:pt x="0" y="0"/>
                </a:moveTo>
                <a:lnTo>
                  <a:pt x="4602224" y="0"/>
                </a:lnTo>
                <a:lnTo>
                  <a:pt x="4602224" y="4687451"/>
                </a:lnTo>
                <a:lnTo>
                  <a:pt x="0" y="4687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631740" y="0"/>
            <a:ext cx="6372217" cy="6612678"/>
          </a:xfrm>
          <a:custGeom>
            <a:avLst/>
            <a:gdLst/>
            <a:ahLst/>
            <a:cxnLst/>
            <a:rect l="l" t="t" r="r" b="b"/>
            <a:pathLst>
              <a:path w="6372217" h="6612678">
                <a:moveTo>
                  <a:pt x="0" y="0"/>
                </a:moveTo>
                <a:lnTo>
                  <a:pt x="6372217" y="0"/>
                </a:lnTo>
                <a:lnTo>
                  <a:pt x="6372217" y="6612678"/>
                </a:lnTo>
                <a:lnTo>
                  <a:pt x="0" y="66126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901734" y="2109533"/>
            <a:ext cx="2915774" cy="1632834"/>
          </a:xfrm>
          <a:custGeom>
            <a:avLst/>
            <a:gdLst/>
            <a:ahLst/>
            <a:cxnLst/>
            <a:rect l="l" t="t" r="r" b="b"/>
            <a:pathLst>
              <a:path w="2915774" h="1632834">
                <a:moveTo>
                  <a:pt x="0" y="0"/>
                </a:moveTo>
                <a:lnTo>
                  <a:pt x="2915774" y="0"/>
                </a:lnTo>
                <a:lnTo>
                  <a:pt x="2915774" y="1632834"/>
                </a:lnTo>
                <a:lnTo>
                  <a:pt x="0" y="1632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9240" y="7984608"/>
            <a:ext cx="2767079" cy="1640123"/>
          </a:xfrm>
          <a:custGeom>
            <a:avLst/>
            <a:gdLst/>
            <a:ahLst/>
            <a:cxnLst/>
            <a:rect l="l" t="t" r="r" b="b"/>
            <a:pathLst>
              <a:path w="2767079" h="1640123">
                <a:moveTo>
                  <a:pt x="0" y="0"/>
                </a:moveTo>
                <a:lnTo>
                  <a:pt x="2767079" y="0"/>
                </a:lnTo>
                <a:lnTo>
                  <a:pt x="2767079" y="1640123"/>
                </a:lnTo>
                <a:lnTo>
                  <a:pt x="0" y="16401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Rectangle 9"/>
          <p:cNvSpPr/>
          <p:nvPr/>
        </p:nvSpPr>
        <p:spPr>
          <a:xfrm>
            <a:off x="8382000" y="2204877"/>
            <a:ext cx="9173119" cy="4893647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vi-VN" sz="8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vi-VN" sz="80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8000" b="1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vi-VN" sz="80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vi-VN" sz="8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 KIẾN THỨC</a:t>
            </a:r>
            <a:endParaRPr lang="en-GB" sz="7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43600" y="1097728"/>
            <a:ext cx="1089647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Định hướng</a:t>
            </a:r>
            <a:endParaRPr lang="en-GB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710310" y="3147588"/>
            <a:ext cx="5282310" cy="7227041"/>
          </a:xfrm>
          <a:custGeom>
            <a:avLst/>
            <a:gdLst/>
            <a:ahLst/>
            <a:cxnLst/>
            <a:rect l="l" t="t" r="r" b="b"/>
            <a:pathLst>
              <a:path w="5282310" h="7227041">
                <a:moveTo>
                  <a:pt x="0" y="0"/>
                </a:moveTo>
                <a:lnTo>
                  <a:pt x="5282310" y="0"/>
                </a:lnTo>
                <a:lnTo>
                  <a:pt x="5282310" y="7227041"/>
                </a:lnTo>
                <a:lnTo>
                  <a:pt x="0" y="722704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17859" y="3147588"/>
            <a:ext cx="4822407" cy="7227041"/>
          </a:xfrm>
          <a:custGeom>
            <a:avLst/>
            <a:gdLst/>
            <a:ahLst/>
            <a:cxnLst/>
            <a:rect l="l" t="t" r="r" b="b"/>
            <a:pathLst>
              <a:path w="4822407" h="7227041">
                <a:moveTo>
                  <a:pt x="0" y="0"/>
                </a:moveTo>
                <a:lnTo>
                  <a:pt x="4822407" y="0"/>
                </a:lnTo>
                <a:lnTo>
                  <a:pt x="4822407" y="7227041"/>
                </a:lnTo>
                <a:lnTo>
                  <a:pt x="0" y="72270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68831" y="2537400"/>
            <a:ext cx="10313969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1.1. Điểm giống và khác nhau giữa thảo luận và viết bài về một hiện tượng đời sống</a:t>
            </a:r>
            <a:endParaRPr lang="en-GB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353130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867211" y="-1309383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32045" y="-2246351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1"/>
                </a:lnTo>
                <a:lnTo>
                  <a:pt x="0" y="31493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Rectangle 16"/>
          <p:cNvSpPr/>
          <p:nvPr/>
        </p:nvSpPr>
        <p:spPr>
          <a:xfrm>
            <a:off x="4758558" y="4838700"/>
            <a:ext cx="8959301" cy="361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en-US" sz="4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 nội dung, </a:t>
            </a:r>
            <a:r>
              <a:rPr lang="en-US" sz="4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4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 về một hiện tượng trong đời sống cũng giống như viết bài nghị luận về một hiện tượng của đời sống, chỉ khác ở cách thực hiện. </a:t>
            </a:r>
            <a:endParaRPr lang="en-GB" sz="44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506970">
            <a:off x="-298424" y="7321448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7"/>
                </a:lnTo>
                <a:lnTo>
                  <a:pt x="0" y="349022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73293">
            <a:off x="310045" y="6239495"/>
            <a:ext cx="6232548" cy="3490227"/>
          </a:xfrm>
          <a:custGeom>
            <a:avLst/>
            <a:gdLst/>
            <a:ahLst/>
            <a:cxnLst/>
            <a:rect l="l" t="t" r="r" b="b"/>
            <a:pathLst>
              <a:path w="6232548" h="3490227">
                <a:moveTo>
                  <a:pt x="0" y="0"/>
                </a:moveTo>
                <a:lnTo>
                  <a:pt x="6232548" y="0"/>
                </a:lnTo>
                <a:lnTo>
                  <a:pt x="6232548" y="3490226"/>
                </a:lnTo>
                <a:lnTo>
                  <a:pt x="0" y="349022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506970">
            <a:off x="723332" y="-947821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873293">
            <a:off x="1542926" y="-2405188"/>
            <a:ext cx="8395103" cy="4701258"/>
          </a:xfrm>
          <a:custGeom>
            <a:avLst/>
            <a:gdLst/>
            <a:ahLst/>
            <a:cxnLst/>
            <a:rect l="l" t="t" r="r" b="b"/>
            <a:pathLst>
              <a:path w="8395103" h="4701258">
                <a:moveTo>
                  <a:pt x="0" y="0"/>
                </a:moveTo>
                <a:lnTo>
                  <a:pt x="8395103" y="0"/>
                </a:lnTo>
                <a:lnTo>
                  <a:pt x="8395103" y="4701258"/>
                </a:lnTo>
                <a:lnTo>
                  <a:pt x="0" y="470125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629127" y="4980415"/>
            <a:ext cx="4602225" cy="4687451"/>
          </a:xfrm>
          <a:custGeom>
            <a:avLst/>
            <a:gdLst/>
            <a:ahLst/>
            <a:cxnLst/>
            <a:rect l="l" t="t" r="r" b="b"/>
            <a:pathLst>
              <a:path w="4602225" h="4687451">
                <a:moveTo>
                  <a:pt x="0" y="0"/>
                </a:moveTo>
                <a:lnTo>
                  <a:pt x="4602224" y="0"/>
                </a:lnTo>
                <a:lnTo>
                  <a:pt x="4602224" y="4687451"/>
                </a:lnTo>
                <a:lnTo>
                  <a:pt x="0" y="4687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631740" y="0"/>
            <a:ext cx="6372217" cy="6612678"/>
          </a:xfrm>
          <a:custGeom>
            <a:avLst/>
            <a:gdLst/>
            <a:ahLst/>
            <a:cxnLst/>
            <a:rect l="l" t="t" r="r" b="b"/>
            <a:pathLst>
              <a:path w="6372217" h="6612678">
                <a:moveTo>
                  <a:pt x="0" y="0"/>
                </a:moveTo>
                <a:lnTo>
                  <a:pt x="6372217" y="0"/>
                </a:lnTo>
                <a:lnTo>
                  <a:pt x="6372217" y="6612678"/>
                </a:lnTo>
                <a:lnTo>
                  <a:pt x="0" y="66126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920883" y="775284"/>
            <a:ext cx="2915774" cy="1632834"/>
          </a:xfrm>
          <a:custGeom>
            <a:avLst/>
            <a:gdLst/>
            <a:ahLst/>
            <a:cxnLst/>
            <a:rect l="l" t="t" r="r" b="b"/>
            <a:pathLst>
              <a:path w="2915774" h="1632834">
                <a:moveTo>
                  <a:pt x="0" y="0"/>
                </a:moveTo>
                <a:lnTo>
                  <a:pt x="2915774" y="0"/>
                </a:lnTo>
                <a:lnTo>
                  <a:pt x="2915774" y="1632834"/>
                </a:lnTo>
                <a:lnTo>
                  <a:pt x="0" y="1632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9240" y="7984608"/>
            <a:ext cx="2767079" cy="1640123"/>
          </a:xfrm>
          <a:custGeom>
            <a:avLst/>
            <a:gdLst/>
            <a:ahLst/>
            <a:cxnLst/>
            <a:rect l="l" t="t" r="r" b="b"/>
            <a:pathLst>
              <a:path w="2767079" h="1640123">
                <a:moveTo>
                  <a:pt x="0" y="0"/>
                </a:moveTo>
                <a:lnTo>
                  <a:pt x="2767079" y="0"/>
                </a:lnTo>
                <a:lnTo>
                  <a:pt x="2767079" y="1640123"/>
                </a:lnTo>
                <a:lnTo>
                  <a:pt x="0" y="16401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227750" y="402253"/>
            <a:ext cx="883919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1.2. Những điều cần chú ý khi thảo luận ý kiến về một hiện tượng trong đời sống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197946" y="1970618"/>
            <a:ext cx="870905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hiện tượng cần thảo luận phù hợp với lứa tuổi.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097151" y="5798288"/>
            <a:ext cx="880985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Phân tích và chứng minh ý kiến của mình bằng các lí lẽ và bằng chứng tin cậy, cụ thể, giàu sức thuyết phục.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84770" y="3961504"/>
            <a:ext cx="85460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Nêu rõ ý kiến (quan điểm) của người nói: đồng tình hay phản đối với vấn đề đã nêu.</a:t>
            </a:r>
            <a:endParaRPr lang="en-US" sz="40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630946" y="1844973"/>
            <a:ext cx="1522268" cy="1229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0"/>
              </a:lnSpc>
            </a:pPr>
            <a:r>
              <a:rPr lang="en-US" sz="7240">
                <a:solidFill>
                  <a:srgbClr val="443C45"/>
                </a:solidFill>
                <a:latin typeface="Mango AC"/>
              </a:rPr>
              <a:t>01</a:t>
            </a:r>
            <a:endParaRPr lang="en-US" sz="7240">
              <a:solidFill>
                <a:srgbClr val="443C45"/>
              </a:solidFill>
              <a:latin typeface="Mango A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22710" y="3941233"/>
            <a:ext cx="1522268" cy="1229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0"/>
              </a:lnSpc>
            </a:pPr>
            <a:r>
              <a:rPr lang="en-US" sz="7240">
                <a:solidFill>
                  <a:srgbClr val="443C45"/>
                </a:solidFill>
                <a:latin typeface="Mango AC"/>
              </a:rPr>
              <a:t>02</a:t>
            </a:r>
            <a:endParaRPr lang="en-US" sz="7240">
              <a:solidFill>
                <a:srgbClr val="443C45"/>
              </a:solidFill>
              <a:latin typeface="Mango A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56662" y="5715701"/>
            <a:ext cx="1522268" cy="1229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0"/>
              </a:lnSpc>
            </a:pPr>
            <a:r>
              <a:rPr lang="en-US" sz="7240">
                <a:solidFill>
                  <a:srgbClr val="443C45"/>
                </a:solidFill>
                <a:latin typeface="Mango AC"/>
              </a:rPr>
              <a:t>03</a:t>
            </a:r>
            <a:endParaRPr lang="en-US" sz="7240">
              <a:solidFill>
                <a:srgbClr val="443C45"/>
              </a:solidFill>
              <a:latin typeface="Mango AC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62746" y="7907945"/>
            <a:ext cx="1522268" cy="1032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0"/>
              </a:lnSpc>
            </a:pPr>
            <a:r>
              <a:rPr lang="vi-VN" sz="7240" smtClean="0">
                <a:solidFill>
                  <a:srgbClr val="443C45"/>
                </a:solidFill>
                <a:latin typeface="Mango AC"/>
              </a:rPr>
              <a:t>04</a:t>
            </a:r>
            <a:endParaRPr lang="en-US" sz="7240">
              <a:solidFill>
                <a:srgbClr val="443C45"/>
              </a:solidFill>
              <a:latin typeface="Mango AC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001624" y="8058235"/>
            <a:ext cx="90653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khi trình bày có thể sử dụng công nghệ thông tin, tranh, ảnh để tăng hiệu quả.</a:t>
            </a:r>
            <a:endParaRPr lang="en-GB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1066800" y="2552700"/>
            <a:ext cx="10401181" cy="469359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n-US" sz="115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115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11500" b="1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n-US" sz="11500" b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en-US" sz="115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GB" sz="9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19251" y="1392795"/>
            <a:ext cx="81153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0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 </a:t>
            </a:r>
            <a:endParaRPr lang="en-GB" sz="8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47800" y="3879869"/>
            <a:ext cx="7138713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Bài tập: </a:t>
            </a:r>
            <a:r>
              <a:rPr lang="en-US" sz="6000" i="1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về hiện tượng háo danh và “bệnh” thành tích trong đời sống.</a:t>
            </a:r>
            <a:endParaRPr lang="en-GB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623998" y="2757049"/>
            <a:ext cx="13036009" cy="7300165"/>
          </a:xfrm>
          <a:custGeom>
            <a:avLst/>
            <a:gdLst/>
            <a:ahLst/>
            <a:cxnLst/>
            <a:rect l="l" t="t" r="r" b="b"/>
            <a:pathLst>
              <a:path w="13036009" h="7300165">
                <a:moveTo>
                  <a:pt x="0" y="0"/>
                </a:moveTo>
                <a:lnTo>
                  <a:pt x="13036009" y="0"/>
                </a:lnTo>
                <a:lnTo>
                  <a:pt x="13036009" y="7300164"/>
                </a:lnTo>
                <a:lnTo>
                  <a:pt x="0" y="73001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718823"/>
            <a:ext cx="6158601" cy="5688308"/>
          </a:xfrm>
          <a:custGeom>
            <a:avLst/>
            <a:gdLst/>
            <a:ahLst/>
            <a:cxnLst/>
            <a:rect l="l" t="t" r="r" b="b"/>
            <a:pathLst>
              <a:path w="6158601" h="5688308">
                <a:moveTo>
                  <a:pt x="0" y="0"/>
                </a:moveTo>
                <a:lnTo>
                  <a:pt x="6158601" y="0"/>
                </a:lnTo>
                <a:lnTo>
                  <a:pt x="615860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1975" y="3879869"/>
            <a:ext cx="6586462" cy="5688308"/>
          </a:xfrm>
          <a:custGeom>
            <a:avLst/>
            <a:gdLst/>
            <a:ahLst/>
            <a:cxnLst/>
            <a:rect l="l" t="t" r="r" b="b"/>
            <a:pathLst>
              <a:path w="6586462" h="5688308">
                <a:moveTo>
                  <a:pt x="0" y="0"/>
                </a:moveTo>
                <a:lnTo>
                  <a:pt x="6586461" y="0"/>
                </a:lnTo>
                <a:lnTo>
                  <a:pt x="6586461" y="5688308"/>
                </a:lnTo>
                <a:lnTo>
                  <a:pt x="0" y="5688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92349" y="1028700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1" y="0"/>
                </a:lnTo>
                <a:lnTo>
                  <a:pt x="5623911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811955" y="590749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0" y="0"/>
                </a:lnTo>
                <a:lnTo>
                  <a:pt x="5623910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477000" y="1028700"/>
            <a:ext cx="1458413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vi-VN" sz="8000" b="1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</a:t>
            </a:r>
            <a:endParaRPr lang="en-GB" sz="8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51932" y="5018498"/>
            <a:ext cx="4929868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vi-VN" sz="540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đối tượng nghe, bối cảnh trình bày để chuẩn bị nội dung phù hợp.</a:t>
            </a:r>
            <a:endParaRPr lang="en-US" sz="48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744200" y="5281390"/>
            <a:ext cx="4929868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vi-VN" sz="540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các phương tiện như tranh, ảnh, video, … để tăng hiệu quả.</a:t>
            </a:r>
            <a:endParaRPr lang="en-US" sz="4800">
              <a:solidFill>
                <a:srgbClr val="443C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717879" y="3310544"/>
            <a:ext cx="2516627" cy="1450492"/>
          </a:xfrm>
          <a:custGeom>
            <a:avLst/>
            <a:gdLst/>
            <a:ahLst/>
            <a:cxnLst/>
            <a:rect l="l" t="t" r="r" b="b"/>
            <a:pathLst>
              <a:path w="2516627" h="1450492">
                <a:moveTo>
                  <a:pt x="0" y="0"/>
                </a:moveTo>
                <a:lnTo>
                  <a:pt x="2516627" y="0"/>
                </a:lnTo>
                <a:lnTo>
                  <a:pt x="2516627" y="1450492"/>
                </a:lnTo>
                <a:lnTo>
                  <a:pt x="0" y="14504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527305" y="3571442"/>
            <a:ext cx="2447149" cy="1450492"/>
          </a:xfrm>
          <a:custGeom>
            <a:avLst/>
            <a:gdLst/>
            <a:ahLst/>
            <a:cxnLst/>
            <a:rect l="l" t="t" r="r" b="b"/>
            <a:pathLst>
              <a:path w="2447149" h="1450492">
                <a:moveTo>
                  <a:pt x="0" y="0"/>
                </a:moveTo>
                <a:lnTo>
                  <a:pt x="2447150" y="0"/>
                </a:lnTo>
                <a:lnTo>
                  <a:pt x="2447150" y="1450492"/>
                </a:lnTo>
                <a:lnTo>
                  <a:pt x="0" y="14504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708975" y="8591550"/>
            <a:ext cx="5623911" cy="3149390"/>
          </a:xfrm>
          <a:custGeom>
            <a:avLst/>
            <a:gdLst/>
            <a:ahLst/>
            <a:cxnLst/>
            <a:rect l="l" t="t" r="r" b="b"/>
            <a:pathLst>
              <a:path w="5623911" h="3149390">
                <a:moveTo>
                  <a:pt x="0" y="0"/>
                </a:moveTo>
                <a:lnTo>
                  <a:pt x="5623911" y="0"/>
                </a:lnTo>
                <a:lnTo>
                  <a:pt x="5623911" y="3149390"/>
                </a:lnTo>
                <a:lnTo>
                  <a:pt x="0" y="314939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4125</Words>
  <Application>WPS Presentation</Application>
  <PresentationFormat>Custom</PresentationFormat>
  <Paragraphs>186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Calibri</vt:lpstr>
      <vt:lpstr>Mango AC</vt:lpstr>
      <vt:lpstr>Segoe Print</vt:lpstr>
      <vt:lpstr>MS Mincho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Analysing Themes and Ideas Presentation Beige Pink Lined Style</dc:title>
  <dc:creator/>
  <cp:lastModifiedBy>Admin</cp:lastModifiedBy>
  <cp:revision>42</cp:revision>
  <dcterms:created xsi:type="dcterms:W3CDTF">2006-08-16T00:00:00Z</dcterms:created>
  <dcterms:modified xsi:type="dcterms:W3CDTF">2023-12-06T01:18:51Z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88E535A7A4F8429398CDC33FC1961BEC_12</vt:lpwstr>
  </property>
  <property fmtid="{D5CDD505-2E9C-101B-9397-08002B2CF9AE}" pid="3" name="KSOProductBuildVer">
    <vt:lpwstr>1033-12.2.0.13306</vt:lpwstr>
  </property>
</Properties>
</file>