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68" r:id="rId5"/>
    <p:sldId id="258" r:id="rId6"/>
    <p:sldId id="259" r:id="rId7"/>
    <p:sldId id="264" r:id="rId8"/>
    <p:sldId id="260" r:id="rId9"/>
    <p:sldId id="265" r:id="rId10"/>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660"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E8"/>
        </a:solidFill>
        <a:effectLst/>
      </p:bgPr>
    </p:bg>
    <p:spTree>
      <p:nvGrpSpPr>
        <p:cNvPr id="1" name=""/>
        <p:cNvGrpSpPr/>
        <p:nvPr/>
      </p:nvGrpSpPr>
      <p:grpSpPr>
        <a:xfrm>
          <a:off x="0" y="0"/>
          <a:ext cx="0" cy="0"/>
          <a:chOff x="0" y="0"/>
          <a:chExt cx="0" cy="0"/>
        </a:xfrm>
      </p:grpSpPr>
      <p:sp>
        <p:nvSpPr>
          <p:cNvPr id="3" name="TextBox 3"/>
          <p:cNvSpPr txBox="1"/>
          <p:nvPr/>
        </p:nvSpPr>
        <p:spPr>
          <a:xfrm>
            <a:off x="3352800" y="2871009"/>
            <a:ext cx="10845871" cy="5309146"/>
          </a:xfrm>
          <a:prstGeom prst="rect">
            <a:avLst/>
          </a:prstGeom>
        </p:spPr>
        <p:txBody>
          <a:bodyPr wrap="square" lIns="0" tIns="0" rIns="0" bIns="0" rtlCol="0" anchor="t">
            <a:spAutoFit/>
          </a:bodyPr>
          <a:lstStyle/>
          <a:p>
            <a:pPr algn="ctr"/>
            <a:r>
              <a:rPr lang="vi-VN" sz="115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a:t>
            </a:r>
            <a:r>
              <a:rPr lang="en-US" sz="115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TỰ ĐÁNH GIÁ BÀI 4</a:t>
            </a:r>
            <a:endParaRPr lang="en-GB" sz="115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
        <p:nvSpPr>
          <p:cNvPr id="4" name="Freeform 4"/>
          <p:cNvSpPr/>
          <p:nvPr/>
        </p:nvSpPr>
        <p:spPr>
          <a:xfrm>
            <a:off x="12900036" y="-148539"/>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5555914" y="28116"/>
            <a:ext cx="1748051" cy="1713090"/>
          </a:xfrm>
          <a:custGeom>
            <a:avLst/>
            <a:gdLst/>
            <a:ahLst/>
            <a:cxnLst/>
            <a:rect l="l" t="t" r="r" b="b"/>
            <a:pathLst>
              <a:path w="1748051" h="1713090">
                <a:moveTo>
                  <a:pt x="0" y="0"/>
                </a:moveTo>
                <a:lnTo>
                  <a:pt x="1748052" y="0"/>
                </a:lnTo>
                <a:lnTo>
                  <a:pt x="1748052" y="1713091"/>
                </a:lnTo>
                <a:lnTo>
                  <a:pt x="0" y="171309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296425" y="-4516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9986913" y="884661"/>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177771" y="833237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11574508" y="9149276"/>
            <a:ext cx="1748051" cy="1713090"/>
          </a:xfrm>
          <a:custGeom>
            <a:avLst/>
            <a:gdLst/>
            <a:ahLst/>
            <a:cxnLst/>
            <a:rect l="l" t="t" r="r" b="b"/>
            <a:pathLst>
              <a:path w="1748051" h="1713090">
                <a:moveTo>
                  <a:pt x="0" y="0"/>
                </a:moveTo>
                <a:lnTo>
                  <a:pt x="1748051" y="0"/>
                </a:lnTo>
                <a:lnTo>
                  <a:pt x="1748051" y="1713090"/>
                </a:lnTo>
                <a:lnTo>
                  <a:pt x="0" y="171309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15830206" y="79908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7303966" y="8698145"/>
            <a:ext cx="1091851" cy="1070014"/>
          </a:xfrm>
          <a:custGeom>
            <a:avLst/>
            <a:gdLst/>
            <a:ahLst/>
            <a:cxnLst/>
            <a:rect l="l" t="t" r="r" b="b"/>
            <a:pathLst>
              <a:path w="1091851" h="1070014">
                <a:moveTo>
                  <a:pt x="0" y="0"/>
                </a:moveTo>
                <a:lnTo>
                  <a:pt x="1091851" y="0"/>
                </a:lnTo>
                <a:lnTo>
                  <a:pt x="1091851" y="1070013"/>
                </a:lnTo>
                <a:lnTo>
                  <a:pt x="0" y="10700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5830206" y="5295900"/>
            <a:ext cx="1337707" cy="1310953"/>
          </a:xfrm>
          <a:custGeom>
            <a:avLst/>
            <a:gdLst/>
            <a:ahLst/>
            <a:cxnLst/>
            <a:rect l="l" t="t" r="r" b="b"/>
            <a:pathLst>
              <a:path w="1337707" h="1310953">
                <a:moveTo>
                  <a:pt x="0" y="0"/>
                </a:moveTo>
                <a:lnTo>
                  <a:pt x="1337707" y="0"/>
                </a:lnTo>
                <a:lnTo>
                  <a:pt x="1337707" y="1310953"/>
                </a:lnTo>
                <a:lnTo>
                  <a:pt x="0" y="131095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Freeform 13"/>
          <p:cNvSpPr/>
          <p:nvPr/>
        </p:nvSpPr>
        <p:spPr>
          <a:xfrm>
            <a:off x="359846" y="3634149"/>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4" name="Freeform 14"/>
          <p:cNvSpPr/>
          <p:nvPr/>
        </p:nvSpPr>
        <p:spPr>
          <a:xfrm>
            <a:off x="-474749" y="6483483"/>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16826270" y="2266800"/>
            <a:ext cx="1681607" cy="1647975"/>
          </a:xfrm>
          <a:custGeom>
            <a:avLst/>
            <a:gdLst/>
            <a:ahLst/>
            <a:cxnLst/>
            <a:rect l="l" t="t" r="r" b="b"/>
            <a:pathLst>
              <a:path w="1681607" h="1647975">
                <a:moveTo>
                  <a:pt x="0" y="0"/>
                </a:moveTo>
                <a:lnTo>
                  <a:pt x="1681608" y="0"/>
                </a:lnTo>
                <a:lnTo>
                  <a:pt x="1681608" y="1647975"/>
                </a:lnTo>
                <a:lnTo>
                  <a:pt x="0" y="164797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E8"/>
        </a:solidFill>
        <a:effectLst/>
      </p:bgPr>
    </p:bg>
    <p:spTree>
      <p:nvGrpSpPr>
        <p:cNvPr id="1" name=""/>
        <p:cNvGrpSpPr/>
        <p:nvPr/>
      </p:nvGrpSpPr>
      <p:grpSpPr>
        <a:xfrm>
          <a:off x="0" y="0"/>
          <a:ext cx="0" cy="0"/>
          <a:chOff x="0" y="0"/>
          <a:chExt cx="0" cy="0"/>
        </a:xfrm>
      </p:grpSpPr>
      <p:sp>
        <p:nvSpPr>
          <p:cNvPr id="3" name="TextBox 3"/>
          <p:cNvSpPr txBox="1"/>
          <p:nvPr/>
        </p:nvSpPr>
        <p:spPr>
          <a:xfrm>
            <a:off x="303682" y="3246841"/>
            <a:ext cx="16821847" cy="3539430"/>
          </a:xfrm>
          <a:prstGeom prst="rect">
            <a:avLst/>
          </a:prstGeom>
        </p:spPr>
        <p:txBody>
          <a:bodyPr wrap="square" lIns="0" tIns="0" rIns="0" bIns="0" rtlCol="0" anchor="t">
            <a:spAutoFit/>
          </a:bodyPr>
          <a:lstStyle/>
          <a:p>
            <a:pPr algn="ctr"/>
            <a:r>
              <a:rPr lang="en-US" sz="11500" b="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Treo biển</a:t>
            </a:r>
            <a:endParaRPr lang="vi-VN" sz="11500" b="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a:p>
            <a:pPr algn="ctr"/>
            <a:r>
              <a:rPr lang="vi-VN" sz="11500" b="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vi-VN" sz="72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a:t>
            </a:r>
            <a:r>
              <a:rPr lang="en-US" sz="72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Truyện cười dân gian Việt Nam</a:t>
            </a:r>
            <a:r>
              <a:rPr lang="vi-VN" sz="72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endParaRPr lang="en-GB" sz="72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p:txBody>
      </p:sp>
      <p:sp>
        <p:nvSpPr>
          <p:cNvPr id="4" name="Freeform 4"/>
          <p:cNvSpPr/>
          <p:nvPr/>
        </p:nvSpPr>
        <p:spPr>
          <a:xfrm>
            <a:off x="12900036" y="-148539"/>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5555914" y="28116"/>
            <a:ext cx="1748051" cy="1713090"/>
          </a:xfrm>
          <a:custGeom>
            <a:avLst/>
            <a:gdLst/>
            <a:ahLst/>
            <a:cxnLst/>
            <a:rect l="l" t="t" r="r" b="b"/>
            <a:pathLst>
              <a:path w="1748051" h="1713090">
                <a:moveTo>
                  <a:pt x="0" y="0"/>
                </a:moveTo>
                <a:lnTo>
                  <a:pt x="1748052" y="0"/>
                </a:lnTo>
                <a:lnTo>
                  <a:pt x="1748052" y="1713091"/>
                </a:lnTo>
                <a:lnTo>
                  <a:pt x="0" y="171309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296425" y="-4516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9986913" y="884661"/>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177771" y="833237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11574508" y="9149276"/>
            <a:ext cx="1748051" cy="1713090"/>
          </a:xfrm>
          <a:custGeom>
            <a:avLst/>
            <a:gdLst/>
            <a:ahLst/>
            <a:cxnLst/>
            <a:rect l="l" t="t" r="r" b="b"/>
            <a:pathLst>
              <a:path w="1748051" h="1713090">
                <a:moveTo>
                  <a:pt x="0" y="0"/>
                </a:moveTo>
                <a:lnTo>
                  <a:pt x="1748051" y="0"/>
                </a:lnTo>
                <a:lnTo>
                  <a:pt x="1748051" y="1713090"/>
                </a:lnTo>
                <a:lnTo>
                  <a:pt x="0" y="171309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15830206" y="79908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7303966" y="8698145"/>
            <a:ext cx="1091851" cy="1070014"/>
          </a:xfrm>
          <a:custGeom>
            <a:avLst/>
            <a:gdLst/>
            <a:ahLst/>
            <a:cxnLst/>
            <a:rect l="l" t="t" r="r" b="b"/>
            <a:pathLst>
              <a:path w="1091851" h="1070014">
                <a:moveTo>
                  <a:pt x="0" y="0"/>
                </a:moveTo>
                <a:lnTo>
                  <a:pt x="1091851" y="0"/>
                </a:lnTo>
                <a:lnTo>
                  <a:pt x="1091851" y="1070013"/>
                </a:lnTo>
                <a:lnTo>
                  <a:pt x="0" y="10700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6157416" y="6483483"/>
            <a:ext cx="1337707" cy="1310953"/>
          </a:xfrm>
          <a:custGeom>
            <a:avLst/>
            <a:gdLst/>
            <a:ahLst/>
            <a:cxnLst/>
            <a:rect l="l" t="t" r="r" b="b"/>
            <a:pathLst>
              <a:path w="1337707" h="1310953">
                <a:moveTo>
                  <a:pt x="0" y="0"/>
                </a:moveTo>
                <a:lnTo>
                  <a:pt x="1337707" y="0"/>
                </a:lnTo>
                <a:lnTo>
                  <a:pt x="1337707" y="1310953"/>
                </a:lnTo>
                <a:lnTo>
                  <a:pt x="0" y="131095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Freeform 13"/>
          <p:cNvSpPr/>
          <p:nvPr/>
        </p:nvSpPr>
        <p:spPr>
          <a:xfrm>
            <a:off x="359846" y="3634149"/>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4" name="Freeform 14"/>
          <p:cNvSpPr/>
          <p:nvPr/>
        </p:nvSpPr>
        <p:spPr>
          <a:xfrm>
            <a:off x="-474749" y="6483483"/>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16826270" y="2266800"/>
            <a:ext cx="1681607" cy="1647975"/>
          </a:xfrm>
          <a:custGeom>
            <a:avLst/>
            <a:gdLst/>
            <a:ahLst/>
            <a:cxnLst/>
            <a:rect l="l" t="t" r="r" b="b"/>
            <a:pathLst>
              <a:path w="1681607" h="1647975">
                <a:moveTo>
                  <a:pt x="0" y="0"/>
                </a:moveTo>
                <a:lnTo>
                  <a:pt x="1681608" y="0"/>
                </a:lnTo>
                <a:lnTo>
                  <a:pt x="1681608" y="1647975"/>
                </a:lnTo>
                <a:lnTo>
                  <a:pt x="0" y="164797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extLst>
      <p:ext uri="{BB962C8B-B14F-4D97-AF65-F5344CB8AC3E}">
        <p14:creationId xmlns:p14="http://schemas.microsoft.com/office/powerpoint/2010/main" val="14423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EE8"/>
        </a:solidFill>
        <a:effectLst/>
      </p:bgPr>
    </p:bg>
    <p:spTree>
      <p:nvGrpSpPr>
        <p:cNvPr id="1" name=""/>
        <p:cNvGrpSpPr/>
        <p:nvPr/>
      </p:nvGrpSpPr>
      <p:grpSpPr>
        <a:xfrm>
          <a:off x="0" y="0"/>
          <a:ext cx="0" cy="0"/>
          <a:chOff x="0" y="0"/>
          <a:chExt cx="0" cy="0"/>
        </a:xfrm>
      </p:grpSpPr>
      <p:sp>
        <p:nvSpPr>
          <p:cNvPr id="2" name="Freeform 2"/>
          <p:cNvSpPr/>
          <p:nvPr/>
        </p:nvSpPr>
        <p:spPr>
          <a:xfrm>
            <a:off x="-323304" y="-279354"/>
            <a:ext cx="2930170" cy="2871566"/>
          </a:xfrm>
          <a:custGeom>
            <a:avLst/>
            <a:gdLst/>
            <a:ahLst/>
            <a:cxnLst/>
            <a:rect l="l" t="t" r="r" b="b"/>
            <a:pathLst>
              <a:path w="2930170" h="2871566">
                <a:moveTo>
                  <a:pt x="0" y="0"/>
                </a:moveTo>
                <a:lnTo>
                  <a:pt x="2930169" y="0"/>
                </a:lnTo>
                <a:lnTo>
                  <a:pt x="2930169"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883491" y="8220026"/>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0073432" y="537547"/>
            <a:ext cx="1748051" cy="1713090"/>
          </a:xfrm>
          <a:custGeom>
            <a:avLst/>
            <a:gdLst/>
            <a:ahLst/>
            <a:cxnLst/>
            <a:rect l="l" t="t" r="r" b="b"/>
            <a:pathLst>
              <a:path w="1748051" h="1713090">
                <a:moveTo>
                  <a:pt x="0" y="0"/>
                </a:moveTo>
                <a:lnTo>
                  <a:pt x="1748052" y="0"/>
                </a:lnTo>
                <a:lnTo>
                  <a:pt x="1748052" y="1713090"/>
                </a:lnTo>
                <a:lnTo>
                  <a:pt x="0" y="171309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4329130" y="-620929"/>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6194321" y="7942718"/>
            <a:ext cx="1748051" cy="1713090"/>
          </a:xfrm>
          <a:custGeom>
            <a:avLst/>
            <a:gdLst/>
            <a:ahLst/>
            <a:cxnLst/>
            <a:rect l="l" t="t" r="r" b="b"/>
            <a:pathLst>
              <a:path w="1748051" h="1713090">
                <a:moveTo>
                  <a:pt x="0" y="0"/>
                </a:moveTo>
                <a:lnTo>
                  <a:pt x="1748051" y="0"/>
                </a:lnTo>
                <a:lnTo>
                  <a:pt x="1748051" y="1713091"/>
                </a:lnTo>
                <a:lnTo>
                  <a:pt x="0" y="1713091"/>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872112" y="7656968"/>
            <a:ext cx="2930170" cy="2871566"/>
          </a:xfrm>
          <a:custGeom>
            <a:avLst/>
            <a:gdLst/>
            <a:ahLst/>
            <a:cxnLst/>
            <a:rect l="l" t="t" r="r" b="b"/>
            <a:pathLst>
              <a:path w="2930170" h="2871566">
                <a:moveTo>
                  <a:pt x="0" y="0"/>
                </a:moveTo>
                <a:lnTo>
                  <a:pt x="2930170" y="0"/>
                </a:lnTo>
                <a:lnTo>
                  <a:pt x="2930170" y="2871567"/>
                </a:lnTo>
                <a:lnTo>
                  <a:pt x="0" y="2871567"/>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6590446" y="3118646"/>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465595" y="6063118"/>
            <a:ext cx="1337707" cy="1310953"/>
          </a:xfrm>
          <a:custGeom>
            <a:avLst/>
            <a:gdLst/>
            <a:ahLst/>
            <a:cxnLst/>
            <a:rect l="l" t="t" r="r" b="b"/>
            <a:pathLst>
              <a:path w="1337707" h="1310953">
                <a:moveTo>
                  <a:pt x="0" y="0"/>
                </a:moveTo>
                <a:lnTo>
                  <a:pt x="1337707" y="0"/>
                </a:lnTo>
                <a:lnTo>
                  <a:pt x="1337707" y="1310954"/>
                </a:lnTo>
                <a:lnTo>
                  <a:pt x="0" y="1310954"/>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10729633" y="887154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5802890" y="8641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7420487" y="6469338"/>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669143" y="3864481"/>
            <a:ext cx="945274" cy="926369"/>
          </a:xfrm>
          <a:custGeom>
            <a:avLst/>
            <a:gdLst/>
            <a:ahLst/>
            <a:cxnLst/>
            <a:rect l="l" t="t" r="r" b="b"/>
            <a:pathLst>
              <a:path w="945274" h="926369">
                <a:moveTo>
                  <a:pt x="0" y="0"/>
                </a:moveTo>
                <a:lnTo>
                  <a:pt x="945275" y="0"/>
                </a:lnTo>
                <a:lnTo>
                  <a:pt x="945275" y="926369"/>
                </a:lnTo>
                <a:lnTo>
                  <a:pt x="0" y="926369"/>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grpSp>
        <p:nvGrpSpPr>
          <p:cNvPr id="14" name="Group 14"/>
          <p:cNvGrpSpPr/>
          <p:nvPr/>
        </p:nvGrpSpPr>
        <p:grpSpPr>
          <a:xfrm>
            <a:off x="1867638" y="1805980"/>
            <a:ext cx="14552724" cy="1391975"/>
            <a:chOff x="0" y="0"/>
            <a:chExt cx="3897234" cy="372772"/>
          </a:xfrm>
        </p:grpSpPr>
        <p:sp>
          <p:nvSpPr>
            <p:cNvPr id="15" name="Freeform 15"/>
            <p:cNvSpPr/>
            <p:nvPr/>
          </p:nvSpPr>
          <p:spPr>
            <a:xfrm>
              <a:off x="0" y="0"/>
              <a:ext cx="3897233" cy="372772"/>
            </a:xfrm>
            <a:custGeom>
              <a:avLst/>
              <a:gdLst/>
              <a:ahLst/>
              <a:cxnLst/>
              <a:rect l="l" t="t" r="r" b="b"/>
              <a:pathLst>
                <a:path w="3897233" h="372772">
                  <a:moveTo>
                    <a:pt x="27664" y="0"/>
                  </a:moveTo>
                  <a:lnTo>
                    <a:pt x="3869570" y="0"/>
                  </a:lnTo>
                  <a:cubicBezTo>
                    <a:pt x="3884848" y="0"/>
                    <a:pt x="3897233" y="12385"/>
                    <a:pt x="3897233" y="27664"/>
                  </a:cubicBezTo>
                  <a:lnTo>
                    <a:pt x="3897233" y="345109"/>
                  </a:lnTo>
                  <a:cubicBezTo>
                    <a:pt x="3897233" y="360387"/>
                    <a:pt x="3884848" y="372772"/>
                    <a:pt x="3869570" y="372772"/>
                  </a:cubicBezTo>
                  <a:lnTo>
                    <a:pt x="27664" y="372772"/>
                  </a:lnTo>
                  <a:cubicBezTo>
                    <a:pt x="12385" y="372772"/>
                    <a:pt x="0" y="360387"/>
                    <a:pt x="0" y="345109"/>
                  </a:cubicBezTo>
                  <a:lnTo>
                    <a:pt x="0" y="27664"/>
                  </a:lnTo>
                  <a:cubicBezTo>
                    <a:pt x="0" y="12385"/>
                    <a:pt x="12385" y="0"/>
                    <a:pt x="27664" y="0"/>
                  </a:cubicBezTo>
                  <a:close/>
                </a:path>
              </a:pathLst>
            </a:custGeom>
            <a:solidFill>
              <a:srgbClr val="FFFFFF"/>
            </a:solidFill>
            <a:ln w="28575" cap="rnd">
              <a:solidFill>
                <a:srgbClr val="000000"/>
              </a:solidFill>
              <a:round/>
            </a:ln>
          </p:spPr>
        </p:sp>
        <p:sp>
          <p:nvSpPr>
            <p:cNvPr id="16" name="TextBox 16"/>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17" name="TextBox 17"/>
          <p:cNvSpPr txBox="1"/>
          <p:nvPr/>
        </p:nvSpPr>
        <p:spPr>
          <a:xfrm>
            <a:off x="2518248" y="1890112"/>
            <a:ext cx="13401957" cy="1107996"/>
          </a:xfrm>
          <a:prstGeom prst="rect">
            <a:avLst/>
          </a:prstGeom>
        </p:spPr>
        <p:txBody>
          <a:bodyPr lIns="0" tIns="0" rIns="0" bIns="0" rtlCol="0" anchor="t">
            <a:spAutoFit/>
          </a:bodyPr>
          <a:lstStyle/>
          <a:p>
            <a:pPr algn="ctr"/>
            <a:r>
              <a:rPr lang="en-US" sz="7200" b="1">
                <a:latin typeface="Times New Roman" panose="02020603050405020304" pitchFamily="18" charset="0"/>
                <a:cs typeface="Times New Roman" panose="02020603050405020304" pitchFamily="18" charset="0"/>
              </a:rPr>
              <a:t>I. Trắc nghiệm</a:t>
            </a:r>
            <a:endParaRPr lang="en-GB" sz="7200">
              <a:latin typeface="Times New Roman" panose="02020603050405020304" pitchFamily="18" charset="0"/>
              <a:cs typeface="Times New Roman" panose="02020603050405020304" pitchFamily="18" charset="0"/>
            </a:endParaRPr>
          </a:p>
        </p:txBody>
      </p:sp>
      <p:grpSp>
        <p:nvGrpSpPr>
          <p:cNvPr id="18" name="Group 18"/>
          <p:cNvGrpSpPr/>
          <p:nvPr/>
        </p:nvGrpSpPr>
        <p:grpSpPr>
          <a:xfrm>
            <a:off x="2606867" y="3540856"/>
            <a:ext cx="13813496" cy="4940164"/>
            <a:chOff x="0" y="0"/>
            <a:chExt cx="1697973" cy="1301113"/>
          </a:xfrm>
        </p:grpSpPr>
        <p:sp>
          <p:nvSpPr>
            <p:cNvPr id="19" name="Freeform 19"/>
            <p:cNvSpPr/>
            <p:nvPr/>
          </p:nvSpPr>
          <p:spPr>
            <a:xfrm>
              <a:off x="0" y="0"/>
              <a:ext cx="1697973" cy="1301113"/>
            </a:xfrm>
            <a:custGeom>
              <a:avLst/>
              <a:gdLst/>
              <a:ahLst/>
              <a:cxnLst/>
              <a:rect l="l" t="t" r="r" b="b"/>
              <a:pathLst>
                <a:path w="1697973" h="1301113">
                  <a:moveTo>
                    <a:pt x="62445" y="0"/>
                  </a:moveTo>
                  <a:lnTo>
                    <a:pt x="1635528" y="0"/>
                  </a:lnTo>
                  <a:cubicBezTo>
                    <a:pt x="1670016" y="0"/>
                    <a:pt x="1697973" y="27957"/>
                    <a:pt x="1697973" y="62445"/>
                  </a:cubicBezTo>
                  <a:lnTo>
                    <a:pt x="1697973" y="1238669"/>
                  </a:lnTo>
                  <a:cubicBezTo>
                    <a:pt x="1697973" y="1273156"/>
                    <a:pt x="1670016" y="1301113"/>
                    <a:pt x="1635528" y="1301113"/>
                  </a:cubicBezTo>
                  <a:lnTo>
                    <a:pt x="62445" y="1301113"/>
                  </a:lnTo>
                  <a:cubicBezTo>
                    <a:pt x="27957" y="1301113"/>
                    <a:pt x="0" y="1273156"/>
                    <a:pt x="0" y="1238669"/>
                  </a:cubicBezTo>
                  <a:lnTo>
                    <a:pt x="0" y="62445"/>
                  </a:lnTo>
                  <a:cubicBezTo>
                    <a:pt x="0" y="27957"/>
                    <a:pt x="27957" y="0"/>
                    <a:pt x="62445" y="0"/>
                  </a:cubicBezTo>
                  <a:close/>
                </a:path>
              </a:pathLst>
            </a:custGeom>
            <a:solidFill>
              <a:srgbClr val="FFFFFF"/>
            </a:solidFill>
            <a:ln w="28575" cap="rnd">
              <a:solidFill>
                <a:srgbClr val="000000"/>
              </a:solidFill>
              <a:round/>
            </a:ln>
          </p:spPr>
        </p:sp>
        <p:sp>
          <p:nvSpPr>
            <p:cNvPr id="20" name="TextBox 2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aphicFrame>
        <p:nvGraphicFramePr>
          <p:cNvPr id="28" name="Table 27"/>
          <p:cNvGraphicFramePr>
            <a:graphicFrameLocks noGrp="1"/>
          </p:cNvGraphicFramePr>
          <p:nvPr>
            <p:extLst>
              <p:ext uri="{D42A27DB-BD31-4B8C-83A1-F6EECF244321}">
                <p14:modId xmlns:p14="http://schemas.microsoft.com/office/powerpoint/2010/main" val="967724967"/>
              </p:ext>
            </p:extLst>
          </p:nvPr>
        </p:nvGraphicFramePr>
        <p:xfrm>
          <a:off x="3063054" y="3878789"/>
          <a:ext cx="12801565" cy="4059483"/>
        </p:xfrm>
        <a:graphic>
          <a:graphicData uri="http://schemas.openxmlformats.org/drawingml/2006/table">
            <a:tbl>
              <a:tblPr firstRow="1" firstCol="1" bandRow="1"/>
              <a:tblGrid>
                <a:gridCol w="2880546"/>
                <a:gridCol w="1720499"/>
                <a:gridCol w="2115907"/>
                <a:gridCol w="2098219"/>
                <a:gridCol w="2115907"/>
                <a:gridCol w="1870487"/>
              </a:tblGrid>
              <a:tr h="1643192">
                <a:tc>
                  <a:txBody>
                    <a:bodyPr/>
                    <a:lstStyle/>
                    <a:p>
                      <a:pPr algn="just">
                        <a:lnSpc>
                          <a:spcPct val="130000"/>
                        </a:lnSpc>
                        <a:spcAft>
                          <a:spcPts val="0"/>
                        </a:spcAft>
                      </a:pPr>
                      <a:r>
                        <a:rPr lang="en-US" sz="6000" b="1">
                          <a:effectLst/>
                          <a:latin typeface="Times New Roman" panose="02020603050405020304" pitchFamily="18" charset="0"/>
                          <a:ea typeface="Times New Roman" panose="02020603050405020304" pitchFamily="18" charset="0"/>
                          <a:cs typeface="Times New Roman" panose="02020603050405020304" pitchFamily="18" charset="0"/>
                        </a:rPr>
                        <a:t>Câu</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6291">
                <a:tc>
                  <a:txBody>
                    <a:bodyPr/>
                    <a:lstStyle/>
                    <a:p>
                      <a:pPr algn="just">
                        <a:lnSpc>
                          <a:spcPct val="130000"/>
                        </a:lnSpc>
                        <a:spcAft>
                          <a:spcPts val="0"/>
                        </a:spcAft>
                      </a:pPr>
                      <a:r>
                        <a:rPr lang="en-US" sz="6000" b="1">
                          <a:effectLst/>
                          <a:latin typeface="Times New Roman" panose="02020603050405020304" pitchFamily="18" charset="0"/>
                          <a:ea typeface="Times New Roman" panose="02020603050405020304" pitchFamily="18" charset="0"/>
                          <a:cs typeface="Times New Roman" panose="02020603050405020304" pitchFamily="18" charset="0"/>
                        </a:rPr>
                        <a:t>Đáp án</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6000">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EE8"/>
        </a:solidFill>
        <a:effectLst/>
      </p:bgPr>
    </p:bg>
    <p:spTree>
      <p:nvGrpSpPr>
        <p:cNvPr id="1" name=""/>
        <p:cNvGrpSpPr/>
        <p:nvPr/>
      </p:nvGrpSpPr>
      <p:grpSpPr>
        <a:xfrm>
          <a:off x="0" y="0"/>
          <a:ext cx="0" cy="0"/>
          <a:chOff x="0" y="0"/>
          <a:chExt cx="0" cy="0"/>
        </a:xfrm>
      </p:grpSpPr>
      <p:sp>
        <p:nvSpPr>
          <p:cNvPr id="2" name="Freeform 2"/>
          <p:cNvSpPr/>
          <p:nvPr/>
        </p:nvSpPr>
        <p:spPr>
          <a:xfrm>
            <a:off x="-323304" y="-279354"/>
            <a:ext cx="2930170" cy="2871566"/>
          </a:xfrm>
          <a:custGeom>
            <a:avLst/>
            <a:gdLst/>
            <a:ahLst/>
            <a:cxnLst/>
            <a:rect l="l" t="t" r="r" b="b"/>
            <a:pathLst>
              <a:path w="2930170" h="2871566">
                <a:moveTo>
                  <a:pt x="0" y="0"/>
                </a:moveTo>
                <a:lnTo>
                  <a:pt x="2930169" y="0"/>
                </a:lnTo>
                <a:lnTo>
                  <a:pt x="2930169"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883491" y="8220026"/>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0073432" y="537547"/>
            <a:ext cx="1748051" cy="1713090"/>
          </a:xfrm>
          <a:custGeom>
            <a:avLst/>
            <a:gdLst/>
            <a:ahLst/>
            <a:cxnLst/>
            <a:rect l="l" t="t" r="r" b="b"/>
            <a:pathLst>
              <a:path w="1748051" h="1713090">
                <a:moveTo>
                  <a:pt x="0" y="0"/>
                </a:moveTo>
                <a:lnTo>
                  <a:pt x="1748052" y="0"/>
                </a:lnTo>
                <a:lnTo>
                  <a:pt x="1748052" y="1713090"/>
                </a:lnTo>
                <a:lnTo>
                  <a:pt x="0" y="171309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4329130" y="-620929"/>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6194321" y="7942718"/>
            <a:ext cx="1748051" cy="1713090"/>
          </a:xfrm>
          <a:custGeom>
            <a:avLst/>
            <a:gdLst/>
            <a:ahLst/>
            <a:cxnLst/>
            <a:rect l="l" t="t" r="r" b="b"/>
            <a:pathLst>
              <a:path w="1748051" h="1713090">
                <a:moveTo>
                  <a:pt x="0" y="0"/>
                </a:moveTo>
                <a:lnTo>
                  <a:pt x="1748051" y="0"/>
                </a:lnTo>
                <a:lnTo>
                  <a:pt x="1748051" y="1713091"/>
                </a:lnTo>
                <a:lnTo>
                  <a:pt x="0" y="1713091"/>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872112" y="7656968"/>
            <a:ext cx="2930170" cy="2871566"/>
          </a:xfrm>
          <a:custGeom>
            <a:avLst/>
            <a:gdLst/>
            <a:ahLst/>
            <a:cxnLst/>
            <a:rect l="l" t="t" r="r" b="b"/>
            <a:pathLst>
              <a:path w="2930170" h="2871566">
                <a:moveTo>
                  <a:pt x="0" y="0"/>
                </a:moveTo>
                <a:lnTo>
                  <a:pt x="2930170" y="0"/>
                </a:lnTo>
                <a:lnTo>
                  <a:pt x="2930170" y="2871567"/>
                </a:lnTo>
                <a:lnTo>
                  <a:pt x="0" y="2871567"/>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6590446" y="3118646"/>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465595" y="6063118"/>
            <a:ext cx="1337707" cy="1310953"/>
          </a:xfrm>
          <a:custGeom>
            <a:avLst/>
            <a:gdLst/>
            <a:ahLst/>
            <a:cxnLst/>
            <a:rect l="l" t="t" r="r" b="b"/>
            <a:pathLst>
              <a:path w="1337707" h="1310953">
                <a:moveTo>
                  <a:pt x="0" y="0"/>
                </a:moveTo>
                <a:lnTo>
                  <a:pt x="1337707" y="0"/>
                </a:lnTo>
                <a:lnTo>
                  <a:pt x="1337707" y="1310954"/>
                </a:lnTo>
                <a:lnTo>
                  <a:pt x="0" y="1310954"/>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10729633" y="887154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5802890" y="8641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7420487" y="6469338"/>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669143" y="3864481"/>
            <a:ext cx="945274" cy="926369"/>
          </a:xfrm>
          <a:custGeom>
            <a:avLst/>
            <a:gdLst/>
            <a:ahLst/>
            <a:cxnLst/>
            <a:rect l="l" t="t" r="r" b="b"/>
            <a:pathLst>
              <a:path w="945274" h="926369">
                <a:moveTo>
                  <a:pt x="0" y="0"/>
                </a:moveTo>
                <a:lnTo>
                  <a:pt x="945275" y="0"/>
                </a:lnTo>
                <a:lnTo>
                  <a:pt x="945275" y="926369"/>
                </a:lnTo>
                <a:lnTo>
                  <a:pt x="0" y="926369"/>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grpSp>
        <p:nvGrpSpPr>
          <p:cNvPr id="14" name="Group 14"/>
          <p:cNvGrpSpPr/>
          <p:nvPr/>
        </p:nvGrpSpPr>
        <p:grpSpPr>
          <a:xfrm>
            <a:off x="1867638" y="785624"/>
            <a:ext cx="14552724" cy="2412332"/>
            <a:chOff x="0" y="0"/>
            <a:chExt cx="3897234" cy="372772"/>
          </a:xfrm>
        </p:grpSpPr>
        <p:sp>
          <p:nvSpPr>
            <p:cNvPr id="15" name="Freeform 15"/>
            <p:cNvSpPr/>
            <p:nvPr/>
          </p:nvSpPr>
          <p:spPr>
            <a:xfrm>
              <a:off x="0" y="0"/>
              <a:ext cx="3897233" cy="372772"/>
            </a:xfrm>
            <a:custGeom>
              <a:avLst/>
              <a:gdLst/>
              <a:ahLst/>
              <a:cxnLst/>
              <a:rect l="l" t="t" r="r" b="b"/>
              <a:pathLst>
                <a:path w="3897233" h="372772">
                  <a:moveTo>
                    <a:pt x="27664" y="0"/>
                  </a:moveTo>
                  <a:lnTo>
                    <a:pt x="3869570" y="0"/>
                  </a:lnTo>
                  <a:cubicBezTo>
                    <a:pt x="3884848" y="0"/>
                    <a:pt x="3897233" y="12385"/>
                    <a:pt x="3897233" y="27664"/>
                  </a:cubicBezTo>
                  <a:lnTo>
                    <a:pt x="3897233" y="345109"/>
                  </a:lnTo>
                  <a:cubicBezTo>
                    <a:pt x="3897233" y="360387"/>
                    <a:pt x="3884848" y="372772"/>
                    <a:pt x="3869570" y="372772"/>
                  </a:cubicBezTo>
                  <a:lnTo>
                    <a:pt x="27664" y="372772"/>
                  </a:lnTo>
                  <a:cubicBezTo>
                    <a:pt x="12385" y="372772"/>
                    <a:pt x="0" y="360387"/>
                    <a:pt x="0" y="345109"/>
                  </a:cubicBezTo>
                  <a:lnTo>
                    <a:pt x="0" y="27664"/>
                  </a:lnTo>
                  <a:cubicBezTo>
                    <a:pt x="0" y="12385"/>
                    <a:pt x="12385" y="0"/>
                    <a:pt x="27664" y="0"/>
                  </a:cubicBezTo>
                  <a:close/>
                </a:path>
              </a:pathLst>
            </a:custGeom>
            <a:solidFill>
              <a:srgbClr val="FFFFFF"/>
            </a:solidFill>
            <a:ln w="28575" cap="rnd">
              <a:solidFill>
                <a:srgbClr val="000000"/>
              </a:solidFill>
              <a:round/>
            </a:ln>
          </p:spPr>
        </p:sp>
        <p:sp>
          <p:nvSpPr>
            <p:cNvPr id="16" name="TextBox 16"/>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solidFill>
                  <a:prstClr val="black"/>
                </a:solidFill>
              </a:endParaRPr>
            </a:p>
          </p:txBody>
        </p:sp>
      </p:grpSp>
      <p:sp>
        <p:nvSpPr>
          <p:cNvPr id="17" name="TextBox 17"/>
          <p:cNvSpPr txBox="1"/>
          <p:nvPr/>
        </p:nvSpPr>
        <p:spPr>
          <a:xfrm>
            <a:off x="2632265" y="1092306"/>
            <a:ext cx="13401957" cy="1795363"/>
          </a:xfrm>
          <a:prstGeom prst="rect">
            <a:avLst/>
          </a:prstGeom>
        </p:spPr>
        <p:txBody>
          <a:bodyPr lIns="0" tIns="0" rIns="0" bIns="0" rtlCol="0" anchor="t">
            <a:spAutoFit/>
          </a:bodyPr>
          <a:lstStyle/>
          <a:p>
            <a:pPr algn="ctr">
              <a:lnSpc>
                <a:spcPts val="7000"/>
              </a:lnSpc>
            </a:pPr>
            <a:r>
              <a:rPr lang="vi-VN" sz="4800" b="1">
                <a:latin typeface="Times New Roman" panose="02020603050405020304" pitchFamily="18" charset="0"/>
                <a:cs typeface="Times New Roman" panose="02020603050405020304" pitchFamily="18" charset="0"/>
              </a:rPr>
              <a:t>Câu 6:</a:t>
            </a:r>
            <a:r>
              <a:rPr lang="vi-VN" sz="4800">
                <a:latin typeface="Times New Roman" panose="02020603050405020304" pitchFamily="18" charset="0"/>
                <a:cs typeface="Times New Roman" panose="02020603050405020304" pitchFamily="18" charset="0"/>
              </a:rPr>
              <a:t> Một số đặc điểm nổi bật của truyện cười thể hiện qua văn bản </a:t>
            </a:r>
            <a:r>
              <a:rPr lang="vi-VN" sz="4800" i="1">
                <a:latin typeface="Times New Roman" panose="02020603050405020304" pitchFamily="18" charset="0"/>
                <a:cs typeface="Times New Roman" panose="02020603050405020304" pitchFamily="18" charset="0"/>
              </a:rPr>
              <a:t>Treo biển</a:t>
            </a:r>
            <a:r>
              <a:rPr lang="vi-VN" sz="4800">
                <a:latin typeface="Times New Roman" panose="02020603050405020304" pitchFamily="18" charset="0"/>
                <a:cs typeface="Times New Roman" panose="02020603050405020304" pitchFamily="18" charset="0"/>
              </a:rPr>
              <a:t> là</a:t>
            </a:r>
            <a:endParaRPr lang="en-US" sz="4800">
              <a:solidFill>
                <a:srgbClr val="000000"/>
              </a:solidFill>
              <a:latin typeface="Times New Roman" panose="02020603050405020304" pitchFamily="18" charset="0"/>
              <a:cs typeface="Times New Roman" panose="02020603050405020304" pitchFamily="18" charset="0"/>
            </a:endParaRPr>
          </a:p>
        </p:txBody>
      </p:sp>
      <p:grpSp>
        <p:nvGrpSpPr>
          <p:cNvPr id="18" name="Group 18"/>
          <p:cNvGrpSpPr/>
          <p:nvPr/>
        </p:nvGrpSpPr>
        <p:grpSpPr>
          <a:xfrm>
            <a:off x="11920989" y="3570982"/>
            <a:ext cx="6244071" cy="4940164"/>
            <a:chOff x="0" y="0"/>
            <a:chExt cx="1697973" cy="1301113"/>
          </a:xfrm>
        </p:grpSpPr>
        <p:sp>
          <p:nvSpPr>
            <p:cNvPr id="19" name="Freeform 19"/>
            <p:cNvSpPr/>
            <p:nvPr/>
          </p:nvSpPr>
          <p:spPr>
            <a:xfrm>
              <a:off x="0" y="0"/>
              <a:ext cx="1697973" cy="1301113"/>
            </a:xfrm>
            <a:custGeom>
              <a:avLst/>
              <a:gdLst/>
              <a:ahLst/>
              <a:cxnLst/>
              <a:rect l="l" t="t" r="r" b="b"/>
              <a:pathLst>
                <a:path w="1697973" h="1301113">
                  <a:moveTo>
                    <a:pt x="62445" y="0"/>
                  </a:moveTo>
                  <a:lnTo>
                    <a:pt x="1635528" y="0"/>
                  </a:lnTo>
                  <a:cubicBezTo>
                    <a:pt x="1670016" y="0"/>
                    <a:pt x="1697973" y="27957"/>
                    <a:pt x="1697973" y="62445"/>
                  </a:cubicBezTo>
                  <a:lnTo>
                    <a:pt x="1697973" y="1238669"/>
                  </a:lnTo>
                  <a:cubicBezTo>
                    <a:pt x="1697973" y="1273156"/>
                    <a:pt x="1670016" y="1301113"/>
                    <a:pt x="1635528" y="1301113"/>
                  </a:cubicBezTo>
                  <a:lnTo>
                    <a:pt x="62445" y="1301113"/>
                  </a:lnTo>
                  <a:cubicBezTo>
                    <a:pt x="27957" y="1301113"/>
                    <a:pt x="0" y="1273156"/>
                    <a:pt x="0" y="1238669"/>
                  </a:cubicBezTo>
                  <a:lnTo>
                    <a:pt x="0" y="62445"/>
                  </a:lnTo>
                  <a:cubicBezTo>
                    <a:pt x="0" y="27957"/>
                    <a:pt x="27957" y="0"/>
                    <a:pt x="62445" y="0"/>
                  </a:cubicBezTo>
                  <a:close/>
                </a:path>
              </a:pathLst>
            </a:custGeom>
            <a:solidFill>
              <a:srgbClr val="FFFFFF"/>
            </a:solidFill>
            <a:ln w="28575" cap="rnd">
              <a:solidFill>
                <a:srgbClr val="000000"/>
              </a:solidFill>
              <a:round/>
            </a:ln>
          </p:spPr>
        </p:sp>
        <p:sp>
          <p:nvSpPr>
            <p:cNvPr id="20" name="TextBox 2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2" name="Group 22"/>
          <p:cNvGrpSpPr/>
          <p:nvPr/>
        </p:nvGrpSpPr>
        <p:grpSpPr>
          <a:xfrm>
            <a:off x="543210" y="3542737"/>
            <a:ext cx="5414204" cy="4940164"/>
            <a:chOff x="0" y="0"/>
            <a:chExt cx="1824785" cy="1322981"/>
          </a:xfrm>
        </p:grpSpPr>
        <p:sp>
          <p:nvSpPr>
            <p:cNvPr id="23" name="Freeform 23"/>
            <p:cNvSpPr/>
            <p:nvPr/>
          </p:nvSpPr>
          <p:spPr>
            <a:xfrm>
              <a:off x="0" y="0"/>
              <a:ext cx="1824786" cy="1322981"/>
            </a:xfrm>
            <a:custGeom>
              <a:avLst/>
              <a:gdLst/>
              <a:ahLst/>
              <a:cxnLst/>
              <a:rect l="l" t="t" r="r" b="b"/>
              <a:pathLst>
                <a:path w="1824786" h="1322981">
                  <a:moveTo>
                    <a:pt x="59082" y="0"/>
                  </a:moveTo>
                  <a:lnTo>
                    <a:pt x="1765704" y="0"/>
                  </a:lnTo>
                  <a:cubicBezTo>
                    <a:pt x="1781373" y="0"/>
                    <a:pt x="1796401" y="6225"/>
                    <a:pt x="1807481" y="17305"/>
                  </a:cubicBezTo>
                  <a:cubicBezTo>
                    <a:pt x="1818561" y="28385"/>
                    <a:pt x="1824786" y="43412"/>
                    <a:pt x="1824786" y="59082"/>
                  </a:cubicBezTo>
                  <a:lnTo>
                    <a:pt x="1824786" y="1263899"/>
                  </a:lnTo>
                  <a:cubicBezTo>
                    <a:pt x="1824786" y="1279569"/>
                    <a:pt x="1818561" y="1294596"/>
                    <a:pt x="1807481" y="1305676"/>
                  </a:cubicBezTo>
                  <a:cubicBezTo>
                    <a:pt x="1796401" y="1316756"/>
                    <a:pt x="1781373" y="1322981"/>
                    <a:pt x="1765704" y="1322981"/>
                  </a:cubicBezTo>
                  <a:lnTo>
                    <a:pt x="59082" y="1322981"/>
                  </a:lnTo>
                  <a:cubicBezTo>
                    <a:pt x="43412" y="1322981"/>
                    <a:pt x="28385" y="1316756"/>
                    <a:pt x="17305" y="1305676"/>
                  </a:cubicBezTo>
                  <a:cubicBezTo>
                    <a:pt x="6225" y="1294596"/>
                    <a:pt x="0" y="1279569"/>
                    <a:pt x="0" y="1263899"/>
                  </a:cubicBezTo>
                  <a:lnTo>
                    <a:pt x="0" y="59082"/>
                  </a:lnTo>
                  <a:cubicBezTo>
                    <a:pt x="0" y="43412"/>
                    <a:pt x="6225" y="28385"/>
                    <a:pt x="17305" y="17305"/>
                  </a:cubicBezTo>
                  <a:cubicBezTo>
                    <a:pt x="28385" y="6225"/>
                    <a:pt x="43412" y="0"/>
                    <a:pt x="59082" y="0"/>
                  </a:cubicBezTo>
                  <a:close/>
                </a:path>
              </a:pathLst>
            </a:custGeom>
            <a:solidFill>
              <a:srgbClr val="FFFFFF"/>
            </a:solidFill>
            <a:ln w="28575" cap="rnd">
              <a:solidFill>
                <a:srgbClr val="000000"/>
              </a:solidFill>
              <a:round/>
            </a:ln>
          </p:spPr>
        </p:sp>
        <p:sp>
          <p:nvSpPr>
            <p:cNvPr id="24" name="TextBox 24"/>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solidFill>
                  <a:prstClr val="black"/>
                </a:solidFill>
              </a:endParaRPr>
            </a:p>
          </p:txBody>
        </p:sp>
      </p:grpSp>
      <p:grpSp>
        <p:nvGrpSpPr>
          <p:cNvPr id="28" name="Group 22"/>
          <p:cNvGrpSpPr/>
          <p:nvPr/>
        </p:nvGrpSpPr>
        <p:grpSpPr>
          <a:xfrm>
            <a:off x="6215401" y="3574663"/>
            <a:ext cx="5456316" cy="4940164"/>
            <a:chOff x="0" y="0"/>
            <a:chExt cx="1824785" cy="1322981"/>
          </a:xfrm>
        </p:grpSpPr>
        <p:sp>
          <p:nvSpPr>
            <p:cNvPr id="29" name="Freeform 23"/>
            <p:cNvSpPr/>
            <p:nvPr/>
          </p:nvSpPr>
          <p:spPr>
            <a:xfrm>
              <a:off x="0" y="0"/>
              <a:ext cx="1824786" cy="1322981"/>
            </a:xfrm>
            <a:custGeom>
              <a:avLst/>
              <a:gdLst/>
              <a:ahLst/>
              <a:cxnLst/>
              <a:rect l="l" t="t" r="r" b="b"/>
              <a:pathLst>
                <a:path w="1824786" h="1322981">
                  <a:moveTo>
                    <a:pt x="59082" y="0"/>
                  </a:moveTo>
                  <a:lnTo>
                    <a:pt x="1765704" y="0"/>
                  </a:lnTo>
                  <a:cubicBezTo>
                    <a:pt x="1781373" y="0"/>
                    <a:pt x="1796401" y="6225"/>
                    <a:pt x="1807481" y="17305"/>
                  </a:cubicBezTo>
                  <a:cubicBezTo>
                    <a:pt x="1818561" y="28385"/>
                    <a:pt x="1824786" y="43412"/>
                    <a:pt x="1824786" y="59082"/>
                  </a:cubicBezTo>
                  <a:lnTo>
                    <a:pt x="1824786" y="1263899"/>
                  </a:lnTo>
                  <a:cubicBezTo>
                    <a:pt x="1824786" y="1279569"/>
                    <a:pt x="1818561" y="1294596"/>
                    <a:pt x="1807481" y="1305676"/>
                  </a:cubicBezTo>
                  <a:cubicBezTo>
                    <a:pt x="1796401" y="1316756"/>
                    <a:pt x="1781373" y="1322981"/>
                    <a:pt x="1765704" y="1322981"/>
                  </a:cubicBezTo>
                  <a:lnTo>
                    <a:pt x="59082" y="1322981"/>
                  </a:lnTo>
                  <a:cubicBezTo>
                    <a:pt x="43412" y="1322981"/>
                    <a:pt x="28385" y="1316756"/>
                    <a:pt x="17305" y="1305676"/>
                  </a:cubicBezTo>
                  <a:cubicBezTo>
                    <a:pt x="6225" y="1294596"/>
                    <a:pt x="0" y="1279569"/>
                    <a:pt x="0" y="1263899"/>
                  </a:cubicBezTo>
                  <a:lnTo>
                    <a:pt x="0" y="59082"/>
                  </a:lnTo>
                  <a:cubicBezTo>
                    <a:pt x="0" y="43412"/>
                    <a:pt x="6225" y="28385"/>
                    <a:pt x="17305" y="17305"/>
                  </a:cubicBezTo>
                  <a:cubicBezTo>
                    <a:pt x="28385" y="6225"/>
                    <a:pt x="43412" y="0"/>
                    <a:pt x="59082" y="0"/>
                  </a:cubicBezTo>
                  <a:close/>
                </a:path>
              </a:pathLst>
            </a:custGeom>
            <a:solidFill>
              <a:srgbClr val="FFFFFF"/>
            </a:solidFill>
            <a:ln w="28575" cap="rnd">
              <a:solidFill>
                <a:srgbClr val="000000"/>
              </a:solidFill>
              <a:round/>
            </a:ln>
          </p:spPr>
        </p:sp>
        <p:sp>
          <p:nvSpPr>
            <p:cNvPr id="30" name="TextBox 24"/>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solidFill>
                  <a:prstClr val="black"/>
                </a:solidFill>
              </a:endParaRPr>
            </a:p>
          </p:txBody>
        </p:sp>
      </p:grpSp>
      <p:sp>
        <p:nvSpPr>
          <p:cNvPr id="31" name="Rectangle 30"/>
          <p:cNvSpPr/>
          <p:nvPr/>
        </p:nvSpPr>
        <p:spPr>
          <a:xfrm>
            <a:off x="725984" y="3750661"/>
            <a:ext cx="4972917" cy="4524315"/>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cs typeface="Times New Roman" panose="02020603050405020304" pitchFamily="18" charset="0"/>
              </a:rPr>
              <a:t>Tình huống hài hước gây cười: người bán hàng không có chính kiến bản thân, đi nghe lời mọi người đổi tên biển hiệu hết lần này đến lần khác, cuối cùng là cất luôn không treo nữa.</a:t>
            </a:r>
            <a:endParaRPr lang="en-GB" sz="4800">
              <a:latin typeface="Times New Roman" panose="02020603050405020304" pitchFamily="18" charset="0"/>
              <a:cs typeface="Times New Roman" panose="02020603050405020304" pitchFamily="18" charset="0"/>
            </a:endParaRPr>
          </a:p>
        </p:txBody>
      </p:sp>
      <p:sp>
        <p:nvSpPr>
          <p:cNvPr id="32" name="Rectangle 31"/>
          <p:cNvSpPr/>
          <p:nvPr/>
        </p:nvSpPr>
        <p:spPr>
          <a:xfrm>
            <a:off x="6464670" y="3807981"/>
            <a:ext cx="4937281" cy="4524315"/>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cs typeface="Times New Roman" panose="02020603050405020304" pitchFamily="18" charset="0"/>
              </a:rPr>
              <a:t>Nhân vật đối tượng của tiếng cười là ông chủ nhà hàng bán cá: là người thiếu kiến thức, thiếu chủ kiến, hành động ngu ngốc, tiếp nhận tất cả mọi lời góp ý, rồi đánh mất mục tiêu. </a:t>
            </a:r>
            <a:endParaRPr lang="en-GB" sz="4800">
              <a:latin typeface="Times New Roman" panose="02020603050405020304" pitchFamily="18" charset="0"/>
              <a:cs typeface="Times New Roman" panose="02020603050405020304" pitchFamily="18" charset="0"/>
            </a:endParaRPr>
          </a:p>
        </p:txBody>
      </p:sp>
      <p:sp>
        <p:nvSpPr>
          <p:cNvPr id="33" name="Rectangle 32"/>
          <p:cNvSpPr/>
          <p:nvPr/>
        </p:nvSpPr>
        <p:spPr>
          <a:xfrm>
            <a:off x="12070753" y="3746364"/>
            <a:ext cx="5857400" cy="4413516"/>
          </a:xfrm>
          <a:prstGeom prst="rect">
            <a:avLst/>
          </a:prstGeom>
        </p:spPr>
        <p:txBody>
          <a:bodyPr wrap="square">
            <a:spAutoFit/>
          </a:bodyPr>
          <a:lstStyle/>
          <a:p>
            <a:pPr algn="just" fontAlgn="base">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Thủ pháp trào phúng: sự lặp lại tăng tiến của các lần góp ý, mỗi lần anh chủ nhà hàng cá đều nghe theo, chiếc biển ngắn dần lại rồi sau đó là bị cất đi. Từ treo biển thành cất biển.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813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circle(in)">
                                      <p:cBhvr>
                                        <p:cTn id="27" dur="2000"/>
                                        <p:tgtEl>
                                          <p:spTgt spid="32"/>
                                        </p:tgtEl>
                                      </p:cBhvr>
                                    </p:animEffect>
                                  </p:childTnLst>
                                </p:cTn>
                              </p:par>
                              <p:par>
                                <p:cTn id="28" presetID="6" presetClass="entr" presetSubtype="16"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circle(in)">
                                      <p:cBhvr>
                                        <p:cTn id="30" dur="20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circle(in)">
                                      <p:cBhvr>
                                        <p:cTn id="35" dur="2000"/>
                                        <p:tgtEl>
                                          <p:spTgt spid="33"/>
                                        </p:tgtEl>
                                      </p:cBhvr>
                                    </p:animEffect>
                                  </p:childTnLst>
                                </p:cTn>
                              </p:par>
                              <p:par>
                                <p:cTn id="36" presetID="6" presetClass="entr" presetSubtype="16"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1" grpId="0"/>
      <p:bldP spid="3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6E8"/>
        </a:solidFill>
        <a:effectLst/>
      </p:bgPr>
    </p:bg>
    <p:spTree>
      <p:nvGrpSpPr>
        <p:cNvPr id="1" name=""/>
        <p:cNvGrpSpPr/>
        <p:nvPr/>
      </p:nvGrpSpPr>
      <p:grpSpPr>
        <a:xfrm>
          <a:off x="0" y="0"/>
          <a:ext cx="0" cy="0"/>
          <a:chOff x="0" y="0"/>
          <a:chExt cx="0" cy="0"/>
        </a:xfrm>
      </p:grpSpPr>
      <p:sp>
        <p:nvSpPr>
          <p:cNvPr id="2" name="Freeform 2"/>
          <p:cNvSpPr/>
          <p:nvPr/>
        </p:nvSpPr>
        <p:spPr>
          <a:xfrm>
            <a:off x="13384065" y="-1611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555914" y="28116"/>
            <a:ext cx="1748051" cy="1713090"/>
          </a:xfrm>
          <a:custGeom>
            <a:avLst/>
            <a:gdLst/>
            <a:ahLst/>
            <a:cxnLst/>
            <a:rect l="l" t="t" r="r" b="b"/>
            <a:pathLst>
              <a:path w="1748051" h="1713090">
                <a:moveTo>
                  <a:pt x="0" y="0"/>
                </a:moveTo>
                <a:lnTo>
                  <a:pt x="1748052" y="0"/>
                </a:lnTo>
                <a:lnTo>
                  <a:pt x="1748052" y="1713091"/>
                </a:lnTo>
                <a:lnTo>
                  <a:pt x="0" y="1713091"/>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296425" y="-4516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9986913" y="884661"/>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771" y="833237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1574508" y="9149276"/>
            <a:ext cx="1748051" cy="1713090"/>
          </a:xfrm>
          <a:custGeom>
            <a:avLst/>
            <a:gdLst/>
            <a:ahLst/>
            <a:cxnLst/>
            <a:rect l="l" t="t" r="r" b="b"/>
            <a:pathLst>
              <a:path w="1748051" h="1713090">
                <a:moveTo>
                  <a:pt x="0" y="0"/>
                </a:moveTo>
                <a:lnTo>
                  <a:pt x="1748051" y="0"/>
                </a:lnTo>
                <a:lnTo>
                  <a:pt x="1748051" y="1713090"/>
                </a:lnTo>
                <a:lnTo>
                  <a:pt x="0" y="171309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8" name="Freeform 8"/>
          <p:cNvSpPr/>
          <p:nvPr/>
        </p:nvSpPr>
        <p:spPr>
          <a:xfrm>
            <a:off x="15830206" y="79908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7303966" y="8698145"/>
            <a:ext cx="1091851" cy="1070014"/>
          </a:xfrm>
          <a:custGeom>
            <a:avLst/>
            <a:gdLst/>
            <a:ahLst/>
            <a:cxnLst/>
            <a:rect l="l" t="t" r="r" b="b"/>
            <a:pathLst>
              <a:path w="1091851" h="1070014">
                <a:moveTo>
                  <a:pt x="0" y="0"/>
                </a:moveTo>
                <a:lnTo>
                  <a:pt x="1091851" y="0"/>
                </a:lnTo>
                <a:lnTo>
                  <a:pt x="1091851" y="1070013"/>
                </a:lnTo>
                <a:lnTo>
                  <a:pt x="0" y="1070013"/>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0" name="Freeform 10"/>
          <p:cNvSpPr/>
          <p:nvPr/>
        </p:nvSpPr>
        <p:spPr>
          <a:xfrm>
            <a:off x="15830206" y="5295900"/>
            <a:ext cx="1337707" cy="1310953"/>
          </a:xfrm>
          <a:custGeom>
            <a:avLst/>
            <a:gdLst/>
            <a:ahLst/>
            <a:cxnLst/>
            <a:rect l="l" t="t" r="r" b="b"/>
            <a:pathLst>
              <a:path w="1337707" h="1310953">
                <a:moveTo>
                  <a:pt x="0" y="0"/>
                </a:moveTo>
                <a:lnTo>
                  <a:pt x="1337707" y="0"/>
                </a:lnTo>
                <a:lnTo>
                  <a:pt x="1337707"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359846" y="3634149"/>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2" name="Freeform 12"/>
          <p:cNvSpPr/>
          <p:nvPr/>
        </p:nvSpPr>
        <p:spPr>
          <a:xfrm>
            <a:off x="-474749" y="6483483"/>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16826270" y="2266800"/>
            <a:ext cx="1681607" cy="1647975"/>
          </a:xfrm>
          <a:custGeom>
            <a:avLst/>
            <a:gdLst/>
            <a:ahLst/>
            <a:cxnLst/>
            <a:rect l="l" t="t" r="r" b="b"/>
            <a:pathLst>
              <a:path w="1681607" h="1647975">
                <a:moveTo>
                  <a:pt x="0" y="0"/>
                </a:moveTo>
                <a:lnTo>
                  <a:pt x="1681608" y="0"/>
                </a:lnTo>
                <a:lnTo>
                  <a:pt x="1681608" y="1647975"/>
                </a:lnTo>
                <a:lnTo>
                  <a:pt x="0" y="1647975"/>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grpSp>
        <p:nvGrpSpPr>
          <p:cNvPr id="14" name="Group 14"/>
          <p:cNvGrpSpPr/>
          <p:nvPr/>
        </p:nvGrpSpPr>
        <p:grpSpPr>
          <a:xfrm>
            <a:off x="1867638" y="1028700"/>
            <a:ext cx="6813962" cy="3188431"/>
            <a:chOff x="0" y="0"/>
            <a:chExt cx="1824785" cy="645709"/>
          </a:xfrm>
        </p:grpSpPr>
        <p:sp>
          <p:nvSpPr>
            <p:cNvPr id="15" name="Freeform 15"/>
            <p:cNvSpPr/>
            <p:nvPr/>
          </p:nvSpPr>
          <p:spPr>
            <a:xfrm>
              <a:off x="0" y="0"/>
              <a:ext cx="1824786" cy="645709"/>
            </a:xfrm>
            <a:custGeom>
              <a:avLst/>
              <a:gdLst/>
              <a:ahLst/>
              <a:cxnLst/>
              <a:rect l="l" t="t" r="r" b="b"/>
              <a:pathLst>
                <a:path w="1824786" h="645709">
                  <a:moveTo>
                    <a:pt x="59082" y="0"/>
                  </a:moveTo>
                  <a:lnTo>
                    <a:pt x="1765704" y="0"/>
                  </a:lnTo>
                  <a:cubicBezTo>
                    <a:pt x="1781373" y="0"/>
                    <a:pt x="1796401" y="6225"/>
                    <a:pt x="1807481" y="17305"/>
                  </a:cubicBezTo>
                  <a:cubicBezTo>
                    <a:pt x="1818561" y="28385"/>
                    <a:pt x="1824786" y="43412"/>
                    <a:pt x="1824786" y="59082"/>
                  </a:cubicBezTo>
                  <a:lnTo>
                    <a:pt x="1824786" y="586627"/>
                  </a:lnTo>
                  <a:cubicBezTo>
                    <a:pt x="1824786" y="602296"/>
                    <a:pt x="1818561" y="617324"/>
                    <a:pt x="1807481" y="628404"/>
                  </a:cubicBezTo>
                  <a:cubicBezTo>
                    <a:pt x="1796401" y="639484"/>
                    <a:pt x="1781373" y="645709"/>
                    <a:pt x="1765704" y="645709"/>
                  </a:cubicBezTo>
                  <a:lnTo>
                    <a:pt x="59082" y="645709"/>
                  </a:lnTo>
                  <a:cubicBezTo>
                    <a:pt x="43412" y="645709"/>
                    <a:pt x="28385" y="639484"/>
                    <a:pt x="17305" y="628404"/>
                  </a:cubicBezTo>
                  <a:cubicBezTo>
                    <a:pt x="6225" y="617324"/>
                    <a:pt x="0" y="602296"/>
                    <a:pt x="0" y="586627"/>
                  </a:cubicBezTo>
                  <a:lnTo>
                    <a:pt x="0" y="59082"/>
                  </a:lnTo>
                  <a:cubicBezTo>
                    <a:pt x="0" y="43412"/>
                    <a:pt x="6225" y="28385"/>
                    <a:pt x="17305" y="17305"/>
                  </a:cubicBezTo>
                  <a:cubicBezTo>
                    <a:pt x="28385" y="6225"/>
                    <a:pt x="43412" y="0"/>
                    <a:pt x="59082" y="0"/>
                  </a:cubicBezTo>
                  <a:close/>
                </a:path>
              </a:pathLst>
            </a:custGeom>
            <a:solidFill>
              <a:srgbClr val="FFFFFF"/>
            </a:solidFill>
            <a:ln w="28575" cap="rnd">
              <a:solidFill>
                <a:srgbClr val="000000"/>
              </a:solidFill>
              <a:round/>
            </a:ln>
          </p:spPr>
        </p:sp>
        <p:sp>
          <p:nvSpPr>
            <p:cNvPr id="16" name="TextBox 16"/>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grpSp>
        <p:nvGrpSpPr>
          <p:cNvPr id="18" name="Group 18"/>
          <p:cNvGrpSpPr/>
          <p:nvPr/>
        </p:nvGrpSpPr>
        <p:grpSpPr>
          <a:xfrm>
            <a:off x="9973371" y="2419966"/>
            <a:ext cx="6446991" cy="3832071"/>
            <a:chOff x="0" y="0"/>
            <a:chExt cx="1697973" cy="1758035"/>
          </a:xfrm>
        </p:grpSpPr>
        <p:sp>
          <p:nvSpPr>
            <p:cNvPr id="19" name="Freeform 19"/>
            <p:cNvSpPr/>
            <p:nvPr/>
          </p:nvSpPr>
          <p:spPr>
            <a:xfrm>
              <a:off x="0" y="0"/>
              <a:ext cx="1697973" cy="1758035"/>
            </a:xfrm>
            <a:custGeom>
              <a:avLst/>
              <a:gdLst/>
              <a:ahLst/>
              <a:cxnLst/>
              <a:rect l="l" t="t" r="r" b="b"/>
              <a:pathLst>
                <a:path w="1697973" h="1758035">
                  <a:moveTo>
                    <a:pt x="62445" y="0"/>
                  </a:moveTo>
                  <a:lnTo>
                    <a:pt x="1635528" y="0"/>
                  </a:lnTo>
                  <a:cubicBezTo>
                    <a:pt x="1670016" y="0"/>
                    <a:pt x="1697973" y="27957"/>
                    <a:pt x="1697973" y="62445"/>
                  </a:cubicBezTo>
                  <a:lnTo>
                    <a:pt x="1697973" y="1695590"/>
                  </a:lnTo>
                  <a:cubicBezTo>
                    <a:pt x="1697973" y="1730078"/>
                    <a:pt x="1670016" y="1758035"/>
                    <a:pt x="1635528" y="1758035"/>
                  </a:cubicBezTo>
                  <a:lnTo>
                    <a:pt x="62445" y="1758035"/>
                  </a:lnTo>
                  <a:cubicBezTo>
                    <a:pt x="27957" y="1758035"/>
                    <a:pt x="0" y="1730078"/>
                    <a:pt x="0" y="1695590"/>
                  </a:cubicBezTo>
                  <a:lnTo>
                    <a:pt x="0" y="62445"/>
                  </a:lnTo>
                  <a:cubicBezTo>
                    <a:pt x="0" y="27957"/>
                    <a:pt x="27957" y="0"/>
                    <a:pt x="62445" y="0"/>
                  </a:cubicBezTo>
                  <a:close/>
                </a:path>
              </a:pathLst>
            </a:custGeom>
            <a:solidFill>
              <a:srgbClr val="FFFFFF"/>
            </a:solidFill>
            <a:ln w="28575" cap="rnd">
              <a:solidFill>
                <a:srgbClr val="000000"/>
              </a:solidFill>
              <a:round/>
            </a:ln>
          </p:spPr>
        </p:sp>
        <p:sp>
          <p:nvSpPr>
            <p:cNvPr id="20" name="TextBox 2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1867638" y="4936137"/>
            <a:ext cx="6813962" cy="3544883"/>
            <a:chOff x="0" y="0"/>
            <a:chExt cx="1824785" cy="949323"/>
          </a:xfrm>
        </p:grpSpPr>
        <p:sp>
          <p:nvSpPr>
            <p:cNvPr id="23" name="Freeform 23"/>
            <p:cNvSpPr/>
            <p:nvPr/>
          </p:nvSpPr>
          <p:spPr>
            <a:xfrm>
              <a:off x="0" y="0"/>
              <a:ext cx="1824786" cy="949323"/>
            </a:xfrm>
            <a:custGeom>
              <a:avLst/>
              <a:gdLst/>
              <a:ahLst/>
              <a:cxnLst/>
              <a:rect l="l" t="t" r="r" b="b"/>
              <a:pathLst>
                <a:path w="1824786" h="949323">
                  <a:moveTo>
                    <a:pt x="59082" y="0"/>
                  </a:moveTo>
                  <a:lnTo>
                    <a:pt x="1765704" y="0"/>
                  </a:lnTo>
                  <a:cubicBezTo>
                    <a:pt x="1781373" y="0"/>
                    <a:pt x="1796401" y="6225"/>
                    <a:pt x="1807481" y="17305"/>
                  </a:cubicBezTo>
                  <a:cubicBezTo>
                    <a:pt x="1818561" y="28385"/>
                    <a:pt x="1824786" y="43412"/>
                    <a:pt x="1824786" y="59082"/>
                  </a:cubicBezTo>
                  <a:lnTo>
                    <a:pt x="1824786" y="890241"/>
                  </a:lnTo>
                  <a:cubicBezTo>
                    <a:pt x="1824786" y="905911"/>
                    <a:pt x="1818561" y="920938"/>
                    <a:pt x="1807481" y="932018"/>
                  </a:cubicBezTo>
                  <a:cubicBezTo>
                    <a:pt x="1796401" y="943098"/>
                    <a:pt x="1781373" y="949323"/>
                    <a:pt x="1765704" y="949323"/>
                  </a:cubicBezTo>
                  <a:lnTo>
                    <a:pt x="59082" y="949323"/>
                  </a:lnTo>
                  <a:cubicBezTo>
                    <a:pt x="43412" y="949323"/>
                    <a:pt x="28385" y="943098"/>
                    <a:pt x="17305" y="932018"/>
                  </a:cubicBezTo>
                  <a:cubicBezTo>
                    <a:pt x="6225" y="920938"/>
                    <a:pt x="0" y="905911"/>
                    <a:pt x="0" y="890241"/>
                  </a:cubicBezTo>
                  <a:lnTo>
                    <a:pt x="0" y="59082"/>
                  </a:lnTo>
                  <a:cubicBezTo>
                    <a:pt x="0" y="43412"/>
                    <a:pt x="6225" y="28385"/>
                    <a:pt x="17305" y="17305"/>
                  </a:cubicBezTo>
                  <a:cubicBezTo>
                    <a:pt x="28385" y="6225"/>
                    <a:pt x="43412" y="0"/>
                    <a:pt x="59082" y="0"/>
                  </a:cubicBezTo>
                  <a:close/>
                </a:path>
              </a:pathLst>
            </a:custGeom>
            <a:solidFill>
              <a:srgbClr val="FFFFFF"/>
            </a:solidFill>
            <a:ln w="28575" cap="rnd">
              <a:solidFill>
                <a:srgbClr val="000000"/>
              </a:solidFill>
              <a:round/>
            </a:ln>
          </p:spPr>
        </p:sp>
        <p:sp>
          <p:nvSpPr>
            <p:cNvPr id="24" name="TextBox 24"/>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25" name="TextBox 25"/>
          <p:cNvSpPr txBox="1"/>
          <p:nvPr/>
        </p:nvSpPr>
        <p:spPr>
          <a:xfrm>
            <a:off x="2103461" y="1548380"/>
            <a:ext cx="6292356" cy="2154436"/>
          </a:xfrm>
          <a:prstGeom prst="rect">
            <a:avLst/>
          </a:prstGeom>
        </p:spPr>
        <p:txBody>
          <a:bodyPr wrap="square" lIns="0" tIns="0" rIns="0" bIns="0" rtlCol="0" anchor="t">
            <a:spAutoFit/>
          </a:bodyPr>
          <a:lstStyle/>
          <a:p>
            <a:pPr algn="just">
              <a:lnSpc>
                <a:spcPts val="5599"/>
              </a:lnSpc>
            </a:pPr>
            <a:r>
              <a:rPr lang="vi-VN" sz="4000">
                <a:latin typeface="Times New Roman" panose="02020603050405020304" pitchFamily="18" charset="0"/>
                <a:cs typeface="Times New Roman" panose="02020603050405020304" pitchFamily="18" charset="0"/>
              </a:rPr>
              <a:t>Vì chiếc biển mang đầy đủ thông tin cần quảng cáo, nội dung ngắn gọn, rõ ràng.</a:t>
            </a:r>
            <a:endParaRPr lang="en-US" sz="3999">
              <a:solidFill>
                <a:srgbClr val="000000"/>
              </a:solidFill>
              <a:latin typeface="Times New Roman" panose="02020603050405020304" pitchFamily="18" charset="0"/>
              <a:cs typeface="Times New Roman" panose="02020603050405020304" pitchFamily="18" charset="0"/>
            </a:endParaRPr>
          </a:p>
        </p:txBody>
      </p:sp>
      <p:sp>
        <p:nvSpPr>
          <p:cNvPr id="28" name="TextBox 28"/>
          <p:cNvSpPr txBox="1"/>
          <p:nvPr/>
        </p:nvSpPr>
        <p:spPr>
          <a:xfrm>
            <a:off x="2130054" y="5193054"/>
            <a:ext cx="6047248" cy="2872581"/>
          </a:xfrm>
          <a:prstGeom prst="rect">
            <a:avLst/>
          </a:prstGeom>
        </p:spPr>
        <p:txBody>
          <a:bodyPr wrap="square" lIns="0" tIns="0" rIns="0" bIns="0" rtlCol="0" anchor="t">
            <a:spAutoFit/>
          </a:bodyPr>
          <a:lstStyle/>
          <a:p>
            <a:pPr algn="just">
              <a:lnSpc>
                <a:spcPts val="5599"/>
              </a:lnSpc>
            </a:pPr>
            <a:r>
              <a:rPr lang="vi-VN" sz="4000">
                <a:latin typeface="Times New Roman" panose="02020603050405020304" pitchFamily="18" charset="0"/>
                <a:cs typeface="Times New Roman" panose="02020603050405020304" pitchFamily="18" charset="0"/>
              </a:rPr>
              <a:t>Nếu bỏ đi các chữ như mọi người đã góp ý thì mục đích của người bán hàng không thành công.</a:t>
            </a:r>
            <a:endParaRPr lang="en-US" sz="3999">
              <a:solidFill>
                <a:srgbClr val="000000"/>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10252817" y="3019634"/>
            <a:ext cx="5749183" cy="2733056"/>
          </a:xfrm>
          <a:prstGeom prst="rect">
            <a:avLst/>
          </a:prstGeom>
        </p:spPr>
        <p:txBody>
          <a:bodyPr wrap="square">
            <a:spAutoFit/>
          </a:bodyPr>
          <a:lstStyle/>
          <a:p>
            <a:pPr algn="just" fontAlgn="base">
              <a:lnSpc>
                <a:spcPct val="130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Câu 7:</a:t>
            </a:r>
            <a:r>
              <a:rPr lang="vi-VN" sz="4400">
                <a:latin typeface="Times New Roman" panose="02020603050405020304" pitchFamily="18" charset="0"/>
                <a:ea typeface="Times New Roman" panose="02020603050405020304" pitchFamily="18" charset="0"/>
                <a:cs typeface="Times New Roman" panose="02020603050405020304" pitchFamily="18" charset="0"/>
              </a:rPr>
              <a:t> Tại sao không thể bỏ đi các chữ như mọi người đã góp ý?</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circle(in)">
                                      <p:cBhvr>
                                        <p:cTn id="23" dur="2000"/>
                                        <p:tgtEl>
                                          <p:spTgt spid="28"/>
                                        </p:tgtEl>
                                      </p:cBhvr>
                                    </p:animEffect>
                                  </p:childTnLst>
                                </p:cTn>
                              </p:par>
                              <p:par>
                                <p:cTn id="24" presetID="6" presetClass="entr" presetSubtype="16"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6E8"/>
        </a:solidFill>
        <a:effectLst/>
      </p:bgPr>
    </p:bg>
    <p:spTree>
      <p:nvGrpSpPr>
        <p:cNvPr id="1" name=""/>
        <p:cNvGrpSpPr/>
        <p:nvPr/>
      </p:nvGrpSpPr>
      <p:grpSpPr>
        <a:xfrm>
          <a:off x="0" y="0"/>
          <a:ext cx="0" cy="0"/>
          <a:chOff x="0" y="0"/>
          <a:chExt cx="0" cy="0"/>
        </a:xfrm>
      </p:grpSpPr>
      <p:sp>
        <p:nvSpPr>
          <p:cNvPr id="2" name="Freeform 2"/>
          <p:cNvSpPr/>
          <p:nvPr/>
        </p:nvSpPr>
        <p:spPr>
          <a:xfrm>
            <a:off x="-323304" y="-279354"/>
            <a:ext cx="2930170" cy="2871566"/>
          </a:xfrm>
          <a:custGeom>
            <a:avLst/>
            <a:gdLst/>
            <a:ahLst/>
            <a:cxnLst/>
            <a:rect l="l" t="t" r="r" b="b"/>
            <a:pathLst>
              <a:path w="2930170" h="2871566">
                <a:moveTo>
                  <a:pt x="0" y="0"/>
                </a:moveTo>
                <a:lnTo>
                  <a:pt x="2930169" y="0"/>
                </a:lnTo>
                <a:lnTo>
                  <a:pt x="2930169"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883491" y="8220026"/>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0073432" y="537547"/>
            <a:ext cx="1748051" cy="1713090"/>
          </a:xfrm>
          <a:custGeom>
            <a:avLst/>
            <a:gdLst/>
            <a:ahLst/>
            <a:cxnLst/>
            <a:rect l="l" t="t" r="r" b="b"/>
            <a:pathLst>
              <a:path w="1748051" h="1713090">
                <a:moveTo>
                  <a:pt x="0" y="0"/>
                </a:moveTo>
                <a:lnTo>
                  <a:pt x="1748052" y="0"/>
                </a:lnTo>
                <a:lnTo>
                  <a:pt x="1748052" y="1713090"/>
                </a:lnTo>
                <a:lnTo>
                  <a:pt x="0" y="171309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4329130" y="-620929"/>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6194321" y="7942718"/>
            <a:ext cx="1748051" cy="1713090"/>
          </a:xfrm>
          <a:custGeom>
            <a:avLst/>
            <a:gdLst/>
            <a:ahLst/>
            <a:cxnLst/>
            <a:rect l="l" t="t" r="r" b="b"/>
            <a:pathLst>
              <a:path w="1748051" h="1713090">
                <a:moveTo>
                  <a:pt x="0" y="0"/>
                </a:moveTo>
                <a:lnTo>
                  <a:pt x="1748051" y="0"/>
                </a:lnTo>
                <a:lnTo>
                  <a:pt x="1748051" y="1713091"/>
                </a:lnTo>
                <a:lnTo>
                  <a:pt x="0" y="1713091"/>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872112" y="7656968"/>
            <a:ext cx="2930170" cy="2871566"/>
          </a:xfrm>
          <a:custGeom>
            <a:avLst/>
            <a:gdLst/>
            <a:ahLst/>
            <a:cxnLst/>
            <a:rect l="l" t="t" r="r" b="b"/>
            <a:pathLst>
              <a:path w="2930170" h="2871566">
                <a:moveTo>
                  <a:pt x="0" y="0"/>
                </a:moveTo>
                <a:lnTo>
                  <a:pt x="2930170" y="0"/>
                </a:lnTo>
                <a:lnTo>
                  <a:pt x="2930170" y="2871567"/>
                </a:lnTo>
                <a:lnTo>
                  <a:pt x="0" y="2871567"/>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6590446" y="3118646"/>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465595" y="6063118"/>
            <a:ext cx="1337707" cy="1310953"/>
          </a:xfrm>
          <a:custGeom>
            <a:avLst/>
            <a:gdLst/>
            <a:ahLst/>
            <a:cxnLst/>
            <a:rect l="l" t="t" r="r" b="b"/>
            <a:pathLst>
              <a:path w="1337707" h="1310953">
                <a:moveTo>
                  <a:pt x="0" y="0"/>
                </a:moveTo>
                <a:lnTo>
                  <a:pt x="1337707" y="0"/>
                </a:lnTo>
                <a:lnTo>
                  <a:pt x="1337707" y="1310954"/>
                </a:lnTo>
                <a:lnTo>
                  <a:pt x="0" y="1310954"/>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10729633" y="887154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5802890" y="8641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7420487" y="6469338"/>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669143" y="3864481"/>
            <a:ext cx="945274" cy="926369"/>
          </a:xfrm>
          <a:custGeom>
            <a:avLst/>
            <a:gdLst/>
            <a:ahLst/>
            <a:cxnLst/>
            <a:rect l="l" t="t" r="r" b="b"/>
            <a:pathLst>
              <a:path w="945274" h="926369">
                <a:moveTo>
                  <a:pt x="0" y="0"/>
                </a:moveTo>
                <a:lnTo>
                  <a:pt x="945275" y="0"/>
                </a:lnTo>
                <a:lnTo>
                  <a:pt x="945275" y="926369"/>
                </a:lnTo>
                <a:lnTo>
                  <a:pt x="0" y="926369"/>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grpSp>
        <p:nvGrpSpPr>
          <p:cNvPr id="14" name="Group 14"/>
          <p:cNvGrpSpPr/>
          <p:nvPr/>
        </p:nvGrpSpPr>
        <p:grpSpPr>
          <a:xfrm>
            <a:off x="1867638" y="1983750"/>
            <a:ext cx="14552724" cy="2830495"/>
            <a:chOff x="0" y="0"/>
            <a:chExt cx="3897234" cy="758009"/>
          </a:xfrm>
        </p:grpSpPr>
        <p:sp>
          <p:nvSpPr>
            <p:cNvPr id="15" name="Freeform 15"/>
            <p:cNvSpPr/>
            <p:nvPr/>
          </p:nvSpPr>
          <p:spPr>
            <a:xfrm>
              <a:off x="0" y="0"/>
              <a:ext cx="3897233" cy="758009"/>
            </a:xfrm>
            <a:custGeom>
              <a:avLst/>
              <a:gdLst/>
              <a:ahLst/>
              <a:cxnLst/>
              <a:rect l="l" t="t" r="r" b="b"/>
              <a:pathLst>
                <a:path w="3897233" h="758009">
                  <a:moveTo>
                    <a:pt x="27664" y="0"/>
                  </a:moveTo>
                  <a:lnTo>
                    <a:pt x="3869570" y="0"/>
                  </a:lnTo>
                  <a:cubicBezTo>
                    <a:pt x="3884848" y="0"/>
                    <a:pt x="3897233" y="12385"/>
                    <a:pt x="3897233" y="27664"/>
                  </a:cubicBezTo>
                  <a:lnTo>
                    <a:pt x="3897233" y="730346"/>
                  </a:lnTo>
                  <a:cubicBezTo>
                    <a:pt x="3897233" y="745624"/>
                    <a:pt x="3884848" y="758009"/>
                    <a:pt x="3869570" y="758009"/>
                  </a:cubicBezTo>
                  <a:lnTo>
                    <a:pt x="27664" y="758009"/>
                  </a:lnTo>
                  <a:cubicBezTo>
                    <a:pt x="12385" y="758009"/>
                    <a:pt x="0" y="745624"/>
                    <a:pt x="0" y="730346"/>
                  </a:cubicBezTo>
                  <a:lnTo>
                    <a:pt x="0" y="27664"/>
                  </a:lnTo>
                  <a:cubicBezTo>
                    <a:pt x="0" y="12385"/>
                    <a:pt x="12385" y="0"/>
                    <a:pt x="27664" y="0"/>
                  </a:cubicBezTo>
                  <a:close/>
                </a:path>
              </a:pathLst>
            </a:custGeom>
            <a:solidFill>
              <a:srgbClr val="FFFFFF"/>
            </a:solidFill>
            <a:ln w="28575" cap="rnd">
              <a:solidFill>
                <a:srgbClr val="000000"/>
              </a:solidFill>
              <a:round/>
            </a:ln>
          </p:spPr>
        </p:sp>
        <p:sp>
          <p:nvSpPr>
            <p:cNvPr id="16" name="TextBox 16"/>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17" name="TextBox 17"/>
          <p:cNvSpPr txBox="1"/>
          <p:nvPr/>
        </p:nvSpPr>
        <p:spPr>
          <a:xfrm>
            <a:off x="2209800" y="2630820"/>
            <a:ext cx="13713950" cy="1846659"/>
          </a:xfrm>
          <a:prstGeom prst="rect">
            <a:avLst/>
          </a:prstGeom>
        </p:spPr>
        <p:txBody>
          <a:bodyPr lIns="0" tIns="0" rIns="0" bIns="0" rtlCol="0" anchor="t">
            <a:spAutoFit/>
          </a:bodyPr>
          <a:lstStyle/>
          <a:p>
            <a:pPr algn="ctr" fontAlgn="base"/>
            <a:r>
              <a:rPr lang="vi-VN" sz="6000" b="1">
                <a:latin typeface="Times New Roman" panose="02020603050405020304" pitchFamily="18" charset="0"/>
                <a:cs typeface="Times New Roman" panose="02020603050405020304" pitchFamily="18" charset="0"/>
              </a:rPr>
              <a:t>Câu 8:</a:t>
            </a:r>
            <a:r>
              <a:rPr lang="vi-VN" sz="6000">
                <a:latin typeface="Times New Roman" panose="02020603050405020304" pitchFamily="18" charset="0"/>
                <a:cs typeface="Times New Roman" panose="02020603050405020304" pitchFamily="18" charset="0"/>
              </a:rPr>
              <a:t> Truyện </a:t>
            </a:r>
            <a:r>
              <a:rPr lang="vi-VN" sz="6000" i="1">
                <a:latin typeface="Times New Roman" panose="02020603050405020304" pitchFamily="18" charset="0"/>
                <a:cs typeface="Times New Roman" panose="02020603050405020304" pitchFamily="18" charset="0"/>
              </a:rPr>
              <a:t>Treo biển</a:t>
            </a:r>
            <a:r>
              <a:rPr lang="vi-VN" sz="6000">
                <a:latin typeface="Times New Roman" panose="02020603050405020304" pitchFamily="18" charset="0"/>
                <a:cs typeface="Times New Roman" panose="02020603050405020304" pitchFamily="18" charset="0"/>
              </a:rPr>
              <a:t> phê phán hiện tượng gì?</a:t>
            </a:r>
            <a:endParaRPr lang="en-GB" sz="6000">
              <a:latin typeface="Times New Roman" panose="02020603050405020304" pitchFamily="18" charset="0"/>
              <a:cs typeface="Times New Roman" panose="02020603050405020304" pitchFamily="18" charset="0"/>
            </a:endParaRPr>
          </a:p>
        </p:txBody>
      </p:sp>
      <p:grpSp>
        <p:nvGrpSpPr>
          <p:cNvPr id="19" name="Group 19"/>
          <p:cNvGrpSpPr/>
          <p:nvPr/>
        </p:nvGrpSpPr>
        <p:grpSpPr>
          <a:xfrm>
            <a:off x="1867638" y="5472756"/>
            <a:ext cx="14552724" cy="2830495"/>
            <a:chOff x="0" y="0"/>
            <a:chExt cx="3897234" cy="758009"/>
          </a:xfrm>
        </p:grpSpPr>
        <p:sp>
          <p:nvSpPr>
            <p:cNvPr id="20" name="Freeform 20"/>
            <p:cNvSpPr/>
            <p:nvPr/>
          </p:nvSpPr>
          <p:spPr>
            <a:xfrm>
              <a:off x="0" y="0"/>
              <a:ext cx="3897233" cy="758009"/>
            </a:xfrm>
            <a:custGeom>
              <a:avLst/>
              <a:gdLst/>
              <a:ahLst/>
              <a:cxnLst/>
              <a:rect l="l" t="t" r="r" b="b"/>
              <a:pathLst>
                <a:path w="3897233" h="758009">
                  <a:moveTo>
                    <a:pt x="27664" y="0"/>
                  </a:moveTo>
                  <a:lnTo>
                    <a:pt x="3869570" y="0"/>
                  </a:lnTo>
                  <a:cubicBezTo>
                    <a:pt x="3884848" y="0"/>
                    <a:pt x="3897233" y="12385"/>
                    <a:pt x="3897233" y="27664"/>
                  </a:cubicBezTo>
                  <a:lnTo>
                    <a:pt x="3897233" y="730346"/>
                  </a:lnTo>
                  <a:cubicBezTo>
                    <a:pt x="3897233" y="745624"/>
                    <a:pt x="3884848" y="758009"/>
                    <a:pt x="3869570" y="758009"/>
                  </a:cubicBezTo>
                  <a:lnTo>
                    <a:pt x="27664" y="758009"/>
                  </a:lnTo>
                  <a:cubicBezTo>
                    <a:pt x="12385" y="758009"/>
                    <a:pt x="0" y="745624"/>
                    <a:pt x="0" y="730346"/>
                  </a:cubicBezTo>
                  <a:lnTo>
                    <a:pt x="0" y="27664"/>
                  </a:lnTo>
                  <a:cubicBezTo>
                    <a:pt x="0" y="12385"/>
                    <a:pt x="12385" y="0"/>
                    <a:pt x="27664" y="0"/>
                  </a:cubicBezTo>
                  <a:close/>
                </a:path>
              </a:pathLst>
            </a:custGeom>
            <a:solidFill>
              <a:srgbClr val="FFFFFF"/>
            </a:solidFill>
            <a:ln w="28575" cap="rnd">
              <a:solidFill>
                <a:srgbClr val="000000"/>
              </a:solidFill>
              <a:round/>
            </a:ln>
          </p:spPr>
        </p:sp>
        <p:sp>
          <p:nvSpPr>
            <p:cNvPr id="21" name="TextBox 21"/>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22" name="TextBox 22"/>
          <p:cNvSpPr txBox="1"/>
          <p:nvPr/>
        </p:nvSpPr>
        <p:spPr>
          <a:xfrm>
            <a:off x="2209800" y="6119826"/>
            <a:ext cx="13713950" cy="1436291"/>
          </a:xfrm>
          <a:prstGeom prst="rect">
            <a:avLst/>
          </a:prstGeom>
        </p:spPr>
        <p:txBody>
          <a:bodyPr lIns="0" tIns="0" rIns="0" bIns="0" rtlCol="0" anchor="t">
            <a:spAutoFit/>
          </a:bodyPr>
          <a:lstStyle/>
          <a:p>
            <a:pPr algn="ctr">
              <a:lnSpc>
                <a:spcPts val="5599"/>
              </a:lnSpc>
            </a:pPr>
            <a:r>
              <a:rPr lang="vi-VN" sz="4800">
                <a:latin typeface="Times New Roman" panose="02020603050405020304" pitchFamily="18" charset="0"/>
                <a:cs typeface="Times New Roman" panose="02020603050405020304" pitchFamily="18" charset="0"/>
              </a:rPr>
              <a:t>Truyện phê phán những người không có chính kiến của mình, không có lập trường, thiếu hiểu biết. </a:t>
            </a:r>
            <a:endParaRPr lang="en-US" sz="440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EE8"/>
        </a:solidFill>
        <a:effectLst/>
      </p:bgPr>
    </p:bg>
    <p:spTree>
      <p:nvGrpSpPr>
        <p:cNvPr id="1" name=""/>
        <p:cNvGrpSpPr/>
        <p:nvPr/>
      </p:nvGrpSpPr>
      <p:grpSpPr>
        <a:xfrm>
          <a:off x="0" y="0"/>
          <a:ext cx="0" cy="0"/>
          <a:chOff x="0" y="0"/>
          <a:chExt cx="0" cy="0"/>
        </a:xfrm>
      </p:grpSpPr>
      <p:sp>
        <p:nvSpPr>
          <p:cNvPr id="2" name="Freeform 2"/>
          <p:cNvSpPr/>
          <p:nvPr/>
        </p:nvSpPr>
        <p:spPr>
          <a:xfrm>
            <a:off x="-323304" y="-279354"/>
            <a:ext cx="2930170" cy="2871566"/>
          </a:xfrm>
          <a:custGeom>
            <a:avLst/>
            <a:gdLst/>
            <a:ahLst/>
            <a:cxnLst/>
            <a:rect l="l" t="t" r="r" b="b"/>
            <a:pathLst>
              <a:path w="2930170" h="2871566">
                <a:moveTo>
                  <a:pt x="0" y="0"/>
                </a:moveTo>
                <a:lnTo>
                  <a:pt x="2930169" y="0"/>
                </a:lnTo>
                <a:lnTo>
                  <a:pt x="2930169"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883491" y="8220026"/>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0073432" y="537547"/>
            <a:ext cx="1748051" cy="1713090"/>
          </a:xfrm>
          <a:custGeom>
            <a:avLst/>
            <a:gdLst/>
            <a:ahLst/>
            <a:cxnLst/>
            <a:rect l="l" t="t" r="r" b="b"/>
            <a:pathLst>
              <a:path w="1748051" h="1713090">
                <a:moveTo>
                  <a:pt x="0" y="0"/>
                </a:moveTo>
                <a:lnTo>
                  <a:pt x="1748052" y="0"/>
                </a:lnTo>
                <a:lnTo>
                  <a:pt x="1748052" y="1713090"/>
                </a:lnTo>
                <a:lnTo>
                  <a:pt x="0" y="171309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4329130" y="-620929"/>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6194321" y="7942718"/>
            <a:ext cx="1748051" cy="1713090"/>
          </a:xfrm>
          <a:custGeom>
            <a:avLst/>
            <a:gdLst/>
            <a:ahLst/>
            <a:cxnLst/>
            <a:rect l="l" t="t" r="r" b="b"/>
            <a:pathLst>
              <a:path w="1748051" h="1713090">
                <a:moveTo>
                  <a:pt x="0" y="0"/>
                </a:moveTo>
                <a:lnTo>
                  <a:pt x="1748051" y="0"/>
                </a:lnTo>
                <a:lnTo>
                  <a:pt x="1748051" y="1713091"/>
                </a:lnTo>
                <a:lnTo>
                  <a:pt x="0" y="1713091"/>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872112" y="7656968"/>
            <a:ext cx="2930170" cy="2871566"/>
          </a:xfrm>
          <a:custGeom>
            <a:avLst/>
            <a:gdLst/>
            <a:ahLst/>
            <a:cxnLst/>
            <a:rect l="l" t="t" r="r" b="b"/>
            <a:pathLst>
              <a:path w="2930170" h="2871566">
                <a:moveTo>
                  <a:pt x="0" y="0"/>
                </a:moveTo>
                <a:lnTo>
                  <a:pt x="2930170" y="0"/>
                </a:lnTo>
                <a:lnTo>
                  <a:pt x="2930170" y="2871567"/>
                </a:lnTo>
                <a:lnTo>
                  <a:pt x="0" y="2871567"/>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6590446" y="3118646"/>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465595" y="6063118"/>
            <a:ext cx="1337707" cy="1310953"/>
          </a:xfrm>
          <a:custGeom>
            <a:avLst/>
            <a:gdLst/>
            <a:ahLst/>
            <a:cxnLst/>
            <a:rect l="l" t="t" r="r" b="b"/>
            <a:pathLst>
              <a:path w="1337707" h="1310953">
                <a:moveTo>
                  <a:pt x="0" y="0"/>
                </a:moveTo>
                <a:lnTo>
                  <a:pt x="1337707" y="0"/>
                </a:lnTo>
                <a:lnTo>
                  <a:pt x="1337707" y="1310954"/>
                </a:lnTo>
                <a:lnTo>
                  <a:pt x="0" y="1310954"/>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10729633" y="887154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5802890" y="86415"/>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7420487" y="6469338"/>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669143" y="3864481"/>
            <a:ext cx="945274" cy="926369"/>
          </a:xfrm>
          <a:custGeom>
            <a:avLst/>
            <a:gdLst/>
            <a:ahLst/>
            <a:cxnLst/>
            <a:rect l="l" t="t" r="r" b="b"/>
            <a:pathLst>
              <a:path w="945274" h="926369">
                <a:moveTo>
                  <a:pt x="0" y="0"/>
                </a:moveTo>
                <a:lnTo>
                  <a:pt x="945275" y="0"/>
                </a:lnTo>
                <a:lnTo>
                  <a:pt x="945275" y="926369"/>
                </a:lnTo>
                <a:lnTo>
                  <a:pt x="0" y="926369"/>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grpSp>
        <p:nvGrpSpPr>
          <p:cNvPr id="14" name="Group 14"/>
          <p:cNvGrpSpPr/>
          <p:nvPr/>
        </p:nvGrpSpPr>
        <p:grpSpPr>
          <a:xfrm>
            <a:off x="1867638" y="1983750"/>
            <a:ext cx="14552724" cy="2290631"/>
            <a:chOff x="0" y="0"/>
            <a:chExt cx="3897234" cy="758009"/>
          </a:xfrm>
        </p:grpSpPr>
        <p:sp>
          <p:nvSpPr>
            <p:cNvPr id="15" name="Freeform 15"/>
            <p:cNvSpPr/>
            <p:nvPr/>
          </p:nvSpPr>
          <p:spPr>
            <a:xfrm>
              <a:off x="0" y="0"/>
              <a:ext cx="3897233" cy="758009"/>
            </a:xfrm>
            <a:custGeom>
              <a:avLst/>
              <a:gdLst/>
              <a:ahLst/>
              <a:cxnLst/>
              <a:rect l="l" t="t" r="r" b="b"/>
              <a:pathLst>
                <a:path w="3897233" h="758009">
                  <a:moveTo>
                    <a:pt x="27664" y="0"/>
                  </a:moveTo>
                  <a:lnTo>
                    <a:pt x="3869570" y="0"/>
                  </a:lnTo>
                  <a:cubicBezTo>
                    <a:pt x="3884848" y="0"/>
                    <a:pt x="3897233" y="12385"/>
                    <a:pt x="3897233" y="27664"/>
                  </a:cubicBezTo>
                  <a:lnTo>
                    <a:pt x="3897233" y="730346"/>
                  </a:lnTo>
                  <a:cubicBezTo>
                    <a:pt x="3897233" y="745624"/>
                    <a:pt x="3884848" y="758009"/>
                    <a:pt x="3869570" y="758009"/>
                  </a:cubicBezTo>
                  <a:lnTo>
                    <a:pt x="27664" y="758009"/>
                  </a:lnTo>
                  <a:cubicBezTo>
                    <a:pt x="12385" y="758009"/>
                    <a:pt x="0" y="745624"/>
                    <a:pt x="0" y="730346"/>
                  </a:cubicBezTo>
                  <a:lnTo>
                    <a:pt x="0" y="27664"/>
                  </a:lnTo>
                  <a:cubicBezTo>
                    <a:pt x="0" y="12385"/>
                    <a:pt x="12385" y="0"/>
                    <a:pt x="27664" y="0"/>
                  </a:cubicBezTo>
                  <a:close/>
                </a:path>
              </a:pathLst>
            </a:custGeom>
            <a:solidFill>
              <a:srgbClr val="FFFFFF"/>
            </a:solidFill>
            <a:ln w="28575" cap="rnd">
              <a:solidFill>
                <a:srgbClr val="000000"/>
              </a:solidFill>
              <a:round/>
            </a:ln>
          </p:spPr>
        </p:sp>
        <p:sp>
          <p:nvSpPr>
            <p:cNvPr id="16" name="TextBox 16"/>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17" name="TextBox 17"/>
          <p:cNvSpPr txBox="1"/>
          <p:nvPr/>
        </p:nvSpPr>
        <p:spPr>
          <a:xfrm>
            <a:off x="2224232" y="2337000"/>
            <a:ext cx="13713950" cy="1477328"/>
          </a:xfrm>
          <a:prstGeom prst="rect">
            <a:avLst/>
          </a:prstGeom>
        </p:spPr>
        <p:txBody>
          <a:bodyPr lIns="0" tIns="0" rIns="0" bIns="0" rtlCol="0" anchor="t">
            <a:spAutoFit/>
          </a:bodyPr>
          <a:lstStyle/>
          <a:p>
            <a:pPr algn="ctr"/>
            <a:r>
              <a:rPr lang="vi-VN" sz="4800" b="1">
                <a:latin typeface="Times New Roman" panose="02020603050405020304" pitchFamily="18" charset="0"/>
                <a:cs typeface="Times New Roman" panose="02020603050405020304" pitchFamily="18" charset="0"/>
              </a:rPr>
              <a:t>Câu 9:</a:t>
            </a:r>
            <a:r>
              <a:rPr lang="vi-VN" sz="4800">
                <a:latin typeface="Times New Roman" panose="02020603050405020304" pitchFamily="18" charset="0"/>
                <a:cs typeface="Times New Roman" panose="02020603050405020304" pitchFamily="18" charset="0"/>
              </a:rPr>
              <a:t> Theo em, chi tiết nào đáng cười nhất trong truyện Treo biển? Vì sao?</a:t>
            </a:r>
            <a:endParaRPr lang="en-GB" sz="4800">
              <a:latin typeface="Times New Roman" panose="02020603050405020304" pitchFamily="18" charset="0"/>
              <a:cs typeface="Times New Roman" panose="02020603050405020304" pitchFamily="18" charset="0"/>
            </a:endParaRPr>
          </a:p>
        </p:txBody>
      </p:sp>
      <p:grpSp>
        <p:nvGrpSpPr>
          <p:cNvPr id="19" name="Group 19"/>
          <p:cNvGrpSpPr/>
          <p:nvPr/>
        </p:nvGrpSpPr>
        <p:grpSpPr>
          <a:xfrm>
            <a:off x="1867638" y="5301738"/>
            <a:ext cx="14552724" cy="4108962"/>
            <a:chOff x="0" y="0"/>
            <a:chExt cx="3897234" cy="758009"/>
          </a:xfrm>
        </p:grpSpPr>
        <p:sp>
          <p:nvSpPr>
            <p:cNvPr id="20" name="Freeform 20"/>
            <p:cNvSpPr/>
            <p:nvPr/>
          </p:nvSpPr>
          <p:spPr>
            <a:xfrm>
              <a:off x="0" y="0"/>
              <a:ext cx="3897233" cy="758009"/>
            </a:xfrm>
            <a:custGeom>
              <a:avLst/>
              <a:gdLst/>
              <a:ahLst/>
              <a:cxnLst/>
              <a:rect l="l" t="t" r="r" b="b"/>
              <a:pathLst>
                <a:path w="3897233" h="758009">
                  <a:moveTo>
                    <a:pt x="27664" y="0"/>
                  </a:moveTo>
                  <a:lnTo>
                    <a:pt x="3869570" y="0"/>
                  </a:lnTo>
                  <a:cubicBezTo>
                    <a:pt x="3884848" y="0"/>
                    <a:pt x="3897233" y="12385"/>
                    <a:pt x="3897233" y="27664"/>
                  </a:cubicBezTo>
                  <a:lnTo>
                    <a:pt x="3897233" y="730346"/>
                  </a:lnTo>
                  <a:cubicBezTo>
                    <a:pt x="3897233" y="745624"/>
                    <a:pt x="3884848" y="758009"/>
                    <a:pt x="3869570" y="758009"/>
                  </a:cubicBezTo>
                  <a:lnTo>
                    <a:pt x="27664" y="758009"/>
                  </a:lnTo>
                  <a:cubicBezTo>
                    <a:pt x="12385" y="758009"/>
                    <a:pt x="0" y="745624"/>
                    <a:pt x="0" y="730346"/>
                  </a:cubicBezTo>
                  <a:lnTo>
                    <a:pt x="0" y="27664"/>
                  </a:lnTo>
                  <a:cubicBezTo>
                    <a:pt x="0" y="12385"/>
                    <a:pt x="12385" y="0"/>
                    <a:pt x="27664" y="0"/>
                  </a:cubicBezTo>
                  <a:close/>
                </a:path>
              </a:pathLst>
            </a:custGeom>
            <a:solidFill>
              <a:srgbClr val="FFFFFF"/>
            </a:solidFill>
            <a:ln w="28575" cap="rnd">
              <a:solidFill>
                <a:srgbClr val="000000"/>
              </a:solidFill>
              <a:round/>
            </a:ln>
          </p:spPr>
        </p:sp>
        <p:sp>
          <p:nvSpPr>
            <p:cNvPr id="21" name="TextBox 21"/>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22" name="TextBox 22"/>
          <p:cNvSpPr txBox="1"/>
          <p:nvPr/>
        </p:nvSpPr>
        <p:spPr>
          <a:xfrm>
            <a:off x="2224232" y="5580700"/>
            <a:ext cx="13713950" cy="4249561"/>
          </a:xfrm>
          <a:prstGeom prst="rect">
            <a:avLst/>
          </a:prstGeom>
        </p:spPr>
        <p:txBody>
          <a:bodyPr lIns="0" tIns="0" rIns="0" bIns="0" rtlCol="0" anchor="t">
            <a:spAutoFit/>
          </a:bodyPr>
          <a:lstStyle/>
          <a:p>
            <a:pPr algn="just">
              <a:lnSpc>
                <a:spcPts val="5599"/>
              </a:lnSpc>
            </a:pPr>
            <a:r>
              <a:rPr lang="vi-VN" sz="4400">
                <a:latin typeface="Times New Roman" panose="02020603050405020304" pitchFamily="18" charset="0"/>
                <a:cs typeface="Times New Roman" panose="02020603050405020304" pitchFamily="18" charset="0"/>
              </a:rPr>
              <a:t>Theo em, chi tiết đáng cười nhất trong truyện là chi tiết người bán hàng cất luôn biển đi, không treo nữa. Vì qua đó, ta thấy được việc không hiểu được nội dung, ý nghĩa của tấm biển, bị động đi nghe lời mọi người, rồi cuối cùng lại quyết định cất đi.</a:t>
            </a:r>
            <a:endParaRPr lang="en-GB" sz="4400">
              <a:latin typeface="Times New Roman" panose="02020603050405020304" pitchFamily="18" charset="0"/>
              <a:cs typeface="Times New Roman" panose="02020603050405020304" pitchFamily="18" charset="0"/>
            </a:endParaRPr>
          </a:p>
          <a:p>
            <a:pPr algn="ctr">
              <a:lnSpc>
                <a:spcPts val="5599"/>
              </a:lnSpc>
            </a:pPr>
            <a:endParaRPr lang="en-US" sz="3999">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par>
                                <p:cTn id="20" presetID="22" presetClass="entr" presetSubtype="4"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6E8"/>
        </a:solidFill>
        <a:effectLst/>
      </p:bgPr>
    </p:bg>
    <p:spTree>
      <p:nvGrpSpPr>
        <p:cNvPr id="1" name=""/>
        <p:cNvGrpSpPr/>
        <p:nvPr/>
      </p:nvGrpSpPr>
      <p:grpSpPr>
        <a:xfrm>
          <a:off x="0" y="0"/>
          <a:ext cx="0" cy="0"/>
          <a:chOff x="0" y="0"/>
          <a:chExt cx="0" cy="0"/>
        </a:xfrm>
      </p:grpSpPr>
      <p:sp>
        <p:nvSpPr>
          <p:cNvPr id="2" name="Freeform 2"/>
          <p:cNvSpPr/>
          <p:nvPr/>
        </p:nvSpPr>
        <p:spPr>
          <a:xfrm>
            <a:off x="13384065" y="-1611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555914" y="28116"/>
            <a:ext cx="1748051" cy="1713090"/>
          </a:xfrm>
          <a:custGeom>
            <a:avLst/>
            <a:gdLst/>
            <a:ahLst/>
            <a:cxnLst/>
            <a:rect l="l" t="t" r="r" b="b"/>
            <a:pathLst>
              <a:path w="1748051" h="1713090">
                <a:moveTo>
                  <a:pt x="0" y="0"/>
                </a:moveTo>
                <a:lnTo>
                  <a:pt x="1748052" y="0"/>
                </a:lnTo>
                <a:lnTo>
                  <a:pt x="1748052" y="1713091"/>
                </a:lnTo>
                <a:lnTo>
                  <a:pt x="0" y="1713091"/>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296425" y="-4516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9986913" y="884661"/>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177771" y="833237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1574508" y="9149276"/>
            <a:ext cx="1748051" cy="1713090"/>
          </a:xfrm>
          <a:custGeom>
            <a:avLst/>
            <a:gdLst/>
            <a:ahLst/>
            <a:cxnLst/>
            <a:rect l="l" t="t" r="r" b="b"/>
            <a:pathLst>
              <a:path w="1748051" h="1713090">
                <a:moveTo>
                  <a:pt x="0" y="0"/>
                </a:moveTo>
                <a:lnTo>
                  <a:pt x="1748051" y="0"/>
                </a:lnTo>
                <a:lnTo>
                  <a:pt x="1748051" y="1713090"/>
                </a:lnTo>
                <a:lnTo>
                  <a:pt x="0" y="171309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8" name="Freeform 8"/>
          <p:cNvSpPr/>
          <p:nvPr/>
        </p:nvSpPr>
        <p:spPr>
          <a:xfrm>
            <a:off x="15830206" y="79908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7303966" y="8698145"/>
            <a:ext cx="1091851" cy="1070014"/>
          </a:xfrm>
          <a:custGeom>
            <a:avLst/>
            <a:gdLst/>
            <a:ahLst/>
            <a:cxnLst/>
            <a:rect l="l" t="t" r="r" b="b"/>
            <a:pathLst>
              <a:path w="1091851" h="1070014">
                <a:moveTo>
                  <a:pt x="0" y="0"/>
                </a:moveTo>
                <a:lnTo>
                  <a:pt x="1091851" y="0"/>
                </a:lnTo>
                <a:lnTo>
                  <a:pt x="1091851" y="1070013"/>
                </a:lnTo>
                <a:lnTo>
                  <a:pt x="0" y="1070013"/>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0" name="Freeform 10"/>
          <p:cNvSpPr/>
          <p:nvPr/>
        </p:nvSpPr>
        <p:spPr>
          <a:xfrm>
            <a:off x="15830206" y="5295900"/>
            <a:ext cx="1337707" cy="1310953"/>
          </a:xfrm>
          <a:custGeom>
            <a:avLst/>
            <a:gdLst/>
            <a:ahLst/>
            <a:cxnLst/>
            <a:rect l="l" t="t" r="r" b="b"/>
            <a:pathLst>
              <a:path w="1337707" h="1310953">
                <a:moveTo>
                  <a:pt x="0" y="0"/>
                </a:moveTo>
                <a:lnTo>
                  <a:pt x="1337707" y="0"/>
                </a:lnTo>
                <a:lnTo>
                  <a:pt x="1337707"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359846" y="3634149"/>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2" name="Freeform 12"/>
          <p:cNvSpPr/>
          <p:nvPr/>
        </p:nvSpPr>
        <p:spPr>
          <a:xfrm>
            <a:off x="-474749" y="6483483"/>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16826270" y="2266800"/>
            <a:ext cx="1681607" cy="1647975"/>
          </a:xfrm>
          <a:custGeom>
            <a:avLst/>
            <a:gdLst/>
            <a:ahLst/>
            <a:cxnLst/>
            <a:rect l="l" t="t" r="r" b="b"/>
            <a:pathLst>
              <a:path w="1681607" h="1647975">
                <a:moveTo>
                  <a:pt x="0" y="0"/>
                </a:moveTo>
                <a:lnTo>
                  <a:pt x="1681608" y="0"/>
                </a:lnTo>
                <a:lnTo>
                  <a:pt x="1681608" y="1647975"/>
                </a:lnTo>
                <a:lnTo>
                  <a:pt x="0" y="1647975"/>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grpSp>
        <p:nvGrpSpPr>
          <p:cNvPr id="14" name="Group 14"/>
          <p:cNvGrpSpPr/>
          <p:nvPr/>
        </p:nvGrpSpPr>
        <p:grpSpPr>
          <a:xfrm>
            <a:off x="1609110" y="2126125"/>
            <a:ext cx="14552724" cy="1391975"/>
            <a:chOff x="0" y="0"/>
            <a:chExt cx="3897234" cy="372772"/>
          </a:xfrm>
        </p:grpSpPr>
        <p:sp>
          <p:nvSpPr>
            <p:cNvPr id="15" name="Freeform 15"/>
            <p:cNvSpPr/>
            <p:nvPr/>
          </p:nvSpPr>
          <p:spPr>
            <a:xfrm>
              <a:off x="0" y="0"/>
              <a:ext cx="3897233" cy="372772"/>
            </a:xfrm>
            <a:custGeom>
              <a:avLst/>
              <a:gdLst/>
              <a:ahLst/>
              <a:cxnLst/>
              <a:rect l="l" t="t" r="r" b="b"/>
              <a:pathLst>
                <a:path w="3897233" h="372772">
                  <a:moveTo>
                    <a:pt x="27664" y="0"/>
                  </a:moveTo>
                  <a:lnTo>
                    <a:pt x="3869570" y="0"/>
                  </a:lnTo>
                  <a:cubicBezTo>
                    <a:pt x="3884848" y="0"/>
                    <a:pt x="3897233" y="12385"/>
                    <a:pt x="3897233" y="27664"/>
                  </a:cubicBezTo>
                  <a:lnTo>
                    <a:pt x="3897233" y="345109"/>
                  </a:lnTo>
                  <a:cubicBezTo>
                    <a:pt x="3897233" y="360387"/>
                    <a:pt x="3884848" y="372772"/>
                    <a:pt x="3869570" y="372772"/>
                  </a:cubicBezTo>
                  <a:lnTo>
                    <a:pt x="27664" y="372772"/>
                  </a:lnTo>
                  <a:cubicBezTo>
                    <a:pt x="12385" y="372772"/>
                    <a:pt x="0" y="360387"/>
                    <a:pt x="0" y="345109"/>
                  </a:cubicBezTo>
                  <a:lnTo>
                    <a:pt x="0" y="27664"/>
                  </a:lnTo>
                  <a:cubicBezTo>
                    <a:pt x="0" y="12385"/>
                    <a:pt x="12385" y="0"/>
                    <a:pt x="27664" y="0"/>
                  </a:cubicBezTo>
                  <a:close/>
                </a:path>
              </a:pathLst>
            </a:custGeom>
            <a:solidFill>
              <a:srgbClr val="FFFFFF"/>
            </a:solidFill>
            <a:ln w="28575" cap="rnd">
              <a:solidFill>
                <a:srgbClr val="000000"/>
              </a:solidFill>
              <a:round/>
            </a:ln>
          </p:spPr>
        </p:sp>
        <p:sp>
          <p:nvSpPr>
            <p:cNvPr id="16" name="TextBox 16"/>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17" name="TextBox 17"/>
          <p:cNvSpPr txBox="1"/>
          <p:nvPr/>
        </p:nvSpPr>
        <p:spPr>
          <a:xfrm>
            <a:off x="2204135" y="2337925"/>
            <a:ext cx="13401957" cy="830997"/>
          </a:xfrm>
          <a:prstGeom prst="rect">
            <a:avLst/>
          </a:prstGeom>
        </p:spPr>
        <p:txBody>
          <a:bodyPr lIns="0" tIns="0" rIns="0" bIns="0" rtlCol="0" anchor="t">
            <a:spAutoFit/>
          </a:bodyPr>
          <a:lstStyle/>
          <a:p>
            <a:pPr algn="ctr"/>
            <a:r>
              <a:rPr lang="vi-VN" sz="5400" b="1">
                <a:latin typeface="Times New Roman" panose="02020603050405020304" pitchFamily="18" charset="0"/>
                <a:cs typeface="Times New Roman" panose="02020603050405020304" pitchFamily="18" charset="0"/>
              </a:rPr>
              <a:t>HƯỚNG DẪN TỰ HỌC BÀI 4</a:t>
            </a:r>
            <a:endParaRPr lang="en-GB" sz="5400">
              <a:latin typeface="Times New Roman" panose="02020603050405020304" pitchFamily="18" charset="0"/>
              <a:cs typeface="Times New Roman" panose="02020603050405020304" pitchFamily="18" charset="0"/>
            </a:endParaRPr>
          </a:p>
        </p:txBody>
      </p:sp>
      <p:grpSp>
        <p:nvGrpSpPr>
          <p:cNvPr id="18" name="Group 18"/>
          <p:cNvGrpSpPr/>
          <p:nvPr/>
        </p:nvGrpSpPr>
        <p:grpSpPr>
          <a:xfrm>
            <a:off x="1540735" y="3729900"/>
            <a:ext cx="14552724" cy="5507342"/>
            <a:chOff x="0" y="0"/>
            <a:chExt cx="3897234" cy="1322981"/>
          </a:xfrm>
        </p:grpSpPr>
        <p:sp>
          <p:nvSpPr>
            <p:cNvPr id="19" name="Freeform 19"/>
            <p:cNvSpPr/>
            <p:nvPr/>
          </p:nvSpPr>
          <p:spPr>
            <a:xfrm>
              <a:off x="0" y="0"/>
              <a:ext cx="3897233" cy="1322981"/>
            </a:xfrm>
            <a:custGeom>
              <a:avLst/>
              <a:gdLst/>
              <a:ahLst/>
              <a:cxnLst/>
              <a:rect l="l" t="t" r="r" b="b"/>
              <a:pathLst>
                <a:path w="3897233" h="1322981">
                  <a:moveTo>
                    <a:pt x="27664" y="0"/>
                  </a:moveTo>
                  <a:lnTo>
                    <a:pt x="3869570" y="0"/>
                  </a:lnTo>
                  <a:cubicBezTo>
                    <a:pt x="3884848" y="0"/>
                    <a:pt x="3897233" y="12385"/>
                    <a:pt x="3897233" y="27664"/>
                  </a:cubicBezTo>
                  <a:lnTo>
                    <a:pt x="3897233" y="1295317"/>
                  </a:lnTo>
                  <a:cubicBezTo>
                    <a:pt x="3897233" y="1310595"/>
                    <a:pt x="3884848" y="1322981"/>
                    <a:pt x="3869570" y="1322981"/>
                  </a:cubicBezTo>
                  <a:lnTo>
                    <a:pt x="27664" y="1322981"/>
                  </a:lnTo>
                  <a:cubicBezTo>
                    <a:pt x="12385" y="1322981"/>
                    <a:pt x="0" y="1310595"/>
                    <a:pt x="0" y="1295317"/>
                  </a:cubicBezTo>
                  <a:lnTo>
                    <a:pt x="0" y="27664"/>
                  </a:lnTo>
                  <a:cubicBezTo>
                    <a:pt x="0" y="12385"/>
                    <a:pt x="12385" y="0"/>
                    <a:pt x="27664" y="0"/>
                  </a:cubicBezTo>
                  <a:close/>
                </a:path>
              </a:pathLst>
            </a:custGeom>
            <a:solidFill>
              <a:srgbClr val="FFFFFF"/>
            </a:solidFill>
            <a:ln w="28575" cap="rnd">
              <a:solidFill>
                <a:srgbClr val="000000"/>
              </a:solidFill>
              <a:round/>
            </a:ln>
          </p:spPr>
        </p:sp>
        <p:sp>
          <p:nvSpPr>
            <p:cNvPr id="20" name="TextBox 20"/>
            <p:cNvSpPr txBox="1"/>
            <p:nvPr/>
          </p:nvSpPr>
          <p:spPr>
            <a:xfrm>
              <a:off x="0" y="-38100"/>
              <a:ext cx="812800" cy="850900"/>
            </a:xfrm>
            <a:prstGeom prst="rect">
              <a:avLst/>
            </a:prstGeom>
          </p:spPr>
          <p:txBody>
            <a:bodyPr lIns="47826" tIns="47826" rIns="47826" bIns="47826" rtlCol="0" anchor="ctr"/>
            <a:lstStyle/>
            <a:p>
              <a:pPr algn="ctr">
                <a:lnSpc>
                  <a:spcPts val="2660"/>
                </a:lnSpc>
                <a:spcBef>
                  <a:spcPct val="0"/>
                </a:spcBef>
              </a:pPr>
              <a:endParaRPr/>
            </a:p>
          </p:txBody>
        </p:sp>
      </p:grpSp>
      <p:sp>
        <p:nvSpPr>
          <p:cNvPr id="21" name="TextBox 21"/>
          <p:cNvSpPr txBox="1"/>
          <p:nvPr/>
        </p:nvSpPr>
        <p:spPr>
          <a:xfrm>
            <a:off x="2219379" y="4042686"/>
            <a:ext cx="13401957" cy="5027017"/>
          </a:xfrm>
          <a:prstGeom prst="rect">
            <a:avLst/>
          </a:prstGeom>
        </p:spPr>
        <p:txBody>
          <a:bodyPr lIns="0" tIns="0" rIns="0" bIns="0" rtlCol="0" anchor="t">
            <a:spAutoFit/>
          </a:bodyPr>
          <a:lstStyle/>
          <a:p>
            <a:r>
              <a:rPr lang="vi-VN" sz="4000">
                <a:latin typeface="Times New Roman" panose="02020603050405020304" pitchFamily="18" charset="0"/>
                <a:cs typeface="Times New Roman" panose="02020603050405020304" pitchFamily="18" charset="0"/>
              </a:rPr>
              <a:t>- Học sinh hoàn thành việc tự đánh giá</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Tìm hiểu một số văn bản hài kịch và truyện cười… Trao đổi với người thân hoặc bạn bè về những văn bản ấy.</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Tìm hiểu một số hiện tượng trong đời sống. Chuẩn bị dàn ý cho bài văn nghị luận ấy.</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Chuẩn bị bài học mới: Soạn Vb “</a:t>
            </a:r>
            <a:r>
              <a:rPr lang="vi-VN" sz="4000" i="1">
                <a:latin typeface="Times New Roman" panose="02020603050405020304" pitchFamily="18" charset="0"/>
                <a:cs typeface="Times New Roman" panose="02020603050405020304" pitchFamily="18" charset="0"/>
              </a:rPr>
              <a:t>Hịch tướng sĩ</a:t>
            </a:r>
            <a:r>
              <a:rPr lang="vi-VN" sz="4000">
                <a:latin typeface="Times New Roman" panose="02020603050405020304" pitchFamily="18" charset="0"/>
                <a:cs typeface="Times New Roman" panose="02020603050405020304" pitchFamily="18" charset="0"/>
              </a:rPr>
              <a:t>” và thể loại Vb nghị luận ở bài 5.</a:t>
            </a:r>
            <a:endParaRPr lang="en-GB" sz="4000">
              <a:latin typeface="Times New Roman" panose="02020603050405020304" pitchFamily="18" charset="0"/>
              <a:cs typeface="Times New Roman" panose="02020603050405020304" pitchFamily="18" charset="0"/>
            </a:endParaRPr>
          </a:p>
          <a:p>
            <a:pPr>
              <a:lnSpc>
                <a:spcPts val="5599"/>
              </a:lnSpc>
            </a:pPr>
            <a:endParaRPr lang="en-US" sz="3999">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EE8"/>
        </a:solidFill>
        <a:effectLst/>
      </p:bgPr>
    </p:bg>
    <p:spTree>
      <p:nvGrpSpPr>
        <p:cNvPr id="1" name=""/>
        <p:cNvGrpSpPr/>
        <p:nvPr/>
      </p:nvGrpSpPr>
      <p:grpSpPr>
        <a:xfrm>
          <a:off x="0" y="0"/>
          <a:ext cx="0" cy="0"/>
          <a:chOff x="0" y="0"/>
          <a:chExt cx="0" cy="0"/>
        </a:xfrm>
      </p:grpSpPr>
      <p:sp>
        <p:nvSpPr>
          <p:cNvPr id="2" name="Freeform 2"/>
          <p:cNvSpPr/>
          <p:nvPr/>
        </p:nvSpPr>
        <p:spPr>
          <a:xfrm>
            <a:off x="13384065" y="-1611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555914" y="28116"/>
            <a:ext cx="1748051" cy="1713090"/>
          </a:xfrm>
          <a:custGeom>
            <a:avLst/>
            <a:gdLst/>
            <a:ahLst/>
            <a:cxnLst/>
            <a:rect l="l" t="t" r="r" b="b"/>
            <a:pathLst>
              <a:path w="1748051" h="1713090">
                <a:moveTo>
                  <a:pt x="0" y="0"/>
                </a:moveTo>
                <a:lnTo>
                  <a:pt x="1748052" y="0"/>
                </a:lnTo>
                <a:lnTo>
                  <a:pt x="1748052" y="1713091"/>
                </a:lnTo>
                <a:lnTo>
                  <a:pt x="0" y="1713091"/>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296425" y="-4516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9986913" y="884661"/>
            <a:ext cx="1091851" cy="1070014"/>
          </a:xfrm>
          <a:custGeom>
            <a:avLst/>
            <a:gdLst/>
            <a:ahLst/>
            <a:cxnLst/>
            <a:rect l="l" t="t" r="r" b="b"/>
            <a:pathLst>
              <a:path w="1091851" h="1070014">
                <a:moveTo>
                  <a:pt x="0" y="0"/>
                </a:moveTo>
                <a:lnTo>
                  <a:pt x="1091851" y="0"/>
                </a:lnTo>
                <a:lnTo>
                  <a:pt x="1091851" y="1070014"/>
                </a:lnTo>
                <a:lnTo>
                  <a:pt x="0" y="1070014"/>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0" name="Freeform 10"/>
          <p:cNvSpPr/>
          <p:nvPr/>
        </p:nvSpPr>
        <p:spPr>
          <a:xfrm>
            <a:off x="1177771" y="8332375"/>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11574508" y="9149276"/>
            <a:ext cx="1748051" cy="1713090"/>
          </a:xfrm>
          <a:custGeom>
            <a:avLst/>
            <a:gdLst/>
            <a:ahLst/>
            <a:cxnLst/>
            <a:rect l="l" t="t" r="r" b="b"/>
            <a:pathLst>
              <a:path w="1748051" h="1713090">
                <a:moveTo>
                  <a:pt x="0" y="0"/>
                </a:moveTo>
                <a:lnTo>
                  <a:pt x="1748051" y="0"/>
                </a:lnTo>
                <a:lnTo>
                  <a:pt x="1748051" y="1713090"/>
                </a:lnTo>
                <a:lnTo>
                  <a:pt x="0" y="1713090"/>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12" name="Freeform 12"/>
          <p:cNvSpPr/>
          <p:nvPr/>
        </p:nvSpPr>
        <p:spPr>
          <a:xfrm>
            <a:off x="15830206" y="7990800"/>
            <a:ext cx="2930170" cy="2871566"/>
          </a:xfrm>
          <a:custGeom>
            <a:avLst/>
            <a:gdLst/>
            <a:ahLst/>
            <a:cxnLst/>
            <a:rect l="l" t="t" r="r" b="b"/>
            <a:pathLst>
              <a:path w="2930170" h="2871566">
                <a:moveTo>
                  <a:pt x="0" y="0"/>
                </a:moveTo>
                <a:lnTo>
                  <a:pt x="2930170" y="0"/>
                </a:lnTo>
                <a:lnTo>
                  <a:pt x="2930170" y="2871566"/>
                </a:lnTo>
                <a:lnTo>
                  <a:pt x="0" y="2871566"/>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7303966" y="8698145"/>
            <a:ext cx="1091851" cy="1070014"/>
          </a:xfrm>
          <a:custGeom>
            <a:avLst/>
            <a:gdLst/>
            <a:ahLst/>
            <a:cxnLst/>
            <a:rect l="l" t="t" r="r" b="b"/>
            <a:pathLst>
              <a:path w="1091851" h="1070014">
                <a:moveTo>
                  <a:pt x="0" y="0"/>
                </a:moveTo>
                <a:lnTo>
                  <a:pt x="1091851" y="0"/>
                </a:lnTo>
                <a:lnTo>
                  <a:pt x="1091851" y="1070013"/>
                </a:lnTo>
                <a:lnTo>
                  <a:pt x="0" y="1070013"/>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14" name="Freeform 14"/>
          <p:cNvSpPr/>
          <p:nvPr/>
        </p:nvSpPr>
        <p:spPr>
          <a:xfrm>
            <a:off x="15830206" y="5295900"/>
            <a:ext cx="1337707" cy="1310953"/>
          </a:xfrm>
          <a:custGeom>
            <a:avLst/>
            <a:gdLst/>
            <a:ahLst/>
            <a:cxnLst/>
            <a:rect l="l" t="t" r="r" b="b"/>
            <a:pathLst>
              <a:path w="1337707" h="1310953">
                <a:moveTo>
                  <a:pt x="0" y="0"/>
                </a:moveTo>
                <a:lnTo>
                  <a:pt x="1337707" y="0"/>
                </a:lnTo>
                <a:lnTo>
                  <a:pt x="1337707"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20" name="Freeform 20"/>
          <p:cNvSpPr/>
          <p:nvPr/>
        </p:nvSpPr>
        <p:spPr>
          <a:xfrm>
            <a:off x="359846" y="3634149"/>
            <a:ext cx="1337707" cy="1310953"/>
          </a:xfrm>
          <a:custGeom>
            <a:avLst/>
            <a:gdLst/>
            <a:ahLst/>
            <a:cxnLst/>
            <a:rect l="l" t="t" r="r" b="b"/>
            <a:pathLst>
              <a:path w="1337707" h="1310953">
                <a:moveTo>
                  <a:pt x="0" y="0"/>
                </a:moveTo>
                <a:lnTo>
                  <a:pt x="1337708" y="0"/>
                </a:lnTo>
                <a:lnTo>
                  <a:pt x="1337708" y="1310953"/>
                </a:lnTo>
                <a:lnTo>
                  <a:pt x="0" y="1310953"/>
                </a:lnTo>
                <a:lnTo>
                  <a:pt x="0" y="0"/>
                </a:lnTo>
                <a:close/>
              </a:path>
            </a:pathLst>
          </a:custGeom>
          <a:blipFill>
            <a:blip r:embed="rId2">
              <a:alphaModFix amt="75000"/>
              <a:extLst>
                <a:ext uri="{96DAC541-7B7A-43D3-8B79-37D633B846F1}">
                  <asvg:svgBlip xmlns:asvg="http://schemas.microsoft.com/office/drawing/2016/SVG/main" xmlns="" r:embed="rId3"/>
                </a:ext>
              </a:extLst>
            </a:blip>
            <a:stretch>
              <a:fillRect/>
            </a:stretch>
          </a:blipFill>
        </p:spPr>
      </p:sp>
      <p:sp>
        <p:nvSpPr>
          <p:cNvPr id="21" name="Freeform 21"/>
          <p:cNvSpPr/>
          <p:nvPr/>
        </p:nvSpPr>
        <p:spPr>
          <a:xfrm>
            <a:off x="-474749" y="6483483"/>
            <a:ext cx="1503449" cy="1473380"/>
          </a:xfrm>
          <a:custGeom>
            <a:avLst/>
            <a:gdLst/>
            <a:ahLst/>
            <a:cxnLst/>
            <a:rect l="l" t="t" r="r" b="b"/>
            <a:pathLst>
              <a:path w="1503449" h="1473380">
                <a:moveTo>
                  <a:pt x="0" y="0"/>
                </a:moveTo>
                <a:lnTo>
                  <a:pt x="1503449" y="0"/>
                </a:lnTo>
                <a:lnTo>
                  <a:pt x="1503449" y="1473380"/>
                </a:lnTo>
                <a:lnTo>
                  <a:pt x="0" y="1473380"/>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22" name="Freeform 22"/>
          <p:cNvSpPr/>
          <p:nvPr/>
        </p:nvSpPr>
        <p:spPr>
          <a:xfrm>
            <a:off x="16826270" y="2266800"/>
            <a:ext cx="1681607" cy="1647975"/>
          </a:xfrm>
          <a:custGeom>
            <a:avLst/>
            <a:gdLst/>
            <a:ahLst/>
            <a:cxnLst/>
            <a:rect l="l" t="t" r="r" b="b"/>
            <a:pathLst>
              <a:path w="1681607" h="1647975">
                <a:moveTo>
                  <a:pt x="0" y="0"/>
                </a:moveTo>
                <a:lnTo>
                  <a:pt x="1681608" y="0"/>
                </a:lnTo>
                <a:lnTo>
                  <a:pt x="1681608" y="1647975"/>
                </a:lnTo>
                <a:lnTo>
                  <a:pt x="0" y="1647975"/>
                </a:lnTo>
                <a:lnTo>
                  <a:pt x="0" y="0"/>
                </a:lnTo>
                <a:close/>
              </a:path>
            </a:pathLst>
          </a:custGeom>
          <a:blipFill>
            <a:blip r:embed="rId4">
              <a:alphaModFix amt="75000"/>
              <a:extLst>
                <a:ext uri="{96DAC541-7B7A-43D3-8B79-37D633B846F1}">
                  <asvg:svgBlip xmlns:asvg="http://schemas.microsoft.com/office/drawing/2016/SVG/main" xmlns="" r:embed="rId5"/>
                </a:ext>
              </a:extLst>
            </a:blip>
            <a:stretch>
              <a:fillRect/>
            </a:stretch>
          </a:blipFill>
        </p:spPr>
      </p:sp>
      <p:sp>
        <p:nvSpPr>
          <p:cNvPr id="23" name="TextBox 22"/>
          <p:cNvSpPr txBox="1"/>
          <p:nvPr/>
        </p:nvSpPr>
        <p:spPr>
          <a:xfrm>
            <a:off x="2687443" y="3530467"/>
            <a:ext cx="12194364" cy="2646878"/>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vi-VN" sz="16600" b="1" smtClean="0">
                <a:ln/>
                <a:solidFill>
                  <a:schemeClr val="accent3"/>
                </a:solidFill>
                <a:latin typeface="Times New Roman" panose="02020603050405020304" pitchFamily="18" charset="0"/>
                <a:cs typeface="Times New Roman" panose="02020603050405020304" pitchFamily="18" charset="0"/>
              </a:rPr>
              <a:t>Thank you!!!</a:t>
            </a:r>
            <a:endParaRPr lang="en-GB" sz="16600" b="1">
              <a:ln/>
              <a:solidFill>
                <a:schemeClr val="accent3"/>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455</Words>
  <Application>Microsoft Office PowerPoint</Application>
  <PresentationFormat>Custom</PresentationFormat>
  <Paragraphs>33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Gordita</vt:lpstr>
      <vt:lpstr>Calibri</vt:lpstr>
      <vt:lpstr>Loubag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Analysing Themes and Ideas Presentation Beige Pink Lined Style</dc:title>
  <cp:lastModifiedBy>asus PC</cp:lastModifiedBy>
  <cp:revision>18</cp:revision>
  <dcterms:created xsi:type="dcterms:W3CDTF">2006-08-16T00:00:00Z</dcterms:created>
  <dcterms:modified xsi:type="dcterms:W3CDTF">2023-09-21T02:41:16Z</dcterms:modified>
  <dc:identifier>DAFumNgc1q4</dc:identifier>
</cp:coreProperties>
</file>