
<file path=[Content_Types].xml><?xml version="1.0" encoding="utf-8"?>
<Types xmlns="http://schemas.openxmlformats.org/package/2006/content-types">
  <Default Extension="jpeg" ContentType="image/jpeg"/>
  <Default Extension="JPG" ContentType="image/.jpg"/>
  <Default Extension="wav" ContentType="audio/x-wav"/>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0.svg" ContentType="image/svg+xml"/>
  <Override PartName="/ppt/media/image101.svg" ContentType="image/svg+xml"/>
  <Override PartName="/ppt/media/image103.svg" ContentType="image/svg+xml"/>
  <Override PartName="/ppt/media/image105.svg" ContentType="image/svg+xml"/>
  <Override PartName="/ppt/media/image107.svg" ContentType="image/svg+xml"/>
  <Override PartName="/ppt/media/image109.svg" ContentType="image/svg+xml"/>
  <Override PartName="/ppt/media/image112.svg" ContentType="image/svg+xml"/>
  <Override PartName="/ppt/media/image114.svg" ContentType="image/svg+xml"/>
  <Override PartName="/ppt/media/image116.svg" ContentType="image/svg+xml"/>
  <Override PartName="/ppt/media/image118.svg" ContentType="image/svg+xml"/>
  <Override PartName="/ppt/media/image12.svg" ContentType="image/svg+xml"/>
  <Override PartName="/ppt/media/image120.svg" ContentType="image/svg+xml"/>
  <Override PartName="/ppt/media/image123.svg" ContentType="image/svg+xml"/>
  <Override PartName="/ppt/media/image125.svg" ContentType="image/svg+xml"/>
  <Override PartName="/ppt/media/image127.svg" ContentType="image/svg+xml"/>
  <Override PartName="/ppt/media/image131.svg" ContentType="image/svg+xml"/>
  <Override PartName="/ppt/media/image133.svg" ContentType="image/svg+xml"/>
  <Override PartName="/ppt/media/image135.svg" ContentType="image/svg+xml"/>
  <Override PartName="/ppt/media/image137.svg" ContentType="image/svg+xml"/>
  <Override PartName="/ppt/media/image139.svg" ContentType="image/svg+xml"/>
  <Override PartName="/ppt/media/image14.svg" ContentType="image/svg+xml"/>
  <Override PartName="/ppt/media/image141.svg" ContentType="image/svg+xml"/>
  <Override PartName="/ppt/media/image143.svg" ContentType="image/svg+xml"/>
  <Override PartName="/ppt/media/image147.svg" ContentType="image/svg+xml"/>
  <Override PartName="/ppt/media/image149.svg" ContentType="image/svg+xml"/>
  <Override PartName="/ppt/media/image151.svg" ContentType="image/svg+xml"/>
  <Override PartName="/ppt/media/image153.svg" ContentType="image/svg+xml"/>
  <Override PartName="/ppt/media/image155.svg" ContentType="image/svg+xml"/>
  <Override PartName="/ppt/media/image157.svg" ContentType="image/svg+xml"/>
  <Override PartName="/ppt/media/image159.svg" ContentType="image/svg+xml"/>
  <Override PartName="/ppt/media/image16.svg" ContentType="image/svg+xml"/>
  <Override PartName="/ppt/media/image162.svg" ContentType="image/svg+xml"/>
  <Override PartName="/ppt/media/image164.svg" ContentType="image/svg+xml"/>
  <Override PartName="/ppt/media/image166.svg" ContentType="image/svg+xml"/>
  <Override PartName="/ppt/media/image18.svg" ContentType="image/svg+xml"/>
  <Override PartName="/ppt/media/image2.svg" ContentType="image/svg+xml"/>
  <Override PartName="/ppt/media/image20.svg" ContentType="image/svg+xml"/>
  <Override PartName="/ppt/media/image22.svg" ContentType="image/svg+xml"/>
  <Override PartName="/ppt/media/image24.svg" ContentType="image/svg+xml"/>
  <Override PartName="/ppt/media/image26.svg" ContentType="image/svg+xml"/>
  <Override PartName="/ppt/media/image28.svg" ContentType="image/svg+xml"/>
  <Override PartName="/ppt/media/image31.svg" ContentType="image/svg+xml"/>
  <Override PartName="/ppt/media/image39.svg" ContentType="image/svg+xml"/>
  <Override PartName="/ppt/media/image4.svg" ContentType="image/svg+xml"/>
  <Override PartName="/ppt/media/image43.svg" ContentType="image/svg+xml"/>
  <Override PartName="/ppt/media/image45.svg" ContentType="image/svg+xml"/>
  <Override PartName="/ppt/media/image47.svg" ContentType="image/svg+xml"/>
  <Override PartName="/ppt/media/image49.svg" ContentType="image/svg+xml"/>
  <Override PartName="/ppt/media/image51.svg" ContentType="image/svg+xml"/>
  <Override PartName="/ppt/media/image53.svg" ContentType="image/svg+xml"/>
  <Override PartName="/ppt/media/image55.svg" ContentType="image/svg+xml"/>
  <Override PartName="/ppt/media/image57.svg" ContentType="image/svg+xml"/>
  <Override PartName="/ppt/media/image6.svg" ContentType="image/svg+xml"/>
  <Override PartName="/ppt/media/image60.svg" ContentType="image/svg+xml"/>
  <Override PartName="/ppt/media/image62.svg" ContentType="image/svg+xml"/>
  <Override PartName="/ppt/media/image64.svg" ContentType="image/svg+xml"/>
  <Override PartName="/ppt/media/image66.svg" ContentType="image/svg+xml"/>
  <Override PartName="/ppt/media/image68.svg" ContentType="image/svg+xml"/>
  <Override PartName="/ppt/media/image70.svg" ContentType="image/svg+xml"/>
  <Override PartName="/ppt/media/image72.svg" ContentType="image/svg+xml"/>
  <Override PartName="/ppt/media/image74.svg" ContentType="image/svg+xml"/>
  <Override PartName="/ppt/media/image76.svg" ContentType="image/svg+xml"/>
  <Override PartName="/ppt/media/image78.svg" ContentType="image/svg+xml"/>
  <Override PartName="/ppt/media/image8.svg" ContentType="image/svg+xml"/>
  <Override PartName="/ppt/media/image80.svg" ContentType="image/svg+xml"/>
  <Override PartName="/ppt/media/image82.svg" ContentType="image/svg+xml"/>
  <Override PartName="/ppt/media/image84.svg" ContentType="image/svg+xml"/>
  <Override PartName="/ppt/media/image87.svg" ContentType="image/svg+xml"/>
  <Override PartName="/ppt/media/image89.svg" ContentType="image/svg+xml"/>
  <Override PartName="/ppt/media/image91.svg" ContentType="image/svg+xml"/>
  <Override PartName="/ppt/media/image93.svg" ContentType="image/svg+xml"/>
  <Override PartName="/ppt/media/image95.svg" ContentType="image/svg+xml"/>
  <Override PartName="/ppt/media/image97.svg" ContentType="image/svg+xml"/>
  <Override PartName="/ppt/media/image99.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sldIdLst>
    <p:sldId id="256" r:id="rId4"/>
    <p:sldId id="257" r:id="rId5"/>
    <p:sldId id="273" r:id="rId6"/>
    <p:sldId id="276" r:id="rId7"/>
    <p:sldId id="277" r:id="rId8"/>
    <p:sldId id="278" r:id="rId9"/>
    <p:sldId id="279" r:id="rId10"/>
    <p:sldId id="281" r:id="rId11"/>
    <p:sldId id="282" r:id="rId12"/>
    <p:sldId id="283" r:id="rId13"/>
    <p:sldId id="258" r:id="rId14"/>
    <p:sldId id="285" r:id="rId15"/>
    <p:sldId id="261" r:id="rId16"/>
    <p:sldId id="284" r:id="rId17"/>
    <p:sldId id="259" r:id="rId18"/>
    <p:sldId id="286" r:id="rId19"/>
    <p:sldId id="287" r:id="rId20"/>
    <p:sldId id="288" r:id="rId21"/>
    <p:sldId id="289" r:id="rId22"/>
    <p:sldId id="260" r:id="rId23"/>
    <p:sldId id="290" r:id="rId24"/>
    <p:sldId id="265" r:id="rId25"/>
    <p:sldId id="291" r:id="rId26"/>
    <p:sldId id="262" r:id="rId27"/>
    <p:sldId id="292" r:id="rId28"/>
    <p:sldId id="293" r:id="rId29"/>
    <p:sldId id="264" r:id="rId30"/>
    <p:sldId id="266" r:id="rId31"/>
    <p:sldId id="294" r:id="rId32"/>
    <p:sldId id="268" r:id="rId33"/>
    <p:sldId id="269" r:id="rId34"/>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showGuides="1">
      <p:cViewPr varScale="1">
        <p:scale>
          <a:sx n="44" d="100"/>
          <a:sy n="44" d="100"/>
        </p:scale>
        <p:origin x="660" y="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7" Type="http://schemas.openxmlformats.org/officeDocument/2006/relationships/tableStyles" Target="tableStyles.xml"/><Relationship Id="rId36" Type="http://schemas.openxmlformats.org/officeDocument/2006/relationships/viewProps" Target="viewProps.xml"/><Relationship Id="rId35" Type="http://schemas.openxmlformats.org/officeDocument/2006/relationships/presProps" Target="presProps.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Master" Target="slideMasters/slideMaster2.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en-US"/>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6D74CF0F-544C-413E-8B15-72B5E8A6EBCB}"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994B363-4D91-4232-8FEF-E211CF3A9B96}"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6D74CF0F-544C-413E-8B15-72B5E8A6EBCB}"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994B363-4D91-4232-8FEF-E211CF3A9B96}"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en-US"/>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6D74CF0F-544C-413E-8B15-72B5E8A6EBCB}"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994B363-4D91-4232-8FEF-E211CF3A9B96}"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1257300" y="2738438"/>
            <a:ext cx="7772400" cy="6527007"/>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9258300" y="2738438"/>
            <a:ext cx="7772400" cy="6527007"/>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6D74CF0F-544C-413E-8B15-72B5E8A6EBCB}"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994B363-4D91-4232-8FEF-E211CF3A9B96}"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a:t>Click to edit Master title style</a:t>
            </a:r>
            <a:endParaRPr lang="en-US"/>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endParaRPr lang="en-US"/>
          </a:p>
        </p:txBody>
      </p:sp>
      <p:sp>
        <p:nvSpPr>
          <p:cNvPr id="4" name="Content Placeholder 3"/>
          <p:cNvSpPr>
            <a:spLocks noGrp="1"/>
          </p:cNvSpPr>
          <p:nvPr>
            <p:ph sz="half" idx="2"/>
          </p:nvPr>
        </p:nvSpPr>
        <p:spPr>
          <a:xfrm>
            <a:off x="1259683" y="3757613"/>
            <a:ext cx="7736681" cy="5526882"/>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endParaRPr lang="en-US"/>
          </a:p>
        </p:txBody>
      </p:sp>
      <p:sp>
        <p:nvSpPr>
          <p:cNvPr id="6" name="Content Placeholder 5"/>
          <p:cNvSpPr>
            <a:spLocks noGrp="1"/>
          </p:cNvSpPr>
          <p:nvPr>
            <p:ph sz="quarter" idx="4"/>
          </p:nvPr>
        </p:nvSpPr>
        <p:spPr>
          <a:xfrm>
            <a:off x="9258300" y="3757613"/>
            <a:ext cx="7774782" cy="5526882"/>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6D74CF0F-544C-413E-8B15-72B5E8A6EBCB}" type="datetimeFigureOut">
              <a:rPr lang="en-US" smtClean="0">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994B363-4D91-4232-8FEF-E211CF3A9B96}"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6D74CF0F-544C-413E-8B15-72B5E8A6EBCB}" type="datetimeFigureOut">
              <a:rPr lang="en-US" smtClean="0">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994B363-4D91-4232-8FEF-E211CF3A9B96}"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74CF0F-544C-413E-8B15-72B5E8A6EBCB}" type="datetimeFigureOut">
              <a:rPr lang="en-US" smtClean="0">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994B363-4D91-4232-8FEF-E211CF3A9B96}"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6D74CF0F-544C-413E-8B15-72B5E8A6EBCB}"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994B363-4D91-4232-8FEF-E211CF3A9B96}"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a:p>
        </p:txBody>
      </p:sp>
      <p:sp>
        <p:nvSpPr>
          <p:cNvPr id="3" name="Picture Placeholder 2"/>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6D74CF0F-544C-413E-8B15-72B5E8A6EBCB}"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994B363-4D91-4232-8FEF-E211CF3A9B96}"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6D74CF0F-544C-413E-8B15-72B5E8A6EBCB}"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994B363-4D91-4232-8FEF-E211CF3A9B96}"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6D74CF0F-544C-413E-8B15-72B5E8A6EBCB}"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994B363-4D91-4232-8FEF-E211CF3A9B96}"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6D74CF0F-544C-413E-8B15-72B5E8A6EBCB}"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4994B363-4D91-4232-8FEF-E211CF3A9B96}"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8.svg"/><Relationship Id="rId7" Type="http://schemas.openxmlformats.org/officeDocument/2006/relationships/image" Target="../media/image7.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image" Target="../media/image2.svg"/><Relationship Id="rId19" Type="http://schemas.openxmlformats.org/officeDocument/2006/relationships/slideLayout" Target="../slideLayouts/slideLayout7.xml"/><Relationship Id="rId18" Type="http://schemas.openxmlformats.org/officeDocument/2006/relationships/image" Target="../media/image18.svg"/><Relationship Id="rId17" Type="http://schemas.openxmlformats.org/officeDocument/2006/relationships/image" Target="../media/image17.png"/><Relationship Id="rId16" Type="http://schemas.openxmlformats.org/officeDocument/2006/relationships/image" Target="../media/image16.svg"/><Relationship Id="rId15" Type="http://schemas.openxmlformats.org/officeDocument/2006/relationships/image" Target="../media/image15.png"/><Relationship Id="rId14" Type="http://schemas.openxmlformats.org/officeDocument/2006/relationships/image" Target="../media/image14.svg"/><Relationship Id="rId13" Type="http://schemas.openxmlformats.org/officeDocument/2006/relationships/image" Target="../media/image13.png"/><Relationship Id="rId12" Type="http://schemas.openxmlformats.org/officeDocument/2006/relationships/image" Target="../media/image12.svg"/><Relationship Id="rId11" Type="http://schemas.openxmlformats.org/officeDocument/2006/relationships/image" Target="../media/image11.png"/><Relationship Id="rId10" Type="http://schemas.openxmlformats.org/officeDocument/2006/relationships/image" Target="../media/image10.sv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5.png"/><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image" Target="../media/image19.png"/></Relationships>
</file>

<file path=ppt/slides/_rels/slide11.xml.rels><?xml version="1.0" encoding="UTF-8" standalone="yes"?>
<Relationships xmlns="http://schemas.openxmlformats.org/package/2006/relationships"><Relationship Id="rId9" Type="http://schemas.openxmlformats.org/officeDocument/2006/relationships/image" Target="../media/image50.png"/><Relationship Id="rId8" Type="http://schemas.openxmlformats.org/officeDocument/2006/relationships/image" Target="../media/image49.svg"/><Relationship Id="rId7" Type="http://schemas.openxmlformats.org/officeDocument/2006/relationships/image" Target="../media/image48.png"/><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 Id="rId3" Type="http://schemas.openxmlformats.org/officeDocument/2006/relationships/image" Target="../media/image44.png"/><Relationship Id="rId2" Type="http://schemas.openxmlformats.org/officeDocument/2006/relationships/image" Target="../media/image43.svg"/><Relationship Id="rId18" Type="http://schemas.openxmlformats.org/officeDocument/2006/relationships/slideLayout" Target="../slideLayouts/slideLayout7.xml"/><Relationship Id="rId17" Type="http://schemas.openxmlformats.org/officeDocument/2006/relationships/image" Target="../media/image58.png"/><Relationship Id="rId16" Type="http://schemas.openxmlformats.org/officeDocument/2006/relationships/image" Target="../media/image57.svg"/><Relationship Id="rId15" Type="http://schemas.openxmlformats.org/officeDocument/2006/relationships/image" Target="../media/image56.png"/><Relationship Id="rId14" Type="http://schemas.openxmlformats.org/officeDocument/2006/relationships/image" Target="../media/image55.svg"/><Relationship Id="rId13" Type="http://schemas.openxmlformats.org/officeDocument/2006/relationships/image" Target="../media/image54.png"/><Relationship Id="rId12" Type="http://schemas.openxmlformats.org/officeDocument/2006/relationships/image" Target="../media/image53.svg"/><Relationship Id="rId11" Type="http://schemas.openxmlformats.org/officeDocument/2006/relationships/image" Target="../media/image52.png"/><Relationship Id="rId10" Type="http://schemas.openxmlformats.org/officeDocument/2006/relationships/image" Target="../media/image51.svg"/><Relationship Id="rId1" Type="http://schemas.openxmlformats.org/officeDocument/2006/relationships/image" Target="../media/image42.png"/></Relationships>
</file>

<file path=ppt/slides/_rels/slide12.xml.rels><?xml version="1.0" encoding="UTF-8" standalone="yes"?>
<Relationships xmlns="http://schemas.openxmlformats.org/package/2006/relationships"><Relationship Id="rId9" Type="http://schemas.openxmlformats.org/officeDocument/2006/relationships/image" Target="../media/image65.png"/><Relationship Id="rId8" Type="http://schemas.openxmlformats.org/officeDocument/2006/relationships/image" Target="../media/image64.svg"/><Relationship Id="rId7" Type="http://schemas.openxmlformats.org/officeDocument/2006/relationships/image" Target="../media/image63.png"/><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 Id="rId3" Type="http://schemas.openxmlformats.org/officeDocument/2006/relationships/image" Target="../media/image59.png"/><Relationship Id="rId2" Type="http://schemas.openxmlformats.org/officeDocument/2006/relationships/image" Target="../media/image43.svg"/><Relationship Id="rId15" Type="http://schemas.openxmlformats.org/officeDocument/2006/relationships/slideLayout" Target="../slideLayouts/slideLayout7.xml"/><Relationship Id="rId14" Type="http://schemas.openxmlformats.org/officeDocument/2006/relationships/image" Target="../media/image70.svg"/><Relationship Id="rId13" Type="http://schemas.openxmlformats.org/officeDocument/2006/relationships/image" Target="../media/image69.png"/><Relationship Id="rId12" Type="http://schemas.openxmlformats.org/officeDocument/2006/relationships/image" Target="../media/image68.svg"/><Relationship Id="rId11" Type="http://schemas.openxmlformats.org/officeDocument/2006/relationships/image" Target="../media/image67.png"/><Relationship Id="rId10" Type="http://schemas.openxmlformats.org/officeDocument/2006/relationships/image" Target="../media/image66.svg"/><Relationship Id="rId1" Type="http://schemas.openxmlformats.org/officeDocument/2006/relationships/image" Target="../media/image42.png"/></Relationships>
</file>

<file path=ppt/slides/_rels/slide13.xml.rels><?xml version="1.0" encoding="UTF-8" standalone="yes"?>
<Relationships xmlns="http://schemas.openxmlformats.org/package/2006/relationships"><Relationship Id="rId9" Type="http://schemas.openxmlformats.org/officeDocument/2006/relationships/image" Target="../media/image77.png"/><Relationship Id="rId8" Type="http://schemas.openxmlformats.org/officeDocument/2006/relationships/image" Target="../media/image76.svg"/><Relationship Id="rId7" Type="http://schemas.openxmlformats.org/officeDocument/2006/relationships/image" Target="../media/image75.png"/><Relationship Id="rId6" Type="http://schemas.openxmlformats.org/officeDocument/2006/relationships/image" Target="../media/image74.svg"/><Relationship Id="rId5" Type="http://schemas.openxmlformats.org/officeDocument/2006/relationships/image" Target="../media/image73.png"/><Relationship Id="rId4" Type="http://schemas.openxmlformats.org/officeDocument/2006/relationships/image" Target="../media/image72.svg"/><Relationship Id="rId3" Type="http://schemas.openxmlformats.org/officeDocument/2006/relationships/image" Target="../media/image71.png"/><Relationship Id="rId2" Type="http://schemas.openxmlformats.org/officeDocument/2006/relationships/image" Target="../media/image43.svg"/><Relationship Id="rId18" Type="http://schemas.openxmlformats.org/officeDocument/2006/relationships/slideLayout" Target="../slideLayouts/slideLayout7.xml"/><Relationship Id="rId17" Type="http://schemas.openxmlformats.org/officeDocument/2006/relationships/image" Target="../media/image85.png"/><Relationship Id="rId16" Type="http://schemas.openxmlformats.org/officeDocument/2006/relationships/image" Target="../media/image84.svg"/><Relationship Id="rId15" Type="http://schemas.openxmlformats.org/officeDocument/2006/relationships/image" Target="../media/image83.png"/><Relationship Id="rId14" Type="http://schemas.openxmlformats.org/officeDocument/2006/relationships/image" Target="../media/image82.svg"/><Relationship Id="rId13" Type="http://schemas.openxmlformats.org/officeDocument/2006/relationships/image" Target="../media/image81.png"/><Relationship Id="rId12" Type="http://schemas.openxmlformats.org/officeDocument/2006/relationships/image" Target="../media/image80.svg"/><Relationship Id="rId11" Type="http://schemas.openxmlformats.org/officeDocument/2006/relationships/image" Target="../media/image79.png"/><Relationship Id="rId10" Type="http://schemas.openxmlformats.org/officeDocument/2006/relationships/image" Target="../media/image78.svg"/><Relationship Id="rId1" Type="http://schemas.openxmlformats.org/officeDocument/2006/relationships/image" Target="../media/image42.png"/></Relationships>
</file>

<file path=ppt/slides/_rels/slide14.xml.rels><?xml version="1.0" encoding="UTF-8" standalone="yes"?>
<Relationships xmlns="http://schemas.openxmlformats.org/package/2006/relationships"><Relationship Id="rId9" Type="http://schemas.openxmlformats.org/officeDocument/2006/relationships/image" Target="../media/image50.png"/><Relationship Id="rId8" Type="http://schemas.openxmlformats.org/officeDocument/2006/relationships/image" Target="../media/image49.svg"/><Relationship Id="rId7" Type="http://schemas.openxmlformats.org/officeDocument/2006/relationships/image" Target="../media/image48.png"/><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 Id="rId3" Type="http://schemas.openxmlformats.org/officeDocument/2006/relationships/image" Target="../media/image44.png"/><Relationship Id="rId2" Type="http://schemas.openxmlformats.org/officeDocument/2006/relationships/image" Target="../media/image43.svg"/><Relationship Id="rId18" Type="http://schemas.openxmlformats.org/officeDocument/2006/relationships/slideLayout" Target="../slideLayouts/slideLayout7.xml"/><Relationship Id="rId17" Type="http://schemas.openxmlformats.org/officeDocument/2006/relationships/image" Target="../media/image58.png"/><Relationship Id="rId16" Type="http://schemas.openxmlformats.org/officeDocument/2006/relationships/image" Target="../media/image57.svg"/><Relationship Id="rId15" Type="http://schemas.openxmlformats.org/officeDocument/2006/relationships/image" Target="../media/image56.png"/><Relationship Id="rId14" Type="http://schemas.openxmlformats.org/officeDocument/2006/relationships/image" Target="../media/image55.svg"/><Relationship Id="rId13" Type="http://schemas.openxmlformats.org/officeDocument/2006/relationships/image" Target="../media/image54.png"/><Relationship Id="rId12" Type="http://schemas.openxmlformats.org/officeDocument/2006/relationships/image" Target="../media/image53.svg"/><Relationship Id="rId11" Type="http://schemas.openxmlformats.org/officeDocument/2006/relationships/image" Target="../media/image52.png"/><Relationship Id="rId10" Type="http://schemas.openxmlformats.org/officeDocument/2006/relationships/image" Target="../media/image51.svg"/><Relationship Id="rId1" Type="http://schemas.openxmlformats.org/officeDocument/2006/relationships/image" Target="../media/image42.png"/></Relationships>
</file>

<file path=ppt/slides/_rels/slide15.xml.rels><?xml version="1.0" encoding="UTF-8" standalone="yes"?>
<Relationships xmlns="http://schemas.openxmlformats.org/package/2006/relationships"><Relationship Id="rId9" Type="http://schemas.openxmlformats.org/officeDocument/2006/relationships/image" Target="../media/image92.png"/><Relationship Id="rId8" Type="http://schemas.openxmlformats.org/officeDocument/2006/relationships/image" Target="../media/image91.svg"/><Relationship Id="rId7" Type="http://schemas.openxmlformats.org/officeDocument/2006/relationships/image" Target="../media/image90.png"/><Relationship Id="rId6" Type="http://schemas.openxmlformats.org/officeDocument/2006/relationships/image" Target="../media/image89.svg"/><Relationship Id="rId5" Type="http://schemas.openxmlformats.org/officeDocument/2006/relationships/image" Target="../media/image88.png"/><Relationship Id="rId4" Type="http://schemas.openxmlformats.org/officeDocument/2006/relationships/image" Target="../media/image87.svg"/><Relationship Id="rId3" Type="http://schemas.openxmlformats.org/officeDocument/2006/relationships/image" Target="../media/image86.png"/><Relationship Id="rId23" Type="http://schemas.openxmlformats.org/officeDocument/2006/relationships/slideLayout" Target="../slideLayouts/slideLayout7.xml"/><Relationship Id="rId22" Type="http://schemas.openxmlformats.org/officeDocument/2006/relationships/image" Target="../media/image105.svg"/><Relationship Id="rId21" Type="http://schemas.openxmlformats.org/officeDocument/2006/relationships/image" Target="../media/image104.png"/><Relationship Id="rId20" Type="http://schemas.openxmlformats.org/officeDocument/2006/relationships/image" Target="../media/image103.svg"/><Relationship Id="rId2" Type="http://schemas.openxmlformats.org/officeDocument/2006/relationships/image" Target="../media/image43.svg"/><Relationship Id="rId19" Type="http://schemas.openxmlformats.org/officeDocument/2006/relationships/image" Target="../media/image102.png"/><Relationship Id="rId18" Type="http://schemas.openxmlformats.org/officeDocument/2006/relationships/image" Target="../media/image101.svg"/><Relationship Id="rId17" Type="http://schemas.openxmlformats.org/officeDocument/2006/relationships/image" Target="../media/image100.png"/><Relationship Id="rId16" Type="http://schemas.openxmlformats.org/officeDocument/2006/relationships/image" Target="../media/image99.svg"/><Relationship Id="rId15" Type="http://schemas.openxmlformats.org/officeDocument/2006/relationships/image" Target="../media/image98.png"/><Relationship Id="rId14" Type="http://schemas.openxmlformats.org/officeDocument/2006/relationships/image" Target="../media/image97.svg"/><Relationship Id="rId13" Type="http://schemas.openxmlformats.org/officeDocument/2006/relationships/image" Target="../media/image96.png"/><Relationship Id="rId12" Type="http://schemas.openxmlformats.org/officeDocument/2006/relationships/image" Target="../media/image95.svg"/><Relationship Id="rId11" Type="http://schemas.openxmlformats.org/officeDocument/2006/relationships/image" Target="../media/image94.png"/><Relationship Id="rId10" Type="http://schemas.openxmlformats.org/officeDocument/2006/relationships/image" Target="../media/image93.svg"/><Relationship Id="rId1" Type="http://schemas.openxmlformats.org/officeDocument/2006/relationships/image" Target="../media/image42.png"/></Relationships>
</file>

<file path=ppt/slides/_rels/slide16.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109.svg"/><Relationship Id="rId5" Type="http://schemas.openxmlformats.org/officeDocument/2006/relationships/image" Target="../media/image108.png"/><Relationship Id="rId4" Type="http://schemas.openxmlformats.org/officeDocument/2006/relationships/image" Target="../media/image107.svg"/><Relationship Id="rId3" Type="http://schemas.openxmlformats.org/officeDocument/2006/relationships/image" Target="../media/image106.png"/><Relationship Id="rId2" Type="http://schemas.openxmlformats.org/officeDocument/2006/relationships/image" Target="../media/image43.svg"/><Relationship Id="rId1" Type="http://schemas.openxmlformats.org/officeDocument/2006/relationships/image" Target="../media/image42.png"/></Relationships>
</file>

<file path=ppt/slides/_rels/slide17.xml.rels><?xml version="1.0" encoding="UTF-8" standalone="yes"?>
<Relationships xmlns="http://schemas.openxmlformats.org/package/2006/relationships"><Relationship Id="rId9" Type="http://schemas.openxmlformats.org/officeDocument/2006/relationships/image" Target="../media/image113.png"/><Relationship Id="rId8" Type="http://schemas.openxmlformats.org/officeDocument/2006/relationships/image" Target="../media/image112.svg"/><Relationship Id="rId7" Type="http://schemas.openxmlformats.org/officeDocument/2006/relationships/image" Target="../media/image111.png"/><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107.svg"/><Relationship Id="rId3" Type="http://schemas.openxmlformats.org/officeDocument/2006/relationships/image" Target="../media/image110.png"/><Relationship Id="rId2" Type="http://schemas.openxmlformats.org/officeDocument/2006/relationships/image" Target="../media/image43.svg"/><Relationship Id="rId18" Type="http://schemas.openxmlformats.org/officeDocument/2006/relationships/slideLayout" Target="../slideLayouts/slideLayout7.xml"/><Relationship Id="rId17" Type="http://schemas.openxmlformats.org/officeDocument/2006/relationships/image" Target="../media/image121.png"/><Relationship Id="rId16" Type="http://schemas.openxmlformats.org/officeDocument/2006/relationships/image" Target="../media/image120.svg"/><Relationship Id="rId15" Type="http://schemas.openxmlformats.org/officeDocument/2006/relationships/image" Target="../media/image119.png"/><Relationship Id="rId14" Type="http://schemas.openxmlformats.org/officeDocument/2006/relationships/image" Target="../media/image118.svg"/><Relationship Id="rId13" Type="http://schemas.openxmlformats.org/officeDocument/2006/relationships/image" Target="../media/image117.png"/><Relationship Id="rId12" Type="http://schemas.openxmlformats.org/officeDocument/2006/relationships/image" Target="../media/image116.svg"/><Relationship Id="rId11" Type="http://schemas.openxmlformats.org/officeDocument/2006/relationships/image" Target="../media/image115.png"/><Relationship Id="rId10" Type="http://schemas.openxmlformats.org/officeDocument/2006/relationships/image" Target="../media/image114.svg"/><Relationship Id="rId1" Type="http://schemas.openxmlformats.org/officeDocument/2006/relationships/image" Target="../media/image42.png"/></Relationships>
</file>

<file path=ppt/slides/_rels/slide18.xml.rels><?xml version="1.0" encoding="UTF-8" standalone="yes"?>
<Relationships xmlns="http://schemas.openxmlformats.org/package/2006/relationships"><Relationship Id="rId9" Type="http://schemas.openxmlformats.org/officeDocument/2006/relationships/image" Target="../media/image50.png"/><Relationship Id="rId8" Type="http://schemas.openxmlformats.org/officeDocument/2006/relationships/image" Target="../media/image49.svg"/><Relationship Id="rId7" Type="http://schemas.openxmlformats.org/officeDocument/2006/relationships/image" Target="../media/image48.png"/><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 Id="rId3" Type="http://schemas.openxmlformats.org/officeDocument/2006/relationships/image" Target="../media/image44.png"/><Relationship Id="rId2" Type="http://schemas.openxmlformats.org/officeDocument/2006/relationships/image" Target="../media/image43.svg"/><Relationship Id="rId18" Type="http://schemas.openxmlformats.org/officeDocument/2006/relationships/slideLayout" Target="../slideLayouts/slideLayout7.xml"/><Relationship Id="rId17" Type="http://schemas.openxmlformats.org/officeDocument/2006/relationships/image" Target="../media/image58.png"/><Relationship Id="rId16" Type="http://schemas.openxmlformats.org/officeDocument/2006/relationships/image" Target="../media/image57.svg"/><Relationship Id="rId15" Type="http://schemas.openxmlformats.org/officeDocument/2006/relationships/image" Target="../media/image56.png"/><Relationship Id="rId14" Type="http://schemas.openxmlformats.org/officeDocument/2006/relationships/image" Target="../media/image55.svg"/><Relationship Id="rId13" Type="http://schemas.openxmlformats.org/officeDocument/2006/relationships/image" Target="../media/image54.png"/><Relationship Id="rId12" Type="http://schemas.openxmlformats.org/officeDocument/2006/relationships/image" Target="../media/image53.svg"/><Relationship Id="rId11" Type="http://schemas.openxmlformats.org/officeDocument/2006/relationships/image" Target="../media/image52.png"/><Relationship Id="rId10" Type="http://schemas.openxmlformats.org/officeDocument/2006/relationships/image" Target="../media/image51.svg"/><Relationship Id="rId1" Type="http://schemas.openxmlformats.org/officeDocument/2006/relationships/image" Target="../media/image42.png"/></Relationships>
</file>

<file path=ppt/slides/_rels/slide19.xml.rels><?xml version="1.0" encoding="UTF-8" standalone="yes"?>
<Relationships xmlns="http://schemas.openxmlformats.org/package/2006/relationships"><Relationship Id="rId9" Type="http://schemas.openxmlformats.org/officeDocument/2006/relationships/image" Target="../media/image126.png"/><Relationship Id="rId8" Type="http://schemas.openxmlformats.org/officeDocument/2006/relationships/image" Target="../media/image125.svg"/><Relationship Id="rId7" Type="http://schemas.openxmlformats.org/officeDocument/2006/relationships/image" Target="../media/image124.png"/><Relationship Id="rId6" Type="http://schemas.openxmlformats.org/officeDocument/2006/relationships/image" Target="../media/image123.svg"/><Relationship Id="rId5" Type="http://schemas.openxmlformats.org/officeDocument/2006/relationships/image" Target="../media/image122.png"/><Relationship Id="rId4" Type="http://schemas.openxmlformats.org/officeDocument/2006/relationships/image" Target="../media/image107.svg"/><Relationship Id="rId3" Type="http://schemas.openxmlformats.org/officeDocument/2006/relationships/image" Target="../media/image106.png"/><Relationship Id="rId2" Type="http://schemas.openxmlformats.org/officeDocument/2006/relationships/image" Target="../media/image43.svg"/><Relationship Id="rId11" Type="http://schemas.openxmlformats.org/officeDocument/2006/relationships/slideLayout" Target="../slideLayouts/slideLayout7.xml"/><Relationship Id="rId10" Type="http://schemas.openxmlformats.org/officeDocument/2006/relationships/image" Target="../media/image127.svg"/><Relationship Id="rId1" Type="http://schemas.openxmlformats.org/officeDocument/2006/relationships/image" Target="../media/image42.png"/></Relationships>
</file>

<file path=ppt/slides/_rels/slide2.xml.rels><?xml version="1.0" encoding="UTF-8" standalone="yes"?>
<Relationships xmlns="http://schemas.openxmlformats.org/package/2006/relationships"><Relationship Id="rId9" Type="http://schemas.openxmlformats.org/officeDocument/2006/relationships/image" Target="../media/image27.png"/><Relationship Id="rId8" Type="http://schemas.openxmlformats.org/officeDocument/2006/relationships/image" Target="../media/image26.svg"/><Relationship Id="rId7" Type="http://schemas.openxmlformats.org/officeDocument/2006/relationships/image" Target="../media/image25.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 Id="rId3" Type="http://schemas.openxmlformats.org/officeDocument/2006/relationships/image" Target="../media/image21.png"/><Relationship Id="rId2" Type="http://schemas.openxmlformats.org/officeDocument/2006/relationships/image" Target="../media/image20.svg"/><Relationship Id="rId11" Type="http://schemas.openxmlformats.org/officeDocument/2006/relationships/slideLayout" Target="../slideLayouts/slideLayout7.xml"/><Relationship Id="rId10" Type="http://schemas.openxmlformats.org/officeDocument/2006/relationships/image" Target="../media/image28.svg"/><Relationship Id="rId1" Type="http://schemas.openxmlformats.org/officeDocument/2006/relationships/image" Target="../media/image19.png"/></Relationships>
</file>

<file path=ppt/slides/_rels/slide20.xml.rels><?xml version="1.0" encoding="UTF-8" standalone="yes"?>
<Relationships xmlns="http://schemas.openxmlformats.org/package/2006/relationships"><Relationship Id="rId9" Type="http://schemas.openxmlformats.org/officeDocument/2006/relationships/image" Target="../media/image113.png"/><Relationship Id="rId8" Type="http://schemas.openxmlformats.org/officeDocument/2006/relationships/image" Target="../media/image112.svg"/><Relationship Id="rId7" Type="http://schemas.openxmlformats.org/officeDocument/2006/relationships/image" Target="../media/image111.png"/><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107.svg"/><Relationship Id="rId3" Type="http://schemas.openxmlformats.org/officeDocument/2006/relationships/image" Target="../media/image110.png"/><Relationship Id="rId2" Type="http://schemas.openxmlformats.org/officeDocument/2006/relationships/image" Target="../media/image43.svg"/><Relationship Id="rId18" Type="http://schemas.openxmlformats.org/officeDocument/2006/relationships/slideLayout" Target="../slideLayouts/slideLayout7.xml"/><Relationship Id="rId17" Type="http://schemas.openxmlformats.org/officeDocument/2006/relationships/image" Target="../media/image128.jpeg"/><Relationship Id="rId16" Type="http://schemas.openxmlformats.org/officeDocument/2006/relationships/image" Target="../media/image120.svg"/><Relationship Id="rId15" Type="http://schemas.openxmlformats.org/officeDocument/2006/relationships/image" Target="../media/image119.png"/><Relationship Id="rId14" Type="http://schemas.openxmlformats.org/officeDocument/2006/relationships/image" Target="../media/image118.svg"/><Relationship Id="rId13" Type="http://schemas.openxmlformats.org/officeDocument/2006/relationships/image" Target="../media/image117.png"/><Relationship Id="rId12" Type="http://schemas.openxmlformats.org/officeDocument/2006/relationships/image" Target="../media/image116.svg"/><Relationship Id="rId11" Type="http://schemas.openxmlformats.org/officeDocument/2006/relationships/image" Target="../media/image115.png"/><Relationship Id="rId10" Type="http://schemas.openxmlformats.org/officeDocument/2006/relationships/image" Target="../media/image114.svg"/><Relationship Id="rId1" Type="http://schemas.openxmlformats.org/officeDocument/2006/relationships/image" Target="../media/image42.png"/></Relationships>
</file>

<file path=ppt/slides/_rels/slide21.xml.rels><?xml version="1.0" encoding="UTF-8" standalone="yes"?>
<Relationships xmlns="http://schemas.openxmlformats.org/package/2006/relationships"><Relationship Id="rId9" Type="http://schemas.openxmlformats.org/officeDocument/2006/relationships/image" Target="../media/image50.png"/><Relationship Id="rId8" Type="http://schemas.openxmlformats.org/officeDocument/2006/relationships/image" Target="../media/image49.svg"/><Relationship Id="rId7" Type="http://schemas.openxmlformats.org/officeDocument/2006/relationships/image" Target="../media/image48.png"/><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 Id="rId3" Type="http://schemas.openxmlformats.org/officeDocument/2006/relationships/image" Target="../media/image44.png"/><Relationship Id="rId2" Type="http://schemas.openxmlformats.org/officeDocument/2006/relationships/image" Target="../media/image43.svg"/><Relationship Id="rId18" Type="http://schemas.openxmlformats.org/officeDocument/2006/relationships/slideLayout" Target="../slideLayouts/slideLayout7.xml"/><Relationship Id="rId17" Type="http://schemas.openxmlformats.org/officeDocument/2006/relationships/image" Target="../media/image58.png"/><Relationship Id="rId16" Type="http://schemas.openxmlformats.org/officeDocument/2006/relationships/image" Target="../media/image57.svg"/><Relationship Id="rId15" Type="http://schemas.openxmlformats.org/officeDocument/2006/relationships/image" Target="../media/image56.png"/><Relationship Id="rId14" Type="http://schemas.openxmlformats.org/officeDocument/2006/relationships/image" Target="../media/image55.svg"/><Relationship Id="rId13" Type="http://schemas.openxmlformats.org/officeDocument/2006/relationships/image" Target="../media/image54.png"/><Relationship Id="rId12" Type="http://schemas.openxmlformats.org/officeDocument/2006/relationships/image" Target="../media/image53.svg"/><Relationship Id="rId11" Type="http://schemas.openxmlformats.org/officeDocument/2006/relationships/image" Target="../media/image52.png"/><Relationship Id="rId10" Type="http://schemas.openxmlformats.org/officeDocument/2006/relationships/image" Target="../media/image51.svg"/><Relationship Id="rId1" Type="http://schemas.openxmlformats.org/officeDocument/2006/relationships/image" Target="../media/image42.png"/></Relationships>
</file>

<file path=ppt/slides/_rels/slide22.xml.rels><?xml version="1.0" encoding="UTF-8" standalone="yes"?>
<Relationships xmlns="http://schemas.openxmlformats.org/package/2006/relationships"><Relationship Id="rId9" Type="http://schemas.openxmlformats.org/officeDocument/2006/relationships/image" Target="../media/image65.png"/><Relationship Id="rId8" Type="http://schemas.openxmlformats.org/officeDocument/2006/relationships/image" Target="../media/image64.svg"/><Relationship Id="rId7" Type="http://schemas.openxmlformats.org/officeDocument/2006/relationships/image" Target="../media/image63.png"/><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 Id="rId3" Type="http://schemas.openxmlformats.org/officeDocument/2006/relationships/image" Target="../media/image59.png"/><Relationship Id="rId2" Type="http://schemas.openxmlformats.org/officeDocument/2006/relationships/image" Target="../media/image43.svg"/><Relationship Id="rId15" Type="http://schemas.openxmlformats.org/officeDocument/2006/relationships/slideLayout" Target="../slideLayouts/slideLayout7.xml"/><Relationship Id="rId14" Type="http://schemas.openxmlformats.org/officeDocument/2006/relationships/image" Target="../media/image70.svg"/><Relationship Id="rId13" Type="http://schemas.openxmlformats.org/officeDocument/2006/relationships/image" Target="../media/image69.png"/><Relationship Id="rId12" Type="http://schemas.openxmlformats.org/officeDocument/2006/relationships/image" Target="../media/image68.svg"/><Relationship Id="rId11" Type="http://schemas.openxmlformats.org/officeDocument/2006/relationships/image" Target="../media/image67.png"/><Relationship Id="rId10" Type="http://schemas.openxmlformats.org/officeDocument/2006/relationships/image" Target="../media/image66.svg"/><Relationship Id="rId1" Type="http://schemas.openxmlformats.org/officeDocument/2006/relationships/image" Target="../media/image42.png"/></Relationships>
</file>

<file path=ppt/slides/_rels/slide23.xml.rels><?xml version="1.0" encoding="UTF-8" standalone="yes"?>
<Relationships xmlns="http://schemas.openxmlformats.org/package/2006/relationships"><Relationship Id="rId9" Type="http://schemas.openxmlformats.org/officeDocument/2006/relationships/image" Target="../media/image77.png"/><Relationship Id="rId8" Type="http://schemas.openxmlformats.org/officeDocument/2006/relationships/image" Target="../media/image76.svg"/><Relationship Id="rId7" Type="http://schemas.openxmlformats.org/officeDocument/2006/relationships/image" Target="../media/image75.png"/><Relationship Id="rId6" Type="http://schemas.openxmlformats.org/officeDocument/2006/relationships/image" Target="../media/image74.svg"/><Relationship Id="rId5" Type="http://schemas.openxmlformats.org/officeDocument/2006/relationships/image" Target="../media/image73.png"/><Relationship Id="rId4" Type="http://schemas.openxmlformats.org/officeDocument/2006/relationships/image" Target="../media/image72.svg"/><Relationship Id="rId3" Type="http://schemas.openxmlformats.org/officeDocument/2006/relationships/image" Target="../media/image71.png"/><Relationship Id="rId2" Type="http://schemas.openxmlformats.org/officeDocument/2006/relationships/image" Target="../media/image43.svg"/><Relationship Id="rId18" Type="http://schemas.openxmlformats.org/officeDocument/2006/relationships/slideLayout" Target="../slideLayouts/slideLayout7.xml"/><Relationship Id="rId17" Type="http://schemas.openxmlformats.org/officeDocument/2006/relationships/image" Target="../media/image85.png"/><Relationship Id="rId16" Type="http://schemas.openxmlformats.org/officeDocument/2006/relationships/image" Target="../media/image84.svg"/><Relationship Id="rId15" Type="http://schemas.openxmlformats.org/officeDocument/2006/relationships/image" Target="../media/image83.png"/><Relationship Id="rId14" Type="http://schemas.openxmlformats.org/officeDocument/2006/relationships/image" Target="../media/image82.svg"/><Relationship Id="rId13" Type="http://schemas.openxmlformats.org/officeDocument/2006/relationships/image" Target="../media/image81.png"/><Relationship Id="rId12" Type="http://schemas.openxmlformats.org/officeDocument/2006/relationships/image" Target="../media/image80.svg"/><Relationship Id="rId11" Type="http://schemas.openxmlformats.org/officeDocument/2006/relationships/image" Target="../media/image79.png"/><Relationship Id="rId10" Type="http://schemas.openxmlformats.org/officeDocument/2006/relationships/image" Target="../media/image78.svg"/><Relationship Id="rId1" Type="http://schemas.openxmlformats.org/officeDocument/2006/relationships/image" Target="../media/image42.png"/></Relationships>
</file>

<file path=ppt/slides/_rels/slide24.xml.rels><?xml version="1.0" encoding="UTF-8" standalone="yes"?>
<Relationships xmlns="http://schemas.openxmlformats.org/package/2006/relationships"><Relationship Id="rId9" Type="http://schemas.openxmlformats.org/officeDocument/2006/relationships/image" Target="../media/image132.png"/><Relationship Id="rId8" Type="http://schemas.openxmlformats.org/officeDocument/2006/relationships/image" Target="../media/image53.svg"/><Relationship Id="rId7" Type="http://schemas.openxmlformats.org/officeDocument/2006/relationships/image" Target="../media/image52.png"/><Relationship Id="rId6" Type="http://schemas.openxmlformats.org/officeDocument/2006/relationships/image" Target="../media/image131.svg"/><Relationship Id="rId5" Type="http://schemas.openxmlformats.org/officeDocument/2006/relationships/image" Target="../media/image130.png"/><Relationship Id="rId4" Type="http://schemas.openxmlformats.org/officeDocument/2006/relationships/image" Target="../media/image60.svg"/><Relationship Id="rId3" Type="http://schemas.openxmlformats.org/officeDocument/2006/relationships/image" Target="../media/image129.png"/><Relationship Id="rId21" Type="http://schemas.openxmlformats.org/officeDocument/2006/relationships/slideLayout" Target="../slideLayouts/slideLayout7.xml"/><Relationship Id="rId20" Type="http://schemas.openxmlformats.org/officeDocument/2006/relationships/image" Target="../media/image143.svg"/><Relationship Id="rId2" Type="http://schemas.openxmlformats.org/officeDocument/2006/relationships/image" Target="../media/image43.svg"/><Relationship Id="rId19" Type="http://schemas.openxmlformats.org/officeDocument/2006/relationships/image" Target="../media/image142.png"/><Relationship Id="rId18" Type="http://schemas.openxmlformats.org/officeDocument/2006/relationships/image" Target="../media/image141.svg"/><Relationship Id="rId17" Type="http://schemas.openxmlformats.org/officeDocument/2006/relationships/image" Target="../media/image140.png"/><Relationship Id="rId16" Type="http://schemas.openxmlformats.org/officeDocument/2006/relationships/image" Target="../media/image139.svg"/><Relationship Id="rId15" Type="http://schemas.openxmlformats.org/officeDocument/2006/relationships/image" Target="../media/image138.png"/><Relationship Id="rId14" Type="http://schemas.openxmlformats.org/officeDocument/2006/relationships/image" Target="../media/image137.svg"/><Relationship Id="rId13" Type="http://schemas.openxmlformats.org/officeDocument/2006/relationships/image" Target="../media/image136.png"/><Relationship Id="rId12" Type="http://schemas.openxmlformats.org/officeDocument/2006/relationships/image" Target="../media/image135.svg"/><Relationship Id="rId11" Type="http://schemas.openxmlformats.org/officeDocument/2006/relationships/image" Target="../media/image134.png"/><Relationship Id="rId10" Type="http://schemas.openxmlformats.org/officeDocument/2006/relationships/image" Target="../media/image133.svg"/><Relationship Id="rId1" Type="http://schemas.openxmlformats.org/officeDocument/2006/relationships/image" Target="../media/image42.png"/></Relationships>
</file>

<file path=ppt/slides/_rels/slide25.xml.rels><?xml version="1.0" encoding="UTF-8" standalone="yes"?>
<Relationships xmlns="http://schemas.openxmlformats.org/package/2006/relationships"><Relationship Id="rId9" Type="http://schemas.openxmlformats.org/officeDocument/2006/relationships/image" Target="../media/image149.svg"/><Relationship Id="rId8" Type="http://schemas.openxmlformats.org/officeDocument/2006/relationships/image" Target="../media/image148.png"/><Relationship Id="rId7" Type="http://schemas.openxmlformats.org/officeDocument/2006/relationships/image" Target="../media/image147.svg"/><Relationship Id="rId6" Type="http://schemas.openxmlformats.org/officeDocument/2006/relationships/image" Target="../media/image146.png"/><Relationship Id="rId5" Type="http://schemas.openxmlformats.org/officeDocument/2006/relationships/image" Target="../media/image60.svg"/><Relationship Id="rId4" Type="http://schemas.openxmlformats.org/officeDocument/2006/relationships/image" Target="../media/image145.png"/><Relationship Id="rId3" Type="http://schemas.openxmlformats.org/officeDocument/2006/relationships/image" Target="../media/image144.jpeg"/><Relationship Id="rId2" Type="http://schemas.openxmlformats.org/officeDocument/2006/relationships/image" Target="../media/image43.svg"/><Relationship Id="rId18" Type="http://schemas.openxmlformats.org/officeDocument/2006/relationships/slideLayout" Target="../slideLayouts/slideLayout7.xml"/><Relationship Id="rId17" Type="http://schemas.openxmlformats.org/officeDocument/2006/relationships/image" Target="../media/image157.svg"/><Relationship Id="rId16" Type="http://schemas.openxmlformats.org/officeDocument/2006/relationships/image" Target="../media/image156.png"/><Relationship Id="rId15" Type="http://schemas.openxmlformats.org/officeDocument/2006/relationships/image" Target="../media/image155.svg"/><Relationship Id="rId14" Type="http://schemas.openxmlformats.org/officeDocument/2006/relationships/image" Target="../media/image154.png"/><Relationship Id="rId13" Type="http://schemas.openxmlformats.org/officeDocument/2006/relationships/image" Target="../media/image153.svg"/><Relationship Id="rId12" Type="http://schemas.openxmlformats.org/officeDocument/2006/relationships/image" Target="../media/image152.png"/><Relationship Id="rId11" Type="http://schemas.openxmlformats.org/officeDocument/2006/relationships/image" Target="../media/image151.svg"/><Relationship Id="rId10" Type="http://schemas.openxmlformats.org/officeDocument/2006/relationships/image" Target="../media/image150.png"/><Relationship Id="rId1" Type="http://schemas.openxmlformats.org/officeDocument/2006/relationships/image" Target="../media/image42.png"/></Relationships>
</file>

<file path=ppt/slides/_rels/slide26.xml.rels><?xml version="1.0" encoding="UTF-8" standalone="yes"?>
<Relationships xmlns="http://schemas.openxmlformats.org/package/2006/relationships"><Relationship Id="rId9" Type="http://schemas.openxmlformats.org/officeDocument/2006/relationships/image" Target="../media/image126.png"/><Relationship Id="rId8" Type="http://schemas.openxmlformats.org/officeDocument/2006/relationships/image" Target="../media/image125.svg"/><Relationship Id="rId7" Type="http://schemas.openxmlformats.org/officeDocument/2006/relationships/image" Target="../media/image124.png"/><Relationship Id="rId6" Type="http://schemas.openxmlformats.org/officeDocument/2006/relationships/image" Target="../media/image123.svg"/><Relationship Id="rId5" Type="http://schemas.openxmlformats.org/officeDocument/2006/relationships/image" Target="../media/image122.png"/><Relationship Id="rId4" Type="http://schemas.openxmlformats.org/officeDocument/2006/relationships/image" Target="../media/image107.svg"/><Relationship Id="rId3" Type="http://schemas.openxmlformats.org/officeDocument/2006/relationships/image" Target="../media/image106.png"/><Relationship Id="rId2" Type="http://schemas.openxmlformats.org/officeDocument/2006/relationships/image" Target="../media/image43.svg"/><Relationship Id="rId11" Type="http://schemas.openxmlformats.org/officeDocument/2006/relationships/slideLayout" Target="../slideLayouts/slideLayout7.xml"/><Relationship Id="rId10" Type="http://schemas.openxmlformats.org/officeDocument/2006/relationships/image" Target="../media/image127.svg"/><Relationship Id="rId1" Type="http://schemas.openxmlformats.org/officeDocument/2006/relationships/image" Target="../media/image42.png"/></Relationships>
</file>

<file path=ppt/slides/_rels/slide27.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60.jpeg"/><Relationship Id="rId4" Type="http://schemas.openxmlformats.org/officeDocument/2006/relationships/image" Target="../media/image159.svg"/><Relationship Id="rId3" Type="http://schemas.openxmlformats.org/officeDocument/2006/relationships/image" Target="../media/image158.png"/><Relationship Id="rId2" Type="http://schemas.openxmlformats.org/officeDocument/2006/relationships/image" Target="../media/image43.svg"/><Relationship Id="rId1" Type="http://schemas.openxmlformats.org/officeDocument/2006/relationships/image" Target="../media/image42.png"/></Relationships>
</file>

<file path=ppt/slides/_rels/slide28.xml.rels><?xml version="1.0" encoding="UTF-8" standalone="yes"?>
<Relationships xmlns="http://schemas.openxmlformats.org/package/2006/relationships"><Relationship Id="rId9" Type="http://schemas.openxmlformats.org/officeDocument/2006/relationships/image" Target="../media/image165.png"/><Relationship Id="rId8" Type="http://schemas.openxmlformats.org/officeDocument/2006/relationships/image" Target="../media/image164.svg"/><Relationship Id="rId7" Type="http://schemas.openxmlformats.org/officeDocument/2006/relationships/image" Target="../media/image163.png"/><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107.svg"/><Relationship Id="rId3" Type="http://schemas.openxmlformats.org/officeDocument/2006/relationships/image" Target="../media/image110.png"/><Relationship Id="rId2" Type="http://schemas.openxmlformats.org/officeDocument/2006/relationships/image" Target="../media/image162.svg"/><Relationship Id="rId11" Type="http://schemas.openxmlformats.org/officeDocument/2006/relationships/slideLayout" Target="../slideLayouts/slideLayout7.xml"/><Relationship Id="rId10" Type="http://schemas.openxmlformats.org/officeDocument/2006/relationships/image" Target="../media/image166.svg"/><Relationship Id="rId1" Type="http://schemas.openxmlformats.org/officeDocument/2006/relationships/image" Target="../media/image161.png"/></Relationships>
</file>

<file path=ppt/slides/_rels/slide29.xml.rels><?xml version="1.0" encoding="UTF-8" standalone="yes"?>
<Relationships xmlns="http://schemas.openxmlformats.org/package/2006/relationships"><Relationship Id="rId9" Type="http://schemas.openxmlformats.org/officeDocument/2006/relationships/image" Target="../media/image126.png"/><Relationship Id="rId8" Type="http://schemas.openxmlformats.org/officeDocument/2006/relationships/image" Target="../media/image125.svg"/><Relationship Id="rId7" Type="http://schemas.openxmlformats.org/officeDocument/2006/relationships/image" Target="../media/image124.png"/><Relationship Id="rId6" Type="http://schemas.openxmlformats.org/officeDocument/2006/relationships/image" Target="../media/image123.svg"/><Relationship Id="rId5" Type="http://schemas.openxmlformats.org/officeDocument/2006/relationships/image" Target="../media/image122.png"/><Relationship Id="rId4" Type="http://schemas.openxmlformats.org/officeDocument/2006/relationships/image" Target="../media/image107.svg"/><Relationship Id="rId3" Type="http://schemas.openxmlformats.org/officeDocument/2006/relationships/image" Target="../media/image106.png"/><Relationship Id="rId2" Type="http://schemas.openxmlformats.org/officeDocument/2006/relationships/image" Target="../media/image43.svg"/><Relationship Id="rId11" Type="http://schemas.openxmlformats.org/officeDocument/2006/relationships/slideLayout" Target="../slideLayouts/slideLayout7.xml"/><Relationship Id="rId10" Type="http://schemas.openxmlformats.org/officeDocument/2006/relationships/image" Target="../media/image127.svg"/><Relationship Id="rId1" Type="http://schemas.openxmlformats.org/officeDocument/2006/relationships/image" Target="../media/image42.png"/></Relationships>
</file>

<file path=ppt/slides/_rels/slide3.xml.rels><?xml version="1.0" encoding="UTF-8" standalone="yes"?>
<Relationships xmlns="http://schemas.openxmlformats.org/package/2006/relationships"><Relationship Id="rId9" Type="http://schemas.openxmlformats.org/officeDocument/2006/relationships/image" Target="../media/image37.png"/><Relationship Id="rId8" Type="http://schemas.openxmlformats.org/officeDocument/2006/relationships/image" Target="../media/image36.png"/><Relationship Id="rId7" Type="http://schemas.openxmlformats.org/officeDocument/2006/relationships/image" Target="../media/image35.png"/><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3" Type="http://schemas.openxmlformats.org/officeDocument/2006/relationships/image" Target="../media/image31.svg"/><Relationship Id="rId2" Type="http://schemas.openxmlformats.org/officeDocument/2006/relationships/image" Target="../media/image30.png"/><Relationship Id="rId16" Type="http://schemas.openxmlformats.org/officeDocument/2006/relationships/slideLayout" Target="../slideLayouts/slideLayout12.xml"/><Relationship Id="rId15" Type="http://schemas.openxmlformats.org/officeDocument/2006/relationships/audio" Target="../media/audio1.wav"/><Relationship Id="rId14" Type="http://schemas.openxmlformats.org/officeDocument/2006/relationships/image" Target="../media/image41.png"/><Relationship Id="rId13" Type="http://schemas.openxmlformats.org/officeDocument/2006/relationships/image" Target="../media/image40.png"/><Relationship Id="rId12" Type="http://schemas.openxmlformats.org/officeDocument/2006/relationships/image" Target="../media/image39.svg"/><Relationship Id="rId11" Type="http://schemas.openxmlformats.org/officeDocument/2006/relationships/image" Target="../media/image38.png"/><Relationship Id="rId10" Type="http://schemas.openxmlformats.org/officeDocument/2006/relationships/slide" Target="slide1.xml"/><Relationship Id="rId1" Type="http://schemas.openxmlformats.org/officeDocument/2006/relationships/image" Target="../media/image29.png"/></Relationships>
</file>

<file path=ppt/slides/_rels/slide30.xml.rels><?xml version="1.0" encoding="UTF-8" standalone="yes"?>
<Relationships xmlns="http://schemas.openxmlformats.org/package/2006/relationships"><Relationship Id="rId9" Type="http://schemas.openxmlformats.org/officeDocument/2006/relationships/image" Target="../media/image149.svg"/><Relationship Id="rId8" Type="http://schemas.openxmlformats.org/officeDocument/2006/relationships/image" Target="../media/image148.png"/><Relationship Id="rId7" Type="http://schemas.openxmlformats.org/officeDocument/2006/relationships/image" Target="../media/image147.svg"/><Relationship Id="rId6" Type="http://schemas.openxmlformats.org/officeDocument/2006/relationships/image" Target="../media/image146.png"/><Relationship Id="rId5" Type="http://schemas.openxmlformats.org/officeDocument/2006/relationships/image" Target="../media/image60.svg"/><Relationship Id="rId4" Type="http://schemas.openxmlformats.org/officeDocument/2006/relationships/image" Target="../media/image145.png"/><Relationship Id="rId3" Type="http://schemas.openxmlformats.org/officeDocument/2006/relationships/image" Target="../media/image144.jpeg"/><Relationship Id="rId2" Type="http://schemas.openxmlformats.org/officeDocument/2006/relationships/image" Target="../media/image43.svg"/><Relationship Id="rId18" Type="http://schemas.openxmlformats.org/officeDocument/2006/relationships/slideLayout" Target="../slideLayouts/slideLayout7.xml"/><Relationship Id="rId17" Type="http://schemas.openxmlformats.org/officeDocument/2006/relationships/image" Target="../media/image157.svg"/><Relationship Id="rId16" Type="http://schemas.openxmlformats.org/officeDocument/2006/relationships/image" Target="../media/image156.png"/><Relationship Id="rId15" Type="http://schemas.openxmlformats.org/officeDocument/2006/relationships/image" Target="../media/image155.svg"/><Relationship Id="rId14" Type="http://schemas.openxmlformats.org/officeDocument/2006/relationships/image" Target="../media/image154.png"/><Relationship Id="rId13" Type="http://schemas.openxmlformats.org/officeDocument/2006/relationships/image" Target="../media/image153.svg"/><Relationship Id="rId12" Type="http://schemas.openxmlformats.org/officeDocument/2006/relationships/image" Target="../media/image152.png"/><Relationship Id="rId11" Type="http://schemas.openxmlformats.org/officeDocument/2006/relationships/image" Target="../media/image151.svg"/><Relationship Id="rId10" Type="http://schemas.openxmlformats.org/officeDocument/2006/relationships/image" Target="../media/image150.png"/><Relationship Id="rId1" Type="http://schemas.openxmlformats.org/officeDocument/2006/relationships/image" Target="../media/image42.png"/></Relationships>
</file>

<file path=ppt/slides/_rels/slide31.xml.rels><?xml version="1.0" encoding="UTF-8" standalone="yes"?>
<Relationships xmlns="http://schemas.openxmlformats.org/package/2006/relationships"><Relationship Id="rId9" Type="http://schemas.openxmlformats.org/officeDocument/2006/relationships/image" Target="../media/image126.png"/><Relationship Id="rId8" Type="http://schemas.openxmlformats.org/officeDocument/2006/relationships/image" Target="../media/image125.svg"/><Relationship Id="rId7" Type="http://schemas.openxmlformats.org/officeDocument/2006/relationships/image" Target="../media/image124.png"/><Relationship Id="rId6" Type="http://schemas.openxmlformats.org/officeDocument/2006/relationships/image" Target="../media/image123.svg"/><Relationship Id="rId5" Type="http://schemas.openxmlformats.org/officeDocument/2006/relationships/image" Target="../media/image122.png"/><Relationship Id="rId4" Type="http://schemas.openxmlformats.org/officeDocument/2006/relationships/image" Target="../media/image107.svg"/><Relationship Id="rId3" Type="http://schemas.openxmlformats.org/officeDocument/2006/relationships/image" Target="../media/image106.png"/><Relationship Id="rId2" Type="http://schemas.openxmlformats.org/officeDocument/2006/relationships/image" Target="../media/image43.svg"/><Relationship Id="rId11" Type="http://schemas.openxmlformats.org/officeDocument/2006/relationships/slideLayout" Target="../slideLayouts/slideLayout7.xml"/><Relationship Id="rId10" Type="http://schemas.openxmlformats.org/officeDocument/2006/relationships/image" Target="../media/image127.svg"/><Relationship Id="rId1" Type="http://schemas.openxmlformats.org/officeDocument/2006/relationships/image" Target="../media/image42.png"/></Relationships>
</file>

<file path=ppt/slides/_rels/slide4.xml.rels><?xml version="1.0" encoding="UTF-8" standalone="yes"?>
<Relationships xmlns="http://schemas.openxmlformats.org/package/2006/relationships"><Relationship Id="rId9" Type="http://schemas.openxmlformats.org/officeDocument/2006/relationships/image" Target="../media/image37.png"/><Relationship Id="rId8" Type="http://schemas.openxmlformats.org/officeDocument/2006/relationships/image" Target="../media/image36.png"/><Relationship Id="rId7" Type="http://schemas.openxmlformats.org/officeDocument/2006/relationships/image" Target="../media/image35.png"/><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3" Type="http://schemas.openxmlformats.org/officeDocument/2006/relationships/image" Target="../media/image31.svg"/><Relationship Id="rId2" Type="http://schemas.openxmlformats.org/officeDocument/2006/relationships/image" Target="../media/image30.png"/><Relationship Id="rId16" Type="http://schemas.openxmlformats.org/officeDocument/2006/relationships/slideLayout" Target="../slideLayouts/slideLayout12.xml"/><Relationship Id="rId15" Type="http://schemas.openxmlformats.org/officeDocument/2006/relationships/audio" Target="../media/audio1.wav"/><Relationship Id="rId14" Type="http://schemas.openxmlformats.org/officeDocument/2006/relationships/image" Target="../media/image41.png"/><Relationship Id="rId13" Type="http://schemas.openxmlformats.org/officeDocument/2006/relationships/image" Target="../media/image40.png"/><Relationship Id="rId12" Type="http://schemas.openxmlformats.org/officeDocument/2006/relationships/image" Target="../media/image39.svg"/><Relationship Id="rId11" Type="http://schemas.openxmlformats.org/officeDocument/2006/relationships/image" Target="../media/image38.png"/><Relationship Id="rId10" Type="http://schemas.openxmlformats.org/officeDocument/2006/relationships/slide" Target="slide1.xml"/><Relationship Id="rId1" Type="http://schemas.openxmlformats.org/officeDocument/2006/relationships/image" Target="../media/image29.png"/></Relationships>
</file>

<file path=ppt/slides/_rels/slide5.xml.rels><?xml version="1.0" encoding="UTF-8" standalone="yes"?>
<Relationships xmlns="http://schemas.openxmlformats.org/package/2006/relationships"><Relationship Id="rId9" Type="http://schemas.openxmlformats.org/officeDocument/2006/relationships/image" Target="../media/image37.png"/><Relationship Id="rId8" Type="http://schemas.openxmlformats.org/officeDocument/2006/relationships/image" Target="../media/image36.png"/><Relationship Id="rId7" Type="http://schemas.openxmlformats.org/officeDocument/2006/relationships/image" Target="../media/image35.png"/><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3" Type="http://schemas.openxmlformats.org/officeDocument/2006/relationships/image" Target="../media/image31.svg"/><Relationship Id="rId2" Type="http://schemas.openxmlformats.org/officeDocument/2006/relationships/image" Target="../media/image30.png"/><Relationship Id="rId16" Type="http://schemas.openxmlformats.org/officeDocument/2006/relationships/slideLayout" Target="../slideLayouts/slideLayout12.xml"/><Relationship Id="rId15" Type="http://schemas.openxmlformats.org/officeDocument/2006/relationships/audio" Target="../media/audio1.wav"/><Relationship Id="rId14" Type="http://schemas.openxmlformats.org/officeDocument/2006/relationships/image" Target="../media/image41.png"/><Relationship Id="rId13" Type="http://schemas.openxmlformats.org/officeDocument/2006/relationships/image" Target="../media/image40.png"/><Relationship Id="rId12" Type="http://schemas.openxmlformats.org/officeDocument/2006/relationships/image" Target="../media/image39.svg"/><Relationship Id="rId11" Type="http://schemas.openxmlformats.org/officeDocument/2006/relationships/image" Target="../media/image38.png"/><Relationship Id="rId10" Type="http://schemas.openxmlformats.org/officeDocument/2006/relationships/slide" Target="slide1.xml"/><Relationship Id="rId1" Type="http://schemas.openxmlformats.org/officeDocument/2006/relationships/image" Target="../media/image29.png"/></Relationships>
</file>

<file path=ppt/slides/_rels/slide6.xml.rels><?xml version="1.0" encoding="UTF-8" standalone="yes"?>
<Relationships xmlns="http://schemas.openxmlformats.org/package/2006/relationships"><Relationship Id="rId9" Type="http://schemas.openxmlformats.org/officeDocument/2006/relationships/image" Target="../media/image37.png"/><Relationship Id="rId8" Type="http://schemas.openxmlformats.org/officeDocument/2006/relationships/image" Target="../media/image36.png"/><Relationship Id="rId7" Type="http://schemas.openxmlformats.org/officeDocument/2006/relationships/image" Target="../media/image35.png"/><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3" Type="http://schemas.openxmlformats.org/officeDocument/2006/relationships/image" Target="../media/image31.svg"/><Relationship Id="rId2" Type="http://schemas.openxmlformats.org/officeDocument/2006/relationships/image" Target="../media/image30.png"/><Relationship Id="rId16" Type="http://schemas.openxmlformats.org/officeDocument/2006/relationships/slideLayout" Target="../slideLayouts/slideLayout12.xml"/><Relationship Id="rId15" Type="http://schemas.openxmlformats.org/officeDocument/2006/relationships/audio" Target="../media/audio1.wav"/><Relationship Id="rId14" Type="http://schemas.openxmlformats.org/officeDocument/2006/relationships/image" Target="../media/image41.png"/><Relationship Id="rId13" Type="http://schemas.openxmlformats.org/officeDocument/2006/relationships/image" Target="../media/image40.png"/><Relationship Id="rId12" Type="http://schemas.openxmlformats.org/officeDocument/2006/relationships/image" Target="../media/image39.svg"/><Relationship Id="rId11" Type="http://schemas.openxmlformats.org/officeDocument/2006/relationships/image" Target="../media/image38.png"/><Relationship Id="rId10" Type="http://schemas.openxmlformats.org/officeDocument/2006/relationships/slide" Target="slide1.xml"/><Relationship Id="rId1" Type="http://schemas.openxmlformats.org/officeDocument/2006/relationships/image" Target="../media/image29.png"/></Relationships>
</file>

<file path=ppt/slides/_rels/slide7.xml.rels><?xml version="1.0" encoding="UTF-8" standalone="yes"?>
<Relationships xmlns="http://schemas.openxmlformats.org/package/2006/relationships"><Relationship Id="rId9" Type="http://schemas.openxmlformats.org/officeDocument/2006/relationships/image" Target="../media/image37.png"/><Relationship Id="rId8" Type="http://schemas.openxmlformats.org/officeDocument/2006/relationships/image" Target="../media/image36.png"/><Relationship Id="rId7" Type="http://schemas.openxmlformats.org/officeDocument/2006/relationships/image" Target="../media/image35.png"/><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3" Type="http://schemas.openxmlformats.org/officeDocument/2006/relationships/image" Target="../media/image31.svg"/><Relationship Id="rId2" Type="http://schemas.openxmlformats.org/officeDocument/2006/relationships/image" Target="../media/image30.png"/><Relationship Id="rId16" Type="http://schemas.openxmlformats.org/officeDocument/2006/relationships/slideLayout" Target="../slideLayouts/slideLayout12.xml"/><Relationship Id="rId15" Type="http://schemas.openxmlformats.org/officeDocument/2006/relationships/audio" Target="../media/audio1.wav"/><Relationship Id="rId14" Type="http://schemas.openxmlformats.org/officeDocument/2006/relationships/image" Target="../media/image41.png"/><Relationship Id="rId13" Type="http://schemas.openxmlformats.org/officeDocument/2006/relationships/image" Target="../media/image40.png"/><Relationship Id="rId12" Type="http://schemas.openxmlformats.org/officeDocument/2006/relationships/image" Target="../media/image39.svg"/><Relationship Id="rId11" Type="http://schemas.openxmlformats.org/officeDocument/2006/relationships/image" Target="../media/image38.png"/><Relationship Id="rId10" Type="http://schemas.openxmlformats.org/officeDocument/2006/relationships/slide" Target="slide1.xml"/><Relationship Id="rId1" Type="http://schemas.openxmlformats.org/officeDocument/2006/relationships/image" Target="../media/image29.png"/></Relationships>
</file>

<file path=ppt/slides/_rels/slide8.xml.rels><?xml version="1.0" encoding="UTF-8" standalone="yes"?>
<Relationships xmlns="http://schemas.openxmlformats.org/package/2006/relationships"><Relationship Id="rId9" Type="http://schemas.openxmlformats.org/officeDocument/2006/relationships/slide" Target="slide1.xml"/><Relationship Id="rId8" Type="http://schemas.openxmlformats.org/officeDocument/2006/relationships/image" Target="../media/image37.png"/><Relationship Id="rId7" Type="http://schemas.openxmlformats.org/officeDocument/2006/relationships/image" Target="../media/image36.png"/><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 Id="rId3" Type="http://schemas.openxmlformats.org/officeDocument/2006/relationships/image" Target="../media/image32.png"/><Relationship Id="rId2" Type="http://schemas.openxmlformats.org/officeDocument/2006/relationships/image" Target="../media/image30.png"/><Relationship Id="rId14" Type="http://schemas.openxmlformats.org/officeDocument/2006/relationships/slideLayout" Target="../slideLayouts/slideLayout12.xml"/><Relationship Id="rId13" Type="http://schemas.openxmlformats.org/officeDocument/2006/relationships/audio" Target="../media/audio1.wav"/><Relationship Id="rId12" Type="http://schemas.openxmlformats.org/officeDocument/2006/relationships/image" Target="../media/image41.png"/><Relationship Id="rId11" Type="http://schemas.openxmlformats.org/officeDocument/2006/relationships/image" Target="../media/image40.png"/><Relationship Id="rId10" Type="http://schemas.openxmlformats.org/officeDocument/2006/relationships/image" Target="../media/image38.png"/><Relationship Id="rId1" Type="http://schemas.openxmlformats.org/officeDocument/2006/relationships/image" Target="../media/image29.png"/></Relationships>
</file>

<file path=ppt/slides/_rels/slide9.xml.rels><?xml version="1.0" encoding="UTF-8" standalone="yes"?>
<Relationships xmlns="http://schemas.openxmlformats.org/package/2006/relationships"><Relationship Id="rId9" Type="http://schemas.openxmlformats.org/officeDocument/2006/relationships/slide" Target="slide1.xml"/><Relationship Id="rId8" Type="http://schemas.openxmlformats.org/officeDocument/2006/relationships/image" Target="../media/image37.png"/><Relationship Id="rId7" Type="http://schemas.openxmlformats.org/officeDocument/2006/relationships/image" Target="../media/image36.png"/><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 Id="rId3" Type="http://schemas.openxmlformats.org/officeDocument/2006/relationships/image" Target="../media/image32.png"/><Relationship Id="rId2" Type="http://schemas.openxmlformats.org/officeDocument/2006/relationships/image" Target="../media/image30.png"/><Relationship Id="rId14" Type="http://schemas.openxmlformats.org/officeDocument/2006/relationships/slideLayout" Target="../slideLayouts/slideLayout12.xml"/><Relationship Id="rId13" Type="http://schemas.openxmlformats.org/officeDocument/2006/relationships/audio" Target="../media/audio1.wav"/><Relationship Id="rId12" Type="http://schemas.openxmlformats.org/officeDocument/2006/relationships/image" Target="../media/image41.png"/><Relationship Id="rId11" Type="http://schemas.openxmlformats.org/officeDocument/2006/relationships/image" Target="../media/image40.png"/><Relationship Id="rId10" Type="http://schemas.openxmlformats.org/officeDocument/2006/relationships/image" Target="../media/image38.png"/><Relationship Id="rId1"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569845" y="-629829"/>
            <a:ext cx="20957720" cy="11782581"/>
          </a:xfrm>
          <a:prstGeom prst="rect">
            <a:avLst/>
          </a:prstGeom>
        </p:spPr>
      </p:pic>
      <p:grpSp>
        <p:nvGrpSpPr>
          <p:cNvPr id="3" name="Group 3"/>
          <p:cNvGrpSpPr/>
          <p:nvPr/>
        </p:nvGrpSpPr>
        <p:grpSpPr>
          <a:xfrm>
            <a:off x="2417019" y="1670293"/>
            <a:ext cx="13453962" cy="7774652"/>
            <a:chOff x="0" y="0"/>
            <a:chExt cx="5490351" cy="3172714"/>
          </a:xfrm>
        </p:grpSpPr>
        <p:sp>
          <p:nvSpPr>
            <p:cNvPr id="4" name="Freeform 4"/>
            <p:cNvSpPr/>
            <p:nvPr/>
          </p:nvSpPr>
          <p:spPr>
            <a:xfrm>
              <a:off x="0" y="0"/>
              <a:ext cx="5490351" cy="3172714"/>
            </a:xfrm>
            <a:custGeom>
              <a:avLst/>
              <a:gdLst/>
              <a:ahLst/>
              <a:cxnLst/>
              <a:rect l="l" t="t" r="r" b="b"/>
              <a:pathLst>
                <a:path w="5490351" h="3172714">
                  <a:moveTo>
                    <a:pt x="5365891" y="3172714"/>
                  </a:moveTo>
                  <a:lnTo>
                    <a:pt x="124460" y="3172714"/>
                  </a:lnTo>
                  <a:cubicBezTo>
                    <a:pt x="55880" y="3172714"/>
                    <a:pt x="0" y="3116834"/>
                    <a:pt x="0" y="3048254"/>
                  </a:cubicBezTo>
                  <a:lnTo>
                    <a:pt x="0" y="124460"/>
                  </a:lnTo>
                  <a:cubicBezTo>
                    <a:pt x="0" y="55880"/>
                    <a:pt x="55880" y="0"/>
                    <a:pt x="124460" y="0"/>
                  </a:cubicBezTo>
                  <a:lnTo>
                    <a:pt x="5365891" y="0"/>
                  </a:lnTo>
                  <a:cubicBezTo>
                    <a:pt x="5434471" y="0"/>
                    <a:pt x="5490351" y="55880"/>
                    <a:pt x="5490351" y="124460"/>
                  </a:cubicBezTo>
                  <a:lnTo>
                    <a:pt x="5490351" y="3048254"/>
                  </a:lnTo>
                  <a:cubicBezTo>
                    <a:pt x="5490351" y="3116834"/>
                    <a:pt x="5434471" y="3172714"/>
                    <a:pt x="5365891" y="3172714"/>
                  </a:cubicBezTo>
                  <a:close/>
                </a:path>
              </a:pathLst>
            </a:custGeom>
            <a:solidFill>
              <a:srgbClr val="51604D"/>
            </a:solidFill>
          </p:spPr>
        </p:sp>
      </p:grpSp>
      <p:grpSp>
        <p:nvGrpSpPr>
          <p:cNvPr id="5" name="Group 5"/>
          <p:cNvGrpSpPr/>
          <p:nvPr/>
        </p:nvGrpSpPr>
        <p:grpSpPr>
          <a:xfrm rot="-10800000">
            <a:off x="3163293" y="1028700"/>
            <a:ext cx="5003304" cy="782571"/>
            <a:chOff x="0" y="0"/>
            <a:chExt cx="38779425" cy="6065520"/>
          </a:xfrm>
        </p:grpSpPr>
        <p:sp>
          <p:nvSpPr>
            <p:cNvPr id="6" name="Freeform 6"/>
            <p:cNvSpPr/>
            <p:nvPr/>
          </p:nvSpPr>
          <p:spPr>
            <a:xfrm>
              <a:off x="-50800" y="0"/>
              <a:ext cx="38881025" cy="6066790"/>
            </a:xfrm>
            <a:custGeom>
              <a:avLst/>
              <a:gdLst/>
              <a:ahLst/>
              <a:cxnLst/>
              <a:rect l="l" t="t" r="r" b="b"/>
              <a:pathLst>
                <a:path w="38881025" h="6066790">
                  <a:moveTo>
                    <a:pt x="1692910" y="0"/>
                  </a:moveTo>
                  <a:lnTo>
                    <a:pt x="1692910" y="6065520"/>
                  </a:lnTo>
                  <a:cubicBezTo>
                    <a:pt x="1710690" y="6066790"/>
                    <a:pt x="1728470" y="6066790"/>
                    <a:pt x="1746250" y="6066790"/>
                  </a:cubicBezTo>
                  <a:lnTo>
                    <a:pt x="37124615" y="6066790"/>
                  </a:lnTo>
                  <a:lnTo>
                    <a:pt x="37124615" y="0"/>
                  </a:lnTo>
                  <a:lnTo>
                    <a:pt x="1692910" y="0"/>
                  </a:lnTo>
                  <a:close/>
                  <a:moveTo>
                    <a:pt x="37581815" y="0"/>
                  </a:moveTo>
                  <a:lnTo>
                    <a:pt x="37124615" y="0"/>
                  </a:lnTo>
                  <a:lnTo>
                    <a:pt x="37124615" y="6065520"/>
                  </a:lnTo>
                  <a:lnTo>
                    <a:pt x="37134775" y="6065520"/>
                  </a:lnTo>
                  <a:cubicBezTo>
                    <a:pt x="37873915" y="6065520"/>
                    <a:pt x="38522886" y="5462270"/>
                    <a:pt x="38576225" y="4725670"/>
                  </a:cubicBezTo>
                  <a:lnTo>
                    <a:pt x="38826415" y="1338580"/>
                  </a:lnTo>
                  <a:cubicBezTo>
                    <a:pt x="38881025" y="603250"/>
                    <a:pt x="38320954" y="0"/>
                    <a:pt x="37581815"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51604D"/>
            </a:solidFill>
          </p:spPr>
        </p:sp>
      </p:grpSp>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74557" y="7553626"/>
            <a:ext cx="2620274" cy="2704799"/>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3664291" y="7582201"/>
            <a:ext cx="3367139" cy="2442706"/>
          </a:xfrm>
          <a:prstGeom prst="rect">
            <a:avLst/>
          </a:prstGeom>
        </p:spPr>
      </p:pic>
      <p:pic>
        <p:nvPicPr>
          <p:cNvPr id="9"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2399298">
            <a:off x="14424176" y="2534116"/>
            <a:ext cx="588964" cy="1732247"/>
          </a:xfrm>
          <a:prstGeom prst="rect">
            <a:avLst/>
          </a:prstGeom>
        </p:spPr>
      </p:pic>
      <p:pic>
        <p:nvPicPr>
          <p:cNvPr id="10" name="Picture 10"/>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4222827" y="5363835"/>
            <a:ext cx="660080" cy="660080"/>
          </a:xfrm>
          <a:prstGeom prst="rect">
            <a:avLst/>
          </a:prstGeom>
        </p:spPr>
      </p:pic>
      <p:pic>
        <p:nvPicPr>
          <p:cNvPr id="11" name="Picture 11"/>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2581708">
            <a:off x="3732469" y="5745766"/>
            <a:ext cx="756699" cy="433382"/>
          </a:xfrm>
          <a:prstGeom prst="rect">
            <a:avLst/>
          </a:prstGeom>
        </p:spPr>
      </p:pic>
      <p:pic>
        <p:nvPicPr>
          <p:cNvPr id="12" name="Picture 12"/>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3827737" y="2547394"/>
            <a:ext cx="707523" cy="711403"/>
          </a:xfrm>
          <a:prstGeom prst="rect">
            <a:avLst/>
          </a:prstGeom>
        </p:spPr>
      </p:pic>
      <p:pic>
        <p:nvPicPr>
          <p:cNvPr id="13" name="Picture 13"/>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8616059" y="2610484"/>
            <a:ext cx="1463056" cy="585222"/>
          </a:xfrm>
          <a:prstGeom prst="rect">
            <a:avLst/>
          </a:prstGeom>
        </p:spPr>
      </p:pic>
      <p:pic>
        <p:nvPicPr>
          <p:cNvPr id="14" name="Picture 14"/>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8426524" y="5585153"/>
            <a:ext cx="1842126" cy="438761"/>
          </a:xfrm>
          <a:prstGeom prst="rect">
            <a:avLst/>
          </a:prstGeom>
        </p:spPr>
      </p:pic>
      <p:sp>
        <p:nvSpPr>
          <p:cNvPr id="15" name="TextBox 15"/>
          <p:cNvSpPr txBox="1"/>
          <p:nvPr/>
        </p:nvSpPr>
        <p:spPr>
          <a:xfrm>
            <a:off x="4343681" y="2707685"/>
            <a:ext cx="9852541" cy="6193790"/>
          </a:xfrm>
          <a:prstGeom prst="rect">
            <a:avLst/>
          </a:prstGeom>
          <a:effectLst>
            <a:reflection blurRad="6350" stA="50000" endA="275" endPos="40000" dist="101600" dir="5400000" sy="-100000" algn="bl" rotWithShape="0"/>
          </a:effectLst>
        </p:spPr>
        <p:txBody>
          <a:bodyPr wrap="square" lIns="0" tIns="0" rIns="0" bIns="0" rtlCol="0" anchor="t">
            <a:spAutoFit/>
          </a:bodyPr>
          <a:lstStyle/>
          <a:p>
            <a:pPr algn="ctr">
              <a:lnSpc>
                <a:spcPts val="16100"/>
              </a:lnSpc>
            </a:pPr>
            <a:r>
              <a:rPr lang="en-US" altLang="en-GB" sz="13800" b="1">
                <a:solidFill>
                  <a:schemeClr val="bg1"/>
                </a:solidFill>
              </a:rPr>
              <a:t>TIẾT 60:</a:t>
            </a:r>
            <a:endParaRPr lang="en-US" altLang="en-GB" sz="13800" b="1">
              <a:solidFill>
                <a:schemeClr val="bg1"/>
              </a:solidFill>
            </a:endParaRPr>
          </a:p>
          <a:p>
            <a:pPr algn="ctr">
              <a:lnSpc>
                <a:spcPts val="16100"/>
              </a:lnSpc>
            </a:pPr>
            <a:r>
              <a:rPr lang="en-GB" sz="13800" b="1">
                <a:solidFill>
                  <a:schemeClr val="bg1"/>
                </a:solidFill>
              </a:rPr>
              <a:t>THỰC HÀNH TIẾNG VIỆT</a:t>
            </a:r>
            <a:endParaRPr lang="en-US" sz="16600">
              <a:solidFill>
                <a:schemeClr val="bg1"/>
              </a:solidFill>
              <a:latin typeface="More Sug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a:xfrm>
            <a:off x="-1259881" y="-453230"/>
            <a:ext cx="20957720" cy="11782581"/>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flipH="1">
            <a:off x="3714112" y="2249387"/>
            <a:ext cx="3787770" cy="4967568"/>
          </a:xfrm>
          <a:prstGeom prst="rect">
            <a:avLst/>
          </a:prstGeom>
        </p:spPr>
      </p:pic>
      <p:pic>
        <p:nvPicPr>
          <p:cNvPr id="4"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3048000" y="528980"/>
            <a:ext cx="12877800" cy="9229040"/>
          </a:xfrm>
          <a:prstGeom prst="rect">
            <a:avLst/>
          </a:prstGeom>
        </p:spPr>
      </p:pic>
      <p:sp>
        <p:nvSpPr>
          <p:cNvPr id="5" name="TextBox 5"/>
          <p:cNvSpPr txBox="1"/>
          <p:nvPr/>
        </p:nvSpPr>
        <p:spPr>
          <a:xfrm>
            <a:off x="4936433" y="2249387"/>
            <a:ext cx="9442370" cy="406265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0" tIns="0" rIns="0" bIns="0" rtlCol="0" anchor="t">
            <a:spAutoFit/>
          </a:bodyPr>
          <a:lstStyle/>
          <a:p>
            <a:pPr algn="ctr"/>
            <a:r>
              <a:rPr lang="nl-NL" sz="8800" b="1">
                <a:latin typeface="Times New Roman" panose="02020603050405020304" pitchFamily="18" charset="0"/>
                <a:cs typeface="Times New Roman" panose="02020603050405020304" pitchFamily="18" charset="0"/>
              </a:rPr>
              <a:t>HOẠT ĐỘNG </a:t>
            </a:r>
            <a:r>
              <a:rPr lang="nl-NL" sz="8800" b="1" smtClean="0">
                <a:latin typeface="Times New Roman" panose="02020603050405020304" pitchFamily="18" charset="0"/>
                <a:cs typeface="Times New Roman" panose="02020603050405020304" pitchFamily="18" charset="0"/>
              </a:rPr>
              <a:t>2</a:t>
            </a:r>
            <a:endParaRPr lang="nl-NL" sz="8800" b="1" smtClean="0">
              <a:latin typeface="Times New Roman" panose="02020603050405020304" pitchFamily="18" charset="0"/>
              <a:cs typeface="Times New Roman" panose="02020603050405020304" pitchFamily="18" charset="0"/>
            </a:endParaRPr>
          </a:p>
          <a:p>
            <a:pPr algn="ctr"/>
            <a:r>
              <a:rPr lang="nl-NL" sz="8800" b="1" smtClean="0">
                <a:latin typeface="Times New Roman" panose="02020603050405020304" pitchFamily="18" charset="0"/>
                <a:cs typeface="Times New Roman" panose="02020603050405020304" pitchFamily="18" charset="0"/>
              </a:rPr>
              <a:t> </a:t>
            </a:r>
            <a:r>
              <a:rPr lang="nl-NL" sz="8800" b="1">
                <a:latin typeface="Times New Roman" panose="02020603050405020304" pitchFamily="18" charset="0"/>
                <a:cs typeface="Times New Roman" panose="02020603050405020304" pitchFamily="18" charset="0"/>
              </a:rPr>
              <a:t>ÔN </a:t>
            </a:r>
            <a:r>
              <a:rPr lang="nl-NL" sz="8800" b="1" smtClean="0">
                <a:latin typeface="Times New Roman" panose="02020603050405020304" pitchFamily="18" charset="0"/>
                <a:cs typeface="Times New Roman" panose="02020603050405020304" pitchFamily="18" charset="0"/>
              </a:rPr>
              <a:t>TẬP</a:t>
            </a:r>
            <a:endParaRPr lang="nl-NL" sz="8800" b="1" smtClean="0">
              <a:latin typeface="Times New Roman" panose="02020603050405020304" pitchFamily="18" charset="0"/>
              <a:cs typeface="Times New Roman" panose="02020603050405020304" pitchFamily="18" charset="0"/>
            </a:endParaRPr>
          </a:p>
          <a:p>
            <a:pPr algn="ctr"/>
            <a:r>
              <a:rPr lang="nl-NL" sz="8800" b="1" smtClean="0">
                <a:latin typeface="Times New Roman" panose="02020603050405020304" pitchFamily="18" charset="0"/>
                <a:cs typeface="Times New Roman" panose="02020603050405020304" pitchFamily="18" charset="0"/>
              </a:rPr>
              <a:t> </a:t>
            </a:r>
            <a:r>
              <a:rPr lang="nl-NL" sz="8800" b="1">
                <a:latin typeface="Times New Roman" panose="02020603050405020304" pitchFamily="18" charset="0"/>
                <a:cs typeface="Times New Roman" panose="02020603050405020304" pitchFamily="18" charset="0"/>
              </a:rPr>
              <a:t>LÍ THUYẾT</a:t>
            </a:r>
            <a:endParaRPr lang="en-GB" sz="8800">
              <a:latin typeface="Times New Roman" panose="02020603050405020304" pitchFamily="18" charset="0"/>
              <a:cs typeface="Times New Roman" panose="02020603050405020304" pitchFamily="18" charset="0"/>
            </a:endParaRPr>
          </a:p>
        </p:txBody>
      </p:sp>
      <p:pic>
        <p:nvPicPr>
          <p:cNvPr id="6"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13792200" y="5753100"/>
            <a:ext cx="4796226" cy="4307883"/>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1295400" y="7002097"/>
            <a:ext cx="3408343" cy="30861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569845" y="-629829"/>
            <a:ext cx="20957720" cy="11782581"/>
          </a:xfrm>
          <a:prstGeom prst="rect">
            <a:avLst/>
          </a:prstGeom>
        </p:spPr>
      </p:pic>
      <p:sp>
        <p:nvSpPr>
          <p:cNvPr id="3" name="AutoShape 3"/>
          <p:cNvSpPr/>
          <p:nvPr/>
        </p:nvSpPr>
        <p:spPr>
          <a:xfrm>
            <a:off x="804251" y="1610171"/>
            <a:ext cx="16230600" cy="8582184"/>
          </a:xfrm>
          <a:prstGeom prst="rect">
            <a:avLst/>
          </a:prstGeom>
          <a:solidFill>
            <a:srgbClr val="FFFBEC"/>
          </a:solidFill>
        </p:spPr>
      </p:sp>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43880" y="284787"/>
            <a:ext cx="2363891" cy="2376856"/>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5034185" y="6134100"/>
            <a:ext cx="3194581" cy="4114800"/>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04251" y="8334375"/>
            <a:ext cx="3243149" cy="2146375"/>
          </a:xfrm>
          <a:prstGeom prst="rect">
            <a:avLst/>
          </a:prstGeom>
        </p:spPr>
      </p:pic>
      <p:sp>
        <p:nvSpPr>
          <p:cNvPr id="7" name="TextBox 7"/>
          <p:cNvSpPr txBox="1"/>
          <p:nvPr/>
        </p:nvSpPr>
        <p:spPr>
          <a:xfrm>
            <a:off x="3772771" y="2113934"/>
            <a:ext cx="12458238" cy="1354217"/>
          </a:xfrm>
          <a:prstGeom prst="rect">
            <a:avLst/>
          </a:prstGeom>
        </p:spPr>
        <p:txBody>
          <a:bodyPr wrap="square" lIns="0" tIns="0" rIns="0" bIns="0" rtlCol="0" anchor="t">
            <a:spAutoFit/>
          </a:bodyPr>
          <a:lstStyle/>
          <a:p>
            <a:r>
              <a:rPr lang="vi-VN" sz="8800" b="1">
                <a:latin typeface="Times New Roman" panose="02020603050405020304" pitchFamily="18" charset="0"/>
                <a:cs typeface="Times New Roman" panose="02020603050405020304" pitchFamily="18" charset="0"/>
              </a:rPr>
              <a:t>I. ÔN TẬP LÍ THUYẾT </a:t>
            </a:r>
            <a:endParaRPr lang="en-GB" sz="8800">
              <a:latin typeface="Times New Roman" panose="02020603050405020304" pitchFamily="18" charset="0"/>
              <a:cs typeface="Times New Roman" panose="02020603050405020304" pitchFamily="18" charset="0"/>
            </a:endParaRPr>
          </a:p>
        </p:txBody>
      </p:sp>
      <p:pic>
        <p:nvPicPr>
          <p:cNvPr id="8"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508546">
            <a:off x="15273693" y="1600941"/>
            <a:ext cx="1359132" cy="543653"/>
          </a:xfrm>
          <a:prstGeom prst="rect">
            <a:avLst/>
          </a:prstGeom>
        </p:spPr>
      </p:pic>
      <p:pic>
        <p:nvPicPr>
          <p:cNvPr id="9" name="Picture 9"/>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743005">
            <a:off x="16254275" y="4623355"/>
            <a:ext cx="1405308" cy="459919"/>
          </a:xfrm>
          <a:prstGeom prst="rect">
            <a:avLst/>
          </a:prstGeom>
        </p:spPr>
      </p:pic>
      <p:pic>
        <p:nvPicPr>
          <p:cNvPr id="10" name="Picture 10"/>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600756" y="3926932"/>
            <a:ext cx="1023193" cy="768325"/>
          </a:xfrm>
          <a:prstGeom prst="rect">
            <a:avLst/>
          </a:prstGeom>
        </p:spPr>
      </p:pic>
      <p:pic>
        <p:nvPicPr>
          <p:cNvPr id="11" name="Picture 11"/>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577563" y="5995908"/>
            <a:ext cx="1023193" cy="1023193"/>
          </a:xfrm>
          <a:prstGeom prst="rect">
            <a:avLst/>
          </a:prstGeom>
        </p:spPr>
      </p:pic>
      <p:pic>
        <p:nvPicPr>
          <p:cNvPr id="12" name="Picture 12"/>
          <p:cNvPicPr>
            <a:picLocks noChangeAspect="1"/>
          </p:cNvPicPr>
          <p:nvPr/>
        </p:nvPicPr>
        <p:blipFill>
          <a:blip r:embed="rId17"/>
          <a:srcRect/>
          <a:stretch>
            <a:fillRect/>
          </a:stretch>
        </p:blipFill>
        <p:spPr>
          <a:xfrm rot="-2054655">
            <a:off x="16812736" y="2837681"/>
            <a:ext cx="626794" cy="626794"/>
          </a:xfrm>
          <a:prstGeom prst="rect">
            <a:avLst/>
          </a:prstGeom>
        </p:spPr>
      </p:pic>
      <p:sp>
        <p:nvSpPr>
          <p:cNvPr id="13" name="TextBox 13"/>
          <p:cNvSpPr txBox="1"/>
          <p:nvPr/>
        </p:nvSpPr>
        <p:spPr>
          <a:xfrm>
            <a:off x="5899166" y="4167356"/>
            <a:ext cx="10551139" cy="1107996"/>
          </a:xfrm>
          <a:prstGeom prst="rect">
            <a:avLst/>
          </a:prstGeom>
        </p:spPr>
        <p:txBody>
          <a:bodyPr lIns="0" tIns="0" rIns="0" bIns="0" rtlCol="0" anchor="t">
            <a:spAutoFit/>
          </a:bodyPr>
          <a:lstStyle/>
          <a:p>
            <a:r>
              <a:rPr lang="de-DE" sz="7200" b="1">
                <a:latin typeface="Times New Roman" panose="02020603050405020304" pitchFamily="18" charset="0"/>
                <a:cs typeface="Times New Roman" panose="02020603050405020304" pitchFamily="18" charset="0"/>
              </a:rPr>
              <a:t>1. Từ Hán Việt</a:t>
            </a:r>
            <a:endParaRPr lang="en-GB" sz="7200">
              <a:latin typeface="Times New Roman" panose="02020603050405020304" pitchFamily="18" charset="0"/>
              <a:cs typeface="Times New Roman" panose="02020603050405020304" pitchFamily="18" charset="0"/>
            </a:endParaRPr>
          </a:p>
        </p:txBody>
      </p:sp>
      <p:sp>
        <p:nvSpPr>
          <p:cNvPr id="14" name="Rectangle 13"/>
          <p:cNvSpPr/>
          <p:nvPr/>
        </p:nvSpPr>
        <p:spPr>
          <a:xfrm>
            <a:off x="7205955" y="6126480"/>
            <a:ext cx="2826415" cy="1200329"/>
          </a:xfrm>
          <a:prstGeom prst="rect">
            <a:avLst/>
          </a:prstGeom>
        </p:spPr>
        <p:txBody>
          <a:bodyPr wrap="none">
            <a:spAutoFit/>
          </a:bodyPr>
          <a:lstStyle/>
          <a:p>
            <a:r>
              <a:rPr lang="de-DE" sz="72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*Ví dụ</a:t>
            </a:r>
            <a:endParaRPr lang="en-GB" sz="96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1446489" y="-687026"/>
            <a:ext cx="20957720" cy="11782581"/>
          </a:xfrm>
          <a:prstGeom prst="rect">
            <a:avLst/>
          </a:prstGeom>
        </p:spPr>
      </p:pic>
      <p:sp>
        <p:nvSpPr>
          <p:cNvPr id="6" name="AutoShape 6"/>
          <p:cNvSpPr/>
          <p:nvPr/>
        </p:nvSpPr>
        <p:spPr>
          <a:xfrm>
            <a:off x="491902" y="676124"/>
            <a:ext cx="16328415" cy="8916587"/>
          </a:xfrm>
          <a:prstGeom prst="rect">
            <a:avLst/>
          </a:prstGeom>
          <a:solidFill>
            <a:srgbClr val="DB9463"/>
          </a:solidFill>
        </p:spPr>
      </p:sp>
      <p:sp>
        <p:nvSpPr>
          <p:cNvPr id="7" name="AutoShape 7"/>
          <p:cNvSpPr/>
          <p:nvPr/>
        </p:nvSpPr>
        <p:spPr>
          <a:xfrm>
            <a:off x="805442" y="1067629"/>
            <a:ext cx="16453858" cy="8467932"/>
          </a:xfrm>
          <a:prstGeom prst="rect">
            <a:avLst/>
          </a:prstGeom>
          <a:solidFill>
            <a:srgbClr val="FFFBEC"/>
          </a:solidFill>
        </p:spPr>
      </p:sp>
      <p:sp>
        <p:nvSpPr>
          <p:cNvPr id="8" name="TextBox 8"/>
          <p:cNvSpPr txBox="1"/>
          <p:nvPr/>
        </p:nvSpPr>
        <p:spPr>
          <a:xfrm>
            <a:off x="2492879" y="1760856"/>
            <a:ext cx="13116306" cy="7237879"/>
          </a:xfrm>
          <a:prstGeom prst="rect">
            <a:avLst/>
          </a:prstGeom>
        </p:spPr>
        <p:txBody>
          <a:bodyPr wrap="square" lIns="0" tIns="0" rIns="0" bIns="0" rtlCol="0" anchor="t">
            <a:spAutoFit/>
          </a:bodyPr>
          <a:lstStyle/>
          <a:p>
            <a:pPr algn="just" fontAlgn="base"/>
            <a:r>
              <a:rPr lang="vi-VN" sz="4800" i="1">
                <a:latin typeface="Times New Roman" panose="02020603050405020304" pitchFamily="18" charset="0"/>
                <a:cs typeface="Times New Roman" panose="02020603050405020304" pitchFamily="18" charset="0"/>
              </a:rPr>
              <a:t>Huống chi ta cùng các ngươi sinh phải thời loạn lạc</a:t>
            </a:r>
            <a:r>
              <a:rPr lang="nl-NL" sz="4800" i="1">
                <a:latin typeface="Times New Roman" panose="02020603050405020304" pitchFamily="18" charset="0"/>
                <a:cs typeface="Times New Roman" panose="02020603050405020304" pitchFamily="18" charset="0"/>
              </a:rPr>
              <a:t>,</a:t>
            </a:r>
            <a:r>
              <a:rPr lang="vi-VN" sz="4800" i="1">
                <a:latin typeface="Times New Roman" panose="02020603050405020304" pitchFamily="18" charset="0"/>
                <a:cs typeface="Times New Roman" panose="02020603050405020304" pitchFamily="18" charset="0"/>
              </a:rPr>
              <a:t> lớn gặp buổi gian nan</a:t>
            </a:r>
            <a:r>
              <a:rPr lang="nl-NL" sz="4800" i="1">
                <a:latin typeface="Times New Roman" panose="02020603050405020304" pitchFamily="18" charset="0"/>
                <a:cs typeface="Times New Roman" panose="02020603050405020304" pitchFamily="18" charset="0"/>
              </a:rPr>
              <a:t>.</a:t>
            </a:r>
            <a:r>
              <a:rPr lang="vi-VN" sz="4800" i="1">
                <a:latin typeface="Times New Roman" panose="02020603050405020304" pitchFamily="18" charset="0"/>
                <a:cs typeface="Times New Roman" panose="02020603050405020304" pitchFamily="18" charset="0"/>
              </a:rPr>
              <a:t> Ngó thấy sứ giặc đi lại nghênh ngang ngoài đường, uốn lưỡi cú diều mả sỉ mắng triều đình, đem thân dê chó mà bắt nạt tể phụ, thác mệnh Hốt Tất Liệt mà đòi ngọc lụa, để thỏa lòng tham khôn cùng, giả hiệu Vân Nam Vương mà thu bạc vàng, để vét của kho có hạn. Thật khác nào như đem thịt mà nuôi hổ đói, sao cho khỏi tai vạ về sau. </a:t>
            </a:r>
            <a:endParaRPr lang="en-GB" sz="4800">
              <a:latin typeface="Times New Roman" panose="02020603050405020304" pitchFamily="18" charset="0"/>
              <a:cs typeface="Times New Roman" panose="02020603050405020304" pitchFamily="18" charset="0"/>
            </a:endParaRPr>
          </a:p>
          <a:p>
            <a:pPr algn="just" fontAlgn="base"/>
            <a:r>
              <a:rPr lang="vi-VN" sz="4800">
                <a:latin typeface="Times New Roman" panose="02020603050405020304" pitchFamily="18" charset="0"/>
                <a:cs typeface="Times New Roman" panose="02020603050405020304" pitchFamily="18" charset="0"/>
              </a:rPr>
              <a:t>                 (Trần Quốc Tuấn, Hịch tướng sĩ) </a:t>
            </a:r>
            <a:endParaRPr lang="en-GB" sz="4800">
              <a:latin typeface="Times New Roman" panose="02020603050405020304" pitchFamily="18" charset="0"/>
              <a:cs typeface="Times New Roman" panose="02020603050405020304" pitchFamily="18" charset="0"/>
            </a:endParaRPr>
          </a:p>
          <a:p>
            <a:pPr algn="ctr">
              <a:lnSpc>
                <a:spcPts val="4580"/>
              </a:lnSpc>
            </a:pPr>
            <a:r>
              <a:rPr lang="en-US" sz="2695" smtClean="0">
                <a:solidFill>
                  <a:srgbClr val="253140"/>
                </a:solidFill>
                <a:latin typeface="Nunito"/>
              </a:rPr>
              <a:t>.</a:t>
            </a:r>
            <a:endParaRPr lang="en-US" sz="2695">
              <a:solidFill>
                <a:srgbClr val="253140"/>
              </a:solidFill>
              <a:latin typeface="Nunito"/>
            </a:endParaRPr>
          </a:p>
        </p:txBody>
      </p:sp>
      <p:pic>
        <p:nvPicPr>
          <p:cNvPr id="10" name="Picture 10"/>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180489" flipH="1" flipV="1">
            <a:off x="446357" y="3281243"/>
            <a:ext cx="1164686" cy="1231880"/>
          </a:xfrm>
          <a:prstGeom prst="rect">
            <a:avLst/>
          </a:prstGeom>
        </p:spPr>
      </p:pic>
      <p:pic>
        <p:nvPicPr>
          <p:cNvPr id="11" name="Picture 11"/>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5745034" y="7494528"/>
            <a:ext cx="2375145" cy="2464773"/>
          </a:xfrm>
          <a:prstGeom prst="rect">
            <a:avLst/>
          </a:prstGeom>
        </p:spPr>
      </p:pic>
      <p:pic>
        <p:nvPicPr>
          <p:cNvPr id="12" name="Picture 12"/>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54836" y="-131926"/>
            <a:ext cx="1837699" cy="3148706"/>
          </a:xfrm>
          <a:prstGeom prst="rect">
            <a:avLst/>
          </a:prstGeom>
        </p:spPr>
      </p:pic>
      <p:pic>
        <p:nvPicPr>
          <p:cNvPr id="13" name="Picture 13"/>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5031521" y="1067629"/>
            <a:ext cx="1386454" cy="1386454"/>
          </a:xfrm>
          <a:prstGeom prst="rect">
            <a:avLst/>
          </a:prstGeom>
        </p:spPr>
      </p:pic>
      <p:pic>
        <p:nvPicPr>
          <p:cNvPr id="14" name="Picture 14"/>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73122">
            <a:off x="15842820" y="756022"/>
            <a:ext cx="2179574" cy="1636662"/>
          </a:xfrm>
          <a:prstGeom prst="rect">
            <a:avLst/>
          </a:prstGeom>
        </p:spPr>
      </p:pic>
      <p:pic>
        <p:nvPicPr>
          <p:cNvPr id="15" name="Picture 15"/>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6310385" y="2490896"/>
            <a:ext cx="622221" cy="630243"/>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1435110" y="-946891"/>
            <a:ext cx="20957720" cy="11782581"/>
          </a:xfrm>
          <a:prstGeom prst="rect">
            <a:avLst/>
          </a:prstGeom>
        </p:spPr>
      </p:pic>
      <p:grpSp>
        <p:nvGrpSpPr>
          <p:cNvPr id="3" name="Group 3"/>
          <p:cNvGrpSpPr/>
          <p:nvPr/>
        </p:nvGrpSpPr>
        <p:grpSpPr>
          <a:xfrm>
            <a:off x="2886962" y="1775909"/>
            <a:ext cx="13453962" cy="7068257"/>
            <a:chOff x="0" y="0"/>
            <a:chExt cx="5490351" cy="2884445"/>
          </a:xfrm>
        </p:grpSpPr>
        <p:sp>
          <p:nvSpPr>
            <p:cNvPr id="4" name="Freeform 4"/>
            <p:cNvSpPr/>
            <p:nvPr/>
          </p:nvSpPr>
          <p:spPr>
            <a:xfrm>
              <a:off x="0" y="0"/>
              <a:ext cx="5490351" cy="2884445"/>
            </a:xfrm>
            <a:custGeom>
              <a:avLst/>
              <a:gdLst/>
              <a:ahLst/>
              <a:cxnLst/>
              <a:rect l="l" t="t" r="r" b="b"/>
              <a:pathLst>
                <a:path w="5490351" h="2884445">
                  <a:moveTo>
                    <a:pt x="5365891" y="2884445"/>
                  </a:moveTo>
                  <a:lnTo>
                    <a:pt x="124460" y="2884445"/>
                  </a:lnTo>
                  <a:cubicBezTo>
                    <a:pt x="55880" y="2884445"/>
                    <a:pt x="0" y="2828565"/>
                    <a:pt x="0" y="2759985"/>
                  </a:cubicBezTo>
                  <a:lnTo>
                    <a:pt x="0" y="124460"/>
                  </a:lnTo>
                  <a:cubicBezTo>
                    <a:pt x="0" y="55880"/>
                    <a:pt x="55880" y="0"/>
                    <a:pt x="124460" y="0"/>
                  </a:cubicBezTo>
                  <a:lnTo>
                    <a:pt x="5365891" y="0"/>
                  </a:lnTo>
                  <a:cubicBezTo>
                    <a:pt x="5434471" y="0"/>
                    <a:pt x="5490351" y="55880"/>
                    <a:pt x="5490351" y="124460"/>
                  </a:cubicBezTo>
                  <a:lnTo>
                    <a:pt x="5490351" y="2759985"/>
                  </a:lnTo>
                  <a:cubicBezTo>
                    <a:pt x="5490351" y="2828565"/>
                    <a:pt x="5434471" y="2884445"/>
                    <a:pt x="5365891" y="2884445"/>
                  </a:cubicBezTo>
                  <a:close/>
                </a:path>
              </a:pathLst>
            </a:custGeom>
            <a:solidFill>
              <a:srgbClr val="DB9463"/>
            </a:solidFill>
          </p:spPr>
        </p:sp>
      </p:grpSp>
      <p:grpSp>
        <p:nvGrpSpPr>
          <p:cNvPr id="5" name="Group 5"/>
          <p:cNvGrpSpPr/>
          <p:nvPr/>
        </p:nvGrpSpPr>
        <p:grpSpPr>
          <a:xfrm rot="-10800000">
            <a:off x="9043750" y="1146668"/>
            <a:ext cx="6484124" cy="782571"/>
            <a:chOff x="0" y="0"/>
            <a:chExt cx="50256911" cy="6065520"/>
          </a:xfrm>
        </p:grpSpPr>
        <p:sp>
          <p:nvSpPr>
            <p:cNvPr id="6" name="Freeform 6"/>
            <p:cNvSpPr/>
            <p:nvPr/>
          </p:nvSpPr>
          <p:spPr>
            <a:xfrm>
              <a:off x="-50800" y="0"/>
              <a:ext cx="50358511" cy="6066790"/>
            </a:xfrm>
            <a:custGeom>
              <a:avLst/>
              <a:gdLst/>
              <a:ahLst/>
              <a:cxnLst/>
              <a:rect l="l" t="t" r="r" b="b"/>
              <a:pathLst>
                <a:path w="50358511" h="6066790">
                  <a:moveTo>
                    <a:pt x="1692910" y="0"/>
                  </a:moveTo>
                  <a:lnTo>
                    <a:pt x="1692910" y="6065520"/>
                  </a:lnTo>
                  <a:cubicBezTo>
                    <a:pt x="1710690" y="6066790"/>
                    <a:pt x="1728470" y="6066790"/>
                    <a:pt x="1746250" y="6066790"/>
                  </a:cubicBezTo>
                  <a:lnTo>
                    <a:pt x="48602100" y="6066790"/>
                  </a:lnTo>
                  <a:lnTo>
                    <a:pt x="48602100" y="0"/>
                  </a:lnTo>
                  <a:lnTo>
                    <a:pt x="1692910" y="0"/>
                  </a:lnTo>
                  <a:close/>
                  <a:moveTo>
                    <a:pt x="49059300" y="0"/>
                  </a:moveTo>
                  <a:lnTo>
                    <a:pt x="48602100" y="0"/>
                  </a:lnTo>
                  <a:lnTo>
                    <a:pt x="48602100" y="6065520"/>
                  </a:lnTo>
                  <a:lnTo>
                    <a:pt x="48612261" y="6065520"/>
                  </a:lnTo>
                  <a:cubicBezTo>
                    <a:pt x="49351400" y="6065520"/>
                    <a:pt x="50000371" y="5462270"/>
                    <a:pt x="50053711" y="4725670"/>
                  </a:cubicBezTo>
                  <a:lnTo>
                    <a:pt x="50303900" y="1338580"/>
                  </a:lnTo>
                  <a:cubicBezTo>
                    <a:pt x="50358511" y="603250"/>
                    <a:pt x="49798443" y="0"/>
                    <a:pt x="49059300"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DB9463"/>
            </a:solidFill>
          </p:spPr>
        </p:sp>
      </p:grpSp>
      <p:grpSp>
        <p:nvGrpSpPr>
          <p:cNvPr id="7" name="Group 7"/>
          <p:cNvGrpSpPr/>
          <p:nvPr/>
        </p:nvGrpSpPr>
        <p:grpSpPr>
          <a:xfrm>
            <a:off x="2624826" y="1962554"/>
            <a:ext cx="13453962" cy="7084312"/>
            <a:chOff x="0" y="0"/>
            <a:chExt cx="5490351" cy="2890997"/>
          </a:xfrm>
        </p:grpSpPr>
        <p:sp>
          <p:nvSpPr>
            <p:cNvPr id="8" name="Freeform 8"/>
            <p:cNvSpPr/>
            <p:nvPr/>
          </p:nvSpPr>
          <p:spPr>
            <a:xfrm>
              <a:off x="0" y="0"/>
              <a:ext cx="5490351" cy="2890997"/>
            </a:xfrm>
            <a:custGeom>
              <a:avLst/>
              <a:gdLst/>
              <a:ahLst/>
              <a:cxnLst/>
              <a:rect l="l" t="t" r="r" b="b"/>
              <a:pathLst>
                <a:path w="5490351" h="2890997">
                  <a:moveTo>
                    <a:pt x="5365891" y="2890997"/>
                  </a:moveTo>
                  <a:lnTo>
                    <a:pt x="124460" y="2890997"/>
                  </a:lnTo>
                  <a:cubicBezTo>
                    <a:pt x="55880" y="2890997"/>
                    <a:pt x="0" y="2835117"/>
                    <a:pt x="0" y="2766537"/>
                  </a:cubicBezTo>
                  <a:lnTo>
                    <a:pt x="0" y="124460"/>
                  </a:lnTo>
                  <a:cubicBezTo>
                    <a:pt x="0" y="55880"/>
                    <a:pt x="55880" y="0"/>
                    <a:pt x="124460" y="0"/>
                  </a:cubicBezTo>
                  <a:lnTo>
                    <a:pt x="5365891" y="0"/>
                  </a:lnTo>
                  <a:cubicBezTo>
                    <a:pt x="5434471" y="0"/>
                    <a:pt x="5490351" y="55880"/>
                    <a:pt x="5490351" y="124460"/>
                  </a:cubicBezTo>
                  <a:lnTo>
                    <a:pt x="5490351" y="2766537"/>
                  </a:lnTo>
                  <a:cubicBezTo>
                    <a:pt x="5490351" y="2835117"/>
                    <a:pt x="5434471" y="2890997"/>
                    <a:pt x="5365891" y="2890997"/>
                  </a:cubicBezTo>
                  <a:close/>
                </a:path>
              </a:pathLst>
            </a:custGeom>
            <a:solidFill>
              <a:srgbClr val="51604D"/>
            </a:solidFill>
          </p:spPr>
        </p:sp>
      </p:grpSp>
      <p:grpSp>
        <p:nvGrpSpPr>
          <p:cNvPr id="9" name="Group 9"/>
          <p:cNvGrpSpPr/>
          <p:nvPr/>
        </p:nvGrpSpPr>
        <p:grpSpPr>
          <a:xfrm rot="-10800000">
            <a:off x="9043750" y="1491619"/>
            <a:ext cx="6484124" cy="782571"/>
            <a:chOff x="0" y="0"/>
            <a:chExt cx="50256911" cy="6065520"/>
          </a:xfrm>
        </p:grpSpPr>
        <p:sp>
          <p:nvSpPr>
            <p:cNvPr id="10" name="Freeform 10"/>
            <p:cNvSpPr/>
            <p:nvPr/>
          </p:nvSpPr>
          <p:spPr>
            <a:xfrm>
              <a:off x="-50800" y="0"/>
              <a:ext cx="50358511" cy="6066790"/>
            </a:xfrm>
            <a:custGeom>
              <a:avLst/>
              <a:gdLst/>
              <a:ahLst/>
              <a:cxnLst/>
              <a:rect l="l" t="t" r="r" b="b"/>
              <a:pathLst>
                <a:path w="50358511" h="6066790">
                  <a:moveTo>
                    <a:pt x="1692910" y="0"/>
                  </a:moveTo>
                  <a:lnTo>
                    <a:pt x="1692910" y="6065520"/>
                  </a:lnTo>
                  <a:cubicBezTo>
                    <a:pt x="1710690" y="6066790"/>
                    <a:pt x="1728470" y="6066790"/>
                    <a:pt x="1746250" y="6066790"/>
                  </a:cubicBezTo>
                  <a:lnTo>
                    <a:pt x="48602100" y="6066790"/>
                  </a:lnTo>
                  <a:lnTo>
                    <a:pt x="48602100" y="0"/>
                  </a:lnTo>
                  <a:lnTo>
                    <a:pt x="1692910" y="0"/>
                  </a:lnTo>
                  <a:close/>
                  <a:moveTo>
                    <a:pt x="49059300" y="0"/>
                  </a:moveTo>
                  <a:lnTo>
                    <a:pt x="48602100" y="0"/>
                  </a:lnTo>
                  <a:lnTo>
                    <a:pt x="48602100" y="6065520"/>
                  </a:lnTo>
                  <a:lnTo>
                    <a:pt x="48612261" y="6065520"/>
                  </a:lnTo>
                  <a:cubicBezTo>
                    <a:pt x="49351400" y="6065520"/>
                    <a:pt x="50000371" y="5462270"/>
                    <a:pt x="50053711" y="4725670"/>
                  </a:cubicBezTo>
                  <a:lnTo>
                    <a:pt x="50303900" y="1338580"/>
                  </a:lnTo>
                  <a:cubicBezTo>
                    <a:pt x="50358511" y="603250"/>
                    <a:pt x="49798443" y="0"/>
                    <a:pt x="49059300"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51604D"/>
            </a:solidFill>
          </p:spPr>
        </p:sp>
      </p:grpSp>
      <p:grpSp>
        <p:nvGrpSpPr>
          <p:cNvPr id="11" name="Group 11"/>
          <p:cNvGrpSpPr/>
          <p:nvPr/>
        </p:nvGrpSpPr>
        <p:grpSpPr>
          <a:xfrm>
            <a:off x="647823" y="502829"/>
            <a:ext cx="6694219" cy="2242468"/>
            <a:chOff x="0" y="0"/>
            <a:chExt cx="2264464" cy="758563"/>
          </a:xfrm>
        </p:grpSpPr>
        <p:sp>
          <p:nvSpPr>
            <p:cNvPr id="12" name="Freeform 12"/>
            <p:cNvSpPr/>
            <p:nvPr/>
          </p:nvSpPr>
          <p:spPr>
            <a:xfrm>
              <a:off x="0" y="0"/>
              <a:ext cx="2264464" cy="758563"/>
            </a:xfrm>
            <a:custGeom>
              <a:avLst/>
              <a:gdLst/>
              <a:ahLst/>
              <a:cxnLst/>
              <a:rect l="l" t="t" r="r" b="b"/>
              <a:pathLst>
                <a:path w="2264464" h="758563">
                  <a:moveTo>
                    <a:pt x="2140004" y="758563"/>
                  </a:moveTo>
                  <a:lnTo>
                    <a:pt x="124460" y="758563"/>
                  </a:lnTo>
                  <a:cubicBezTo>
                    <a:pt x="55880" y="758563"/>
                    <a:pt x="0" y="702683"/>
                    <a:pt x="0" y="634103"/>
                  </a:cubicBezTo>
                  <a:lnTo>
                    <a:pt x="0" y="124460"/>
                  </a:lnTo>
                  <a:cubicBezTo>
                    <a:pt x="0" y="55880"/>
                    <a:pt x="55880" y="0"/>
                    <a:pt x="124460" y="0"/>
                  </a:cubicBezTo>
                  <a:lnTo>
                    <a:pt x="2140004" y="0"/>
                  </a:lnTo>
                  <a:cubicBezTo>
                    <a:pt x="2208584" y="0"/>
                    <a:pt x="2264464" y="55880"/>
                    <a:pt x="2264464" y="124460"/>
                  </a:cubicBezTo>
                  <a:lnTo>
                    <a:pt x="2264464" y="634103"/>
                  </a:lnTo>
                  <a:cubicBezTo>
                    <a:pt x="2264464" y="702683"/>
                    <a:pt x="2208584" y="758563"/>
                    <a:pt x="2140004" y="758563"/>
                  </a:cubicBezTo>
                  <a:close/>
                </a:path>
              </a:pathLst>
            </a:custGeom>
            <a:solidFill>
              <a:srgbClr val="FFFBEC"/>
            </a:solidFill>
          </p:spPr>
        </p:sp>
      </p:grpSp>
      <p:pic>
        <p:nvPicPr>
          <p:cNvPr id="14" name="Picture 1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558035" y="7111483"/>
            <a:ext cx="4280721" cy="3175517"/>
          </a:xfrm>
          <a:prstGeom prst="rect">
            <a:avLst/>
          </a:prstGeom>
        </p:spPr>
      </p:pic>
      <p:sp>
        <p:nvSpPr>
          <p:cNvPr id="15" name="TextBox 15"/>
          <p:cNvSpPr txBox="1"/>
          <p:nvPr/>
        </p:nvSpPr>
        <p:spPr>
          <a:xfrm>
            <a:off x="591120" y="992899"/>
            <a:ext cx="6564760" cy="1436291"/>
          </a:xfrm>
          <a:prstGeom prst="rect">
            <a:avLst/>
          </a:prstGeom>
        </p:spPr>
        <p:txBody>
          <a:bodyPr wrap="square" lIns="0" tIns="0" rIns="0" bIns="0" rtlCol="0" anchor="t">
            <a:spAutoFit/>
          </a:bodyPr>
          <a:lstStyle/>
          <a:p>
            <a:pPr algn="ctr">
              <a:lnSpc>
                <a:spcPts val="5640"/>
              </a:lnSpc>
            </a:pPr>
            <a:r>
              <a:rPr lang="vi-VN" sz="4800" i="1"/>
              <a:t> </a:t>
            </a:r>
            <a:r>
              <a:rPr lang="en-US" sz="6000" b="1">
                <a:latin typeface="Times New Roman" panose="02020603050405020304" pitchFamily="18" charset="0"/>
                <a:cs typeface="Times New Roman" panose="02020603050405020304" pitchFamily="18" charset="0"/>
              </a:rPr>
              <a:t>PHIẾU HỌC TẬP SỐ 01</a:t>
            </a:r>
            <a:endParaRPr lang="en-US" sz="5400" spc="70">
              <a:solidFill>
                <a:srgbClr val="51604D"/>
              </a:solidFill>
              <a:latin typeface="Times New Roman" panose="02020603050405020304" pitchFamily="18" charset="0"/>
              <a:cs typeface="Times New Roman" panose="02020603050405020304" pitchFamily="18" charset="0"/>
            </a:endParaRPr>
          </a:p>
        </p:txBody>
      </p:sp>
      <p:pic>
        <p:nvPicPr>
          <p:cNvPr id="16" name="Picture 1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099885" y="7111483"/>
            <a:ext cx="1674403" cy="2449260"/>
          </a:xfrm>
          <a:prstGeom prst="rect">
            <a:avLst/>
          </a:prstGeom>
        </p:spPr>
      </p:pic>
      <p:pic>
        <p:nvPicPr>
          <p:cNvPr id="17" name="Picture 1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09638">
            <a:off x="14122219" y="1491619"/>
            <a:ext cx="2811309" cy="1354540"/>
          </a:xfrm>
          <a:prstGeom prst="rect">
            <a:avLst/>
          </a:prstGeom>
        </p:spPr>
      </p:pic>
      <p:pic>
        <p:nvPicPr>
          <p:cNvPr id="18" name="Picture 1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979173">
            <a:off x="175463" y="2760176"/>
            <a:ext cx="1706473" cy="682589"/>
          </a:xfrm>
          <a:prstGeom prst="rect">
            <a:avLst/>
          </a:prstGeom>
        </p:spPr>
      </p:pic>
      <p:pic>
        <p:nvPicPr>
          <p:cNvPr id="19" name="Picture 19"/>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8711316">
            <a:off x="15157066" y="4700471"/>
            <a:ext cx="1693251" cy="1271477"/>
          </a:xfrm>
          <a:prstGeom prst="rect">
            <a:avLst/>
          </a:prstGeom>
        </p:spPr>
      </p:pic>
      <p:pic>
        <p:nvPicPr>
          <p:cNvPr id="20" name="Picture 20"/>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5470373" y="4330927"/>
            <a:ext cx="456046" cy="461925"/>
          </a:xfrm>
          <a:prstGeom prst="rect">
            <a:avLst/>
          </a:prstGeom>
        </p:spPr>
      </p:pic>
      <p:pic>
        <p:nvPicPr>
          <p:cNvPr id="21" name="Picture 21"/>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6340924" y="5504710"/>
            <a:ext cx="456046" cy="461925"/>
          </a:xfrm>
          <a:prstGeom prst="rect">
            <a:avLst/>
          </a:prstGeom>
        </p:spPr>
      </p:pic>
      <p:pic>
        <p:nvPicPr>
          <p:cNvPr id="22" name="Picture 22"/>
          <p:cNvPicPr>
            <a:picLocks noChangeAspect="1"/>
          </p:cNvPicPr>
          <p:nvPr/>
        </p:nvPicPr>
        <p:blipFill>
          <a:blip r:embed="rId17"/>
          <a:srcRect/>
          <a:stretch>
            <a:fillRect/>
          </a:stretch>
        </p:blipFill>
        <p:spPr>
          <a:xfrm>
            <a:off x="8514108" y="1537953"/>
            <a:ext cx="529642" cy="1563518"/>
          </a:xfrm>
          <a:prstGeom prst="rect">
            <a:avLst/>
          </a:prstGeom>
        </p:spPr>
      </p:pic>
      <p:graphicFrame>
        <p:nvGraphicFramePr>
          <p:cNvPr id="23" name="Table 22"/>
          <p:cNvGraphicFramePr>
            <a:graphicFrameLocks noGrp="1"/>
          </p:cNvGraphicFramePr>
          <p:nvPr/>
        </p:nvGraphicFramePr>
        <p:xfrm>
          <a:off x="3804768" y="2878706"/>
          <a:ext cx="10604632" cy="6169236"/>
        </p:xfrm>
        <a:graphic>
          <a:graphicData uri="http://schemas.openxmlformats.org/drawingml/2006/table">
            <a:tbl>
              <a:tblPr firstRow="1" firstCol="1" bandRow="1"/>
              <a:tblGrid>
                <a:gridCol w="1866185"/>
                <a:gridCol w="4267200"/>
                <a:gridCol w="4471247"/>
              </a:tblGrid>
              <a:tr h="1962996">
                <a:tc>
                  <a:txBody>
                    <a:bodyPr/>
                    <a:lstStyle/>
                    <a:p>
                      <a:pPr algn="ctr">
                        <a:lnSpc>
                          <a:spcPct val="115000"/>
                        </a:lnSpc>
                        <a:spcAft>
                          <a:spcPts val="0"/>
                        </a:spcAft>
                      </a:pPr>
                      <a:r>
                        <a:rPr lang="de-DE"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STT</a:t>
                      </a:r>
                      <a:endParaRPr lang="en-GB"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c>
                  <a:txBody>
                    <a:bodyPr/>
                    <a:lstStyle/>
                    <a:p>
                      <a:pPr algn="ctr">
                        <a:lnSpc>
                          <a:spcPct val="115000"/>
                        </a:lnSpc>
                        <a:spcAft>
                          <a:spcPts val="0"/>
                        </a:spcAft>
                      </a:pPr>
                      <a:r>
                        <a:rPr lang="de-DE"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Từ Hán Việt</a:t>
                      </a:r>
                      <a:endParaRPr lang="en-GB"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c>
                  <a:txBody>
                    <a:bodyPr/>
                    <a:lstStyle/>
                    <a:p>
                      <a:pPr algn="ctr">
                        <a:lnSpc>
                          <a:spcPct val="115000"/>
                        </a:lnSpc>
                        <a:spcAft>
                          <a:spcPts val="0"/>
                        </a:spcAft>
                      </a:pPr>
                      <a:r>
                        <a:rPr lang="vi-VN" sz="4800" b="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Giải nghĩa</a:t>
                      </a:r>
                      <a:endParaRPr lang="en-GB"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r>
              <a:tr h="654332">
                <a:tc>
                  <a:txBody>
                    <a:bodyPr/>
                    <a:lstStyle/>
                    <a:p>
                      <a:pPr algn="ctr">
                        <a:lnSpc>
                          <a:spcPct val="115000"/>
                        </a:lnSpc>
                        <a:spcAft>
                          <a:spcPts val="0"/>
                        </a:spcAft>
                      </a:pPr>
                      <a:r>
                        <a:rPr lang="de-DE"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GB"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c>
                  <a:txBody>
                    <a:bodyPr/>
                    <a:lstStyle/>
                    <a:p>
                      <a:pPr algn="ctr">
                        <a:lnSpc>
                          <a:spcPct val="115000"/>
                        </a:lnSpc>
                        <a:spcAft>
                          <a:spcPts val="0"/>
                        </a:spcAft>
                      </a:pPr>
                      <a:r>
                        <a:rPr lang="de-DE"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c>
                  <a:txBody>
                    <a:bodyPr/>
                    <a:lstStyle/>
                    <a:p>
                      <a:pPr algn="ctr">
                        <a:lnSpc>
                          <a:spcPct val="115000"/>
                        </a:lnSpc>
                        <a:spcAft>
                          <a:spcPts val="0"/>
                        </a:spcAft>
                      </a:pPr>
                      <a:r>
                        <a:rPr lang="de-DE"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r>
              <a:tr h="654332">
                <a:tc>
                  <a:txBody>
                    <a:bodyPr/>
                    <a:lstStyle/>
                    <a:p>
                      <a:pPr algn="ctr">
                        <a:lnSpc>
                          <a:spcPct val="115000"/>
                        </a:lnSpc>
                        <a:spcAft>
                          <a:spcPts val="0"/>
                        </a:spcAft>
                      </a:pPr>
                      <a:r>
                        <a:rPr lang="de-DE"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GB"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c>
                  <a:txBody>
                    <a:bodyPr/>
                    <a:lstStyle/>
                    <a:p>
                      <a:pPr algn="ctr">
                        <a:lnSpc>
                          <a:spcPct val="115000"/>
                        </a:lnSpc>
                        <a:spcAft>
                          <a:spcPts val="0"/>
                        </a:spcAft>
                      </a:pPr>
                      <a:r>
                        <a:rPr lang="de-DE"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c>
                  <a:txBody>
                    <a:bodyPr/>
                    <a:lstStyle/>
                    <a:p>
                      <a:pPr algn="ctr">
                        <a:lnSpc>
                          <a:spcPct val="115000"/>
                        </a:lnSpc>
                        <a:spcAft>
                          <a:spcPts val="0"/>
                        </a:spcAft>
                      </a:pPr>
                      <a:r>
                        <a:rPr lang="de-DE"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r>
              <a:tr h="654332">
                <a:tc>
                  <a:txBody>
                    <a:bodyPr/>
                    <a:lstStyle/>
                    <a:p>
                      <a:pPr algn="ctr">
                        <a:lnSpc>
                          <a:spcPct val="115000"/>
                        </a:lnSpc>
                        <a:spcAft>
                          <a:spcPts val="0"/>
                        </a:spcAft>
                      </a:pPr>
                      <a:r>
                        <a:rPr lang="de-DE"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GB"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c>
                  <a:txBody>
                    <a:bodyPr/>
                    <a:lstStyle/>
                    <a:p>
                      <a:pPr algn="ctr">
                        <a:lnSpc>
                          <a:spcPct val="115000"/>
                        </a:lnSpc>
                        <a:spcAft>
                          <a:spcPts val="0"/>
                        </a:spcAft>
                      </a:pPr>
                      <a:r>
                        <a:rPr lang="de-DE" sz="4800" b="1"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c>
                  <a:txBody>
                    <a:bodyPr/>
                    <a:lstStyle/>
                    <a:p>
                      <a:pPr algn="ctr">
                        <a:lnSpc>
                          <a:spcPct val="115000"/>
                        </a:lnSpc>
                        <a:spcAft>
                          <a:spcPts val="0"/>
                        </a:spcAft>
                      </a:pPr>
                      <a:r>
                        <a:rPr lang="de-DE"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r>
              <a:tr h="654332">
                <a:tc>
                  <a:txBody>
                    <a:bodyPr/>
                    <a:lstStyle/>
                    <a:p>
                      <a:pPr algn="ctr">
                        <a:lnSpc>
                          <a:spcPct val="115000"/>
                        </a:lnSpc>
                        <a:spcAft>
                          <a:spcPts val="0"/>
                        </a:spcAft>
                      </a:pPr>
                      <a:r>
                        <a:rPr lang="de-DE"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GB"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c>
                  <a:txBody>
                    <a:bodyPr/>
                    <a:lstStyle/>
                    <a:p>
                      <a:pPr algn="ctr">
                        <a:lnSpc>
                          <a:spcPct val="115000"/>
                        </a:lnSpc>
                        <a:spcAft>
                          <a:spcPts val="0"/>
                        </a:spcAft>
                      </a:pPr>
                      <a:r>
                        <a:rPr lang="de-DE"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c>
                  <a:txBody>
                    <a:bodyPr/>
                    <a:lstStyle/>
                    <a:p>
                      <a:pPr algn="ctr">
                        <a:lnSpc>
                          <a:spcPct val="115000"/>
                        </a:lnSpc>
                        <a:spcAft>
                          <a:spcPts val="0"/>
                        </a:spcAft>
                      </a:pPr>
                      <a:r>
                        <a:rPr lang="de-DE"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r>
              <a:tr h="654332">
                <a:tc>
                  <a:txBody>
                    <a:bodyPr/>
                    <a:lstStyle/>
                    <a:p>
                      <a:pPr algn="ctr">
                        <a:lnSpc>
                          <a:spcPct val="115000"/>
                        </a:lnSpc>
                        <a:spcAft>
                          <a:spcPts val="0"/>
                        </a:spcAft>
                      </a:pPr>
                      <a:r>
                        <a:rPr lang="de-DE"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GB"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c>
                  <a:txBody>
                    <a:bodyPr/>
                    <a:lstStyle/>
                    <a:p>
                      <a:pPr algn="ctr">
                        <a:lnSpc>
                          <a:spcPct val="115000"/>
                        </a:lnSpc>
                        <a:spcAft>
                          <a:spcPts val="0"/>
                        </a:spcAft>
                      </a:pPr>
                      <a:r>
                        <a:rPr lang="de-DE"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c>
                  <a:txBody>
                    <a:bodyPr/>
                    <a:lstStyle/>
                    <a:p>
                      <a:pPr algn="ctr">
                        <a:lnSpc>
                          <a:spcPct val="115000"/>
                        </a:lnSpc>
                        <a:spcAft>
                          <a:spcPts val="0"/>
                        </a:spcAft>
                      </a:pPr>
                      <a:r>
                        <a:rPr lang="de-DE"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8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relaxedInset"/>
                      <a:lightRig rig="flood" dir="t"/>
                    </a:cell3D>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569845" y="-629829"/>
            <a:ext cx="20957720" cy="11782581"/>
          </a:xfrm>
          <a:prstGeom prst="rect">
            <a:avLst/>
          </a:prstGeom>
        </p:spPr>
      </p:pic>
      <p:sp>
        <p:nvSpPr>
          <p:cNvPr id="3" name="AutoShape 3"/>
          <p:cNvSpPr/>
          <p:nvPr/>
        </p:nvSpPr>
        <p:spPr>
          <a:xfrm>
            <a:off x="804251" y="1610171"/>
            <a:ext cx="16230600" cy="8582184"/>
          </a:xfrm>
          <a:prstGeom prst="rect">
            <a:avLst/>
          </a:prstGeom>
          <a:solidFill>
            <a:srgbClr val="FFFBEC"/>
          </a:solidFill>
        </p:spPr>
      </p:sp>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09568" y="298003"/>
            <a:ext cx="2363891" cy="2376856"/>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956929" y="6802147"/>
            <a:ext cx="3194581" cy="4114800"/>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84116" y="9129138"/>
            <a:ext cx="3243149" cy="2146375"/>
          </a:xfrm>
          <a:prstGeom prst="rect">
            <a:avLst/>
          </a:prstGeom>
        </p:spPr>
      </p:pic>
      <p:pic>
        <p:nvPicPr>
          <p:cNvPr id="8"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508546">
            <a:off x="15273693" y="1600941"/>
            <a:ext cx="1359132" cy="543653"/>
          </a:xfrm>
          <a:prstGeom prst="rect">
            <a:avLst/>
          </a:prstGeom>
        </p:spPr>
      </p:pic>
      <p:pic>
        <p:nvPicPr>
          <p:cNvPr id="9" name="Picture 9"/>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743005">
            <a:off x="16254275" y="4623355"/>
            <a:ext cx="1405308" cy="459919"/>
          </a:xfrm>
          <a:prstGeom prst="rect">
            <a:avLst/>
          </a:prstGeom>
        </p:spPr>
      </p:pic>
      <p:pic>
        <p:nvPicPr>
          <p:cNvPr id="10" name="Picture 10"/>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294774" y="2076791"/>
            <a:ext cx="1023193" cy="768325"/>
          </a:xfrm>
          <a:prstGeom prst="rect">
            <a:avLst/>
          </a:prstGeom>
        </p:spPr>
      </p:pic>
      <p:pic>
        <p:nvPicPr>
          <p:cNvPr id="11" name="Picture 11"/>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63830" y="5979547"/>
            <a:ext cx="1023193" cy="1023193"/>
          </a:xfrm>
          <a:prstGeom prst="rect">
            <a:avLst/>
          </a:prstGeom>
        </p:spPr>
      </p:pic>
      <p:pic>
        <p:nvPicPr>
          <p:cNvPr id="12" name="Picture 12"/>
          <p:cNvPicPr>
            <a:picLocks noChangeAspect="1"/>
          </p:cNvPicPr>
          <p:nvPr/>
        </p:nvPicPr>
        <p:blipFill>
          <a:blip r:embed="rId17"/>
          <a:srcRect/>
          <a:stretch>
            <a:fillRect/>
          </a:stretch>
        </p:blipFill>
        <p:spPr>
          <a:xfrm rot="-2054655">
            <a:off x="16812736" y="2837681"/>
            <a:ext cx="626794" cy="626794"/>
          </a:xfrm>
          <a:prstGeom prst="rect">
            <a:avLst/>
          </a:prstGeom>
        </p:spPr>
      </p:pic>
      <p:graphicFrame>
        <p:nvGraphicFramePr>
          <p:cNvPr id="15" name="Table 14"/>
          <p:cNvGraphicFramePr>
            <a:graphicFrameLocks noGrp="1"/>
          </p:cNvGraphicFramePr>
          <p:nvPr/>
        </p:nvGraphicFramePr>
        <p:xfrm>
          <a:off x="2171452" y="2049577"/>
          <a:ext cx="14442329" cy="7488725"/>
        </p:xfrm>
        <a:graphic>
          <a:graphicData uri="http://schemas.openxmlformats.org/drawingml/2006/table">
            <a:tbl>
              <a:tblPr firstRow="1" firstCol="1" bandRow="1"/>
              <a:tblGrid>
                <a:gridCol w="1248561"/>
                <a:gridCol w="3214824"/>
                <a:gridCol w="9978944"/>
              </a:tblGrid>
              <a:tr h="1148443">
                <a:tc>
                  <a:txBody>
                    <a:bodyPr/>
                    <a:lstStyle/>
                    <a:p>
                      <a:pPr algn="ctr">
                        <a:lnSpc>
                          <a:spcPct val="115000"/>
                        </a:lnSpc>
                        <a:spcAft>
                          <a:spcPts val="0"/>
                        </a:spcAft>
                      </a:pPr>
                      <a:r>
                        <a:rPr lang="de-DE" sz="4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STT</a:t>
                      </a:r>
                      <a:endParaRPr lang="en-GB" sz="3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73" marR="648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cross"/>
                      <a:lightRig rig="flood" dir="t"/>
                    </a:cell3D>
                  </a:tcPr>
                </a:tc>
                <a:tc>
                  <a:txBody>
                    <a:bodyPr/>
                    <a:lstStyle/>
                    <a:p>
                      <a:pPr algn="ctr">
                        <a:lnSpc>
                          <a:spcPct val="115000"/>
                        </a:lnSpc>
                        <a:spcAft>
                          <a:spcPts val="0"/>
                        </a:spcAft>
                      </a:pPr>
                      <a:r>
                        <a:rPr lang="de-DE" sz="4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 Hán Việt</a:t>
                      </a:r>
                      <a:endParaRPr lang="en-GB" sz="3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73" marR="648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cross"/>
                      <a:lightRig rig="flood" dir="t"/>
                    </a:cell3D>
                  </a:tcPr>
                </a:tc>
                <a:tc>
                  <a:txBody>
                    <a:bodyPr/>
                    <a:lstStyle/>
                    <a:p>
                      <a:pPr algn="ctr">
                        <a:lnSpc>
                          <a:spcPct val="115000"/>
                        </a:lnSpc>
                        <a:spcAft>
                          <a:spcPts val="0"/>
                        </a:spcAft>
                      </a:pPr>
                      <a:r>
                        <a:rPr lang="vi-VN" sz="4000" b="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Giải nghĩa</a:t>
                      </a:r>
                      <a:endParaRPr lang="en-GB" sz="3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73" marR="648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cross"/>
                      <a:lightRig rig="flood" dir="t"/>
                    </a:cell3D>
                  </a:tcPr>
                </a:tc>
              </a:tr>
              <a:tr h="1148443">
                <a:tc>
                  <a:txBody>
                    <a:bodyPr/>
                    <a:lstStyle/>
                    <a:p>
                      <a:pPr algn="ctr">
                        <a:lnSpc>
                          <a:spcPct val="115000"/>
                        </a:lnSpc>
                        <a:spcAft>
                          <a:spcPts val="0"/>
                        </a:spcAft>
                      </a:pPr>
                      <a:r>
                        <a:rPr lang="de-DE"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73" marR="648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cross"/>
                      <a:lightRig rig="flood" dir="t"/>
                    </a:cell3D>
                  </a:tcPr>
                </a:tc>
                <a:tc>
                  <a:txBody>
                    <a:bodyPr/>
                    <a:lstStyle/>
                    <a:p>
                      <a:pPr algn="ctr">
                        <a:lnSpc>
                          <a:spcPct val="115000"/>
                        </a:lnSpc>
                        <a:spcAft>
                          <a:spcPts val="0"/>
                        </a:spcAft>
                      </a:pPr>
                      <a:r>
                        <a:rPr lang="vi-VN" sz="4000" b="1"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loạn lạc</a:t>
                      </a:r>
                      <a:endParaRPr lang="en-GB" sz="3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73" marR="648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cross"/>
                      <a:lightRig rig="flood" dir="t"/>
                    </a:cell3D>
                  </a:tcPr>
                </a:tc>
                <a:tc>
                  <a:txBody>
                    <a:bodyPr/>
                    <a:lstStyle/>
                    <a:p>
                      <a:pPr algn="just">
                        <a:lnSpc>
                          <a:spcPct val="115000"/>
                        </a:lnSpc>
                        <a:spcAft>
                          <a:spcPts val="0"/>
                        </a:spcAft>
                      </a:pPr>
                      <a:r>
                        <a:rPr lang="de-DE"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t>
                      </a:r>
                      <a:r>
                        <a:rPr lang="vi-VN"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ình trạng xã hội lộn xộn, không có trật tự, an ninh do có loạn</a:t>
                      </a:r>
                      <a:r>
                        <a:rPr lang="de-DE"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73" marR="648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cross"/>
                      <a:lightRig rig="flood" dir="t"/>
                    </a:cell3D>
                  </a:tcPr>
                </a:tc>
              </a:tr>
              <a:tr h="731962">
                <a:tc>
                  <a:txBody>
                    <a:bodyPr/>
                    <a:lstStyle/>
                    <a:p>
                      <a:pPr algn="ctr">
                        <a:lnSpc>
                          <a:spcPct val="115000"/>
                        </a:lnSpc>
                        <a:spcAft>
                          <a:spcPts val="0"/>
                        </a:spcAft>
                      </a:pPr>
                      <a:r>
                        <a:rPr lang="de-DE"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73" marR="648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cross"/>
                      <a:lightRig rig="flood" dir="t"/>
                    </a:cell3D>
                  </a:tcPr>
                </a:tc>
                <a:tc>
                  <a:txBody>
                    <a:bodyPr/>
                    <a:lstStyle/>
                    <a:p>
                      <a:pPr algn="ctr">
                        <a:lnSpc>
                          <a:spcPct val="115000"/>
                        </a:lnSpc>
                        <a:spcAft>
                          <a:spcPts val="0"/>
                        </a:spcAft>
                      </a:pPr>
                      <a:r>
                        <a:rPr lang="vi-VN" sz="4000" b="1"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gian nan</a:t>
                      </a:r>
                      <a:endParaRPr lang="en-GB" sz="3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73" marR="648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cross"/>
                      <a:lightRig rig="flood" dir="t"/>
                    </a:cell3D>
                  </a:tcPr>
                </a:tc>
                <a:tc>
                  <a:txBody>
                    <a:bodyPr/>
                    <a:lstStyle/>
                    <a:p>
                      <a:pPr algn="just">
                        <a:lnSpc>
                          <a:spcPct val="115000"/>
                        </a:lnSpc>
                        <a:spcAft>
                          <a:spcPts val="0"/>
                        </a:spcAft>
                      </a:pPr>
                      <a:r>
                        <a:rPr lang="de-DE"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t>
                      </a:r>
                      <a:r>
                        <a:rPr lang="vi-VN"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ó nhiểu khó khăn, gian khổ phải vượt qua</a:t>
                      </a:r>
                      <a:r>
                        <a:rPr lang="de-DE"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73" marR="648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cross"/>
                      <a:lightRig rig="flood" dir="t"/>
                    </a:cell3D>
                  </a:tcPr>
                </a:tc>
              </a:tr>
              <a:tr h="1981200">
                <a:tc>
                  <a:txBody>
                    <a:bodyPr/>
                    <a:lstStyle/>
                    <a:p>
                      <a:pPr algn="ctr">
                        <a:lnSpc>
                          <a:spcPct val="115000"/>
                        </a:lnSpc>
                        <a:spcAft>
                          <a:spcPts val="0"/>
                        </a:spcAft>
                      </a:pPr>
                      <a:r>
                        <a:rPr lang="de-DE"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73" marR="648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cross"/>
                      <a:lightRig rig="flood" dir="t"/>
                    </a:cell3D>
                  </a:tcPr>
                </a:tc>
                <a:tc>
                  <a:txBody>
                    <a:bodyPr/>
                    <a:lstStyle/>
                    <a:p>
                      <a:pPr algn="ctr">
                        <a:lnSpc>
                          <a:spcPct val="115000"/>
                        </a:lnSpc>
                        <a:spcAft>
                          <a:spcPts val="0"/>
                        </a:spcAft>
                      </a:pPr>
                      <a:r>
                        <a:rPr lang="de-DE" sz="4000" b="1"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triều đình</a:t>
                      </a:r>
                      <a:endParaRPr lang="en-GB" sz="3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73" marR="648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cross"/>
                      <a:lightRig rig="flood" dir="t"/>
                    </a:cell3D>
                  </a:tcPr>
                </a:tc>
                <a:tc>
                  <a:txBody>
                    <a:bodyPr/>
                    <a:lstStyle/>
                    <a:p>
                      <a:pPr algn="just">
                        <a:lnSpc>
                          <a:spcPct val="115000"/>
                        </a:lnSpc>
                        <a:spcAft>
                          <a:spcPts val="0"/>
                        </a:spcAft>
                      </a:pPr>
                      <a:r>
                        <a:rPr lang="de-DE"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t>
                      </a:r>
                      <a:r>
                        <a:rPr lang="vi-VN"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ơi các quan vào chầu vua và bàn việc nước; thường dùng để chỉ cơ quan trung ương của nhà nước quân chủ, do vua trực tiếp đứng đầu</a:t>
                      </a:r>
                      <a:r>
                        <a:rPr lang="de-DE"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73" marR="648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cross"/>
                      <a:lightRig rig="flood" dir="t"/>
                    </a:cell3D>
                  </a:tcPr>
                </a:tc>
              </a:tr>
              <a:tr h="1295400">
                <a:tc>
                  <a:txBody>
                    <a:bodyPr/>
                    <a:lstStyle/>
                    <a:p>
                      <a:pPr algn="ctr">
                        <a:lnSpc>
                          <a:spcPct val="115000"/>
                        </a:lnSpc>
                        <a:spcAft>
                          <a:spcPts val="0"/>
                        </a:spcAft>
                      </a:pPr>
                      <a:r>
                        <a:rPr lang="de-DE"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73" marR="648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cross"/>
                      <a:lightRig rig="flood" dir="t"/>
                    </a:cell3D>
                  </a:tcPr>
                </a:tc>
                <a:tc>
                  <a:txBody>
                    <a:bodyPr/>
                    <a:lstStyle/>
                    <a:p>
                      <a:pPr algn="ctr">
                        <a:lnSpc>
                          <a:spcPct val="115000"/>
                        </a:lnSpc>
                        <a:spcAft>
                          <a:spcPts val="0"/>
                        </a:spcAft>
                      </a:pPr>
                      <a:r>
                        <a:rPr lang="vi-VN" sz="4000" b="1"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tể phụ</a:t>
                      </a:r>
                      <a:endParaRPr lang="en-GB" sz="3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73" marR="648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cross"/>
                      <a:lightRig rig="flood" dir="t"/>
                    </a:cell3D>
                  </a:tcPr>
                </a:tc>
                <a:tc>
                  <a:txBody>
                    <a:bodyPr/>
                    <a:lstStyle/>
                    <a:p>
                      <a:pPr algn="just">
                        <a:lnSpc>
                          <a:spcPct val="115000"/>
                        </a:lnSpc>
                        <a:spcAft>
                          <a:spcPts val="0"/>
                        </a:spcAft>
                      </a:pPr>
                      <a:r>
                        <a:rPr lang="de-DE"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t>
                      </a:r>
                      <a:r>
                        <a:rPr lang="vi-VN"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hức quan hàng đầu triều đình giúp vua trị nước, thông thường chỉ Tể tướng</a:t>
                      </a:r>
                      <a:r>
                        <a:rPr lang="de-DE"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73" marR="648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cross"/>
                      <a:lightRig rig="flood" dir="t"/>
                    </a:cell3D>
                  </a:tcPr>
                </a:tc>
              </a:tr>
              <a:tr h="382814">
                <a:tc>
                  <a:txBody>
                    <a:bodyPr/>
                    <a:lstStyle/>
                    <a:p>
                      <a:pPr algn="ctr">
                        <a:lnSpc>
                          <a:spcPct val="115000"/>
                        </a:lnSpc>
                        <a:spcAft>
                          <a:spcPts val="0"/>
                        </a:spcAft>
                      </a:pPr>
                      <a:r>
                        <a:rPr lang="de-DE"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73" marR="648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cross"/>
                      <a:lightRig rig="flood" dir="t"/>
                    </a:cell3D>
                  </a:tcPr>
                </a:tc>
                <a:tc>
                  <a:txBody>
                    <a:bodyPr/>
                    <a:lstStyle/>
                    <a:p>
                      <a:pPr algn="ctr">
                        <a:lnSpc>
                          <a:spcPct val="115000"/>
                        </a:lnSpc>
                        <a:spcAft>
                          <a:spcPts val="0"/>
                        </a:spcAft>
                      </a:pPr>
                      <a:r>
                        <a:rPr lang="vi-VN" sz="4000" b="1"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thác mệnh</a:t>
                      </a:r>
                      <a:endParaRPr lang="en-GB" sz="3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73" marR="648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cross"/>
                      <a:lightRig rig="flood" dir="t"/>
                    </a:cell3D>
                  </a:tcPr>
                </a:tc>
                <a:tc>
                  <a:txBody>
                    <a:bodyPr/>
                    <a:lstStyle/>
                    <a:p>
                      <a:pPr algn="just">
                        <a:lnSpc>
                          <a:spcPct val="115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t>
                      </a:r>
                      <a:r>
                        <a:rPr lang="vi-VN"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ượn nhờ mệnh lệnh</a:t>
                      </a: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73" marR="648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cross"/>
                      <a:lightRig rig="flood" dir="t"/>
                    </a:cell3D>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1334860" y="-859851"/>
            <a:ext cx="20957720" cy="11782581"/>
          </a:xfrm>
          <a:prstGeom prst="rect">
            <a:avLst/>
          </a:prstGeom>
        </p:spPr>
      </p:pic>
      <p:sp>
        <p:nvSpPr>
          <p:cNvPr id="3" name="AutoShape 3"/>
          <p:cNvSpPr/>
          <p:nvPr/>
        </p:nvSpPr>
        <p:spPr>
          <a:xfrm rot="548643">
            <a:off x="8347718" y="705804"/>
            <a:ext cx="6195444" cy="3663502"/>
          </a:xfrm>
          <a:prstGeom prst="rect">
            <a:avLst/>
          </a:prstGeom>
          <a:solidFill>
            <a:srgbClr val="F8C578"/>
          </a:solidFill>
        </p:spPr>
      </p:sp>
      <p:sp>
        <p:nvSpPr>
          <p:cNvPr id="4" name="AutoShape 4"/>
          <p:cNvSpPr/>
          <p:nvPr/>
        </p:nvSpPr>
        <p:spPr>
          <a:xfrm>
            <a:off x="1028700" y="2224364"/>
            <a:ext cx="6003379" cy="6036528"/>
          </a:xfrm>
          <a:prstGeom prst="rect">
            <a:avLst/>
          </a:prstGeom>
          <a:solidFill>
            <a:srgbClr val="DB9703"/>
          </a:solidFill>
        </p:spPr>
      </p:sp>
      <p:grpSp>
        <p:nvGrpSpPr>
          <p:cNvPr id="5" name="Group 5"/>
          <p:cNvGrpSpPr/>
          <p:nvPr/>
        </p:nvGrpSpPr>
        <p:grpSpPr>
          <a:xfrm rot="5400000">
            <a:off x="-1429608" y="5745433"/>
            <a:ext cx="4350458" cy="680459"/>
            <a:chOff x="0" y="0"/>
            <a:chExt cx="38779425" cy="6065520"/>
          </a:xfrm>
        </p:grpSpPr>
        <p:sp>
          <p:nvSpPr>
            <p:cNvPr id="6" name="Freeform 6"/>
            <p:cNvSpPr/>
            <p:nvPr/>
          </p:nvSpPr>
          <p:spPr>
            <a:xfrm>
              <a:off x="-50800" y="0"/>
              <a:ext cx="38881025" cy="6066790"/>
            </a:xfrm>
            <a:custGeom>
              <a:avLst/>
              <a:gdLst/>
              <a:ahLst/>
              <a:cxnLst/>
              <a:rect l="l" t="t" r="r" b="b"/>
              <a:pathLst>
                <a:path w="38881025" h="6066790">
                  <a:moveTo>
                    <a:pt x="1692910" y="0"/>
                  </a:moveTo>
                  <a:lnTo>
                    <a:pt x="1692910" y="6065520"/>
                  </a:lnTo>
                  <a:cubicBezTo>
                    <a:pt x="1710690" y="6066790"/>
                    <a:pt x="1728470" y="6066790"/>
                    <a:pt x="1746250" y="6066790"/>
                  </a:cubicBezTo>
                  <a:lnTo>
                    <a:pt x="37124615" y="6066790"/>
                  </a:lnTo>
                  <a:lnTo>
                    <a:pt x="37124615" y="0"/>
                  </a:lnTo>
                  <a:lnTo>
                    <a:pt x="1692910" y="0"/>
                  </a:lnTo>
                  <a:close/>
                  <a:moveTo>
                    <a:pt x="37581815" y="0"/>
                  </a:moveTo>
                  <a:lnTo>
                    <a:pt x="37124615" y="0"/>
                  </a:lnTo>
                  <a:lnTo>
                    <a:pt x="37124615" y="6065520"/>
                  </a:lnTo>
                  <a:lnTo>
                    <a:pt x="37134775" y="6065520"/>
                  </a:lnTo>
                  <a:cubicBezTo>
                    <a:pt x="37873915" y="6065520"/>
                    <a:pt x="38522886" y="5462270"/>
                    <a:pt x="38576225" y="4725670"/>
                  </a:cubicBezTo>
                  <a:lnTo>
                    <a:pt x="38826415" y="1338580"/>
                  </a:lnTo>
                  <a:cubicBezTo>
                    <a:pt x="38881025" y="603250"/>
                    <a:pt x="38320954" y="0"/>
                    <a:pt x="37581815"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DB9703"/>
            </a:solidFill>
          </p:spPr>
        </p:sp>
      </p:grpSp>
      <p:sp>
        <p:nvSpPr>
          <p:cNvPr id="7" name="AutoShape 7"/>
          <p:cNvSpPr/>
          <p:nvPr/>
        </p:nvSpPr>
        <p:spPr>
          <a:xfrm>
            <a:off x="8891292" y="641902"/>
            <a:ext cx="8538511" cy="4594646"/>
          </a:xfrm>
          <a:prstGeom prst="rect">
            <a:avLst/>
          </a:prstGeom>
          <a:solidFill>
            <a:srgbClr val="FFFBEC"/>
          </a:solidFill>
        </p:spPr>
      </p:sp>
      <p:sp>
        <p:nvSpPr>
          <p:cNvPr id="9" name="AutoShape 9"/>
          <p:cNvSpPr/>
          <p:nvPr/>
        </p:nvSpPr>
        <p:spPr>
          <a:xfrm rot="548643">
            <a:off x="8347718" y="5654388"/>
            <a:ext cx="6195444" cy="3663502"/>
          </a:xfrm>
          <a:prstGeom prst="rect">
            <a:avLst/>
          </a:prstGeom>
          <a:solidFill>
            <a:srgbClr val="F8C578"/>
          </a:solidFill>
        </p:spPr>
      </p:sp>
      <p:sp>
        <p:nvSpPr>
          <p:cNvPr id="10" name="AutoShape 10"/>
          <p:cNvSpPr/>
          <p:nvPr/>
        </p:nvSpPr>
        <p:spPr>
          <a:xfrm>
            <a:off x="8891293" y="5590486"/>
            <a:ext cx="8538510" cy="4244055"/>
          </a:xfrm>
          <a:prstGeom prst="rect">
            <a:avLst/>
          </a:prstGeom>
          <a:solidFill>
            <a:srgbClr val="FFFBEC"/>
          </a:solidFill>
        </p:spPr>
      </p:sp>
      <p:sp>
        <p:nvSpPr>
          <p:cNvPr id="11" name="TextBox 11"/>
          <p:cNvSpPr txBox="1"/>
          <p:nvPr/>
        </p:nvSpPr>
        <p:spPr>
          <a:xfrm>
            <a:off x="8994264" y="878910"/>
            <a:ext cx="8278247" cy="4185761"/>
          </a:xfrm>
          <a:prstGeom prst="rect">
            <a:avLst/>
          </a:prstGeom>
        </p:spPr>
        <p:txBody>
          <a:bodyPr wrap="square" lIns="0" tIns="0" rIns="0" bIns="0" rtlCol="0" anchor="t">
            <a:spAutoFit/>
          </a:bodyPr>
          <a:lstStyle/>
          <a:p>
            <a:pPr algn="just"/>
            <a:r>
              <a:rPr lang="de-DE" sz="3400">
                <a:latin typeface="Times New Roman" panose="02020603050405020304" pitchFamily="18" charset="0"/>
                <a:cs typeface="Times New Roman" panose="02020603050405020304" pitchFamily="18" charset="0"/>
              </a:rPr>
              <a:t>- </a:t>
            </a:r>
            <a:r>
              <a:rPr lang="vi-VN" sz="3400">
                <a:latin typeface="Times New Roman" panose="02020603050405020304" pitchFamily="18" charset="0"/>
                <a:cs typeface="Times New Roman" panose="02020603050405020304" pitchFamily="18" charset="0"/>
              </a:rPr>
              <a:t>Yếu tố Hán Việt là yếu tố gốc Hán được đọc bằng âm đọc Hán Việt và sử dụng trong tiếng Việt. </a:t>
            </a:r>
            <a:endParaRPr lang="en-GB" sz="3400">
              <a:latin typeface="Times New Roman" panose="02020603050405020304" pitchFamily="18" charset="0"/>
              <a:cs typeface="Times New Roman" panose="02020603050405020304" pitchFamily="18" charset="0"/>
            </a:endParaRPr>
          </a:p>
          <a:p>
            <a:pPr algn="just"/>
            <a:r>
              <a:rPr lang="de-DE" sz="3400">
                <a:latin typeface="Times New Roman" panose="02020603050405020304" pitchFamily="18" charset="0"/>
                <a:cs typeface="Times New Roman" panose="02020603050405020304" pitchFamily="18" charset="0"/>
              </a:rPr>
              <a:t>+ </a:t>
            </a:r>
            <a:r>
              <a:rPr lang="vi-VN" sz="3400">
                <a:latin typeface="Times New Roman" panose="02020603050405020304" pitchFamily="18" charset="0"/>
                <a:cs typeface="Times New Roman" panose="02020603050405020304" pitchFamily="18" charset="0"/>
              </a:rPr>
              <a:t>Một số yếu tố Hán Việt có thể dùng độc lập như đơn vị từ trong tiếng Việt. </a:t>
            </a:r>
            <a:endParaRPr lang="en-GB" sz="3400">
              <a:latin typeface="Times New Roman" panose="02020603050405020304" pitchFamily="18" charset="0"/>
              <a:cs typeface="Times New Roman" panose="02020603050405020304" pitchFamily="18" charset="0"/>
            </a:endParaRPr>
          </a:p>
          <a:p>
            <a:pPr algn="just"/>
            <a:r>
              <a:rPr lang="de-DE" sz="3400">
                <a:latin typeface="Times New Roman" panose="02020603050405020304" pitchFamily="18" charset="0"/>
                <a:cs typeface="Times New Roman" panose="02020603050405020304" pitchFamily="18" charset="0"/>
              </a:rPr>
              <a:t>+ </a:t>
            </a:r>
            <a:r>
              <a:rPr lang="vi-VN" sz="3400">
                <a:latin typeface="Times New Roman" panose="02020603050405020304" pitchFamily="18" charset="0"/>
                <a:cs typeface="Times New Roman" panose="02020603050405020304" pitchFamily="18" charset="0"/>
              </a:rPr>
              <a:t>Một số yếu tố Hán Việt không thể dùng độc lập như đơn vị từ trong tiếng Việt, mà chỉ có thể kết hợp với các yếu tố khác để tạo thành từ. </a:t>
            </a:r>
            <a:endParaRPr lang="en-GB" sz="3400">
              <a:latin typeface="Times New Roman" panose="02020603050405020304" pitchFamily="18" charset="0"/>
              <a:cs typeface="Times New Roman" panose="02020603050405020304" pitchFamily="18" charset="0"/>
            </a:endParaRPr>
          </a:p>
        </p:txBody>
      </p:sp>
      <p:sp>
        <p:nvSpPr>
          <p:cNvPr id="12" name="TextBox 12"/>
          <p:cNvSpPr txBox="1"/>
          <p:nvPr/>
        </p:nvSpPr>
        <p:spPr>
          <a:xfrm>
            <a:off x="8990635" y="6476823"/>
            <a:ext cx="8013920" cy="2462213"/>
          </a:xfrm>
          <a:prstGeom prst="rect">
            <a:avLst/>
          </a:prstGeom>
        </p:spPr>
        <p:txBody>
          <a:bodyPr wrap="square" lIns="0" tIns="0" rIns="0" bIns="0" rtlCol="0" anchor="t">
            <a:spAutoFit/>
          </a:bodyPr>
          <a:lstStyle/>
          <a:p>
            <a:pPr lvl="0" algn="just"/>
            <a:r>
              <a:rPr lang="vi-VN" sz="4000">
                <a:latin typeface="Times New Roman" panose="02020603050405020304" pitchFamily="18" charset="0"/>
                <a:cs typeface="Times New Roman" panose="02020603050405020304" pitchFamily="18" charset="0"/>
              </a:rPr>
              <a:t>- Từ Hán Việt là từ trong tiếng Việt được cấu thành từ các yếu tố Hán Việt. Mỗi tiếng của từ thuộc nhóm này có tên gọi tương ứng là yếu tố Hán Việt.</a:t>
            </a:r>
            <a:endParaRPr lang="en-US" sz="3600">
              <a:solidFill>
                <a:srgbClr val="253140"/>
              </a:solidFill>
              <a:latin typeface="Times New Roman" panose="02020603050405020304" pitchFamily="18" charset="0"/>
              <a:cs typeface="Times New Roman" panose="02020603050405020304" pitchFamily="18" charset="0"/>
            </a:endParaRPr>
          </a:p>
        </p:txBody>
      </p:sp>
      <p:pic>
        <p:nvPicPr>
          <p:cNvPr id="13" name="Picture 1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490858" y="6566987"/>
            <a:ext cx="3729733" cy="3566981"/>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965997" y="1977566"/>
            <a:ext cx="1412502" cy="1412502"/>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237237">
            <a:off x="4296598" y="903492"/>
            <a:ext cx="1324314" cy="250416"/>
          </a:xfrm>
          <a:prstGeom prst="rect">
            <a:avLst/>
          </a:prstGeom>
        </p:spPr>
      </p:pic>
      <p:pic>
        <p:nvPicPr>
          <p:cNvPr id="16" name="Picture 16"/>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7715888">
            <a:off x="7332500" y="3872727"/>
            <a:ext cx="891982" cy="715207"/>
          </a:xfrm>
          <a:prstGeom prst="rect">
            <a:avLst/>
          </a:prstGeom>
        </p:spPr>
      </p:pic>
      <p:pic>
        <p:nvPicPr>
          <p:cNvPr id="17" name="Picture 17"/>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9709942" y="4084139"/>
            <a:ext cx="622221" cy="630243"/>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115127">
            <a:off x="9791270" y="4270986"/>
            <a:ext cx="955198" cy="955198"/>
          </a:xfrm>
          <a:prstGeom prst="rect">
            <a:avLst/>
          </a:prstGeom>
        </p:spPr>
      </p:pic>
      <p:pic>
        <p:nvPicPr>
          <p:cNvPr id="19" name="Picture 19"/>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6368929" y="9576648"/>
            <a:ext cx="1780741" cy="336722"/>
          </a:xfrm>
          <a:prstGeom prst="rect">
            <a:avLst/>
          </a:prstGeom>
        </p:spPr>
      </p:pic>
      <p:pic>
        <p:nvPicPr>
          <p:cNvPr id="20" name="Picture 20"/>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17151779" y="8795618"/>
            <a:ext cx="781031" cy="781031"/>
          </a:xfrm>
          <a:prstGeom prst="rect">
            <a:avLst/>
          </a:prstGeom>
        </p:spPr>
      </p:pic>
      <p:pic>
        <p:nvPicPr>
          <p:cNvPr id="21" name="Picture 21"/>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667900" y="1792599"/>
            <a:ext cx="835900" cy="1213048"/>
          </a:xfrm>
          <a:prstGeom prst="rect">
            <a:avLst/>
          </a:prstGeom>
        </p:spPr>
      </p:pic>
      <p:pic>
        <p:nvPicPr>
          <p:cNvPr id="22" name="Picture 22"/>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1661911" y="2399123"/>
            <a:ext cx="613606" cy="845823"/>
          </a:xfrm>
          <a:prstGeom prst="rect">
            <a:avLst/>
          </a:prstGeom>
        </p:spPr>
      </p:pic>
      <p:sp>
        <p:nvSpPr>
          <p:cNvPr id="23" name="Rectangle 22"/>
          <p:cNvSpPr/>
          <p:nvPr/>
        </p:nvSpPr>
        <p:spPr>
          <a:xfrm>
            <a:off x="1627850" y="3891738"/>
            <a:ext cx="4416526" cy="1446550"/>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wrap="square" lIns="91440" tIns="45720" rIns="91440" bIns="45720">
            <a:spAutoFit/>
          </a:bodyPr>
          <a:lstStyle/>
          <a:p>
            <a:pPr algn="ctr"/>
            <a:r>
              <a:rPr lang="de-DE" sz="8800" b="1" cap="none" spc="0" smtClean="0">
                <a:solidFill>
                  <a:schemeClr val="bg1"/>
                </a:solidFill>
                <a:effectLst>
                  <a:outerShdw blurRad="38100" dist="19050" dir="2700000" algn="tl" rotWithShape="0">
                    <a:schemeClr val="dk1">
                      <a:lumMod val="50000"/>
                      <a:alpha val="40000"/>
                    </a:schemeClr>
                  </a:outerShdw>
                </a:effectLst>
              </a:rPr>
              <a:t>Kết </a:t>
            </a:r>
            <a:r>
              <a:rPr lang="de-DE" sz="8800" b="1" cap="none" spc="0">
                <a:solidFill>
                  <a:schemeClr val="bg1"/>
                </a:solidFill>
                <a:effectLst>
                  <a:outerShdw blurRad="38100" dist="19050" dir="2700000" algn="tl" rotWithShape="0">
                    <a:schemeClr val="dk1">
                      <a:lumMod val="50000"/>
                      <a:alpha val="40000"/>
                    </a:schemeClr>
                  </a:outerShdw>
                </a:effectLst>
              </a:rPr>
              <a:t>luận</a:t>
            </a:r>
            <a:endParaRPr lang="en-GB" sz="8800" b="1" cap="none" spc="0">
              <a:solidFill>
                <a:schemeClr val="bg1"/>
              </a:solidFill>
              <a:effectLst>
                <a:outerShdw blurRad="38100" dist="19050" dir="2700000" algn="tl" rotWithShape="0">
                  <a:schemeClr val="dk1">
                    <a:lumMod val="50000"/>
                    <a:alpha val="40000"/>
                  </a:scheme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2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1136519" y="-747790"/>
            <a:ext cx="20957720" cy="11782581"/>
          </a:xfrm>
          <a:prstGeom prst="rect">
            <a:avLst/>
          </a:prstGeom>
        </p:spPr>
      </p:pic>
      <p:sp>
        <p:nvSpPr>
          <p:cNvPr id="3" name="AutoShape 3"/>
          <p:cNvSpPr/>
          <p:nvPr/>
        </p:nvSpPr>
        <p:spPr>
          <a:xfrm>
            <a:off x="7303137" y="1292908"/>
            <a:ext cx="5063084" cy="4084283"/>
          </a:xfrm>
          <a:prstGeom prst="rect">
            <a:avLst/>
          </a:prstGeom>
          <a:solidFill>
            <a:srgbClr val="FFFBEC"/>
          </a:solidFill>
        </p:spPr>
      </p:sp>
      <p:sp>
        <p:nvSpPr>
          <p:cNvPr id="4" name="TextBox 4"/>
          <p:cNvSpPr txBox="1"/>
          <p:nvPr/>
        </p:nvSpPr>
        <p:spPr>
          <a:xfrm>
            <a:off x="7984625" y="2132783"/>
            <a:ext cx="3700108" cy="2359620"/>
          </a:xfrm>
          <a:prstGeom prst="rect">
            <a:avLst/>
          </a:prstGeom>
        </p:spPr>
        <p:txBody>
          <a:bodyPr lIns="0" tIns="0" rIns="0" bIns="0" rtlCol="0" anchor="t">
            <a:spAutoFit/>
          </a:bodyPr>
          <a:lstStyle/>
          <a:p>
            <a:pPr algn="just">
              <a:lnSpc>
                <a:spcPts val="4590"/>
              </a:lnSpc>
            </a:pPr>
            <a:r>
              <a:rPr lang="nl-NL" sz="3200" i="1">
                <a:latin typeface="Times New Roman" panose="02020603050405020304" pitchFamily="18" charset="0"/>
                <a:cs typeface="Times New Roman" panose="02020603050405020304" pitchFamily="18" charset="0"/>
              </a:rPr>
              <a:t>Khái niệm: L</a:t>
            </a:r>
            <a:r>
              <a:rPr lang="en-US" sz="3200" i="1">
                <a:latin typeface="Times New Roman" panose="02020603050405020304" pitchFamily="18" charset="0"/>
                <a:cs typeface="Times New Roman" panose="02020603050405020304" pitchFamily="18" charset="0"/>
              </a:rPr>
              <a:t>à loại cụm từ có cấu tạo cố định, biểu thị một ý nghĩa hoàn chỉnh.</a:t>
            </a:r>
            <a:endParaRPr lang="en-US" sz="2800">
              <a:solidFill>
                <a:srgbClr val="253140"/>
              </a:solidFill>
              <a:latin typeface="Times New Roman" panose="02020603050405020304" pitchFamily="18" charset="0"/>
              <a:cs typeface="Times New Roman" panose="02020603050405020304" pitchFamily="18" charset="0"/>
            </a:endParaRPr>
          </a:p>
        </p:txBody>
      </p:sp>
      <p:sp>
        <p:nvSpPr>
          <p:cNvPr id="5" name="AutoShape 5"/>
          <p:cNvSpPr/>
          <p:nvPr/>
        </p:nvSpPr>
        <p:spPr>
          <a:xfrm>
            <a:off x="12760662" y="1292908"/>
            <a:ext cx="5679737" cy="4084283"/>
          </a:xfrm>
          <a:prstGeom prst="rect">
            <a:avLst/>
          </a:prstGeom>
          <a:solidFill>
            <a:srgbClr val="FFFBEC"/>
          </a:solidFill>
        </p:spPr>
      </p:sp>
      <p:sp>
        <p:nvSpPr>
          <p:cNvPr id="6" name="TextBox 6"/>
          <p:cNvSpPr txBox="1"/>
          <p:nvPr/>
        </p:nvSpPr>
        <p:spPr>
          <a:xfrm>
            <a:off x="12934592" y="1552499"/>
            <a:ext cx="5142582" cy="3539430"/>
          </a:xfrm>
          <a:prstGeom prst="rect">
            <a:avLst/>
          </a:prstGeom>
        </p:spPr>
        <p:txBody>
          <a:bodyPr wrap="square" lIns="0" tIns="0" rIns="0" bIns="0" rtlCol="0" anchor="t">
            <a:spAutoFit/>
          </a:bodyPr>
          <a:lstStyle/>
          <a:p>
            <a:pPr algn="just">
              <a:lnSpc>
                <a:spcPts val="4590"/>
              </a:lnSpc>
            </a:pPr>
            <a:r>
              <a:rPr lang="vi-VN" sz="3200" i="1" smtClean="0">
                <a:latin typeface="Times New Roman" panose="02020603050405020304" pitchFamily="18" charset="0"/>
                <a:cs typeface="Times New Roman" panose="02020603050405020304" pitchFamily="18" charset="0"/>
              </a:rPr>
              <a:t>Nguồ</a:t>
            </a:r>
            <a:r>
              <a:rPr lang="en-US" sz="3200" i="1" smtClean="0">
                <a:latin typeface="Times New Roman" panose="02020603050405020304" pitchFamily="18" charset="0"/>
                <a:cs typeface="Times New Roman" panose="02020603050405020304" pitchFamily="18" charset="0"/>
              </a:rPr>
              <a:t>n </a:t>
            </a:r>
            <a:r>
              <a:rPr lang="en-US" sz="3200" i="1">
                <a:latin typeface="Times New Roman" panose="02020603050405020304" pitchFamily="18" charset="0"/>
                <a:cs typeface="Times New Roman" panose="02020603050405020304" pitchFamily="18" charset="0"/>
              </a:rPr>
              <a:t>gốc nghĩa của thành ngữ: có thể bắt nguồn trực tiếp từ nghĩa đen của các từ tạo nên nó nhưng thông thường qua một số phép chuyển nghĩa như ẩn dụ, so sánh...</a:t>
            </a:r>
            <a:endParaRPr lang="en-US" sz="2800">
              <a:solidFill>
                <a:srgbClr val="253140"/>
              </a:solidFill>
              <a:latin typeface="Times New Roman" panose="02020603050405020304" pitchFamily="18" charset="0"/>
              <a:cs typeface="Times New Roman" panose="02020603050405020304" pitchFamily="18" charset="0"/>
            </a:endParaRPr>
          </a:p>
        </p:txBody>
      </p:sp>
      <p:sp>
        <p:nvSpPr>
          <p:cNvPr id="7" name="AutoShape 7"/>
          <p:cNvSpPr/>
          <p:nvPr/>
        </p:nvSpPr>
        <p:spPr>
          <a:xfrm>
            <a:off x="7303137" y="5928431"/>
            <a:ext cx="5063084" cy="4084283"/>
          </a:xfrm>
          <a:prstGeom prst="rect">
            <a:avLst/>
          </a:prstGeom>
          <a:solidFill>
            <a:srgbClr val="FFFBEC"/>
          </a:solidFill>
        </p:spPr>
      </p:sp>
      <p:sp>
        <p:nvSpPr>
          <p:cNvPr id="8" name="TextBox 8"/>
          <p:cNvSpPr txBox="1"/>
          <p:nvPr/>
        </p:nvSpPr>
        <p:spPr>
          <a:xfrm>
            <a:off x="8104712" y="6399089"/>
            <a:ext cx="3706999" cy="3539430"/>
          </a:xfrm>
          <a:prstGeom prst="rect">
            <a:avLst/>
          </a:prstGeom>
        </p:spPr>
        <p:txBody>
          <a:bodyPr wrap="square" lIns="0" tIns="0" rIns="0" bIns="0" rtlCol="0" anchor="t">
            <a:spAutoFit/>
          </a:bodyPr>
          <a:lstStyle/>
          <a:p>
            <a:pPr algn="just">
              <a:lnSpc>
                <a:spcPts val="4590"/>
              </a:lnSpc>
            </a:pPr>
            <a:r>
              <a:rPr lang="en-US" sz="3200" i="1">
                <a:latin typeface="Times New Roman" panose="02020603050405020304" pitchFamily="18" charset="0"/>
                <a:cs typeface="Times New Roman" panose="02020603050405020304" pitchFamily="18" charset="0"/>
              </a:rPr>
              <a:t>Chức năng ngữ pháp: Thành ngữ có thể làm chủ ngữ, vị ngữ trong câu hay làm phụ ngữ trong cụm danh từ, cụm động từ...</a:t>
            </a:r>
            <a:endParaRPr lang="en-US" sz="2800">
              <a:solidFill>
                <a:srgbClr val="253140"/>
              </a:solidFill>
              <a:latin typeface="Times New Roman" panose="02020603050405020304" pitchFamily="18" charset="0"/>
              <a:cs typeface="Times New Roman" panose="02020603050405020304" pitchFamily="18" charset="0"/>
            </a:endParaRPr>
          </a:p>
        </p:txBody>
      </p:sp>
      <p:sp>
        <p:nvSpPr>
          <p:cNvPr id="9" name="AutoShape 9"/>
          <p:cNvSpPr/>
          <p:nvPr/>
        </p:nvSpPr>
        <p:spPr>
          <a:xfrm>
            <a:off x="12760663" y="5928431"/>
            <a:ext cx="5063084" cy="4084283"/>
          </a:xfrm>
          <a:prstGeom prst="rect">
            <a:avLst/>
          </a:prstGeom>
          <a:solidFill>
            <a:srgbClr val="FFFBEC"/>
          </a:solidFill>
        </p:spPr>
      </p:sp>
      <p:sp>
        <p:nvSpPr>
          <p:cNvPr id="10" name="TextBox 10"/>
          <p:cNvSpPr txBox="1"/>
          <p:nvPr/>
        </p:nvSpPr>
        <p:spPr>
          <a:xfrm>
            <a:off x="13523114" y="6768306"/>
            <a:ext cx="3700108" cy="2359620"/>
          </a:xfrm>
          <a:prstGeom prst="rect">
            <a:avLst/>
          </a:prstGeom>
        </p:spPr>
        <p:txBody>
          <a:bodyPr lIns="0" tIns="0" rIns="0" bIns="0" rtlCol="0" anchor="t">
            <a:spAutoFit/>
          </a:bodyPr>
          <a:lstStyle/>
          <a:p>
            <a:pPr algn="just">
              <a:lnSpc>
                <a:spcPts val="4590"/>
              </a:lnSpc>
            </a:pPr>
            <a:r>
              <a:rPr lang="en-US" sz="3200" i="1">
                <a:latin typeface="Times New Roman" panose="02020603050405020304" pitchFamily="18" charset="0"/>
                <a:cs typeface="Times New Roman" panose="02020603050405020304" pitchFamily="18" charset="0"/>
              </a:rPr>
              <a:t>Đặc điểm: Thành ngữ ngắn gọn, hàm súc, có tính hình tượng, tính biểu cảm cao.</a:t>
            </a:r>
            <a:endParaRPr lang="en-US" sz="2800">
              <a:solidFill>
                <a:srgbClr val="253140"/>
              </a:solidFill>
              <a:latin typeface="Times New Roman" panose="02020603050405020304" pitchFamily="18" charset="0"/>
              <a:cs typeface="Times New Roman" panose="02020603050405020304" pitchFamily="18" charset="0"/>
            </a:endParaRPr>
          </a:p>
        </p:txBody>
      </p:sp>
      <p:sp>
        <p:nvSpPr>
          <p:cNvPr id="11" name="AutoShape 11"/>
          <p:cNvSpPr/>
          <p:nvPr/>
        </p:nvSpPr>
        <p:spPr>
          <a:xfrm rot="-5400000">
            <a:off x="2045777" y="-147470"/>
            <a:ext cx="3512819" cy="5865158"/>
          </a:xfrm>
          <a:prstGeom prst="rect">
            <a:avLst/>
          </a:prstGeom>
          <a:solidFill>
            <a:srgbClr val="51604D"/>
          </a:solidFill>
        </p:spPr>
      </p:sp>
      <p:sp>
        <p:nvSpPr>
          <p:cNvPr id="12" name="TextBox 12"/>
          <p:cNvSpPr txBox="1"/>
          <p:nvPr/>
        </p:nvSpPr>
        <p:spPr>
          <a:xfrm>
            <a:off x="1364576" y="1388804"/>
            <a:ext cx="4875221" cy="1661993"/>
          </a:xfrm>
          <a:prstGeom prst="rect">
            <a:avLst/>
          </a:prstGeom>
        </p:spPr>
        <p:txBody>
          <a:bodyPr lIns="0" tIns="0" rIns="0" bIns="0" rtlCol="0" anchor="t">
            <a:spAutoFit/>
          </a:bodyPr>
          <a:lstStyle/>
          <a:p>
            <a:pPr algn="ctr"/>
            <a:r>
              <a:rPr lang="nl-NL" sz="5400" b="1">
                <a:solidFill>
                  <a:schemeClr val="bg1"/>
                </a:solidFill>
                <a:latin typeface="Times New Roman" panose="02020603050405020304" pitchFamily="18" charset="0"/>
                <a:cs typeface="Times New Roman" panose="02020603050405020304" pitchFamily="18" charset="0"/>
              </a:rPr>
              <a:t>2. Thành ngữ- tục ngữ</a:t>
            </a:r>
            <a:endParaRPr lang="en-GB" sz="5400">
              <a:solidFill>
                <a:schemeClr val="bg1"/>
              </a:solidFill>
              <a:latin typeface="Times New Roman" panose="02020603050405020304" pitchFamily="18" charset="0"/>
              <a:cs typeface="Times New Roman" panose="02020603050405020304" pitchFamily="18" charset="0"/>
            </a:endParaRPr>
          </a:p>
        </p:txBody>
      </p:sp>
      <p:pic>
        <p:nvPicPr>
          <p:cNvPr id="13" name="Picture 1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342342" y="797870"/>
            <a:ext cx="984675" cy="990076"/>
          </a:xfrm>
          <a:prstGeom prst="rect">
            <a:avLst/>
          </a:prstGeom>
        </p:spPr>
      </p:pic>
      <p:pic>
        <p:nvPicPr>
          <p:cNvPr id="14" name="Picture 1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7241365" y="604829"/>
            <a:ext cx="984675" cy="990076"/>
          </a:xfrm>
          <a:prstGeom prst="rect">
            <a:avLst/>
          </a:prstGeom>
        </p:spPr>
      </p:pic>
      <p:pic>
        <p:nvPicPr>
          <p:cNvPr id="15" name="Picture 1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209803" y="5433393"/>
            <a:ext cx="984675" cy="990076"/>
          </a:xfrm>
          <a:prstGeom prst="rect">
            <a:avLst/>
          </a:prstGeom>
        </p:spPr>
      </p:pic>
      <p:pic>
        <p:nvPicPr>
          <p:cNvPr id="16" name="Picture 1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4799868" y="5433393"/>
            <a:ext cx="984675" cy="990076"/>
          </a:xfrm>
          <a:prstGeom prst="rect">
            <a:avLst/>
          </a:prstGeom>
        </p:spPr>
      </p:pic>
      <p:pic>
        <p:nvPicPr>
          <p:cNvPr id="17" name="Picture 1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69608" y="5741664"/>
            <a:ext cx="5865158" cy="4084283"/>
          </a:xfrm>
          <a:prstGeom prst="rect">
            <a:avLst/>
          </a:prstGeom>
        </p:spPr>
      </p:pic>
      <p:sp>
        <p:nvSpPr>
          <p:cNvPr id="18" name="Rectangle 17"/>
          <p:cNvSpPr/>
          <p:nvPr/>
        </p:nvSpPr>
        <p:spPr>
          <a:xfrm>
            <a:off x="1607346" y="3230465"/>
            <a:ext cx="4120039" cy="923330"/>
          </a:xfrm>
          <a:prstGeom prst="rect">
            <a:avLst/>
          </a:prstGeom>
        </p:spPr>
        <p:txBody>
          <a:bodyPr wrap="none">
            <a:spAutoFit/>
          </a:bodyPr>
          <a:lstStyle/>
          <a:p>
            <a:r>
              <a:rPr lang="en-US" sz="5400" b="1">
                <a:solidFill>
                  <a:schemeClr val="bg1"/>
                </a:solidFill>
                <a:latin typeface="Times New Roman" panose="02020603050405020304" pitchFamily="18" charset="0"/>
                <a:ea typeface="Calibri" panose="020F0502020204030204" charset="0"/>
                <a:cs typeface="Times New Roman" panose="02020603050405020304" pitchFamily="18" charset="0"/>
              </a:rPr>
              <a:t>a.</a:t>
            </a:r>
            <a:r>
              <a:rPr lang="en-US" sz="5400" b="1" i="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Thành ngữ</a:t>
            </a:r>
            <a:endParaRPr lang="en-GB" sz="540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par>
                                <p:cTn id="22" presetID="16" presetClass="entr" presetSubtype="21" fill="hold"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500"/>
                                        <p:tgtEl>
                                          <p:spTgt spid="3"/>
                                        </p:tgtEl>
                                      </p:cBhvr>
                                    </p:animEffect>
                                  </p:childTnLst>
                                </p:cTn>
                              </p:par>
                              <p:par>
                                <p:cTn id="25" presetID="16" presetClass="entr" presetSubtype="21"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arn(inVertical)">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down)">
                                      <p:cBhvr>
                                        <p:cTn id="32" dur="500"/>
                                        <p:tgtEl>
                                          <p:spTgt spid="6"/>
                                        </p:tgtEl>
                                      </p:cBhvr>
                                    </p:animEffect>
                                  </p:childTnLst>
                                </p:cTn>
                              </p:par>
                              <p:par>
                                <p:cTn id="33" presetID="22" presetClass="entr" presetSubtype="4" fill="hold" nodeType="with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wipe(down)">
                                      <p:cBhvr>
                                        <p:cTn id="35" dur="500"/>
                                        <p:tgtEl>
                                          <p:spTgt spid="5"/>
                                        </p:tgtEl>
                                      </p:cBhvr>
                                    </p:animEffect>
                                  </p:childTnLst>
                                </p:cTn>
                              </p:par>
                              <p:par>
                                <p:cTn id="36" presetID="22" presetClass="entr" presetSubtype="4" fill="hold"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down)">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circle(in)">
                                      <p:cBhvr>
                                        <p:cTn id="43" dur="2000"/>
                                        <p:tgtEl>
                                          <p:spTgt spid="15"/>
                                        </p:tgtEl>
                                      </p:cBhvr>
                                    </p:animEffect>
                                  </p:childTnLst>
                                </p:cTn>
                              </p:par>
                              <p:par>
                                <p:cTn id="44" presetID="6" presetClass="entr" presetSubtype="16" fill="hold" grpId="0"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circle(in)">
                                      <p:cBhvr>
                                        <p:cTn id="46" dur="2000"/>
                                        <p:tgtEl>
                                          <p:spTgt spid="8"/>
                                        </p:tgtEl>
                                      </p:cBhvr>
                                    </p:animEffect>
                                  </p:childTnLst>
                                </p:cTn>
                              </p:par>
                              <p:par>
                                <p:cTn id="47" presetID="6" presetClass="entr" presetSubtype="16" fill="hold" nodeType="with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circle(in)">
                                      <p:cBhvr>
                                        <p:cTn id="49" dur="2000"/>
                                        <p:tgtEl>
                                          <p:spTgt spid="7"/>
                                        </p:tgtEl>
                                      </p:cBhvr>
                                    </p:animEffec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circle(in)">
                                      <p:cBhvr>
                                        <p:cTn id="54" dur="2000"/>
                                        <p:tgtEl>
                                          <p:spTgt spid="16"/>
                                        </p:tgtEl>
                                      </p:cBhvr>
                                    </p:animEffect>
                                  </p:childTnLst>
                                </p:cTn>
                              </p:par>
                              <p:par>
                                <p:cTn id="55" presetID="6" presetClass="entr" presetSubtype="16" fill="hold" grpId="0" nodeType="with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circle(in)">
                                      <p:cBhvr>
                                        <p:cTn id="57" dur="2000"/>
                                        <p:tgtEl>
                                          <p:spTgt spid="10"/>
                                        </p:tgtEl>
                                      </p:cBhvr>
                                    </p:animEffect>
                                  </p:childTnLst>
                                </p:cTn>
                              </p:par>
                              <p:par>
                                <p:cTn id="58" presetID="6" presetClass="entr" presetSubtype="16" fill="hold" nodeType="withEffect">
                                  <p:stCondLst>
                                    <p:cond delay="0"/>
                                  </p:stCondLst>
                                  <p:childTnLst>
                                    <p:set>
                                      <p:cBhvr>
                                        <p:cTn id="59" dur="1" fill="hold">
                                          <p:stCondLst>
                                            <p:cond delay="0"/>
                                          </p:stCondLst>
                                        </p:cTn>
                                        <p:tgtEl>
                                          <p:spTgt spid="9"/>
                                        </p:tgtEl>
                                        <p:attrNameLst>
                                          <p:attrName>style.visibility</p:attrName>
                                        </p:attrNameLst>
                                      </p:cBhvr>
                                      <p:to>
                                        <p:strVal val="visible"/>
                                      </p:to>
                                    </p:set>
                                    <p:animEffect transition="in" filter="circle(in)">
                                      <p:cBhvr>
                                        <p:cTn id="60"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10" grpId="0"/>
      <p:bldP spid="12" grpId="0"/>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1492549" y="-776773"/>
            <a:ext cx="20957720" cy="11782581"/>
          </a:xfrm>
          <a:prstGeom prst="rect">
            <a:avLst/>
          </a:prstGeom>
        </p:spPr>
      </p:pic>
      <p:sp>
        <p:nvSpPr>
          <p:cNvPr id="3" name="AutoShape 3"/>
          <p:cNvSpPr/>
          <p:nvPr/>
        </p:nvSpPr>
        <p:spPr>
          <a:xfrm>
            <a:off x="1028700" y="1055305"/>
            <a:ext cx="6695950" cy="9950504"/>
          </a:xfrm>
          <a:prstGeom prst="rect">
            <a:avLst/>
          </a:prstGeom>
          <a:solidFill>
            <a:srgbClr val="FFFBEC"/>
          </a:solidFill>
        </p:spPr>
      </p:sp>
      <p:sp>
        <p:nvSpPr>
          <p:cNvPr id="4" name="AutoShape 4"/>
          <p:cNvSpPr/>
          <p:nvPr/>
        </p:nvSpPr>
        <p:spPr>
          <a:xfrm>
            <a:off x="1953381" y="5375172"/>
            <a:ext cx="5332380" cy="4202950"/>
          </a:xfrm>
          <a:prstGeom prst="rect">
            <a:avLst/>
          </a:prstGeom>
          <a:solidFill>
            <a:srgbClr val="FFA835"/>
          </a:solidFill>
        </p:spPr>
      </p:sp>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538025" y="212055"/>
            <a:ext cx="1677300" cy="1686499"/>
          </a:xfrm>
          <a:prstGeom prst="rect">
            <a:avLst/>
          </a:prstGeom>
        </p:spPr>
      </p:pic>
      <p:sp>
        <p:nvSpPr>
          <p:cNvPr id="8" name="AutoShape 8"/>
          <p:cNvSpPr/>
          <p:nvPr/>
        </p:nvSpPr>
        <p:spPr>
          <a:xfrm>
            <a:off x="9584278" y="781199"/>
            <a:ext cx="8119034" cy="8229600"/>
          </a:xfrm>
          <a:prstGeom prst="rect">
            <a:avLst/>
          </a:prstGeom>
          <a:solidFill>
            <a:srgbClr val="DB9463"/>
          </a:solidFill>
        </p:spPr>
      </p:sp>
      <p:sp>
        <p:nvSpPr>
          <p:cNvPr id="9" name="AutoShape 9"/>
          <p:cNvSpPr/>
          <p:nvPr/>
        </p:nvSpPr>
        <p:spPr>
          <a:xfrm>
            <a:off x="8519315" y="1028700"/>
            <a:ext cx="8739985" cy="8229600"/>
          </a:xfrm>
          <a:prstGeom prst="rect">
            <a:avLst/>
          </a:prstGeom>
          <a:solidFill>
            <a:srgbClr val="FFFBEC"/>
          </a:solidFill>
        </p:spPr>
      </p:sp>
      <p:pic>
        <p:nvPicPr>
          <p:cNvPr id="10" name="Picture 10"/>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4067540">
            <a:off x="15886602" y="659946"/>
            <a:ext cx="1164686" cy="1231880"/>
          </a:xfrm>
          <a:prstGeom prst="rect">
            <a:avLst/>
          </a:prstGeom>
        </p:spPr>
      </p:pic>
      <p:pic>
        <p:nvPicPr>
          <p:cNvPr id="11" name="Picture 1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043646">
            <a:off x="7965840" y="8060560"/>
            <a:ext cx="1279821" cy="2461194"/>
          </a:xfrm>
          <a:prstGeom prst="rect">
            <a:avLst/>
          </a:prstGeom>
        </p:spPr>
      </p:pic>
      <p:pic>
        <p:nvPicPr>
          <p:cNvPr id="12" name="Picture 1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6704859" y="8070618"/>
            <a:ext cx="2373885" cy="2127864"/>
          </a:xfrm>
          <a:prstGeom prst="rect">
            <a:avLst/>
          </a:prstGeom>
        </p:spPr>
      </p:pic>
      <p:pic>
        <p:nvPicPr>
          <p:cNvPr id="13" name="Picture 13"/>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9941896" y="625105"/>
            <a:ext cx="1301562" cy="1301562"/>
          </a:xfrm>
          <a:prstGeom prst="rect">
            <a:avLst/>
          </a:prstGeom>
        </p:spPr>
      </p:pic>
      <p:pic>
        <p:nvPicPr>
          <p:cNvPr id="14" name="Picture 14"/>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0354560">
            <a:off x="6763780" y="878258"/>
            <a:ext cx="1355146" cy="1086581"/>
          </a:xfrm>
          <a:prstGeom prst="rect">
            <a:avLst/>
          </a:prstGeom>
        </p:spPr>
      </p:pic>
      <p:pic>
        <p:nvPicPr>
          <p:cNvPr id="15" name="Picture 15"/>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8462104">
            <a:off x="7379996" y="2995622"/>
            <a:ext cx="709214" cy="550608"/>
          </a:xfrm>
          <a:prstGeom prst="rect">
            <a:avLst/>
          </a:prstGeom>
        </p:spPr>
      </p:pic>
      <p:sp>
        <p:nvSpPr>
          <p:cNvPr id="16" name="TextBox 16"/>
          <p:cNvSpPr txBox="1"/>
          <p:nvPr/>
        </p:nvSpPr>
        <p:spPr>
          <a:xfrm>
            <a:off x="1290390" y="2047835"/>
            <a:ext cx="6382609" cy="2334806"/>
          </a:xfrm>
          <a:prstGeom prst="rect">
            <a:avLst/>
          </a:prstGeom>
        </p:spPr>
        <p:txBody>
          <a:bodyPr lIns="0" tIns="0" rIns="0" bIns="0" rtlCol="0" anchor="t">
            <a:spAutoFit/>
          </a:bodyPr>
          <a:lstStyle/>
          <a:p>
            <a:pPr algn="ctr">
              <a:lnSpc>
                <a:spcPts val="9600"/>
              </a:lnSpc>
            </a:pPr>
            <a:r>
              <a:rPr lang="en-US" sz="6000" b="1">
                <a:latin typeface="Times New Roman" panose="02020603050405020304" pitchFamily="18" charset="0"/>
                <a:cs typeface="Times New Roman" panose="02020603050405020304" pitchFamily="18" charset="0"/>
              </a:rPr>
              <a:t>b.</a:t>
            </a:r>
            <a:r>
              <a:rPr lang="en-US" sz="6000" b="1" i="1">
                <a:latin typeface="Times New Roman" panose="02020603050405020304" pitchFamily="18" charset="0"/>
                <a:cs typeface="Times New Roman" panose="02020603050405020304" pitchFamily="18" charset="0"/>
              </a:rPr>
              <a:t> Phân biệt thành ngữ và tục ngữ</a:t>
            </a:r>
            <a:endParaRPr lang="en-US" sz="6000" spc="120">
              <a:solidFill>
                <a:srgbClr val="253140"/>
              </a:solidFill>
              <a:latin typeface="Times New Roman" panose="02020603050405020304" pitchFamily="18" charset="0"/>
              <a:cs typeface="Times New Roman" panose="02020603050405020304" pitchFamily="18" charset="0"/>
            </a:endParaRPr>
          </a:p>
        </p:txBody>
      </p:sp>
      <p:pic>
        <p:nvPicPr>
          <p:cNvPr id="18" name="Picture 17"/>
          <p:cNvPicPr>
            <a:picLocks noChangeAspect="1"/>
          </p:cNvPicPr>
          <p:nvPr/>
        </p:nvPicPr>
        <p:blipFill>
          <a:blip r:embed="rId17"/>
          <a:stretch>
            <a:fillRect/>
          </a:stretch>
        </p:blipFill>
        <p:spPr>
          <a:xfrm>
            <a:off x="1953380" y="5888646"/>
            <a:ext cx="4980819" cy="4286250"/>
          </a:xfrm>
          <a:prstGeom prst="rect">
            <a:avLst/>
          </a:prstGeom>
        </p:spPr>
      </p:pic>
      <p:sp>
        <p:nvSpPr>
          <p:cNvPr id="19" name="Rectangle 18"/>
          <p:cNvSpPr/>
          <p:nvPr/>
        </p:nvSpPr>
        <p:spPr>
          <a:xfrm>
            <a:off x="10817066" y="1631864"/>
            <a:ext cx="4861524" cy="743473"/>
          </a:xfrm>
          <a:prstGeom prst="rect">
            <a:avLst/>
          </a:prstGeom>
        </p:spPr>
        <p:txBody>
          <a:bodyPr wrap="none">
            <a:spAutoFit/>
          </a:bodyPr>
          <a:lstStyle/>
          <a:p>
            <a:pPr algn="ctr">
              <a:lnSpc>
                <a:spcPct val="115000"/>
              </a:lnSpc>
              <a:spcAft>
                <a:spcPts val="0"/>
              </a:spcAft>
            </a:pPr>
            <a:r>
              <a:rPr lang="en-US" sz="4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PHIẾU HỌC TẬP 02</a:t>
            </a:r>
            <a:endParaRPr lang="en-GB" sz="4000">
              <a:effectLst/>
              <a:latin typeface="Times New Roman" panose="02020603050405020304" pitchFamily="18" charset="0"/>
              <a:ea typeface="Times New Roman" panose="02020603050405020304" pitchFamily="18" charset="0"/>
            </a:endParaRPr>
          </a:p>
        </p:txBody>
      </p:sp>
      <p:graphicFrame>
        <p:nvGraphicFramePr>
          <p:cNvPr id="20" name="Table 19"/>
          <p:cNvGraphicFramePr>
            <a:graphicFrameLocks noGrp="1"/>
          </p:cNvGraphicFramePr>
          <p:nvPr/>
        </p:nvGraphicFramePr>
        <p:xfrm>
          <a:off x="8936265" y="2902464"/>
          <a:ext cx="8073390" cy="5972364"/>
        </p:xfrm>
        <a:graphic>
          <a:graphicData uri="http://schemas.openxmlformats.org/drawingml/2006/table">
            <a:tbl>
              <a:tblPr firstRow="1" firstCol="1" bandRow="1"/>
              <a:tblGrid>
                <a:gridCol w="2171546"/>
                <a:gridCol w="2893849"/>
                <a:gridCol w="3007995"/>
              </a:tblGrid>
              <a:tr h="714564">
                <a:tc rowSpan="2">
                  <a:txBody>
                    <a:bodyPr/>
                    <a:lstStyle/>
                    <a:p>
                      <a:pPr algn="just">
                        <a:lnSpc>
                          <a:spcPct val="115000"/>
                        </a:lnSpc>
                        <a:spcAft>
                          <a:spcPts val="0"/>
                        </a:spcAft>
                      </a:pPr>
                      <a:r>
                        <a:rPr lang="de-DE" sz="4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15000"/>
                        </a:lnSpc>
                        <a:spcAft>
                          <a:spcPts val="0"/>
                        </a:spcAft>
                      </a:pPr>
                      <a:r>
                        <a:rPr lang="de-DE" sz="4000" b="1" smtClean="0">
                          <a:effectLst/>
                          <a:latin typeface="Times New Roman" panose="02020603050405020304" pitchFamily="18" charset="0"/>
                          <a:ea typeface="Times New Roman" panose="02020603050405020304" pitchFamily="18" charset="0"/>
                          <a:cs typeface="Times New Roman" panose="02020603050405020304" pitchFamily="18" charset="0"/>
                        </a:rPr>
                        <a:t>Đặc </a:t>
                      </a:r>
                      <a:r>
                        <a:rPr lang="de-DE" sz="4000" b="1">
                          <a:effectLst/>
                          <a:latin typeface="Times New Roman" panose="02020603050405020304" pitchFamily="18" charset="0"/>
                          <a:ea typeface="Times New Roman" panose="02020603050405020304" pitchFamily="18" charset="0"/>
                          <a:cs typeface="Times New Roman" panose="02020603050405020304" pitchFamily="18" charset="0"/>
                        </a:rPr>
                        <a:t>điểm của tục ngữ, thành </a:t>
                      </a:r>
                      <a:r>
                        <a:rPr lang="de-DE" sz="4000" b="1" smtClean="0">
                          <a:effectLst/>
                          <a:latin typeface="Times New Roman" panose="02020603050405020304" pitchFamily="18" charset="0"/>
                          <a:ea typeface="Times New Roman" panose="02020603050405020304" pitchFamily="18" charset="0"/>
                          <a:cs typeface="Times New Roman" panose="02020603050405020304" pitchFamily="18" charset="0"/>
                        </a:rPr>
                        <a:t>ngữ</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r>
              <a:tr h="361950">
                <a:tc vMerge="1">
                  <a:tcPr/>
                </a:tc>
                <a:tc>
                  <a:txBody>
                    <a:bodyPr/>
                    <a:lstStyle/>
                    <a:p>
                      <a:pPr algn="just">
                        <a:lnSpc>
                          <a:spcPct val="115000"/>
                        </a:lnSpc>
                        <a:spcAft>
                          <a:spcPts val="0"/>
                        </a:spcAft>
                      </a:pPr>
                      <a:r>
                        <a:rPr lang="de-DE" sz="4000">
                          <a:effectLst/>
                          <a:latin typeface="Times New Roman" panose="02020603050405020304" pitchFamily="18" charset="0"/>
                          <a:ea typeface="Times New Roman" panose="02020603050405020304" pitchFamily="18" charset="0"/>
                          <a:cs typeface="Times New Roman" panose="02020603050405020304" pitchFamily="18" charset="0"/>
                        </a:rPr>
                        <a:t>Tục ngữ</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de-DE" sz="4000">
                          <a:effectLst/>
                          <a:latin typeface="Times New Roman" panose="02020603050405020304" pitchFamily="18" charset="0"/>
                          <a:ea typeface="Times New Roman" panose="02020603050405020304" pitchFamily="18" charset="0"/>
                          <a:cs typeface="Times New Roman" panose="02020603050405020304" pitchFamily="18" charset="0"/>
                        </a:rPr>
                        <a:t>Thành ngữ</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9526">
                <a:tc>
                  <a:txBody>
                    <a:bodyPr/>
                    <a:lstStyle/>
                    <a:p>
                      <a:pPr algn="just">
                        <a:lnSpc>
                          <a:spcPct val="115000"/>
                        </a:lnSpc>
                        <a:spcAft>
                          <a:spcPts val="0"/>
                        </a:spcAft>
                      </a:pPr>
                      <a:r>
                        <a:rPr lang="de-DE" sz="4000">
                          <a:effectLst/>
                          <a:latin typeface="Times New Roman" panose="02020603050405020304" pitchFamily="18" charset="0"/>
                          <a:ea typeface="Times New Roman" panose="02020603050405020304" pitchFamily="18" charset="0"/>
                          <a:cs typeface="Times New Roman" panose="02020603050405020304" pitchFamily="18" charset="0"/>
                        </a:rPr>
                        <a:t>Ví dụ</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de-DE" sz="40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de-DE" sz="40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15000"/>
                        </a:lnSpc>
                        <a:spcAft>
                          <a:spcPts val="0"/>
                        </a:spcAft>
                      </a:pPr>
                      <a:r>
                        <a:rPr lang="de-DE" sz="4000">
                          <a:effectLst/>
                          <a:latin typeface="Times New Roman" panose="02020603050405020304" pitchFamily="18" charset="0"/>
                          <a:ea typeface="Times New Roman" panose="02020603050405020304" pitchFamily="18" charset="0"/>
                          <a:cs typeface="Times New Roman" panose="02020603050405020304" pitchFamily="18" charset="0"/>
                        </a:rPr>
                        <a:t>Hình thức</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de-DE" sz="40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de-DE" sz="40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87638">
                <a:tc>
                  <a:txBody>
                    <a:bodyPr/>
                    <a:lstStyle/>
                    <a:p>
                      <a:pPr algn="just">
                        <a:lnSpc>
                          <a:spcPct val="115000"/>
                        </a:lnSpc>
                        <a:spcAft>
                          <a:spcPts val="0"/>
                        </a:spcAft>
                      </a:pPr>
                      <a:r>
                        <a:rPr lang="de-DE" sz="4000">
                          <a:effectLst/>
                          <a:latin typeface="Times New Roman" panose="02020603050405020304" pitchFamily="18" charset="0"/>
                          <a:ea typeface="Times New Roman" panose="02020603050405020304" pitchFamily="18" charset="0"/>
                          <a:cs typeface="Times New Roman" panose="02020603050405020304" pitchFamily="18" charset="0"/>
                        </a:rPr>
                        <a:t>Nội dung</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de-DE" sz="40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de-DE" sz="40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wipe(down)">
                                      <p:cBhvr>
                                        <p:cTn id="14" dur="500"/>
                                        <p:tgtEl>
                                          <p:spTgt spid="20"/>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down)">
                                      <p:cBhvr>
                                        <p:cTn id="17" dur="500"/>
                                        <p:tgtEl>
                                          <p:spTgt spid="19"/>
                                        </p:tgtEl>
                                      </p:cBhvr>
                                    </p:animEffect>
                                  </p:childTnLst>
                                </p:cTn>
                              </p:par>
                              <p:par>
                                <p:cTn id="18" presetID="22" presetClass="entr" presetSubtype="4"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down)">
                                      <p:cBhvr>
                                        <p:cTn id="20" dur="500"/>
                                        <p:tgtEl>
                                          <p:spTgt spid="9"/>
                                        </p:tgtEl>
                                      </p:cBhvr>
                                    </p:animEffect>
                                  </p:childTnLst>
                                </p:cTn>
                              </p:par>
                              <p:par>
                                <p:cTn id="21" presetID="22" presetClass="entr" presetSubtype="4"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par>
                                <p:cTn id="24" presetID="22" presetClass="entr" presetSubtype="4"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down)">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569845" y="-629829"/>
            <a:ext cx="20957720" cy="11782581"/>
          </a:xfrm>
          <a:prstGeom prst="rect">
            <a:avLst/>
          </a:prstGeom>
        </p:spPr>
      </p:pic>
      <p:sp>
        <p:nvSpPr>
          <p:cNvPr id="3" name="AutoShape 3"/>
          <p:cNvSpPr/>
          <p:nvPr/>
        </p:nvSpPr>
        <p:spPr>
          <a:xfrm>
            <a:off x="804251" y="1610171"/>
            <a:ext cx="16230600" cy="8582184"/>
          </a:xfrm>
          <a:prstGeom prst="rect">
            <a:avLst/>
          </a:prstGeom>
          <a:solidFill>
            <a:srgbClr val="FFFBEC"/>
          </a:solidFill>
        </p:spPr>
      </p:sp>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43880" y="284787"/>
            <a:ext cx="2363891" cy="2376856"/>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7227268" y="6912691"/>
            <a:ext cx="3194581" cy="4114800"/>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569845" y="8994168"/>
            <a:ext cx="3243149" cy="2146375"/>
          </a:xfrm>
          <a:prstGeom prst="rect">
            <a:avLst/>
          </a:prstGeom>
        </p:spPr>
      </p:pic>
      <p:pic>
        <p:nvPicPr>
          <p:cNvPr id="8"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508546">
            <a:off x="15273693" y="1600941"/>
            <a:ext cx="1359132" cy="543653"/>
          </a:xfrm>
          <a:prstGeom prst="rect">
            <a:avLst/>
          </a:prstGeom>
        </p:spPr>
      </p:pic>
      <p:pic>
        <p:nvPicPr>
          <p:cNvPr id="9" name="Picture 9"/>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743005">
            <a:off x="16254275" y="4623355"/>
            <a:ext cx="1405308" cy="459919"/>
          </a:xfrm>
          <a:prstGeom prst="rect">
            <a:avLst/>
          </a:prstGeom>
        </p:spPr>
      </p:pic>
      <p:pic>
        <p:nvPicPr>
          <p:cNvPr id="10" name="Picture 10"/>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111232" y="2413596"/>
            <a:ext cx="1023193" cy="768325"/>
          </a:xfrm>
          <a:prstGeom prst="rect">
            <a:avLst/>
          </a:prstGeom>
        </p:spPr>
      </p:pic>
      <p:pic>
        <p:nvPicPr>
          <p:cNvPr id="11" name="Picture 11"/>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577563" y="5995908"/>
            <a:ext cx="1023193" cy="1023193"/>
          </a:xfrm>
          <a:prstGeom prst="rect">
            <a:avLst/>
          </a:prstGeom>
        </p:spPr>
      </p:pic>
      <p:pic>
        <p:nvPicPr>
          <p:cNvPr id="12" name="Picture 12"/>
          <p:cNvPicPr>
            <a:picLocks noChangeAspect="1"/>
          </p:cNvPicPr>
          <p:nvPr/>
        </p:nvPicPr>
        <p:blipFill>
          <a:blip r:embed="rId17"/>
          <a:srcRect/>
          <a:stretch>
            <a:fillRect/>
          </a:stretch>
        </p:blipFill>
        <p:spPr>
          <a:xfrm rot="-2054655">
            <a:off x="16812736" y="2837681"/>
            <a:ext cx="626794" cy="626794"/>
          </a:xfrm>
          <a:prstGeom prst="rect">
            <a:avLst/>
          </a:prstGeom>
        </p:spPr>
      </p:pic>
      <p:graphicFrame>
        <p:nvGraphicFramePr>
          <p:cNvPr id="7" name="Table 6"/>
          <p:cNvGraphicFramePr>
            <a:graphicFrameLocks noGrp="1"/>
          </p:cNvGraphicFramePr>
          <p:nvPr/>
        </p:nvGraphicFramePr>
        <p:xfrm>
          <a:off x="2357227" y="1981962"/>
          <a:ext cx="13681365" cy="7848600"/>
        </p:xfrm>
        <a:graphic>
          <a:graphicData uri="http://schemas.openxmlformats.org/drawingml/2006/table">
            <a:tbl>
              <a:tblPr firstRow="1" firstCol="1" bandRow="1"/>
              <a:tblGrid>
                <a:gridCol w="1909973"/>
                <a:gridCol w="6096000"/>
                <a:gridCol w="5675392"/>
              </a:tblGrid>
              <a:tr h="838200">
                <a:tc rowSpan="2">
                  <a:txBody>
                    <a:bodyPr/>
                    <a:lstStyle/>
                    <a:p>
                      <a:pPr algn="just">
                        <a:lnSpc>
                          <a:spcPct val="115000"/>
                        </a:lnSpc>
                        <a:spcAft>
                          <a:spcPts val="0"/>
                        </a:spcAft>
                      </a:pPr>
                      <a:r>
                        <a:rPr lang="de-DE" sz="4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199" marR="531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0"/>
                        </a:spcAft>
                      </a:pPr>
                      <a:r>
                        <a:rPr lang="de-DE" sz="4000" b="1">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4000" b="1" smtClean="0">
                          <a:effectLst/>
                          <a:latin typeface="Times New Roman" panose="02020603050405020304" pitchFamily="18" charset="0"/>
                          <a:ea typeface="Times New Roman" panose="02020603050405020304" pitchFamily="18" charset="0"/>
                          <a:cs typeface="Times New Roman" panose="02020603050405020304" pitchFamily="18" charset="0"/>
                        </a:rPr>
                        <a:t>Đặc </a:t>
                      </a:r>
                      <a:r>
                        <a:rPr lang="de-DE" sz="4000" b="1">
                          <a:effectLst/>
                          <a:latin typeface="Times New Roman" panose="02020603050405020304" pitchFamily="18" charset="0"/>
                          <a:ea typeface="Times New Roman" panose="02020603050405020304" pitchFamily="18" charset="0"/>
                          <a:cs typeface="Times New Roman" panose="02020603050405020304" pitchFamily="18" charset="0"/>
                        </a:rPr>
                        <a:t>điểm của tục ngữ, thành ngữ</a:t>
                      </a:r>
                      <a:r>
                        <a:rPr lang="de-DE" sz="4000" b="1"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199" marR="531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r>
              <a:tr h="374620">
                <a:tc vMerge="1">
                  <a:tcPr/>
                </a:tc>
                <a:tc>
                  <a:txBody>
                    <a:bodyPr/>
                    <a:lstStyle/>
                    <a:p>
                      <a:pPr algn="ctr">
                        <a:lnSpc>
                          <a:spcPct val="115000"/>
                        </a:lnSpc>
                        <a:spcAft>
                          <a:spcPts val="0"/>
                        </a:spcAft>
                      </a:pPr>
                      <a:r>
                        <a:rPr lang="de-DE" sz="4000" b="1">
                          <a:effectLst/>
                          <a:latin typeface="Times New Roman" panose="02020603050405020304" pitchFamily="18" charset="0"/>
                          <a:ea typeface="Times New Roman" panose="02020603050405020304" pitchFamily="18" charset="0"/>
                          <a:cs typeface="Times New Roman" panose="02020603050405020304" pitchFamily="18" charset="0"/>
                        </a:rPr>
                        <a:t>Tục ngữ</a:t>
                      </a:r>
                      <a:endParaRPr lang="en-GB" sz="4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199" marR="531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de-DE" sz="4000" b="1">
                          <a:effectLst/>
                          <a:latin typeface="Times New Roman" panose="02020603050405020304" pitchFamily="18" charset="0"/>
                          <a:ea typeface="Times New Roman" panose="02020603050405020304" pitchFamily="18" charset="0"/>
                          <a:cs typeface="Times New Roman" panose="02020603050405020304" pitchFamily="18" charset="0"/>
                        </a:rPr>
                        <a:t>Thành ngữ</a:t>
                      </a:r>
                      <a:endParaRPr lang="en-GB" sz="4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199" marR="531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2926">
                <a:tc>
                  <a:txBody>
                    <a:bodyPr/>
                    <a:lstStyle/>
                    <a:p>
                      <a:pPr algn="just">
                        <a:lnSpc>
                          <a:spcPct val="115000"/>
                        </a:lnSpc>
                        <a:spcAft>
                          <a:spcPts val="0"/>
                        </a:spcAft>
                      </a:pPr>
                      <a:r>
                        <a:rPr lang="de-DE" sz="4000" b="1">
                          <a:effectLst/>
                          <a:latin typeface="Times New Roman" panose="02020603050405020304" pitchFamily="18" charset="0"/>
                          <a:ea typeface="Times New Roman" panose="02020603050405020304" pitchFamily="18" charset="0"/>
                          <a:cs typeface="Times New Roman" panose="02020603050405020304" pitchFamily="18" charset="0"/>
                        </a:rPr>
                        <a:t>Ví dụ</a:t>
                      </a:r>
                      <a:endParaRPr lang="en-GB" sz="4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199" marR="531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de-DE" sz="4000" i="1">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40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4000" i="1">
                          <a:effectLst/>
                          <a:latin typeface="Times New Roman" panose="02020603050405020304" pitchFamily="18" charset="0"/>
                          <a:ea typeface="Times New Roman" panose="02020603050405020304" pitchFamily="18" charset="0"/>
                          <a:cs typeface="Times New Roman" panose="02020603050405020304" pitchFamily="18" charset="0"/>
                        </a:rPr>
                        <a:t>Ăn vóc học </a:t>
                      </a:r>
                      <a:r>
                        <a:rPr lang="vi-VN" sz="4000" i="1" smtClean="0">
                          <a:effectLst/>
                          <a:latin typeface="Times New Roman" panose="02020603050405020304" pitchFamily="18" charset="0"/>
                          <a:ea typeface="Times New Roman" panose="02020603050405020304" pitchFamily="18" charset="0"/>
                          <a:cs typeface="Times New Roman" panose="02020603050405020304" pitchFamily="18" charset="0"/>
                        </a:rPr>
                        <a:t>hay</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de-DE" sz="4000">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4000" i="1">
                          <a:effectLst/>
                          <a:latin typeface="Times New Roman" panose="02020603050405020304" pitchFamily="18" charset="0"/>
                          <a:ea typeface="Times New Roman" panose="02020603050405020304" pitchFamily="18" charset="0"/>
                          <a:cs typeface="Times New Roman" panose="02020603050405020304" pitchFamily="18" charset="0"/>
                        </a:rPr>
                        <a:t>Gần mực thì đen, gần đèn thì rạng</a:t>
                      </a:r>
                      <a:r>
                        <a:rPr lang="de-DE" sz="4000" i="1"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199" marR="531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just">
                        <a:lnSpc>
                          <a:spcPct val="115000"/>
                        </a:lnSpc>
                        <a:spcAft>
                          <a:spcPts val="1200"/>
                        </a:spcAft>
                      </a:pPr>
                      <a:r>
                        <a:rPr lang="de-DE" sz="4000" i="1">
                          <a:effectLst/>
                          <a:latin typeface="Times New Roman" panose="02020603050405020304" pitchFamily="18" charset="0"/>
                          <a:ea typeface="Times New Roman" panose="02020603050405020304" pitchFamily="18" charset="0"/>
                          <a:cs typeface="Times New Roman" panose="02020603050405020304" pitchFamily="18" charset="0"/>
                        </a:rPr>
                        <a:t>- Đẽo cày giữa đường</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marL="30480" marR="30480" algn="just">
                        <a:lnSpc>
                          <a:spcPct val="115000"/>
                        </a:lnSpc>
                        <a:spcAft>
                          <a:spcPts val="1200"/>
                        </a:spcAft>
                      </a:pPr>
                      <a:r>
                        <a:rPr lang="de-DE" sz="4000" i="1">
                          <a:effectLst/>
                          <a:latin typeface="Times New Roman" panose="02020603050405020304" pitchFamily="18" charset="0"/>
                          <a:ea typeface="Times New Roman" panose="02020603050405020304" pitchFamily="18" charset="0"/>
                          <a:cs typeface="Times New Roman" panose="02020603050405020304" pitchFamily="18" charset="0"/>
                        </a:rPr>
                        <a:t>- Ếch ngồi đáy </a:t>
                      </a:r>
                      <a:r>
                        <a:rPr lang="vi-VN" sz="4000" i="1" smtClean="0">
                          <a:effectLst/>
                          <a:latin typeface="Times New Roman" panose="02020603050405020304" pitchFamily="18" charset="0"/>
                          <a:ea typeface="Times New Roman" panose="02020603050405020304" pitchFamily="18" charset="0"/>
                          <a:cs typeface="Times New Roman" panose="02020603050405020304" pitchFamily="18" charset="0"/>
                        </a:rPr>
                        <a:t>giếng</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199" marR="531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52600">
                <a:tc>
                  <a:txBody>
                    <a:bodyPr/>
                    <a:lstStyle/>
                    <a:p>
                      <a:pPr algn="just">
                        <a:lnSpc>
                          <a:spcPct val="115000"/>
                        </a:lnSpc>
                        <a:spcAft>
                          <a:spcPts val="0"/>
                        </a:spcAft>
                      </a:pPr>
                      <a:r>
                        <a:rPr lang="de-DE" sz="4000" b="1">
                          <a:effectLst/>
                          <a:latin typeface="Times New Roman" panose="02020603050405020304" pitchFamily="18" charset="0"/>
                          <a:ea typeface="Times New Roman" panose="02020603050405020304" pitchFamily="18" charset="0"/>
                          <a:cs typeface="Times New Roman" panose="02020603050405020304" pitchFamily="18" charset="0"/>
                        </a:rPr>
                        <a:t>Hình thức</a:t>
                      </a:r>
                      <a:endParaRPr lang="en-GB" sz="4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199" marR="531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de-DE" sz="4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Một câu</a:t>
                      </a:r>
                      <a:r>
                        <a:rPr lang="de-DE" sz="4000">
                          <a:effectLst/>
                          <a:latin typeface="Times New Roman" panose="02020603050405020304" pitchFamily="18" charset="0"/>
                          <a:ea typeface="Times New Roman" panose="02020603050405020304" pitchFamily="18" charset="0"/>
                          <a:cs typeface="Times New Roman" panose="02020603050405020304" pitchFamily="18" charset="0"/>
                        </a:rPr>
                        <a:t> nói ngắn gọn, hàm súc, có vần điệu, có hình ảnh</a:t>
                      </a:r>
                      <a:r>
                        <a:rPr lang="de-DE" sz="40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199" marR="531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de-DE" sz="4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Chưa thành câu</a:t>
                      </a:r>
                      <a:r>
                        <a:rPr lang="de-DE" sz="4000">
                          <a:effectLst/>
                          <a:latin typeface="Times New Roman" panose="02020603050405020304" pitchFamily="18" charset="0"/>
                          <a:ea typeface="Times New Roman" panose="02020603050405020304" pitchFamily="18" charset="0"/>
                          <a:cs typeface="Times New Roman" panose="02020603050405020304" pitchFamily="18" charset="0"/>
                        </a:rPr>
                        <a:t>, mà là những cụm từ ngắn gọn, có vần điệu, hình ảnh.</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199" marR="531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4000">
                <a:tc>
                  <a:txBody>
                    <a:bodyPr/>
                    <a:lstStyle/>
                    <a:p>
                      <a:pPr algn="just">
                        <a:lnSpc>
                          <a:spcPct val="115000"/>
                        </a:lnSpc>
                        <a:spcAft>
                          <a:spcPts val="0"/>
                        </a:spcAft>
                      </a:pPr>
                      <a:r>
                        <a:rPr lang="de-DE" sz="4000" b="1">
                          <a:effectLst/>
                          <a:latin typeface="Times New Roman" panose="02020603050405020304" pitchFamily="18" charset="0"/>
                          <a:ea typeface="Times New Roman" panose="02020603050405020304" pitchFamily="18" charset="0"/>
                          <a:cs typeface="Times New Roman" panose="02020603050405020304" pitchFamily="18" charset="0"/>
                        </a:rPr>
                        <a:t>Nội dung</a:t>
                      </a:r>
                      <a:endParaRPr lang="en-GB" sz="4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199" marR="531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de-DE" sz="4000">
                          <a:effectLst/>
                          <a:latin typeface="Times New Roman" panose="02020603050405020304" pitchFamily="18" charset="0"/>
                          <a:ea typeface="Times New Roman" panose="02020603050405020304" pitchFamily="18" charset="0"/>
                          <a:cs typeface="Times New Roman" panose="02020603050405020304" pitchFamily="18" charset="0"/>
                        </a:rPr>
                        <a:t>Nhằm </a:t>
                      </a:r>
                      <a:r>
                        <a:rPr lang="de-DE" sz="4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đúc kết kinh nghiệm</a:t>
                      </a:r>
                      <a:r>
                        <a:rPr lang="de-DE" sz="4000">
                          <a:effectLst/>
                          <a:latin typeface="Times New Roman" panose="02020603050405020304" pitchFamily="18" charset="0"/>
                          <a:ea typeface="Times New Roman" panose="02020603050405020304" pitchFamily="18" charset="0"/>
                          <a:cs typeface="Times New Roman" panose="02020603050405020304" pitchFamily="18" charset="0"/>
                        </a:rPr>
                        <a:t> về thế giới tự nhiên, con người</a:t>
                      </a:r>
                      <a:r>
                        <a:rPr lang="de-DE" sz="40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199" marR="531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de-DE" sz="4000">
                          <a:effectLst/>
                          <a:latin typeface="Times New Roman" panose="02020603050405020304" pitchFamily="18" charset="0"/>
                          <a:ea typeface="Times New Roman" panose="02020603050405020304" pitchFamily="18" charset="0"/>
                          <a:cs typeface="Times New Roman" panose="02020603050405020304" pitchFamily="18" charset="0"/>
                        </a:rPr>
                        <a:t>Giúp </a:t>
                      </a:r>
                      <a:r>
                        <a:rPr lang="de-DE" sz="4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lời ăn tiếng nói sinh động, có tính biểu cảm cao</a:t>
                      </a:r>
                      <a:r>
                        <a:rPr lang="de-DE" sz="40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3199" marR="531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1334860" y="-747790"/>
            <a:ext cx="20957720" cy="11782581"/>
          </a:xfrm>
          <a:prstGeom prst="rect">
            <a:avLst/>
          </a:prstGeom>
        </p:spPr>
      </p:pic>
      <p:sp>
        <p:nvSpPr>
          <p:cNvPr id="3" name="AutoShape 3"/>
          <p:cNvSpPr/>
          <p:nvPr/>
        </p:nvSpPr>
        <p:spPr>
          <a:xfrm>
            <a:off x="3560675" y="2039687"/>
            <a:ext cx="11272484" cy="6490685"/>
          </a:xfrm>
          <a:prstGeom prst="rect">
            <a:avLst/>
          </a:prstGeom>
          <a:solidFill>
            <a:srgbClr val="FFFBEC"/>
          </a:solidFill>
        </p:spPr>
      </p:sp>
      <p:sp>
        <p:nvSpPr>
          <p:cNvPr id="4" name="TextBox 4"/>
          <p:cNvSpPr txBox="1"/>
          <p:nvPr/>
        </p:nvSpPr>
        <p:spPr>
          <a:xfrm>
            <a:off x="4363979" y="3871955"/>
            <a:ext cx="9560042" cy="2954655"/>
          </a:xfrm>
          <a:prstGeom prst="rect">
            <a:avLst/>
          </a:prstGeom>
          <a:effectLst>
            <a:reflection blurRad="6350" stA="50000" endA="300" endPos="55500" dist="50800" dir="5400000" sy="-100000" algn="bl" rotWithShape="0"/>
          </a:effectLst>
        </p:spPr>
        <p:txBody>
          <a:bodyPr lIns="0" tIns="0" rIns="0" bIns="0" rtlCol="0" anchor="t">
            <a:spAutoFit/>
          </a:bodyPr>
          <a:lstStyle/>
          <a:p>
            <a:pPr algn="ctr"/>
            <a:r>
              <a:rPr lang="de-DE" sz="9600" b="1">
                <a:latin typeface="Times New Roman" panose="02020603050405020304" pitchFamily="18" charset="0"/>
                <a:cs typeface="Times New Roman" panose="02020603050405020304" pitchFamily="18" charset="0"/>
              </a:rPr>
              <a:t>HOẠT ĐỘNG </a:t>
            </a:r>
            <a:r>
              <a:rPr lang="de-DE" sz="9600" b="1" smtClean="0">
                <a:latin typeface="Times New Roman" panose="02020603050405020304" pitchFamily="18" charset="0"/>
                <a:cs typeface="Times New Roman" panose="02020603050405020304" pitchFamily="18" charset="0"/>
              </a:rPr>
              <a:t>3 </a:t>
            </a:r>
            <a:r>
              <a:rPr lang="de-DE" sz="9600" b="1">
                <a:latin typeface="Times New Roman" panose="02020603050405020304" pitchFamily="18" charset="0"/>
                <a:cs typeface="Times New Roman" panose="02020603050405020304" pitchFamily="18" charset="0"/>
              </a:rPr>
              <a:t>THỰC HÀNH</a:t>
            </a:r>
            <a:endParaRPr lang="en-GB" sz="9600">
              <a:latin typeface="Times New Roman" panose="02020603050405020304" pitchFamily="18" charset="0"/>
              <a:cs typeface="Times New Roman" panose="02020603050405020304" pitchFamily="18" charset="0"/>
            </a:endParaRPr>
          </a:p>
        </p:txBody>
      </p:sp>
      <p:sp>
        <p:nvSpPr>
          <p:cNvPr id="5" name="AutoShape 5"/>
          <p:cNvSpPr/>
          <p:nvPr/>
        </p:nvSpPr>
        <p:spPr>
          <a:xfrm rot="-5406310">
            <a:off x="3455144" y="317952"/>
            <a:ext cx="3067825" cy="0"/>
          </a:xfrm>
          <a:prstGeom prst="line">
            <a:avLst/>
          </a:prstGeom>
          <a:ln w="19050" cap="rnd">
            <a:solidFill>
              <a:srgbClr val="727272"/>
            </a:solidFill>
            <a:prstDash val="solid"/>
            <a:headEnd type="none" w="sm" len="sm"/>
            <a:tailEnd type="none" w="sm" len="sm"/>
          </a:ln>
        </p:spPr>
      </p:sp>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503428" y="1366348"/>
            <a:ext cx="984675" cy="990076"/>
          </a:xfrm>
          <a:prstGeom prst="rect">
            <a:avLst/>
          </a:prstGeom>
        </p:spPr>
      </p:pic>
      <p:sp>
        <p:nvSpPr>
          <p:cNvPr id="7" name="AutoShape 7"/>
          <p:cNvSpPr/>
          <p:nvPr/>
        </p:nvSpPr>
        <p:spPr>
          <a:xfrm rot="-5406310">
            <a:off x="12097235" y="317952"/>
            <a:ext cx="3067825" cy="0"/>
          </a:xfrm>
          <a:prstGeom prst="line">
            <a:avLst/>
          </a:prstGeom>
          <a:ln w="19050" cap="rnd">
            <a:solidFill>
              <a:srgbClr val="727272"/>
            </a:solidFill>
            <a:prstDash val="solid"/>
            <a:headEnd type="none" w="sm" len="sm"/>
            <a:tailEnd type="none" w="sm" len="sm"/>
          </a:ln>
        </p:spPr>
      </p:sp>
      <p:pic>
        <p:nvPicPr>
          <p:cNvPr id="8" name="Picture 8"/>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145519" y="1366348"/>
            <a:ext cx="984675" cy="990076"/>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2618652" y="5983556"/>
            <a:ext cx="3934080" cy="4098000"/>
          </a:xfrm>
          <a:prstGeom prst="rect">
            <a:avLst/>
          </a:prstGeom>
        </p:spPr>
      </p:pic>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8871555">
            <a:off x="2796896" y="7907320"/>
            <a:ext cx="1971804" cy="645318"/>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671467" y="2504007"/>
            <a:ext cx="2371475" cy="4484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1259881" y="-453230"/>
            <a:ext cx="20957720" cy="11782581"/>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3714112" y="2249387"/>
            <a:ext cx="3787770" cy="4967568"/>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419600" y="528980"/>
            <a:ext cx="10058400" cy="9229040"/>
          </a:xfrm>
          <a:prstGeom prst="rect">
            <a:avLst/>
          </a:prstGeom>
        </p:spPr>
      </p:pic>
      <p:sp>
        <p:nvSpPr>
          <p:cNvPr id="5" name="TextBox 5"/>
          <p:cNvSpPr txBox="1"/>
          <p:nvPr/>
        </p:nvSpPr>
        <p:spPr>
          <a:xfrm>
            <a:off x="6178629" y="2748164"/>
            <a:ext cx="7002733" cy="2708434"/>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0" tIns="0" rIns="0" bIns="0" rtlCol="0" anchor="t">
            <a:spAutoFit/>
          </a:bodyPr>
          <a:lstStyle/>
          <a:p>
            <a:pPr algn="ctr"/>
            <a:r>
              <a:rPr lang="nl-NL" sz="8800" b="1"/>
              <a:t>HOẠT ĐỘNG </a:t>
            </a:r>
            <a:r>
              <a:rPr lang="vi-VN" sz="8800" b="1" smtClean="0"/>
              <a:t>1 </a:t>
            </a:r>
            <a:r>
              <a:rPr lang="nl-NL" sz="8800" b="1"/>
              <a:t>KHỞI ĐỘNG</a:t>
            </a:r>
            <a:endParaRPr lang="en-GB" sz="8800" b="1"/>
          </a:p>
        </p:txBody>
      </p:sp>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2475875" y="5653192"/>
            <a:ext cx="4796226" cy="4307883"/>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3714112" y="7200900"/>
            <a:ext cx="3408343" cy="30861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1492549" y="-776773"/>
            <a:ext cx="20957720" cy="11782581"/>
          </a:xfrm>
          <a:prstGeom prst="rect">
            <a:avLst/>
          </a:prstGeom>
        </p:spPr>
      </p:pic>
      <p:sp>
        <p:nvSpPr>
          <p:cNvPr id="3" name="AutoShape 3"/>
          <p:cNvSpPr/>
          <p:nvPr/>
        </p:nvSpPr>
        <p:spPr>
          <a:xfrm>
            <a:off x="-915715" y="1070378"/>
            <a:ext cx="6695950" cy="9950504"/>
          </a:xfrm>
          <a:prstGeom prst="rect">
            <a:avLst/>
          </a:prstGeom>
          <a:solidFill>
            <a:srgbClr val="FFFBEC"/>
          </a:solidFill>
        </p:spPr>
      </p:sp>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988871" y="240168"/>
            <a:ext cx="1677300" cy="1686499"/>
          </a:xfrm>
          <a:prstGeom prst="rect">
            <a:avLst/>
          </a:prstGeom>
        </p:spPr>
      </p:pic>
      <p:sp>
        <p:nvSpPr>
          <p:cNvPr id="8" name="AutoShape 8"/>
          <p:cNvSpPr/>
          <p:nvPr/>
        </p:nvSpPr>
        <p:spPr>
          <a:xfrm>
            <a:off x="7598758" y="781199"/>
            <a:ext cx="10104553" cy="8229600"/>
          </a:xfrm>
          <a:prstGeom prst="rect">
            <a:avLst/>
          </a:prstGeom>
          <a:solidFill>
            <a:srgbClr val="DB9463"/>
          </a:solidFill>
        </p:spPr>
      </p:sp>
      <p:sp>
        <p:nvSpPr>
          <p:cNvPr id="9" name="AutoShape 9"/>
          <p:cNvSpPr/>
          <p:nvPr/>
        </p:nvSpPr>
        <p:spPr>
          <a:xfrm>
            <a:off x="7010400" y="1028700"/>
            <a:ext cx="10248900" cy="8229600"/>
          </a:xfrm>
          <a:prstGeom prst="rect">
            <a:avLst/>
          </a:prstGeom>
          <a:solidFill>
            <a:srgbClr val="FFFBEC"/>
          </a:solidFill>
        </p:spPr>
      </p:sp>
      <p:pic>
        <p:nvPicPr>
          <p:cNvPr id="10" name="Picture 10"/>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4067540">
            <a:off x="15886602" y="659946"/>
            <a:ext cx="1164686" cy="1231880"/>
          </a:xfrm>
          <a:prstGeom prst="rect">
            <a:avLst/>
          </a:prstGeom>
        </p:spPr>
      </p:pic>
      <p:pic>
        <p:nvPicPr>
          <p:cNvPr id="11" name="Picture 1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043646">
            <a:off x="5980321" y="7917726"/>
            <a:ext cx="1279821" cy="2461194"/>
          </a:xfrm>
          <a:prstGeom prst="rect">
            <a:avLst/>
          </a:prstGeom>
        </p:spPr>
      </p:pic>
      <p:pic>
        <p:nvPicPr>
          <p:cNvPr id="12" name="Picture 1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6657043" y="7377937"/>
            <a:ext cx="2373885" cy="2127864"/>
          </a:xfrm>
          <a:prstGeom prst="rect">
            <a:avLst/>
          </a:prstGeom>
        </p:spPr>
      </p:pic>
      <p:pic>
        <p:nvPicPr>
          <p:cNvPr id="13" name="Picture 13"/>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9941896" y="625105"/>
            <a:ext cx="1301562" cy="1301562"/>
          </a:xfrm>
          <a:prstGeom prst="rect">
            <a:avLst/>
          </a:prstGeom>
        </p:spPr>
      </p:pic>
      <p:pic>
        <p:nvPicPr>
          <p:cNvPr id="14" name="Picture 14"/>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0354560">
            <a:off x="6763780" y="878258"/>
            <a:ext cx="1355146" cy="1086581"/>
          </a:xfrm>
          <a:prstGeom prst="rect">
            <a:avLst/>
          </a:prstGeom>
        </p:spPr>
      </p:pic>
      <p:pic>
        <p:nvPicPr>
          <p:cNvPr id="15" name="Picture 15"/>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8462104">
            <a:off x="7379996" y="2995622"/>
            <a:ext cx="709214" cy="550608"/>
          </a:xfrm>
          <a:prstGeom prst="rect">
            <a:avLst/>
          </a:prstGeom>
        </p:spPr>
      </p:pic>
      <p:sp>
        <p:nvSpPr>
          <p:cNvPr id="16" name="TextBox 16"/>
          <p:cNvSpPr txBox="1"/>
          <p:nvPr/>
        </p:nvSpPr>
        <p:spPr>
          <a:xfrm>
            <a:off x="-742084" y="2315232"/>
            <a:ext cx="7458305" cy="92333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0" tIns="0" rIns="0" bIns="0" rtlCol="0" anchor="t">
            <a:spAutoFit/>
          </a:bodyPr>
          <a:lstStyle/>
          <a:p>
            <a:r>
              <a:rPr lang="nl-NL" sz="6000" b="1">
                <a:latin typeface="Times New Roman" panose="02020603050405020304" pitchFamily="18" charset="0"/>
                <a:cs typeface="Times New Roman" panose="02020603050405020304" pitchFamily="18" charset="0"/>
              </a:rPr>
              <a:t>II. </a:t>
            </a:r>
            <a:r>
              <a:rPr lang="vi-VN" sz="6000" b="1">
                <a:latin typeface="Times New Roman" panose="02020603050405020304" pitchFamily="18" charset="0"/>
                <a:cs typeface="Times New Roman" panose="02020603050405020304" pitchFamily="18" charset="0"/>
              </a:rPr>
              <a:t>THỰC HÀNH</a:t>
            </a:r>
            <a:endParaRPr lang="en-GB" sz="6000">
              <a:latin typeface="Times New Roman" panose="02020603050405020304" pitchFamily="18" charset="0"/>
              <a:cs typeface="Times New Roman" panose="02020603050405020304" pitchFamily="18" charset="0"/>
            </a:endParaRPr>
          </a:p>
        </p:txBody>
      </p:sp>
      <p:sp>
        <p:nvSpPr>
          <p:cNvPr id="18" name="Rectangle 17"/>
          <p:cNvSpPr/>
          <p:nvPr/>
        </p:nvSpPr>
        <p:spPr>
          <a:xfrm>
            <a:off x="-840075" y="3541822"/>
            <a:ext cx="5884181" cy="2130904"/>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lnSpc>
                <a:spcPct val="115000"/>
              </a:lnSpc>
              <a:spcAft>
                <a:spcPts val="0"/>
              </a:spcAft>
            </a:pPr>
            <a:r>
              <a:rPr lang="vi-VN" sz="6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1. Bài tập 1, trang 118 </a:t>
            </a:r>
            <a:endParaRPr lang="en-GB" sz="6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19" name="Table 18"/>
          <p:cNvGraphicFramePr>
            <a:graphicFrameLocks noGrp="1"/>
          </p:cNvGraphicFramePr>
          <p:nvPr/>
        </p:nvGraphicFramePr>
        <p:xfrm>
          <a:off x="7467600" y="2400299"/>
          <a:ext cx="9067800" cy="4026964"/>
        </p:xfrm>
        <a:graphic>
          <a:graphicData uri="http://schemas.openxmlformats.org/drawingml/2006/table">
            <a:tbl>
              <a:tblPr firstRow="1" firstCol="1" bandRow="1">
                <a:effectLst>
                  <a:outerShdw blurRad="50800" dist="38100" dir="18900000" algn="bl" rotWithShape="0">
                    <a:prstClr val="black">
                      <a:alpha val="40000"/>
                    </a:prstClr>
                  </a:outerShdw>
                </a:effectLst>
              </a:tblPr>
              <a:tblGrid>
                <a:gridCol w="1371600"/>
                <a:gridCol w="2590800"/>
                <a:gridCol w="2133600"/>
                <a:gridCol w="2971800"/>
              </a:tblGrid>
              <a:tr h="1270680">
                <a:tc gridSpan="4">
                  <a:txBody>
                    <a:bodyPr/>
                    <a:lstStyle/>
                    <a:p>
                      <a:pPr algn="ctr" fontAlgn="base">
                        <a:lnSpc>
                          <a:spcPct val="115000"/>
                        </a:lnSpc>
                        <a:spcAft>
                          <a:spcPts val="0"/>
                        </a:spcAft>
                      </a:pPr>
                      <a:r>
                        <a:rPr lang="vi-VN" sz="40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PHT số 03: Từ Hán Việt</a:t>
                      </a:r>
                      <a:endParaRPr lang="en-GB" sz="4000" b="1">
                        <a:effectLst/>
                        <a:latin typeface="Times New Roman" panose="02020603050405020304" pitchFamily="18" charset="0"/>
                        <a:ea typeface="Times New Roman" panose="02020603050405020304" pitchFamily="18" charset="0"/>
                        <a:cs typeface="Times New Roman" panose="02020603050405020304" pitchFamily="18" charset="0"/>
                      </a:endParaRPr>
                    </a:p>
                    <a:p>
                      <a:pPr marR="30480" algn="ctr">
                        <a:lnSpc>
                          <a:spcPct val="115000"/>
                        </a:lnSpc>
                        <a:spcAft>
                          <a:spcPts val="1200"/>
                        </a:spcAft>
                      </a:pPr>
                      <a:r>
                        <a:rPr lang="vi-VN" sz="40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c hMerge="1">
                  <a:tcPr/>
                </a:tc>
              </a:tr>
              <a:tr h="2046497">
                <a:tc>
                  <a:txBody>
                    <a:bodyPr/>
                    <a:lstStyle/>
                    <a:p>
                      <a:pPr marR="30480" algn="ctr">
                        <a:lnSpc>
                          <a:spcPct val="115000"/>
                        </a:lnSpc>
                        <a:spcAft>
                          <a:spcPts val="1200"/>
                        </a:spcAft>
                      </a:pPr>
                      <a:r>
                        <a:rPr lang="vi-VN" sz="4000" b="1">
                          <a:effectLst/>
                          <a:latin typeface="Times New Roman" panose="02020603050405020304" pitchFamily="18" charset="0"/>
                          <a:ea typeface="Times New Roman" panose="02020603050405020304" pitchFamily="18" charset="0"/>
                          <a:cs typeface="Times New Roman" panose="02020603050405020304" pitchFamily="18" charset="0"/>
                        </a:rPr>
                        <a:t>STT</a:t>
                      </a:r>
                      <a:endParaRPr lang="en-GB" sz="4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vi-VN" sz="4000" b="1">
                          <a:effectLst/>
                          <a:latin typeface="Times New Roman" panose="02020603050405020304" pitchFamily="18" charset="0"/>
                          <a:ea typeface="Times New Roman" panose="02020603050405020304" pitchFamily="18" charset="0"/>
                          <a:cs typeface="Times New Roman" panose="02020603050405020304" pitchFamily="18" charset="0"/>
                        </a:rPr>
                        <a:t>Từ ghép Hán Việt</a:t>
                      </a:r>
                      <a:endParaRPr lang="en-GB" sz="4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vi-VN" sz="4000" b="1">
                          <a:effectLst/>
                          <a:latin typeface="Times New Roman" panose="02020603050405020304" pitchFamily="18" charset="0"/>
                          <a:ea typeface="Times New Roman" panose="02020603050405020304" pitchFamily="18" charset="0"/>
                          <a:cs typeface="Times New Roman" panose="02020603050405020304" pitchFamily="18" charset="0"/>
                        </a:rPr>
                        <a:t>Giải nghĩa từ</a:t>
                      </a:r>
                      <a:endParaRPr lang="en-GB" sz="4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vi-VN" sz="4000" b="1">
                          <a:effectLst/>
                          <a:latin typeface="Times New Roman" panose="02020603050405020304" pitchFamily="18" charset="0"/>
                          <a:ea typeface="Times New Roman" panose="02020603050405020304" pitchFamily="18" charset="0"/>
                          <a:cs typeface="Times New Roman" panose="02020603050405020304" pitchFamily="18" charset="0"/>
                        </a:rPr>
                        <a:t>Nghĩa của yếu tố </a:t>
                      </a:r>
                      <a:endParaRPr lang="en-GB" sz="4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8387">
                <a:tc>
                  <a:txBody>
                    <a:bodyPr/>
                    <a:lstStyle/>
                    <a:p>
                      <a:pPr marR="30480" algn="just">
                        <a:lnSpc>
                          <a:spcPct val="115000"/>
                        </a:lnSpc>
                        <a:spcAft>
                          <a:spcPts val="120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lnSpc>
                          <a:spcPct val="115000"/>
                        </a:lnSpc>
                        <a:spcAft>
                          <a:spcPts val="120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20" name="Picture 19"/>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67474" y="5905500"/>
            <a:ext cx="5715000" cy="3352800"/>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circle(in)">
                                      <p:cBhvr>
                                        <p:cTn id="21"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569845" y="-629829"/>
            <a:ext cx="20957720" cy="11782581"/>
          </a:xfrm>
          <a:prstGeom prst="rect">
            <a:avLst/>
          </a:prstGeom>
        </p:spPr>
      </p:pic>
      <p:sp>
        <p:nvSpPr>
          <p:cNvPr id="3" name="AutoShape 3"/>
          <p:cNvSpPr/>
          <p:nvPr/>
        </p:nvSpPr>
        <p:spPr>
          <a:xfrm>
            <a:off x="804251" y="571500"/>
            <a:ext cx="16757306" cy="9620855"/>
          </a:xfrm>
          <a:prstGeom prst="rect">
            <a:avLst/>
          </a:prstGeom>
          <a:solidFill>
            <a:srgbClr val="FFFBEC"/>
          </a:solidFill>
        </p:spPr>
      </p:sp>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2787" y="-629829"/>
            <a:ext cx="2363891" cy="2376856"/>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7126133" y="6276975"/>
            <a:ext cx="3194581" cy="4114800"/>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642038" y="8559419"/>
            <a:ext cx="3243149" cy="2146375"/>
          </a:xfrm>
          <a:prstGeom prst="rect">
            <a:avLst/>
          </a:prstGeom>
        </p:spPr>
      </p:pic>
      <p:pic>
        <p:nvPicPr>
          <p:cNvPr id="8"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508546">
            <a:off x="15273693" y="1600941"/>
            <a:ext cx="1359132" cy="543653"/>
          </a:xfrm>
          <a:prstGeom prst="rect">
            <a:avLst/>
          </a:prstGeom>
        </p:spPr>
      </p:pic>
      <p:pic>
        <p:nvPicPr>
          <p:cNvPr id="9" name="Picture 9"/>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743005">
            <a:off x="17772918" y="3779360"/>
            <a:ext cx="1405308" cy="459919"/>
          </a:xfrm>
          <a:prstGeom prst="rect">
            <a:avLst/>
          </a:prstGeom>
        </p:spPr>
      </p:pic>
      <p:pic>
        <p:nvPicPr>
          <p:cNvPr id="10" name="Picture 10"/>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255039" y="1760088"/>
            <a:ext cx="1023193" cy="768325"/>
          </a:xfrm>
          <a:prstGeom prst="rect">
            <a:avLst/>
          </a:prstGeom>
        </p:spPr>
      </p:pic>
      <p:pic>
        <p:nvPicPr>
          <p:cNvPr id="11" name="Picture 11"/>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569845" y="6788973"/>
            <a:ext cx="1023193" cy="1023193"/>
          </a:xfrm>
          <a:prstGeom prst="rect">
            <a:avLst/>
          </a:prstGeom>
        </p:spPr>
      </p:pic>
      <p:pic>
        <p:nvPicPr>
          <p:cNvPr id="12" name="Picture 12"/>
          <p:cNvPicPr>
            <a:picLocks noChangeAspect="1"/>
          </p:cNvPicPr>
          <p:nvPr/>
        </p:nvPicPr>
        <p:blipFill>
          <a:blip r:embed="rId17"/>
          <a:srcRect/>
          <a:stretch>
            <a:fillRect/>
          </a:stretch>
        </p:blipFill>
        <p:spPr>
          <a:xfrm rot="-2054655">
            <a:off x="17780367" y="2739004"/>
            <a:ext cx="626794" cy="626794"/>
          </a:xfrm>
          <a:prstGeom prst="rect">
            <a:avLst/>
          </a:prstGeom>
        </p:spPr>
      </p:pic>
      <p:graphicFrame>
        <p:nvGraphicFramePr>
          <p:cNvPr id="13" name="Table 12"/>
          <p:cNvGraphicFramePr>
            <a:graphicFrameLocks noGrp="1"/>
          </p:cNvGraphicFramePr>
          <p:nvPr/>
        </p:nvGraphicFramePr>
        <p:xfrm>
          <a:off x="1828801" y="887928"/>
          <a:ext cx="14967325" cy="8987997"/>
        </p:xfrm>
        <a:graphic>
          <a:graphicData uri="http://schemas.openxmlformats.org/drawingml/2006/table">
            <a:tbl>
              <a:tblPr firstRow="1" firstCol="1" bandRow="1">
                <a:effectLst>
                  <a:outerShdw blurRad="50800" dist="38100" algn="l" rotWithShape="0">
                    <a:prstClr val="black">
                      <a:alpha val="40000"/>
                    </a:prstClr>
                  </a:outerShdw>
                </a:effectLst>
              </a:tblPr>
              <a:tblGrid>
                <a:gridCol w="1273814"/>
                <a:gridCol w="2229176"/>
                <a:gridCol w="4697192"/>
                <a:gridCol w="6767143"/>
              </a:tblGrid>
              <a:tr h="645279">
                <a:tc>
                  <a:txBody>
                    <a:bodyPr/>
                    <a:lstStyle/>
                    <a:p>
                      <a:pPr algn="ctr">
                        <a:lnSpc>
                          <a:spcPct val="115000"/>
                        </a:lnSpc>
                        <a:spcAft>
                          <a:spcPts val="0"/>
                        </a:spcAft>
                      </a:pPr>
                      <a:r>
                        <a:rPr lang="en-US" sz="3600" b="1">
                          <a:effectLst/>
                          <a:latin typeface="Times New Roman" panose="02020603050405020304" pitchFamily="18" charset="0"/>
                          <a:ea typeface="Times New Roman" panose="02020603050405020304" pitchFamily="18" charset="0"/>
                          <a:cs typeface="Times New Roman" panose="02020603050405020304" pitchFamily="18" charset="0"/>
                        </a:rPr>
                        <a:t>STT</a:t>
                      </a:r>
                      <a:endParaRPr lang="en-GB" sz="3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851" marR="358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3600" b="1">
                          <a:effectLst/>
                          <a:latin typeface="Times New Roman" panose="02020603050405020304" pitchFamily="18" charset="0"/>
                          <a:ea typeface="Times New Roman" panose="02020603050405020304" pitchFamily="18" charset="0"/>
                          <a:cs typeface="Times New Roman" panose="02020603050405020304" pitchFamily="18" charset="0"/>
                        </a:rPr>
                        <a:t>Từ ghép Hán Việt</a:t>
                      </a:r>
                      <a:endParaRPr lang="en-GB" sz="3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851" marR="358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3600" b="1">
                          <a:effectLst/>
                          <a:latin typeface="Times New Roman" panose="02020603050405020304" pitchFamily="18" charset="0"/>
                          <a:ea typeface="Times New Roman" panose="02020603050405020304" pitchFamily="18" charset="0"/>
                          <a:cs typeface="Times New Roman" panose="02020603050405020304" pitchFamily="18" charset="0"/>
                        </a:rPr>
                        <a:t>Giải nghĩa từ</a:t>
                      </a:r>
                      <a:endParaRPr lang="en-GB" sz="3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851" marR="358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3600" b="1">
                          <a:effectLst/>
                          <a:latin typeface="Times New Roman" panose="02020603050405020304" pitchFamily="18" charset="0"/>
                          <a:ea typeface="Times New Roman" panose="02020603050405020304" pitchFamily="18" charset="0"/>
                          <a:cs typeface="Times New Roman" panose="02020603050405020304" pitchFamily="18" charset="0"/>
                        </a:rPr>
                        <a:t>Nghĩa của yếu tố </a:t>
                      </a:r>
                      <a:endParaRPr lang="en-GB" sz="3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851" marR="358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19015">
                <a:tc>
                  <a:txBody>
                    <a:bodyPr/>
                    <a:lstStyle/>
                    <a:p>
                      <a:pPr algn="just">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851" marR="358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600" b="1" i="1">
                          <a:effectLst/>
                          <a:latin typeface="Times New Roman" panose="02020603050405020304" pitchFamily="18" charset="0"/>
                          <a:ea typeface="Times New Roman" panose="02020603050405020304" pitchFamily="18" charset="0"/>
                          <a:cs typeface="Times New Roman" panose="02020603050405020304" pitchFamily="18" charset="0"/>
                        </a:rPr>
                        <a:t>trung thần</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851" marR="358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bề tôi trung thành với vua</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851" marR="358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ase">
                        <a:lnSpc>
                          <a:spcPct val="115000"/>
                        </a:lnSpc>
                        <a:spcAft>
                          <a:spcPts val="0"/>
                        </a:spcAft>
                      </a:pPr>
                      <a:r>
                        <a:rPr lang="vi-VN" sz="3600" b="1" i="1">
                          <a:effectLst/>
                          <a:latin typeface="Times New Roman" panose="02020603050405020304" pitchFamily="18" charset="0"/>
                          <a:ea typeface="Times New Roman" panose="02020603050405020304" pitchFamily="18" charset="0"/>
                          <a:cs typeface="Times New Roman" panose="02020603050405020304" pitchFamily="18" charset="0"/>
                        </a:rPr>
                        <a:t>trung</a:t>
                      </a: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 hết lòng ngay thẳng, một lòng một dạ với vua, với nước; </a:t>
                      </a:r>
                      <a:r>
                        <a:rPr lang="vi-VN" sz="3600" b="1" i="1">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vi-VN" sz="3600" b="1">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 bề tôi của nhà vua.</a:t>
                      </a:r>
                      <a:r>
                        <a:rPr lang="vi-VN" sz="3600">
                          <a:effectLst/>
                          <a:latin typeface="Times New Roman" panose="02020603050405020304" pitchFamily="18" charset="0"/>
                          <a:ea typeface="Segoe UI" panose="020B0502040204020203" pitchFamily="34" charset="0"/>
                          <a:cs typeface="Times New Roman" panose="02020603050405020304" pitchFamily="18" charset="0"/>
                        </a:rPr>
                        <a:t>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851" marR="358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90558">
                <a:tc>
                  <a:txBody>
                    <a:bodyPr/>
                    <a:lstStyle/>
                    <a:p>
                      <a:pPr algn="just">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851" marR="358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600" b="1" i="1">
                          <a:effectLst/>
                          <a:latin typeface="Times New Roman" panose="02020603050405020304" pitchFamily="18" charset="0"/>
                          <a:ea typeface="Times New Roman" panose="02020603050405020304" pitchFamily="18" charset="0"/>
                          <a:cs typeface="Times New Roman" panose="02020603050405020304" pitchFamily="18" charset="0"/>
                        </a:rPr>
                        <a:t>nghĩa sĩ</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851" marR="358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người có nghĩa khí, dám hy sinh vì nghĩa lớn</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851" marR="358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ase">
                        <a:lnSpc>
                          <a:spcPct val="115000"/>
                        </a:lnSpc>
                        <a:spcAft>
                          <a:spcPts val="0"/>
                        </a:spcAft>
                      </a:pPr>
                      <a:r>
                        <a:rPr lang="vi-VN" sz="3600" b="1" i="1">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 lẽ phải làm khuôn phép cho cách xử thế; </a:t>
                      </a:r>
                      <a:r>
                        <a:rPr lang="vi-VN" sz="3600" b="1" i="1">
                          <a:effectLst/>
                          <a:latin typeface="Times New Roman" panose="02020603050405020304" pitchFamily="18" charset="0"/>
                          <a:ea typeface="Times New Roman" panose="02020603050405020304" pitchFamily="18" charset="0"/>
                          <a:cs typeface="Times New Roman" panose="02020603050405020304" pitchFamily="18" charset="0"/>
                        </a:rPr>
                        <a:t>sĩ:</a:t>
                      </a: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 người- theo cách gọi tôn kính, quý mến.</a:t>
                      </a:r>
                      <a:r>
                        <a:rPr lang="vi-VN" sz="3600">
                          <a:effectLst/>
                          <a:latin typeface="Times New Roman" panose="02020603050405020304" pitchFamily="18" charset="0"/>
                          <a:ea typeface="Segoe UI" panose="020B0502040204020203" pitchFamily="34" charset="0"/>
                          <a:cs typeface="Times New Roman" panose="02020603050405020304" pitchFamily="18" charset="0"/>
                        </a:rPr>
                        <a:t>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851" marR="358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6599">
                <a:tc>
                  <a:txBody>
                    <a:bodyPr/>
                    <a:lstStyle/>
                    <a:p>
                      <a:pPr algn="just">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851" marR="358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600" b="1" i="1">
                          <a:effectLst/>
                          <a:latin typeface="Times New Roman" panose="02020603050405020304" pitchFamily="18" charset="0"/>
                          <a:ea typeface="Times New Roman" panose="02020603050405020304" pitchFamily="18" charset="0"/>
                          <a:cs typeface="Times New Roman" panose="02020603050405020304" pitchFamily="18" charset="0"/>
                        </a:rPr>
                        <a:t>lưu danh</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851" marR="358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để lại tên tuổi tiếng thơm về sau.</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851" marR="358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600" b="1" i="1">
                          <a:effectLst/>
                          <a:latin typeface="Times New Roman" panose="02020603050405020304" pitchFamily="18" charset="0"/>
                          <a:ea typeface="Times New Roman" panose="02020603050405020304" pitchFamily="18" charset="0"/>
                          <a:cs typeface="Times New Roman" panose="02020603050405020304" pitchFamily="18" charset="0"/>
                        </a:rPr>
                        <a:t>lưu</a:t>
                      </a: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 giữ lại, để lại về sau; </a:t>
                      </a:r>
                      <a:r>
                        <a:rPr lang="vi-VN" sz="3600" b="1" i="1">
                          <a:effectLst/>
                          <a:latin typeface="Times New Roman" panose="02020603050405020304" pitchFamily="18" charset="0"/>
                          <a:ea typeface="Times New Roman" panose="02020603050405020304" pitchFamily="18" charset="0"/>
                          <a:cs typeface="Times New Roman" panose="02020603050405020304" pitchFamily="18" charset="0"/>
                        </a:rPr>
                        <a:t>danh:</a:t>
                      </a: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 tên.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851" marR="358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67918">
                <a:tc>
                  <a:txBody>
                    <a:bodyPr/>
                    <a:lstStyle/>
                    <a:p>
                      <a:pPr algn="just">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851" marR="358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600" b="1" i="1">
                          <a:effectLst/>
                          <a:latin typeface="Times New Roman" panose="02020603050405020304" pitchFamily="18" charset="0"/>
                          <a:ea typeface="Times New Roman" panose="02020603050405020304" pitchFamily="18" charset="0"/>
                          <a:cs typeface="Times New Roman" panose="02020603050405020304" pitchFamily="18" charset="0"/>
                        </a:rPr>
                        <a:t>binh thư</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851" marR="358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sách viết về phép đánh trận thời cổ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851" marR="358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600" b="1" i="1">
                          <a:effectLst/>
                          <a:latin typeface="Times New Roman" panose="02020603050405020304" pitchFamily="18" charset="0"/>
                          <a:ea typeface="Times New Roman" panose="02020603050405020304" pitchFamily="18" charset="0"/>
                          <a:cs typeface="Times New Roman" panose="02020603050405020304" pitchFamily="18" charset="0"/>
                        </a:rPr>
                        <a:t>binh</a:t>
                      </a: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 lính, quân lính, quân đội, quân sự; </a:t>
                      </a:r>
                      <a:r>
                        <a:rPr lang="vi-VN" sz="3600" b="1" i="1">
                          <a:effectLst/>
                          <a:latin typeface="Times New Roman" panose="02020603050405020304" pitchFamily="18" charset="0"/>
                          <a:ea typeface="Times New Roman" panose="02020603050405020304" pitchFamily="18" charset="0"/>
                          <a:cs typeface="Times New Roman" panose="02020603050405020304" pitchFamily="18" charset="0"/>
                        </a:rPr>
                        <a:t>thư:</a:t>
                      </a: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 sách.</a:t>
                      </a:r>
                      <a:r>
                        <a:rPr lang="vi-VN" sz="3600">
                          <a:effectLst/>
                          <a:latin typeface="Times New Roman" panose="02020603050405020304" pitchFamily="18" charset="0"/>
                          <a:ea typeface="Segoe UI" panose="020B0502040204020203" pitchFamily="34" charset="0"/>
                          <a:cs typeface="Times New Roman" panose="02020603050405020304" pitchFamily="18" charset="0"/>
                        </a:rPr>
                        <a:t>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851" marR="358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90558">
                <a:tc>
                  <a:txBody>
                    <a:bodyPr/>
                    <a:lstStyle/>
                    <a:p>
                      <a:pPr algn="just">
                        <a:lnSpc>
                          <a:spcPct val="115000"/>
                        </a:lnSpc>
                        <a:spcAft>
                          <a:spcPts val="0"/>
                        </a:spcAf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851" marR="358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600" b="1" i="1">
                          <a:effectLst/>
                          <a:latin typeface="Times New Roman" panose="02020603050405020304" pitchFamily="18" charset="0"/>
                          <a:ea typeface="Times New Roman" panose="02020603050405020304" pitchFamily="18" charset="0"/>
                          <a:cs typeface="Times New Roman" panose="02020603050405020304" pitchFamily="18" charset="0"/>
                        </a:rPr>
                        <a:t>yếu lược</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851" marR="358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tóm tắt những điều quan trọng, cần thiết nhất.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851" marR="358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3600" b="1" i="1">
                          <a:effectLst/>
                          <a:latin typeface="Times New Roman" panose="02020603050405020304" pitchFamily="18" charset="0"/>
                          <a:ea typeface="Times New Roman" panose="02020603050405020304" pitchFamily="18" charset="0"/>
                          <a:cs typeface="Times New Roman" panose="02020603050405020304" pitchFamily="18" charset="0"/>
                        </a:rPr>
                        <a:t>yếu:</a:t>
                      </a: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 quan trọng; </a:t>
                      </a:r>
                      <a:r>
                        <a:rPr lang="vi-VN" sz="3600" b="1" i="1">
                          <a:effectLst/>
                          <a:latin typeface="Times New Roman" panose="02020603050405020304" pitchFamily="18" charset="0"/>
                          <a:ea typeface="Times New Roman" panose="02020603050405020304" pitchFamily="18" charset="0"/>
                          <a:cs typeface="Times New Roman" panose="02020603050405020304" pitchFamily="18" charset="0"/>
                        </a:rPr>
                        <a:t>lược</a:t>
                      </a: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  cái đơn </a:t>
                      </a:r>
                      <a:r>
                        <a:rPr lang="en-US" altLang="vi-VN" sz="3600">
                          <a:effectLst/>
                          <a:latin typeface="Times New Roman" panose="02020603050405020304" pitchFamily="18" charset="0"/>
                          <a:ea typeface="Times New Roman" panose="02020603050405020304" pitchFamily="18" charset="0"/>
                          <a:cs typeface="Times New Roman" panose="02020603050405020304" pitchFamily="18" charset="0"/>
                        </a:rPr>
                        <a:t>giản, k</a:t>
                      </a:r>
                      <a:r>
                        <a:rPr lang="vi-VN" sz="3600">
                          <a:effectLst/>
                          <a:latin typeface="Times New Roman" panose="02020603050405020304" pitchFamily="18" charset="0"/>
                          <a:ea typeface="Times New Roman" panose="02020603050405020304" pitchFamily="18" charset="0"/>
                          <a:cs typeface="Times New Roman" panose="02020603050405020304" pitchFamily="18" charset="0"/>
                        </a:rPr>
                        <a:t>hái quát tóm tắt.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5851" marR="358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1446489" y="-687026"/>
            <a:ext cx="20957720" cy="11782581"/>
          </a:xfrm>
          <a:prstGeom prst="rect">
            <a:avLst/>
          </a:prstGeom>
        </p:spPr>
      </p:pic>
      <p:sp>
        <p:nvSpPr>
          <p:cNvPr id="3" name="AutoShape 3"/>
          <p:cNvSpPr/>
          <p:nvPr/>
        </p:nvSpPr>
        <p:spPr>
          <a:xfrm rot="-5400000">
            <a:off x="8208689" y="-1716790"/>
            <a:ext cx="2280156" cy="7272719"/>
          </a:xfrm>
          <a:prstGeom prst="rect">
            <a:avLst/>
          </a:prstGeom>
          <a:solidFill>
            <a:srgbClr val="51604D"/>
          </a:solidFill>
        </p:spPr>
      </p:sp>
      <p:sp>
        <p:nvSpPr>
          <p:cNvPr id="4" name="AutoShape 4"/>
          <p:cNvSpPr/>
          <p:nvPr/>
        </p:nvSpPr>
        <p:spPr>
          <a:xfrm rot="-5400000">
            <a:off x="8013081" y="-1920012"/>
            <a:ext cx="2280156" cy="7272719"/>
          </a:xfrm>
          <a:prstGeom prst="rect">
            <a:avLst/>
          </a:prstGeom>
          <a:solidFill>
            <a:srgbClr val="FFFBEC"/>
          </a:solidFill>
        </p:spPr>
      </p:sp>
      <p:sp>
        <p:nvSpPr>
          <p:cNvPr id="5" name="TextBox 5"/>
          <p:cNvSpPr txBox="1"/>
          <p:nvPr/>
        </p:nvSpPr>
        <p:spPr>
          <a:xfrm>
            <a:off x="5823553" y="525184"/>
            <a:ext cx="6918187" cy="2215991"/>
          </a:xfrm>
          <a:prstGeom prst="rect">
            <a:avLst/>
          </a:prstGeom>
        </p:spPr>
        <p:txBody>
          <a:bodyPr lIns="0" tIns="0" rIns="0" bIns="0" rtlCol="0" anchor="t">
            <a:spAutoFit/>
          </a:bodyPr>
          <a:lstStyle/>
          <a:p>
            <a:pPr algn="ctr"/>
            <a:r>
              <a:rPr lang="vi-VN" sz="7200" b="1">
                <a:latin typeface="Times New Roman" panose="02020603050405020304" pitchFamily="18" charset="0"/>
                <a:cs typeface="Times New Roman" panose="02020603050405020304" pitchFamily="18" charset="0"/>
              </a:rPr>
              <a:t>2. Bài tập 2, trang 118,119</a:t>
            </a:r>
            <a:endParaRPr lang="en-GB" sz="7200">
              <a:latin typeface="Times New Roman" panose="02020603050405020304" pitchFamily="18" charset="0"/>
              <a:cs typeface="Times New Roman" panose="02020603050405020304" pitchFamily="18" charset="0"/>
            </a:endParaRPr>
          </a:p>
        </p:txBody>
      </p:sp>
      <p:sp>
        <p:nvSpPr>
          <p:cNvPr id="6" name="AutoShape 6"/>
          <p:cNvSpPr/>
          <p:nvPr/>
        </p:nvSpPr>
        <p:spPr>
          <a:xfrm>
            <a:off x="491902" y="3530459"/>
            <a:ext cx="16328415" cy="6062252"/>
          </a:xfrm>
          <a:prstGeom prst="rect">
            <a:avLst/>
          </a:prstGeom>
          <a:solidFill>
            <a:srgbClr val="DB9463"/>
          </a:solidFill>
        </p:spPr>
      </p:sp>
      <p:sp>
        <p:nvSpPr>
          <p:cNvPr id="7" name="AutoShape 7"/>
          <p:cNvSpPr/>
          <p:nvPr/>
        </p:nvSpPr>
        <p:spPr>
          <a:xfrm>
            <a:off x="805442" y="3778343"/>
            <a:ext cx="16453858" cy="5757218"/>
          </a:xfrm>
          <a:prstGeom prst="rect">
            <a:avLst/>
          </a:prstGeom>
          <a:solidFill>
            <a:srgbClr val="FFFBEC"/>
          </a:solidFill>
        </p:spPr>
      </p:sp>
      <p:pic>
        <p:nvPicPr>
          <p:cNvPr id="10" name="Picture 10"/>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180489" flipH="1" flipV="1">
            <a:off x="446357" y="3281243"/>
            <a:ext cx="1164686" cy="1231880"/>
          </a:xfrm>
          <a:prstGeom prst="rect">
            <a:avLst/>
          </a:prstGeom>
        </p:spPr>
      </p:pic>
      <p:pic>
        <p:nvPicPr>
          <p:cNvPr id="11" name="Picture 11"/>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5745034" y="7494528"/>
            <a:ext cx="2375145" cy="2464773"/>
          </a:xfrm>
          <a:prstGeom prst="rect">
            <a:avLst/>
          </a:prstGeom>
        </p:spPr>
      </p:pic>
      <p:pic>
        <p:nvPicPr>
          <p:cNvPr id="12" name="Picture 12"/>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578616" y="0"/>
            <a:ext cx="1837699" cy="3148706"/>
          </a:xfrm>
          <a:prstGeom prst="rect">
            <a:avLst/>
          </a:prstGeom>
        </p:spPr>
      </p:pic>
      <p:pic>
        <p:nvPicPr>
          <p:cNvPr id="13" name="Picture 13"/>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5031521" y="1067629"/>
            <a:ext cx="1386454" cy="1386454"/>
          </a:xfrm>
          <a:prstGeom prst="rect">
            <a:avLst/>
          </a:prstGeom>
        </p:spPr>
      </p:pic>
      <p:pic>
        <p:nvPicPr>
          <p:cNvPr id="14" name="Picture 14"/>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73122">
            <a:off x="15842820" y="756022"/>
            <a:ext cx="2179574" cy="1636662"/>
          </a:xfrm>
          <a:prstGeom prst="rect">
            <a:avLst/>
          </a:prstGeom>
        </p:spPr>
      </p:pic>
      <p:pic>
        <p:nvPicPr>
          <p:cNvPr id="15" name="Picture 15"/>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6310385" y="2490896"/>
            <a:ext cx="622221" cy="630243"/>
          </a:xfrm>
          <a:prstGeom prst="rect">
            <a:avLst/>
          </a:prstGeom>
        </p:spPr>
      </p:pic>
      <p:graphicFrame>
        <p:nvGraphicFramePr>
          <p:cNvPr id="16" name="Table 15"/>
          <p:cNvGraphicFramePr>
            <a:graphicFrameLocks noGrp="1"/>
          </p:cNvGraphicFramePr>
          <p:nvPr/>
        </p:nvGraphicFramePr>
        <p:xfrm>
          <a:off x="1784422" y="4156691"/>
          <a:ext cx="14141378" cy="4329011"/>
        </p:xfrm>
        <a:graphic>
          <a:graphicData uri="http://schemas.openxmlformats.org/drawingml/2006/table">
            <a:tbl>
              <a:tblPr firstRow="1" firstCol="1" bandRow="1">
                <a:effectLst>
                  <a:outerShdw blurRad="50800" dist="38100" dir="2700000" algn="tl" rotWithShape="0">
                    <a:prstClr val="black">
                      <a:alpha val="40000"/>
                    </a:prstClr>
                  </a:outerShdw>
                </a:effectLst>
              </a:tblPr>
              <a:tblGrid>
                <a:gridCol w="3092378"/>
                <a:gridCol w="5715000"/>
                <a:gridCol w="5334000"/>
              </a:tblGrid>
              <a:tr h="758209">
                <a:tc gridSpan="3">
                  <a:txBody>
                    <a:bodyPr/>
                    <a:lstStyle/>
                    <a:p>
                      <a:pPr algn="ctr">
                        <a:lnSpc>
                          <a:spcPct val="115000"/>
                        </a:lnSpc>
                        <a:spcAft>
                          <a:spcPts val="0"/>
                        </a:spcAft>
                        <a:tabLst>
                          <a:tab pos="1386840" algn="l"/>
                        </a:tabLst>
                      </a:pPr>
                      <a:r>
                        <a:rPr lang="en-US" sz="40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PHT số 04: Bài tập 2, trang </a:t>
                      </a:r>
                      <a:r>
                        <a:rPr lang="en-US" sz="4000" b="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118,119</a:t>
                      </a:r>
                      <a:endParaRPr lang="en-GB" sz="4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r>
              <a:tr h="766642">
                <a:tc>
                  <a:txBody>
                    <a:bodyPr/>
                    <a:lstStyle/>
                    <a:p>
                      <a:pPr algn="ctr">
                        <a:lnSpc>
                          <a:spcPct val="115000"/>
                        </a:lnSpc>
                        <a:spcAft>
                          <a:spcPts val="0"/>
                        </a:spcAft>
                        <a:tabLst>
                          <a:tab pos="1386840" algn="l"/>
                        </a:tabLst>
                      </a:pPr>
                      <a:r>
                        <a:rPr lang="en-US" sz="4000" b="1">
                          <a:effectLst/>
                          <a:latin typeface="Times New Roman" panose="02020603050405020304" pitchFamily="18" charset="0"/>
                          <a:ea typeface="Times New Roman" panose="02020603050405020304" pitchFamily="18" charset="0"/>
                          <a:cs typeface="Times New Roman" panose="02020603050405020304" pitchFamily="18" charset="0"/>
                        </a:rPr>
                        <a:t>Thành ngữ</a:t>
                      </a:r>
                      <a:endParaRPr lang="en-GB" sz="4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1386840" algn="l"/>
                        </a:tabLst>
                      </a:pPr>
                      <a:r>
                        <a:rPr lang="en-US" sz="4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 của thành ngữ</a:t>
                      </a:r>
                      <a:endParaRPr lang="en-GB" sz="4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1386840" algn="l"/>
                        </a:tabLst>
                      </a:pPr>
                      <a:r>
                        <a:rPr lang="en-US" sz="4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 của mỗi tiếng</a:t>
                      </a:r>
                      <a:endParaRPr lang="en-GB" sz="4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1095">
                <a:tc>
                  <a:txBody>
                    <a:bodyPr/>
                    <a:lstStyle/>
                    <a:p>
                      <a:pPr algn="just">
                        <a:lnSpc>
                          <a:spcPct val="115000"/>
                        </a:lnSpc>
                        <a:spcAft>
                          <a:spcPts val="0"/>
                        </a:spcAft>
                        <a:tabLst>
                          <a:tab pos="1386840" algn="l"/>
                        </a:tabLst>
                      </a:pPr>
                      <a:r>
                        <a:rPr lang="en-US" sz="4000" b="1">
                          <a:effectLst/>
                          <a:latin typeface="Times New Roman" panose="02020603050405020304" pitchFamily="18" charset="0"/>
                          <a:ea typeface="Times New Roman" panose="02020603050405020304" pitchFamily="18" charset="0"/>
                          <a:cs typeface="Times New Roman" panose="02020603050405020304" pitchFamily="18" charset="0"/>
                        </a:rPr>
                        <a:t>a</a:t>
                      </a:r>
                      <a:endParaRPr lang="en-GB" sz="4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86840" algn="l"/>
                        </a:tabLst>
                      </a:pPr>
                      <a:r>
                        <a:rPr lang="en-US" sz="4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86840" algn="l"/>
                        </a:tabLst>
                      </a:pPr>
                      <a:r>
                        <a:rPr lang="en-US" sz="4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5547">
                <a:tc>
                  <a:txBody>
                    <a:bodyPr/>
                    <a:lstStyle/>
                    <a:p>
                      <a:pPr algn="just">
                        <a:lnSpc>
                          <a:spcPct val="115000"/>
                        </a:lnSpc>
                        <a:spcAft>
                          <a:spcPts val="0"/>
                        </a:spcAft>
                        <a:tabLst>
                          <a:tab pos="1386840" algn="l"/>
                        </a:tabLst>
                      </a:pPr>
                      <a:r>
                        <a:rPr lang="en-US" sz="4000" b="1">
                          <a:effectLst/>
                          <a:latin typeface="Times New Roman" panose="02020603050405020304" pitchFamily="18" charset="0"/>
                          <a:ea typeface="Times New Roman" panose="02020603050405020304" pitchFamily="18" charset="0"/>
                          <a:cs typeface="Times New Roman" panose="02020603050405020304" pitchFamily="18" charset="0"/>
                        </a:rPr>
                        <a:t>b</a:t>
                      </a:r>
                      <a:endParaRPr lang="en-GB" sz="4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86840" algn="l"/>
                        </a:tabLst>
                      </a:pPr>
                      <a:r>
                        <a:rPr lang="en-US" sz="4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86840" algn="l"/>
                        </a:tabLst>
                      </a:pPr>
                      <a:r>
                        <a:rPr lang="en-US" sz="4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1095">
                <a:tc>
                  <a:txBody>
                    <a:bodyPr/>
                    <a:lstStyle/>
                    <a:p>
                      <a:pPr algn="just">
                        <a:lnSpc>
                          <a:spcPct val="115000"/>
                        </a:lnSpc>
                        <a:spcAft>
                          <a:spcPts val="0"/>
                        </a:spcAft>
                        <a:tabLst>
                          <a:tab pos="1386840" algn="l"/>
                        </a:tabLst>
                      </a:pPr>
                      <a:r>
                        <a:rPr lang="en-US" sz="4000" b="1">
                          <a:effectLst/>
                          <a:latin typeface="Times New Roman" panose="02020603050405020304" pitchFamily="18" charset="0"/>
                          <a:ea typeface="Times New Roman" panose="02020603050405020304" pitchFamily="18" charset="0"/>
                          <a:cs typeface="Times New Roman" panose="02020603050405020304" pitchFamily="18" charset="0"/>
                        </a:rPr>
                        <a:t>c</a:t>
                      </a:r>
                      <a:endParaRPr lang="en-GB" sz="4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86840" algn="l"/>
                        </a:tabLst>
                      </a:pPr>
                      <a:r>
                        <a:rPr lang="en-US" sz="4000" b="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86840" algn="l"/>
                        </a:tabLst>
                      </a:pPr>
                      <a:r>
                        <a:rPr lang="en-US" sz="4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5547">
                <a:tc>
                  <a:txBody>
                    <a:bodyPr/>
                    <a:lstStyle/>
                    <a:p>
                      <a:pPr algn="just">
                        <a:lnSpc>
                          <a:spcPct val="115000"/>
                        </a:lnSpc>
                        <a:spcAft>
                          <a:spcPts val="0"/>
                        </a:spcAft>
                        <a:tabLst>
                          <a:tab pos="1386840" algn="l"/>
                        </a:tabLst>
                      </a:pPr>
                      <a:r>
                        <a:rPr lang="en-US" sz="4000" b="1">
                          <a:effectLst/>
                          <a:latin typeface="Times New Roman" panose="02020603050405020304" pitchFamily="18" charset="0"/>
                          <a:ea typeface="Times New Roman" panose="02020603050405020304" pitchFamily="18" charset="0"/>
                          <a:cs typeface="Times New Roman" panose="02020603050405020304" pitchFamily="18" charset="0"/>
                        </a:rPr>
                        <a:t>d</a:t>
                      </a:r>
                      <a:endParaRPr lang="en-GB" sz="4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86840" algn="l"/>
                        </a:tabLst>
                      </a:pPr>
                      <a:r>
                        <a:rPr lang="en-US" sz="4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86840" algn="l"/>
                        </a:tabLst>
                      </a:pPr>
                      <a:r>
                        <a:rPr lang="en-US" sz="4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par>
                                <p:cTn id="20" presetID="16" presetClass="entr" presetSubtype="21"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par>
                                <p:cTn id="23" presetID="16" presetClass="entr" presetSubtype="21"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inVertical)">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1435110" y="-946891"/>
            <a:ext cx="20957720" cy="11782581"/>
          </a:xfrm>
          <a:prstGeom prst="rect">
            <a:avLst/>
          </a:prstGeom>
        </p:spPr>
      </p:pic>
      <p:grpSp>
        <p:nvGrpSpPr>
          <p:cNvPr id="3" name="Group 3"/>
          <p:cNvGrpSpPr/>
          <p:nvPr/>
        </p:nvGrpSpPr>
        <p:grpSpPr>
          <a:xfrm>
            <a:off x="449480" y="190501"/>
            <a:ext cx="15891444" cy="8653666"/>
            <a:chOff x="0" y="0"/>
            <a:chExt cx="5490351" cy="2884445"/>
          </a:xfrm>
        </p:grpSpPr>
        <p:sp>
          <p:nvSpPr>
            <p:cNvPr id="4" name="Freeform 4"/>
            <p:cNvSpPr/>
            <p:nvPr/>
          </p:nvSpPr>
          <p:spPr>
            <a:xfrm>
              <a:off x="0" y="0"/>
              <a:ext cx="5490351" cy="2884445"/>
            </a:xfrm>
            <a:custGeom>
              <a:avLst/>
              <a:gdLst/>
              <a:ahLst/>
              <a:cxnLst/>
              <a:rect l="l" t="t" r="r" b="b"/>
              <a:pathLst>
                <a:path w="5490351" h="2884445">
                  <a:moveTo>
                    <a:pt x="5365891" y="2884445"/>
                  </a:moveTo>
                  <a:lnTo>
                    <a:pt x="124460" y="2884445"/>
                  </a:lnTo>
                  <a:cubicBezTo>
                    <a:pt x="55880" y="2884445"/>
                    <a:pt x="0" y="2828565"/>
                    <a:pt x="0" y="2759985"/>
                  </a:cubicBezTo>
                  <a:lnTo>
                    <a:pt x="0" y="124460"/>
                  </a:lnTo>
                  <a:cubicBezTo>
                    <a:pt x="0" y="55880"/>
                    <a:pt x="55880" y="0"/>
                    <a:pt x="124460" y="0"/>
                  </a:cubicBezTo>
                  <a:lnTo>
                    <a:pt x="5365891" y="0"/>
                  </a:lnTo>
                  <a:cubicBezTo>
                    <a:pt x="5434471" y="0"/>
                    <a:pt x="5490351" y="55880"/>
                    <a:pt x="5490351" y="124460"/>
                  </a:cubicBezTo>
                  <a:lnTo>
                    <a:pt x="5490351" y="2759985"/>
                  </a:lnTo>
                  <a:cubicBezTo>
                    <a:pt x="5490351" y="2828565"/>
                    <a:pt x="5434471" y="2884445"/>
                    <a:pt x="5365891" y="2884445"/>
                  </a:cubicBezTo>
                  <a:close/>
                </a:path>
              </a:pathLst>
            </a:custGeom>
            <a:solidFill>
              <a:srgbClr val="DB9463"/>
            </a:solidFill>
          </p:spPr>
        </p:sp>
      </p:grpSp>
      <p:grpSp>
        <p:nvGrpSpPr>
          <p:cNvPr id="5" name="Group 5"/>
          <p:cNvGrpSpPr/>
          <p:nvPr/>
        </p:nvGrpSpPr>
        <p:grpSpPr>
          <a:xfrm rot="-10800000">
            <a:off x="9043750" y="1146668"/>
            <a:ext cx="6484124" cy="782571"/>
            <a:chOff x="0" y="0"/>
            <a:chExt cx="50256911" cy="6065520"/>
          </a:xfrm>
        </p:grpSpPr>
        <p:sp>
          <p:nvSpPr>
            <p:cNvPr id="6" name="Freeform 6"/>
            <p:cNvSpPr/>
            <p:nvPr/>
          </p:nvSpPr>
          <p:spPr>
            <a:xfrm>
              <a:off x="-50800" y="0"/>
              <a:ext cx="50358511" cy="6066790"/>
            </a:xfrm>
            <a:custGeom>
              <a:avLst/>
              <a:gdLst/>
              <a:ahLst/>
              <a:cxnLst/>
              <a:rect l="l" t="t" r="r" b="b"/>
              <a:pathLst>
                <a:path w="50358511" h="6066790">
                  <a:moveTo>
                    <a:pt x="1692910" y="0"/>
                  </a:moveTo>
                  <a:lnTo>
                    <a:pt x="1692910" y="6065520"/>
                  </a:lnTo>
                  <a:cubicBezTo>
                    <a:pt x="1710690" y="6066790"/>
                    <a:pt x="1728470" y="6066790"/>
                    <a:pt x="1746250" y="6066790"/>
                  </a:cubicBezTo>
                  <a:lnTo>
                    <a:pt x="48602100" y="6066790"/>
                  </a:lnTo>
                  <a:lnTo>
                    <a:pt x="48602100" y="0"/>
                  </a:lnTo>
                  <a:lnTo>
                    <a:pt x="1692910" y="0"/>
                  </a:lnTo>
                  <a:close/>
                  <a:moveTo>
                    <a:pt x="49059300" y="0"/>
                  </a:moveTo>
                  <a:lnTo>
                    <a:pt x="48602100" y="0"/>
                  </a:lnTo>
                  <a:lnTo>
                    <a:pt x="48602100" y="6065520"/>
                  </a:lnTo>
                  <a:lnTo>
                    <a:pt x="48612261" y="6065520"/>
                  </a:lnTo>
                  <a:cubicBezTo>
                    <a:pt x="49351400" y="6065520"/>
                    <a:pt x="50000371" y="5462270"/>
                    <a:pt x="50053711" y="4725670"/>
                  </a:cubicBezTo>
                  <a:lnTo>
                    <a:pt x="50303900" y="1338580"/>
                  </a:lnTo>
                  <a:cubicBezTo>
                    <a:pt x="50358511" y="603250"/>
                    <a:pt x="49798443" y="0"/>
                    <a:pt x="49059300"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DB9463"/>
            </a:solidFill>
          </p:spPr>
        </p:sp>
      </p:grpSp>
      <p:grpSp>
        <p:nvGrpSpPr>
          <p:cNvPr id="7" name="Group 7"/>
          <p:cNvGrpSpPr/>
          <p:nvPr/>
        </p:nvGrpSpPr>
        <p:grpSpPr>
          <a:xfrm>
            <a:off x="-294724" y="571500"/>
            <a:ext cx="16373512" cy="9715500"/>
            <a:chOff x="0" y="0"/>
            <a:chExt cx="5490351" cy="2890997"/>
          </a:xfrm>
        </p:grpSpPr>
        <p:sp>
          <p:nvSpPr>
            <p:cNvPr id="8" name="Freeform 8"/>
            <p:cNvSpPr/>
            <p:nvPr/>
          </p:nvSpPr>
          <p:spPr>
            <a:xfrm>
              <a:off x="0" y="0"/>
              <a:ext cx="5490351" cy="2890997"/>
            </a:xfrm>
            <a:custGeom>
              <a:avLst/>
              <a:gdLst/>
              <a:ahLst/>
              <a:cxnLst/>
              <a:rect l="l" t="t" r="r" b="b"/>
              <a:pathLst>
                <a:path w="5490351" h="2890997">
                  <a:moveTo>
                    <a:pt x="5365891" y="2890997"/>
                  </a:moveTo>
                  <a:lnTo>
                    <a:pt x="124460" y="2890997"/>
                  </a:lnTo>
                  <a:cubicBezTo>
                    <a:pt x="55880" y="2890997"/>
                    <a:pt x="0" y="2835117"/>
                    <a:pt x="0" y="2766537"/>
                  </a:cubicBezTo>
                  <a:lnTo>
                    <a:pt x="0" y="124460"/>
                  </a:lnTo>
                  <a:cubicBezTo>
                    <a:pt x="0" y="55880"/>
                    <a:pt x="55880" y="0"/>
                    <a:pt x="124460" y="0"/>
                  </a:cubicBezTo>
                  <a:lnTo>
                    <a:pt x="5365891" y="0"/>
                  </a:lnTo>
                  <a:cubicBezTo>
                    <a:pt x="5434471" y="0"/>
                    <a:pt x="5490351" y="55880"/>
                    <a:pt x="5490351" y="124460"/>
                  </a:cubicBezTo>
                  <a:lnTo>
                    <a:pt x="5490351" y="2766537"/>
                  </a:lnTo>
                  <a:cubicBezTo>
                    <a:pt x="5490351" y="2835117"/>
                    <a:pt x="5434471" y="2890997"/>
                    <a:pt x="5365891" y="2890997"/>
                  </a:cubicBezTo>
                  <a:close/>
                </a:path>
              </a:pathLst>
            </a:custGeom>
            <a:solidFill>
              <a:srgbClr val="51604D"/>
            </a:solidFill>
          </p:spPr>
        </p:sp>
      </p:grpSp>
      <p:grpSp>
        <p:nvGrpSpPr>
          <p:cNvPr id="9" name="Group 9"/>
          <p:cNvGrpSpPr/>
          <p:nvPr/>
        </p:nvGrpSpPr>
        <p:grpSpPr>
          <a:xfrm rot="-10800000">
            <a:off x="9043750" y="1491619"/>
            <a:ext cx="6484124" cy="782571"/>
            <a:chOff x="0" y="0"/>
            <a:chExt cx="50256911" cy="6065520"/>
          </a:xfrm>
        </p:grpSpPr>
        <p:sp>
          <p:nvSpPr>
            <p:cNvPr id="10" name="Freeform 10"/>
            <p:cNvSpPr/>
            <p:nvPr/>
          </p:nvSpPr>
          <p:spPr>
            <a:xfrm>
              <a:off x="-50800" y="0"/>
              <a:ext cx="50358511" cy="6066790"/>
            </a:xfrm>
            <a:custGeom>
              <a:avLst/>
              <a:gdLst/>
              <a:ahLst/>
              <a:cxnLst/>
              <a:rect l="l" t="t" r="r" b="b"/>
              <a:pathLst>
                <a:path w="50358511" h="6066790">
                  <a:moveTo>
                    <a:pt x="1692910" y="0"/>
                  </a:moveTo>
                  <a:lnTo>
                    <a:pt x="1692910" y="6065520"/>
                  </a:lnTo>
                  <a:cubicBezTo>
                    <a:pt x="1710690" y="6066790"/>
                    <a:pt x="1728470" y="6066790"/>
                    <a:pt x="1746250" y="6066790"/>
                  </a:cubicBezTo>
                  <a:lnTo>
                    <a:pt x="48602100" y="6066790"/>
                  </a:lnTo>
                  <a:lnTo>
                    <a:pt x="48602100" y="0"/>
                  </a:lnTo>
                  <a:lnTo>
                    <a:pt x="1692910" y="0"/>
                  </a:lnTo>
                  <a:close/>
                  <a:moveTo>
                    <a:pt x="49059300" y="0"/>
                  </a:moveTo>
                  <a:lnTo>
                    <a:pt x="48602100" y="0"/>
                  </a:lnTo>
                  <a:lnTo>
                    <a:pt x="48602100" y="6065520"/>
                  </a:lnTo>
                  <a:lnTo>
                    <a:pt x="48612261" y="6065520"/>
                  </a:lnTo>
                  <a:cubicBezTo>
                    <a:pt x="49351400" y="6065520"/>
                    <a:pt x="50000371" y="5462270"/>
                    <a:pt x="50053711" y="4725670"/>
                  </a:cubicBezTo>
                  <a:lnTo>
                    <a:pt x="50303900" y="1338580"/>
                  </a:lnTo>
                  <a:cubicBezTo>
                    <a:pt x="50358511" y="603250"/>
                    <a:pt x="49798443" y="0"/>
                    <a:pt x="49059300"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51604D"/>
            </a:solidFill>
          </p:spPr>
        </p:sp>
      </p:grpSp>
      <p:pic>
        <p:nvPicPr>
          <p:cNvPr id="14" name="Picture 1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920865" y="7385828"/>
            <a:ext cx="4280721" cy="3175517"/>
          </a:xfrm>
          <a:prstGeom prst="rect">
            <a:avLst/>
          </a:prstGeom>
        </p:spPr>
      </p:pic>
      <p:pic>
        <p:nvPicPr>
          <p:cNvPr id="16" name="Picture 1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394062" y="7837740"/>
            <a:ext cx="1674403" cy="2449260"/>
          </a:xfrm>
          <a:prstGeom prst="rect">
            <a:avLst/>
          </a:prstGeom>
        </p:spPr>
      </p:pic>
      <p:pic>
        <p:nvPicPr>
          <p:cNvPr id="17" name="Picture 1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09638">
            <a:off x="15831769" y="213696"/>
            <a:ext cx="2811309" cy="1354540"/>
          </a:xfrm>
          <a:prstGeom prst="rect">
            <a:avLst/>
          </a:prstGeom>
        </p:spPr>
      </p:pic>
      <p:pic>
        <p:nvPicPr>
          <p:cNvPr id="18" name="Picture 1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979173">
            <a:off x="394790" y="226005"/>
            <a:ext cx="1706473" cy="682589"/>
          </a:xfrm>
          <a:prstGeom prst="rect">
            <a:avLst/>
          </a:prstGeom>
        </p:spPr>
      </p:pic>
      <p:pic>
        <p:nvPicPr>
          <p:cNvPr id="19" name="Picture 19"/>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8711316">
            <a:off x="15157066" y="4700471"/>
            <a:ext cx="1693251" cy="1271477"/>
          </a:xfrm>
          <a:prstGeom prst="rect">
            <a:avLst/>
          </a:prstGeom>
        </p:spPr>
      </p:pic>
      <p:pic>
        <p:nvPicPr>
          <p:cNvPr id="20" name="Picture 20"/>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5470373" y="4330927"/>
            <a:ext cx="456046" cy="461925"/>
          </a:xfrm>
          <a:prstGeom prst="rect">
            <a:avLst/>
          </a:prstGeom>
        </p:spPr>
      </p:pic>
      <p:pic>
        <p:nvPicPr>
          <p:cNvPr id="21" name="Picture 21"/>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6340924" y="5504710"/>
            <a:ext cx="456046" cy="461925"/>
          </a:xfrm>
          <a:prstGeom prst="rect">
            <a:avLst/>
          </a:prstGeom>
        </p:spPr>
      </p:pic>
      <p:pic>
        <p:nvPicPr>
          <p:cNvPr id="22" name="Picture 22"/>
          <p:cNvPicPr>
            <a:picLocks noChangeAspect="1"/>
          </p:cNvPicPr>
          <p:nvPr/>
        </p:nvPicPr>
        <p:blipFill>
          <a:blip r:embed="rId17"/>
          <a:srcRect/>
          <a:stretch>
            <a:fillRect/>
          </a:stretch>
        </p:blipFill>
        <p:spPr>
          <a:xfrm>
            <a:off x="2407444" y="-210259"/>
            <a:ext cx="529642" cy="1563518"/>
          </a:xfrm>
          <a:prstGeom prst="rect">
            <a:avLst/>
          </a:prstGeom>
        </p:spPr>
      </p:pic>
      <p:graphicFrame>
        <p:nvGraphicFramePr>
          <p:cNvPr id="13" name="Table 12"/>
          <p:cNvGraphicFramePr>
            <a:graphicFrameLocks noGrp="1"/>
          </p:cNvGraphicFramePr>
          <p:nvPr/>
        </p:nvGraphicFramePr>
        <p:xfrm>
          <a:off x="333265" y="1234821"/>
          <a:ext cx="15370302" cy="8613648"/>
        </p:xfrm>
        <a:graphic>
          <a:graphicData uri="http://schemas.openxmlformats.org/drawingml/2006/table">
            <a:tbl>
              <a:tblPr firstRow="1" firstCol="1" bandRow="1"/>
              <a:tblGrid>
                <a:gridCol w="4408200"/>
                <a:gridCol w="5512750"/>
                <a:gridCol w="5449352"/>
              </a:tblGrid>
              <a:tr h="762000">
                <a:tc gridSpan="3">
                  <a:txBody>
                    <a:bodyPr/>
                    <a:lstStyle/>
                    <a:p>
                      <a:pPr algn="ctr">
                        <a:lnSpc>
                          <a:spcPct val="115000"/>
                        </a:lnSpc>
                        <a:spcAft>
                          <a:spcPts val="0"/>
                        </a:spcAft>
                        <a:tabLst>
                          <a:tab pos="1386840" algn="l"/>
                        </a:tabLst>
                      </a:pPr>
                      <a:r>
                        <a:rPr lang="en-US" sz="32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PHT số 04: Bài tập 2, trang </a:t>
                      </a:r>
                      <a:r>
                        <a:rPr lang="en-US" sz="3200" b="1"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118,119</a:t>
                      </a:r>
                      <a:r>
                        <a:rPr lang="en-US" sz="32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42" marR="378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r>
              <a:tr h="300125">
                <a:tc>
                  <a:txBody>
                    <a:bodyPr/>
                    <a:lstStyle/>
                    <a:p>
                      <a:pPr>
                        <a:lnSpc>
                          <a:spcPct val="115000"/>
                        </a:lnSpc>
                        <a:spcAft>
                          <a:spcPts val="0"/>
                        </a:spcAft>
                        <a:tabLst>
                          <a:tab pos="1386840" algn="l"/>
                        </a:tabLst>
                      </a:pP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Thành ngữ</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42" marR="378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Nghĩa của thành ngữ</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42" marR="378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Nghĩa của mỗi tiếng</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42" marR="378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00377">
                <a:tc>
                  <a:txBody>
                    <a:bodyPr/>
                    <a:lstStyle/>
                    <a:p>
                      <a:pPr>
                        <a:lnSpc>
                          <a:spcPct val="115000"/>
                        </a:lnSpc>
                        <a:spcAft>
                          <a:spcPts val="0"/>
                        </a:spcAft>
                        <a:tabLst>
                          <a:tab pos="1386840" algn="l"/>
                        </a:tabLst>
                      </a:pP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vi-VN" sz="3200"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bách niên giai lão</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42" marR="378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Chỉ việc hai vợ chồng sống hòa thuận, hạnh phúc đến mãi mãi đến già.</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42" marR="378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vi-VN" sz="3200" b="1"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bách</a:t>
                      </a: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trăm</a:t>
                      </a: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niên</a:t>
                      </a:r>
                      <a:r>
                        <a:rPr lang="vi-VN"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năm; </a:t>
                      </a:r>
                      <a:r>
                        <a:rPr lang="vi-VN" sz="3200" b="1"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giai</a:t>
                      </a:r>
                      <a:r>
                        <a:rPr lang="vi-VN"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đều</a:t>
                      </a: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cùng</a:t>
                      </a: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lão</a:t>
                      </a:r>
                      <a:r>
                        <a:rPr lang="en-US" sz="3200" b="1"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già</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42" marR="378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50691">
                <a:tc>
                  <a:txBody>
                    <a:bodyPr/>
                    <a:lstStyle/>
                    <a:p>
                      <a:pPr>
                        <a:lnSpc>
                          <a:spcPct val="115000"/>
                        </a:lnSpc>
                        <a:spcAft>
                          <a:spcPts val="0"/>
                        </a:spcAft>
                        <a:tabLst>
                          <a:tab pos="1386840" algn="l"/>
                        </a:tabLst>
                      </a:pP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vi-VN" sz="3200"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danh chính ngôn thuận</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42" marR="378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có danh nghĩa xứng đáng được pháp luật hoặc đông đảo mọi người thừa nhận thì lời nói nói dễ được nghe theo</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42" marR="378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vi-VN" sz="3200" b="1"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danh:</a:t>
                      </a:r>
                      <a:r>
                        <a:rPr lang="vi-VN"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tên</a:t>
                      </a: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ngay thẳng, đúng đắn</a:t>
                      </a: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ngôn</a:t>
                      </a: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lời nói</a:t>
                      </a: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thuận</a:t>
                      </a:r>
                      <a:r>
                        <a:rPr lang="vi-VN"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xuôi đồng tình.</a:t>
                      </a: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42" marR="378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50440">
                <a:tc>
                  <a:txBody>
                    <a:bodyPr/>
                    <a:lstStyle/>
                    <a:p>
                      <a:pPr>
                        <a:lnSpc>
                          <a:spcPct val="115000"/>
                        </a:lnSpc>
                        <a:spcAft>
                          <a:spcPts val="0"/>
                        </a:spcAft>
                        <a:tabLst>
                          <a:tab pos="1386840" algn="l"/>
                        </a:tabLst>
                      </a:pP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vi-VN" sz="3200"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chiêu binh mãi mã</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42" marR="378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vi-VN"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tuyển mộ binh lính</a:t>
                      </a: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mua</a:t>
                      </a: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thêm</a:t>
                      </a:r>
                      <a:r>
                        <a:rPr lang="vi-VN"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ngựa chiến để chuẩn bị chiến tranh</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42" marR="378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vi-VN" sz="3200" b="1"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chiêu</a:t>
                      </a:r>
                      <a:r>
                        <a:rPr lang="en-US" sz="3200" b="1"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thu nạp</a:t>
                      </a: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tuyển mộ</a:t>
                      </a: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binh</a:t>
                      </a:r>
                      <a:r>
                        <a:rPr lang="vi-VN"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binh lính, quân đội</a:t>
                      </a: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mãi</a:t>
                      </a: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mua</a:t>
                      </a: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mã</a:t>
                      </a: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ngựa.</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42" marR="378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00503">
                <a:tc>
                  <a:txBody>
                    <a:bodyPr/>
                    <a:lstStyle/>
                    <a:p>
                      <a:pPr>
                        <a:lnSpc>
                          <a:spcPct val="115000"/>
                        </a:lnSpc>
                        <a:spcAft>
                          <a:spcPts val="0"/>
                        </a:spcAft>
                        <a:tabLst>
                          <a:tab pos="1386840" algn="l"/>
                        </a:tabLst>
                      </a:pP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d. </a:t>
                      </a:r>
                      <a:r>
                        <a:rPr lang="vi-VN"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trung quân ái quốc</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42" marR="378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một lòng một dạ với vua, yêu nước- theo quan niệm của đạo đức phong kiến</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42" marR="378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386840" algn="l"/>
                        </a:tabLst>
                      </a:pPr>
                      <a:r>
                        <a:rPr lang="vi-VN" sz="3200" b="1"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trung</a:t>
                      </a: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ngay thẳng, một lòng một dạ với người nào đó; </a:t>
                      </a:r>
                      <a:r>
                        <a:rPr lang="vi-VN" sz="3200" b="1"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quân</a:t>
                      </a: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vua</a:t>
                      </a: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ái</a:t>
                      </a: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yêu</a:t>
                      </a: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quốc</a:t>
                      </a: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nước.</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842" marR="378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1462624" y="-782598"/>
            <a:ext cx="20957720" cy="11782581"/>
          </a:xfrm>
          <a:prstGeom prst="rect">
            <a:avLst/>
          </a:prstGeom>
        </p:spPr>
      </p:pic>
      <p:sp>
        <p:nvSpPr>
          <p:cNvPr id="3" name="AutoShape 3"/>
          <p:cNvSpPr/>
          <p:nvPr/>
        </p:nvSpPr>
        <p:spPr>
          <a:xfrm>
            <a:off x="923289" y="2628902"/>
            <a:ext cx="15154911" cy="6486962"/>
          </a:xfrm>
          <a:prstGeom prst="rect">
            <a:avLst/>
          </a:prstGeom>
          <a:solidFill>
            <a:srgbClr val="DB9463"/>
          </a:solidFill>
        </p:spPr>
      </p:sp>
      <p:sp>
        <p:nvSpPr>
          <p:cNvPr id="4" name="AutoShape 4"/>
          <p:cNvSpPr/>
          <p:nvPr/>
        </p:nvSpPr>
        <p:spPr>
          <a:xfrm>
            <a:off x="76201" y="2771339"/>
            <a:ext cx="15787771" cy="6486962"/>
          </a:xfrm>
          <a:prstGeom prst="rect">
            <a:avLst/>
          </a:prstGeom>
          <a:solidFill>
            <a:srgbClr val="FFFBEC"/>
          </a:solidFill>
        </p:spPr>
      </p:sp>
      <p:pic>
        <p:nvPicPr>
          <p:cNvPr id="5"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4067540">
            <a:off x="14121228" y="2356752"/>
            <a:ext cx="641780" cy="974614"/>
          </a:xfrm>
          <a:prstGeom prst="rect">
            <a:avLst/>
          </a:prstGeom>
        </p:spPr>
      </p:pic>
      <p:pic>
        <p:nvPicPr>
          <p:cNvPr id="12" name="Picture 1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361406" y="298827"/>
            <a:ext cx="3465345" cy="3510018"/>
          </a:xfrm>
          <a:prstGeom prst="rect">
            <a:avLst/>
          </a:prstGeom>
        </p:spPr>
      </p:pic>
      <p:sp>
        <p:nvSpPr>
          <p:cNvPr id="14" name="TextBox 14"/>
          <p:cNvSpPr txBox="1"/>
          <p:nvPr/>
        </p:nvSpPr>
        <p:spPr>
          <a:xfrm>
            <a:off x="4701231" y="125795"/>
            <a:ext cx="13478697" cy="830997"/>
          </a:xfrm>
          <a:prstGeom prst="rect">
            <a:avLst/>
          </a:prstGeom>
        </p:spPr>
        <p:txBody>
          <a:bodyPr lIns="0" tIns="0" rIns="0" bIns="0" rtlCol="0" anchor="t">
            <a:spAutoFit/>
          </a:bodyPr>
          <a:lstStyle/>
          <a:p>
            <a:r>
              <a:rPr lang="fr-FR" sz="5400" b="1">
                <a:latin typeface="Times New Roman" panose="02020603050405020304" pitchFamily="18" charset="0"/>
                <a:cs typeface="Times New Roman" panose="02020603050405020304" pitchFamily="18" charset="0"/>
              </a:rPr>
              <a:t>3. Bài tập 3, trang 119</a:t>
            </a:r>
            <a:endParaRPr lang="en-GB" sz="5400">
              <a:latin typeface="Times New Roman" panose="02020603050405020304" pitchFamily="18" charset="0"/>
              <a:cs typeface="Times New Roman" panose="02020603050405020304" pitchFamily="18" charset="0"/>
            </a:endParaRPr>
          </a:p>
        </p:txBody>
      </p:sp>
      <p:pic>
        <p:nvPicPr>
          <p:cNvPr id="18" name="Picture 18"/>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510170" y="8934434"/>
            <a:ext cx="1477145" cy="483429"/>
          </a:xfrm>
          <a:prstGeom prst="rect">
            <a:avLst/>
          </a:prstGeom>
        </p:spPr>
      </p:pic>
      <p:pic>
        <p:nvPicPr>
          <p:cNvPr id="19" name="Picture 19"/>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744975" y="8195862"/>
            <a:ext cx="738572" cy="738572"/>
          </a:xfrm>
          <a:prstGeom prst="rect">
            <a:avLst/>
          </a:prstGeom>
        </p:spPr>
      </p:pic>
      <p:pic>
        <p:nvPicPr>
          <p:cNvPr id="20" name="Picture 20"/>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0548136" y="9020599"/>
            <a:ext cx="1041425" cy="1041425"/>
          </a:xfrm>
          <a:prstGeom prst="rect">
            <a:avLst/>
          </a:prstGeom>
        </p:spPr>
      </p:pic>
      <p:pic>
        <p:nvPicPr>
          <p:cNvPr id="21" name="Picture 21"/>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5005857" y="8548356"/>
            <a:ext cx="552231" cy="1624210"/>
          </a:xfrm>
          <a:prstGeom prst="rect">
            <a:avLst/>
          </a:prstGeom>
        </p:spPr>
      </p:pic>
      <p:pic>
        <p:nvPicPr>
          <p:cNvPr id="22" name="Picture 22"/>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6498755">
            <a:off x="17788112" y="1444624"/>
            <a:ext cx="1503781" cy="866725"/>
          </a:xfrm>
          <a:prstGeom prst="rect">
            <a:avLst/>
          </a:prstGeom>
        </p:spPr>
      </p:pic>
      <p:pic>
        <p:nvPicPr>
          <p:cNvPr id="23" name="Picture 23"/>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18165414" y="234060"/>
            <a:ext cx="613606" cy="845823"/>
          </a:xfrm>
          <a:prstGeom prst="rect">
            <a:avLst/>
          </a:prstGeom>
        </p:spPr>
      </p:pic>
      <p:pic>
        <p:nvPicPr>
          <p:cNvPr id="24" name="Picture 24"/>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flipH="1">
            <a:off x="-710775" y="2195984"/>
            <a:ext cx="457200" cy="631746"/>
          </a:xfrm>
          <a:prstGeom prst="rect">
            <a:avLst/>
          </a:prstGeom>
        </p:spPr>
      </p:pic>
      <p:sp>
        <p:nvSpPr>
          <p:cNvPr id="25" name="Rectangle 24"/>
          <p:cNvSpPr/>
          <p:nvPr/>
        </p:nvSpPr>
        <p:spPr>
          <a:xfrm>
            <a:off x="2589979" y="1213583"/>
            <a:ext cx="10688747" cy="1200329"/>
          </a:xfrm>
          <a:prstGeom prst="rect">
            <a:avLst/>
          </a:prstGeom>
        </p:spPr>
        <p:txBody>
          <a:bodyPr wrap="square">
            <a:spAutoFit/>
          </a:bodyPr>
          <a:lstStyle/>
          <a:p>
            <a:pPr algn="ctr"/>
            <a:r>
              <a:rPr lang="en-US" sz="3600" b="1">
                <a:solidFill>
                  <a:srgbClr val="0D0D0D"/>
                </a:solidFill>
                <a:latin typeface="Times New Roman" panose="02020603050405020304" pitchFamily="18" charset="0"/>
                <a:ea typeface="Calibri" panose="020F0502020204030204" charset="0"/>
                <a:cs typeface="Times New Roman" panose="02020603050405020304" pitchFamily="18" charset="0"/>
              </a:rPr>
              <a:t>Bài tập 3 trang 119: </a:t>
            </a:r>
            <a:r>
              <a:rPr lang="en-US" sz="3600">
                <a:latin typeface="Times New Roman" panose="02020603050405020304" pitchFamily="18" charset="0"/>
                <a:ea typeface="Times New Roman" panose="02020603050405020304" pitchFamily="18" charset="0"/>
                <a:cs typeface="Times New Roman" panose="02020603050405020304" pitchFamily="18" charset="0"/>
              </a:rPr>
              <a:t>Ghép các thành ngữ, tục ngữ (in đậm) ở cột bên trái với nghĩa phù hợp ở cột bên phải</a:t>
            </a:r>
            <a:endParaRPr lang="en-GB" sz="3600">
              <a:latin typeface="Times New Roman" panose="02020603050405020304" pitchFamily="18" charset="0"/>
              <a:cs typeface="Times New Roman" panose="02020603050405020304" pitchFamily="18" charset="0"/>
            </a:endParaRPr>
          </a:p>
        </p:txBody>
      </p:sp>
      <p:graphicFrame>
        <p:nvGraphicFramePr>
          <p:cNvPr id="26" name="Table 25"/>
          <p:cNvGraphicFramePr>
            <a:graphicFrameLocks noGrp="1"/>
          </p:cNvGraphicFramePr>
          <p:nvPr/>
        </p:nvGraphicFramePr>
        <p:xfrm>
          <a:off x="685801" y="3152485"/>
          <a:ext cx="14935200" cy="5614484"/>
        </p:xfrm>
        <a:graphic>
          <a:graphicData uri="http://schemas.openxmlformats.org/drawingml/2006/table">
            <a:tbl>
              <a:tblPr firstRow="1" firstCol="1" bandRow="1"/>
              <a:tblGrid>
                <a:gridCol w="7713711"/>
                <a:gridCol w="957473"/>
                <a:gridCol w="6264016"/>
              </a:tblGrid>
              <a:tr h="363231">
                <a:tc>
                  <a:txBody>
                    <a:bodyPr/>
                    <a:lstStyle/>
                    <a:p>
                      <a:pPr algn="ctr">
                        <a:lnSpc>
                          <a:spcPct val="115000"/>
                        </a:lnSpc>
                        <a:spcAft>
                          <a:spcPts val="0"/>
                        </a:spcAft>
                      </a:pPr>
                      <a:r>
                        <a:rPr lang="vi-VN" sz="2800" b="1">
                          <a:effectLst/>
                          <a:latin typeface="Times New Roman" panose="02020603050405020304" pitchFamily="18" charset="0"/>
                          <a:ea typeface="Times New Roman" panose="02020603050405020304" pitchFamily="18" charset="0"/>
                          <a:cs typeface="Times New Roman" panose="02020603050405020304" pitchFamily="18" charset="0"/>
                        </a:rPr>
                        <a:t>Thành ngữ tục ngữ</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6">
                  <a:txBody>
                    <a:bodyPr/>
                    <a:lstStyle/>
                    <a:p>
                      <a:pPr algn="ctr">
                        <a:lnSpc>
                          <a:spcPct val="115000"/>
                        </a:lnSpc>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Nghĩa</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9694">
                <a:tc>
                  <a:txBody>
                    <a:bodyPr/>
                    <a:lstStyle/>
                    <a:p>
                      <a:pPr algn="just">
                        <a:lnSpc>
                          <a:spcPct val="115000"/>
                        </a:lnSpc>
                        <a:spcAft>
                          <a:spcPts val="0"/>
                        </a:spcAft>
                      </a:pP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Dã</a:t>
                      </a: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 tâm của quân giặc đã </a:t>
                      </a: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hai năm rõ mười.</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a:tc>
                <a:tc>
                  <a:txBody>
                    <a:bodyPr/>
                    <a:lstStyle/>
                    <a:p>
                      <a:pPr algn="just">
                        <a:lnSpc>
                          <a:spcPct val="115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1. K</a:t>
                      </a: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hi đất nước có giặc</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 bổn phận của mọi người dân là phải đứng lên đánh giặc</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08079">
                <a:tc>
                  <a:txBody>
                    <a:bodyPr/>
                    <a:lstStyle/>
                    <a:p>
                      <a:pPr algn="just">
                        <a:lnSpc>
                          <a:spcPct val="115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b. </a:t>
                      </a: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Chữ đề phải </a:t>
                      </a:r>
                      <a:r>
                        <a:rPr lang="vi-VN" sz="2800" b="1">
                          <a:effectLst/>
                          <a:latin typeface="Times New Roman" panose="02020603050405020304" pitchFamily="18" charset="0"/>
                          <a:ea typeface="Times New Roman" panose="02020603050405020304" pitchFamily="18" charset="0"/>
                          <a:cs typeface="Times New Roman" panose="02020603050405020304" pitchFamily="18" charset="0"/>
                        </a:rPr>
                        <a:t>quang minh chính đại</a:t>
                      </a: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 như ban ngày</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a:tc>
                <a:tc>
                  <a:txBody>
                    <a:bodyPr/>
                    <a:lstStyle/>
                    <a:p>
                      <a:pPr algn="just">
                        <a:lnSpc>
                          <a:spcPct val="115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2. C</a:t>
                      </a: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hịu đựng nắng mưa sương gió qua nhiều năm tháng</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6463">
                <a:tc>
                  <a:txBody>
                    <a:bodyPr/>
                    <a:lstStyle/>
                    <a:p>
                      <a:pPr algn="just">
                        <a:lnSpc>
                          <a:spcPct val="115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c. </a:t>
                      </a: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Hầu muốn luyện cho mình thành một người có thể </a:t>
                      </a:r>
                      <a:r>
                        <a:rPr lang="vi-VN" sz="2800" b="1">
                          <a:effectLst/>
                          <a:latin typeface="Times New Roman" panose="02020603050405020304" pitchFamily="18" charset="0"/>
                          <a:ea typeface="Times New Roman" panose="02020603050405020304" pitchFamily="18" charset="0"/>
                          <a:cs typeface="Times New Roman" panose="02020603050405020304" pitchFamily="18" charset="0"/>
                        </a:rPr>
                        <a:t>dãi gió dầm mưa</a:t>
                      </a: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a:tc>
                <a:tc>
                  <a:txBody>
                    <a:bodyPr/>
                    <a:lstStyle/>
                    <a:p>
                      <a:pPr algn="just">
                        <a:lnSpc>
                          <a:spcPct val="115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3. C</a:t>
                      </a: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ó sức mạnh phi thường có thể làm được những việc lớn</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9694">
                <a:tc>
                  <a:txBody>
                    <a:bodyPr/>
                    <a:lstStyle/>
                    <a:p>
                      <a:pPr algn="just">
                        <a:lnSpc>
                          <a:spcPct val="115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d. </a:t>
                      </a: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Họ nhìn lá cờ đỏ thêu sáu chữ vàng</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 lòng họ bừng bừng</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 tay họ như có thể</a:t>
                      </a:r>
                      <a:r>
                        <a:rPr lang="vi-VN" sz="2800" b="1">
                          <a:effectLst/>
                          <a:latin typeface="Times New Roman" panose="02020603050405020304" pitchFamily="18" charset="0"/>
                          <a:ea typeface="Times New Roman" panose="02020603050405020304" pitchFamily="18" charset="0"/>
                          <a:cs typeface="Times New Roman" panose="02020603050405020304" pitchFamily="18" charset="0"/>
                        </a:rPr>
                        <a:t> xoay trời chuyển đấ</a:t>
                      </a: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t</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a:tc>
                <a:tc>
                  <a:txBody>
                    <a:bodyPr/>
                    <a:lstStyle/>
                    <a:p>
                      <a:pPr algn="just">
                        <a:lnSpc>
                          <a:spcPct val="115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4.</a:t>
                      </a: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 Ngay thẳng đúng đắn, rõ ràng</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 không chút mờ ám.</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08079">
                <a:tc>
                  <a:txBody>
                    <a:bodyPr/>
                    <a:lstStyle/>
                    <a:p>
                      <a:pPr algn="just">
                        <a:lnSpc>
                          <a:spcPct val="115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e. </a:t>
                      </a:r>
                      <a:r>
                        <a:rPr lang="vi-VN" sz="2800" b="1">
                          <a:effectLst/>
                          <a:latin typeface="Times New Roman" panose="02020603050405020304" pitchFamily="18" charset="0"/>
                          <a:ea typeface="Times New Roman" panose="02020603050405020304" pitchFamily="18" charset="0"/>
                          <a:cs typeface="Times New Roman" panose="02020603050405020304" pitchFamily="18" charset="0"/>
                        </a:rPr>
                        <a:t>Giặc đến nhà đàn bà cũng đánh.</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a:tc>
                <a:tc>
                  <a:txBody>
                    <a:bodyPr/>
                    <a:lstStyle/>
                    <a:p>
                      <a:pPr algn="just">
                        <a:lnSpc>
                          <a:spcPct val="115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5. S</a:t>
                      </a: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ự việc quá rõ ràng</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 sáng tỏ</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 không còn nghi ngờ gì nữa</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8655" marR="486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circle(in)">
                                      <p:cBhvr>
                                        <p:cTn id="12" dur="20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barn(inVertical)">
                                      <p:cBhvr>
                                        <p:cTn id="17" dur="500"/>
                                        <p:tgtEl>
                                          <p:spTgt spid="26"/>
                                        </p:tgtEl>
                                      </p:cBhvr>
                                    </p:animEffect>
                                  </p:childTnLst>
                                </p:cTn>
                              </p:par>
                              <p:par>
                                <p:cTn id="18" presetID="16" presetClass="entr" presetSubtype="21"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par>
                                <p:cTn id="21" presetID="16" presetClass="entr" presetSubtype="21"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barn(inVertical)">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835929" y="-747790"/>
            <a:ext cx="20957720" cy="11782581"/>
          </a:xfrm>
          <a:prstGeom prst="rect">
            <a:avLst/>
          </a:prstGeom>
        </p:spPr>
      </p:pic>
      <p:grpSp>
        <p:nvGrpSpPr>
          <p:cNvPr id="3" name="Group 3"/>
          <p:cNvGrpSpPr>
            <a:grpSpLocks noChangeAspect="1"/>
          </p:cNvGrpSpPr>
          <p:nvPr/>
        </p:nvGrpSpPr>
        <p:grpSpPr>
          <a:xfrm>
            <a:off x="11467392" y="3085650"/>
            <a:ext cx="5791908" cy="5657850"/>
            <a:chOff x="0" y="0"/>
            <a:chExt cx="4828540" cy="4716780"/>
          </a:xfrm>
        </p:grpSpPr>
        <p:sp>
          <p:nvSpPr>
            <p:cNvPr id="4" name="Freeform 4"/>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3"/>
              <a:stretch>
                <a:fillRect t="-27010" r="-29558" b="-72536"/>
              </a:stretch>
            </a:blipFill>
          </p:spPr>
        </p:sp>
      </p:grpSp>
      <p:grpSp>
        <p:nvGrpSpPr>
          <p:cNvPr id="5" name="Group 5"/>
          <p:cNvGrpSpPr/>
          <p:nvPr/>
        </p:nvGrpSpPr>
        <p:grpSpPr>
          <a:xfrm rot="5400000">
            <a:off x="8147404" y="-1524577"/>
            <a:ext cx="1993192" cy="7438930"/>
            <a:chOff x="0" y="0"/>
            <a:chExt cx="1917354" cy="7155888"/>
          </a:xfrm>
        </p:grpSpPr>
        <p:sp>
          <p:nvSpPr>
            <p:cNvPr id="6" name="Freeform 6"/>
            <p:cNvSpPr/>
            <p:nvPr/>
          </p:nvSpPr>
          <p:spPr>
            <a:xfrm>
              <a:off x="-9098" y="-6509"/>
              <a:ext cx="1931685" cy="7187942"/>
            </a:xfrm>
            <a:custGeom>
              <a:avLst/>
              <a:gdLst/>
              <a:ahLst/>
              <a:cxnLst/>
              <a:rect l="l" t="t" r="r" b="b"/>
              <a:pathLst>
                <a:path w="1931685" h="7187942">
                  <a:moveTo>
                    <a:pt x="63030" y="6594388"/>
                  </a:moveTo>
                  <a:cubicBezTo>
                    <a:pt x="63030" y="6594388"/>
                    <a:pt x="0" y="6347824"/>
                    <a:pt x="10218" y="1214762"/>
                  </a:cubicBezTo>
                  <a:cubicBezTo>
                    <a:pt x="18651" y="990971"/>
                    <a:pt x="65033" y="645332"/>
                    <a:pt x="65033" y="645332"/>
                  </a:cubicBezTo>
                  <a:cubicBezTo>
                    <a:pt x="82233" y="502466"/>
                    <a:pt x="56685" y="337866"/>
                    <a:pt x="181385" y="223925"/>
                  </a:cubicBezTo>
                  <a:cubicBezTo>
                    <a:pt x="346794" y="72788"/>
                    <a:pt x="621643" y="0"/>
                    <a:pt x="1038611" y="6965"/>
                  </a:cubicBezTo>
                  <a:lnTo>
                    <a:pt x="1038613" y="6965"/>
                  </a:lnTo>
                  <a:cubicBezTo>
                    <a:pt x="1255360" y="16819"/>
                    <a:pt x="1459675" y="36481"/>
                    <a:pt x="1593863" y="101690"/>
                  </a:cubicBezTo>
                  <a:cubicBezTo>
                    <a:pt x="1849909" y="226120"/>
                    <a:pt x="1931684" y="459160"/>
                    <a:pt x="1926196" y="704684"/>
                  </a:cubicBezTo>
                  <a:cubicBezTo>
                    <a:pt x="1926196" y="704684"/>
                    <a:pt x="1882909" y="1013073"/>
                    <a:pt x="1890342" y="1248607"/>
                  </a:cubicBezTo>
                  <a:cubicBezTo>
                    <a:pt x="1897465" y="6336190"/>
                    <a:pt x="1904622" y="6531793"/>
                    <a:pt x="1904622" y="6531793"/>
                  </a:cubicBezTo>
                  <a:cubicBezTo>
                    <a:pt x="1887940" y="6747525"/>
                    <a:pt x="1773296" y="6958137"/>
                    <a:pt x="1576427" y="7069761"/>
                  </a:cubicBezTo>
                  <a:cubicBezTo>
                    <a:pt x="1426076" y="7155010"/>
                    <a:pt x="1228045" y="7170107"/>
                    <a:pt x="965965" y="7159366"/>
                  </a:cubicBezTo>
                  <a:lnTo>
                    <a:pt x="965962" y="7159366"/>
                  </a:lnTo>
                  <a:cubicBezTo>
                    <a:pt x="645952" y="7154089"/>
                    <a:pt x="384604" y="7187942"/>
                    <a:pt x="254278" y="7078784"/>
                  </a:cubicBezTo>
                  <a:cubicBezTo>
                    <a:pt x="145767" y="6987899"/>
                    <a:pt x="81795" y="6794588"/>
                    <a:pt x="63030" y="6594388"/>
                  </a:cubicBezTo>
                  <a:close/>
                </a:path>
              </a:pathLst>
            </a:custGeom>
            <a:solidFill>
              <a:srgbClr val="FFFBEC"/>
            </a:solidFill>
          </p:spPr>
        </p:sp>
      </p:grpSp>
      <p:sp>
        <p:nvSpPr>
          <p:cNvPr id="7" name="TextBox 7"/>
          <p:cNvSpPr txBox="1"/>
          <p:nvPr/>
        </p:nvSpPr>
        <p:spPr>
          <a:xfrm>
            <a:off x="5818011" y="1583436"/>
            <a:ext cx="6651978" cy="121828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rtlCol="0" anchor="t">
            <a:spAutoFit/>
          </a:bodyPr>
          <a:lstStyle/>
          <a:p>
            <a:pPr algn="ctr">
              <a:lnSpc>
                <a:spcPts val="9480"/>
              </a:lnSpc>
            </a:pPr>
            <a:r>
              <a:rPr lang="en-US" sz="8000" b="1">
                <a:latin typeface="Times New Roman" panose="02020603050405020304" pitchFamily="18" charset="0"/>
                <a:cs typeface="Times New Roman" panose="02020603050405020304" pitchFamily="18" charset="0"/>
              </a:rPr>
              <a:t>Gợi ý</a:t>
            </a:r>
            <a:endParaRPr lang="en-US" sz="7900" spc="118">
              <a:solidFill>
                <a:srgbClr val="333034"/>
              </a:solidFill>
              <a:latin typeface="Times New Roman" panose="02020603050405020304" pitchFamily="18" charset="0"/>
              <a:cs typeface="Times New Roman" panose="02020603050405020304" pitchFamily="18" charset="0"/>
            </a:endParaRPr>
          </a:p>
        </p:txBody>
      </p:sp>
      <p:sp>
        <p:nvSpPr>
          <p:cNvPr id="8" name="AutoShape 8"/>
          <p:cNvSpPr/>
          <p:nvPr/>
        </p:nvSpPr>
        <p:spPr>
          <a:xfrm>
            <a:off x="1581673" y="3864947"/>
            <a:ext cx="7471613" cy="4296734"/>
          </a:xfrm>
          <a:prstGeom prst="rect">
            <a:avLst/>
          </a:prstGeom>
          <a:solidFill>
            <a:srgbClr val="DB9463"/>
          </a:solidFill>
        </p:spPr>
      </p:sp>
      <p:sp>
        <p:nvSpPr>
          <p:cNvPr id="9" name="AutoShape 9"/>
          <p:cNvSpPr/>
          <p:nvPr/>
        </p:nvSpPr>
        <p:spPr>
          <a:xfrm>
            <a:off x="1028700" y="4007383"/>
            <a:ext cx="7740625" cy="4116233"/>
          </a:xfrm>
          <a:prstGeom prst="rect">
            <a:avLst/>
          </a:prstGeom>
          <a:solidFill>
            <a:srgbClr val="FFFBEC"/>
          </a:solidFill>
        </p:spPr>
      </p:sp>
      <p:pic>
        <p:nvPicPr>
          <p:cNvPr id="10"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4067540">
            <a:off x="8354015" y="3758181"/>
            <a:ext cx="670274" cy="708944"/>
          </a:xfrm>
          <a:prstGeom prst="rect">
            <a:avLst/>
          </a:prstGeom>
        </p:spPr>
      </p:pic>
      <p:sp>
        <p:nvSpPr>
          <p:cNvPr id="11" name="TextBox 11"/>
          <p:cNvSpPr txBox="1"/>
          <p:nvPr/>
        </p:nvSpPr>
        <p:spPr>
          <a:xfrm>
            <a:off x="3791778" y="4268969"/>
            <a:ext cx="6184600" cy="3693319"/>
          </a:xfrm>
          <a:prstGeom prst="rect">
            <a:avLst/>
          </a:prstGeom>
        </p:spPr>
        <p:txBody>
          <a:bodyPr lIns="0" tIns="0" rIns="0" bIns="0" rtlCol="0" anchor="t">
            <a:spAutoFit/>
          </a:bodyPr>
          <a:lstStyle/>
          <a:p>
            <a:r>
              <a:rPr lang="en-US" sz="4800" b="1">
                <a:latin typeface="Times New Roman" panose="02020603050405020304" pitchFamily="18" charset="0"/>
                <a:cs typeface="Times New Roman" panose="02020603050405020304" pitchFamily="18" charset="0"/>
              </a:rPr>
              <a:t>a) - 5</a:t>
            </a:r>
            <a:endParaRPr lang="en-GB" sz="4800">
              <a:latin typeface="Times New Roman" panose="02020603050405020304" pitchFamily="18" charset="0"/>
              <a:cs typeface="Times New Roman" panose="02020603050405020304" pitchFamily="18" charset="0"/>
            </a:endParaRPr>
          </a:p>
          <a:p>
            <a:r>
              <a:rPr lang="en-US" sz="4800" b="1">
                <a:latin typeface="Times New Roman" panose="02020603050405020304" pitchFamily="18" charset="0"/>
                <a:cs typeface="Times New Roman" panose="02020603050405020304" pitchFamily="18" charset="0"/>
              </a:rPr>
              <a:t>b) - 4</a:t>
            </a:r>
            <a:endParaRPr lang="en-GB" sz="4800">
              <a:latin typeface="Times New Roman" panose="02020603050405020304" pitchFamily="18" charset="0"/>
              <a:cs typeface="Times New Roman" panose="02020603050405020304" pitchFamily="18" charset="0"/>
            </a:endParaRPr>
          </a:p>
          <a:p>
            <a:r>
              <a:rPr lang="en-US" sz="4800" b="1">
                <a:latin typeface="Times New Roman" panose="02020603050405020304" pitchFamily="18" charset="0"/>
                <a:cs typeface="Times New Roman" panose="02020603050405020304" pitchFamily="18" charset="0"/>
              </a:rPr>
              <a:t>c) - 2</a:t>
            </a:r>
            <a:endParaRPr lang="en-GB" sz="4800">
              <a:latin typeface="Times New Roman" panose="02020603050405020304" pitchFamily="18" charset="0"/>
              <a:cs typeface="Times New Roman" panose="02020603050405020304" pitchFamily="18" charset="0"/>
            </a:endParaRPr>
          </a:p>
          <a:p>
            <a:r>
              <a:rPr lang="en-US" sz="4800" b="1">
                <a:latin typeface="Times New Roman" panose="02020603050405020304" pitchFamily="18" charset="0"/>
                <a:cs typeface="Times New Roman" panose="02020603050405020304" pitchFamily="18" charset="0"/>
              </a:rPr>
              <a:t>d) - 3</a:t>
            </a:r>
            <a:endParaRPr lang="en-GB" sz="4800">
              <a:latin typeface="Times New Roman" panose="02020603050405020304" pitchFamily="18" charset="0"/>
              <a:cs typeface="Times New Roman" panose="02020603050405020304" pitchFamily="18" charset="0"/>
            </a:endParaRPr>
          </a:p>
          <a:p>
            <a:r>
              <a:rPr lang="en-US" sz="4800" b="1">
                <a:latin typeface="Times New Roman" panose="02020603050405020304" pitchFamily="18" charset="0"/>
                <a:cs typeface="Times New Roman" panose="02020603050405020304" pitchFamily="18" charset="0"/>
              </a:rPr>
              <a:t>e) - 1</a:t>
            </a:r>
            <a:endParaRPr lang="en-US" sz="4400">
              <a:solidFill>
                <a:srgbClr val="253140"/>
              </a:solidFill>
              <a:latin typeface="Times New Roman" panose="02020603050405020304" pitchFamily="18" charset="0"/>
              <a:cs typeface="Times New Roman" panose="02020603050405020304" pitchFamily="18" charset="0"/>
            </a:endParaRPr>
          </a:p>
        </p:txBody>
      </p:sp>
      <p:pic>
        <p:nvPicPr>
          <p:cNvPr id="12" name="Picture 1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642931" y="6724326"/>
            <a:ext cx="3062263" cy="3245173"/>
          </a:xfrm>
          <a:prstGeom prst="rect">
            <a:avLst/>
          </a:prstGeom>
        </p:spPr>
      </p:pic>
      <p:pic>
        <p:nvPicPr>
          <p:cNvPr id="13" name="Picture 1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291340" y="548582"/>
            <a:ext cx="3201754" cy="2642902"/>
          </a:xfrm>
          <a:prstGeom prst="rect">
            <a:avLst/>
          </a:prstGeom>
        </p:spPr>
      </p:pic>
      <p:pic>
        <p:nvPicPr>
          <p:cNvPr id="14" name="Picture 14"/>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5634371" y="787605"/>
            <a:ext cx="1797222" cy="3219778"/>
          </a:xfrm>
          <a:prstGeom prst="rect">
            <a:avLst/>
          </a:prstGeom>
        </p:spPr>
      </p:pic>
      <p:pic>
        <p:nvPicPr>
          <p:cNvPr id="15" name="Picture 15"/>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939850" y="8533679"/>
            <a:ext cx="2996140" cy="1198456"/>
          </a:xfrm>
          <a:prstGeom prst="rect">
            <a:avLst/>
          </a:prstGeom>
        </p:spPr>
      </p:pic>
      <p:pic>
        <p:nvPicPr>
          <p:cNvPr id="16" name="Picture 16"/>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5290399" y="9132907"/>
            <a:ext cx="622221" cy="630243"/>
          </a:xfrm>
          <a:prstGeom prst="rect">
            <a:avLst/>
          </a:prstGeom>
        </p:spPr>
      </p:pic>
      <p:pic>
        <p:nvPicPr>
          <p:cNvPr id="17" name="Picture 17"/>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5682712">
            <a:off x="5856220" y="8752070"/>
            <a:ext cx="949934" cy="76167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500"/>
                                        <p:tgtEl>
                                          <p:spTgt spid="11"/>
                                        </p:tgtEl>
                                      </p:cBhvr>
                                    </p:animEffect>
                                  </p:childTnLst>
                                </p:cTn>
                              </p:par>
                              <p:par>
                                <p:cTn id="20" presetID="22" presetClass="entr" presetSubtype="4"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par>
                                <p:cTn id="23" presetID="22" presetClass="entr" presetSubtype="4"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down)">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1334860" y="-747790"/>
            <a:ext cx="20957720" cy="11782581"/>
          </a:xfrm>
          <a:prstGeom prst="rect">
            <a:avLst/>
          </a:prstGeom>
        </p:spPr>
      </p:pic>
      <p:sp>
        <p:nvSpPr>
          <p:cNvPr id="3" name="AutoShape 3"/>
          <p:cNvSpPr/>
          <p:nvPr/>
        </p:nvSpPr>
        <p:spPr>
          <a:xfrm>
            <a:off x="3560675" y="2039687"/>
            <a:ext cx="11272484" cy="6490685"/>
          </a:xfrm>
          <a:prstGeom prst="rect">
            <a:avLst/>
          </a:prstGeom>
          <a:solidFill>
            <a:srgbClr val="FFFBEC"/>
          </a:solidFill>
        </p:spPr>
      </p:sp>
      <p:sp>
        <p:nvSpPr>
          <p:cNvPr id="4" name="TextBox 4"/>
          <p:cNvSpPr txBox="1"/>
          <p:nvPr/>
        </p:nvSpPr>
        <p:spPr>
          <a:xfrm>
            <a:off x="4363979" y="3871955"/>
            <a:ext cx="9560042" cy="2954655"/>
          </a:xfrm>
          <a:prstGeom prst="rect">
            <a:avLst/>
          </a:prstGeo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lIns="0" tIns="0" rIns="0" bIns="0" rtlCol="0" anchor="t">
            <a:spAutoFit/>
          </a:bodyPr>
          <a:lstStyle/>
          <a:p>
            <a:pPr algn="ctr"/>
            <a:r>
              <a:rPr lang="en-US" sz="9600" b="1">
                <a:latin typeface="Times New Roman" panose="02020603050405020304" pitchFamily="18" charset="0"/>
                <a:cs typeface="Times New Roman" panose="02020603050405020304" pitchFamily="18" charset="0"/>
              </a:rPr>
              <a:t>HOẠT ĐỘNG </a:t>
            </a:r>
            <a:r>
              <a:rPr lang="en-US" sz="9600" b="1" smtClean="0">
                <a:latin typeface="Times New Roman" panose="02020603050405020304" pitchFamily="18" charset="0"/>
                <a:cs typeface="Times New Roman" panose="02020603050405020304" pitchFamily="18" charset="0"/>
              </a:rPr>
              <a:t>4 </a:t>
            </a:r>
            <a:r>
              <a:rPr lang="en-US" sz="9600" b="1">
                <a:latin typeface="Times New Roman" panose="02020603050405020304" pitchFamily="18" charset="0"/>
                <a:cs typeface="Times New Roman" panose="02020603050405020304" pitchFamily="18" charset="0"/>
              </a:rPr>
              <a:t>VẬN DỤNG</a:t>
            </a:r>
            <a:endParaRPr lang="en-GB" sz="9600">
              <a:latin typeface="Times New Roman" panose="02020603050405020304" pitchFamily="18" charset="0"/>
              <a:cs typeface="Times New Roman" panose="02020603050405020304" pitchFamily="18" charset="0"/>
            </a:endParaRPr>
          </a:p>
        </p:txBody>
      </p:sp>
      <p:sp>
        <p:nvSpPr>
          <p:cNvPr id="5" name="AutoShape 5"/>
          <p:cNvSpPr/>
          <p:nvPr/>
        </p:nvSpPr>
        <p:spPr>
          <a:xfrm rot="-5406310">
            <a:off x="3455144" y="317952"/>
            <a:ext cx="3067825" cy="0"/>
          </a:xfrm>
          <a:prstGeom prst="line">
            <a:avLst/>
          </a:prstGeom>
          <a:ln w="19050" cap="rnd">
            <a:solidFill>
              <a:srgbClr val="727272"/>
            </a:solidFill>
            <a:prstDash val="solid"/>
            <a:headEnd type="none" w="sm" len="sm"/>
            <a:tailEnd type="none" w="sm" len="sm"/>
          </a:ln>
        </p:spPr>
      </p:sp>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503428" y="1366348"/>
            <a:ext cx="984675" cy="990076"/>
          </a:xfrm>
          <a:prstGeom prst="rect">
            <a:avLst/>
          </a:prstGeom>
        </p:spPr>
      </p:pic>
      <p:sp>
        <p:nvSpPr>
          <p:cNvPr id="7" name="AutoShape 7"/>
          <p:cNvSpPr/>
          <p:nvPr/>
        </p:nvSpPr>
        <p:spPr>
          <a:xfrm rot="-5406310">
            <a:off x="12097235" y="317952"/>
            <a:ext cx="3067825" cy="0"/>
          </a:xfrm>
          <a:prstGeom prst="line">
            <a:avLst/>
          </a:prstGeom>
          <a:ln w="19050" cap="rnd">
            <a:solidFill>
              <a:srgbClr val="727272"/>
            </a:solidFill>
            <a:prstDash val="solid"/>
            <a:headEnd type="none" w="sm" len="sm"/>
            <a:tailEnd type="none" w="sm" len="sm"/>
          </a:ln>
        </p:spPr>
      </p:sp>
      <p:pic>
        <p:nvPicPr>
          <p:cNvPr id="8" name="Picture 8"/>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145519" y="1366348"/>
            <a:ext cx="984675" cy="990076"/>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2618652" y="5983556"/>
            <a:ext cx="3934080" cy="4098000"/>
          </a:xfrm>
          <a:prstGeom prst="rect">
            <a:avLst/>
          </a:prstGeom>
        </p:spPr>
      </p:pic>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8871555">
            <a:off x="2796896" y="7907320"/>
            <a:ext cx="1971804" cy="645318"/>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671467" y="2504007"/>
            <a:ext cx="2371475" cy="4484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1709536" y="-349236"/>
            <a:ext cx="20957720" cy="11782581"/>
          </a:xfrm>
          <a:prstGeom prst="rect">
            <a:avLst/>
          </a:prstGeom>
        </p:spPr>
      </p:pic>
      <p:sp>
        <p:nvSpPr>
          <p:cNvPr id="3" name="AutoShape 3"/>
          <p:cNvSpPr/>
          <p:nvPr/>
        </p:nvSpPr>
        <p:spPr>
          <a:xfrm>
            <a:off x="591098" y="5542055"/>
            <a:ext cx="6195444" cy="3936427"/>
          </a:xfrm>
          <a:prstGeom prst="rect">
            <a:avLst/>
          </a:prstGeom>
          <a:solidFill>
            <a:srgbClr val="51604D"/>
          </a:solidFill>
        </p:spPr>
      </p:sp>
      <p:sp>
        <p:nvSpPr>
          <p:cNvPr id="4" name="AutoShape 4"/>
          <p:cNvSpPr/>
          <p:nvPr/>
        </p:nvSpPr>
        <p:spPr>
          <a:xfrm>
            <a:off x="990183" y="5815296"/>
            <a:ext cx="7401084" cy="4244055"/>
          </a:xfrm>
          <a:prstGeom prst="rect">
            <a:avLst/>
          </a:prstGeom>
          <a:solidFill>
            <a:srgbClr val="FFFBEC"/>
          </a:solidFill>
        </p:spPr>
      </p:sp>
      <p:sp>
        <p:nvSpPr>
          <p:cNvPr id="5" name="AutoShape 5"/>
          <p:cNvSpPr/>
          <p:nvPr/>
        </p:nvSpPr>
        <p:spPr>
          <a:xfrm>
            <a:off x="591098" y="626204"/>
            <a:ext cx="6195444" cy="3936427"/>
          </a:xfrm>
          <a:prstGeom prst="rect">
            <a:avLst/>
          </a:prstGeom>
          <a:solidFill>
            <a:srgbClr val="51604D"/>
          </a:solidFill>
        </p:spPr>
      </p:sp>
      <p:sp>
        <p:nvSpPr>
          <p:cNvPr id="6" name="AutoShape 6"/>
          <p:cNvSpPr/>
          <p:nvPr/>
        </p:nvSpPr>
        <p:spPr>
          <a:xfrm>
            <a:off x="990183" y="899445"/>
            <a:ext cx="7401084" cy="4244055"/>
          </a:xfrm>
          <a:prstGeom prst="rect">
            <a:avLst/>
          </a:prstGeom>
          <a:solidFill>
            <a:srgbClr val="FFFBEC"/>
          </a:solidFill>
        </p:spPr>
      </p:sp>
      <p:grpSp>
        <p:nvGrpSpPr>
          <p:cNvPr id="8" name="Group 8"/>
          <p:cNvGrpSpPr/>
          <p:nvPr/>
        </p:nvGrpSpPr>
        <p:grpSpPr>
          <a:xfrm rot="5400000">
            <a:off x="11937275" y="-957708"/>
            <a:ext cx="2773978" cy="7870072"/>
            <a:chOff x="0" y="0"/>
            <a:chExt cx="1742828" cy="4944588"/>
          </a:xfrm>
        </p:grpSpPr>
        <p:sp>
          <p:nvSpPr>
            <p:cNvPr id="9" name="Freeform 9"/>
            <p:cNvSpPr/>
            <p:nvPr/>
          </p:nvSpPr>
          <p:spPr>
            <a:xfrm>
              <a:off x="-9098" y="-6509"/>
              <a:ext cx="1757158" cy="4976641"/>
            </a:xfrm>
            <a:custGeom>
              <a:avLst/>
              <a:gdLst/>
              <a:ahLst/>
              <a:cxnLst/>
              <a:rect l="l" t="t" r="r" b="b"/>
              <a:pathLst>
                <a:path w="1757158" h="4976641">
                  <a:moveTo>
                    <a:pt x="63030" y="4383088"/>
                  </a:moveTo>
                  <a:cubicBezTo>
                    <a:pt x="63030" y="4383088"/>
                    <a:pt x="0" y="4136524"/>
                    <a:pt x="10218" y="1214762"/>
                  </a:cubicBezTo>
                  <a:cubicBezTo>
                    <a:pt x="18651" y="990971"/>
                    <a:pt x="65033" y="645332"/>
                    <a:pt x="65033" y="645332"/>
                  </a:cubicBezTo>
                  <a:cubicBezTo>
                    <a:pt x="82233" y="502466"/>
                    <a:pt x="56685" y="337866"/>
                    <a:pt x="181385" y="223925"/>
                  </a:cubicBezTo>
                  <a:cubicBezTo>
                    <a:pt x="346794" y="72788"/>
                    <a:pt x="621643" y="0"/>
                    <a:pt x="864085" y="6965"/>
                  </a:cubicBezTo>
                  <a:lnTo>
                    <a:pt x="864086" y="6965"/>
                  </a:lnTo>
                  <a:cubicBezTo>
                    <a:pt x="1080833" y="16819"/>
                    <a:pt x="1285148" y="36481"/>
                    <a:pt x="1419337" y="101690"/>
                  </a:cubicBezTo>
                  <a:cubicBezTo>
                    <a:pt x="1675383" y="226120"/>
                    <a:pt x="1757158" y="459160"/>
                    <a:pt x="1751670" y="704684"/>
                  </a:cubicBezTo>
                  <a:cubicBezTo>
                    <a:pt x="1751670" y="704684"/>
                    <a:pt x="1708382" y="1013073"/>
                    <a:pt x="1715816" y="1248607"/>
                  </a:cubicBezTo>
                  <a:cubicBezTo>
                    <a:pt x="1722939" y="4124889"/>
                    <a:pt x="1730095" y="4320493"/>
                    <a:pt x="1730095" y="4320493"/>
                  </a:cubicBezTo>
                  <a:cubicBezTo>
                    <a:pt x="1713414" y="4536225"/>
                    <a:pt x="1598770" y="4746837"/>
                    <a:pt x="1401901" y="4858461"/>
                  </a:cubicBezTo>
                  <a:cubicBezTo>
                    <a:pt x="1251549" y="4943709"/>
                    <a:pt x="1053518" y="4958807"/>
                    <a:pt x="826972" y="4948066"/>
                  </a:cubicBezTo>
                  <a:lnTo>
                    <a:pt x="826972" y="4948066"/>
                  </a:lnTo>
                  <a:cubicBezTo>
                    <a:pt x="645952" y="4942789"/>
                    <a:pt x="384604" y="4976642"/>
                    <a:pt x="254278" y="4867484"/>
                  </a:cubicBezTo>
                  <a:cubicBezTo>
                    <a:pt x="145767" y="4776599"/>
                    <a:pt x="81795" y="4583287"/>
                    <a:pt x="63030" y="4383088"/>
                  </a:cubicBezTo>
                  <a:close/>
                </a:path>
              </a:pathLst>
            </a:custGeom>
            <a:solidFill>
              <a:srgbClr val="FFFBEC"/>
            </a:solidFill>
          </p:spPr>
        </p:sp>
      </p:grpSp>
      <p:sp>
        <p:nvSpPr>
          <p:cNvPr id="10" name="TextBox 10"/>
          <p:cNvSpPr txBox="1"/>
          <p:nvPr/>
        </p:nvSpPr>
        <p:spPr>
          <a:xfrm>
            <a:off x="10018713" y="1814420"/>
            <a:ext cx="6580803" cy="2494401"/>
          </a:xfrm>
          <a:prstGeom prst="rect">
            <a:avLst/>
          </a:prstGeom>
        </p:spPr>
        <p:txBody>
          <a:bodyPr lIns="0" tIns="0" rIns="0" bIns="0" rtlCol="0" anchor="t">
            <a:spAutoFit/>
          </a:bodyPr>
          <a:lstStyle/>
          <a:p>
            <a:pPr algn="ctr">
              <a:lnSpc>
                <a:spcPts val="9720"/>
              </a:lnSpc>
            </a:pPr>
            <a:r>
              <a:rPr lang="en-US" sz="8800" b="1">
                <a:latin typeface="Times New Roman" panose="02020603050405020304" pitchFamily="18" charset="0"/>
                <a:cs typeface="Times New Roman" panose="02020603050405020304" pitchFamily="18" charset="0"/>
              </a:rPr>
              <a:t>Bài tập </a:t>
            </a:r>
            <a:r>
              <a:rPr lang="en-US" sz="8800" b="1" smtClean="0">
                <a:latin typeface="Times New Roman" panose="02020603050405020304" pitchFamily="18" charset="0"/>
                <a:cs typeface="Times New Roman" panose="02020603050405020304" pitchFamily="18" charset="0"/>
              </a:rPr>
              <a:t>4 </a:t>
            </a:r>
            <a:r>
              <a:rPr lang="en-US" sz="8800" b="1">
                <a:latin typeface="Times New Roman" panose="02020603050405020304" pitchFamily="18" charset="0"/>
                <a:cs typeface="Times New Roman" panose="02020603050405020304" pitchFamily="18" charset="0"/>
              </a:rPr>
              <a:t>trang 119</a:t>
            </a:r>
            <a:endParaRPr lang="en-US" sz="8100" spc="121">
              <a:solidFill>
                <a:srgbClr val="51604D"/>
              </a:solidFill>
              <a:latin typeface="Times New Roman" panose="02020603050405020304" pitchFamily="18" charset="0"/>
              <a:cs typeface="Times New Roman" panose="02020603050405020304" pitchFamily="18" charset="0"/>
            </a:endParaRPr>
          </a:p>
        </p:txBody>
      </p:sp>
      <p:sp>
        <p:nvSpPr>
          <p:cNvPr id="12" name="AutoShape 12"/>
          <p:cNvSpPr/>
          <p:nvPr/>
        </p:nvSpPr>
        <p:spPr>
          <a:xfrm>
            <a:off x="9424179" y="5542055"/>
            <a:ext cx="6195444" cy="3936427"/>
          </a:xfrm>
          <a:prstGeom prst="rect">
            <a:avLst/>
          </a:prstGeom>
          <a:solidFill>
            <a:srgbClr val="51604D"/>
          </a:solidFill>
        </p:spPr>
      </p:sp>
      <p:sp>
        <p:nvSpPr>
          <p:cNvPr id="13" name="AutoShape 13"/>
          <p:cNvSpPr/>
          <p:nvPr/>
        </p:nvSpPr>
        <p:spPr>
          <a:xfrm>
            <a:off x="9823264" y="5815296"/>
            <a:ext cx="7401084" cy="4244055"/>
          </a:xfrm>
          <a:prstGeom prst="rect">
            <a:avLst/>
          </a:prstGeom>
          <a:solidFill>
            <a:srgbClr val="FFFBEC"/>
          </a:solidFill>
        </p:spPr>
      </p:sp>
      <p:pic>
        <p:nvPicPr>
          <p:cNvPr id="15" name="Picture 1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986915" y="192228"/>
            <a:ext cx="2493918" cy="2285335"/>
          </a:xfrm>
          <a:prstGeom prst="rect">
            <a:avLst/>
          </a:prstGeom>
        </p:spPr>
      </p:pic>
      <p:sp>
        <p:nvSpPr>
          <p:cNvPr id="22" name="Rectangle 21"/>
          <p:cNvSpPr/>
          <p:nvPr/>
        </p:nvSpPr>
        <p:spPr>
          <a:xfrm>
            <a:off x="1360906" y="1121073"/>
            <a:ext cx="6857632" cy="3477875"/>
          </a:xfrm>
          <a:prstGeom prst="rect">
            <a:avLst/>
          </a:prstGeom>
        </p:spPr>
        <p:txBody>
          <a:bodyPr wrap="square">
            <a:spAutoFit/>
          </a:bodyPr>
          <a:lstStyle/>
          <a:p>
            <a:pPr algn="just"/>
            <a:r>
              <a:rPr lang="en-US" sz="4400" b="1"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 thức:</a:t>
            </a:r>
            <a:r>
              <a:rPr lang="en-US" sz="4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Đoạn văn có độ dài từ 5-7 dòng; </a:t>
            </a:r>
            <a:r>
              <a:rPr lang="en-US" sz="4400">
                <a:latin typeface="Times New Roman" panose="02020603050405020304" pitchFamily="18" charset="0"/>
                <a:ea typeface="Times New Roman" panose="02020603050405020304" pitchFamily="18" charset="0"/>
                <a:cs typeface="Times New Roman" panose="02020603050405020304" pitchFamily="18" charset="0"/>
              </a:rPr>
              <a:t>có dùng ít nhất hai từ Hán Việt; chỉ ra nghĩa của hai từ Hán Việt được sử dụng trong đoạn văn </a:t>
            </a:r>
            <a:endParaRPr lang="en-GB" sz="6000">
              <a:latin typeface="Times New Roman" panose="02020603050405020304" pitchFamily="18" charset="0"/>
              <a:cs typeface="Times New Roman" panose="02020603050405020304" pitchFamily="18" charset="0"/>
            </a:endParaRPr>
          </a:p>
        </p:txBody>
      </p:sp>
      <p:sp>
        <p:nvSpPr>
          <p:cNvPr id="23" name="Rectangle 22"/>
          <p:cNvSpPr/>
          <p:nvPr/>
        </p:nvSpPr>
        <p:spPr>
          <a:xfrm>
            <a:off x="1328249" y="6146510"/>
            <a:ext cx="6890289" cy="2800767"/>
          </a:xfrm>
          <a:prstGeom prst="rect">
            <a:avLst/>
          </a:prstGeom>
        </p:spPr>
        <p:txBody>
          <a:bodyPr wrap="square">
            <a:spAutoFit/>
          </a:bodyPr>
          <a:lstStyle/>
          <a:p>
            <a:pPr algn="just"/>
            <a:r>
              <a:rPr lang="en-US" sz="4400" b="1"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Nội dung:</a:t>
            </a:r>
            <a:r>
              <a:rPr lang="en-US" sz="440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400">
                <a:latin typeface="Times New Roman" panose="02020603050405020304" pitchFamily="18" charset="0"/>
                <a:ea typeface="Times New Roman" panose="02020603050405020304" pitchFamily="18" charset="0"/>
                <a:cs typeface="Times New Roman" panose="02020603050405020304" pitchFamily="18" charset="0"/>
              </a:rPr>
              <a:t>nêu cảm nghĩ của em sau khi học văn bản “</a:t>
            </a:r>
            <a:r>
              <a:rPr lang="en-US" sz="4400" i="1">
                <a:latin typeface="Times New Roman" panose="02020603050405020304" pitchFamily="18" charset="0"/>
                <a:ea typeface="Times New Roman" panose="02020603050405020304" pitchFamily="18" charset="0"/>
                <a:cs typeface="Times New Roman" panose="02020603050405020304" pitchFamily="18" charset="0"/>
              </a:rPr>
              <a:t>Hịch tướng sĩ” </a:t>
            </a:r>
            <a:r>
              <a:rPr lang="en-US" sz="4400">
                <a:latin typeface="Times New Roman" panose="02020603050405020304" pitchFamily="18" charset="0"/>
                <a:ea typeface="Times New Roman" panose="02020603050405020304" pitchFamily="18" charset="0"/>
                <a:cs typeface="Times New Roman" panose="02020603050405020304" pitchFamily="18" charset="0"/>
              </a:rPr>
              <a:t>của của Trần Quốc Tuấn.</a:t>
            </a:r>
            <a:endParaRPr lang="en-GB" sz="6000">
              <a:latin typeface="Times New Roman" panose="02020603050405020304" pitchFamily="18" charset="0"/>
              <a:cs typeface="Times New Roman" panose="02020603050405020304" pitchFamily="18" charset="0"/>
            </a:endParaRPr>
          </a:p>
        </p:txBody>
      </p:sp>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92891" y="6146510"/>
            <a:ext cx="6259644" cy="3505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ircle(in)">
                                      <p:cBhvr>
                                        <p:cTn id="19" dur="2000"/>
                                        <p:tgtEl>
                                          <p:spTgt spid="6"/>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circle(in)">
                                      <p:cBhvr>
                                        <p:cTn id="22" dur="2000"/>
                                        <p:tgtEl>
                                          <p:spTgt spid="22"/>
                                        </p:tgtEl>
                                      </p:cBhvr>
                                    </p:animEffect>
                                  </p:childTnLst>
                                </p:cTn>
                              </p:par>
                              <p:par>
                                <p:cTn id="23" presetID="6" presetClass="entr" presetSubtype="16"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circle(in)">
                                      <p:cBhvr>
                                        <p:cTn id="25" dur="20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circle(in)">
                                      <p:cBhvr>
                                        <p:cTn id="30" dur="2000"/>
                                        <p:tgtEl>
                                          <p:spTgt spid="23"/>
                                        </p:tgtEl>
                                      </p:cBhvr>
                                    </p:animEffect>
                                  </p:childTnLst>
                                </p:cTn>
                              </p:par>
                              <p:par>
                                <p:cTn id="31" presetID="6" presetClass="entr" presetSubtype="16" fill="hold" nodeType="with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circle(in)">
                                      <p:cBhvr>
                                        <p:cTn id="33" dur="2000"/>
                                        <p:tgtEl>
                                          <p:spTgt spid="4"/>
                                        </p:tgtEl>
                                      </p:cBhvr>
                                    </p:animEffect>
                                  </p:childTnLst>
                                </p:cTn>
                              </p:par>
                              <p:par>
                                <p:cTn id="34" presetID="6" presetClass="entr" presetSubtype="16" fill="hold" nodeType="with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circle(in)">
                                      <p:cBhvr>
                                        <p:cTn id="36"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2" grpId="0"/>
      <p:bldP spid="2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1334860" y="-747790"/>
            <a:ext cx="20957720" cy="11782581"/>
          </a:xfrm>
          <a:prstGeom prst="rect">
            <a:avLst/>
          </a:prstGeom>
        </p:spPr>
      </p:pic>
      <p:sp>
        <p:nvSpPr>
          <p:cNvPr id="3" name="AutoShape 3"/>
          <p:cNvSpPr/>
          <p:nvPr/>
        </p:nvSpPr>
        <p:spPr>
          <a:xfrm>
            <a:off x="484410" y="1055305"/>
            <a:ext cx="17651189" cy="9950504"/>
          </a:xfrm>
          <a:prstGeom prst="rect">
            <a:avLst/>
          </a:prstGeom>
          <a:solidFill>
            <a:srgbClr val="FFFBEC"/>
          </a:solidFill>
        </p:spPr>
      </p:sp>
      <p:pic>
        <p:nvPicPr>
          <p:cNvPr id="4" name="Picture 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84515" y="185451"/>
            <a:ext cx="1361040" cy="1368504"/>
          </a:xfrm>
          <a:prstGeom prst="rect">
            <a:avLst/>
          </a:prstGeom>
        </p:spPr>
      </p:pic>
      <p:pic>
        <p:nvPicPr>
          <p:cNvPr id="9" name="Picture 9"/>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6459200" y="34471"/>
            <a:ext cx="1361040" cy="1368504"/>
          </a:xfrm>
          <a:prstGeom prst="rect">
            <a:avLst/>
          </a:prstGeom>
        </p:spPr>
      </p:pic>
      <p:pic>
        <p:nvPicPr>
          <p:cNvPr id="10" name="Picture 10"/>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4829862">
            <a:off x="17076776" y="1684048"/>
            <a:ext cx="1334883" cy="1002376"/>
          </a:xfrm>
          <a:prstGeom prst="rect">
            <a:avLst/>
          </a:prstGeom>
        </p:spPr>
      </p:pic>
      <p:pic>
        <p:nvPicPr>
          <p:cNvPr id="11" name="Picture 11"/>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723709">
            <a:off x="1122211" y="3964169"/>
            <a:ext cx="798500" cy="640252"/>
          </a:xfrm>
          <a:prstGeom prst="rect">
            <a:avLst/>
          </a:prstGeom>
        </p:spPr>
      </p:pic>
      <p:pic>
        <p:nvPicPr>
          <p:cNvPr id="12" name="Picture 12"/>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7068800" y="3102767"/>
            <a:ext cx="419392" cy="424799"/>
          </a:xfrm>
          <a:prstGeom prst="rect">
            <a:avLst/>
          </a:prstGeom>
        </p:spPr>
      </p:pic>
      <p:pic>
        <p:nvPicPr>
          <p:cNvPr id="13" name="Picture 13"/>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645643" y="2037119"/>
            <a:ext cx="419392" cy="424799"/>
          </a:xfrm>
          <a:prstGeom prst="rect">
            <a:avLst/>
          </a:prstGeom>
        </p:spPr>
      </p:pic>
      <p:sp>
        <p:nvSpPr>
          <p:cNvPr id="14" name="Rectangle 13"/>
          <p:cNvSpPr/>
          <p:nvPr/>
        </p:nvSpPr>
        <p:spPr>
          <a:xfrm>
            <a:off x="1802773" y="1383131"/>
            <a:ext cx="15210041" cy="8323497"/>
          </a:xfrm>
          <a:prstGeom prst="rect">
            <a:avLst/>
          </a:prstGeom>
        </p:spPr>
        <p:txBody>
          <a:bodyPr wrap="square">
            <a:spAutoFit/>
          </a:bodyPr>
          <a:lstStyle/>
          <a:p>
            <a:pPr algn="ctr">
              <a:lnSpc>
                <a:spcPct val="115000"/>
              </a:lnSpc>
              <a:spcAft>
                <a:spcPts val="0"/>
              </a:spcAft>
              <a:tabLst>
                <a:tab pos="1386840" algn="l"/>
              </a:tabLst>
            </a:pPr>
            <a:r>
              <a:rPr lang="vi-VN" sz="3600" b="1">
                <a:solidFill>
                  <a:srgbClr val="FF0000"/>
                </a:solidFill>
                <a:latin typeface="Times New Roman" panose="02020603050405020304" pitchFamily="18" charset="0"/>
                <a:ea typeface="MS Mincho"/>
                <a:cs typeface="Times New Roman" panose="02020603050405020304" pitchFamily="18" charset="0"/>
              </a:rPr>
              <a:t>PHIẾU CHỈNH SỬA BÀI VIẾT</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vi-VN" sz="3600" b="1">
                <a:solidFill>
                  <a:srgbClr val="003366"/>
                </a:solidFill>
                <a:latin typeface="Times New Roman" panose="02020603050405020304" pitchFamily="18" charset="0"/>
                <a:ea typeface="MS Mincho"/>
                <a:cs typeface="Times New Roman" panose="02020603050405020304" pitchFamily="18" charset="0"/>
              </a:rPr>
              <a:t>Nhiệm vụ:</a:t>
            </a:r>
            <a:r>
              <a:rPr lang="vi-VN" sz="3600" b="1">
                <a:solidFill>
                  <a:srgbClr val="0070C0"/>
                </a:solidFill>
                <a:latin typeface="Times New Roman" panose="02020603050405020304" pitchFamily="18" charset="0"/>
                <a:ea typeface="MS Mincho"/>
                <a:cs typeface="Times New Roman" panose="02020603050405020304" pitchFamily="18" charset="0"/>
              </a:rPr>
              <a:t> </a:t>
            </a:r>
            <a:r>
              <a:rPr lang="vi-VN" sz="3600" b="1">
                <a:latin typeface="Times New Roman" panose="02020603050405020304" pitchFamily="18" charset="0"/>
                <a:ea typeface="MS Mincho"/>
                <a:cs typeface="Times New Roman" panose="02020603050405020304" pitchFamily="18" charset="0"/>
              </a:rPr>
              <a:t>Hãy đọc bài viết của mình và hoàn chỉnh bài viết bằng cách trả lời các câu hỏi sau:</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tabLst>
                <a:tab pos="1386840" algn="l"/>
              </a:tabLst>
            </a:pPr>
            <a:r>
              <a:rPr lang="vi-VN" sz="3600">
                <a:solidFill>
                  <a:srgbClr val="0D0D0D"/>
                </a:solidFill>
                <a:latin typeface="Times New Roman" panose="02020603050405020304" pitchFamily="18" charset="0"/>
                <a:ea typeface="MS Mincho"/>
                <a:cs typeface="Times New Roman" panose="02020603050405020304" pitchFamily="18" charset="0"/>
              </a:rPr>
              <a:t>1. Bài viết  đảm bảo hình thức đoạn văn chưa?</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tabLst>
                <a:tab pos="1386840" algn="l"/>
              </a:tabLst>
            </a:pPr>
            <a:r>
              <a:rPr lang="vi-VN" sz="3600" smtClean="0">
                <a:solidFill>
                  <a:srgbClr val="0D0D0D"/>
                </a:solidFill>
                <a:latin typeface="Times New Roman" panose="02020603050405020304" pitchFamily="18" charset="0"/>
                <a:ea typeface="MS Mincho"/>
                <a:cs typeface="Times New Roman" panose="02020603050405020304" pitchFamily="18" charset="0"/>
              </a:rPr>
              <a:t>......................................................................................................................</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tabLst>
                <a:tab pos="1386840" algn="l"/>
              </a:tabLst>
            </a:pPr>
            <a:r>
              <a:rPr lang="vi-VN" sz="3600">
                <a:solidFill>
                  <a:srgbClr val="0D0D0D"/>
                </a:solidFill>
                <a:latin typeface="Times New Roman" panose="02020603050405020304" pitchFamily="18" charset="0"/>
                <a:ea typeface="MS Mincho"/>
                <a:cs typeface="Times New Roman" panose="02020603050405020304" pitchFamily="18" charset="0"/>
              </a:rPr>
              <a:t>2. Nội dung đã đảm bảo các ý chưa? Nếu chưa cần bổ sung những ý nào?</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tabLst>
                <a:tab pos="1386840" algn="l"/>
              </a:tabLst>
            </a:pPr>
            <a:r>
              <a:rPr lang="vi-VN" sz="3600" smtClean="0">
                <a:solidFill>
                  <a:srgbClr val="0D0D0D"/>
                </a:solidFill>
                <a:latin typeface="Times New Roman" panose="02020603050405020304" pitchFamily="18" charset="0"/>
                <a:ea typeface="MS Mincho"/>
                <a:cs typeface="Times New Roman" panose="02020603050405020304" pitchFamily="18" charset="0"/>
              </a:rPr>
              <a:t>......................................................................................................................</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tabLst>
                <a:tab pos="1386840" algn="l"/>
              </a:tabLst>
            </a:pPr>
            <a:r>
              <a:rPr lang="vi-VN" sz="3600">
                <a:latin typeface="Times New Roman" panose="02020603050405020304" pitchFamily="18" charset="0"/>
                <a:ea typeface="MS Mincho"/>
                <a:cs typeface="Times New Roman" panose="02020603050405020304" pitchFamily="18" charset="0"/>
              </a:rPr>
              <a:t>3. Bài viết có sai chính tả không? Nếu có em sửa chữa như thế nào?</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tabLst>
                <a:tab pos="1386840" algn="l"/>
              </a:tabLst>
            </a:pPr>
            <a:r>
              <a:rPr lang="vi-VN" sz="3600" smtClean="0">
                <a:solidFill>
                  <a:srgbClr val="0D0D0D"/>
                </a:solidFill>
                <a:latin typeface="Times New Roman" panose="02020603050405020304" pitchFamily="18" charset="0"/>
                <a:ea typeface="MS Mincho"/>
                <a:cs typeface="Times New Roman" panose="02020603050405020304" pitchFamily="18" charset="0"/>
              </a:rPr>
              <a:t>......................................................................................................................</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tabLst>
                <a:tab pos="1386840" algn="l"/>
              </a:tabLst>
            </a:pPr>
            <a:r>
              <a:rPr lang="vi-VN" sz="3600">
                <a:latin typeface="Times New Roman" panose="02020603050405020304" pitchFamily="18" charset="0"/>
                <a:ea typeface="MS Mincho"/>
                <a:cs typeface="Times New Roman" panose="02020603050405020304" pitchFamily="18" charset="0"/>
              </a:rPr>
              <a:t>4. Đoạn văn viết đã</a:t>
            </a:r>
            <a:r>
              <a:rPr lang="vi-VN" sz="3600">
                <a:latin typeface="Times New Roman" panose="02020603050405020304" pitchFamily="18" charset="0"/>
                <a:ea typeface="Times New Roman" panose="02020603050405020304" pitchFamily="18" charset="0"/>
                <a:cs typeface="Times New Roman" panose="02020603050405020304" pitchFamily="18" charset="0"/>
              </a:rPr>
              <a:t> </a:t>
            </a:r>
            <a:r>
              <a:rPr lang="vi-VN" sz="3600">
                <a:latin typeface="Times New Roman" panose="02020603050405020304" pitchFamily="18" charset="0"/>
                <a:ea typeface="MS Mincho"/>
                <a:cs typeface="Times New Roman" panose="02020603050405020304" pitchFamily="18" charset="0"/>
              </a:rPr>
              <a:t>đưa ra được </a:t>
            </a:r>
            <a:r>
              <a:rPr lang="vi-VN" sz="3600">
                <a:latin typeface="Times New Roman" panose="02020603050405020304" pitchFamily="18" charset="0"/>
                <a:ea typeface="Times New Roman" panose="02020603050405020304" pitchFamily="18" charset="0"/>
                <a:cs typeface="Times New Roman" panose="02020603050405020304" pitchFamily="18" charset="0"/>
              </a:rPr>
              <a:t>cảm nghĩ của em sau khi học văn bản “</a:t>
            </a:r>
            <a:r>
              <a:rPr lang="vi-VN" sz="3600" i="1">
                <a:latin typeface="Times New Roman" panose="02020603050405020304" pitchFamily="18" charset="0"/>
                <a:ea typeface="Times New Roman" panose="02020603050405020304" pitchFamily="18" charset="0"/>
                <a:cs typeface="Times New Roman" panose="02020603050405020304" pitchFamily="18" charset="0"/>
              </a:rPr>
              <a:t>Hịch tướng sĩ” </a:t>
            </a:r>
            <a:r>
              <a:rPr lang="vi-VN" sz="3600">
                <a:latin typeface="Times New Roman" panose="02020603050405020304" pitchFamily="18" charset="0"/>
                <a:ea typeface="Times New Roman" panose="02020603050405020304" pitchFamily="18" charset="0"/>
                <a:cs typeface="Times New Roman" panose="02020603050405020304" pitchFamily="18" charset="0"/>
              </a:rPr>
              <a:t>của Trần Quốc Tuấn chưa?</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tabLst>
                <a:tab pos="1386840" algn="l"/>
              </a:tabLst>
            </a:pPr>
            <a:r>
              <a:rPr lang="vi-VN" sz="3600">
                <a:latin typeface="Times New Roman" panose="02020603050405020304" pitchFamily="18" charset="0"/>
                <a:ea typeface="MS Mincho"/>
                <a:cs typeface="Times New Roman" panose="02020603050405020304" pitchFamily="18" charset="0"/>
              </a:rPr>
              <a:t>Nếu chưa, hãy khắc phục.</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tabLst>
                <a:tab pos="1386840" algn="l"/>
              </a:tabLst>
            </a:pPr>
            <a:r>
              <a:rPr lang="vi-VN" sz="3600">
                <a:latin typeface="Times New Roman" panose="02020603050405020304" pitchFamily="18" charset="0"/>
                <a:ea typeface="MS Mincho"/>
                <a:cs typeface="Times New Roman" panose="02020603050405020304" pitchFamily="18" charset="0"/>
              </a:rPr>
              <a:t>5. Đoạn văn đã có 2 từ Hán Việt chưa? (chỉ ra). Nếu chưa, hãy khắc phục.</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1334860" y="-747790"/>
            <a:ext cx="20957720" cy="11782581"/>
          </a:xfrm>
          <a:prstGeom prst="rect">
            <a:avLst/>
          </a:prstGeom>
        </p:spPr>
      </p:pic>
      <p:sp>
        <p:nvSpPr>
          <p:cNvPr id="3" name="AutoShape 3"/>
          <p:cNvSpPr/>
          <p:nvPr/>
        </p:nvSpPr>
        <p:spPr>
          <a:xfrm>
            <a:off x="1371600" y="924648"/>
            <a:ext cx="15925800" cy="8638452"/>
          </a:xfrm>
          <a:prstGeom prst="rect">
            <a:avLst/>
          </a:prstGeom>
          <a:solidFill>
            <a:srgbClr val="FFFBEC"/>
          </a:solidFill>
        </p:spPr>
      </p:sp>
      <p:sp>
        <p:nvSpPr>
          <p:cNvPr id="5" name="AutoShape 5"/>
          <p:cNvSpPr/>
          <p:nvPr/>
        </p:nvSpPr>
        <p:spPr>
          <a:xfrm rot="-5406310" flipV="1">
            <a:off x="3755088" y="17456"/>
            <a:ext cx="2581464" cy="114421"/>
          </a:xfrm>
          <a:prstGeom prst="line">
            <a:avLst/>
          </a:prstGeom>
          <a:ln w="19050" cap="rnd">
            <a:solidFill>
              <a:srgbClr val="727272"/>
            </a:solidFill>
            <a:prstDash val="solid"/>
            <a:headEnd type="none" w="sm" len="sm"/>
            <a:tailEnd type="none" w="sm" len="sm"/>
          </a:ln>
        </p:spPr>
      </p:sp>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493902" y="375216"/>
            <a:ext cx="984675" cy="990076"/>
          </a:xfrm>
          <a:prstGeom prst="rect">
            <a:avLst/>
          </a:prstGeom>
        </p:spPr>
      </p:pic>
      <p:sp>
        <p:nvSpPr>
          <p:cNvPr id="7" name="AutoShape 7"/>
          <p:cNvSpPr/>
          <p:nvPr/>
        </p:nvSpPr>
        <p:spPr>
          <a:xfrm rot="-5406310">
            <a:off x="12359398" y="-13965"/>
            <a:ext cx="2473135" cy="69272"/>
          </a:xfrm>
          <a:prstGeom prst="line">
            <a:avLst/>
          </a:prstGeom>
          <a:ln w="19050" cap="rnd">
            <a:solidFill>
              <a:srgbClr val="727272"/>
            </a:solidFill>
            <a:prstDash val="solid"/>
            <a:headEnd type="none" w="sm" len="sm"/>
            <a:tailEnd type="none" w="sm" len="sm"/>
          </a:ln>
        </p:spPr>
      </p:sp>
      <p:pic>
        <p:nvPicPr>
          <p:cNvPr id="8" name="Picture 8"/>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135993" y="375216"/>
            <a:ext cx="984675" cy="990076"/>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125371" y="7094131"/>
            <a:ext cx="3934080" cy="4098000"/>
          </a:xfrm>
          <a:prstGeom prst="rect">
            <a:avLst/>
          </a:prstGeom>
        </p:spPr>
      </p:pic>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8871555">
            <a:off x="979437" y="9388286"/>
            <a:ext cx="1971804" cy="645318"/>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838200" y="1943100"/>
            <a:ext cx="2371475" cy="448424"/>
          </a:xfrm>
          <a:prstGeom prst="rect">
            <a:avLst/>
          </a:prstGeom>
        </p:spPr>
      </p:pic>
      <p:sp>
        <p:nvSpPr>
          <p:cNvPr id="12" name="Rectangle 11"/>
          <p:cNvSpPr/>
          <p:nvPr/>
        </p:nvSpPr>
        <p:spPr>
          <a:xfrm>
            <a:off x="2133600" y="1416664"/>
            <a:ext cx="14020800" cy="7879080"/>
          </a:xfrm>
          <a:prstGeom prst="rect">
            <a:avLst/>
          </a:prstGeom>
        </p:spPr>
        <p:txBody>
          <a:bodyPr wrap="square">
            <a:spAutoFit/>
          </a:bodyPr>
          <a:lstStyle/>
          <a:p>
            <a:pPr algn="ctr">
              <a:lnSpc>
                <a:spcPct val="115000"/>
              </a:lnSpc>
            </a:pPr>
            <a:r>
              <a:rPr lang="vi-VN" sz="40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Đoạn văn tham </a:t>
            </a:r>
            <a:r>
              <a:rPr lang="vi-VN" sz="4000" b="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khảo</a:t>
            </a:r>
            <a:endParaRPr lang="en-GB" sz="40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pPr>
            <a:r>
              <a:rPr lang="vi-VN"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“Hịch tướng sĩ” của Trần Quốc Tuấn được viết vào khoảng trước cuộc kháng chiến chống quân xâm lược Nguyên - Mông lần thứ hai (trước năm 1285). Văn bản đã thể hiện lòng yêu nước căm thù giặc sâu sắc, là lời động viên, khích lệ mạnh mẽ tinh thần và ý chí chiến đấu của các tướng sĩ. Mục đích của văn bản là giúp các tướng sĩ ý thức được trách nhiệm của mình với dân tộc, chuyên tâm luyện tập võ nghệ, binh pháp, để quyết chiến với kẻ thù. Về nghệ thuật, với lập luận chặt chẽ, đầy sức thuyết phục, lí lẽ sắc bén, bằng chứng rõ ràng, lời văn giàu, cảm xúc, bài “Hịch tướng sĩ” thực sự là một trong những văn bản mẫu mực của văn học trung đại.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6" name="trả lời câu hỏi"/>
          <p:cNvGrpSpPr/>
          <p:nvPr/>
        </p:nvGrpSpPr>
        <p:grpSpPr>
          <a:xfrm>
            <a:off x="7015980" y="6286535"/>
            <a:ext cx="5431128" cy="2030406"/>
            <a:chOff x="4677320" y="4255313"/>
            <a:chExt cx="3620752" cy="1353604"/>
          </a:xfrm>
        </p:grpSpPr>
        <p:grpSp>
          <p:nvGrpSpPr>
            <p:cNvPr id="30" name="Group 29"/>
            <p:cNvGrpSpPr/>
            <p:nvPr/>
          </p:nvGrpSpPr>
          <p:grpSpPr>
            <a:xfrm>
              <a:off x="4677320" y="4255313"/>
              <a:ext cx="3620752" cy="1353604"/>
              <a:chOff x="4677320" y="4206654"/>
              <a:chExt cx="3620752" cy="1353604"/>
            </a:xfrm>
          </p:grpSpPr>
          <p:pic>
            <p:nvPicPr>
              <p:cNvPr id="72" name="Graphic 71"/>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5867400" y="4206654"/>
                <a:ext cx="47625" cy="833438"/>
              </a:xfrm>
              <a:prstGeom prst="rect">
                <a:avLst/>
              </a:prstGeom>
            </p:spPr>
          </p:pic>
          <p:pic>
            <p:nvPicPr>
              <p:cNvPr id="73" name="Graphic 72"/>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6935291" y="4243289"/>
                <a:ext cx="47625" cy="833438"/>
              </a:xfrm>
              <a:prstGeom prst="rect">
                <a:avLst/>
              </a:prstGeom>
            </p:spPr>
          </p:pic>
          <p:pic>
            <p:nvPicPr>
              <p:cNvPr id="21" name="Picture 20"/>
              <p:cNvPicPr>
                <a:picLocks noChangeAspect="1"/>
              </p:cNvPicPr>
              <p:nvPr/>
            </p:nvPicPr>
            <p:blipFill>
              <a:blip r:embed="rId4"/>
              <a:stretch>
                <a:fillRect/>
              </a:stretch>
            </p:blipFill>
            <p:spPr>
              <a:xfrm>
                <a:off x="4677320" y="4593196"/>
                <a:ext cx="3620752" cy="967062"/>
              </a:xfrm>
              <a:prstGeom prst="rect">
                <a:avLst/>
              </a:prstGeom>
            </p:spPr>
          </p:pic>
        </p:grpSp>
        <p:sp>
          <p:nvSpPr>
            <p:cNvPr id="31" name="TextBox 30"/>
            <p:cNvSpPr txBox="1"/>
            <p:nvPr/>
          </p:nvSpPr>
          <p:spPr>
            <a:xfrm>
              <a:off x="4914900" y="4867825"/>
              <a:ext cx="3067050" cy="553998"/>
            </a:xfrm>
            <a:prstGeom prst="rect">
              <a:avLst/>
            </a:prstGeom>
            <a:noFill/>
          </p:spPr>
          <p:txBody>
            <a:bodyPr wrap="square" rtlCol="0">
              <a:spAutoFit/>
            </a:bodyPr>
            <a:lstStyle/>
            <a:p>
              <a:pPr algn="ctr"/>
              <a:r>
                <a:rPr lang="en-GB" sz="4800" b="1">
                  <a:latin typeface="Times New Roman" panose="02020603050405020304" pitchFamily="18" charset="0"/>
                  <a:cs typeface="Times New Roman" panose="02020603050405020304" pitchFamily="18" charset="0"/>
                </a:rPr>
                <a:t>C. </a:t>
              </a:r>
              <a:r>
                <a:rPr lang="vi-VN" sz="4800" b="1" smtClean="0">
                  <a:latin typeface="Times New Roman" panose="02020603050405020304" pitchFamily="18" charset="0"/>
                  <a:cs typeface="Times New Roman" panose="02020603050405020304" pitchFamily="18" charset="0"/>
                </a:rPr>
                <a:t>C</a:t>
              </a:r>
              <a:r>
                <a:rPr lang="en-GB" sz="4800" b="1" smtClean="0">
                  <a:latin typeface="Times New Roman" panose="02020603050405020304" pitchFamily="18" charset="0"/>
                  <a:cs typeface="Times New Roman" panose="02020603050405020304" pitchFamily="18" charset="0"/>
                </a:rPr>
                <a:t>uồng </a:t>
              </a:r>
              <a:r>
                <a:rPr lang="en-GB" sz="4800" b="1">
                  <a:latin typeface="Times New Roman" panose="02020603050405020304" pitchFamily="18" charset="0"/>
                  <a:cs typeface="Times New Roman" panose="02020603050405020304" pitchFamily="18" charset="0"/>
                </a:rPr>
                <a:t>phong </a:t>
              </a:r>
              <a:endParaRPr lang="en-US" sz="4400" b="1" dirty="0">
                <a:solidFill>
                  <a:prstClr val="black"/>
                </a:solidFill>
                <a:latin typeface="Times New Roman" panose="02020603050405020304" pitchFamily="18" charset="0"/>
                <a:cs typeface="Times New Roman" panose="02020603050405020304" pitchFamily="18" charset="0"/>
              </a:endParaRPr>
            </a:p>
          </p:txBody>
        </p:sp>
      </p:grpSp>
      <p:pic>
        <p:nvPicPr>
          <p:cNvPr id="7" name="tổ ong"/>
          <p:cNvPicPr>
            <a:picLocks noChangeAspect="1"/>
          </p:cNvPicPr>
          <p:nvPr/>
        </p:nvPicPr>
        <p:blipFill>
          <a:blip r:embed="rId5"/>
          <a:stretch>
            <a:fillRect/>
          </a:stretch>
        </p:blipFill>
        <p:spPr>
          <a:xfrm>
            <a:off x="15035528" y="-445383"/>
            <a:ext cx="3064892" cy="4672542"/>
          </a:xfrm>
          <a:prstGeom prst="rect">
            <a:avLst/>
          </a:prstGeom>
        </p:spPr>
      </p:pic>
      <p:grpSp>
        <p:nvGrpSpPr>
          <p:cNvPr id="35" name="Bảng câu hỏi"/>
          <p:cNvGrpSpPr/>
          <p:nvPr/>
        </p:nvGrpSpPr>
        <p:grpSpPr>
          <a:xfrm>
            <a:off x="4495800" y="-960840"/>
            <a:ext cx="10287001" cy="7464579"/>
            <a:chOff x="2979564" y="-673998"/>
            <a:chExt cx="6858000" cy="4976386"/>
          </a:xfrm>
        </p:grpSpPr>
        <p:grpSp>
          <p:nvGrpSpPr>
            <p:cNvPr id="25" name="Group 24"/>
            <p:cNvGrpSpPr/>
            <p:nvPr/>
          </p:nvGrpSpPr>
          <p:grpSpPr>
            <a:xfrm>
              <a:off x="2979564" y="-673998"/>
              <a:ext cx="6858000" cy="4976386"/>
              <a:chOff x="9776318" y="223062"/>
              <a:chExt cx="6858000" cy="4976386"/>
            </a:xfrm>
          </p:grpSpPr>
          <p:pic>
            <p:nvPicPr>
              <p:cNvPr id="67" name="Picture 66"/>
              <p:cNvPicPr>
                <a:picLocks noChangeAspect="1"/>
              </p:cNvPicPr>
              <p:nvPr/>
            </p:nvPicPr>
            <p:blipFill rotWithShape="1">
              <a:blip r:embed="rId6"/>
              <a:srcRect l="95915" r="-775"/>
              <a:stretch>
                <a:fillRect/>
              </a:stretch>
            </p:blipFill>
            <p:spPr>
              <a:xfrm>
                <a:off x="14257169" y="223062"/>
                <a:ext cx="336883" cy="2170364"/>
              </a:xfrm>
              <a:prstGeom prst="rect">
                <a:avLst/>
              </a:prstGeom>
            </p:spPr>
          </p:pic>
          <p:pic>
            <p:nvPicPr>
              <p:cNvPr id="68" name="Picture 67"/>
              <p:cNvPicPr>
                <a:picLocks noChangeAspect="1"/>
              </p:cNvPicPr>
              <p:nvPr/>
            </p:nvPicPr>
            <p:blipFill rotWithShape="1">
              <a:blip r:embed="rId6"/>
              <a:srcRect l="95915" r="-775"/>
              <a:stretch>
                <a:fillRect/>
              </a:stretch>
            </p:blipFill>
            <p:spPr>
              <a:xfrm>
                <a:off x="11855117" y="301060"/>
                <a:ext cx="336883" cy="2170364"/>
              </a:xfrm>
              <a:prstGeom prst="rect">
                <a:avLst/>
              </a:prstGeom>
            </p:spPr>
          </p:pic>
          <p:pic>
            <p:nvPicPr>
              <p:cNvPr id="9" name="Picture 8"/>
              <p:cNvPicPr>
                <a:picLocks noChangeAspect="1"/>
              </p:cNvPicPr>
              <p:nvPr/>
            </p:nvPicPr>
            <p:blipFill>
              <a:blip r:embed="rId7"/>
              <a:stretch>
                <a:fillRect/>
              </a:stretch>
            </p:blipFill>
            <p:spPr>
              <a:xfrm>
                <a:off x="9776318" y="1770448"/>
                <a:ext cx="6858000" cy="3429000"/>
              </a:xfrm>
              <a:prstGeom prst="rect">
                <a:avLst/>
              </a:prstGeom>
            </p:spPr>
          </p:pic>
        </p:grpSp>
        <p:sp>
          <p:nvSpPr>
            <p:cNvPr id="11" name="TextBox 10"/>
            <p:cNvSpPr txBox="1"/>
            <p:nvPr/>
          </p:nvSpPr>
          <p:spPr>
            <a:xfrm>
              <a:off x="3828505" y="1256197"/>
              <a:ext cx="5567211" cy="2523067"/>
            </a:xfrm>
            <a:prstGeom prst="rect">
              <a:avLst/>
            </a:prstGeom>
            <a:noFill/>
          </p:spPr>
          <p:txBody>
            <a:bodyPr wrap="square" rtlCol="0">
              <a:spAutoFit/>
            </a:bodyPr>
            <a:lstStyle/>
            <a:p>
              <a:r>
                <a:rPr lang="en-GB" sz="4000" b="1">
                  <a:latin typeface="Times New Roman" panose="02020603050405020304" pitchFamily="18" charset="0"/>
                  <a:cs typeface="Times New Roman" panose="02020603050405020304" pitchFamily="18" charset="0"/>
                </a:rPr>
                <a:t>Câu 1 </a:t>
              </a:r>
              <a:r>
                <a:rPr lang="en-GB" sz="4000">
                  <a:latin typeface="Times New Roman" panose="02020603050405020304" pitchFamily="18" charset="0"/>
                  <a:cs typeface="Times New Roman" panose="02020603050405020304" pitchFamily="18" charset="0"/>
                </a:rPr>
                <a:t>: Trong các từ Hán Việt sau, yếu tố “</a:t>
              </a:r>
              <a:r>
                <a:rPr lang="en-GB" sz="4000" i="1">
                  <a:latin typeface="Times New Roman" panose="02020603050405020304" pitchFamily="18" charset="0"/>
                  <a:cs typeface="Times New Roman" panose="02020603050405020304" pitchFamily="18" charset="0"/>
                </a:rPr>
                <a:t>phong</a:t>
              </a:r>
              <a:r>
                <a:rPr lang="en-GB" sz="4000">
                  <a:latin typeface="Times New Roman" panose="02020603050405020304" pitchFamily="18" charset="0"/>
                  <a:cs typeface="Times New Roman" panose="02020603050405020304" pitchFamily="18" charset="0"/>
                </a:rPr>
                <a:t>” nào có  nghĩa là “</a:t>
              </a:r>
              <a:r>
                <a:rPr lang="en-GB" sz="4000" i="1">
                  <a:latin typeface="Times New Roman" panose="02020603050405020304" pitchFamily="18" charset="0"/>
                  <a:cs typeface="Times New Roman" panose="02020603050405020304" pitchFamily="18" charset="0"/>
                </a:rPr>
                <a:t>gió</a:t>
              </a:r>
              <a:r>
                <a:rPr lang="en-GB" sz="4000">
                  <a:latin typeface="Times New Roman" panose="02020603050405020304" pitchFamily="18" charset="0"/>
                  <a:cs typeface="Times New Roman" panose="02020603050405020304" pitchFamily="18" charset="0"/>
                </a:rPr>
                <a:t>”?</a:t>
              </a:r>
              <a:endParaRPr lang="en-GB" sz="4000">
                <a:latin typeface="Times New Roman" panose="02020603050405020304" pitchFamily="18" charset="0"/>
                <a:cs typeface="Times New Roman" panose="02020603050405020304" pitchFamily="18" charset="0"/>
              </a:endParaRPr>
            </a:p>
            <a:p>
              <a:r>
                <a:rPr lang="en-GB" sz="4000">
                  <a:latin typeface="Times New Roman" panose="02020603050405020304" pitchFamily="18" charset="0"/>
                  <a:cs typeface="Times New Roman" panose="02020603050405020304" pitchFamily="18" charset="0"/>
                </a:rPr>
                <a:t>A. </a:t>
              </a:r>
              <a:r>
                <a:rPr lang="vi-VN" sz="4000" smtClean="0">
                  <a:latin typeface="Times New Roman" panose="02020603050405020304" pitchFamily="18" charset="0"/>
                  <a:cs typeface="Times New Roman" panose="02020603050405020304" pitchFamily="18" charset="0"/>
                </a:rPr>
                <a:t>P</a:t>
              </a:r>
              <a:r>
                <a:rPr lang="en-GB" sz="4000" smtClean="0">
                  <a:latin typeface="Times New Roman" panose="02020603050405020304" pitchFamily="18" charset="0"/>
                  <a:cs typeface="Times New Roman" panose="02020603050405020304" pitchFamily="18" charset="0"/>
                </a:rPr>
                <a:t>hong </a:t>
              </a:r>
              <a:r>
                <a:rPr lang="en-GB" sz="4000">
                  <a:latin typeface="Times New Roman" panose="02020603050405020304" pitchFamily="18" charset="0"/>
                  <a:cs typeface="Times New Roman" panose="02020603050405020304" pitchFamily="18" charset="0"/>
                </a:rPr>
                <a:t>lưu                                            </a:t>
              </a:r>
              <a:r>
                <a:rPr lang="en-GB" sz="4000" b="1">
                  <a:latin typeface="Times New Roman" panose="02020603050405020304" pitchFamily="18" charset="0"/>
                  <a:cs typeface="Times New Roman" panose="02020603050405020304" pitchFamily="18" charset="0"/>
                </a:rPr>
                <a:t> </a:t>
              </a:r>
              <a:r>
                <a:rPr lang="en-GB" sz="4000">
                  <a:latin typeface="Times New Roman" panose="02020603050405020304" pitchFamily="18" charset="0"/>
                  <a:cs typeface="Times New Roman" panose="02020603050405020304" pitchFamily="18" charset="0"/>
                </a:rPr>
                <a:t>C. </a:t>
              </a:r>
              <a:r>
                <a:rPr lang="vi-VN" sz="4000" smtClean="0">
                  <a:latin typeface="Times New Roman" panose="02020603050405020304" pitchFamily="18" charset="0"/>
                  <a:cs typeface="Times New Roman" panose="02020603050405020304" pitchFamily="18" charset="0"/>
                </a:rPr>
                <a:t>C</a:t>
              </a:r>
              <a:r>
                <a:rPr lang="en-GB" sz="4000" smtClean="0">
                  <a:latin typeface="Times New Roman" panose="02020603050405020304" pitchFamily="18" charset="0"/>
                  <a:cs typeface="Times New Roman" panose="02020603050405020304" pitchFamily="18" charset="0"/>
                </a:rPr>
                <a:t>uồng </a:t>
              </a:r>
              <a:r>
                <a:rPr lang="en-GB" sz="4000">
                  <a:latin typeface="Times New Roman" panose="02020603050405020304" pitchFamily="18" charset="0"/>
                  <a:cs typeface="Times New Roman" panose="02020603050405020304" pitchFamily="18" charset="0"/>
                </a:rPr>
                <a:t>phong</a:t>
              </a:r>
              <a:r>
                <a:rPr lang="en-GB" sz="4000" b="1">
                  <a:latin typeface="Times New Roman" panose="02020603050405020304" pitchFamily="18" charset="0"/>
                  <a:cs typeface="Times New Roman" panose="02020603050405020304" pitchFamily="18" charset="0"/>
                </a:rPr>
                <a:t>   </a:t>
              </a:r>
              <a:endParaRPr lang="en-GB" sz="4000">
                <a:latin typeface="Times New Roman" panose="02020603050405020304" pitchFamily="18" charset="0"/>
                <a:cs typeface="Times New Roman" panose="02020603050405020304" pitchFamily="18" charset="0"/>
              </a:endParaRPr>
            </a:p>
            <a:p>
              <a:r>
                <a:rPr lang="en-GB" sz="4000">
                  <a:latin typeface="Times New Roman" panose="02020603050405020304" pitchFamily="18" charset="0"/>
                  <a:cs typeface="Times New Roman" panose="02020603050405020304" pitchFamily="18" charset="0"/>
                </a:rPr>
                <a:t> B. </a:t>
              </a:r>
              <a:r>
                <a:rPr lang="vi-VN" sz="4000" smtClean="0">
                  <a:latin typeface="Times New Roman" panose="02020603050405020304" pitchFamily="18" charset="0"/>
                  <a:cs typeface="Times New Roman" panose="02020603050405020304" pitchFamily="18" charset="0"/>
                </a:rPr>
                <a:t>P</a:t>
              </a:r>
              <a:r>
                <a:rPr lang="en-GB" sz="4000" smtClean="0">
                  <a:latin typeface="Times New Roman" panose="02020603050405020304" pitchFamily="18" charset="0"/>
                  <a:cs typeface="Times New Roman" panose="02020603050405020304" pitchFamily="18" charset="0"/>
                </a:rPr>
                <a:t>hong </a:t>
              </a:r>
              <a:r>
                <a:rPr lang="en-GB" sz="4000">
                  <a:latin typeface="Times New Roman" panose="02020603050405020304" pitchFamily="18" charset="0"/>
                  <a:cs typeface="Times New Roman" panose="02020603050405020304" pitchFamily="18" charset="0"/>
                </a:rPr>
                <a:t>kiến.                                           D. </a:t>
              </a:r>
              <a:r>
                <a:rPr lang="vi-VN" sz="4000" smtClean="0">
                  <a:latin typeface="Times New Roman" panose="02020603050405020304" pitchFamily="18" charset="0"/>
                  <a:cs typeface="Times New Roman" panose="02020603050405020304" pitchFamily="18" charset="0"/>
                </a:rPr>
                <a:t>T</a:t>
              </a:r>
              <a:r>
                <a:rPr lang="en-GB" sz="4000" smtClean="0">
                  <a:latin typeface="Times New Roman" panose="02020603050405020304" pitchFamily="18" charset="0"/>
                  <a:cs typeface="Times New Roman" panose="02020603050405020304" pitchFamily="18" charset="0"/>
                </a:rPr>
                <a:t>iên </a:t>
              </a:r>
              <a:r>
                <a:rPr lang="en-GB" sz="4000">
                  <a:latin typeface="Times New Roman" panose="02020603050405020304" pitchFamily="18" charset="0"/>
                  <a:cs typeface="Times New Roman" panose="02020603050405020304" pitchFamily="18" charset="0"/>
                </a:rPr>
                <a:t>phong                              </a:t>
              </a:r>
              <a:endParaRPr lang="en-GB" sz="4000">
                <a:latin typeface="Times New Roman" panose="02020603050405020304" pitchFamily="18" charset="0"/>
                <a:cs typeface="Times New Roman" panose="02020603050405020304" pitchFamily="18" charset="0"/>
              </a:endParaRPr>
            </a:p>
          </p:txBody>
        </p:sp>
      </p:grpSp>
      <p:pic>
        <p:nvPicPr>
          <p:cNvPr id="34" name="bọ cánh cứng"/>
          <p:cNvPicPr>
            <a:picLocks noChangeAspect="1"/>
          </p:cNvPicPr>
          <p:nvPr/>
        </p:nvPicPr>
        <p:blipFill>
          <a:blip r:embed="rId8"/>
          <a:stretch>
            <a:fillRect/>
          </a:stretch>
        </p:blipFill>
        <p:spPr>
          <a:xfrm>
            <a:off x="567300" y="6677023"/>
            <a:ext cx="2717136" cy="1952399"/>
          </a:xfrm>
          <a:prstGeom prst="rect">
            <a:avLst/>
          </a:prstGeom>
        </p:spPr>
      </p:pic>
      <p:pic>
        <p:nvPicPr>
          <p:cNvPr id="114" name="ong già"/>
          <p:cNvPicPr>
            <a:picLocks noChangeAspect="1"/>
          </p:cNvPicPr>
          <p:nvPr/>
        </p:nvPicPr>
        <p:blipFill>
          <a:blip r:embed="rId9"/>
          <a:stretch>
            <a:fillRect/>
          </a:stretch>
        </p:blipFill>
        <p:spPr>
          <a:xfrm flipH="1">
            <a:off x="4568988" y="5432636"/>
            <a:ext cx="1808793" cy="1747737"/>
          </a:xfrm>
          <a:prstGeom prst="rect">
            <a:avLst/>
          </a:prstGeom>
        </p:spPr>
      </p:pic>
      <p:pic>
        <p:nvPicPr>
          <p:cNvPr id="115" name="kiến">
            <a:hlinkClick r:id="rId10" action="ppaction://hlinksldjump"/>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6630274" y="8415374"/>
            <a:ext cx="1657727" cy="1871627"/>
          </a:xfrm>
          <a:prstGeom prst="rect">
            <a:avLst/>
          </a:prstGeom>
        </p:spPr>
      </p:pic>
      <p:pic>
        <p:nvPicPr>
          <p:cNvPr id="117" name="ong non"/>
          <p:cNvPicPr>
            <a:picLocks noChangeAspect="1"/>
          </p:cNvPicPr>
          <p:nvPr/>
        </p:nvPicPr>
        <p:blipFill>
          <a:blip r:embed="rId13"/>
          <a:stretch>
            <a:fillRect/>
          </a:stretch>
        </p:blipFill>
        <p:spPr>
          <a:xfrm flipH="1">
            <a:off x="13814757" y="4979364"/>
            <a:ext cx="1662938" cy="2225939"/>
          </a:xfrm>
          <a:prstGeom prst="rect">
            <a:avLst/>
          </a:prstGeom>
        </p:spPr>
      </p:pic>
      <p:pic>
        <p:nvPicPr>
          <p:cNvPr id="37" name="ong MC"/>
          <p:cNvPicPr>
            <a:picLocks noChangeAspect="1"/>
          </p:cNvPicPr>
          <p:nvPr/>
        </p:nvPicPr>
        <p:blipFill>
          <a:blip r:embed="rId14"/>
          <a:stretch>
            <a:fillRect/>
          </a:stretch>
        </p:blipFill>
        <p:spPr>
          <a:xfrm>
            <a:off x="1278449" y="1055927"/>
            <a:ext cx="3100085" cy="4746147"/>
          </a:xfrm>
          <a:prstGeom prst="rect">
            <a:avLst/>
          </a:prstGeom>
        </p:spPr>
      </p:pic>
      <p:sp>
        <p:nvSpPr>
          <p:cNvPr id="20" name="Down Arrow 19"/>
          <p:cNvSpPr/>
          <p:nvPr/>
        </p:nvSpPr>
        <p:spPr>
          <a:xfrm rot="3598339">
            <a:off x="4253013" y="1141751"/>
            <a:ext cx="1161297" cy="1829293"/>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p:cNvSpPr txBox="1"/>
          <p:nvPr/>
        </p:nvSpPr>
        <p:spPr>
          <a:xfrm rot="20014266">
            <a:off x="4101445" y="1666713"/>
            <a:ext cx="1608133" cy="646331"/>
          </a:xfrm>
          <a:prstGeom prst="rect">
            <a:avLst/>
          </a:prstGeom>
          <a:noFill/>
        </p:spPr>
        <p:txBody>
          <a:bodyPr wrap="none" rtlCol="0">
            <a:spAutoFit/>
          </a:bodyPr>
          <a:lstStyle/>
          <a:p>
            <a:r>
              <a:rPr lang="vi-VN" sz="3600" b="1" smtClean="0">
                <a:latin typeface="+mj-lt"/>
              </a:rPr>
              <a:t>Đáp án</a:t>
            </a:r>
            <a:endParaRPr lang="en-GB" sz="3600" b="1">
              <a:latin typeface="+mj-lt"/>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50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1000"/>
                                        <p:tgtEl>
                                          <p:spTgt spid="35"/>
                                        </p:tgtEl>
                                      </p:cBhvr>
                                    </p:animEffect>
                                    <p:anim calcmode="lin" valueType="num">
                                      <p:cBhvr>
                                        <p:cTn id="8" dur="1000" fill="hold"/>
                                        <p:tgtEl>
                                          <p:spTgt spid="35"/>
                                        </p:tgtEl>
                                        <p:attrNameLst>
                                          <p:attrName>ppt_x</p:attrName>
                                        </p:attrNameLst>
                                      </p:cBhvr>
                                      <p:tavLst>
                                        <p:tav tm="0">
                                          <p:val>
                                            <p:strVal val="#ppt_x"/>
                                          </p:val>
                                        </p:tav>
                                        <p:tav tm="100000">
                                          <p:val>
                                            <p:strVal val="#ppt_x"/>
                                          </p:val>
                                        </p:tav>
                                      </p:tavLst>
                                    </p:anim>
                                    <p:anim calcmode="lin" valueType="num">
                                      <p:cBhvr>
                                        <p:cTn id="9" dur="1000" fill="hold"/>
                                        <p:tgtEl>
                                          <p:spTgt spid="3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125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750"/>
                                        <p:tgtEl>
                                          <p:spTgt spid="7"/>
                                        </p:tgtEl>
                                      </p:cBhvr>
                                    </p:animEffect>
                                    <p:anim calcmode="lin" valueType="num">
                                      <p:cBhvr>
                                        <p:cTn id="13" dur="1750" fill="hold"/>
                                        <p:tgtEl>
                                          <p:spTgt spid="7"/>
                                        </p:tgtEl>
                                        <p:attrNameLst>
                                          <p:attrName>ppt_x</p:attrName>
                                        </p:attrNameLst>
                                      </p:cBhvr>
                                      <p:tavLst>
                                        <p:tav tm="0">
                                          <p:val>
                                            <p:strVal val="#ppt_x"/>
                                          </p:val>
                                        </p:tav>
                                        <p:tav tm="100000">
                                          <p:val>
                                            <p:strVal val="#ppt_x"/>
                                          </p:val>
                                        </p:tav>
                                      </p:tavLst>
                                    </p:anim>
                                    <p:anim calcmode="lin" valueType="num">
                                      <p:cBhvr>
                                        <p:cTn id="14" dur="1750" fill="hold"/>
                                        <p:tgtEl>
                                          <p:spTgt spid="7"/>
                                        </p:tgtEl>
                                        <p:attrNameLst>
                                          <p:attrName>ppt_y</p:attrName>
                                        </p:attrNameLst>
                                      </p:cBhvr>
                                      <p:tavLst>
                                        <p:tav tm="0">
                                          <p:val>
                                            <p:strVal val="#ppt_y-.1"/>
                                          </p:val>
                                        </p:tav>
                                        <p:tav tm="100000">
                                          <p:val>
                                            <p:strVal val="#ppt_y"/>
                                          </p:val>
                                        </p:tav>
                                      </p:tavLst>
                                    </p:anim>
                                  </p:childTnLst>
                                </p:cTn>
                              </p:par>
                              <p:par>
                                <p:cTn id="15" presetID="22" presetClass="entr" presetSubtype="4" fill="hold" nodeType="withEffect">
                                  <p:stCondLst>
                                    <p:cond delay="3250"/>
                                  </p:stCondLst>
                                  <p:childTnLst>
                                    <p:set>
                                      <p:cBhvr>
                                        <p:cTn id="16" dur="1" fill="hold">
                                          <p:stCondLst>
                                            <p:cond delay="0"/>
                                          </p:stCondLst>
                                        </p:cTn>
                                        <p:tgtEl>
                                          <p:spTgt spid="34"/>
                                        </p:tgtEl>
                                        <p:attrNameLst>
                                          <p:attrName>style.visibility</p:attrName>
                                        </p:attrNameLst>
                                      </p:cBhvr>
                                      <p:to>
                                        <p:strVal val="visible"/>
                                      </p:to>
                                    </p:set>
                                    <p:animEffect transition="in" filter="wipe(down)">
                                      <p:cBhvr>
                                        <p:cTn id="17" dur="2500"/>
                                        <p:tgtEl>
                                          <p:spTgt spid="34"/>
                                        </p:tgtEl>
                                      </p:cBhvr>
                                    </p:animEffect>
                                  </p:childTnLst>
                                </p:cTn>
                              </p:par>
                              <p:par>
                                <p:cTn id="18" presetID="22" presetClass="entr" presetSubtype="4" fill="hold" nodeType="withEffect">
                                  <p:stCondLst>
                                    <p:cond delay="3250"/>
                                  </p:stCondLst>
                                  <p:childTnLst>
                                    <p:set>
                                      <p:cBhvr>
                                        <p:cTn id="19" dur="1" fill="hold">
                                          <p:stCondLst>
                                            <p:cond delay="0"/>
                                          </p:stCondLst>
                                        </p:cTn>
                                        <p:tgtEl>
                                          <p:spTgt spid="115"/>
                                        </p:tgtEl>
                                        <p:attrNameLst>
                                          <p:attrName>style.visibility</p:attrName>
                                        </p:attrNameLst>
                                      </p:cBhvr>
                                      <p:to>
                                        <p:strVal val="visible"/>
                                      </p:to>
                                    </p:set>
                                    <p:animEffect transition="in" filter="wipe(down)">
                                      <p:cBhvr>
                                        <p:cTn id="20" dur="2500"/>
                                        <p:tgtEl>
                                          <p:spTgt spid="115"/>
                                        </p:tgtEl>
                                      </p:cBhvr>
                                    </p:animEffect>
                                  </p:childTnLst>
                                </p:cTn>
                              </p:par>
                              <p:par>
                                <p:cTn id="21" presetID="2" presetClass="entr" presetSubtype="8" fill="hold" nodeType="withEffect">
                                  <p:stCondLst>
                                    <p:cond delay="3250"/>
                                  </p:stCondLst>
                                  <p:childTnLst>
                                    <p:set>
                                      <p:cBhvr>
                                        <p:cTn id="22" dur="1" fill="hold">
                                          <p:stCondLst>
                                            <p:cond delay="0"/>
                                          </p:stCondLst>
                                        </p:cTn>
                                        <p:tgtEl>
                                          <p:spTgt spid="114"/>
                                        </p:tgtEl>
                                        <p:attrNameLst>
                                          <p:attrName>style.visibility</p:attrName>
                                        </p:attrNameLst>
                                      </p:cBhvr>
                                      <p:to>
                                        <p:strVal val="visible"/>
                                      </p:to>
                                    </p:set>
                                    <p:anim calcmode="lin" valueType="num">
                                      <p:cBhvr additive="base">
                                        <p:cTn id="23" dur="4000" fill="hold"/>
                                        <p:tgtEl>
                                          <p:spTgt spid="114"/>
                                        </p:tgtEl>
                                        <p:attrNameLst>
                                          <p:attrName>ppt_x</p:attrName>
                                        </p:attrNameLst>
                                      </p:cBhvr>
                                      <p:tavLst>
                                        <p:tav tm="0">
                                          <p:val>
                                            <p:strVal val="0-#ppt_w/2"/>
                                          </p:val>
                                        </p:tav>
                                        <p:tav tm="100000">
                                          <p:val>
                                            <p:strVal val="#ppt_x"/>
                                          </p:val>
                                        </p:tav>
                                      </p:tavLst>
                                    </p:anim>
                                    <p:anim calcmode="lin" valueType="num">
                                      <p:cBhvr additive="base">
                                        <p:cTn id="24" dur="4000" fill="hold"/>
                                        <p:tgtEl>
                                          <p:spTgt spid="1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37"/>
                    </p:tgtEl>
                  </p:cond>
                </p:stCondLst>
                <p:endSync evt="end" delay="0">
                  <p:rtn val="all"/>
                </p:endSync>
                <p:childTnLst>
                  <p:par>
                    <p:cTn id="26" fill="hold">
                      <p:stCondLst>
                        <p:cond delay="0"/>
                      </p:stCondLst>
                      <p:childTnLst>
                        <p:par>
                          <p:cTn id="27" fill="hold">
                            <p:stCondLst>
                              <p:cond delay="0"/>
                            </p:stCondLst>
                            <p:childTnLst>
                              <p:par>
                                <p:cTn id="28" presetID="26" presetClass="emph" presetSubtype="0" fill="hold" nodeType="clickEffect">
                                  <p:stCondLst>
                                    <p:cond delay="0"/>
                                  </p:stCondLst>
                                  <p:childTnLst>
                                    <p:animEffect transition="out" filter="fade">
                                      <p:cBhvr>
                                        <p:cTn id="29" dur="500" tmFilter="0, 0; .2, .5; .8, .5; 1, 0"/>
                                        <p:tgtEl>
                                          <p:spTgt spid="37"/>
                                        </p:tgtEl>
                                      </p:cBhvr>
                                    </p:animEffect>
                                    <p:animScale>
                                      <p:cBhvr>
                                        <p:cTn id="30" dur="250" autoRev="1" fill="hold"/>
                                        <p:tgtEl>
                                          <p:spTgt spid="37"/>
                                        </p:tgtEl>
                                      </p:cBhvr>
                                      <p:by x="105000" y="105000"/>
                                    </p:animScale>
                                  </p:childTnLst>
                                  <p:subTnLst>
                                    <p:audio>
                                      <p:cMediaNode>
                                        <p:cTn display="0" masterRel="sameClick">
                                          <p:stCondLst>
                                            <p:cond evt="begin" delay="0">
                                              <p:tn val="28"/>
                                            </p:cond>
                                          </p:stCondLst>
                                          <p:endCondLst>
                                            <p:cond evt="onStopAudio" delay="0">
                                              <p:tgtEl>
                                                <p:sldTgt/>
                                              </p:tgtEl>
                                            </p:cond>
                                          </p:endCondLst>
                                        </p:cTn>
                                        <p:tgtEl>
                                          <p:sndTgt r:embed="rId15" name="XUẤT HIỆN.wav"/>
                                        </p:tgtEl>
                                      </p:cMediaNode>
                                    </p:audio>
                                  </p:subTnLst>
                                </p:cTn>
                              </p:par>
                              <p:par>
                                <p:cTn id="31" presetID="47" presetClass="entr" presetSubtype="0" fill="hold" nodeType="with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fade">
                                      <p:cBhvr>
                                        <p:cTn id="33" dur="1000"/>
                                        <p:tgtEl>
                                          <p:spTgt spid="36"/>
                                        </p:tgtEl>
                                      </p:cBhvr>
                                    </p:animEffect>
                                    <p:anim calcmode="lin" valueType="num">
                                      <p:cBhvr>
                                        <p:cTn id="34" dur="1000" fill="hold"/>
                                        <p:tgtEl>
                                          <p:spTgt spid="36"/>
                                        </p:tgtEl>
                                        <p:attrNameLst>
                                          <p:attrName>ppt_x</p:attrName>
                                        </p:attrNameLst>
                                      </p:cBhvr>
                                      <p:tavLst>
                                        <p:tav tm="0">
                                          <p:val>
                                            <p:strVal val="#ppt_x"/>
                                          </p:val>
                                        </p:tav>
                                        <p:tav tm="100000">
                                          <p:val>
                                            <p:strVal val="#ppt_x"/>
                                          </p:val>
                                        </p:tav>
                                      </p:tavLst>
                                    </p:anim>
                                    <p:anim calcmode="lin" valueType="num">
                                      <p:cBhvr>
                                        <p:cTn id="35"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37"/>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835929" y="-747790"/>
            <a:ext cx="20957720" cy="11782581"/>
          </a:xfrm>
          <a:prstGeom prst="rect">
            <a:avLst/>
          </a:prstGeom>
        </p:spPr>
      </p:pic>
      <p:grpSp>
        <p:nvGrpSpPr>
          <p:cNvPr id="3" name="Group 3"/>
          <p:cNvGrpSpPr>
            <a:grpSpLocks noChangeAspect="1"/>
          </p:cNvGrpSpPr>
          <p:nvPr/>
        </p:nvGrpSpPr>
        <p:grpSpPr>
          <a:xfrm>
            <a:off x="11467392" y="3085650"/>
            <a:ext cx="5791908" cy="5657850"/>
            <a:chOff x="0" y="0"/>
            <a:chExt cx="4828540" cy="4716780"/>
          </a:xfrm>
        </p:grpSpPr>
        <p:sp>
          <p:nvSpPr>
            <p:cNvPr id="4" name="Freeform 4"/>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3"/>
              <a:stretch>
                <a:fillRect t="-27010" r="-29558" b="-72536"/>
              </a:stretch>
            </a:blipFill>
          </p:spPr>
        </p:sp>
      </p:grpSp>
      <p:grpSp>
        <p:nvGrpSpPr>
          <p:cNvPr id="5" name="Group 5"/>
          <p:cNvGrpSpPr/>
          <p:nvPr/>
        </p:nvGrpSpPr>
        <p:grpSpPr>
          <a:xfrm rot="5400000">
            <a:off x="8954671" y="-2331845"/>
            <a:ext cx="1993192" cy="9053465"/>
            <a:chOff x="0" y="0"/>
            <a:chExt cx="1917354" cy="7155888"/>
          </a:xfrm>
        </p:grpSpPr>
        <p:sp>
          <p:nvSpPr>
            <p:cNvPr id="6" name="Freeform 6"/>
            <p:cNvSpPr/>
            <p:nvPr/>
          </p:nvSpPr>
          <p:spPr>
            <a:xfrm>
              <a:off x="-9098" y="-6509"/>
              <a:ext cx="1931685" cy="7187942"/>
            </a:xfrm>
            <a:custGeom>
              <a:avLst/>
              <a:gdLst/>
              <a:ahLst/>
              <a:cxnLst/>
              <a:rect l="l" t="t" r="r" b="b"/>
              <a:pathLst>
                <a:path w="1931685" h="7187942">
                  <a:moveTo>
                    <a:pt x="63030" y="6594388"/>
                  </a:moveTo>
                  <a:cubicBezTo>
                    <a:pt x="63030" y="6594388"/>
                    <a:pt x="0" y="6347824"/>
                    <a:pt x="10218" y="1214762"/>
                  </a:cubicBezTo>
                  <a:cubicBezTo>
                    <a:pt x="18651" y="990971"/>
                    <a:pt x="65033" y="645332"/>
                    <a:pt x="65033" y="645332"/>
                  </a:cubicBezTo>
                  <a:cubicBezTo>
                    <a:pt x="82233" y="502466"/>
                    <a:pt x="56685" y="337866"/>
                    <a:pt x="181385" y="223925"/>
                  </a:cubicBezTo>
                  <a:cubicBezTo>
                    <a:pt x="346794" y="72788"/>
                    <a:pt x="621643" y="0"/>
                    <a:pt x="1038611" y="6965"/>
                  </a:cubicBezTo>
                  <a:lnTo>
                    <a:pt x="1038613" y="6965"/>
                  </a:lnTo>
                  <a:cubicBezTo>
                    <a:pt x="1255360" y="16819"/>
                    <a:pt x="1459675" y="36481"/>
                    <a:pt x="1593863" y="101690"/>
                  </a:cubicBezTo>
                  <a:cubicBezTo>
                    <a:pt x="1849909" y="226120"/>
                    <a:pt x="1931684" y="459160"/>
                    <a:pt x="1926196" y="704684"/>
                  </a:cubicBezTo>
                  <a:cubicBezTo>
                    <a:pt x="1926196" y="704684"/>
                    <a:pt x="1882909" y="1013073"/>
                    <a:pt x="1890342" y="1248607"/>
                  </a:cubicBezTo>
                  <a:cubicBezTo>
                    <a:pt x="1897465" y="6336190"/>
                    <a:pt x="1904622" y="6531793"/>
                    <a:pt x="1904622" y="6531793"/>
                  </a:cubicBezTo>
                  <a:cubicBezTo>
                    <a:pt x="1887940" y="6747525"/>
                    <a:pt x="1773296" y="6958137"/>
                    <a:pt x="1576427" y="7069761"/>
                  </a:cubicBezTo>
                  <a:cubicBezTo>
                    <a:pt x="1426076" y="7155010"/>
                    <a:pt x="1228045" y="7170107"/>
                    <a:pt x="965965" y="7159366"/>
                  </a:cubicBezTo>
                  <a:lnTo>
                    <a:pt x="965962" y="7159366"/>
                  </a:lnTo>
                  <a:cubicBezTo>
                    <a:pt x="645952" y="7154089"/>
                    <a:pt x="384604" y="7187942"/>
                    <a:pt x="254278" y="7078784"/>
                  </a:cubicBezTo>
                  <a:cubicBezTo>
                    <a:pt x="145767" y="6987899"/>
                    <a:pt x="81795" y="6794588"/>
                    <a:pt x="63030" y="6594388"/>
                  </a:cubicBezTo>
                  <a:close/>
                </a:path>
              </a:pathLst>
            </a:custGeom>
            <a:solidFill>
              <a:srgbClr val="FFFBEC"/>
            </a:solidFill>
          </p:spPr>
        </p:sp>
      </p:grpSp>
      <p:sp>
        <p:nvSpPr>
          <p:cNvPr id="7" name="TextBox 7"/>
          <p:cNvSpPr txBox="1"/>
          <p:nvPr/>
        </p:nvSpPr>
        <p:spPr>
          <a:xfrm>
            <a:off x="5818010" y="1583436"/>
            <a:ext cx="9304687" cy="1231106"/>
          </a:xfrm>
          <a:prstGeom prst="rect">
            <a:avLst/>
          </a:prstGeom>
        </p:spPr>
        <p:txBody>
          <a:bodyPr wrap="square" lIns="0" tIns="0" rIns="0" bIns="0" rtlCol="0" anchor="t">
            <a:spAutoFit/>
          </a:bodyPr>
          <a:lstStyle/>
          <a:p>
            <a:r>
              <a:rPr lang="de-DE" sz="8000" b="1">
                <a:latin typeface="Times New Roman" panose="02020603050405020304" pitchFamily="18" charset="0"/>
                <a:cs typeface="Times New Roman" panose="02020603050405020304" pitchFamily="18" charset="0"/>
              </a:rPr>
              <a:t>Hư</a:t>
            </a:r>
            <a:r>
              <a:rPr lang="vi-VN" sz="8000" b="1">
                <a:latin typeface="Times New Roman" panose="02020603050405020304" pitchFamily="18" charset="0"/>
                <a:cs typeface="Times New Roman" panose="02020603050405020304" pitchFamily="18" charset="0"/>
              </a:rPr>
              <a:t>ớng dẫn học tập</a:t>
            </a:r>
            <a:endParaRPr lang="en-GB" sz="8000">
              <a:latin typeface="Times New Roman" panose="02020603050405020304" pitchFamily="18" charset="0"/>
              <a:cs typeface="Times New Roman" panose="02020603050405020304" pitchFamily="18" charset="0"/>
            </a:endParaRPr>
          </a:p>
        </p:txBody>
      </p:sp>
      <p:sp>
        <p:nvSpPr>
          <p:cNvPr id="8" name="AutoShape 8"/>
          <p:cNvSpPr/>
          <p:nvPr/>
        </p:nvSpPr>
        <p:spPr>
          <a:xfrm>
            <a:off x="1581673" y="3864947"/>
            <a:ext cx="7471613" cy="4296734"/>
          </a:xfrm>
          <a:prstGeom prst="rect">
            <a:avLst/>
          </a:prstGeom>
          <a:solidFill>
            <a:srgbClr val="DB9463"/>
          </a:solidFill>
        </p:spPr>
      </p:sp>
      <p:sp>
        <p:nvSpPr>
          <p:cNvPr id="9" name="AutoShape 9"/>
          <p:cNvSpPr/>
          <p:nvPr/>
        </p:nvSpPr>
        <p:spPr>
          <a:xfrm>
            <a:off x="1028700" y="4007383"/>
            <a:ext cx="7740625" cy="4116233"/>
          </a:xfrm>
          <a:prstGeom prst="rect">
            <a:avLst/>
          </a:prstGeom>
          <a:solidFill>
            <a:srgbClr val="FFFBEC"/>
          </a:solidFill>
        </p:spPr>
      </p:sp>
      <p:pic>
        <p:nvPicPr>
          <p:cNvPr id="10"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4067540">
            <a:off x="8354015" y="3758181"/>
            <a:ext cx="670274" cy="708944"/>
          </a:xfrm>
          <a:prstGeom prst="rect">
            <a:avLst/>
          </a:prstGeom>
        </p:spPr>
      </p:pic>
      <p:sp>
        <p:nvSpPr>
          <p:cNvPr id="11" name="TextBox 11"/>
          <p:cNvSpPr txBox="1"/>
          <p:nvPr/>
        </p:nvSpPr>
        <p:spPr>
          <a:xfrm>
            <a:off x="1431030" y="4318983"/>
            <a:ext cx="6803274" cy="3608680"/>
          </a:xfrm>
          <a:prstGeom prst="rect">
            <a:avLst/>
          </a:prstGeom>
        </p:spPr>
        <p:txBody>
          <a:bodyPr wrap="square" lIns="0" tIns="0" rIns="0" bIns="0" rtlCol="0" anchor="t">
            <a:spAutoFit/>
          </a:bodyPr>
          <a:lstStyle/>
          <a:p>
            <a:pPr algn="just"/>
            <a:r>
              <a:rPr lang="vi-VN" sz="4800" smtClean="0">
                <a:latin typeface="Times New Roman" panose="02020603050405020304" pitchFamily="18" charset="0"/>
                <a:cs typeface="Times New Roman" panose="02020603050405020304" pitchFamily="18" charset="0"/>
              </a:rPr>
              <a:t>+ </a:t>
            </a:r>
            <a:r>
              <a:rPr lang="vi-VN" sz="4800">
                <a:latin typeface="Times New Roman" panose="02020603050405020304" pitchFamily="18" charset="0"/>
                <a:cs typeface="Times New Roman" panose="02020603050405020304" pitchFamily="18" charset="0"/>
              </a:rPr>
              <a:t>Hoàn thành các bài tập</a:t>
            </a:r>
            <a:endParaRPr lang="en-GB" sz="4800">
              <a:latin typeface="Times New Roman" panose="02020603050405020304" pitchFamily="18" charset="0"/>
              <a:cs typeface="Times New Roman" panose="02020603050405020304" pitchFamily="18" charset="0"/>
            </a:endParaRPr>
          </a:p>
          <a:p>
            <a:pPr algn="just"/>
            <a:r>
              <a:rPr lang="vi-VN" sz="4800">
                <a:latin typeface="Times New Roman" panose="02020603050405020304" pitchFamily="18" charset="0"/>
                <a:cs typeface="Times New Roman" panose="02020603050405020304" pitchFamily="18" charset="0"/>
              </a:rPr>
              <a:t>+ Chuẩn bị bài thực hành đọc hiểu văn bản: “</a:t>
            </a:r>
            <a:r>
              <a:rPr lang="vi-VN" sz="4800" i="1">
                <a:latin typeface="Times New Roman" panose="02020603050405020304" pitchFamily="18" charset="0"/>
                <a:cs typeface="Times New Roman" panose="02020603050405020304" pitchFamily="18" charset="0"/>
              </a:rPr>
              <a:t>Chiếu dời đô”</a:t>
            </a:r>
            <a:r>
              <a:rPr lang="vi-VN" sz="4800">
                <a:latin typeface="Times New Roman" panose="02020603050405020304" pitchFamily="18" charset="0"/>
                <a:cs typeface="Times New Roman" panose="02020603050405020304" pitchFamily="18" charset="0"/>
              </a:rPr>
              <a:t> (Lý Công Uẩn)</a:t>
            </a:r>
            <a:endParaRPr lang="en-GB" sz="4800">
              <a:latin typeface="Times New Roman" panose="02020603050405020304" pitchFamily="18" charset="0"/>
              <a:cs typeface="Times New Roman" panose="02020603050405020304" pitchFamily="18" charset="0"/>
            </a:endParaRPr>
          </a:p>
          <a:p>
            <a:pPr marL="0" lvl="0" indent="0" algn="ctr">
              <a:lnSpc>
                <a:spcPts val="5100"/>
              </a:lnSpc>
            </a:pPr>
            <a:r>
              <a:rPr lang="en-US" sz="3000" smtClean="0">
                <a:solidFill>
                  <a:srgbClr val="253140"/>
                </a:solidFill>
                <a:latin typeface="Nunito"/>
              </a:rPr>
              <a:t>.</a:t>
            </a:r>
            <a:endParaRPr lang="en-US" sz="3000">
              <a:solidFill>
                <a:srgbClr val="253140"/>
              </a:solidFill>
              <a:latin typeface="Nunito"/>
            </a:endParaRPr>
          </a:p>
        </p:txBody>
      </p:sp>
      <p:pic>
        <p:nvPicPr>
          <p:cNvPr id="12" name="Picture 1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642931" y="6724326"/>
            <a:ext cx="3062263" cy="3245173"/>
          </a:xfrm>
          <a:prstGeom prst="rect">
            <a:avLst/>
          </a:prstGeom>
        </p:spPr>
      </p:pic>
      <p:pic>
        <p:nvPicPr>
          <p:cNvPr id="13" name="Picture 1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291340" y="548582"/>
            <a:ext cx="3201754" cy="2642902"/>
          </a:xfrm>
          <a:prstGeom prst="rect">
            <a:avLst/>
          </a:prstGeom>
        </p:spPr>
      </p:pic>
      <p:pic>
        <p:nvPicPr>
          <p:cNvPr id="14" name="Picture 14"/>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5634371" y="787605"/>
            <a:ext cx="1797222" cy="3219778"/>
          </a:xfrm>
          <a:prstGeom prst="rect">
            <a:avLst/>
          </a:prstGeom>
        </p:spPr>
      </p:pic>
      <p:pic>
        <p:nvPicPr>
          <p:cNvPr id="15" name="Picture 15"/>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939850" y="8533679"/>
            <a:ext cx="2996140" cy="1198456"/>
          </a:xfrm>
          <a:prstGeom prst="rect">
            <a:avLst/>
          </a:prstGeom>
        </p:spPr>
      </p:pic>
      <p:pic>
        <p:nvPicPr>
          <p:cNvPr id="16" name="Picture 16"/>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5290399" y="9132907"/>
            <a:ext cx="622221" cy="630243"/>
          </a:xfrm>
          <a:prstGeom prst="rect">
            <a:avLst/>
          </a:prstGeom>
        </p:spPr>
      </p:pic>
      <p:pic>
        <p:nvPicPr>
          <p:cNvPr id="17" name="Picture 17"/>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5682712">
            <a:off x="5856220" y="8752070"/>
            <a:ext cx="949934" cy="76167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par>
                                <p:cTn id="16" presetID="16" presetClass="entr" presetSubtype="21"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1334860" y="-747790"/>
            <a:ext cx="20957720" cy="11782581"/>
          </a:xfrm>
          <a:prstGeom prst="rect">
            <a:avLst/>
          </a:prstGeom>
        </p:spPr>
      </p:pic>
      <p:sp>
        <p:nvSpPr>
          <p:cNvPr id="3" name="AutoShape 3"/>
          <p:cNvSpPr/>
          <p:nvPr/>
        </p:nvSpPr>
        <p:spPr>
          <a:xfrm>
            <a:off x="3560675" y="2039687"/>
            <a:ext cx="11272484" cy="6490685"/>
          </a:xfrm>
          <a:prstGeom prst="rect">
            <a:avLst/>
          </a:prstGeom>
          <a:solidFill>
            <a:srgbClr val="FFFBEC"/>
          </a:solidFill>
        </p:spPr>
      </p:sp>
      <p:sp>
        <p:nvSpPr>
          <p:cNvPr id="4" name="TextBox 4"/>
          <p:cNvSpPr txBox="1"/>
          <p:nvPr/>
        </p:nvSpPr>
        <p:spPr>
          <a:xfrm>
            <a:off x="4363979" y="3871955"/>
            <a:ext cx="9560042" cy="3403501"/>
          </a:xfrm>
          <a:prstGeom prst="rect">
            <a:avLst/>
          </a:prstGeom>
        </p:spPr>
        <p:txBody>
          <a:bodyPr lIns="0" tIns="0" rIns="0" bIns="0" rtlCol="0" anchor="t">
            <a:spAutoFit/>
          </a:bodyPr>
          <a:lstStyle/>
          <a:p>
            <a:pPr algn="ctr">
              <a:lnSpc>
                <a:spcPts val="13000"/>
              </a:lnSpc>
            </a:pPr>
            <a:r>
              <a:rPr lang="en-US" sz="13000" spc="195">
                <a:solidFill>
                  <a:srgbClr val="333034"/>
                </a:solidFill>
                <a:latin typeface="More Sugar"/>
              </a:rPr>
              <a:t>THANK YOU!</a:t>
            </a:r>
            <a:endParaRPr lang="en-US" sz="13000" spc="195">
              <a:solidFill>
                <a:srgbClr val="333034"/>
              </a:solidFill>
              <a:latin typeface="More Sugar"/>
            </a:endParaRPr>
          </a:p>
        </p:txBody>
      </p:sp>
      <p:sp>
        <p:nvSpPr>
          <p:cNvPr id="5" name="AutoShape 5"/>
          <p:cNvSpPr/>
          <p:nvPr/>
        </p:nvSpPr>
        <p:spPr>
          <a:xfrm rot="-5406310">
            <a:off x="3455144" y="317952"/>
            <a:ext cx="3067825" cy="0"/>
          </a:xfrm>
          <a:prstGeom prst="line">
            <a:avLst/>
          </a:prstGeom>
          <a:ln w="19050" cap="rnd">
            <a:solidFill>
              <a:srgbClr val="727272"/>
            </a:solidFill>
            <a:prstDash val="solid"/>
            <a:headEnd type="none" w="sm" len="sm"/>
            <a:tailEnd type="none" w="sm" len="sm"/>
          </a:ln>
        </p:spPr>
      </p:sp>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503428" y="1366348"/>
            <a:ext cx="984675" cy="990076"/>
          </a:xfrm>
          <a:prstGeom prst="rect">
            <a:avLst/>
          </a:prstGeom>
        </p:spPr>
      </p:pic>
      <p:sp>
        <p:nvSpPr>
          <p:cNvPr id="7" name="AutoShape 7"/>
          <p:cNvSpPr/>
          <p:nvPr/>
        </p:nvSpPr>
        <p:spPr>
          <a:xfrm rot="-5406310">
            <a:off x="12097235" y="317952"/>
            <a:ext cx="3067825" cy="0"/>
          </a:xfrm>
          <a:prstGeom prst="line">
            <a:avLst/>
          </a:prstGeom>
          <a:ln w="19050" cap="rnd">
            <a:solidFill>
              <a:srgbClr val="727272"/>
            </a:solidFill>
            <a:prstDash val="solid"/>
            <a:headEnd type="none" w="sm" len="sm"/>
            <a:tailEnd type="none" w="sm" len="sm"/>
          </a:ln>
        </p:spPr>
      </p:sp>
      <p:pic>
        <p:nvPicPr>
          <p:cNvPr id="8" name="Picture 8"/>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145519" y="1366348"/>
            <a:ext cx="984675" cy="990076"/>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2618652" y="5983556"/>
            <a:ext cx="3934080" cy="4098000"/>
          </a:xfrm>
          <a:prstGeom prst="rect">
            <a:avLst/>
          </a:prstGeom>
        </p:spPr>
      </p:pic>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8871555">
            <a:off x="2796896" y="7907320"/>
            <a:ext cx="1971804" cy="645318"/>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671467" y="2504007"/>
            <a:ext cx="2371475" cy="448424"/>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6" name="trả lời câu hỏi"/>
          <p:cNvGrpSpPr/>
          <p:nvPr/>
        </p:nvGrpSpPr>
        <p:grpSpPr>
          <a:xfrm>
            <a:off x="7015980" y="6286535"/>
            <a:ext cx="5687244" cy="2030406"/>
            <a:chOff x="4677320" y="4255313"/>
            <a:chExt cx="3791496" cy="1353604"/>
          </a:xfrm>
        </p:grpSpPr>
        <p:grpSp>
          <p:nvGrpSpPr>
            <p:cNvPr id="30" name="Group 29"/>
            <p:cNvGrpSpPr/>
            <p:nvPr/>
          </p:nvGrpSpPr>
          <p:grpSpPr>
            <a:xfrm>
              <a:off x="4677320" y="4255313"/>
              <a:ext cx="3620752" cy="1353604"/>
              <a:chOff x="4677320" y="4206654"/>
              <a:chExt cx="3620752" cy="1353604"/>
            </a:xfrm>
          </p:grpSpPr>
          <p:pic>
            <p:nvPicPr>
              <p:cNvPr id="72" name="Graphic 71"/>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5867400" y="4206654"/>
                <a:ext cx="47625" cy="833438"/>
              </a:xfrm>
              <a:prstGeom prst="rect">
                <a:avLst/>
              </a:prstGeom>
            </p:spPr>
          </p:pic>
          <p:pic>
            <p:nvPicPr>
              <p:cNvPr id="73" name="Graphic 72"/>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6935291" y="4243289"/>
                <a:ext cx="47625" cy="833438"/>
              </a:xfrm>
              <a:prstGeom prst="rect">
                <a:avLst/>
              </a:prstGeom>
            </p:spPr>
          </p:pic>
          <p:pic>
            <p:nvPicPr>
              <p:cNvPr id="21" name="Picture 20"/>
              <p:cNvPicPr>
                <a:picLocks noChangeAspect="1"/>
              </p:cNvPicPr>
              <p:nvPr/>
            </p:nvPicPr>
            <p:blipFill>
              <a:blip r:embed="rId4"/>
              <a:stretch>
                <a:fillRect/>
              </a:stretch>
            </p:blipFill>
            <p:spPr>
              <a:xfrm>
                <a:off x="4677320" y="4593196"/>
                <a:ext cx="3620752" cy="967062"/>
              </a:xfrm>
              <a:prstGeom prst="rect">
                <a:avLst/>
              </a:prstGeom>
            </p:spPr>
          </p:pic>
        </p:grpSp>
        <p:sp>
          <p:nvSpPr>
            <p:cNvPr id="31" name="TextBox 30"/>
            <p:cNvSpPr txBox="1"/>
            <p:nvPr/>
          </p:nvSpPr>
          <p:spPr>
            <a:xfrm>
              <a:off x="5401766" y="4768026"/>
              <a:ext cx="3067050" cy="553998"/>
            </a:xfrm>
            <a:prstGeom prst="rect">
              <a:avLst/>
            </a:prstGeom>
            <a:noFill/>
          </p:spPr>
          <p:txBody>
            <a:bodyPr wrap="square" rtlCol="0">
              <a:spAutoFit/>
            </a:bodyPr>
            <a:lstStyle/>
            <a:p>
              <a:r>
                <a:rPr lang="en-GB" sz="4800" b="1">
                  <a:latin typeface="Times New Roman" panose="02020603050405020304" pitchFamily="18" charset="0"/>
                  <a:cs typeface="Times New Roman" panose="02020603050405020304" pitchFamily="18" charset="0"/>
                </a:rPr>
                <a:t>A. Phù sa</a:t>
              </a:r>
              <a:endParaRPr lang="en-US" sz="4400" b="1">
                <a:solidFill>
                  <a:prstClr val="black"/>
                </a:solidFill>
                <a:latin typeface="Times New Roman" panose="02020603050405020304" pitchFamily="18" charset="0"/>
                <a:cs typeface="Times New Roman" panose="02020603050405020304" pitchFamily="18" charset="0"/>
              </a:endParaRPr>
            </a:p>
          </p:txBody>
        </p:sp>
      </p:grpSp>
      <p:pic>
        <p:nvPicPr>
          <p:cNvPr id="7" name="tổ ong"/>
          <p:cNvPicPr>
            <a:picLocks noChangeAspect="1"/>
          </p:cNvPicPr>
          <p:nvPr/>
        </p:nvPicPr>
        <p:blipFill>
          <a:blip r:embed="rId5"/>
          <a:stretch>
            <a:fillRect/>
          </a:stretch>
        </p:blipFill>
        <p:spPr>
          <a:xfrm>
            <a:off x="15035528" y="-445383"/>
            <a:ext cx="3064892" cy="4672542"/>
          </a:xfrm>
          <a:prstGeom prst="rect">
            <a:avLst/>
          </a:prstGeom>
        </p:spPr>
      </p:pic>
      <p:grpSp>
        <p:nvGrpSpPr>
          <p:cNvPr id="35" name="Bảng câu hỏi"/>
          <p:cNvGrpSpPr/>
          <p:nvPr/>
        </p:nvGrpSpPr>
        <p:grpSpPr>
          <a:xfrm>
            <a:off x="5487724" y="-960840"/>
            <a:ext cx="8540549" cy="7464579"/>
            <a:chOff x="3640847" y="-673998"/>
            <a:chExt cx="5693699" cy="4976386"/>
          </a:xfrm>
        </p:grpSpPr>
        <p:grpSp>
          <p:nvGrpSpPr>
            <p:cNvPr id="25" name="Group 24"/>
            <p:cNvGrpSpPr/>
            <p:nvPr/>
          </p:nvGrpSpPr>
          <p:grpSpPr>
            <a:xfrm>
              <a:off x="3640847" y="-673998"/>
              <a:ext cx="5693699" cy="4976386"/>
              <a:chOff x="10437601" y="223062"/>
              <a:chExt cx="5693699" cy="4976386"/>
            </a:xfrm>
          </p:grpSpPr>
          <p:pic>
            <p:nvPicPr>
              <p:cNvPr id="67" name="Picture 66"/>
              <p:cNvPicPr>
                <a:picLocks noChangeAspect="1"/>
              </p:cNvPicPr>
              <p:nvPr/>
            </p:nvPicPr>
            <p:blipFill rotWithShape="1">
              <a:blip r:embed="rId6"/>
              <a:srcRect l="95915" r="-775"/>
              <a:stretch>
                <a:fillRect/>
              </a:stretch>
            </p:blipFill>
            <p:spPr>
              <a:xfrm>
                <a:off x="14257169" y="223062"/>
                <a:ext cx="336883" cy="2170364"/>
              </a:xfrm>
              <a:prstGeom prst="rect">
                <a:avLst/>
              </a:prstGeom>
            </p:spPr>
          </p:pic>
          <p:pic>
            <p:nvPicPr>
              <p:cNvPr id="68" name="Picture 67"/>
              <p:cNvPicPr>
                <a:picLocks noChangeAspect="1"/>
              </p:cNvPicPr>
              <p:nvPr/>
            </p:nvPicPr>
            <p:blipFill rotWithShape="1">
              <a:blip r:embed="rId6"/>
              <a:srcRect l="95915" r="-775"/>
              <a:stretch>
                <a:fillRect/>
              </a:stretch>
            </p:blipFill>
            <p:spPr>
              <a:xfrm>
                <a:off x="11855117" y="301060"/>
                <a:ext cx="336883" cy="2170364"/>
              </a:xfrm>
              <a:prstGeom prst="rect">
                <a:avLst/>
              </a:prstGeom>
            </p:spPr>
          </p:pic>
          <p:pic>
            <p:nvPicPr>
              <p:cNvPr id="9" name="Picture 8"/>
              <p:cNvPicPr>
                <a:picLocks noChangeAspect="1"/>
              </p:cNvPicPr>
              <p:nvPr/>
            </p:nvPicPr>
            <p:blipFill>
              <a:blip r:embed="rId7"/>
              <a:stretch>
                <a:fillRect/>
              </a:stretch>
            </p:blipFill>
            <p:spPr>
              <a:xfrm>
                <a:off x="10437601" y="1770448"/>
                <a:ext cx="5693699" cy="3429000"/>
              </a:xfrm>
              <a:prstGeom prst="rect">
                <a:avLst/>
              </a:prstGeom>
            </p:spPr>
          </p:pic>
        </p:grpSp>
        <p:sp>
          <p:nvSpPr>
            <p:cNvPr id="11" name="TextBox 10"/>
            <p:cNvSpPr txBox="1"/>
            <p:nvPr/>
          </p:nvSpPr>
          <p:spPr>
            <a:xfrm>
              <a:off x="4119399" y="1356244"/>
              <a:ext cx="4634075" cy="2276687"/>
            </a:xfrm>
            <a:prstGeom prst="rect">
              <a:avLst/>
            </a:prstGeom>
            <a:noFill/>
          </p:spPr>
          <p:txBody>
            <a:bodyPr wrap="square" rtlCol="0">
              <a:spAutoFit/>
            </a:bodyPr>
            <a:lstStyle/>
            <a:p>
              <a:r>
                <a:rPr lang="en-GB" sz="3600" b="1">
                  <a:latin typeface="Times New Roman" panose="02020603050405020304" pitchFamily="18" charset="0"/>
                  <a:cs typeface="Times New Roman" panose="02020603050405020304" pitchFamily="18" charset="0"/>
                </a:rPr>
                <a:t>Câu 2 : </a:t>
              </a:r>
              <a:r>
                <a:rPr lang="en-GB" sz="3600">
                  <a:latin typeface="Times New Roman" panose="02020603050405020304" pitchFamily="18" charset="0"/>
                  <a:cs typeface="Times New Roman" panose="02020603050405020304" pitchFamily="18" charset="0"/>
                </a:rPr>
                <a:t>Từ nào sau đây là từ Hán Việt?</a:t>
              </a:r>
              <a:endParaRPr lang="en-GB" sz="3600">
                <a:latin typeface="Times New Roman" panose="02020603050405020304" pitchFamily="18" charset="0"/>
                <a:cs typeface="Times New Roman" panose="02020603050405020304" pitchFamily="18" charset="0"/>
              </a:endParaRPr>
            </a:p>
            <a:p>
              <a:pPr marL="742950" indent="-742950">
                <a:buAutoNum type="alphaUcPeriod"/>
              </a:pPr>
              <a:r>
                <a:rPr lang="en-GB" sz="3600" smtClean="0">
                  <a:latin typeface="Times New Roman" panose="02020603050405020304" pitchFamily="18" charset="0"/>
                  <a:cs typeface="Times New Roman" panose="02020603050405020304" pitchFamily="18" charset="0"/>
                </a:rPr>
                <a:t>Phù </a:t>
              </a:r>
              <a:r>
                <a:rPr lang="en-GB" sz="3600">
                  <a:latin typeface="Times New Roman" panose="02020603050405020304" pitchFamily="18" charset="0"/>
                  <a:cs typeface="Times New Roman" panose="02020603050405020304" pitchFamily="18" charset="0"/>
                </a:rPr>
                <a:t>sa		</a:t>
              </a:r>
              <a:endParaRPr lang="vi-VN" sz="3600" smtClean="0">
                <a:latin typeface="Times New Roman" panose="02020603050405020304" pitchFamily="18" charset="0"/>
                <a:cs typeface="Times New Roman" panose="02020603050405020304" pitchFamily="18" charset="0"/>
              </a:endParaRPr>
            </a:p>
            <a:p>
              <a:pPr marL="742950" indent="-742950">
                <a:buAutoNum type="alphaUcPeriod"/>
              </a:pPr>
              <a:r>
                <a:rPr lang="en-GB" sz="3600" smtClean="0">
                  <a:latin typeface="Times New Roman" panose="02020603050405020304" pitchFamily="18" charset="0"/>
                  <a:cs typeface="Times New Roman" panose="02020603050405020304" pitchFamily="18" charset="0"/>
                </a:rPr>
                <a:t>Màu </a:t>
              </a:r>
              <a:r>
                <a:rPr lang="en-GB" sz="3600">
                  <a:latin typeface="Times New Roman" panose="02020603050405020304" pitchFamily="18" charset="0"/>
                  <a:cs typeface="Times New Roman" panose="02020603050405020304" pitchFamily="18" charset="0"/>
                </a:rPr>
                <a:t>sắc		</a:t>
              </a:r>
              <a:endParaRPr lang="vi-VN" sz="3600" smtClean="0">
                <a:latin typeface="Times New Roman" panose="02020603050405020304" pitchFamily="18" charset="0"/>
                <a:cs typeface="Times New Roman" panose="02020603050405020304" pitchFamily="18" charset="0"/>
              </a:endParaRPr>
            </a:p>
            <a:p>
              <a:pPr marL="742950" indent="-742950">
                <a:buAutoNum type="alphaUcPeriod"/>
              </a:pPr>
              <a:r>
                <a:rPr lang="en-GB" sz="3600" smtClean="0">
                  <a:latin typeface="Times New Roman" panose="02020603050405020304" pitchFamily="18" charset="0"/>
                  <a:cs typeface="Times New Roman" panose="02020603050405020304" pitchFamily="18" charset="0"/>
                </a:rPr>
                <a:t>Cửa </a:t>
              </a:r>
              <a:r>
                <a:rPr lang="en-GB" sz="3600">
                  <a:latin typeface="Times New Roman" panose="02020603050405020304" pitchFamily="18" charset="0"/>
                  <a:cs typeface="Times New Roman" panose="02020603050405020304" pitchFamily="18" charset="0"/>
                </a:rPr>
                <a:t>sổ		</a:t>
              </a:r>
              <a:endParaRPr lang="vi-VN" sz="3600" smtClean="0">
                <a:latin typeface="Times New Roman" panose="02020603050405020304" pitchFamily="18" charset="0"/>
                <a:cs typeface="Times New Roman" panose="02020603050405020304" pitchFamily="18" charset="0"/>
              </a:endParaRPr>
            </a:p>
            <a:p>
              <a:pPr marL="742950" indent="-742950">
                <a:buAutoNum type="alphaUcPeriod"/>
              </a:pPr>
              <a:r>
                <a:rPr lang="en-GB" sz="3600" smtClean="0">
                  <a:latin typeface="Times New Roman" panose="02020603050405020304" pitchFamily="18" charset="0"/>
                  <a:cs typeface="Times New Roman" panose="02020603050405020304" pitchFamily="18" charset="0"/>
                </a:rPr>
                <a:t>Gần gũi</a:t>
              </a:r>
              <a:endParaRPr lang="en-GB" sz="3600">
                <a:latin typeface="Times New Roman" panose="02020603050405020304" pitchFamily="18" charset="0"/>
                <a:cs typeface="Times New Roman" panose="02020603050405020304" pitchFamily="18" charset="0"/>
              </a:endParaRPr>
            </a:p>
          </p:txBody>
        </p:sp>
      </p:grpSp>
      <p:pic>
        <p:nvPicPr>
          <p:cNvPr id="34" name="bọ cánh cứng"/>
          <p:cNvPicPr>
            <a:picLocks noChangeAspect="1"/>
          </p:cNvPicPr>
          <p:nvPr/>
        </p:nvPicPr>
        <p:blipFill>
          <a:blip r:embed="rId8"/>
          <a:stretch>
            <a:fillRect/>
          </a:stretch>
        </p:blipFill>
        <p:spPr>
          <a:xfrm>
            <a:off x="567300" y="6677023"/>
            <a:ext cx="2717136" cy="1952399"/>
          </a:xfrm>
          <a:prstGeom prst="rect">
            <a:avLst/>
          </a:prstGeom>
        </p:spPr>
      </p:pic>
      <p:pic>
        <p:nvPicPr>
          <p:cNvPr id="114" name="ong già"/>
          <p:cNvPicPr>
            <a:picLocks noChangeAspect="1"/>
          </p:cNvPicPr>
          <p:nvPr/>
        </p:nvPicPr>
        <p:blipFill>
          <a:blip r:embed="rId9"/>
          <a:stretch>
            <a:fillRect/>
          </a:stretch>
        </p:blipFill>
        <p:spPr>
          <a:xfrm flipH="1">
            <a:off x="5266892" y="4690185"/>
            <a:ext cx="1808793" cy="1747737"/>
          </a:xfrm>
          <a:prstGeom prst="rect">
            <a:avLst/>
          </a:prstGeom>
        </p:spPr>
      </p:pic>
      <p:pic>
        <p:nvPicPr>
          <p:cNvPr id="115" name="kiến">
            <a:hlinkClick r:id="rId10" action="ppaction://hlinksldjump"/>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6630274" y="8415374"/>
            <a:ext cx="1657727" cy="1871627"/>
          </a:xfrm>
          <a:prstGeom prst="rect">
            <a:avLst/>
          </a:prstGeom>
        </p:spPr>
      </p:pic>
      <p:pic>
        <p:nvPicPr>
          <p:cNvPr id="117" name="ong non"/>
          <p:cNvPicPr>
            <a:picLocks noChangeAspect="1"/>
          </p:cNvPicPr>
          <p:nvPr/>
        </p:nvPicPr>
        <p:blipFill>
          <a:blip r:embed="rId13"/>
          <a:stretch>
            <a:fillRect/>
          </a:stretch>
        </p:blipFill>
        <p:spPr>
          <a:xfrm flipH="1">
            <a:off x="12394150" y="4451084"/>
            <a:ext cx="1662938" cy="2225939"/>
          </a:xfrm>
          <a:prstGeom prst="rect">
            <a:avLst/>
          </a:prstGeom>
        </p:spPr>
      </p:pic>
      <p:pic>
        <p:nvPicPr>
          <p:cNvPr id="37" name="ong MC"/>
          <p:cNvPicPr>
            <a:picLocks noChangeAspect="1"/>
          </p:cNvPicPr>
          <p:nvPr/>
        </p:nvPicPr>
        <p:blipFill>
          <a:blip r:embed="rId14"/>
          <a:stretch>
            <a:fillRect/>
          </a:stretch>
        </p:blipFill>
        <p:spPr>
          <a:xfrm>
            <a:off x="1278449" y="1055927"/>
            <a:ext cx="3100085" cy="4746147"/>
          </a:xfrm>
          <a:prstGeom prst="rect">
            <a:avLst/>
          </a:prstGeom>
        </p:spPr>
      </p:pic>
      <p:sp>
        <p:nvSpPr>
          <p:cNvPr id="3" name="Down Arrow 2"/>
          <p:cNvSpPr/>
          <p:nvPr/>
        </p:nvSpPr>
        <p:spPr>
          <a:xfrm rot="3598339">
            <a:off x="4253013" y="1141751"/>
            <a:ext cx="1161297" cy="1829293"/>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p:cNvSpPr txBox="1"/>
          <p:nvPr/>
        </p:nvSpPr>
        <p:spPr>
          <a:xfrm rot="20014266">
            <a:off x="4101445" y="1666713"/>
            <a:ext cx="1608133" cy="646331"/>
          </a:xfrm>
          <a:prstGeom prst="rect">
            <a:avLst/>
          </a:prstGeom>
          <a:noFill/>
        </p:spPr>
        <p:txBody>
          <a:bodyPr wrap="none" rtlCol="0">
            <a:spAutoFit/>
          </a:bodyPr>
          <a:lstStyle/>
          <a:p>
            <a:r>
              <a:rPr lang="vi-VN" sz="3600" b="1" smtClean="0">
                <a:latin typeface="+mj-lt"/>
              </a:rPr>
              <a:t>Đáp án</a:t>
            </a:r>
            <a:endParaRPr lang="en-GB" sz="3600" b="1">
              <a:latin typeface="+mj-lt"/>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50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1000"/>
                                        <p:tgtEl>
                                          <p:spTgt spid="35"/>
                                        </p:tgtEl>
                                      </p:cBhvr>
                                    </p:animEffect>
                                    <p:anim calcmode="lin" valueType="num">
                                      <p:cBhvr>
                                        <p:cTn id="8" dur="1000" fill="hold"/>
                                        <p:tgtEl>
                                          <p:spTgt spid="35"/>
                                        </p:tgtEl>
                                        <p:attrNameLst>
                                          <p:attrName>ppt_x</p:attrName>
                                        </p:attrNameLst>
                                      </p:cBhvr>
                                      <p:tavLst>
                                        <p:tav tm="0">
                                          <p:val>
                                            <p:strVal val="#ppt_x"/>
                                          </p:val>
                                        </p:tav>
                                        <p:tav tm="100000">
                                          <p:val>
                                            <p:strVal val="#ppt_x"/>
                                          </p:val>
                                        </p:tav>
                                      </p:tavLst>
                                    </p:anim>
                                    <p:anim calcmode="lin" valueType="num">
                                      <p:cBhvr>
                                        <p:cTn id="9" dur="1000" fill="hold"/>
                                        <p:tgtEl>
                                          <p:spTgt spid="3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125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750"/>
                                        <p:tgtEl>
                                          <p:spTgt spid="7"/>
                                        </p:tgtEl>
                                      </p:cBhvr>
                                    </p:animEffect>
                                    <p:anim calcmode="lin" valueType="num">
                                      <p:cBhvr>
                                        <p:cTn id="13" dur="1750" fill="hold"/>
                                        <p:tgtEl>
                                          <p:spTgt spid="7"/>
                                        </p:tgtEl>
                                        <p:attrNameLst>
                                          <p:attrName>ppt_x</p:attrName>
                                        </p:attrNameLst>
                                      </p:cBhvr>
                                      <p:tavLst>
                                        <p:tav tm="0">
                                          <p:val>
                                            <p:strVal val="#ppt_x"/>
                                          </p:val>
                                        </p:tav>
                                        <p:tav tm="100000">
                                          <p:val>
                                            <p:strVal val="#ppt_x"/>
                                          </p:val>
                                        </p:tav>
                                      </p:tavLst>
                                    </p:anim>
                                    <p:anim calcmode="lin" valueType="num">
                                      <p:cBhvr>
                                        <p:cTn id="14" dur="1750" fill="hold"/>
                                        <p:tgtEl>
                                          <p:spTgt spid="7"/>
                                        </p:tgtEl>
                                        <p:attrNameLst>
                                          <p:attrName>ppt_y</p:attrName>
                                        </p:attrNameLst>
                                      </p:cBhvr>
                                      <p:tavLst>
                                        <p:tav tm="0">
                                          <p:val>
                                            <p:strVal val="#ppt_y-.1"/>
                                          </p:val>
                                        </p:tav>
                                        <p:tav tm="100000">
                                          <p:val>
                                            <p:strVal val="#ppt_y"/>
                                          </p:val>
                                        </p:tav>
                                      </p:tavLst>
                                    </p:anim>
                                  </p:childTnLst>
                                </p:cTn>
                              </p:par>
                              <p:par>
                                <p:cTn id="15" presetID="22" presetClass="entr" presetSubtype="4" fill="hold" nodeType="withEffect">
                                  <p:stCondLst>
                                    <p:cond delay="3250"/>
                                  </p:stCondLst>
                                  <p:childTnLst>
                                    <p:set>
                                      <p:cBhvr>
                                        <p:cTn id="16" dur="1" fill="hold">
                                          <p:stCondLst>
                                            <p:cond delay="0"/>
                                          </p:stCondLst>
                                        </p:cTn>
                                        <p:tgtEl>
                                          <p:spTgt spid="34"/>
                                        </p:tgtEl>
                                        <p:attrNameLst>
                                          <p:attrName>style.visibility</p:attrName>
                                        </p:attrNameLst>
                                      </p:cBhvr>
                                      <p:to>
                                        <p:strVal val="visible"/>
                                      </p:to>
                                    </p:set>
                                    <p:animEffect transition="in" filter="wipe(down)">
                                      <p:cBhvr>
                                        <p:cTn id="17" dur="2500"/>
                                        <p:tgtEl>
                                          <p:spTgt spid="34"/>
                                        </p:tgtEl>
                                      </p:cBhvr>
                                    </p:animEffect>
                                  </p:childTnLst>
                                </p:cTn>
                              </p:par>
                              <p:par>
                                <p:cTn id="18" presetID="22" presetClass="entr" presetSubtype="4" fill="hold" nodeType="withEffect">
                                  <p:stCondLst>
                                    <p:cond delay="3250"/>
                                  </p:stCondLst>
                                  <p:childTnLst>
                                    <p:set>
                                      <p:cBhvr>
                                        <p:cTn id="19" dur="1" fill="hold">
                                          <p:stCondLst>
                                            <p:cond delay="0"/>
                                          </p:stCondLst>
                                        </p:cTn>
                                        <p:tgtEl>
                                          <p:spTgt spid="115"/>
                                        </p:tgtEl>
                                        <p:attrNameLst>
                                          <p:attrName>style.visibility</p:attrName>
                                        </p:attrNameLst>
                                      </p:cBhvr>
                                      <p:to>
                                        <p:strVal val="visible"/>
                                      </p:to>
                                    </p:set>
                                    <p:animEffect transition="in" filter="wipe(down)">
                                      <p:cBhvr>
                                        <p:cTn id="20" dur="2500"/>
                                        <p:tgtEl>
                                          <p:spTgt spid="115"/>
                                        </p:tgtEl>
                                      </p:cBhvr>
                                    </p:animEffect>
                                  </p:childTnLst>
                                </p:cTn>
                              </p:par>
                              <p:par>
                                <p:cTn id="21" presetID="2" presetClass="entr" presetSubtype="8" fill="hold" nodeType="withEffect">
                                  <p:stCondLst>
                                    <p:cond delay="3250"/>
                                  </p:stCondLst>
                                  <p:childTnLst>
                                    <p:set>
                                      <p:cBhvr>
                                        <p:cTn id="22" dur="1" fill="hold">
                                          <p:stCondLst>
                                            <p:cond delay="0"/>
                                          </p:stCondLst>
                                        </p:cTn>
                                        <p:tgtEl>
                                          <p:spTgt spid="114"/>
                                        </p:tgtEl>
                                        <p:attrNameLst>
                                          <p:attrName>style.visibility</p:attrName>
                                        </p:attrNameLst>
                                      </p:cBhvr>
                                      <p:to>
                                        <p:strVal val="visible"/>
                                      </p:to>
                                    </p:set>
                                    <p:anim calcmode="lin" valueType="num">
                                      <p:cBhvr additive="base">
                                        <p:cTn id="23" dur="4000" fill="hold"/>
                                        <p:tgtEl>
                                          <p:spTgt spid="114"/>
                                        </p:tgtEl>
                                        <p:attrNameLst>
                                          <p:attrName>ppt_x</p:attrName>
                                        </p:attrNameLst>
                                      </p:cBhvr>
                                      <p:tavLst>
                                        <p:tav tm="0">
                                          <p:val>
                                            <p:strVal val="0-#ppt_w/2"/>
                                          </p:val>
                                        </p:tav>
                                        <p:tav tm="100000">
                                          <p:val>
                                            <p:strVal val="#ppt_x"/>
                                          </p:val>
                                        </p:tav>
                                      </p:tavLst>
                                    </p:anim>
                                    <p:anim calcmode="lin" valueType="num">
                                      <p:cBhvr additive="base">
                                        <p:cTn id="24" dur="4000" fill="hold"/>
                                        <p:tgtEl>
                                          <p:spTgt spid="1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37"/>
                    </p:tgtEl>
                  </p:cond>
                </p:stCondLst>
                <p:endSync evt="end" delay="0">
                  <p:rtn val="all"/>
                </p:endSync>
                <p:childTnLst>
                  <p:par>
                    <p:cTn id="26" fill="hold">
                      <p:stCondLst>
                        <p:cond delay="0"/>
                      </p:stCondLst>
                      <p:childTnLst>
                        <p:par>
                          <p:cTn id="27" fill="hold">
                            <p:stCondLst>
                              <p:cond delay="0"/>
                            </p:stCondLst>
                            <p:childTnLst>
                              <p:par>
                                <p:cTn id="28" presetID="26" presetClass="emph" presetSubtype="0" fill="hold" nodeType="clickEffect">
                                  <p:stCondLst>
                                    <p:cond delay="0"/>
                                  </p:stCondLst>
                                  <p:childTnLst>
                                    <p:animEffect transition="out" filter="fade">
                                      <p:cBhvr>
                                        <p:cTn id="29" dur="500" tmFilter="0, 0; .2, .5; .8, .5; 1, 0"/>
                                        <p:tgtEl>
                                          <p:spTgt spid="37"/>
                                        </p:tgtEl>
                                      </p:cBhvr>
                                    </p:animEffect>
                                    <p:animScale>
                                      <p:cBhvr>
                                        <p:cTn id="30" dur="250" autoRev="1" fill="hold"/>
                                        <p:tgtEl>
                                          <p:spTgt spid="37"/>
                                        </p:tgtEl>
                                      </p:cBhvr>
                                      <p:by x="105000" y="105000"/>
                                    </p:animScale>
                                  </p:childTnLst>
                                  <p:subTnLst>
                                    <p:audio>
                                      <p:cMediaNode>
                                        <p:cTn display="0" masterRel="sameClick">
                                          <p:stCondLst>
                                            <p:cond evt="begin" delay="0">
                                              <p:tn val="28"/>
                                            </p:cond>
                                          </p:stCondLst>
                                          <p:endCondLst>
                                            <p:cond evt="onStopAudio" delay="0">
                                              <p:tgtEl>
                                                <p:sldTgt/>
                                              </p:tgtEl>
                                            </p:cond>
                                          </p:endCondLst>
                                        </p:cTn>
                                        <p:tgtEl>
                                          <p:sndTgt r:embed="rId15" name="XUẤT HIỆN.wav"/>
                                        </p:tgtEl>
                                      </p:cMediaNode>
                                    </p:audio>
                                  </p:subTnLst>
                                </p:cTn>
                              </p:par>
                              <p:par>
                                <p:cTn id="31" presetID="47" presetClass="entr" presetSubtype="0" fill="hold" nodeType="with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fade">
                                      <p:cBhvr>
                                        <p:cTn id="33" dur="1000"/>
                                        <p:tgtEl>
                                          <p:spTgt spid="36"/>
                                        </p:tgtEl>
                                      </p:cBhvr>
                                    </p:animEffect>
                                    <p:anim calcmode="lin" valueType="num">
                                      <p:cBhvr>
                                        <p:cTn id="34" dur="1000" fill="hold"/>
                                        <p:tgtEl>
                                          <p:spTgt spid="36"/>
                                        </p:tgtEl>
                                        <p:attrNameLst>
                                          <p:attrName>ppt_x</p:attrName>
                                        </p:attrNameLst>
                                      </p:cBhvr>
                                      <p:tavLst>
                                        <p:tav tm="0">
                                          <p:val>
                                            <p:strVal val="#ppt_x"/>
                                          </p:val>
                                        </p:tav>
                                        <p:tav tm="100000">
                                          <p:val>
                                            <p:strVal val="#ppt_x"/>
                                          </p:val>
                                        </p:tav>
                                      </p:tavLst>
                                    </p:anim>
                                    <p:anim calcmode="lin" valueType="num">
                                      <p:cBhvr>
                                        <p:cTn id="35"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37"/>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6" name="trả lời câu hỏi"/>
          <p:cNvGrpSpPr/>
          <p:nvPr/>
        </p:nvGrpSpPr>
        <p:grpSpPr>
          <a:xfrm>
            <a:off x="7015980" y="6286535"/>
            <a:ext cx="5431128" cy="2030406"/>
            <a:chOff x="4677320" y="4255313"/>
            <a:chExt cx="3620752" cy="1353604"/>
          </a:xfrm>
        </p:grpSpPr>
        <p:grpSp>
          <p:nvGrpSpPr>
            <p:cNvPr id="30" name="Group 29"/>
            <p:cNvGrpSpPr/>
            <p:nvPr/>
          </p:nvGrpSpPr>
          <p:grpSpPr>
            <a:xfrm>
              <a:off x="4677320" y="4255313"/>
              <a:ext cx="3620752" cy="1353604"/>
              <a:chOff x="4677320" y="4206654"/>
              <a:chExt cx="3620752" cy="1353604"/>
            </a:xfrm>
          </p:grpSpPr>
          <p:pic>
            <p:nvPicPr>
              <p:cNvPr id="72" name="Graphic 71"/>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5867400" y="4206654"/>
                <a:ext cx="47625" cy="833438"/>
              </a:xfrm>
              <a:prstGeom prst="rect">
                <a:avLst/>
              </a:prstGeom>
            </p:spPr>
          </p:pic>
          <p:pic>
            <p:nvPicPr>
              <p:cNvPr id="73" name="Graphic 72"/>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6935291" y="4243289"/>
                <a:ext cx="47625" cy="833438"/>
              </a:xfrm>
              <a:prstGeom prst="rect">
                <a:avLst/>
              </a:prstGeom>
            </p:spPr>
          </p:pic>
          <p:pic>
            <p:nvPicPr>
              <p:cNvPr id="21" name="Picture 20"/>
              <p:cNvPicPr>
                <a:picLocks noChangeAspect="1"/>
              </p:cNvPicPr>
              <p:nvPr/>
            </p:nvPicPr>
            <p:blipFill>
              <a:blip r:embed="rId4"/>
              <a:stretch>
                <a:fillRect/>
              </a:stretch>
            </p:blipFill>
            <p:spPr>
              <a:xfrm>
                <a:off x="4677320" y="4593196"/>
                <a:ext cx="3620752" cy="967062"/>
              </a:xfrm>
              <a:prstGeom prst="rect">
                <a:avLst/>
              </a:prstGeom>
            </p:spPr>
          </p:pic>
        </p:grpSp>
        <p:sp>
          <p:nvSpPr>
            <p:cNvPr id="31" name="TextBox 30"/>
            <p:cNvSpPr txBox="1"/>
            <p:nvPr/>
          </p:nvSpPr>
          <p:spPr>
            <a:xfrm>
              <a:off x="4920547" y="4722206"/>
              <a:ext cx="3067050" cy="718145"/>
            </a:xfrm>
            <a:prstGeom prst="rect">
              <a:avLst/>
            </a:prstGeom>
            <a:noFill/>
          </p:spPr>
          <p:txBody>
            <a:bodyPr wrap="square" rtlCol="0">
              <a:spAutoFit/>
            </a:bodyPr>
            <a:lstStyle/>
            <a:p>
              <a:pPr algn="ctr"/>
              <a:r>
                <a:rPr lang="en-GB" sz="32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 Mẹ cùng cha công tác bận không về.</a:t>
              </a:r>
              <a:endParaRPr lang="en-GB" sz="32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pic>
        <p:nvPicPr>
          <p:cNvPr id="7" name="tổ ong"/>
          <p:cNvPicPr>
            <a:picLocks noChangeAspect="1"/>
          </p:cNvPicPr>
          <p:nvPr/>
        </p:nvPicPr>
        <p:blipFill>
          <a:blip r:embed="rId5"/>
          <a:stretch>
            <a:fillRect/>
          </a:stretch>
        </p:blipFill>
        <p:spPr>
          <a:xfrm>
            <a:off x="15035528" y="-445383"/>
            <a:ext cx="3064892" cy="4672542"/>
          </a:xfrm>
          <a:prstGeom prst="rect">
            <a:avLst/>
          </a:prstGeom>
        </p:spPr>
      </p:pic>
      <p:grpSp>
        <p:nvGrpSpPr>
          <p:cNvPr id="35" name="Bảng câu hỏi"/>
          <p:cNvGrpSpPr/>
          <p:nvPr/>
        </p:nvGrpSpPr>
        <p:grpSpPr>
          <a:xfrm>
            <a:off x="4378534" y="-960840"/>
            <a:ext cx="10480466" cy="7464579"/>
            <a:chOff x="2901387" y="-673998"/>
            <a:chExt cx="6986977" cy="4976386"/>
          </a:xfrm>
        </p:grpSpPr>
        <p:grpSp>
          <p:nvGrpSpPr>
            <p:cNvPr id="25" name="Group 24"/>
            <p:cNvGrpSpPr/>
            <p:nvPr/>
          </p:nvGrpSpPr>
          <p:grpSpPr>
            <a:xfrm>
              <a:off x="2901387" y="-673998"/>
              <a:ext cx="6986977" cy="4976386"/>
              <a:chOff x="9698141" y="223062"/>
              <a:chExt cx="6986977" cy="4976386"/>
            </a:xfrm>
          </p:grpSpPr>
          <p:pic>
            <p:nvPicPr>
              <p:cNvPr id="67" name="Picture 66"/>
              <p:cNvPicPr>
                <a:picLocks noChangeAspect="1"/>
              </p:cNvPicPr>
              <p:nvPr/>
            </p:nvPicPr>
            <p:blipFill rotWithShape="1">
              <a:blip r:embed="rId6"/>
              <a:srcRect l="95915" r="-775"/>
              <a:stretch>
                <a:fillRect/>
              </a:stretch>
            </p:blipFill>
            <p:spPr>
              <a:xfrm>
                <a:off x="14257169" y="223062"/>
                <a:ext cx="336883" cy="2170364"/>
              </a:xfrm>
              <a:prstGeom prst="rect">
                <a:avLst/>
              </a:prstGeom>
            </p:spPr>
          </p:pic>
          <p:pic>
            <p:nvPicPr>
              <p:cNvPr id="68" name="Picture 67"/>
              <p:cNvPicPr>
                <a:picLocks noChangeAspect="1"/>
              </p:cNvPicPr>
              <p:nvPr/>
            </p:nvPicPr>
            <p:blipFill rotWithShape="1">
              <a:blip r:embed="rId6"/>
              <a:srcRect l="95915" r="-775"/>
              <a:stretch>
                <a:fillRect/>
              </a:stretch>
            </p:blipFill>
            <p:spPr>
              <a:xfrm>
                <a:off x="11855117" y="301060"/>
                <a:ext cx="336883" cy="2170364"/>
              </a:xfrm>
              <a:prstGeom prst="rect">
                <a:avLst/>
              </a:prstGeom>
            </p:spPr>
          </p:pic>
          <p:pic>
            <p:nvPicPr>
              <p:cNvPr id="9" name="Picture 8"/>
              <p:cNvPicPr>
                <a:picLocks noChangeAspect="1"/>
              </p:cNvPicPr>
              <p:nvPr/>
            </p:nvPicPr>
            <p:blipFill>
              <a:blip r:embed="rId7"/>
              <a:stretch>
                <a:fillRect/>
              </a:stretch>
            </p:blipFill>
            <p:spPr>
              <a:xfrm>
                <a:off x="9698141" y="1770448"/>
                <a:ext cx="6986977" cy="3429000"/>
              </a:xfrm>
              <a:prstGeom prst="rect">
                <a:avLst/>
              </a:prstGeom>
            </p:spPr>
          </p:pic>
        </p:grpSp>
        <p:sp>
          <p:nvSpPr>
            <p:cNvPr id="11" name="TextBox 10"/>
            <p:cNvSpPr txBox="1"/>
            <p:nvPr/>
          </p:nvSpPr>
          <p:spPr>
            <a:xfrm>
              <a:off x="4039504" y="1358395"/>
              <a:ext cx="4973859" cy="2276687"/>
            </a:xfrm>
            <a:prstGeom prst="rect">
              <a:avLst/>
            </a:prstGeom>
            <a:noFill/>
          </p:spPr>
          <p:txBody>
            <a:bodyPr wrap="square" rtlCol="0">
              <a:spAutoFit/>
            </a:bodyPr>
            <a:lstStyle/>
            <a:p>
              <a:r>
                <a:rPr lang="en-GB" sz="3600" b="1">
                  <a:latin typeface="Times New Roman" panose="02020603050405020304" pitchFamily="18" charset="0"/>
                  <a:cs typeface="Times New Roman" panose="02020603050405020304" pitchFamily="18" charset="0"/>
                </a:rPr>
                <a:t>Câu 3 : </a:t>
              </a:r>
              <a:r>
                <a:rPr lang="en-GB" sz="3600">
                  <a:latin typeface="Times New Roman" panose="02020603050405020304" pitchFamily="18" charset="0"/>
                  <a:cs typeface="Times New Roman" panose="02020603050405020304" pitchFamily="18" charset="0"/>
                </a:rPr>
                <a:t>Trong các câu thơ sau, câu nào sử dụng từ Hán Việt?</a:t>
              </a:r>
              <a:endParaRPr lang="en-GB" sz="3600">
                <a:latin typeface="Times New Roman" panose="02020603050405020304" pitchFamily="18" charset="0"/>
                <a:cs typeface="Times New Roman" panose="02020603050405020304" pitchFamily="18" charset="0"/>
              </a:endParaRPr>
            </a:p>
            <a:p>
              <a:r>
                <a:rPr lang="en-GB" sz="3600">
                  <a:latin typeface="Times New Roman" panose="02020603050405020304" pitchFamily="18" charset="0"/>
                  <a:cs typeface="Times New Roman" panose="02020603050405020304" pitchFamily="18" charset="0"/>
                </a:rPr>
                <a:t>A. Thuyền ta lái gió với buồm trăng.</a:t>
              </a:r>
              <a:endParaRPr lang="en-GB" sz="3600">
                <a:latin typeface="Times New Roman" panose="02020603050405020304" pitchFamily="18" charset="0"/>
                <a:cs typeface="Times New Roman" panose="02020603050405020304" pitchFamily="18" charset="0"/>
              </a:endParaRPr>
            </a:p>
            <a:p>
              <a:r>
                <a:rPr lang="en-GB" sz="3600">
                  <a:latin typeface="Times New Roman" panose="02020603050405020304" pitchFamily="18" charset="0"/>
                  <a:cs typeface="Times New Roman" panose="02020603050405020304" pitchFamily="18" charset="0"/>
                </a:rPr>
                <a:t>B. Mẹ cùng cha công tác bận không về.</a:t>
              </a:r>
              <a:endParaRPr lang="en-GB" sz="3600">
                <a:latin typeface="Times New Roman" panose="02020603050405020304" pitchFamily="18" charset="0"/>
                <a:cs typeface="Times New Roman" panose="02020603050405020304" pitchFamily="18" charset="0"/>
              </a:endParaRPr>
            </a:p>
            <a:p>
              <a:r>
                <a:rPr lang="en-GB" sz="3600">
                  <a:latin typeface="Times New Roman" panose="02020603050405020304" pitchFamily="18" charset="0"/>
                  <a:cs typeface="Times New Roman" panose="02020603050405020304" pitchFamily="18" charset="0"/>
                </a:rPr>
                <a:t>C. </a:t>
              </a:r>
              <a:r>
                <a:rPr lang="pt-BR" sz="3600">
                  <a:latin typeface="Times New Roman" panose="02020603050405020304" pitchFamily="18" charset="0"/>
                  <a:cs typeface="Times New Roman" panose="02020603050405020304" pitchFamily="18" charset="0"/>
                </a:rPr>
                <a:t>Biển cho ta cá như lòng mẹ.</a:t>
              </a:r>
              <a:endParaRPr lang="en-GB" sz="3600">
                <a:latin typeface="Times New Roman" panose="02020603050405020304" pitchFamily="18" charset="0"/>
                <a:cs typeface="Times New Roman" panose="02020603050405020304" pitchFamily="18" charset="0"/>
              </a:endParaRPr>
            </a:p>
            <a:p>
              <a:r>
                <a:rPr lang="en-GB" sz="3600">
                  <a:latin typeface="Times New Roman" panose="02020603050405020304" pitchFamily="18" charset="0"/>
                  <a:cs typeface="Times New Roman" panose="02020603050405020304" pitchFamily="18" charset="0"/>
                </a:rPr>
                <a:t>D. Cháu thương bà biết mấy nắng mưa.</a:t>
              </a:r>
              <a:endParaRPr lang="en-GB" sz="3600">
                <a:latin typeface="Times New Roman" panose="02020603050405020304" pitchFamily="18" charset="0"/>
                <a:cs typeface="Times New Roman" panose="02020603050405020304" pitchFamily="18" charset="0"/>
              </a:endParaRPr>
            </a:p>
          </p:txBody>
        </p:sp>
      </p:grpSp>
      <p:pic>
        <p:nvPicPr>
          <p:cNvPr id="34" name="bọ cánh cứng"/>
          <p:cNvPicPr>
            <a:picLocks noChangeAspect="1"/>
          </p:cNvPicPr>
          <p:nvPr/>
        </p:nvPicPr>
        <p:blipFill>
          <a:blip r:embed="rId8"/>
          <a:stretch>
            <a:fillRect/>
          </a:stretch>
        </p:blipFill>
        <p:spPr>
          <a:xfrm>
            <a:off x="567300" y="6677023"/>
            <a:ext cx="2717136" cy="1952399"/>
          </a:xfrm>
          <a:prstGeom prst="rect">
            <a:avLst/>
          </a:prstGeom>
        </p:spPr>
      </p:pic>
      <p:pic>
        <p:nvPicPr>
          <p:cNvPr id="114" name="ong già"/>
          <p:cNvPicPr>
            <a:picLocks noChangeAspect="1"/>
          </p:cNvPicPr>
          <p:nvPr/>
        </p:nvPicPr>
        <p:blipFill>
          <a:blip r:embed="rId9"/>
          <a:stretch>
            <a:fillRect/>
          </a:stretch>
        </p:blipFill>
        <p:spPr>
          <a:xfrm flipH="1">
            <a:off x="4138850" y="5564053"/>
            <a:ext cx="1808793" cy="1747737"/>
          </a:xfrm>
          <a:prstGeom prst="rect">
            <a:avLst/>
          </a:prstGeom>
        </p:spPr>
      </p:pic>
      <p:pic>
        <p:nvPicPr>
          <p:cNvPr id="115" name="kiến">
            <a:hlinkClick r:id="rId10" action="ppaction://hlinksldjump"/>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6630274" y="8415374"/>
            <a:ext cx="1657727" cy="1871627"/>
          </a:xfrm>
          <a:prstGeom prst="rect">
            <a:avLst/>
          </a:prstGeom>
        </p:spPr>
      </p:pic>
      <p:pic>
        <p:nvPicPr>
          <p:cNvPr id="117" name="ong non"/>
          <p:cNvPicPr>
            <a:picLocks noChangeAspect="1"/>
          </p:cNvPicPr>
          <p:nvPr/>
        </p:nvPicPr>
        <p:blipFill>
          <a:blip r:embed="rId13"/>
          <a:stretch>
            <a:fillRect/>
          </a:stretch>
        </p:blipFill>
        <p:spPr>
          <a:xfrm flipH="1">
            <a:off x="13666341" y="5007353"/>
            <a:ext cx="1662938" cy="2225939"/>
          </a:xfrm>
          <a:prstGeom prst="rect">
            <a:avLst/>
          </a:prstGeom>
        </p:spPr>
      </p:pic>
      <p:pic>
        <p:nvPicPr>
          <p:cNvPr id="37" name="ong MC"/>
          <p:cNvPicPr>
            <a:picLocks noChangeAspect="1"/>
          </p:cNvPicPr>
          <p:nvPr/>
        </p:nvPicPr>
        <p:blipFill>
          <a:blip r:embed="rId14"/>
          <a:stretch>
            <a:fillRect/>
          </a:stretch>
        </p:blipFill>
        <p:spPr>
          <a:xfrm>
            <a:off x="1278449" y="1055927"/>
            <a:ext cx="3100085" cy="4746147"/>
          </a:xfrm>
          <a:prstGeom prst="rect">
            <a:avLst/>
          </a:prstGeom>
        </p:spPr>
      </p:pic>
      <p:sp>
        <p:nvSpPr>
          <p:cNvPr id="20" name="Down Arrow 19"/>
          <p:cNvSpPr/>
          <p:nvPr/>
        </p:nvSpPr>
        <p:spPr>
          <a:xfrm rot="3598339">
            <a:off x="4253013" y="1141751"/>
            <a:ext cx="1161297" cy="1829293"/>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p:cNvSpPr txBox="1"/>
          <p:nvPr/>
        </p:nvSpPr>
        <p:spPr>
          <a:xfrm rot="20014266">
            <a:off x="4101445" y="1666713"/>
            <a:ext cx="1608133" cy="646331"/>
          </a:xfrm>
          <a:prstGeom prst="rect">
            <a:avLst/>
          </a:prstGeom>
          <a:noFill/>
        </p:spPr>
        <p:txBody>
          <a:bodyPr wrap="none" rtlCol="0">
            <a:spAutoFit/>
          </a:bodyPr>
          <a:lstStyle/>
          <a:p>
            <a:r>
              <a:rPr lang="vi-VN" sz="3600" b="1" smtClean="0">
                <a:latin typeface="+mj-lt"/>
              </a:rPr>
              <a:t>Đáp án</a:t>
            </a:r>
            <a:endParaRPr lang="en-GB" sz="3600" b="1">
              <a:latin typeface="+mj-lt"/>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50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1000"/>
                                        <p:tgtEl>
                                          <p:spTgt spid="35"/>
                                        </p:tgtEl>
                                      </p:cBhvr>
                                    </p:animEffect>
                                    <p:anim calcmode="lin" valueType="num">
                                      <p:cBhvr>
                                        <p:cTn id="8" dur="1000" fill="hold"/>
                                        <p:tgtEl>
                                          <p:spTgt spid="35"/>
                                        </p:tgtEl>
                                        <p:attrNameLst>
                                          <p:attrName>ppt_x</p:attrName>
                                        </p:attrNameLst>
                                      </p:cBhvr>
                                      <p:tavLst>
                                        <p:tav tm="0">
                                          <p:val>
                                            <p:strVal val="#ppt_x"/>
                                          </p:val>
                                        </p:tav>
                                        <p:tav tm="100000">
                                          <p:val>
                                            <p:strVal val="#ppt_x"/>
                                          </p:val>
                                        </p:tav>
                                      </p:tavLst>
                                    </p:anim>
                                    <p:anim calcmode="lin" valueType="num">
                                      <p:cBhvr>
                                        <p:cTn id="9" dur="1000" fill="hold"/>
                                        <p:tgtEl>
                                          <p:spTgt spid="3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125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750"/>
                                        <p:tgtEl>
                                          <p:spTgt spid="7"/>
                                        </p:tgtEl>
                                      </p:cBhvr>
                                    </p:animEffect>
                                    <p:anim calcmode="lin" valueType="num">
                                      <p:cBhvr>
                                        <p:cTn id="13" dur="1750" fill="hold"/>
                                        <p:tgtEl>
                                          <p:spTgt spid="7"/>
                                        </p:tgtEl>
                                        <p:attrNameLst>
                                          <p:attrName>ppt_x</p:attrName>
                                        </p:attrNameLst>
                                      </p:cBhvr>
                                      <p:tavLst>
                                        <p:tav tm="0">
                                          <p:val>
                                            <p:strVal val="#ppt_x"/>
                                          </p:val>
                                        </p:tav>
                                        <p:tav tm="100000">
                                          <p:val>
                                            <p:strVal val="#ppt_x"/>
                                          </p:val>
                                        </p:tav>
                                      </p:tavLst>
                                    </p:anim>
                                    <p:anim calcmode="lin" valueType="num">
                                      <p:cBhvr>
                                        <p:cTn id="14" dur="1750" fill="hold"/>
                                        <p:tgtEl>
                                          <p:spTgt spid="7"/>
                                        </p:tgtEl>
                                        <p:attrNameLst>
                                          <p:attrName>ppt_y</p:attrName>
                                        </p:attrNameLst>
                                      </p:cBhvr>
                                      <p:tavLst>
                                        <p:tav tm="0">
                                          <p:val>
                                            <p:strVal val="#ppt_y-.1"/>
                                          </p:val>
                                        </p:tav>
                                        <p:tav tm="100000">
                                          <p:val>
                                            <p:strVal val="#ppt_y"/>
                                          </p:val>
                                        </p:tav>
                                      </p:tavLst>
                                    </p:anim>
                                  </p:childTnLst>
                                </p:cTn>
                              </p:par>
                              <p:par>
                                <p:cTn id="15" presetID="22" presetClass="entr" presetSubtype="4" fill="hold" nodeType="withEffect">
                                  <p:stCondLst>
                                    <p:cond delay="3250"/>
                                  </p:stCondLst>
                                  <p:childTnLst>
                                    <p:set>
                                      <p:cBhvr>
                                        <p:cTn id="16" dur="1" fill="hold">
                                          <p:stCondLst>
                                            <p:cond delay="0"/>
                                          </p:stCondLst>
                                        </p:cTn>
                                        <p:tgtEl>
                                          <p:spTgt spid="34"/>
                                        </p:tgtEl>
                                        <p:attrNameLst>
                                          <p:attrName>style.visibility</p:attrName>
                                        </p:attrNameLst>
                                      </p:cBhvr>
                                      <p:to>
                                        <p:strVal val="visible"/>
                                      </p:to>
                                    </p:set>
                                    <p:animEffect transition="in" filter="wipe(down)">
                                      <p:cBhvr>
                                        <p:cTn id="17" dur="2500"/>
                                        <p:tgtEl>
                                          <p:spTgt spid="34"/>
                                        </p:tgtEl>
                                      </p:cBhvr>
                                    </p:animEffect>
                                  </p:childTnLst>
                                </p:cTn>
                              </p:par>
                              <p:par>
                                <p:cTn id="18" presetID="22" presetClass="entr" presetSubtype="4" fill="hold" nodeType="withEffect">
                                  <p:stCondLst>
                                    <p:cond delay="3250"/>
                                  </p:stCondLst>
                                  <p:childTnLst>
                                    <p:set>
                                      <p:cBhvr>
                                        <p:cTn id="19" dur="1" fill="hold">
                                          <p:stCondLst>
                                            <p:cond delay="0"/>
                                          </p:stCondLst>
                                        </p:cTn>
                                        <p:tgtEl>
                                          <p:spTgt spid="115"/>
                                        </p:tgtEl>
                                        <p:attrNameLst>
                                          <p:attrName>style.visibility</p:attrName>
                                        </p:attrNameLst>
                                      </p:cBhvr>
                                      <p:to>
                                        <p:strVal val="visible"/>
                                      </p:to>
                                    </p:set>
                                    <p:animEffect transition="in" filter="wipe(down)">
                                      <p:cBhvr>
                                        <p:cTn id="20" dur="2500"/>
                                        <p:tgtEl>
                                          <p:spTgt spid="115"/>
                                        </p:tgtEl>
                                      </p:cBhvr>
                                    </p:animEffect>
                                  </p:childTnLst>
                                </p:cTn>
                              </p:par>
                              <p:par>
                                <p:cTn id="21" presetID="2" presetClass="entr" presetSubtype="8" fill="hold" nodeType="withEffect">
                                  <p:stCondLst>
                                    <p:cond delay="3250"/>
                                  </p:stCondLst>
                                  <p:childTnLst>
                                    <p:set>
                                      <p:cBhvr>
                                        <p:cTn id="22" dur="1" fill="hold">
                                          <p:stCondLst>
                                            <p:cond delay="0"/>
                                          </p:stCondLst>
                                        </p:cTn>
                                        <p:tgtEl>
                                          <p:spTgt spid="114"/>
                                        </p:tgtEl>
                                        <p:attrNameLst>
                                          <p:attrName>style.visibility</p:attrName>
                                        </p:attrNameLst>
                                      </p:cBhvr>
                                      <p:to>
                                        <p:strVal val="visible"/>
                                      </p:to>
                                    </p:set>
                                    <p:anim calcmode="lin" valueType="num">
                                      <p:cBhvr additive="base">
                                        <p:cTn id="23" dur="4000" fill="hold"/>
                                        <p:tgtEl>
                                          <p:spTgt spid="114"/>
                                        </p:tgtEl>
                                        <p:attrNameLst>
                                          <p:attrName>ppt_x</p:attrName>
                                        </p:attrNameLst>
                                      </p:cBhvr>
                                      <p:tavLst>
                                        <p:tav tm="0">
                                          <p:val>
                                            <p:strVal val="0-#ppt_w/2"/>
                                          </p:val>
                                        </p:tav>
                                        <p:tav tm="100000">
                                          <p:val>
                                            <p:strVal val="#ppt_x"/>
                                          </p:val>
                                        </p:tav>
                                      </p:tavLst>
                                    </p:anim>
                                    <p:anim calcmode="lin" valueType="num">
                                      <p:cBhvr additive="base">
                                        <p:cTn id="24" dur="4000" fill="hold"/>
                                        <p:tgtEl>
                                          <p:spTgt spid="1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37"/>
                    </p:tgtEl>
                  </p:cond>
                </p:stCondLst>
                <p:endSync evt="end" delay="0">
                  <p:rtn val="all"/>
                </p:endSync>
                <p:childTnLst>
                  <p:par>
                    <p:cTn id="26" fill="hold">
                      <p:stCondLst>
                        <p:cond delay="0"/>
                      </p:stCondLst>
                      <p:childTnLst>
                        <p:par>
                          <p:cTn id="27" fill="hold">
                            <p:stCondLst>
                              <p:cond delay="0"/>
                            </p:stCondLst>
                            <p:childTnLst>
                              <p:par>
                                <p:cTn id="28" presetID="26" presetClass="emph" presetSubtype="0" fill="hold" nodeType="clickEffect">
                                  <p:stCondLst>
                                    <p:cond delay="0"/>
                                  </p:stCondLst>
                                  <p:childTnLst>
                                    <p:animEffect transition="out" filter="fade">
                                      <p:cBhvr>
                                        <p:cTn id="29" dur="500" tmFilter="0, 0; .2, .5; .8, .5; 1, 0"/>
                                        <p:tgtEl>
                                          <p:spTgt spid="37"/>
                                        </p:tgtEl>
                                      </p:cBhvr>
                                    </p:animEffect>
                                    <p:animScale>
                                      <p:cBhvr>
                                        <p:cTn id="30" dur="250" autoRev="1" fill="hold"/>
                                        <p:tgtEl>
                                          <p:spTgt spid="37"/>
                                        </p:tgtEl>
                                      </p:cBhvr>
                                      <p:by x="105000" y="105000"/>
                                    </p:animScale>
                                  </p:childTnLst>
                                  <p:subTnLst>
                                    <p:audio>
                                      <p:cMediaNode>
                                        <p:cTn display="0" masterRel="sameClick">
                                          <p:stCondLst>
                                            <p:cond evt="begin" delay="0">
                                              <p:tn val="28"/>
                                            </p:cond>
                                          </p:stCondLst>
                                          <p:endCondLst>
                                            <p:cond evt="onStopAudio" delay="0">
                                              <p:tgtEl>
                                                <p:sldTgt/>
                                              </p:tgtEl>
                                            </p:cond>
                                          </p:endCondLst>
                                        </p:cTn>
                                        <p:tgtEl>
                                          <p:sndTgt r:embed="rId15" name="XUẤT HIỆN.wav"/>
                                        </p:tgtEl>
                                      </p:cMediaNode>
                                    </p:audio>
                                  </p:subTnLst>
                                </p:cTn>
                              </p:par>
                              <p:par>
                                <p:cTn id="31" presetID="47" presetClass="entr" presetSubtype="0" fill="hold" nodeType="with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fade">
                                      <p:cBhvr>
                                        <p:cTn id="33" dur="1000"/>
                                        <p:tgtEl>
                                          <p:spTgt spid="36"/>
                                        </p:tgtEl>
                                      </p:cBhvr>
                                    </p:animEffect>
                                    <p:anim calcmode="lin" valueType="num">
                                      <p:cBhvr>
                                        <p:cTn id="34" dur="1000" fill="hold"/>
                                        <p:tgtEl>
                                          <p:spTgt spid="36"/>
                                        </p:tgtEl>
                                        <p:attrNameLst>
                                          <p:attrName>ppt_x</p:attrName>
                                        </p:attrNameLst>
                                      </p:cBhvr>
                                      <p:tavLst>
                                        <p:tav tm="0">
                                          <p:val>
                                            <p:strVal val="#ppt_x"/>
                                          </p:val>
                                        </p:tav>
                                        <p:tav tm="100000">
                                          <p:val>
                                            <p:strVal val="#ppt_x"/>
                                          </p:val>
                                        </p:tav>
                                      </p:tavLst>
                                    </p:anim>
                                    <p:anim calcmode="lin" valueType="num">
                                      <p:cBhvr>
                                        <p:cTn id="35"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3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6" name="trả lời câu hỏi"/>
          <p:cNvGrpSpPr/>
          <p:nvPr/>
        </p:nvGrpSpPr>
        <p:grpSpPr>
          <a:xfrm>
            <a:off x="7015980" y="6286535"/>
            <a:ext cx="5431128" cy="2030406"/>
            <a:chOff x="4677320" y="4255313"/>
            <a:chExt cx="3620752" cy="1353604"/>
          </a:xfrm>
        </p:grpSpPr>
        <p:grpSp>
          <p:nvGrpSpPr>
            <p:cNvPr id="30" name="Group 29"/>
            <p:cNvGrpSpPr/>
            <p:nvPr/>
          </p:nvGrpSpPr>
          <p:grpSpPr>
            <a:xfrm>
              <a:off x="4677320" y="4255313"/>
              <a:ext cx="3620752" cy="1353604"/>
              <a:chOff x="4677320" y="4206654"/>
              <a:chExt cx="3620752" cy="1353604"/>
            </a:xfrm>
          </p:grpSpPr>
          <p:pic>
            <p:nvPicPr>
              <p:cNvPr id="72" name="Graphic 71"/>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5867400" y="4206654"/>
                <a:ext cx="47625" cy="833438"/>
              </a:xfrm>
              <a:prstGeom prst="rect">
                <a:avLst/>
              </a:prstGeom>
            </p:spPr>
          </p:pic>
          <p:pic>
            <p:nvPicPr>
              <p:cNvPr id="73" name="Graphic 72"/>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6935291" y="4243289"/>
                <a:ext cx="47625" cy="833438"/>
              </a:xfrm>
              <a:prstGeom prst="rect">
                <a:avLst/>
              </a:prstGeom>
            </p:spPr>
          </p:pic>
          <p:pic>
            <p:nvPicPr>
              <p:cNvPr id="21" name="Picture 20"/>
              <p:cNvPicPr>
                <a:picLocks noChangeAspect="1"/>
              </p:cNvPicPr>
              <p:nvPr/>
            </p:nvPicPr>
            <p:blipFill>
              <a:blip r:embed="rId4"/>
              <a:stretch>
                <a:fillRect/>
              </a:stretch>
            </p:blipFill>
            <p:spPr>
              <a:xfrm>
                <a:off x="4677320" y="4593196"/>
                <a:ext cx="3620752" cy="967062"/>
              </a:xfrm>
              <a:prstGeom prst="rect">
                <a:avLst/>
              </a:prstGeom>
            </p:spPr>
          </p:pic>
        </p:grpSp>
        <p:sp>
          <p:nvSpPr>
            <p:cNvPr id="31" name="TextBox 30"/>
            <p:cNvSpPr txBox="1"/>
            <p:nvPr/>
          </p:nvSpPr>
          <p:spPr>
            <a:xfrm>
              <a:off x="4950159" y="4672032"/>
              <a:ext cx="3067050" cy="800219"/>
            </a:xfrm>
            <a:prstGeom prst="rect">
              <a:avLst/>
            </a:prstGeom>
            <a:noFill/>
          </p:spPr>
          <p:txBody>
            <a:bodyPr wrap="square" rtlCol="0">
              <a:spAutoFit/>
            </a:bodyPr>
            <a:lstStyle/>
            <a:p>
              <a:pPr algn="ctr"/>
              <a:r>
                <a:rPr lang="pt-BR" sz="3600" b="1">
                  <a:latin typeface="Times New Roman" panose="02020603050405020304" pitchFamily="18" charset="0"/>
                  <a:cs typeface="Times New Roman" panose="02020603050405020304" pitchFamily="18" charset="0"/>
                </a:rPr>
                <a:t>D. Gần mực thì đen, gần đèn thì rạng</a:t>
              </a:r>
              <a:endParaRPr lang="en-US" sz="3200" b="1">
                <a:solidFill>
                  <a:prstClr val="black"/>
                </a:solidFill>
                <a:latin typeface="Times New Roman" panose="02020603050405020304" pitchFamily="18" charset="0"/>
                <a:cs typeface="Times New Roman" panose="02020603050405020304" pitchFamily="18" charset="0"/>
              </a:endParaRPr>
            </a:p>
          </p:txBody>
        </p:sp>
      </p:grpSp>
      <p:pic>
        <p:nvPicPr>
          <p:cNvPr id="7" name="tổ ong"/>
          <p:cNvPicPr>
            <a:picLocks noChangeAspect="1"/>
          </p:cNvPicPr>
          <p:nvPr/>
        </p:nvPicPr>
        <p:blipFill>
          <a:blip r:embed="rId5"/>
          <a:stretch>
            <a:fillRect/>
          </a:stretch>
        </p:blipFill>
        <p:spPr>
          <a:xfrm>
            <a:off x="15035528" y="-445383"/>
            <a:ext cx="3064892" cy="4672542"/>
          </a:xfrm>
          <a:prstGeom prst="rect">
            <a:avLst/>
          </a:prstGeom>
        </p:spPr>
      </p:pic>
      <p:grpSp>
        <p:nvGrpSpPr>
          <p:cNvPr id="35" name="Bảng câu hỏi"/>
          <p:cNvGrpSpPr/>
          <p:nvPr/>
        </p:nvGrpSpPr>
        <p:grpSpPr>
          <a:xfrm>
            <a:off x="5487724" y="-960840"/>
            <a:ext cx="8540549" cy="7464579"/>
            <a:chOff x="3640847" y="-673998"/>
            <a:chExt cx="5693699" cy="4976386"/>
          </a:xfrm>
        </p:grpSpPr>
        <p:grpSp>
          <p:nvGrpSpPr>
            <p:cNvPr id="25" name="Group 24"/>
            <p:cNvGrpSpPr/>
            <p:nvPr/>
          </p:nvGrpSpPr>
          <p:grpSpPr>
            <a:xfrm>
              <a:off x="3640847" y="-673998"/>
              <a:ext cx="5693699" cy="4976386"/>
              <a:chOff x="10437601" y="223062"/>
              <a:chExt cx="5693699" cy="4976386"/>
            </a:xfrm>
          </p:grpSpPr>
          <p:pic>
            <p:nvPicPr>
              <p:cNvPr id="67" name="Picture 66"/>
              <p:cNvPicPr>
                <a:picLocks noChangeAspect="1"/>
              </p:cNvPicPr>
              <p:nvPr/>
            </p:nvPicPr>
            <p:blipFill rotWithShape="1">
              <a:blip r:embed="rId6"/>
              <a:srcRect l="95915" r="-775"/>
              <a:stretch>
                <a:fillRect/>
              </a:stretch>
            </p:blipFill>
            <p:spPr>
              <a:xfrm>
                <a:off x="14257169" y="223062"/>
                <a:ext cx="336883" cy="2170364"/>
              </a:xfrm>
              <a:prstGeom prst="rect">
                <a:avLst/>
              </a:prstGeom>
            </p:spPr>
          </p:pic>
          <p:pic>
            <p:nvPicPr>
              <p:cNvPr id="68" name="Picture 67"/>
              <p:cNvPicPr>
                <a:picLocks noChangeAspect="1"/>
              </p:cNvPicPr>
              <p:nvPr/>
            </p:nvPicPr>
            <p:blipFill rotWithShape="1">
              <a:blip r:embed="rId6"/>
              <a:srcRect l="95915" r="-775"/>
              <a:stretch>
                <a:fillRect/>
              </a:stretch>
            </p:blipFill>
            <p:spPr>
              <a:xfrm>
                <a:off x="11855117" y="301060"/>
                <a:ext cx="336883" cy="2170364"/>
              </a:xfrm>
              <a:prstGeom prst="rect">
                <a:avLst/>
              </a:prstGeom>
            </p:spPr>
          </p:pic>
          <p:pic>
            <p:nvPicPr>
              <p:cNvPr id="9" name="Picture 8"/>
              <p:cNvPicPr>
                <a:picLocks noChangeAspect="1"/>
              </p:cNvPicPr>
              <p:nvPr/>
            </p:nvPicPr>
            <p:blipFill>
              <a:blip r:embed="rId7"/>
              <a:stretch>
                <a:fillRect/>
              </a:stretch>
            </p:blipFill>
            <p:spPr>
              <a:xfrm>
                <a:off x="10437601" y="1770448"/>
                <a:ext cx="5693699" cy="3429000"/>
              </a:xfrm>
              <a:prstGeom prst="rect">
                <a:avLst/>
              </a:prstGeom>
            </p:spPr>
          </p:pic>
        </p:grpSp>
        <p:sp>
          <p:nvSpPr>
            <p:cNvPr id="11" name="TextBox 10"/>
            <p:cNvSpPr txBox="1"/>
            <p:nvPr/>
          </p:nvSpPr>
          <p:spPr>
            <a:xfrm>
              <a:off x="4119399" y="1356244"/>
              <a:ext cx="4905365" cy="2276687"/>
            </a:xfrm>
            <a:prstGeom prst="rect">
              <a:avLst/>
            </a:prstGeom>
            <a:noFill/>
          </p:spPr>
          <p:txBody>
            <a:bodyPr wrap="square" rtlCol="0">
              <a:spAutoFit/>
            </a:bodyPr>
            <a:lstStyle/>
            <a:p>
              <a:r>
                <a:rPr lang="pt-BR" sz="3600" b="1">
                  <a:latin typeface="Times New Roman" panose="02020603050405020304" pitchFamily="18" charset="0"/>
                  <a:cs typeface="Times New Roman" panose="02020603050405020304" pitchFamily="18" charset="0"/>
                </a:rPr>
                <a:t>Câu 4 . </a:t>
              </a:r>
              <a:r>
                <a:rPr lang="pt-BR" sz="3600">
                  <a:latin typeface="Times New Roman" panose="02020603050405020304" pitchFamily="18" charset="0"/>
                  <a:cs typeface="Times New Roman" panose="02020603050405020304" pitchFamily="18" charset="0"/>
                </a:rPr>
                <a:t>Trong những tổ hợp từ sau, tổ hợp từ nào là tục ngữ ? </a:t>
              </a:r>
              <a:endParaRPr lang="en-GB" sz="3600">
                <a:latin typeface="Times New Roman" panose="02020603050405020304" pitchFamily="18" charset="0"/>
                <a:cs typeface="Times New Roman" panose="02020603050405020304" pitchFamily="18" charset="0"/>
              </a:endParaRPr>
            </a:p>
            <a:p>
              <a:r>
                <a:rPr lang="pt-BR" sz="3600">
                  <a:latin typeface="Times New Roman" panose="02020603050405020304" pitchFamily="18" charset="0"/>
                  <a:cs typeface="Times New Roman" panose="02020603050405020304" pitchFamily="18" charset="0"/>
                </a:rPr>
                <a:t>A. Cưỡi ngựa xem hoa.                                 B. Rồng đến nhà tôm.</a:t>
              </a:r>
              <a:endParaRPr lang="en-GB" sz="3600">
                <a:latin typeface="Times New Roman" panose="02020603050405020304" pitchFamily="18" charset="0"/>
                <a:cs typeface="Times New Roman" panose="02020603050405020304" pitchFamily="18" charset="0"/>
              </a:endParaRPr>
            </a:p>
            <a:p>
              <a:r>
                <a:rPr lang="pt-BR" sz="3600">
                  <a:latin typeface="Times New Roman" panose="02020603050405020304" pitchFamily="18" charset="0"/>
                  <a:cs typeface="Times New Roman" panose="02020603050405020304" pitchFamily="18" charset="0"/>
                </a:rPr>
                <a:t>C. Dây cà ra dây muống.	                          D. Gần mực thì đen, gần đèn thì rạng.</a:t>
              </a:r>
              <a:endParaRPr lang="en-GB" sz="3600">
                <a:latin typeface="Times New Roman" panose="02020603050405020304" pitchFamily="18" charset="0"/>
                <a:cs typeface="Times New Roman" panose="02020603050405020304" pitchFamily="18" charset="0"/>
              </a:endParaRPr>
            </a:p>
          </p:txBody>
        </p:sp>
      </p:grpSp>
      <p:pic>
        <p:nvPicPr>
          <p:cNvPr id="34" name="bọ cánh cứng"/>
          <p:cNvPicPr>
            <a:picLocks noChangeAspect="1"/>
          </p:cNvPicPr>
          <p:nvPr/>
        </p:nvPicPr>
        <p:blipFill>
          <a:blip r:embed="rId8"/>
          <a:stretch>
            <a:fillRect/>
          </a:stretch>
        </p:blipFill>
        <p:spPr>
          <a:xfrm>
            <a:off x="567300" y="6677023"/>
            <a:ext cx="2717136" cy="1952399"/>
          </a:xfrm>
          <a:prstGeom prst="rect">
            <a:avLst/>
          </a:prstGeom>
        </p:spPr>
      </p:pic>
      <p:pic>
        <p:nvPicPr>
          <p:cNvPr id="114" name="ong già"/>
          <p:cNvPicPr>
            <a:picLocks noChangeAspect="1"/>
          </p:cNvPicPr>
          <p:nvPr/>
        </p:nvPicPr>
        <p:blipFill>
          <a:blip r:embed="rId9"/>
          <a:stretch>
            <a:fillRect/>
          </a:stretch>
        </p:blipFill>
        <p:spPr>
          <a:xfrm flipH="1">
            <a:off x="4414820" y="5412666"/>
            <a:ext cx="1808793" cy="1747737"/>
          </a:xfrm>
          <a:prstGeom prst="rect">
            <a:avLst/>
          </a:prstGeom>
        </p:spPr>
      </p:pic>
      <p:pic>
        <p:nvPicPr>
          <p:cNvPr id="115" name="kiến">
            <a:hlinkClick r:id="rId10" action="ppaction://hlinksldjump"/>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6630274" y="8415374"/>
            <a:ext cx="1657727" cy="1871627"/>
          </a:xfrm>
          <a:prstGeom prst="rect">
            <a:avLst/>
          </a:prstGeom>
        </p:spPr>
      </p:pic>
      <p:pic>
        <p:nvPicPr>
          <p:cNvPr id="117" name="ong non"/>
          <p:cNvPicPr>
            <a:picLocks noChangeAspect="1"/>
          </p:cNvPicPr>
          <p:nvPr/>
        </p:nvPicPr>
        <p:blipFill>
          <a:blip r:embed="rId13"/>
          <a:stretch>
            <a:fillRect/>
          </a:stretch>
        </p:blipFill>
        <p:spPr>
          <a:xfrm flipH="1">
            <a:off x="13310815" y="4981178"/>
            <a:ext cx="1662938" cy="2225939"/>
          </a:xfrm>
          <a:prstGeom prst="rect">
            <a:avLst/>
          </a:prstGeom>
        </p:spPr>
      </p:pic>
      <p:pic>
        <p:nvPicPr>
          <p:cNvPr id="37" name="ong MC"/>
          <p:cNvPicPr>
            <a:picLocks noChangeAspect="1"/>
          </p:cNvPicPr>
          <p:nvPr/>
        </p:nvPicPr>
        <p:blipFill>
          <a:blip r:embed="rId14"/>
          <a:stretch>
            <a:fillRect/>
          </a:stretch>
        </p:blipFill>
        <p:spPr>
          <a:xfrm>
            <a:off x="1278449" y="1055927"/>
            <a:ext cx="3100085" cy="4746147"/>
          </a:xfrm>
          <a:prstGeom prst="rect">
            <a:avLst/>
          </a:prstGeom>
        </p:spPr>
      </p:pic>
      <p:sp>
        <p:nvSpPr>
          <p:cNvPr id="20" name="Down Arrow 19"/>
          <p:cNvSpPr/>
          <p:nvPr/>
        </p:nvSpPr>
        <p:spPr>
          <a:xfrm rot="3598339">
            <a:off x="4253013" y="1141751"/>
            <a:ext cx="1161297" cy="1829293"/>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p:cNvSpPr txBox="1"/>
          <p:nvPr/>
        </p:nvSpPr>
        <p:spPr>
          <a:xfrm rot="20014266">
            <a:off x="4101445" y="1666713"/>
            <a:ext cx="1608133" cy="646331"/>
          </a:xfrm>
          <a:prstGeom prst="rect">
            <a:avLst/>
          </a:prstGeom>
          <a:noFill/>
        </p:spPr>
        <p:txBody>
          <a:bodyPr wrap="none" rtlCol="0">
            <a:spAutoFit/>
          </a:bodyPr>
          <a:lstStyle/>
          <a:p>
            <a:r>
              <a:rPr lang="vi-VN" sz="3600" b="1" smtClean="0">
                <a:latin typeface="+mj-lt"/>
              </a:rPr>
              <a:t>Đáp án</a:t>
            </a:r>
            <a:endParaRPr lang="en-GB" sz="3600" b="1">
              <a:latin typeface="+mj-lt"/>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50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1000"/>
                                        <p:tgtEl>
                                          <p:spTgt spid="35"/>
                                        </p:tgtEl>
                                      </p:cBhvr>
                                    </p:animEffect>
                                    <p:anim calcmode="lin" valueType="num">
                                      <p:cBhvr>
                                        <p:cTn id="8" dur="1000" fill="hold"/>
                                        <p:tgtEl>
                                          <p:spTgt spid="35"/>
                                        </p:tgtEl>
                                        <p:attrNameLst>
                                          <p:attrName>ppt_x</p:attrName>
                                        </p:attrNameLst>
                                      </p:cBhvr>
                                      <p:tavLst>
                                        <p:tav tm="0">
                                          <p:val>
                                            <p:strVal val="#ppt_x"/>
                                          </p:val>
                                        </p:tav>
                                        <p:tav tm="100000">
                                          <p:val>
                                            <p:strVal val="#ppt_x"/>
                                          </p:val>
                                        </p:tav>
                                      </p:tavLst>
                                    </p:anim>
                                    <p:anim calcmode="lin" valueType="num">
                                      <p:cBhvr>
                                        <p:cTn id="9" dur="1000" fill="hold"/>
                                        <p:tgtEl>
                                          <p:spTgt spid="3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125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750"/>
                                        <p:tgtEl>
                                          <p:spTgt spid="7"/>
                                        </p:tgtEl>
                                      </p:cBhvr>
                                    </p:animEffect>
                                    <p:anim calcmode="lin" valueType="num">
                                      <p:cBhvr>
                                        <p:cTn id="13" dur="1750" fill="hold"/>
                                        <p:tgtEl>
                                          <p:spTgt spid="7"/>
                                        </p:tgtEl>
                                        <p:attrNameLst>
                                          <p:attrName>ppt_x</p:attrName>
                                        </p:attrNameLst>
                                      </p:cBhvr>
                                      <p:tavLst>
                                        <p:tav tm="0">
                                          <p:val>
                                            <p:strVal val="#ppt_x"/>
                                          </p:val>
                                        </p:tav>
                                        <p:tav tm="100000">
                                          <p:val>
                                            <p:strVal val="#ppt_x"/>
                                          </p:val>
                                        </p:tav>
                                      </p:tavLst>
                                    </p:anim>
                                    <p:anim calcmode="lin" valueType="num">
                                      <p:cBhvr>
                                        <p:cTn id="14" dur="1750" fill="hold"/>
                                        <p:tgtEl>
                                          <p:spTgt spid="7"/>
                                        </p:tgtEl>
                                        <p:attrNameLst>
                                          <p:attrName>ppt_y</p:attrName>
                                        </p:attrNameLst>
                                      </p:cBhvr>
                                      <p:tavLst>
                                        <p:tav tm="0">
                                          <p:val>
                                            <p:strVal val="#ppt_y-.1"/>
                                          </p:val>
                                        </p:tav>
                                        <p:tav tm="100000">
                                          <p:val>
                                            <p:strVal val="#ppt_y"/>
                                          </p:val>
                                        </p:tav>
                                      </p:tavLst>
                                    </p:anim>
                                  </p:childTnLst>
                                </p:cTn>
                              </p:par>
                              <p:par>
                                <p:cTn id="15" presetID="22" presetClass="entr" presetSubtype="4" fill="hold" nodeType="withEffect">
                                  <p:stCondLst>
                                    <p:cond delay="3250"/>
                                  </p:stCondLst>
                                  <p:childTnLst>
                                    <p:set>
                                      <p:cBhvr>
                                        <p:cTn id="16" dur="1" fill="hold">
                                          <p:stCondLst>
                                            <p:cond delay="0"/>
                                          </p:stCondLst>
                                        </p:cTn>
                                        <p:tgtEl>
                                          <p:spTgt spid="34"/>
                                        </p:tgtEl>
                                        <p:attrNameLst>
                                          <p:attrName>style.visibility</p:attrName>
                                        </p:attrNameLst>
                                      </p:cBhvr>
                                      <p:to>
                                        <p:strVal val="visible"/>
                                      </p:to>
                                    </p:set>
                                    <p:animEffect transition="in" filter="wipe(down)">
                                      <p:cBhvr>
                                        <p:cTn id="17" dur="2500"/>
                                        <p:tgtEl>
                                          <p:spTgt spid="34"/>
                                        </p:tgtEl>
                                      </p:cBhvr>
                                    </p:animEffect>
                                  </p:childTnLst>
                                </p:cTn>
                              </p:par>
                              <p:par>
                                <p:cTn id="18" presetID="22" presetClass="entr" presetSubtype="4" fill="hold" nodeType="withEffect">
                                  <p:stCondLst>
                                    <p:cond delay="3250"/>
                                  </p:stCondLst>
                                  <p:childTnLst>
                                    <p:set>
                                      <p:cBhvr>
                                        <p:cTn id="19" dur="1" fill="hold">
                                          <p:stCondLst>
                                            <p:cond delay="0"/>
                                          </p:stCondLst>
                                        </p:cTn>
                                        <p:tgtEl>
                                          <p:spTgt spid="115"/>
                                        </p:tgtEl>
                                        <p:attrNameLst>
                                          <p:attrName>style.visibility</p:attrName>
                                        </p:attrNameLst>
                                      </p:cBhvr>
                                      <p:to>
                                        <p:strVal val="visible"/>
                                      </p:to>
                                    </p:set>
                                    <p:animEffect transition="in" filter="wipe(down)">
                                      <p:cBhvr>
                                        <p:cTn id="20" dur="2500"/>
                                        <p:tgtEl>
                                          <p:spTgt spid="115"/>
                                        </p:tgtEl>
                                      </p:cBhvr>
                                    </p:animEffect>
                                  </p:childTnLst>
                                </p:cTn>
                              </p:par>
                              <p:par>
                                <p:cTn id="21" presetID="2" presetClass="entr" presetSubtype="8" fill="hold" nodeType="withEffect">
                                  <p:stCondLst>
                                    <p:cond delay="3250"/>
                                  </p:stCondLst>
                                  <p:childTnLst>
                                    <p:set>
                                      <p:cBhvr>
                                        <p:cTn id="22" dur="1" fill="hold">
                                          <p:stCondLst>
                                            <p:cond delay="0"/>
                                          </p:stCondLst>
                                        </p:cTn>
                                        <p:tgtEl>
                                          <p:spTgt spid="114"/>
                                        </p:tgtEl>
                                        <p:attrNameLst>
                                          <p:attrName>style.visibility</p:attrName>
                                        </p:attrNameLst>
                                      </p:cBhvr>
                                      <p:to>
                                        <p:strVal val="visible"/>
                                      </p:to>
                                    </p:set>
                                    <p:anim calcmode="lin" valueType="num">
                                      <p:cBhvr additive="base">
                                        <p:cTn id="23" dur="4000" fill="hold"/>
                                        <p:tgtEl>
                                          <p:spTgt spid="114"/>
                                        </p:tgtEl>
                                        <p:attrNameLst>
                                          <p:attrName>ppt_x</p:attrName>
                                        </p:attrNameLst>
                                      </p:cBhvr>
                                      <p:tavLst>
                                        <p:tav tm="0">
                                          <p:val>
                                            <p:strVal val="0-#ppt_w/2"/>
                                          </p:val>
                                        </p:tav>
                                        <p:tav tm="100000">
                                          <p:val>
                                            <p:strVal val="#ppt_x"/>
                                          </p:val>
                                        </p:tav>
                                      </p:tavLst>
                                    </p:anim>
                                    <p:anim calcmode="lin" valueType="num">
                                      <p:cBhvr additive="base">
                                        <p:cTn id="24" dur="4000" fill="hold"/>
                                        <p:tgtEl>
                                          <p:spTgt spid="1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37"/>
                    </p:tgtEl>
                  </p:cond>
                </p:stCondLst>
                <p:endSync evt="end" delay="0">
                  <p:rtn val="all"/>
                </p:endSync>
                <p:childTnLst>
                  <p:par>
                    <p:cTn id="26" fill="hold">
                      <p:stCondLst>
                        <p:cond delay="0"/>
                      </p:stCondLst>
                      <p:childTnLst>
                        <p:par>
                          <p:cTn id="27" fill="hold">
                            <p:stCondLst>
                              <p:cond delay="0"/>
                            </p:stCondLst>
                            <p:childTnLst>
                              <p:par>
                                <p:cTn id="28" presetID="26" presetClass="emph" presetSubtype="0" fill="hold" nodeType="clickEffect">
                                  <p:stCondLst>
                                    <p:cond delay="0"/>
                                  </p:stCondLst>
                                  <p:childTnLst>
                                    <p:animEffect transition="out" filter="fade">
                                      <p:cBhvr>
                                        <p:cTn id="29" dur="500" tmFilter="0, 0; .2, .5; .8, .5; 1, 0"/>
                                        <p:tgtEl>
                                          <p:spTgt spid="37"/>
                                        </p:tgtEl>
                                      </p:cBhvr>
                                    </p:animEffect>
                                    <p:animScale>
                                      <p:cBhvr>
                                        <p:cTn id="30" dur="250" autoRev="1" fill="hold"/>
                                        <p:tgtEl>
                                          <p:spTgt spid="37"/>
                                        </p:tgtEl>
                                      </p:cBhvr>
                                      <p:by x="105000" y="105000"/>
                                    </p:animScale>
                                  </p:childTnLst>
                                  <p:subTnLst>
                                    <p:audio>
                                      <p:cMediaNode>
                                        <p:cTn display="0" masterRel="sameClick">
                                          <p:stCondLst>
                                            <p:cond evt="begin" delay="0">
                                              <p:tn val="28"/>
                                            </p:cond>
                                          </p:stCondLst>
                                          <p:endCondLst>
                                            <p:cond evt="onStopAudio" delay="0">
                                              <p:tgtEl>
                                                <p:sldTgt/>
                                              </p:tgtEl>
                                            </p:cond>
                                          </p:endCondLst>
                                        </p:cTn>
                                        <p:tgtEl>
                                          <p:sndTgt r:embed="rId15" name="XUẤT HIỆN.wav"/>
                                        </p:tgtEl>
                                      </p:cMediaNode>
                                    </p:audio>
                                  </p:subTnLst>
                                </p:cTn>
                              </p:par>
                              <p:par>
                                <p:cTn id="31" presetID="47" presetClass="entr" presetSubtype="0" fill="hold" nodeType="with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fade">
                                      <p:cBhvr>
                                        <p:cTn id="33" dur="1000"/>
                                        <p:tgtEl>
                                          <p:spTgt spid="36"/>
                                        </p:tgtEl>
                                      </p:cBhvr>
                                    </p:animEffect>
                                    <p:anim calcmode="lin" valueType="num">
                                      <p:cBhvr>
                                        <p:cTn id="34" dur="1000" fill="hold"/>
                                        <p:tgtEl>
                                          <p:spTgt spid="36"/>
                                        </p:tgtEl>
                                        <p:attrNameLst>
                                          <p:attrName>ppt_x</p:attrName>
                                        </p:attrNameLst>
                                      </p:cBhvr>
                                      <p:tavLst>
                                        <p:tav tm="0">
                                          <p:val>
                                            <p:strVal val="#ppt_x"/>
                                          </p:val>
                                        </p:tav>
                                        <p:tav tm="100000">
                                          <p:val>
                                            <p:strVal val="#ppt_x"/>
                                          </p:val>
                                        </p:tav>
                                      </p:tavLst>
                                    </p:anim>
                                    <p:anim calcmode="lin" valueType="num">
                                      <p:cBhvr>
                                        <p:cTn id="35"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37"/>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6" name="trả lời câu hỏi"/>
          <p:cNvGrpSpPr/>
          <p:nvPr/>
        </p:nvGrpSpPr>
        <p:grpSpPr>
          <a:xfrm>
            <a:off x="7015980" y="6286535"/>
            <a:ext cx="5431128" cy="2030406"/>
            <a:chOff x="4677320" y="4255313"/>
            <a:chExt cx="3620752" cy="1353604"/>
          </a:xfrm>
        </p:grpSpPr>
        <p:grpSp>
          <p:nvGrpSpPr>
            <p:cNvPr id="30" name="Group 29"/>
            <p:cNvGrpSpPr/>
            <p:nvPr/>
          </p:nvGrpSpPr>
          <p:grpSpPr>
            <a:xfrm>
              <a:off x="4677320" y="4255313"/>
              <a:ext cx="3620752" cy="1353604"/>
              <a:chOff x="4677320" y="4206654"/>
              <a:chExt cx="3620752" cy="1353604"/>
            </a:xfrm>
          </p:grpSpPr>
          <p:pic>
            <p:nvPicPr>
              <p:cNvPr id="72" name="Graphic 71"/>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5867400" y="4206654"/>
                <a:ext cx="47625" cy="833438"/>
              </a:xfrm>
              <a:prstGeom prst="rect">
                <a:avLst/>
              </a:prstGeom>
            </p:spPr>
          </p:pic>
          <p:pic>
            <p:nvPicPr>
              <p:cNvPr id="73" name="Graphic 72"/>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6935291" y="4243289"/>
                <a:ext cx="47625" cy="833438"/>
              </a:xfrm>
              <a:prstGeom prst="rect">
                <a:avLst/>
              </a:prstGeom>
            </p:spPr>
          </p:pic>
          <p:pic>
            <p:nvPicPr>
              <p:cNvPr id="21" name="Picture 20"/>
              <p:cNvPicPr>
                <a:picLocks noChangeAspect="1"/>
              </p:cNvPicPr>
              <p:nvPr/>
            </p:nvPicPr>
            <p:blipFill>
              <a:blip r:embed="rId4"/>
              <a:stretch>
                <a:fillRect/>
              </a:stretch>
            </p:blipFill>
            <p:spPr>
              <a:xfrm>
                <a:off x="4677320" y="4593196"/>
                <a:ext cx="3620752" cy="967062"/>
              </a:xfrm>
              <a:prstGeom prst="rect">
                <a:avLst/>
              </a:prstGeom>
            </p:spPr>
          </p:pic>
        </p:grpSp>
        <p:sp>
          <p:nvSpPr>
            <p:cNvPr id="31" name="TextBox 30"/>
            <p:cNvSpPr txBox="1"/>
            <p:nvPr/>
          </p:nvSpPr>
          <p:spPr>
            <a:xfrm>
              <a:off x="4914900" y="4867825"/>
              <a:ext cx="3067050" cy="471924"/>
            </a:xfrm>
            <a:prstGeom prst="rect">
              <a:avLst/>
            </a:prstGeom>
            <a:noFill/>
          </p:spPr>
          <p:txBody>
            <a:bodyPr wrap="square" rtlCol="0">
              <a:spAutoFit/>
            </a:bodyPr>
            <a:lstStyle/>
            <a:p>
              <a:r>
                <a:rPr lang="vi-VN" sz="40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 Ăn vóc học hay</a:t>
              </a:r>
              <a:endParaRPr lang="en-US" sz="36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pic>
        <p:nvPicPr>
          <p:cNvPr id="7" name="tổ ong"/>
          <p:cNvPicPr>
            <a:picLocks noChangeAspect="1"/>
          </p:cNvPicPr>
          <p:nvPr/>
        </p:nvPicPr>
        <p:blipFill>
          <a:blip r:embed="rId5"/>
          <a:stretch>
            <a:fillRect/>
          </a:stretch>
        </p:blipFill>
        <p:spPr>
          <a:xfrm>
            <a:off x="15035528" y="-445383"/>
            <a:ext cx="3064892" cy="4672542"/>
          </a:xfrm>
          <a:prstGeom prst="rect">
            <a:avLst/>
          </a:prstGeom>
        </p:spPr>
      </p:pic>
      <p:grpSp>
        <p:nvGrpSpPr>
          <p:cNvPr id="35" name="Bảng câu hỏi"/>
          <p:cNvGrpSpPr/>
          <p:nvPr/>
        </p:nvGrpSpPr>
        <p:grpSpPr>
          <a:xfrm>
            <a:off x="5487724" y="-960840"/>
            <a:ext cx="8540549" cy="7464579"/>
            <a:chOff x="3640847" y="-673998"/>
            <a:chExt cx="5693699" cy="4976386"/>
          </a:xfrm>
        </p:grpSpPr>
        <p:grpSp>
          <p:nvGrpSpPr>
            <p:cNvPr id="25" name="Group 24"/>
            <p:cNvGrpSpPr/>
            <p:nvPr/>
          </p:nvGrpSpPr>
          <p:grpSpPr>
            <a:xfrm>
              <a:off x="3640847" y="-673998"/>
              <a:ext cx="5693699" cy="4976386"/>
              <a:chOff x="10437601" y="223062"/>
              <a:chExt cx="5693699" cy="4976386"/>
            </a:xfrm>
          </p:grpSpPr>
          <p:pic>
            <p:nvPicPr>
              <p:cNvPr id="67" name="Picture 66"/>
              <p:cNvPicPr>
                <a:picLocks noChangeAspect="1"/>
              </p:cNvPicPr>
              <p:nvPr/>
            </p:nvPicPr>
            <p:blipFill rotWithShape="1">
              <a:blip r:embed="rId6"/>
              <a:srcRect l="95915" r="-775"/>
              <a:stretch>
                <a:fillRect/>
              </a:stretch>
            </p:blipFill>
            <p:spPr>
              <a:xfrm>
                <a:off x="14257169" y="223062"/>
                <a:ext cx="336883" cy="2170364"/>
              </a:xfrm>
              <a:prstGeom prst="rect">
                <a:avLst/>
              </a:prstGeom>
            </p:spPr>
          </p:pic>
          <p:pic>
            <p:nvPicPr>
              <p:cNvPr id="68" name="Picture 67"/>
              <p:cNvPicPr>
                <a:picLocks noChangeAspect="1"/>
              </p:cNvPicPr>
              <p:nvPr/>
            </p:nvPicPr>
            <p:blipFill rotWithShape="1">
              <a:blip r:embed="rId6"/>
              <a:srcRect l="95915" r="-775"/>
              <a:stretch>
                <a:fillRect/>
              </a:stretch>
            </p:blipFill>
            <p:spPr>
              <a:xfrm>
                <a:off x="11855117" y="301060"/>
                <a:ext cx="336883" cy="2170364"/>
              </a:xfrm>
              <a:prstGeom prst="rect">
                <a:avLst/>
              </a:prstGeom>
            </p:spPr>
          </p:pic>
          <p:pic>
            <p:nvPicPr>
              <p:cNvPr id="9" name="Picture 8"/>
              <p:cNvPicPr>
                <a:picLocks noChangeAspect="1"/>
              </p:cNvPicPr>
              <p:nvPr/>
            </p:nvPicPr>
            <p:blipFill>
              <a:blip r:embed="rId7"/>
              <a:stretch>
                <a:fillRect/>
              </a:stretch>
            </p:blipFill>
            <p:spPr>
              <a:xfrm>
                <a:off x="10437601" y="1770448"/>
                <a:ext cx="5693699" cy="3429000"/>
              </a:xfrm>
              <a:prstGeom prst="rect">
                <a:avLst/>
              </a:prstGeom>
            </p:spPr>
          </p:pic>
        </p:grpSp>
        <p:sp>
          <p:nvSpPr>
            <p:cNvPr id="11" name="TextBox 10"/>
            <p:cNvSpPr txBox="1"/>
            <p:nvPr/>
          </p:nvSpPr>
          <p:spPr>
            <a:xfrm>
              <a:off x="4088292" y="1181685"/>
              <a:ext cx="4854565" cy="2276687"/>
            </a:xfrm>
            <a:prstGeom prst="rect">
              <a:avLst/>
            </a:prstGeom>
            <a:noFill/>
          </p:spPr>
          <p:txBody>
            <a:bodyPr wrap="square" rtlCol="0">
              <a:spAutoFit/>
            </a:bodyPr>
            <a:lstStyle/>
            <a:p>
              <a:r>
                <a:rPr lang="vi-VN" sz="3600" b="1">
                  <a:latin typeface="Times New Roman" panose="02020603050405020304" pitchFamily="18" charset="0"/>
                  <a:cs typeface="Times New Roman" panose="02020603050405020304" pitchFamily="18" charset="0"/>
                </a:rPr>
                <a:t>Câu 5 : </a:t>
              </a:r>
              <a:r>
                <a:rPr lang="vi-VN" sz="3600">
                  <a:latin typeface="Times New Roman" panose="02020603050405020304" pitchFamily="18" charset="0"/>
                  <a:cs typeface="Times New Roman" panose="02020603050405020304" pitchFamily="18" charset="0"/>
                </a:rPr>
                <a:t>Trong những tổ hợp từ sau, tổ hợp nào </a:t>
              </a:r>
              <a:r>
                <a:rPr lang="vi-VN" sz="3600" u="sng">
                  <a:latin typeface="Times New Roman" panose="02020603050405020304" pitchFamily="18" charset="0"/>
                  <a:cs typeface="Times New Roman" panose="02020603050405020304" pitchFamily="18" charset="0"/>
                </a:rPr>
                <a:t>không</a:t>
              </a:r>
              <a:r>
                <a:rPr lang="vi-VN" sz="3600">
                  <a:latin typeface="Times New Roman" panose="02020603050405020304" pitchFamily="18" charset="0"/>
                  <a:cs typeface="Times New Roman" panose="02020603050405020304" pitchFamily="18" charset="0"/>
                </a:rPr>
                <a:t> phải là thành ngữ?</a:t>
              </a:r>
              <a:endParaRPr lang="en-GB" sz="3600">
                <a:latin typeface="Times New Roman" panose="02020603050405020304" pitchFamily="18" charset="0"/>
                <a:cs typeface="Times New Roman" panose="02020603050405020304" pitchFamily="18" charset="0"/>
              </a:endParaRPr>
            </a:p>
            <a:p>
              <a:r>
                <a:rPr lang="vi-VN" sz="3600" smtClean="0">
                  <a:latin typeface="Times New Roman" panose="02020603050405020304" pitchFamily="18" charset="0"/>
                  <a:cs typeface="Times New Roman" panose="02020603050405020304" pitchFamily="18" charset="0"/>
                </a:rPr>
                <a:t>A</a:t>
              </a:r>
              <a:r>
                <a:rPr lang="vi-VN" sz="3600">
                  <a:latin typeface="Times New Roman" panose="02020603050405020304" pitchFamily="18" charset="0"/>
                  <a:cs typeface="Times New Roman" panose="02020603050405020304" pitchFamily="18" charset="0"/>
                </a:rPr>
                <a:t>. </a:t>
              </a:r>
              <a:r>
                <a:rPr lang="en-US" altLang="vi-VN" sz="3600">
                  <a:latin typeface="Times New Roman" panose="02020603050405020304" pitchFamily="18" charset="0"/>
                  <a:cs typeface="Times New Roman" panose="02020603050405020304" pitchFamily="18" charset="0"/>
                </a:rPr>
                <a:t>Đắt như tôm tươi</a:t>
              </a:r>
              <a:r>
                <a:rPr lang="vi-VN" sz="3600">
                  <a:latin typeface="Times New Roman" panose="02020603050405020304" pitchFamily="18" charset="0"/>
                  <a:cs typeface="Times New Roman" panose="02020603050405020304" pitchFamily="18" charset="0"/>
                </a:rPr>
                <a:t>                                      B. Chim sa cá lặn</a:t>
              </a:r>
              <a:endParaRPr lang="en-GB" sz="3600">
                <a:latin typeface="Times New Roman" panose="02020603050405020304" pitchFamily="18" charset="0"/>
                <a:cs typeface="Times New Roman" panose="02020603050405020304" pitchFamily="18" charset="0"/>
              </a:endParaRPr>
            </a:p>
            <a:p>
              <a:r>
                <a:rPr lang="vi-VN" sz="3600" smtClean="0">
                  <a:latin typeface="Times New Roman" panose="02020603050405020304" pitchFamily="18" charset="0"/>
                  <a:cs typeface="Times New Roman" panose="02020603050405020304" pitchFamily="18" charset="0"/>
                </a:rPr>
                <a:t>C</a:t>
              </a:r>
              <a:r>
                <a:rPr lang="vi-VN" sz="3600">
                  <a:latin typeface="Times New Roman" panose="02020603050405020304" pitchFamily="18" charset="0"/>
                  <a:cs typeface="Times New Roman" panose="02020603050405020304" pitchFamily="18" charset="0"/>
                </a:rPr>
                <a:t>. </a:t>
              </a:r>
              <a:r>
                <a:rPr lang="en-US" altLang="vi-VN" sz="3600">
                  <a:latin typeface="Times New Roman" panose="02020603050405020304" pitchFamily="18" charset="0"/>
                  <a:cs typeface="Times New Roman" panose="02020603050405020304" pitchFamily="18" charset="0"/>
                </a:rPr>
                <a:t>Trắng như tuyết</a:t>
              </a:r>
              <a:r>
                <a:rPr lang="vi-VN" sz="3600">
                  <a:latin typeface="Times New Roman" panose="02020603050405020304" pitchFamily="18" charset="0"/>
                  <a:cs typeface="Times New Roman" panose="02020603050405020304" pitchFamily="18" charset="0"/>
                </a:rPr>
                <a:t>                                            D. Ăn vóc học hay</a:t>
              </a:r>
              <a:endParaRPr lang="en-GB" sz="3600">
                <a:latin typeface="Times New Roman" panose="02020603050405020304" pitchFamily="18" charset="0"/>
                <a:cs typeface="Times New Roman" panose="02020603050405020304" pitchFamily="18" charset="0"/>
              </a:endParaRPr>
            </a:p>
          </p:txBody>
        </p:sp>
      </p:grpSp>
      <p:pic>
        <p:nvPicPr>
          <p:cNvPr id="34" name="bọ cánh cứng"/>
          <p:cNvPicPr>
            <a:picLocks noChangeAspect="1"/>
          </p:cNvPicPr>
          <p:nvPr/>
        </p:nvPicPr>
        <p:blipFill>
          <a:blip r:embed="rId8"/>
          <a:stretch>
            <a:fillRect/>
          </a:stretch>
        </p:blipFill>
        <p:spPr>
          <a:xfrm>
            <a:off x="567300" y="6677023"/>
            <a:ext cx="2717136" cy="1952399"/>
          </a:xfrm>
          <a:prstGeom prst="rect">
            <a:avLst/>
          </a:prstGeom>
        </p:spPr>
      </p:pic>
      <p:pic>
        <p:nvPicPr>
          <p:cNvPr id="114" name="ong già"/>
          <p:cNvPicPr>
            <a:picLocks noChangeAspect="1"/>
          </p:cNvPicPr>
          <p:nvPr/>
        </p:nvPicPr>
        <p:blipFill>
          <a:blip r:embed="rId9"/>
          <a:stretch>
            <a:fillRect/>
          </a:stretch>
        </p:blipFill>
        <p:spPr>
          <a:xfrm flipH="1">
            <a:off x="4469410" y="5118611"/>
            <a:ext cx="1808793" cy="1747737"/>
          </a:xfrm>
          <a:prstGeom prst="rect">
            <a:avLst/>
          </a:prstGeom>
        </p:spPr>
      </p:pic>
      <p:pic>
        <p:nvPicPr>
          <p:cNvPr id="115" name="kiến">
            <a:hlinkClick r:id="rId10" action="ppaction://hlinksldjump"/>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6630274" y="8415374"/>
            <a:ext cx="1657727" cy="1871627"/>
          </a:xfrm>
          <a:prstGeom prst="rect">
            <a:avLst/>
          </a:prstGeom>
        </p:spPr>
      </p:pic>
      <p:pic>
        <p:nvPicPr>
          <p:cNvPr id="117" name="ong non"/>
          <p:cNvPicPr>
            <a:picLocks noChangeAspect="1"/>
          </p:cNvPicPr>
          <p:nvPr/>
        </p:nvPicPr>
        <p:blipFill>
          <a:blip r:embed="rId13"/>
          <a:stretch>
            <a:fillRect/>
          </a:stretch>
        </p:blipFill>
        <p:spPr>
          <a:xfrm flipH="1">
            <a:off x="12394150" y="4451084"/>
            <a:ext cx="1662938" cy="2225939"/>
          </a:xfrm>
          <a:prstGeom prst="rect">
            <a:avLst/>
          </a:prstGeom>
        </p:spPr>
      </p:pic>
      <p:pic>
        <p:nvPicPr>
          <p:cNvPr id="37" name="ong MC"/>
          <p:cNvPicPr>
            <a:picLocks noChangeAspect="1"/>
          </p:cNvPicPr>
          <p:nvPr/>
        </p:nvPicPr>
        <p:blipFill>
          <a:blip r:embed="rId14"/>
          <a:stretch>
            <a:fillRect/>
          </a:stretch>
        </p:blipFill>
        <p:spPr>
          <a:xfrm>
            <a:off x="1278449" y="1055927"/>
            <a:ext cx="3100085" cy="4746147"/>
          </a:xfrm>
          <a:prstGeom prst="rect">
            <a:avLst/>
          </a:prstGeom>
        </p:spPr>
      </p:pic>
      <p:sp>
        <p:nvSpPr>
          <p:cNvPr id="20" name="Down Arrow 19"/>
          <p:cNvSpPr/>
          <p:nvPr/>
        </p:nvSpPr>
        <p:spPr>
          <a:xfrm rot="3598339">
            <a:off x="4253013" y="1141751"/>
            <a:ext cx="1161297" cy="1829293"/>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p:cNvSpPr txBox="1"/>
          <p:nvPr/>
        </p:nvSpPr>
        <p:spPr>
          <a:xfrm rot="20014266">
            <a:off x="4101445" y="1666713"/>
            <a:ext cx="1608133" cy="646331"/>
          </a:xfrm>
          <a:prstGeom prst="rect">
            <a:avLst/>
          </a:prstGeom>
          <a:noFill/>
        </p:spPr>
        <p:txBody>
          <a:bodyPr wrap="none" rtlCol="0">
            <a:spAutoFit/>
          </a:bodyPr>
          <a:lstStyle/>
          <a:p>
            <a:r>
              <a:rPr lang="vi-VN" sz="3600" b="1" smtClean="0">
                <a:latin typeface="+mj-lt"/>
              </a:rPr>
              <a:t>Đáp án</a:t>
            </a:r>
            <a:endParaRPr lang="en-GB" sz="3600" b="1">
              <a:latin typeface="+mj-lt"/>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50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1000"/>
                                        <p:tgtEl>
                                          <p:spTgt spid="35"/>
                                        </p:tgtEl>
                                      </p:cBhvr>
                                    </p:animEffect>
                                    <p:anim calcmode="lin" valueType="num">
                                      <p:cBhvr>
                                        <p:cTn id="8" dur="1000" fill="hold"/>
                                        <p:tgtEl>
                                          <p:spTgt spid="35"/>
                                        </p:tgtEl>
                                        <p:attrNameLst>
                                          <p:attrName>ppt_x</p:attrName>
                                        </p:attrNameLst>
                                      </p:cBhvr>
                                      <p:tavLst>
                                        <p:tav tm="0">
                                          <p:val>
                                            <p:strVal val="#ppt_x"/>
                                          </p:val>
                                        </p:tav>
                                        <p:tav tm="100000">
                                          <p:val>
                                            <p:strVal val="#ppt_x"/>
                                          </p:val>
                                        </p:tav>
                                      </p:tavLst>
                                    </p:anim>
                                    <p:anim calcmode="lin" valueType="num">
                                      <p:cBhvr>
                                        <p:cTn id="9" dur="1000" fill="hold"/>
                                        <p:tgtEl>
                                          <p:spTgt spid="3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125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750"/>
                                        <p:tgtEl>
                                          <p:spTgt spid="7"/>
                                        </p:tgtEl>
                                      </p:cBhvr>
                                    </p:animEffect>
                                    <p:anim calcmode="lin" valueType="num">
                                      <p:cBhvr>
                                        <p:cTn id="13" dur="1750" fill="hold"/>
                                        <p:tgtEl>
                                          <p:spTgt spid="7"/>
                                        </p:tgtEl>
                                        <p:attrNameLst>
                                          <p:attrName>ppt_x</p:attrName>
                                        </p:attrNameLst>
                                      </p:cBhvr>
                                      <p:tavLst>
                                        <p:tav tm="0">
                                          <p:val>
                                            <p:strVal val="#ppt_x"/>
                                          </p:val>
                                        </p:tav>
                                        <p:tav tm="100000">
                                          <p:val>
                                            <p:strVal val="#ppt_x"/>
                                          </p:val>
                                        </p:tav>
                                      </p:tavLst>
                                    </p:anim>
                                    <p:anim calcmode="lin" valueType="num">
                                      <p:cBhvr>
                                        <p:cTn id="14" dur="1750" fill="hold"/>
                                        <p:tgtEl>
                                          <p:spTgt spid="7"/>
                                        </p:tgtEl>
                                        <p:attrNameLst>
                                          <p:attrName>ppt_y</p:attrName>
                                        </p:attrNameLst>
                                      </p:cBhvr>
                                      <p:tavLst>
                                        <p:tav tm="0">
                                          <p:val>
                                            <p:strVal val="#ppt_y-.1"/>
                                          </p:val>
                                        </p:tav>
                                        <p:tav tm="100000">
                                          <p:val>
                                            <p:strVal val="#ppt_y"/>
                                          </p:val>
                                        </p:tav>
                                      </p:tavLst>
                                    </p:anim>
                                  </p:childTnLst>
                                </p:cTn>
                              </p:par>
                              <p:par>
                                <p:cTn id="15" presetID="22" presetClass="entr" presetSubtype="4" fill="hold" nodeType="withEffect">
                                  <p:stCondLst>
                                    <p:cond delay="3250"/>
                                  </p:stCondLst>
                                  <p:childTnLst>
                                    <p:set>
                                      <p:cBhvr>
                                        <p:cTn id="16" dur="1" fill="hold">
                                          <p:stCondLst>
                                            <p:cond delay="0"/>
                                          </p:stCondLst>
                                        </p:cTn>
                                        <p:tgtEl>
                                          <p:spTgt spid="34"/>
                                        </p:tgtEl>
                                        <p:attrNameLst>
                                          <p:attrName>style.visibility</p:attrName>
                                        </p:attrNameLst>
                                      </p:cBhvr>
                                      <p:to>
                                        <p:strVal val="visible"/>
                                      </p:to>
                                    </p:set>
                                    <p:animEffect transition="in" filter="wipe(down)">
                                      <p:cBhvr>
                                        <p:cTn id="17" dur="2500"/>
                                        <p:tgtEl>
                                          <p:spTgt spid="34"/>
                                        </p:tgtEl>
                                      </p:cBhvr>
                                    </p:animEffect>
                                  </p:childTnLst>
                                </p:cTn>
                              </p:par>
                              <p:par>
                                <p:cTn id="18" presetID="22" presetClass="entr" presetSubtype="4" fill="hold" nodeType="withEffect">
                                  <p:stCondLst>
                                    <p:cond delay="3250"/>
                                  </p:stCondLst>
                                  <p:childTnLst>
                                    <p:set>
                                      <p:cBhvr>
                                        <p:cTn id="19" dur="1" fill="hold">
                                          <p:stCondLst>
                                            <p:cond delay="0"/>
                                          </p:stCondLst>
                                        </p:cTn>
                                        <p:tgtEl>
                                          <p:spTgt spid="115"/>
                                        </p:tgtEl>
                                        <p:attrNameLst>
                                          <p:attrName>style.visibility</p:attrName>
                                        </p:attrNameLst>
                                      </p:cBhvr>
                                      <p:to>
                                        <p:strVal val="visible"/>
                                      </p:to>
                                    </p:set>
                                    <p:animEffect transition="in" filter="wipe(down)">
                                      <p:cBhvr>
                                        <p:cTn id="20" dur="2500"/>
                                        <p:tgtEl>
                                          <p:spTgt spid="115"/>
                                        </p:tgtEl>
                                      </p:cBhvr>
                                    </p:animEffect>
                                  </p:childTnLst>
                                </p:cTn>
                              </p:par>
                              <p:par>
                                <p:cTn id="21" presetID="2" presetClass="entr" presetSubtype="8" fill="hold" nodeType="withEffect">
                                  <p:stCondLst>
                                    <p:cond delay="3250"/>
                                  </p:stCondLst>
                                  <p:childTnLst>
                                    <p:set>
                                      <p:cBhvr>
                                        <p:cTn id="22" dur="1" fill="hold">
                                          <p:stCondLst>
                                            <p:cond delay="0"/>
                                          </p:stCondLst>
                                        </p:cTn>
                                        <p:tgtEl>
                                          <p:spTgt spid="114"/>
                                        </p:tgtEl>
                                        <p:attrNameLst>
                                          <p:attrName>style.visibility</p:attrName>
                                        </p:attrNameLst>
                                      </p:cBhvr>
                                      <p:to>
                                        <p:strVal val="visible"/>
                                      </p:to>
                                    </p:set>
                                    <p:anim calcmode="lin" valueType="num">
                                      <p:cBhvr additive="base">
                                        <p:cTn id="23" dur="4000" fill="hold"/>
                                        <p:tgtEl>
                                          <p:spTgt spid="114"/>
                                        </p:tgtEl>
                                        <p:attrNameLst>
                                          <p:attrName>ppt_x</p:attrName>
                                        </p:attrNameLst>
                                      </p:cBhvr>
                                      <p:tavLst>
                                        <p:tav tm="0">
                                          <p:val>
                                            <p:strVal val="0-#ppt_w/2"/>
                                          </p:val>
                                        </p:tav>
                                        <p:tav tm="100000">
                                          <p:val>
                                            <p:strVal val="#ppt_x"/>
                                          </p:val>
                                        </p:tav>
                                      </p:tavLst>
                                    </p:anim>
                                    <p:anim calcmode="lin" valueType="num">
                                      <p:cBhvr additive="base">
                                        <p:cTn id="24" dur="4000" fill="hold"/>
                                        <p:tgtEl>
                                          <p:spTgt spid="1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37"/>
                    </p:tgtEl>
                  </p:cond>
                </p:stCondLst>
                <p:endSync evt="end" delay="0">
                  <p:rtn val="all"/>
                </p:endSync>
                <p:childTnLst>
                  <p:par>
                    <p:cTn id="26" fill="hold">
                      <p:stCondLst>
                        <p:cond delay="0"/>
                      </p:stCondLst>
                      <p:childTnLst>
                        <p:par>
                          <p:cTn id="27" fill="hold">
                            <p:stCondLst>
                              <p:cond delay="0"/>
                            </p:stCondLst>
                            <p:childTnLst>
                              <p:par>
                                <p:cTn id="28" presetID="26" presetClass="emph" presetSubtype="0" fill="hold" nodeType="clickEffect">
                                  <p:stCondLst>
                                    <p:cond delay="0"/>
                                  </p:stCondLst>
                                  <p:childTnLst>
                                    <p:animEffect transition="out" filter="fade">
                                      <p:cBhvr>
                                        <p:cTn id="29" dur="500" tmFilter="0, 0; .2, .5; .8, .5; 1, 0"/>
                                        <p:tgtEl>
                                          <p:spTgt spid="37"/>
                                        </p:tgtEl>
                                      </p:cBhvr>
                                    </p:animEffect>
                                    <p:animScale>
                                      <p:cBhvr>
                                        <p:cTn id="30" dur="250" autoRev="1" fill="hold"/>
                                        <p:tgtEl>
                                          <p:spTgt spid="37"/>
                                        </p:tgtEl>
                                      </p:cBhvr>
                                      <p:by x="105000" y="105000"/>
                                    </p:animScale>
                                  </p:childTnLst>
                                  <p:subTnLst>
                                    <p:audio>
                                      <p:cMediaNode>
                                        <p:cTn display="0" masterRel="sameClick">
                                          <p:stCondLst>
                                            <p:cond evt="begin" delay="0">
                                              <p:tn val="28"/>
                                            </p:cond>
                                          </p:stCondLst>
                                          <p:endCondLst>
                                            <p:cond evt="onStopAudio" delay="0">
                                              <p:tgtEl>
                                                <p:sldTgt/>
                                              </p:tgtEl>
                                            </p:cond>
                                          </p:endCondLst>
                                        </p:cTn>
                                        <p:tgtEl>
                                          <p:sndTgt r:embed="rId15" name="XUẤT HIỆN.wav"/>
                                        </p:tgtEl>
                                      </p:cMediaNode>
                                    </p:audio>
                                  </p:subTnLst>
                                </p:cTn>
                              </p:par>
                              <p:par>
                                <p:cTn id="31" presetID="47" presetClass="entr" presetSubtype="0" fill="hold" nodeType="with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fade">
                                      <p:cBhvr>
                                        <p:cTn id="33" dur="1000"/>
                                        <p:tgtEl>
                                          <p:spTgt spid="36"/>
                                        </p:tgtEl>
                                      </p:cBhvr>
                                    </p:animEffect>
                                    <p:anim calcmode="lin" valueType="num">
                                      <p:cBhvr>
                                        <p:cTn id="34" dur="1000" fill="hold"/>
                                        <p:tgtEl>
                                          <p:spTgt spid="36"/>
                                        </p:tgtEl>
                                        <p:attrNameLst>
                                          <p:attrName>ppt_x</p:attrName>
                                        </p:attrNameLst>
                                      </p:cBhvr>
                                      <p:tavLst>
                                        <p:tav tm="0">
                                          <p:val>
                                            <p:strVal val="#ppt_x"/>
                                          </p:val>
                                        </p:tav>
                                        <p:tav tm="100000">
                                          <p:val>
                                            <p:strVal val="#ppt_x"/>
                                          </p:val>
                                        </p:tav>
                                      </p:tavLst>
                                    </p:anim>
                                    <p:anim calcmode="lin" valueType="num">
                                      <p:cBhvr>
                                        <p:cTn id="35"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37"/>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6" name="trả lời câu hỏi"/>
          <p:cNvGrpSpPr/>
          <p:nvPr/>
        </p:nvGrpSpPr>
        <p:grpSpPr>
          <a:xfrm>
            <a:off x="7015980" y="6286535"/>
            <a:ext cx="5431128" cy="2030406"/>
            <a:chOff x="4677320" y="4255313"/>
            <a:chExt cx="3620752" cy="1353604"/>
          </a:xfrm>
        </p:grpSpPr>
        <p:grpSp>
          <p:nvGrpSpPr>
            <p:cNvPr id="30" name="Group 29"/>
            <p:cNvGrpSpPr/>
            <p:nvPr/>
          </p:nvGrpSpPr>
          <p:grpSpPr>
            <a:xfrm>
              <a:off x="4677320" y="4255313"/>
              <a:ext cx="3620752" cy="1353604"/>
              <a:chOff x="4677320" y="4206654"/>
              <a:chExt cx="3620752" cy="1353604"/>
            </a:xfrm>
          </p:grpSpPr>
          <p:pic>
            <p:nvPicPr>
              <p:cNvPr id="72" name="Graphic 71"/>
              <p:cNvPicPr>
                <a:picLocks noChangeAspect="1"/>
              </p:cNvPicPr>
              <p:nvPr/>
            </p:nvPicPr>
            <p:blipFill>
              <a:blip r:embed="rId2"/>
              <a:stretch>
                <a:fillRect/>
              </a:stretch>
            </p:blipFill>
            <p:spPr>
              <a:xfrm flipH="1">
                <a:off x="5867400" y="4206654"/>
                <a:ext cx="47625" cy="833438"/>
              </a:xfrm>
              <a:prstGeom prst="rect">
                <a:avLst/>
              </a:prstGeom>
            </p:spPr>
          </p:pic>
          <p:pic>
            <p:nvPicPr>
              <p:cNvPr id="73" name="Graphic 72"/>
              <p:cNvPicPr>
                <a:picLocks noChangeAspect="1"/>
              </p:cNvPicPr>
              <p:nvPr/>
            </p:nvPicPr>
            <p:blipFill>
              <a:blip r:embed="rId2"/>
              <a:stretch>
                <a:fillRect/>
              </a:stretch>
            </p:blipFill>
            <p:spPr>
              <a:xfrm flipH="1">
                <a:off x="6935291" y="4243289"/>
                <a:ext cx="47625" cy="833438"/>
              </a:xfrm>
              <a:prstGeom prst="rect">
                <a:avLst/>
              </a:prstGeom>
            </p:spPr>
          </p:pic>
          <p:pic>
            <p:nvPicPr>
              <p:cNvPr id="21" name="Picture 20"/>
              <p:cNvPicPr>
                <a:picLocks noChangeAspect="1"/>
              </p:cNvPicPr>
              <p:nvPr/>
            </p:nvPicPr>
            <p:blipFill>
              <a:blip r:embed="rId3"/>
              <a:stretch>
                <a:fillRect/>
              </a:stretch>
            </p:blipFill>
            <p:spPr>
              <a:xfrm>
                <a:off x="4677320" y="4593196"/>
                <a:ext cx="3620752" cy="967062"/>
              </a:xfrm>
              <a:prstGeom prst="rect">
                <a:avLst/>
              </a:prstGeom>
            </p:spPr>
          </p:pic>
        </p:grpSp>
        <p:sp>
          <p:nvSpPr>
            <p:cNvPr id="31" name="TextBox 30"/>
            <p:cNvSpPr txBox="1"/>
            <p:nvPr/>
          </p:nvSpPr>
          <p:spPr>
            <a:xfrm>
              <a:off x="4971807" y="4866154"/>
              <a:ext cx="3067050" cy="430887"/>
            </a:xfrm>
            <a:prstGeom prst="rect">
              <a:avLst/>
            </a:prstGeom>
            <a:noFill/>
          </p:spPr>
          <p:txBody>
            <a:bodyPr wrap="square" rtlCol="0">
              <a:spAutoFit/>
            </a:bodyPr>
            <a:lstStyle/>
            <a:p>
              <a:r>
                <a:rPr lang="vi-VN" sz="3600" b="1">
                  <a:latin typeface="Times New Roman" panose="02020603050405020304" pitchFamily="18" charset="0"/>
                  <a:cs typeface="Times New Roman" panose="02020603050405020304" pitchFamily="18" charset="0"/>
                </a:rPr>
                <a:t>A. Đeo nhạc cho mèo</a:t>
              </a:r>
              <a:endParaRPr lang="en-GB" sz="3600" b="1">
                <a:latin typeface="Times New Roman" panose="02020603050405020304" pitchFamily="18" charset="0"/>
                <a:cs typeface="Times New Roman" panose="02020603050405020304" pitchFamily="18" charset="0"/>
              </a:endParaRPr>
            </a:p>
          </p:txBody>
        </p:sp>
      </p:grpSp>
      <p:pic>
        <p:nvPicPr>
          <p:cNvPr id="7" name="tổ ong"/>
          <p:cNvPicPr>
            <a:picLocks noChangeAspect="1"/>
          </p:cNvPicPr>
          <p:nvPr/>
        </p:nvPicPr>
        <p:blipFill>
          <a:blip r:embed="rId4"/>
          <a:stretch>
            <a:fillRect/>
          </a:stretch>
        </p:blipFill>
        <p:spPr>
          <a:xfrm>
            <a:off x="15035528" y="-445383"/>
            <a:ext cx="3064892" cy="4672542"/>
          </a:xfrm>
          <a:prstGeom prst="rect">
            <a:avLst/>
          </a:prstGeom>
        </p:spPr>
      </p:pic>
      <p:grpSp>
        <p:nvGrpSpPr>
          <p:cNvPr id="35" name="Bảng câu hỏi"/>
          <p:cNvGrpSpPr/>
          <p:nvPr/>
        </p:nvGrpSpPr>
        <p:grpSpPr>
          <a:xfrm>
            <a:off x="5487724" y="-960840"/>
            <a:ext cx="8540549" cy="7464579"/>
            <a:chOff x="3640847" y="-673998"/>
            <a:chExt cx="5693699" cy="4976386"/>
          </a:xfrm>
        </p:grpSpPr>
        <p:grpSp>
          <p:nvGrpSpPr>
            <p:cNvPr id="25" name="Group 24"/>
            <p:cNvGrpSpPr/>
            <p:nvPr/>
          </p:nvGrpSpPr>
          <p:grpSpPr>
            <a:xfrm>
              <a:off x="3640847" y="-673998"/>
              <a:ext cx="5693699" cy="4976386"/>
              <a:chOff x="10437601" y="223062"/>
              <a:chExt cx="5693699" cy="4976386"/>
            </a:xfrm>
          </p:grpSpPr>
          <p:pic>
            <p:nvPicPr>
              <p:cNvPr id="67" name="Picture 66"/>
              <p:cNvPicPr>
                <a:picLocks noChangeAspect="1"/>
              </p:cNvPicPr>
              <p:nvPr/>
            </p:nvPicPr>
            <p:blipFill rotWithShape="1">
              <a:blip r:embed="rId5"/>
              <a:srcRect l="95915" r="-775"/>
              <a:stretch>
                <a:fillRect/>
              </a:stretch>
            </p:blipFill>
            <p:spPr>
              <a:xfrm>
                <a:off x="14257169" y="223062"/>
                <a:ext cx="336883" cy="2170364"/>
              </a:xfrm>
              <a:prstGeom prst="rect">
                <a:avLst/>
              </a:prstGeom>
            </p:spPr>
          </p:pic>
          <p:pic>
            <p:nvPicPr>
              <p:cNvPr id="68" name="Picture 67"/>
              <p:cNvPicPr>
                <a:picLocks noChangeAspect="1"/>
              </p:cNvPicPr>
              <p:nvPr/>
            </p:nvPicPr>
            <p:blipFill rotWithShape="1">
              <a:blip r:embed="rId5"/>
              <a:srcRect l="95915" r="-775"/>
              <a:stretch>
                <a:fillRect/>
              </a:stretch>
            </p:blipFill>
            <p:spPr>
              <a:xfrm>
                <a:off x="11855117" y="301060"/>
                <a:ext cx="336883" cy="2170364"/>
              </a:xfrm>
              <a:prstGeom prst="rect">
                <a:avLst/>
              </a:prstGeom>
            </p:spPr>
          </p:pic>
          <p:pic>
            <p:nvPicPr>
              <p:cNvPr id="9" name="Picture 8"/>
              <p:cNvPicPr>
                <a:picLocks noChangeAspect="1"/>
              </p:cNvPicPr>
              <p:nvPr/>
            </p:nvPicPr>
            <p:blipFill>
              <a:blip r:embed="rId6"/>
              <a:stretch>
                <a:fillRect/>
              </a:stretch>
            </p:blipFill>
            <p:spPr>
              <a:xfrm>
                <a:off x="10437601" y="1770448"/>
                <a:ext cx="5693699" cy="3429000"/>
              </a:xfrm>
              <a:prstGeom prst="rect">
                <a:avLst/>
              </a:prstGeom>
            </p:spPr>
          </p:pic>
        </p:grpSp>
        <p:sp>
          <p:nvSpPr>
            <p:cNvPr id="11" name="TextBox 10"/>
            <p:cNvSpPr txBox="1"/>
            <p:nvPr/>
          </p:nvSpPr>
          <p:spPr>
            <a:xfrm>
              <a:off x="4203008" y="1164555"/>
              <a:ext cx="4634075" cy="2646257"/>
            </a:xfrm>
            <a:prstGeom prst="rect">
              <a:avLst/>
            </a:prstGeom>
            <a:noFill/>
          </p:spPr>
          <p:txBody>
            <a:bodyPr wrap="square" rtlCol="0">
              <a:spAutoFit/>
            </a:bodyPr>
            <a:lstStyle/>
            <a:p>
              <a:r>
                <a:rPr lang="vi-VN" sz="3600" b="1">
                  <a:latin typeface="Times New Roman" panose="02020603050405020304" pitchFamily="18" charset="0"/>
                  <a:cs typeface="Times New Roman" panose="02020603050405020304" pitchFamily="18" charset="0"/>
                </a:rPr>
                <a:t>Câu 6 . </a:t>
              </a:r>
              <a:r>
                <a:rPr lang="vi-VN" sz="3600">
                  <a:latin typeface="Times New Roman" panose="02020603050405020304" pitchFamily="18" charset="0"/>
                  <a:cs typeface="Times New Roman" panose="02020603050405020304" pitchFamily="18" charset="0"/>
                </a:rPr>
                <a:t>Thành ngữ nào sau đây có ý nghĩa “</a:t>
              </a:r>
              <a:r>
                <a:rPr lang="vi-VN" sz="3600" i="1">
                  <a:latin typeface="Times New Roman" panose="02020603050405020304" pitchFamily="18" charset="0"/>
                  <a:cs typeface="Times New Roman" panose="02020603050405020304" pitchFamily="18" charset="0"/>
                </a:rPr>
                <a:t>ý tưởng viển vông, thiếu thực tế thiếu tính khả thi</a:t>
              </a:r>
              <a:r>
                <a:rPr lang="vi-VN" sz="3600">
                  <a:latin typeface="Times New Roman" panose="02020603050405020304" pitchFamily="18" charset="0"/>
                  <a:cs typeface="Times New Roman" panose="02020603050405020304" pitchFamily="18" charset="0"/>
                </a:rPr>
                <a:t>”?</a:t>
              </a:r>
              <a:endParaRPr lang="en-GB" sz="3600">
                <a:latin typeface="Times New Roman" panose="02020603050405020304" pitchFamily="18" charset="0"/>
                <a:cs typeface="Times New Roman" panose="02020603050405020304" pitchFamily="18" charset="0"/>
              </a:endParaRPr>
            </a:p>
            <a:p>
              <a:r>
                <a:rPr lang="vi-VN" sz="3600">
                  <a:latin typeface="Times New Roman" panose="02020603050405020304" pitchFamily="18" charset="0"/>
                  <a:cs typeface="Times New Roman" panose="02020603050405020304" pitchFamily="18" charset="0"/>
                </a:rPr>
                <a:t>A. Đeo nhạc cho mèo</a:t>
              </a:r>
              <a:endParaRPr lang="en-GB" sz="3600">
                <a:latin typeface="Times New Roman" panose="02020603050405020304" pitchFamily="18" charset="0"/>
                <a:cs typeface="Times New Roman" panose="02020603050405020304" pitchFamily="18" charset="0"/>
              </a:endParaRPr>
            </a:p>
            <a:p>
              <a:r>
                <a:rPr lang="vi-VN" sz="3600">
                  <a:latin typeface="Times New Roman" panose="02020603050405020304" pitchFamily="18" charset="0"/>
                  <a:cs typeface="Times New Roman" panose="02020603050405020304" pitchFamily="18" charset="0"/>
                </a:rPr>
                <a:t>B. Đẽo cày giữa đường</a:t>
              </a:r>
              <a:endParaRPr lang="en-GB" sz="3600">
                <a:latin typeface="Times New Roman" panose="02020603050405020304" pitchFamily="18" charset="0"/>
                <a:cs typeface="Times New Roman" panose="02020603050405020304" pitchFamily="18" charset="0"/>
              </a:endParaRPr>
            </a:p>
            <a:p>
              <a:r>
                <a:rPr lang="vi-VN" sz="3600">
                  <a:latin typeface="Times New Roman" panose="02020603050405020304" pitchFamily="18" charset="0"/>
                  <a:cs typeface="Times New Roman" panose="02020603050405020304" pitchFamily="18" charset="0"/>
                </a:rPr>
                <a:t>C. Ếch ngồi đáy giếng</a:t>
              </a:r>
              <a:endParaRPr lang="en-GB" sz="3600">
                <a:latin typeface="Times New Roman" panose="02020603050405020304" pitchFamily="18" charset="0"/>
                <a:cs typeface="Times New Roman" panose="02020603050405020304" pitchFamily="18" charset="0"/>
              </a:endParaRPr>
            </a:p>
            <a:p>
              <a:r>
                <a:rPr lang="vi-VN" sz="3600">
                  <a:latin typeface="Times New Roman" panose="02020603050405020304" pitchFamily="18" charset="0"/>
                  <a:cs typeface="Times New Roman" panose="02020603050405020304" pitchFamily="18" charset="0"/>
                </a:rPr>
                <a:t>D. Thầy bói xem voi</a:t>
              </a:r>
              <a:endParaRPr lang="en-GB" sz="3600">
                <a:latin typeface="Times New Roman" panose="02020603050405020304" pitchFamily="18" charset="0"/>
                <a:cs typeface="Times New Roman" panose="02020603050405020304" pitchFamily="18" charset="0"/>
              </a:endParaRPr>
            </a:p>
          </p:txBody>
        </p:sp>
      </p:grpSp>
      <p:pic>
        <p:nvPicPr>
          <p:cNvPr id="34" name="bọ cánh cứng"/>
          <p:cNvPicPr>
            <a:picLocks noChangeAspect="1"/>
          </p:cNvPicPr>
          <p:nvPr/>
        </p:nvPicPr>
        <p:blipFill>
          <a:blip r:embed="rId7"/>
          <a:stretch>
            <a:fillRect/>
          </a:stretch>
        </p:blipFill>
        <p:spPr>
          <a:xfrm>
            <a:off x="567300" y="6677023"/>
            <a:ext cx="2717136" cy="1952399"/>
          </a:xfrm>
          <a:prstGeom prst="rect">
            <a:avLst/>
          </a:prstGeom>
        </p:spPr>
      </p:pic>
      <p:pic>
        <p:nvPicPr>
          <p:cNvPr id="114" name="ong già"/>
          <p:cNvPicPr>
            <a:picLocks noChangeAspect="1"/>
          </p:cNvPicPr>
          <p:nvPr/>
        </p:nvPicPr>
        <p:blipFill>
          <a:blip r:embed="rId8"/>
          <a:stretch>
            <a:fillRect/>
          </a:stretch>
        </p:blipFill>
        <p:spPr>
          <a:xfrm flipH="1">
            <a:off x="4613033" y="5629870"/>
            <a:ext cx="1808793" cy="1747737"/>
          </a:xfrm>
          <a:prstGeom prst="rect">
            <a:avLst/>
          </a:prstGeom>
        </p:spPr>
      </p:pic>
      <p:pic>
        <p:nvPicPr>
          <p:cNvPr id="115" name="kiến">
            <a:hlinkClick r:id="rId9" action="ppaction://hlinksldjump"/>
          </p:cNvPr>
          <p:cNvPicPr>
            <a:picLocks noChangeAspect="1"/>
          </p:cNvPicPr>
          <p:nvPr/>
        </p:nvPicPr>
        <p:blipFill>
          <a:blip r:embed="rId10"/>
          <a:stretch>
            <a:fillRect/>
          </a:stretch>
        </p:blipFill>
        <p:spPr>
          <a:xfrm>
            <a:off x="16630274" y="8415374"/>
            <a:ext cx="1657727" cy="1871627"/>
          </a:xfrm>
          <a:prstGeom prst="rect">
            <a:avLst/>
          </a:prstGeom>
        </p:spPr>
      </p:pic>
      <p:pic>
        <p:nvPicPr>
          <p:cNvPr id="117" name="ong non"/>
          <p:cNvPicPr>
            <a:picLocks noChangeAspect="1"/>
          </p:cNvPicPr>
          <p:nvPr/>
        </p:nvPicPr>
        <p:blipFill>
          <a:blip r:embed="rId11"/>
          <a:stretch>
            <a:fillRect/>
          </a:stretch>
        </p:blipFill>
        <p:spPr>
          <a:xfrm flipH="1">
            <a:off x="12394150" y="4451084"/>
            <a:ext cx="1662938" cy="2225939"/>
          </a:xfrm>
          <a:prstGeom prst="rect">
            <a:avLst/>
          </a:prstGeom>
        </p:spPr>
      </p:pic>
      <p:pic>
        <p:nvPicPr>
          <p:cNvPr id="37" name="ong MC"/>
          <p:cNvPicPr>
            <a:picLocks noChangeAspect="1"/>
          </p:cNvPicPr>
          <p:nvPr/>
        </p:nvPicPr>
        <p:blipFill>
          <a:blip r:embed="rId12"/>
          <a:stretch>
            <a:fillRect/>
          </a:stretch>
        </p:blipFill>
        <p:spPr>
          <a:xfrm>
            <a:off x="1278449" y="1055927"/>
            <a:ext cx="3100085" cy="4746147"/>
          </a:xfrm>
          <a:prstGeom prst="rect">
            <a:avLst/>
          </a:prstGeom>
        </p:spPr>
      </p:pic>
      <p:sp>
        <p:nvSpPr>
          <p:cNvPr id="20" name="Down Arrow 19"/>
          <p:cNvSpPr/>
          <p:nvPr/>
        </p:nvSpPr>
        <p:spPr>
          <a:xfrm rot="3598339">
            <a:off x="4253013" y="1141751"/>
            <a:ext cx="1161297" cy="1829293"/>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p:cNvSpPr txBox="1"/>
          <p:nvPr/>
        </p:nvSpPr>
        <p:spPr>
          <a:xfrm rot="20014266">
            <a:off x="4101445" y="1666713"/>
            <a:ext cx="1608133" cy="646331"/>
          </a:xfrm>
          <a:prstGeom prst="rect">
            <a:avLst/>
          </a:prstGeom>
          <a:noFill/>
        </p:spPr>
        <p:txBody>
          <a:bodyPr wrap="none" rtlCol="0">
            <a:spAutoFit/>
          </a:bodyPr>
          <a:lstStyle/>
          <a:p>
            <a:r>
              <a:rPr lang="vi-VN" sz="3600" b="1" smtClean="0">
                <a:latin typeface="+mj-lt"/>
              </a:rPr>
              <a:t>Đáp án</a:t>
            </a:r>
            <a:endParaRPr lang="en-GB" sz="3600" b="1">
              <a:latin typeface="+mj-lt"/>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50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1000"/>
                                        <p:tgtEl>
                                          <p:spTgt spid="35"/>
                                        </p:tgtEl>
                                      </p:cBhvr>
                                    </p:animEffect>
                                    <p:anim calcmode="lin" valueType="num">
                                      <p:cBhvr>
                                        <p:cTn id="8" dur="1000" fill="hold"/>
                                        <p:tgtEl>
                                          <p:spTgt spid="35"/>
                                        </p:tgtEl>
                                        <p:attrNameLst>
                                          <p:attrName>ppt_x</p:attrName>
                                        </p:attrNameLst>
                                      </p:cBhvr>
                                      <p:tavLst>
                                        <p:tav tm="0">
                                          <p:val>
                                            <p:strVal val="#ppt_x"/>
                                          </p:val>
                                        </p:tav>
                                        <p:tav tm="100000">
                                          <p:val>
                                            <p:strVal val="#ppt_x"/>
                                          </p:val>
                                        </p:tav>
                                      </p:tavLst>
                                    </p:anim>
                                    <p:anim calcmode="lin" valueType="num">
                                      <p:cBhvr>
                                        <p:cTn id="9" dur="1000" fill="hold"/>
                                        <p:tgtEl>
                                          <p:spTgt spid="3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125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750"/>
                                        <p:tgtEl>
                                          <p:spTgt spid="7"/>
                                        </p:tgtEl>
                                      </p:cBhvr>
                                    </p:animEffect>
                                    <p:anim calcmode="lin" valueType="num">
                                      <p:cBhvr>
                                        <p:cTn id="13" dur="1750" fill="hold"/>
                                        <p:tgtEl>
                                          <p:spTgt spid="7"/>
                                        </p:tgtEl>
                                        <p:attrNameLst>
                                          <p:attrName>ppt_x</p:attrName>
                                        </p:attrNameLst>
                                      </p:cBhvr>
                                      <p:tavLst>
                                        <p:tav tm="0">
                                          <p:val>
                                            <p:strVal val="#ppt_x"/>
                                          </p:val>
                                        </p:tav>
                                        <p:tav tm="100000">
                                          <p:val>
                                            <p:strVal val="#ppt_x"/>
                                          </p:val>
                                        </p:tav>
                                      </p:tavLst>
                                    </p:anim>
                                    <p:anim calcmode="lin" valueType="num">
                                      <p:cBhvr>
                                        <p:cTn id="14" dur="1750" fill="hold"/>
                                        <p:tgtEl>
                                          <p:spTgt spid="7"/>
                                        </p:tgtEl>
                                        <p:attrNameLst>
                                          <p:attrName>ppt_y</p:attrName>
                                        </p:attrNameLst>
                                      </p:cBhvr>
                                      <p:tavLst>
                                        <p:tav tm="0">
                                          <p:val>
                                            <p:strVal val="#ppt_y-.1"/>
                                          </p:val>
                                        </p:tav>
                                        <p:tav tm="100000">
                                          <p:val>
                                            <p:strVal val="#ppt_y"/>
                                          </p:val>
                                        </p:tav>
                                      </p:tavLst>
                                    </p:anim>
                                  </p:childTnLst>
                                </p:cTn>
                              </p:par>
                              <p:par>
                                <p:cTn id="15" presetID="22" presetClass="entr" presetSubtype="4" fill="hold" nodeType="withEffect">
                                  <p:stCondLst>
                                    <p:cond delay="3250"/>
                                  </p:stCondLst>
                                  <p:childTnLst>
                                    <p:set>
                                      <p:cBhvr>
                                        <p:cTn id="16" dur="1" fill="hold">
                                          <p:stCondLst>
                                            <p:cond delay="0"/>
                                          </p:stCondLst>
                                        </p:cTn>
                                        <p:tgtEl>
                                          <p:spTgt spid="34"/>
                                        </p:tgtEl>
                                        <p:attrNameLst>
                                          <p:attrName>style.visibility</p:attrName>
                                        </p:attrNameLst>
                                      </p:cBhvr>
                                      <p:to>
                                        <p:strVal val="visible"/>
                                      </p:to>
                                    </p:set>
                                    <p:animEffect transition="in" filter="wipe(down)">
                                      <p:cBhvr>
                                        <p:cTn id="17" dur="2500"/>
                                        <p:tgtEl>
                                          <p:spTgt spid="34"/>
                                        </p:tgtEl>
                                      </p:cBhvr>
                                    </p:animEffect>
                                  </p:childTnLst>
                                </p:cTn>
                              </p:par>
                              <p:par>
                                <p:cTn id="18" presetID="22" presetClass="entr" presetSubtype="4" fill="hold" nodeType="withEffect">
                                  <p:stCondLst>
                                    <p:cond delay="3250"/>
                                  </p:stCondLst>
                                  <p:childTnLst>
                                    <p:set>
                                      <p:cBhvr>
                                        <p:cTn id="19" dur="1" fill="hold">
                                          <p:stCondLst>
                                            <p:cond delay="0"/>
                                          </p:stCondLst>
                                        </p:cTn>
                                        <p:tgtEl>
                                          <p:spTgt spid="115"/>
                                        </p:tgtEl>
                                        <p:attrNameLst>
                                          <p:attrName>style.visibility</p:attrName>
                                        </p:attrNameLst>
                                      </p:cBhvr>
                                      <p:to>
                                        <p:strVal val="visible"/>
                                      </p:to>
                                    </p:set>
                                    <p:animEffect transition="in" filter="wipe(down)">
                                      <p:cBhvr>
                                        <p:cTn id="20" dur="2500"/>
                                        <p:tgtEl>
                                          <p:spTgt spid="115"/>
                                        </p:tgtEl>
                                      </p:cBhvr>
                                    </p:animEffect>
                                  </p:childTnLst>
                                </p:cTn>
                              </p:par>
                              <p:par>
                                <p:cTn id="21" presetID="2" presetClass="entr" presetSubtype="8" fill="hold" nodeType="withEffect">
                                  <p:stCondLst>
                                    <p:cond delay="3250"/>
                                  </p:stCondLst>
                                  <p:childTnLst>
                                    <p:set>
                                      <p:cBhvr>
                                        <p:cTn id="22" dur="1" fill="hold">
                                          <p:stCondLst>
                                            <p:cond delay="0"/>
                                          </p:stCondLst>
                                        </p:cTn>
                                        <p:tgtEl>
                                          <p:spTgt spid="114"/>
                                        </p:tgtEl>
                                        <p:attrNameLst>
                                          <p:attrName>style.visibility</p:attrName>
                                        </p:attrNameLst>
                                      </p:cBhvr>
                                      <p:to>
                                        <p:strVal val="visible"/>
                                      </p:to>
                                    </p:set>
                                    <p:anim calcmode="lin" valueType="num">
                                      <p:cBhvr additive="base">
                                        <p:cTn id="23" dur="4000" fill="hold"/>
                                        <p:tgtEl>
                                          <p:spTgt spid="114"/>
                                        </p:tgtEl>
                                        <p:attrNameLst>
                                          <p:attrName>ppt_x</p:attrName>
                                        </p:attrNameLst>
                                      </p:cBhvr>
                                      <p:tavLst>
                                        <p:tav tm="0">
                                          <p:val>
                                            <p:strVal val="0-#ppt_w/2"/>
                                          </p:val>
                                        </p:tav>
                                        <p:tav tm="100000">
                                          <p:val>
                                            <p:strVal val="#ppt_x"/>
                                          </p:val>
                                        </p:tav>
                                      </p:tavLst>
                                    </p:anim>
                                    <p:anim calcmode="lin" valueType="num">
                                      <p:cBhvr additive="base">
                                        <p:cTn id="24" dur="4000" fill="hold"/>
                                        <p:tgtEl>
                                          <p:spTgt spid="1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37"/>
                    </p:tgtEl>
                  </p:cond>
                </p:stCondLst>
                <p:endSync evt="end" delay="0">
                  <p:rtn val="all"/>
                </p:endSync>
                <p:childTnLst>
                  <p:par>
                    <p:cTn id="26" fill="hold">
                      <p:stCondLst>
                        <p:cond delay="0"/>
                      </p:stCondLst>
                      <p:childTnLst>
                        <p:par>
                          <p:cTn id="27" fill="hold">
                            <p:stCondLst>
                              <p:cond delay="0"/>
                            </p:stCondLst>
                            <p:childTnLst>
                              <p:par>
                                <p:cTn id="28" presetID="26" presetClass="emph" presetSubtype="0" fill="hold" nodeType="clickEffect">
                                  <p:stCondLst>
                                    <p:cond delay="0"/>
                                  </p:stCondLst>
                                  <p:childTnLst>
                                    <p:animEffect transition="out" filter="fade">
                                      <p:cBhvr>
                                        <p:cTn id="29" dur="500" tmFilter="0, 0; .2, .5; .8, .5; 1, 0"/>
                                        <p:tgtEl>
                                          <p:spTgt spid="37"/>
                                        </p:tgtEl>
                                      </p:cBhvr>
                                    </p:animEffect>
                                    <p:animScale>
                                      <p:cBhvr>
                                        <p:cTn id="30" dur="250" autoRev="1" fill="hold"/>
                                        <p:tgtEl>
                                          <p:spTgt spid="37"/>
                                        </p:tgtEl>
                                      </p:cBhvr>
                                      <p:by x="105000" y="105000"/>
                                    </p:animScale>
                                  </p:childTnLst>
                                  <p:subTnLst>
                                    <p:audio>
                                      <p:cMediaNode>
                                        <p:cTn display="0" masterRel="sameClick">
                                          <p:stCondLst>
                                            <p:cond evt="begin" delay="0">
                                              <p:tn val="28"/>
                                            </p:cond>
                                          </p:stCondLst>
                                          <p:endCondLst>
                                            <p:cond evt="onStopAudio" delay="0">
                                              <p:tgtEl>
                                                <p:sldTgt/>
                                              </p:tgtEl>
                                            </p:cond>
                                          </p:endCondLst>
                                        </p:cTn>
                                        <p:tgtEl>
                                          <p:sndTgt r:embed="rId13" name="XUẤT HIỆN.wav"/>
                                        </p:tgtEl>
                                      </p:cMediaNode>
                                    </p:audio>
                                  </p:subTnLst>
                                </p:cTn>
                              </p:par>
                              <p:par>
                                <p:cTn id="31" presetID="47" presetClass="entr" presetSubtype="0" fill="hold" nodeType="with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fade">
                                      <p:cBhvr>
                                        <p:cTn id="33" dur="1000"/>
                                        <p:tgtEl>
                                          <p:spTgt spid="36"/>
                                        </p:tgtEl>
                                      </p:cBhvr>
                                    </p:animEffect>
                                    <p:anim calcmode="lin" valueType="num">
                                      <p:cBhvr>
                                        <p:cTn id="34" dur="1000" fill="hold"/>
                                        <p:tgtEl>
                                          <p:spTgt spid="36"/>
                                        </p:tgtEl>
                                        <p:attrNameLst>
                                          <p:attrName>ppt_x</p:attrName>
                                        </p:attrNameLst>
                                      </p:cBhvr>
                                      <p:tavLst>
                                        <p:tav tm="0">
                                          <p:val>
                                            <p:strVal val="#ppt_x"/>
                                          </p:val>
                                        </p:tav>
                                        <p:tav tm="100000">
                                          <p:val>
                                            <p:strVal val="#ppt_x"/>
                                          </p:val>
                                        </p:tav>
                                      </p:tavLst>
                                    </p:anim>
                                    <p:anim calcmode="lin" valueType="num">
                                      <p:cBhvr>
                                        <p:cTn id="35"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37"/>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36" name="trả lời câu hỏi"/>
          <p:cNvGrpSpPr/>
          <p:nvPr/>
        </p:nvGrpSpPr>
        <p:grpSpPr>
          <a:xfrm>
            <a:off x="7015980" y="6286535"/>
            <a:ext cx="5431128" cy="2030406"/>
            <a:chOff x="4677320" y="4255313"/>
            <a:chExt cx="3620752" cy="1353604"/>
          </a:xfrm>
        </p:grpSpPr>
        <p:grpSp>
          <p:nvGrpSpPr>
            <p:cNvPr id="30" name="Group 29"/>
            <p:cNvGrpSpPr/>
            <p:nvPr/>
          </p:nvGrpSpPr>
          <p:grpSpPr>
            <a:xfrm>
              <a:off x="4677320" y="4255313"/>
              <a:ext cx="3620752" cy="1353604"/>
              <a:chOff x="4677320" y="4206654"/>
              <a:chExt cx="3620752" cy="1353604"/>
            </a:xfrm>
          </p:grpSpPr>
          <p:pic>
            <p:nvPicPr>
              <p:cNvPr id="72" name="Graphic 71"/>
              <p:cNvPicPr>
                <a:picLocks noChangeAspect="1"/>
              </p:cNvPicPr>
              <p:nvPr/>
            </p:nvPicPr>
            <p:blipFill>
              <a:blip r:embed="rId2"/>
              <a:stretch>
                <a:fillRect/>
              </a:stretch>
            </p:blipFill>
            <p:spPr>
              <a:xfrm flipH="1">
                <a:off x="5867400" y="4206654"/>
                <a:ext cx="47625" cy="833438"/>
              </a:xfrm>
              <a:prstGeom prst="rect">
                <a:avLst/>
              </a:prstGeom>
            </p:spPr>
          </p:pic>
          <p:pic>
            <p:nvPicPr>
              <p:cNvPr id="73" name="Graphic 72"/>
              <p:cNvPicPr>
                <a:picLocks noChangeAspect="1"/>
              </p:cNvPicPr>
              <p:nvPr/>
            </p:nvPicPr>
            <p:blipFill>
              <a:blip r:embed="rId2"/>
              <a:stretch>
                <a:fillRect/>
              </a:stretch>
            </p:blipFill>
            <p:spPr>
              <a:xfrm flipH="1">
                <a:off x="6935291" y="4243289"/>
                <a:ext cx="47625" cy="833438"/>
              </a:xfrm>
              <a:prstGeom prst="rect">
                <a:avLst/>
              </a:prstGeom>
            </p:spPr>
          </p:pic>
          <p:pic>
            <p:nvPicPr>
              <p:cNvPr id="21" name="Picture 20"/>
              <p:cNvPicPr>
                <a:picLocks noChangeAspect="1"/>
              </p:cNvPicPr>
              <p:nvPr/>
            </p:nvPicPr>
            <p:blipFill>
              <a:blip r:embed="rId3"/>
              <a:stretch>
                <a:fillRect/>
              </a:stretch>
            </p:blipFill>
            <p:spPr>
              <a:xfrm>
                <a:off x="4677320" y="4593196"/>
                <a:ext cx="3620752" cy="967062"/>
              </a:xfrm>
              <a:prstGeom prst="rect">
                <a:avLst/>
              </a:prstGeom>
            </p:spPr>
          </p:pic>
        </p:grpSp>
        <p:sp>
          <p:nvSpPr>
            <p:cNvPr id="31" name="TextBox 30"/>
            <p:cNvSpPr txBox="1"/>
            <p:nvPr/>
          </p:nvSpPr>
          <p:spPr>
            <a:xfrm>
              <a:off x="5075999" y="4858566"/>
              <a:ext cx="3067050" cy="471924"/>
            </a:xfrm>
            <a:prstGeom prst="rect">
              <a:avLst/>
            </a:prstGeom>
            <a:noFill/>
          </p:spPr>
          <p:txBody>
            <a:bodyPr wrap="square" rtlCol="0">
              <a:spAutoFit/>
            </a:bodyPr>
            <a:lstStyle/>
            <a:p>
              <a:r>
                <a:rPr lang="vi-VN" sz="4000" b="1">
                  <a:latin typeface="Times New Roman" panose="02020603050405020304" pitchFamily="18" charset="0"/>
                  <a:cs typeface="Times New Roman" panose="02020603050405020304" pitchFamily="18" charset="0"/>
                </a:rPr>
                <a:t>B. </a:t>
              </a:r>
              <a:r>
                <a:rPr lang="en-US" sz="4000" b="1">
                  <a:latin typeface="Times New Roman" panose="02020603050405020304" pitchFamily="18" charset="0"/>
                  <a:cs typeface="Times New Roman" panose="02020603050405020304" pitchFamily="18" charset="0"/>
                </a:rPr>
                <a:t>T</a:t>
              </a:r>
              <a:r>
                <a:rPr lang="vi-VN" sz="4000" b="1" smtClean="0">
                  <a:latin typeface="Times New Roman" panose="02020603050405020304" pitchFamily="18" charset="0"/>
                  <a:cs typeface="Times New Roman" panose="02020603050405020304" pitchFamily="18" charset="0"/>
                </a:rPr>
                <a:t>ối </a:t>
              </a:r>
              <a:r>
                <a:rPr lang="vi-VN" sz="4000" b="1">
                  <a:latin typeface="Times New Roman" panose="02020603050405020304" pitchFamily="18" charset="0"/>
                  <a:cs typeface="Times New Roman" panose="02020603050405020304" pitchFamily="18" charset="0"/>
                </a:rPr>
                <a:t>lửa tắt đèn</a:t>
              </a:r>
              <a:endParaRPr lang="en-GB" sz="4000" b="1">
                <a:latin typeface="Times New Roman" panose="02020603050405020304" pitchFamily="18" charset="0"/>
                <a:cs typeface="Times New Roman" panose="02020603050405020304" pitchFamily="18" charset="0"/>
              </a:endParaRPr>
            </a:p>
          </p:txBody>
        </p:sp>
      </p:grpSp>
      <p:pic>
        <p:nvPicPr>
          <p:cNvPr id="7" name="tổ ong"/>
          <p:cNvPicPr>
            <a:picLocks noChangeAspect="1"/>
          </p:cNvPicPr>
          <p:nvPr/>
        </p:nvPicPr>
        <p:blipFill>
          <a:blip r:embed="rId4"/>
          <a:stretch>
            <a:fillRect/>
          </a:stretch>
        </p:blipFill>
        <p:spPr>
          <a:xfrm>
            <a:off x="15035528" y="-445383"/>
            <a:ext cx="3064892" cy="4672542"/>
          </a:xfrm>
          <a:prstGeom prst="rect">
            <a:avLst/>
          </a:prstGeom>
        </p:spPr>
      </p:pic>
      <p:grpSp>
        <p:nvGrpSpPr>
          <p:cNvPr id="35" name="Bảng câu hỏi"/>
          <p:cNvGrpSpPr/>
          <p:nvPr/>
        </p:nvGrpSpPr>
        <p:grpSpPr>
          <a:xfrm>
            <a:off x="5487724" y="-960840"/>
            <a:ext cx="8540549" cy="7464579"/>
            <a:chOff x="3640847" y="-673998"/>
            <a:chExt cx="5693699" cy="4976386"/>
          </a:xfrm>
        </p:grpSpPr>
        <p:grpSp>
          <p:nvGrpSpPr>
            <p:cNvPr id="25" name="Group 24"/>
            <p:cNvGrpSpPr/>
            <p:nvPr/>
          </p:nvGrpSpPr>
          <p:grpSpPr>
            <a:xfrm>
              <a:off x="3640847" y="-673998"/>
              <a:ext cx="5693699" cy="4976386"/>
              <a:chOff x="10437601" y="223062"/>
              <a:chExt cx="5693699" cy="4976386"/>
            </a:xfrm>
          </p:grpSpPr>
          <p:pic>
            <p:nvPicPr>
              <p:cNvPr id="67" name="Picture 66"/>
              <p:cNvPicPr>
                <a:picLocks noChangeAspect="1"/>
              </p:cNvPicPr>
              <p:nvPr/>
            </p:nvPicPr>
            <p:blipFill rotWithShape="1">
              <a:blip r:embed="rId5"/>
              <a:srcRect l="95915" r="-775"/>
              <a:stretch>
                <a:fillRect/>
              </a:stretch>
            </p:blipFill>
            <p:spPr>
              <a:xfrm>
                <a:off x="14257169" y="223062"/>
                <a:ext cx="336883" cy="2170364"/>
              </a:xfrm>
              <a:prstGeom prst="rect">
                <a:avLst/>
              </a:prstGeom>
            </p:spPr>
          </p:pic>
          <p:pic>
            <p:nvPicPr>
              <p:cNvPr id="68" name="Picture 67"/>
              <p:cNvPicPr>
                <a:picLocks noChangeAspect="1"/>
              </p:cNvPicPr>
              <p:nvPr/>
            </p:nvPicPr>
            <p:blipFill rotWithShape="1">
              <a:blip r:embed="rId5"/>
              <a:srcRect l="95915" r="-775"/>
              <a:stretch>
                <a:fillRect/>
              </a:stretch>
            </p:blipFill>
            <p:spPr>
              <a:xfrm>
                <a:off x="11855117" y="301060"/>
                <a:ext cx="336883" cy="2170364"/>
              </a:xfrm>
              <a:prstGeom prst="rect">
                <a:avLst/>
              </a:prstGeom>
            </p:spPr>
          </p:pic>
          <p:pic>
            <p:nvPicPr>
              <p:cNvPr id="9" name="Picture 8"/>
              <p:cNvPicPr>
                <a:picLocks noChangeAspect="1"/>
              </p:cNvPicPr>
              <p:nvPr/>
            </p:nvPicPr>
            <p:blipFill>
              <a:blip r:embed="rId6"/>
              <a:stretch>
                <a:fillRect/>
              </a:stretch>
            </p:blipFill>
            <p:spPr>
              <a:xfrm>
                <a:off x="10437601" y="1770448"/>
                <a:ext cx="5693699" cy="3429000"/>
              </a:xfrm>
              <a:prstGeom prst="rect">
                <a:avLst/>
              </a:prstGeom>
            </p:spPr>
          </p:pic>
        </p:grpSp>
        <p:sp>
          <p:nvSpPr>
            <p:cNvPr id="11" name="TextBox 10"/>
            <p:cNvSpPr txBox="1"/>
            <p:nvPr/>
          </p:nvSpPr>
          <p:spPr>
            <a:xfrm>
              <a:off x="4181237" y="1210365"/>
              <a:ext cx="4634075" cy="2646257"/>
            </a:xfrm>
            <a:prstGeom prst="rect">
              <a:avLst/>
            </a:prstGeom>
            <a:noFill/>
          </p:spPr>
          <p:txBody>
            <a:bodyPr wrap="square" rtlCol="0">
              <a:spAutoFit/>
            </a:bodyPr>
            <a:lstStyle/>
            <a:p>
              <a:r>
                <a:rPr lang="vi-VN" sz="3600" b="1">
                  <a:latin typeface="Times New Roman" panose="02020603050405020304" pitchFamily="18" charset="0"/>
                  <a:cs typeface="Times New Roman" panose="02020603050405020304" pitchFamily="18" charset="0"/>
                </a:rPr>
                <a:t>Câu 7 :</a:t>
              </a:r>
              <a:r>
                <a:rPr lang="vi-VN" sz="3600">
                  <a:latin typeface="Times New Roman" panose="02020603050405020304" pitchFamily="18" charset="0"/>
                  <a:cs typeface="Times New Roman" panose="02020603050405020304" pitchFamily="18" charset="0"/>
                </a:rPr>
                <a:t> Tìm thành ngữ thích hợp điền vào chố trống: “</a:t>
              </a:r>
              <a:r>
                <a:rPr lang="vi-VN" sz="3600" i="1">
                  <a:latin typeface="Times New Roman" panose="02020603050405020304" pitchFamily="18" charset="0"/>
                  <a:cs typeface="Times New Roman" panose="02020603050405020304" pitchFamily="18" charset="0"/>
                </a:rPr>
                <a:t>Khi …, họ luôn giúp đỡ lẫn nhau</a:t>
              </a:r>
              <a:r>
                <a:rPr lang="vi-VN" sz="3600">
                  <a:latin typeface="Times New Roman" panose="02020603050405020304" pitchFamily="18" charset="0"/>
                  <a:cs typeface="Times New Roman" panose="02020603050405020304" pitchFamily="18" charset="0"/>
                </a:rPr>
                <a:t>”</a:t>
              </a:r>
              <a:endParaRPr lang="en-GB" sz="3600">
                <a:latin typeface="Times New Roman" panose="02020603050405020304" pitchFamily="18" charset="0"/>
                <a:cs typeface="Times New Roman" panose="02020603050405020304" pitchFamily="18" charset="0"/>
              </a:endParaRPr>
            </a:p>
            <a:p>
              <a:r>
                <a:rPr lang="vi-VN" sz="3600">
                  <a:latin typeface="Times New Roman" panose="02020603050405020304" pitchFamily="18" charset="0"/>
                  <a:cs typeface="Times New Roman" panose="02020603050405020304" pitchFamily="18" charset="0"/>
                </a:rPr>
                <a:t>A. cưỡi ngựa xem hoa</a:t>
              </a:r>
              <a:endParaRPr lang="en-GB" sz="3600">
                <a:latin typeface="Times New Roman" panose="02020603050405020304" pitchFamily="18" charset="0"/>
                <a:cs typeface="Times New Roman" panose="02020603050405020304" pitchFamily="18" charset="0"/>
              </a:endParaRPr>
            </a:p>
            <a:p>
              <a:r>
                <a:rPr lang="vi-VN" sz="3600">
                  <a:latin typeface="Times New Roman" panose="02020603050405020304" pitchFamily="18" charset="0"/>
                  <a:cs typeface="Times New Roman" panose="02020603050405020304" pitchFamily="18" charset="0"/>
                </a:rPr>
                <a:t>B. tối lửa tắt đèn</a:t>
              </a:r>
              <a:endParaRPr lang="en-GB" sz="3600">
                <a:latin typeface="Times New Roman" panose="02020603050405020304" pitchFamily="18" charset="0"/>
                <a:cs typeface="Times New Roman" panose="02020603050405020304" pitchFamily="18" charset="0"/>
              </a:endParaRPr>
            </a:p>
            <a:p>
              <a:r>
                <a:rPr lang="vi-VN" sz="3600">
                  <a:latin typeface="Times New Roman" panose="02020603050405020304" pitchFamily="18" charset="0"/>
                  <a:cs typeface="Times New Roman" panose="02020603050405020304" pitchFamily="18" charset="0"/>
                </a:rPr>
                <a:t>C. mắt nhắm mắt mở</a:t>
              </a:r>
              <a:endParaRPr lang="en-GB" sz="3600">
                <a:latin typeface="Times New Roman" panose="02020603050405020304" pitchFamily="18" charset="0"/>
                <a:cs typeface="Times New Roman" panose="02020603050405020304" pitchFamily="18" charset="0"/>
              </a:endParaRPr>
            </a:p>
            <a:p>
              <a:r>
                <a:rPr lang="vi-VN" sz="3600">
                  <a:latin typeface="Times New Roman" panose="02020603050405020304" pitchFamily="18" charset="0"/>
                  <a:cs typeface="Times New Roman" panose="02020603050405020304" pitchFamily="18" charset="0"/>
                </a:rPr>
                <a:t>D. đục nước béo cò</a:t>
              </a:r>
              <a:endParaRPr lang="en-GB" sz="3600">
                <a:latin typeface="Times New Roman" panose="02020603050405020304" pitchFamily="18" charset="0"/>
                <a:cs typeface="Times New Roman" panose="02020603050405020304" pitchFamily="18" charset="0"/>
              </a:endParaRPr>
            </a:p>
          </p:txBody>
        </p:sp>
      </p:grpSp>
      <p:pic>
        <p:nvPicPr>
          <p:cNvPr id="34" name="bọ cánh cứng"/>
          <p:cNvPicPr>
            <a:picLocks noChangeAspect="1"/>
          </p:cNvPicPr>
          <p:nvPr/>
        </p:nvPicPr>
        <p:blipFill>
          <a:blip r:embed="rId7"/>
          <a:stretch>
            <a:fillRect/>
          </a:stretch>
        </p:blipFill>
        <p:spPr>
          <a:xfrm>
            <a:off x="567300" y="6677023"/>
            <a:ext cx="2717136" cy="1952399"/>
          </a:xfrm>
          <a:prstGeom prst="rect">
            <a:avLst/>
          </a:prstGeom>
        </p:spPr>
      </p:pic>
      <p:pic>
        <p:nvPicPr>
          <p:cNvPr id="114" name="ong già"/>
          <p:cNvPicPr>
            <a:picLocks noChangeAspect="1"/>
          </p:cNvPicPr>
          <p:nvPr/>
        </p:nvPicPr>
        <p:blipFill>
          <a:blip r:embed="rId8"/>
          <a:stretch>
            <a:fillRect/>
          </a:stretch>
        </p:blipFill>
        <p:spPr>
          <a:xfrm flipH="1">
            <a:off x="4802405" y="5721465"/>
            <a:ext cx="1808793" cy="1747737"/>
          </a:xfrm>
          <a:prstGeom prst="rect">
            <a:avLst/>
          </a:prstGeom>
        </p:spPr>
      </p:pic>
      <p:pic>
        <p:nvPicPr>
          <p:cNvPr id="115" name="kiến">
            <a:hlinkClick r:id="rId9" action="ppaction://hlinksldjump"/>
          </p:cNvPr>
          <p:cNvPicPr>
            <a:picLocks noChangeAspect="1"/>
          </p:cNvPicPr>
          <p:nvPr/>
        </p:nvPicPr>
        <p:blipFill>
          <a:blip r:embed="rId10"/>
          <a:stretch>
            <a:fillRect/>
          </a:stretch>
        </p:blipFill>
        <p:spPr>
          <a:xfrm>
            <a:off x="16630274" y="8415374"/>
            <a:ext cx="1657727" cy="1871627"/>
          </a:xfrm>
          <a:prstGeom prst="rect">
            <a:avLst/>
          </a:prstGeom>
        </p:spPr>
      </p:pic>
      <p:pic>
        <p:nvPicPr>
          <p:cNvPr id="117" name="ong non"/>
          <p:cNvPicPr>
            <a:picLocks noChangeAspect="1"/>
          </p:cNvPicPr>
          <p:nvPr/>
        </p:nvPicPr>
        <p:blipFill>
          <a:blip r:embed="rId11"/>
          <a:stretch>
            <a:fillRect/>
          </a:stretch>
        </p:blipFill>
        <p:spPr>
          <a:xfrm flipH="1">
            <a:off x="12394150" y="4451084"/>
            <a:ext cx="1662938" cy="2225939"/>
          </a:xfrm>
          <a:prstGeom prst="rect">
            <a:avLst/>
          </a:prstGeom>
        </p:spPr>
      </p:pic>
      <p:pic>
        <p:nvPicPr>
          <p:cNvPr id="37" name="ong MC"/>
          <p:cNvPicPr>
            <a:picLocks noChangeAspect="1"/>
          </p:cNvPicPr>
          <p:nvPr/>
        </p:nvPicPr>
        <p:blipFill>
          <a:blip r:embed="rId12"/>
          <a:stretch>
            <a:fillRect/>
          </a:stretch>
        </p:blipFill>
        <p:spPr>
          <a:xfrm>
            <a:off x="1278449" y="1055927"/>
            <a:ext cx="3100085" cy="4746147"/>
          </a:xfrm>
          <a:prstGeom prst="rect">
            <a:avLst/>
          </a:prstGeom>
        </p:spPr>
      </p:pic>
      <p:sp>
        <p:nvSpPr>
          <p:cNvPr id="20" name="Down Arrow 19"/>
          <p:cNvSpPr/>
          <p:nvPr/>
        </p:nvSpPr>
        <p:spPr>
          <a:xfrm rot="3598339">
            <a:off x="4253013" y="1141751"/>
            <a:ext cx="1161297" cy="1829293"/>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p:cNvSpPr txBox="1"/>
          <p:nvPr/>
        </p:nvSpPr>
        <p:spPr>
          <a:xfrm rot="20014266">
            <a:off x="4101445" y="1666713"/>
            <a:ext cx="1608133" cy="646331"/>
          </a:xfrm>
          <a:prstGeom prst="rect">
            <a:avLst/>
          </a:prstGeom>
          <a:noFill/>
        </p:spPr>
        <p:txBody>
          <a:bodyPr wrap="none" rtlCol="0">
            <a:spAutoFit/>
          </a:bodyPr>
          <a:lstStyle/>
          <a:p>
            <a:r>
              <a:rPr lang="vi-VN" sz="3600" b="1" smtClean="0">
                <a:latin typeface="+mj-lt"/>
              </a:rPr>
              <a:t>Đáp án</a:t>
            </a:r>
            <a:endParaRPr lang="en-GB" sz="3600" b="1">
              <a:latin typeface="+mj-lt"/>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50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1000"/>
                                        <p:tgtEl>
                                          <p:spTgt spid="35"/>
                                        </p:tgtEl>
                                      </p:cBhvr>
                                    </p:animEffect>
                                    <p:anim calcmode="lin" valueType="num">
                                      <p:cBhvr>
                                        <p:cTn id="8" dur="1000" fill="hold"/>
                                        <p:tgtEl>
                                          <p:spTgt spid="35"/>
                                        </p:tgtEl>
                                        <p:attrNameLst>
                                          <p:attrName>ppt_x</p:attrName>
                                        </p:attrNameLst>
                                      </p:cBhvr>
                                      <p:tavLst>
                                        <p:tav tm="0">
                                          <p:val>
                                            <p:strVal val="#ppt_x"/>
                                          </p:val>
                                        </p:tav>
                                        <p:tav tm="100000">
                                          <p:val>
                                            <p:strVal val="#ppt_x"/>
                                          </p:val>
                                        </p:tav>
                                      </p:tavLst>
                                    </p:anim>
                                    <p:anim calcmode="lin" valueType="num">
                                      <p:cBhvr>
                                        <p:cTn id="9" dur="1000" fill="hold"/>
                                        <p:tgtEl>
                                          <p:spTgt spid="3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125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750"/>
                                        <p:tgtEl>
                                          <p:spTgt spid="7"/>
                                        </p:tgtEl>
                                      </p:cBhvr>
                                    </p:animEffect>
                                    <p:anim calcmode="lin" valueType="num">
                                      <p:cBhvr>
                                        <p:cTn id="13" dur="1750" fill="hold"/>
                                        <p:tgtEl>
                                          <p:spTgt spid="7"/>
                                        </p:tgtEl>
                                        <p:attrNameLst>
                                          <p:attrName>ppt_x</p:attrName>
                                        </p:attrNameLst>
                                      </p:cBhvr>
                                      <p:tavLst>
                                        <p:tav tm="0">
                                          <p:val>
                                            <p:strVal val="#ppt_x"/>
                                          </p:val>
                                        </p:tav>
                                        <p:tav tm="100000">
                                          <p:val>
                                            <p:strVal val="#ppt_x"/>
                                          </p:val>
                                        </p:tav>
                                      </p:tavLst>
                                    </p:anim>
                                    <p:anim calcmode="lin" valueType="num">
                                      <p:cBhvr>
                                        <p:cTn id="14" dur="1750" fill="hold"/>
                                        <p:tgtEl>
                                          <p:spTgt spid="7"/>
                                        </p:tgtEl>
                                        <p:attrNameLst>
                                          <p:attrName>ppt_y</p:attrName>
                                        </p:attrNameLst>
                                      </p:cBhvr>
                                      <p:tavLst>
                                        <p:tav tm="0">
                                          <p:val>
                                            <p:strVal val="#ppt_y-.1"/>
                                          </p:val>
                                        </p:tav>
                                        <p:tav tm="100000">
                                          <p:val>
                                            <p:strVal val="#ppt_y"/>
                                          </p:val>
                                        </p:tav>
                                      </p:tavLst>
                                    </p:anim>
                                  </p:childTnLst>
                                </p:cTn>
                              </p:par>
                              <p:par>
                                <p:cTn id="15" presetID="22" presetClass="entr" presetSubtype="4" fill="hold" nodeType="withEffect">
                                  <p:stCondLst>
                                    <p:cond delay="3250"/>
                                  </p:stCondLst>
                                  <p:childTnLst>
                                    <p:set>
                                      <p:cBhvr>
                                        <p:cTn id="16" dur="1" fill="hold">
                                          <p:stCondLst>
                                            <p:cond delay="0"/>
                                          </p:stCondLst>
                                        </p:cTn>
                                        <p:tgtEl>
                                          <p:spTgt spid="34"/>
                                        </p:tgtEl>
                                        <p:attrNameLst>
                                          <p:attrName>style.visibility</p:attrName>
                                        </p:attrNameLst>
                                      </p:cBhvr>
                                      <p:to>
                                        <p:strVal val="visible"/>
                                      </p:to>
                                    </p:set>
                                    <p:animEffect transition="in" filter="wipe(down)">
                                      <p:cBhvr>
                                        <p:cTn id="17" dur="2500"/>
                                        <p:tgtEl>
                                          <p:spTgt spid="34"/>
                                        </p:tgtEl>
                                      </p:cBhvr>
                                    </p:animEffect>
                                  </p:childTnLst>
                                </p:cTn>
                              </p:par>
                              <p:par>
                                <p:cTn id="18" presetID="22" presetClass="entr" presetSubtype="4" fill="hold" nodeType="withEffect">
                                  <p:stCondLst>
                                    <p:cond delay="3250"/>
                                  </p:stCondLst>
                                  <p:childTnLst>
                                    <p:set>
                                      <p:cBhvr>
                                        <p:cTn id="19" dur="1" fill="hold">
                                          <p:stCondLst>
                                            <p:cond delay="0"/>
                                          </p:stCondLst>
                                        </p:cTn>
                                        <p:tgtEl>
                                          <p:spTgt spid="115"/>
                                        </p:tgtEl>
                                        <p:attrNameLst>
                                          <p:attrName>style.visibility</p:attrName>
                                        </p:attrNameLst>
                                      </p:cBhvr>
                                      <p:to>
                                        <p:strVal val="visible"/>
                                      </p:to>
                                    </p:set>
                                    <p:animEffect transition="in" filter="wipe(down)">
                                      <p:cBhvr>
                                        <p:cTn id="20" dur="2500"/>
                                        <p:tgtEl>
                                          <p:spTgt spid="115"/>
                                        </p:tgtEl>
                                      </p:cBhvr>
                                    </p:animEffect>
                                  </p:childTnLst>
                                </p:cTn>
                              </p:par>
                              <p:par>
                                <p:cTn id="21" presetID="2" presetClass="entr" presetSubtype="8" fill="hold" nodeType="withEffect">
                                  <p:stCondLst>
                                    <p:cond delay="3250"/>
                                  </p:stCondLst>
                                  <p:childTnLst>
                                    <p:set>
                                      <p:cBhvr>
                                        <p:cTn id="22" dur="1" fill="hold">
                                          <p:stCondLst>
                                            <p:cond delay="0"/>
                                          </p:stCondLst>
                                        </p:cTn>
                                        <p:tgtEl>
                                          <p:spTgt spid="114"/>
                                        </p:tgtEl>
                                        <p:attrNameLst>
                                          <p:attrName>style.visibility</p:attrName>
                                        </p:attrNameLst>
                                      </p:cBhvr>
                                      <p:to>
                                        <p:strVal val="visible"/>
                                      </p:to>
                                    </p:set>
                                    <p:anim calcmode="lin" valueType="num">
                                      <p:cBhvr additive="base">
                                        <p:cTn id="23" dur="4000" fill="hold"/>
                                        <p:tgtEl>
                                          <p:spTgt spid="114"/>
                                        </p:tgtEl>
                                        <p:attrNameLst>
                                          <p:attrName>ppt_x</p:attrName>
                                        </p:attrNameLst>
                                      </p:cBhvr>
                                      <p:tavLst>
                                        <p:tav tm="0">
                                          <p:val>
                                            <p:strVal val="0-#ppt_w/2"/>
                                          </p:val>
                                        </p:tav>
                                        <p:tav tm="100000">
                                          <p:val>
                                            <p:strVal val="#ppt_x"/>
                                          </p:val>
                                        </p:tav>
                                      </p:tavLst>
                                    </p:anim>
                                    <p:anim calcmode="lin" valueType="num">
                                      <p:cBhvr additive="base">
                                        <p:cTn id="24" dur="4000" fill="hold"/>
                                        <p:tgtEl>
                                          <p:spTgt spid="1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37"/>
                    </p:tgtEl>
                  </p:cond>
                </p:stCondLst>
                <p:endSync evt="end" delay="0">
                  <p:rtn val="all"/>
                </p:endSync>
                <p:childTnLst>
                  <p:par>
                    <p:cTn id="26" fill="hold">
                      <p:stCondLst>
                        <p:cond delay="0"/>
                      </p:stCondLst>
                      <p:childTnLst>
                        <p:par>
                          <p:cTn id="27" fill="hold">
                            <p:stCondLst>
                              <p:cond delay="0"/>
                            </p:stCondLst>
                            <p:childTnLst>
                              <p:par>
                                <p:cTn id="28" presetID="26" presetClass="emph" presetSubtype="0" fill="hold" nodeType="clickEffect">
                                  <p:stCondLst>
                                    <p:cond delay="0"/>
                                  </p:stCondLst>
                                  <p:childTnLst>
                                    <p:animEffect transition="out" filter="fade">
                                      <p:cBhvr>
                                        <p:cTn id="29" dur="500" tmFilter="0, 0; .2, .5; .8, .5; 1, 0"/>
                                        <p:tgtEl>
                                          <p:spTgt spid="37"/>
                                        </p:tgtEl>
                                      </p:cBhvr>
                                    </p:animEffect>
                                    <p:animScale>
                                      <p:cBhvr>
                                        <p:cTn id="30" dur="250" autoRev="1" fill="hold"/>
                                        <p:tgtEl>
                                          <p:spTgt spid="37"/>
                                        </p:tgtEl>
                                      </p:cBhvr>
                                      <p:by x="105000" y="105000"/>
                                    </p:animScale>
                                  </p:childTnLst>
                                  <p:subTnLst>
                                    <p:audio>
                                      <p:cMediaNode>
                                        <p:cTn display="0" masterRel="sameClick">
                                          <p:stCondLst>
                                            <p:cond evt="begin" delay="0">
                                              <p:tn val="28"/>
                                            </p:cond>
                                          </p:stCondLst>
                                          <p:endCondLst>
                                            <p:cond evt="onStopAudio" delay="0">
                                              <p:tgtEl>
                                                <p:sldTgt/>
                                              </p:tgtEl>
                                            </p:cond>
                                          </p:endCondLst>
                                        </p:cTn>
                                        <p:tgtEl>
                                          <p:sndTgt r:embed="rId13" name="XUẤT HIỆN.wav"/>
                                        </p:tgtEl>
                                      </p:cMediaNode>
                                    </p:audio>
                                  </p:subTnLst>
                                </p:cTn>
                              </p:par>
                              <p:par>
                                <p:cTn id="31" presetID="47" presetClass="entr" presetSubtype="0" fill="hold" nodeType="with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fade">
                                      <p:cBhvr>
                                        <p:cTn id="33" dur="1000"/>
                                        <p:tgtEl>
                                          <p:spTgt spid="36"/>
                                        </p:tgtEl>
                                      </p:cBhvr>
                                    </p:animEffect>
                                    <p:anim calcmode="lin" valueType="num">
                                      <p:cBhvr>
                                        <p:cTn id="34" dur="1000" fill="hold"/>
                                        <p:tgtEl>
                                          <p:spTgt spid="36"/>
                                        </p:tgtEl>
                                        <p:attrNameLst>
                                          <p:attrName>ppt_x</p:attrName>
                                        </p:attrNameLst>
                                      </p:cBhvr>
                                      <p:tavLst>
                                        <p:tav tm="0">
                                          <p:val>
                                            <p:strVal val="#ppt_x"/>
                                          </p:val>
                                        </p:tav>
                                        <p:tav tm="100000">
                                          <p:val>
                                            <p:strVal val="#ppt_x"/>
                                          </p:val>
                                        </p:tav>
                                      </p:tavLst>
                                    </p:anim>
                                    <p:anim calcmode="lin" valueType="num">
                                      <p:cBhvr>
                                        <p:cTn id="35"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37"/>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8748</Words>
  <Application>WPS Presentation</Application>
  <PresentationFormat>Custom</PresentationFormat>
  <Paragraphs>478</Paragraphs>
  <Slides>31</Slides>
  <Notes>0</Notes>
  <HiddenSlides>0</HiddenSlides>
  <MMClips>0</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31</vt:i4>
      </vt:variant>
    </vt:vector>
  </HeadingPairs>
  <TitlesOfParts>
    <vt:vector size="46" baseType="lpstr">
      <vt:lpstr>Arial</vt:lpstr>
      <vt:lpstr>SimSun</vt:lpstr>
      <vt:lpstr>Wingdings</vt:lpstr>
      <vt:lpstr>More Sugar</vt:lpstr>
      <vt:lpstr>Segoe Print</vt:lpstr>
      <vt:lpstr>Times New Roman</vt:lpstr>
      <vt:lpstr>Calibri</vt:lpstr>
      <vt:lpstr>Microsoft YaHei</vt:lpstr>
      <vt:lpstr>Arial Unicode MS</vt:lpstr>
      <vt:lpstr>Nunito</vt:lpstr>
      <vt:lpstr>Segoe UI</vt:lpstr>
      <vt:lpstr>MS Mincho</vt:lpstr>
      <vt:lpstr>Calibri Light</vt:lpstr>
      <vt:lpstr>Office Theme</vt:lpstr>
      <vt:lpstr>1_Office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Yellow Green Playful English Lesson Presentation</dc:title>
  <dc:creator/>
  <cp:lastModifiedBy>Admin</cp:lastModifiedBy>
  <cp:revision>83</cp:revision>
  <dcterms:created xsi:type="dcterms:W3CDTF">2006-08-16T00:00:00Z</dcterms:created>
  <dcterms:modified xsi:type="dcterms:W3CDTF">2023-12-13T03:57:24Z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BC4E424E647F4B299BF627CC418858BA_12</vt:lpwstr>
  </property>
  <property fmtid="{D5CDD505-2E9C-101B-9397-08002B2CF9AE}" pid="3" name="KSOProductBuildVer">
    <vt:lpwstr>1033-12.2.0.13359</vt:lpwstr>
  </property>
</Properties>
</file>