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7" r:id="rId2"/>
    <p:sldId id="260" r:id="rId3"/>
    <p:sldId id="341" r:id="rId4"/>
    <p:sldId id="336" r:id="rId5"/>
    <p:sldId id="338" r:id="rId6"/>
    <p:sldId id="414" r:id="rId7"/>
    <p:sldId id="346" r:id="rId8"/>
    <p:sldId id="347" r:id="rId9"/>
    <p:sldId id="416" r:id="rId10"/>
    <p:sldId id="417" r:id="rId11"/>
    <p:sldId id="403" r:id="rId12"/>
    <p:sldId id="355" r:id="rId13"/>
    <p:sldId id="349" r:id="rId14"/>
    <p:sldId id="350" r:id="rId15"/>
    <p:sldId id="351" r:id="rId16"/>
    <p:sldId id="356" r:id="rId17"/>
    <p:sldId id="320" r:id="rId18"/>
    <p:sldId id="352" r:id="rId19"/>
    <p:sldId id="331" r:id="rId20"/>
    <p:sldId id="353" r:id="rId21"/>
    <p:sldId id="354" r:id="rId22"/>
    <p:sldId id="293" r:id="rId23"/>
    <p:sldId id="41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9A1B"/>
    <a:srgbClr val="8A7057"/>
    <a:srgbClr val="CD9906"/>
    <a:srgbClr val="CE99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85" d="100"/>
          <a:sy n="85" d="100"/>
        </p:scale>
        <p:origin x="590" y="5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6CA89A-5341-4F53-B04D-B5B2F2B59698}" type="datetimeFigureOut">
              <a:rPr lang="en-US" smtClean="0"/>
              <a:t>2/20/2024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EFD284-A121-4401-9EEB-1CD869D6FBC6}" type="slidenum">
              <a:rPr lang="en-US" smtClean="0"/>
              <a:t>‹#›</a:t>
            </a:fld>
            <a:endParaRPr lang="en-US"/>
          </a:p>
        </p:txBody>
      </p:sp>
    </p:spTree>
    <p:extLst>
      <p:ext uri="{BB962C8B-B14F-4D97-AF65-F5344CB8AC3E}">
        <p14:creationId xmlns:p14="http://schemas.microsoft.com/office/powerpoint/2010/main" val="226565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C45F046-A8EA-4A32-A880-414B3F462E10}" type="slidenum">
              <a:rPr lang="en-US" smtClean="0"/>
              <a:t>3</a:t>
            </a:fld>
            <a:endParaRPr lang="en-US"/>
          </a:p>
        </p:txBody>
      </p:sp>
    </p:spTree>
    <p:extLst>
      <p:ext uri="{BB962C8B-B14F-4D97-AF65-F5344CB8AC3E}">
        <p14:creationId xmlns:p14="http://schemas.microsoft.com/office/powerpoint/2010/main" val="21261062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dirty="0"/>
              <a:t> </a:t>
            </a:r>
            <a:r>
              <a:rPr lang="en-US" dirty="0" err="1"/>
              <a:t>án</a:t>
            </a:r>
            <a:r>
              <a:rPr lang="en-US" dirty="0"/>
              <a:t> </a:t>
            </a:r>
            <a:r>
              <a:rPr lang="en-US" dirty="0" err="1"/>
              <a:t>của</a:t>
            </a:r>
            <a:r>
              <a:rPr lang="en-US" dirty="0"/>
              <a:t> </a:t>
            </a:r>
            <a:r>
              <a:rPr lang="en-US" dirty="0" err="1"/>
              <a:t>Thảo</a:t>
            </a:r>
            <a:r>
              <a:rPr lang="en-US" dirty="0"/>
              <a:t> </a:t>
            </a:r>
            <a:r>
              <a:rPr lang="en-US" dirty="0" err="1"/>
              <a:t>Nguyên</a:t>
            </a:r>
            <a:r>
              <a:rPr lang="en-US" dirty="0"/>
              <a:t> 0979818956</a:t>
            </a:r>
          </a:p>
          <a:p>
            <a:endParaRPr lang="en-US" dirty="0"/>
          </a:p>
        </p:txBody>
      </p:sp>
      <p:sp>
        <p:nvSpPr>
          <p:cNvPr id="4" name="Slide Number Placeholder 3"/>
          <p:cNvSpPr>
            <a:spLocks noGrp="1"/>
          </p:cNvSpPr>
          <p:nvPr>
            <p:ph type="sldNum" sz="quarter" idx="10"/>
          </p:nvPr>
        </p:nvSpPr>
        <p:spPr/>
        <p:txBody>
          <a:bodyPr/>
          <a:lstStyle/>
          <a:p>
            <a:fld id="{EC45F046-A8EA-4A32-A880-414B3F462E10}" type="slidenum">
              <a:rPr lang="en-US" smtClean="0"/>
              <a:t>18</a:t>
            </a:fld>
            <a:endParaRPr lang="en-US"/>
          </a:p>
        </p:txBody>
      </p:sp>
    </p:spTree>
    <p:extLst>
      <p:ext uri="{BB962C8B-B14F-4D97-AF65-F5344CB8AC3E}">
        <p14:creationId xmlns:p14="http://schemas.microsoft.com/office/powerpoint/2010/main" val="79954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25C59-0D5E-424B-AA2C-BA3D770DEC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0782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25C59-0D5E-424B-AA2C-BA3D770DEC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1499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725C59-0D5E-424B-AA2C-BA3D770DEC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83791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p:txBody>
      </p:sp>
      <p:sp>
        <p:nvSpPr>
          <p:cNvPr id="4" name="Slide Number Placeholder 3"/>
          <p:cNvSpPr>
            <a:spLocks noGrp="1"/>
          </p:cNvSpPr>
          <p:nvPr>
            <p:ph type="sldNum" sz="quarter" idx="10"/>
          </p:nvPr>
        </p:nvSpPr>
        <p:spPr/>
        <p:txBody>
          <a:bodyPr/>
          <a:lstStyle/>
          <a:p>
            <a:fld id="{2967BE7F-71A5-4D44-8BD1-CC00E83B0E52}" type="slidenum">
              <a:rPr lang="en-US" smtClean="0"/>
              <a:t>22</a:t>
            </a:fld>
            <a:endParaRPr lang="en-US"/>
          </a:p>
        </p:txBody>
      </p:sp>
    </p:spTree>
    <p:extLst>
      <p:ext uri="{BB962C8B-B14F-4D97-AF65-F5344CB8AC3E}">
        <p14:creationId xmlns:p14="http://schemas.microsoft.com/office/powerpoint/2010/main" val="3378197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C45F046-A8EA-4A32-A880-414B3F462E10}" type="slidenum">
              <a:rPr lang="en-US" smtClean="0"/>
              <a:t>7</a:t>
            </a:fld>
            <a:endParaRPr lang="en-US"/>
          </a:p>
        </p:txBody>
      </p:sp>
    </p:spTree>
    <p:extLst>
      <p:ext uri="{BB962C8B-B14F-4D97-AF65-F5344CB8AC3E}">
        <p14:creationId xmlns:p14="http://schemas.microsoft.com/office/powerpoint/2010/main" val="3321841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dirty="0"/>
              <a:t> </a:t>
            </a:r>
            <a:r>
              <a:rPr lang="en-US" dirty="0" err="1"/>
              <a:t>án</a:t>
            </a:r>
            <a:r>
              <a:rPr lang="en-US" dirty="0"/>
              <a:t> </a:t>
            </a:r>
            <a:r>
              <a:rPr lang="en-US" dirty="0" err="1"/>
              <a:t>của</a:t>
            </a:r>
            <a:r>
              <a:rPr lang="en-US" dirty="0"/>
              <a:t> </a:t>
            </a:r>
            <a:r>
              <a:rPr lang="en-US" dirty="0" err="1"/>
              <a:t>Thảo</a:t>
            </a:r>
            <a:r>
              <a:rPr lang="en-US" dirty="0"/>
              <a:t> </a:t>
            </a:r>
            <a:r>
              <a:rPr lang="en-US" dirty="0" err="1"/>
              <a:t>Nguyên</a:t>
            </a:r>
            <a:r>
              <a:rPr lang="en-US" dirty="0"/>
              <a:t> 0979818956</a:t>
            </a:r>
          </a:p>
          <a:p>
            <a:endParaRPr lang="en-US" dirty="0"/>
          </a:p>
        </p:txBody>
      </p:sp>
      <p:sp>
        <p:nvSpPr>
          <p:cNvPr id="4" name="Slide Number Placeholder 3"/>
          <p:cNvSpPr>
            <a:spLocks noGrp="1"/>
          </p:cNvSpPr>
          <p:nvPr>
            <p:ph type="sldNum" sz="quarter" idx="10"/>
          </p:nvPr>
        </p:nvSpPr>
        <p:spPr/>
        <p:txBody>
          <a:bodyPr/>
          <a:lstStyle/>
          <a:p>
            <a:fld id="{EC45F046-A8EA-4A32-A880-414B3F462E10}" type="slidenum">
              <a:rPr lang="en-US" smtClean="0"/>
              <a:t>8</a:t>
            </a:fld>
            <a:endParaRPr lang="en-US"/>
          </a:p>
        </p:txBody>
      </p:sp>
    </p:spTree>
    <p:extLst>
      <p:ext uri="{BB962C8B-B14F-4D97-AF65-F5344CB8AC3E}">
        <p14:creationId xmlns:p14="http://schemas.microsoft.com/office/powerpoint/2010/main" val="115448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Dàn</a:t>
            </a:r>
            <a:r>
              <a:rPr lang="en-US" baseline="0" dirty="0"/>
              <a:t> ý </a:t>
            </a:r>
            <a:r>
              <a:rPr lang="en-US" baseline="0" dirty="0" err="1"/>
              <a:t>của</a:t>
            </a:r>
            <a:r>
              <a:rPr lang="en-US" baseline="0" dirty="0"/>
              <a:t> </a:t>
            </a:r>
            <a:r>
              <a:rPr lang="en-US" baseline="0" dirty="0" err="1"/>
              <a:t>bài</a:t>
            </a:r>
            <a:r>
              <a:rPr lang="en-US" baseline="0" dirty="0"/>
              <a:t> </a:t>
            </a:r>
            <a:r>
              <a:rPr lang="en-US" baseline="0" dirty="0" err="1"/>
              <a:t>phân</a:t>
            </a:r>
            <a:r>
              <a:rPr lang="en-US" baseline="0" dirty="0"/>
              <a:t> </a:t>
            </a:r>
            <a:r>
              <a:rPr lang="en-US" baseline="0" dirty="0" err="1"/>
              <a:t>tích</a:t>
            </a:r>
            <a:r>
              <a:rPr lang="en-US" baseline="0" dirty="0"/>
              <a:t> </a:t>
            </a:r>
            <a:r>
              <a:rPr lang="en-US" baseline="0" dirty="0" err="1"/>
              <a:t>một</a:t>
            </a:r>
            <a:r>
              <a:rPr lang="en-US" baseline="0" dirty="0"/>
              <a:t> </a:t>
            </a:r>
            <a:r>
              <a:rPr lang="en-US" baseline="0" dirty="0" err="1"/>
              <a:t>tác</a:t>
            </a:r>
            <a:r>
              <a:rPr lang="en-US" baseline="0" dirty="0"/>
              <a:t> </a:t>
            </a:r>
            <a:r>
              <a:rPr lang="en-US" baseline="0" dirty="0" err="1"/>
              <a:t>phẩm</a:t>
            </a:r>
            <a:r>
              <a:rPr lang="en-US" baseline="0" dirty="0"/>
              <a:t> </a:t>
            </a:r>
            <a:r>
              <a:rPr lang="en-US" baseline="0" dirty="0" err="1"/>
              <a:t>thơ</a:t>
            </a:r>
            <a:r>
              <a:rPr lang="en-US" baseline="0" dirty="0"/>
              <a:t> </a:t>
            </a:r>
            <a:r>
              <a:rPr lang="en-US" baseline="0" dirty="0" err="1"/>
              <a:t>đang</a:t>
            </a:r>
            <a:r>
              <a:rPr lang="en-US" baseline="0" dirty="0"/>
              <a:t> </a:t>
            </a:r>
            <a:r>
              <a:rPr lang="en-US" baseline="0" dirty="0" err="1"/>
              <a:t>bị</a:t>
            </a:r>
            <a:r>
              <a:rPr lang="en-US" baseline="0" dirty="0"/>
              <a:t> </a:t>
            </a:r>
            <a:r>
              <a:rPr lang="en-US" baseline="0" dirty="0" err="1"/>
              <a:t>sáo</a:t>
            </a:r>
            <a:r>
              <a:rPr lang="en-US" baseline="0" dirty="0"/>
              <a:t> </a:t>
            </a:r>
            <a:r>
              <a:rPr lang="en-US" baseline="0" dirty="0" err="1"/>
              <a:t>trộn</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err="1"/>
              <a:t>Yêu</a:t>
            </a:r>
            <a:r>
              <a:rPr lang="en-US" baseline="0" dirty="0"/>
              <a:t> </a:t>
            </a:r>
            <a:r>
              <a:rPr lang="en-US" baseline="0" dirty="0" err="1"/>
              <a:t>cầu</a:t>
            </a:r>
            <a:r>
              <a:rPr lang="en-US" baseline="0" dirty="0"/>
              <a:t>: </a:t>
            </a:r>
            <a:r>
              <a:rPr lang="en-US" baseline="0" dirty="0" err="1"/>
              <a:t>chỉnh</a:t>
            </a:r>
            <a:r>
              <a:rPr lang="en-US" baseline="0" dirty="0"/>
              <a:t> </a:t>
            </a:r>
            <a:r>
              <a:rPr lang="en-US" baseline="0" dirty="0" err="1"/>
              <a:t>sửa</a:t>
            </a:r>
            <a:r>
              <a:rPr lang="en-US" baseline="0" dirty="0"/>
              <a:t> </a:t>
            </a:r>
            <a:r>
              <a:rPr lang="en-US" baseline="0" dirty="0" err="1"/>
              <a:t>lại</a:t>
            </a:r>
            <a:r>
              <a:rPr lang="en-US" baseline="0" dirty="0"/>
              <a:t> </a:t>
            </a:r>
            <a:r>
              <a:rPr lang="en-US" baseline="0" dirty="0" err="1"/>
              <a:t>cho</a:t>
            </a:r>
            <a:r>
              <a:rPr lang="en-US" baseline="0" dirty="0"/>
              <a:t> </a:t>
            </a:r>
            <a:r>
              <a:rPr lang="en-US" baseline="0" dirty="0" err="1"/>
              <a:t>đúng</a:t>
            </a:r>
            <a:r>
              <a:rPr lang="en-US" baseline="0" dirty="0"/>
              <a:t> </a:t>
            </a:r>
            <a:r>
              <a:rPr lang="en-US" baseline="0" dirty="0" err="1"/>
              <a:t>với</a:t>
            </a:r>
            <a:r>
              <a:rPr lang="en-US" baseline="0" dirty="0"/>
              <a:t> </a:t>
            </a:r>
            <a:r>
              <a:rPr lang="en-US" baseline="0" dirty="0" err="1"/>
              <a:t>bố</a:t>
            </a:r>
            <a:r>
              <a:rPr lang="en-US" baseline="0" dirty="0"/>
              <a:t> </a:t>
            </a:r>
            <a:r>
              <a:rPr lang="en-US" baseline="0" dirty="0" err="1"/>
              <a:t>cục</a:t>
            </a:r>
            <a:r>
              <a:rPr lang="en-US" baseline="0" dirty="0"/>
              <a:t> </a:t>
            </a:r>
            <a:r>
              <a:rPr lang="en-US" baseline="0" dirty="0" err="1"/>
              <a:t>của</a:t>
            </a:r>
            <a:r>
              <a:rPr lang="en-US" baseline="0" dirty="0"/>
              <a:t> </a:t>
            </a:r>
            <a:r>
              <a:rPr lang="en-US" baseline="0" dirty="0" err="1"/>
              <a:t>bài</a:t>
            </a:r>
            <a:r>
              <a:rPr lang="en-US" baseline="0" dirty="0"/>
              <a:t> </a:t>
            </a:r>
            <a:r>
              <a:rPr lang="en-US" baseline="0" dirty="0" err="1"/>
              <a:t>phân</a:t>
            </a:r>
            <a:r>
              <a:rPr lang="en-US" baseline="0" dirty="0"/>
              <a:t> </a:t>
            </a:r>
            <a:r>
              <a:rPr lang="en-US" baseline="0" dirty="0" err="1"/>
              <a:t>tích</a:t>
            </a:r>
            <a:r>
              <a:rPr lang="en-US" baseline="0" dirty="0"/>
              <a:t> </a:t>
            </a:r>
            <a:r>
              <a:rPr lang="en-US" baseline="0" dirty="0" err="1"/>
              <a:t>một</a:t>
            </a:r>
            <a:r>
              <a:rPr lang="en-US" baseline="0" dirty="0"/>
              <a:t> </a:t>
            </a:r>
            <a:r>
              <a:rPr lang="en-US" baseline="0" dirty="0" err="1"/>
              <a:t>tác</a:t>
            </a:r>
            <a:r>
              <a:rPr lang="en-US" baseline="0" dirty="0"/>
              <a:t> </a:t>
            </a:r>
            <a:r>
              <a:rPr lang="en-US" baseline="0" dirty="0" err="1"/>
              <a:t>phẩm</a:t>
            </a:r>
            <a:r>
              <a:rPr lang="en-US" baseline="0" dirty="0"/>
              <a:t> </a:t>
            </a:r>
            <a:r>
              <a:rPr lang="en-US" baseline="0" dirty="0" err="1"/>
              <a:t>thơ</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err="1"/>
              <a:t>Thời</a:t>
            </a:r>
            <a:r>
              <a:rPr lang="en-US" baseline="0" dirty="0"/>
              <a:t> </a:t>
            </a:r>
            <a:r>
              <a:rPr lang="en-US" baseline="0" dirty="0" err="1"/>
              <a:t>gian</a:t>
            </a:r>
            <a:r>
              <a:rPr lang="en-US" baseline="0" dirty="0"/>
              <a:t>: 3 </a:t>
            </a:r>
            <a:r>
              <a:rPr lang="en-US" baseline="0" dirty="0" err="1"/>
              <a:t>phút</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45F046-A8EA-4A32-A880-414B3F462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1705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dirty="0"/>
              <a:t> </a:t>
            </a:r>
            <a:r>
              <a:rPr lang="en-US" dirty="0" err="1"/>
              <a:t>án</a:t>
            </a:r>
            <a:r>
              <a:rPr lang="en-US" dirty="0"/>
              <a:t> </a:t>
            </a:r>
            <a:r>
              <a:rPr lang="en-US" dirty="0" err="1"/>
              <a:t>của</a:t>
            </a:r>
            <a:r>
              <a:rPr lang="en-US" dirty="0"/>
              <a:t> </a:t>
            </a:r>
            <a:r>
              <a:rPr lang="en-US" dirty="0" err="1"/>
              <a:t>Thảo</a:t>
            </a:r>
            <a:r>
              <a:rPr lang="en-US" dirty="0"/>
              <a:t> </a:t>
            </a:r>
            <a:r>
              <a:rPr lang="en-US" dirty="0" err="1"/>
              <a:t>Nguyên</a:t>
            </a:r>
            <a:r>
              <a:rPr lang="en-US" dirty="0"/>
              <a:t> 0979818956</a:t>
            </a:r>
          </a:p>
          <a:p>
            <a:endParaRPr lang="en-US" dirty="0"/>
          </a:p>
        </p:txBody>
      </p:sp>
      <p:sp>
        <p:nvSpPr>
          <p:cNvPr id="4" name="Slide Number Placeholder 3"/>
          <p:cNvSpPr>
            <a:spLocks noGrp="1"/>
          </p:cNvSpPr>
          <p:nvPr>
            <p:ph type="sldNum" sz="quarter" idx="10"/>
          </p:nvPr>
        </p:nvSpPr>
        <p:spPr/>
        <p:txBody>
          <a:bodyPr/>
          <a:lstStyle/>
          <a:p>
            <a:fld id="{EC45F046-A8EA-4A32-A880-414B3F462E10}" type="slidenum">
              <a:rPr lang="en-US" smtClean="0"/>
              <a:t>13</a:t>
            </a:fld>
            <a:endParaRPr lang="en-US"/>
          </a:p>
        </p:txBody>
      </p:sp>
    </p:spTree>
    <p:extLst>
      <p:ext uri="{BB962C8B-B14F-4D97-AF65-F5344CB8AC3E}">
        <p14:creationId xmlns:p14="http://schemas.microsoft.com/office/powerpoint/2010/main" val="3227598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dirty="0"/>
              <a:t> </a:t>
            </a:r>
            <a:r>
              <a:rPr lang="en-US" dirty="0" err="1"/>
              <a:t>án</a:t>
            </a:r>
            <a:r>
              <a:rPr lang="en-US" dirty="0"/>
              <a:t> </a:t>
            </a:r>
            <a:r>
              <a:rPr lang="en-US" dirty="0" err="1"/>
              <a:t>của</a:t>
            </a:r>
            <a:r>
              <a:rPr lang="en-US" dirty="0"/>
              <a:t> </a:t>
            </a:r>
            <a:r>
              <a:rPr lang="en-US" dirty="0" err="1"/>
              <a:t>Thảo</a:t>
            </a:r>
            <a:r>
              <a:rPr lang="en-US" dirty="0"/>
              <a:t> </a:t>
            </a:r>
            <a:r>
              <a:rPr lang="en-US" dirty="0" err="1"/>
              <a:t>Nguyên</a:t>
            </a:r>
            <a:r>
              <a:rPr lang="en-US" dirty="0"/>
              <a:t> 0979818956</a:t>
            </a:r>
          </a:p>
          <a:p>
            <a:endParaRPr lang="en-US" dirty="0"/>
          </a:p>
        </p:txBody>
      </p:sp>
      <p:sp>
        <p:nvSpPr>
          <p:cNvPr id="4" name="Slide Number Placeholder 3"/>
          <p:cNvSpPr>
            <a:spLocks noGrp="1"/>
          </p:cNvSpPr>
          <p:nvPr>
            <p:ph type="sldNum" sz="quarter" idx="10"/>
          </p:nvPr>
        </p:nvSpPr>
        <p:spPr/>
        <p:txBody>
          <a:bodyPr/>
          <a:lstStyle/>
          <a:p>
            <a:fld id="{EC45F046-A8EA-4A32-A880-414B3F462E10}" type="slidenum">
              <a:rPr lang="en-US" smtClean="0"/>
              <a:t>14</a:t>
            </a:fld>
            <a:endParaRPr lang="en-US"/>
          </a:p>
        </p:txBody>
      </p:sp>
    </p:spTree>
    <p:extLst>
      <p:ext uri="{BB962C8B-B14F-4D97-AF65-F5344CB8AC3E}">
        <p14:creationId xmlns:p14="http://schemas.microsoft.com/office/powerpoint/2010/main" val="1730977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dirty="0"/>
              <a:t> </a:t>
            </a:r>
            <a:r>
              <a:rPr lang="en-US" dirty="0" err="1"/>
              <a:t>án</a:t>
            </a:r>
            <a:r>
              <a:rPr lang="en-US" dirty="0"/>
              <a:t> </a:t>
            </a:r>
            <a:r>
              <a:rPr lang="en-US" dirty="0" err="1"/>
              <a:t>của</a:t>
            </a:r>
            <a:r>
              <a:rPr lang="en-US" dirty="0"/>
              <a:t> </a:t>
            </a:r>
            <a:r>
              <a:rPr lang="en-US" dirty="0" err="1"/>
              <a:t>Thảo</a:t>
            </a:r>
            <a:r>
              <a:rPr lang="en-US" dirty="0"/>
              <a:t> </a:t>
            </a:r>
            <a:r>
              <a:rPr lang="en-US" dirty="0" err="1"/>
              <a:t>Nguyên</a:t>
            </a:r>
            <a:r>
              <a:rPr lang="en-US" dirty="0"/>
              <a:t> 0979818956</a:t>
            </a:r>
          </a:p>
          <a:p>
            <a:endParaRPr lang="en-US" dirty="0"/>
          </a:p>
        </p:txBody>
      </p:sp>
      <p:sp>
        <p:nvSpPr>
          <p:cNvPr id="4" name="Slide Number Placeholder 3"/>
          <p:cNvSpPr>
            <a:spLocks noGrp="1"/>
          </p:cNvSpPr>
          <p:nvPr>
            <p:ph type="sldNum" sz="quarter" idx="10"/>
          </p:nvPr>
        </p:nvSpPr>
        <p:spPr/>
        <p:txBody>
          <a:bodyPr/>
          <a:lstStyle/>
          <a:p>
            <a:fld id="{EC45F046-A8EA-4A32-A880-414B3F462E10}" type="slidenum">
              <a:rPr lang="en-US" smtClean="0"/>
              <a:t>15</a:t>
            </a:fld>
            <a:endParaRPr lang="en-US"/>
          </a:p>
        </p:txBody>
      </p:sp>
    </p:spTree>
    <p:extLst>
      <p:ext uri="{BB962C8B-B14F-4D97-AF65-F5344CB8AC3E}">
        <p14:creationId xmlns:p14="http://schemas.microsoft.com/office/powerpoint/2010/main" val="3846644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Yêu</a:t>
            </a:r>
            <a:r>
              <a:rPr lang="en-US" baseline="0" dirty="0"/>
              <a:t> </a:t>
            </a:r>
            <a:r>
              <a:rPr lang="en-US" baseline="0" dirty="0" err="1"/>
              <a:t>cầu</a:t>
            </a:r>
            <a:r>
              <a:rPr lang="en-US" baseline="0" dirty="0"/>
              <a:t>: </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45F046-A8EA-4A32-A880-414B3F462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1922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Giáo</a:t>
            </a:r>
            <a:r>
              <a:rPr lang="en-US" baseline="0" dirty="0"/>
              <a:t> </a:t>
            </a:r>
            <a:r>
              <a:rPr lang="en-US" baseline="0" dirty="0" err="1"/>
              <a:t>án</a:t>
            </a:r>
            <a:r>
              <a:rPr lang="en-US" baseline="0" dirty="0"/>
              <a:t> </a:t>
            </a:r>
            <a:r>
              <a:rPr lang="en-US" baseline="0" dirty="0" err="1"/>
              <a:t>của</a:t>
            </a:r>
            <a:r>
              <a:rPr lang="en-US" baseline="0" dirty="0"/>
              <a:t> </a:t>
            </a:r>
            <a:r>
              <a:rPr lang="en-US" baseline="0" dirty="0" err="1"/>
              <a:t>Thảo</a:t>
            </a:r>
            <a:r>
              <a:rPr lang="en-US" baseline="0" dirty="0"/>
              <a:t> </a:t>
            </a:r>
            <a:r>
              <a:rPr lang="en-US" baseline="0" dirty="0" err="1"/>
              <a:t>Nguyên</a:t>
            </a:r>
            <a:r>
              <a:rPr lang="en-US" baseline="0" dirty="0"/>
              <a:t> 0979818956</a:t>
            </a:r>
            <a:endParaRPr lang="en-US" dirty="0"/>
          </a:p>
          <a:p>
            <a:endParaRPr lang="en-US" dirty="0"/>
          </a:p>
        </p:txBody>
      </p:sp>
      <p:sp>
        <p:nvSpPr>
          <p:cNvPr id="4" name="Slide Number Placeholder 3"/>
          <p:cNvSpPr>
            <a:spLocks noGrp="1"/>
          </p:cNvSpPr>
          <p:nvPr>
            <p:ph type="sldNum" sz="quarter" idx="10"/>
          </p:nvPr>
        </p:nvSpPr>
        <p:spPr/>
        <p:txBody>
          <a:bodyPr/>
          <a:lstStyle/>
          <a:p>
            <a:fld id="{71725C59-0D5E-424B-AA2C-BA3D770DECE5}" type="slidenum">
              <a:rPr lang="en-US" smtClean="0"/>
              <a:t>17</a:t>
            </a:fld>
            <a:endParaRPr lang="en-US"/>
          </a:p>
        </p:txBody>
      </p:sp>
    </p:spTree>
    <p:extLst>
      <p:ext uri="{BB962C8B-B14F-4D97-AF65-F5344CB8AC3E}">
        <p14:creationId xmlns:p14="http://schemas.microsoft.com/office/powerpoint/2010/main" val="515457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0A57414-D063-898B-61A2-EE7516519429}"/>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26D06C14-291A-6CED-62B1-B4624C38EC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9680FB18-1238-9C27-7FD9-9DA36963CD52}"/>
              </a:ext>
            </a:extLst>
          </p:cNvPr>
          <p:cNvSpPr>
            <a:spLocks noGrp="1"/>
          </p:cNvSpPr>
          <p:nvPr>
            <p:ph type="dt" sz="half" idx="10"/>
          </p:nvPr>
        </p:nvSpPr>
        <p:spPr/>
        <p:txBody>
          <a:bodyPr/>
          <a:lstStyle/>
          <a:p>
            <a:fld id="{04DC9AE0-260F-4667-B46D-173B41530129}" type="datetimeFigureOut">
              <a:rPr lang="en-US" smtClean="0"/>
              <a:t>2/20/2024</a:t>
            </a:fld>
            <a:endParaRPr lang="en-US"/>
          </a:p>
        </p:txBody>
      </p:sp>
      <p:sp>
        <p:nvSpPr>
          <p:cNvPr id="5" name="Chỗ dành sẵn cho Chân trang 4">
            <a:extLst>
              <a:ext uri="{FF2B5EF4-FFF2-40B4-BE49-F238E27FC236}">
                <a16:creationId xmlns:a16="http://schemas.microsoft.com/office/drawing/2014/main" id="{72D28722-D682-925C-C13D-3A983FA972FD}"/>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D9DCAF6-8907-9C75-9BE8-19C3A13C0235}"/>
              </a:ext>
            </a:extLst>
          </p:cNvPr>
          <p:cNvSpPr>
            <a:spLocks noGrp="1"/>
          </p:cNvSpPr>
          <p:nvPr>
            <p:ph type="sldNum" sz="quarter" idx="12"/>
          </p:nvPr>
        </p:nvSpPr>
        <p:spPr/>
        <p:txBody>
          <a:bodyPr/>
          <a:lstStyle/>
          <a:p>
            <a:fld id="{B3BD3505-EA04-4A00-8CE2-6B7FE39FB55C}" type="slidenum">
              <a:rPr lang="en-US" smtClean="0"/>
              <a:t>‹#›</a:t>
            </a:fld>
            <a:endParaRPr lang="en-US"/>
          </a:p>
        </p:txBody>
      </p:sp>
    </p:spTree>
    <p:extLst>
      <p:ext uri="{BB962C8B-B14F-4D97-AF65-F5344CB8AC3E}">
        <p14:creationId xmlns:p14="http://schemas.microsoft.com/office/powerpoint/2010/main" val="191779222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6397DBF-5EEC-D601-BD10-898644D9BD9D}"/>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22BE2F44-863E-BE42-0536-40FCCB4636F4}"/>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FC378327-BE58-BFE7-912B-1E834CD9EE86}"/>
              </a:ext>
            </a:extLst>
          </p:cNvPr>
          <p:cNvSpPr>
            <a:spLocks noGrp="1"/>
          </p:cNvSpPr>
          <p:nvPr>
            <p:ph type="dt" sz="half" idx="10"/>
          </p:nvPr>
        </p:nvSpPr>
        <p:spPr/>
        <p:txBody>
          <a:bodyPr/>
          <a:lstStyle/>
          <a:p>
            <a:fld id="{04DC9AE0-260F-4667-B46D-173B41530129}" type="datetimeFigureOut">
              <a:rPr lang="en-US" smtClean="0"/>
              <a:t>2/20/2024</a:t>
            </a:fld>
            <a:endParaRPr lang="en-US"/>
          </a:p>
        </p:txBody>
      </p:sp>
      <p:sp>
        <p:nvSpPr>
          <p:cNvPr id="5" name="Chỗ dành sẵn cho Chân trang 4">
            <a:extLst>
              <a:ext uri="{FF2B5EF4-FFF2-40B4-BE49-F238E27FC236}">
                <a16:creationId xmlns:a16="http://schemas.microsoft.com/office/drawing/2014/main" id="{4B5DFC39-0D3B-3D75-0974-7D72AE8D64AA}"/>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201FC283-AF7D-9DA2-1AB0-5419CB93112E}"/>
              </a:ext>
            </a:extLst>
          </p:cNvPr>
          <p:cNvSpPr>
            <a:spLocks noGrp="1"/>
          </p:cNvSpPr>
          <p:nvPr>
            <p:ph type="sldNum" sz="quarter" idx="12"/>
          </p:nvPr>
        </p:nvSpPr>
        <p:spPr/>
        <p:txBody>
          <a:bodyPr/>
          <a:lstStyle/>
          <a:p>
            <a:fld id="{B3BD3505-EA04-4A00-8CE2-6B7FE39FB55C}" type="slidenum">
              <a:rPr lang="en-US" smtClean="0"/>
              <a:t>‹#›</a:t>
            </a:fld>
            <a:endParaRPr lang="en-US"/>
          </a:p>
        </p:txBody>
      </p:sp>
    </p:spTree>
    <p:extLst>
      <p:ext uri="{BB962C8B-B14F-4D97-AF65-F5344CB8AC3E}">
        <p14:creationId xmlns:p14="http://schemas.microsoft.com/office/powerpoint/2010/main" val="39074340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59F4F403-D3FA-CC0C-52CC-D01F86457244}"/>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18AFA87E-DFD9-5A1E-BC54-E98B3F4A2CFB}"/>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6AB9858F-C5B5-D8FA-0738-D26E3DA661EE}"/>
              </a:ext>
            </a:extLst>
          </p:cNvPr>
          <p:cNvSpPr>
            <a:spLocks noGrp="1"/>
          </p:cNvSpPr>
          <p:nvPr>
            <p:ph type="dt" sz="half" idx="10"/>
          </p:nvPr>
        </p:nvSpPr>
        <p:spPr/>
        <p:txBody>
          <a:bodyPr/>
          <a:lstStyle/>
          <a:p>
            <a:fld id="{04DC9AE0-260F-4667-B46D-173B41530129}" type="datetimeFigureOut">
              <a:rPr lang="en-US" smtClean="0"/>
              <a:t>2/20/2024</a:t>
            </a:fld>
            <a:endParaRPr lang="en-US"/>
          </a:p>
        </p:txBody>
      </p:sp>
      <p:sp>
        <p:nvSpPr>
          <p:cNvPr id="5" name="Chỗ dành sẵn cho Chân trang 4">
            <a:extLst>
              <a:ext uri="{FF2B5EF4-FFF2-40B4-BE49-F238E27FC236}">
                <a16:creationId xmlns:a16="http://schemas.microsoft.com/office/drawing/2014/main" id="{4AFCE7C7-A96F-AB05-639C-93FB8699F6C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F59A7923-0D25-78EC-D678-340458C1493B}"/>
              </a:ext>
            </a:extLst>
          </p:cNvPr>
          <p:cNvSpPr>
            <a:spLocks noGrp="1"/>
          </p:cNvSpPr>
          <p:nvPr>
            <p:ph type="sldNum" sz="quarter" idx="12"/>
          </p:nvPr>
        </p:nvSpPr>
        <p:spPr/>
        <p:txBody>
          <a:bodyPr/>
          <a:lstStyle/>
          <a:p>
            <a:fld id="{B3BD3505-EA04-4A00-8CE2-6B7FE39FB55C}" type="slidenum">
              <a:rPr lang="en-US" smtClean="0"/>
              <a:t>‹#›</a:t>
            </a:fld>
            <a:endParaRPr lang="en-US"/>
          </a:p>
        </p:txBody>
      </p:sp>
    </p:spTree>
    <p:extLst>
      <p:ext uri="{BB962C8B-B14F-4D97-AF65-F5344CB8AC3E}">
        <p14:creationId xmlns:p14="http://schemas.microsoft.com/office/powerpoint/2010/main" val="13332624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D448F17-8A6E-9BDB-EF24-03A9FA175C1E}"/>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55F82ADD-B7E2-AE0C-733D-B7F3E48AC609}"/>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B1F537F5-7D29-D852-C33A-A14BCCF18D47}"/>
              </a:ext>
            </a:extLst>
          </p:cNvPr>
          <p:cNvSpPr>
            <a:spLocks noGrp="1"/>
          </p:cNvSpPr>
          <p:nvPr>
            <p:ph type="dt" sz="half" idx="10"/>
          </p:nvPr>
        </p:nvSpPr>
        <p:spPr/>
        <p:txBody>
          <a:bodyPr/>
          <a:lstStyle/>
          <a:p>
            <a:fld id="{04DC9AE0-260F-4667-B46D-173B41530129}" type="datetimeFigureOut">
              <a:rPr lang="en-US" smtClean="0"/>
              <a:t>2/20/2024</a:t>
            </a:fld>
            <a:endParaRPr lang="en-US"/>
          </a:p>
        </p:txBody>
      </p:sp>
      <p:sp>
        <p:nvSpPr>
          <p:cNvPr id="5" name="Chỗ dành sẵn cho Chân trang 4">
            <a:extLst>
              <a:ext uri="{FF2B5EF4-FFF2-40B4-BE49-F238E27FC236}">
                <a16:creationId xmlns:a16="http://schemas.microsoft.com/office/drawing/2014/main" id="{48C66EB7-8316-47CD-84ED-0C0257A6D190}"/>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8E8EF248-7A8C-B12E-4D54-18BB3054E97D}"/>
              </a:ext>
            </a:extLst>
          </p:cNvPr>
          <p:cNvSpPr>
            <a:spLocks noGrp="1"/>
          </p:cNvSpPr>
          <p:nvPr>
            <p:ph type="sldNum" sz="quarter" idx="12"/>
          </p:nvPr>
        </p:nvSpPr>
        <p:spPr/>
        <p:txBody>
          <a:bodyPr/>
          <a:lstStyle/>
          <a:p>
            <a:fld id="{B3BD3505-EA04-4A00-8CE2-6B7FE39FB55C}" type="slidenum">
              <a:rPr lang="en-US" smtClean="0"/>
              <a:t>‹#›</a:t>
            </a:fld>
            <a:endParaRPr lang="en-US"/>
          </a:p>
        </p:txBody>
      </p:sp>
    </p:spTree>
    <p:extLst>
      <p:ext uri="{BB962C8B-B14F-4D97-AF65-F5344CB8AC3E}">
        <p14:creationId xmlns:p14="http://schemas.microsoft.com/office/powerpoint/2010/main" val="308140070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A05B947-EC03-9CBF-68B4-F555A8468F17}"/>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E62084C9-C08F-F947-141E-B08C8FB4E5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C303A49C-4A64-C421-D884-09C54398D19A}"/>
              </a:ext>
            </a:extLst>
          </p:cNvPr>
          <p:cNvSpPr>
            <a:spLocks noGrp="1"/>
          </p:cNvSpPr>
          <p:nvPr>
            <p:ph type="dt" sz="half" idx="10"/>
          </p:nvPr>
        </p:nvSpPr>
        <p:spPr/>
        <p:txBody>
          <a:bodyPr/>
          <a:lstStyle/>
          <a:p>
            <a:fld id="{04DC9AE0-260F-4667-B46D-173B41530129}" type="datetimeFigureOut">
              <a:rPr lang="en-US" smtClean="0"/>
              <a:t>2/20/2024</a:t>
            </a:fld>
            <a:endParaRPr lang="en-US"/>
          </a:p>
        </p:txBody>
      </p:sp>
      <p:sp>
        <p:nvSpPr>
          <p:cNvPr id="5" name="Chỗ dành sẵn cho Chân trang 4">
            <a:extLst>
              <a:ext uri="{FF2B5EF4-FFF2-40B4-BE49-F238E27FC236}">
                <a16:creationId xmlns:a16="http://schemas.microsoft.com/office/drawing/2014/main" id="{E09D36C7-BEED-8960-4732-36A9E197BD6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72329F06-BFFF-120D-2872-8DDE0E642DE9}"/>
              </a:ext>
            </a:extLst>
          </p:cNvPr>
          <p:cNvSpPr>
            <a:spLocks noGrp="1"/>
          </p:cNvSpPr>
          <p:nvPr>
            <p:ph type="sldNum" sz="quarter" idx="12"/>
          </p:nvPr>
        </p:nvSpPr>
        <p:spPr/>
        <p:txBody>
          <a:bodyPr/>
          <a:lstStyle/>
          <a:p>
            <a:fld id="{B3BD3505-EA04-4A00-8CE2-6B7FE39FB55C}" type="slidenum">
              <a:rPr lang="en-US" smtClean="0"/>
              <a:t>‹#›</a:t>
            </a:fld>
            <a:endParaRPr lang="en-US"/>
          </a:p>
        </p:txBody>
      </p:sp>
    </p:spTree>
    <p:extLst>
      <p:ext uri="{BB962C8B-B14F-4D97-AF65-F5344CB8AC3E}">
        <p14:creationId xmlns:p14="http://schemas.microsoft.com/office/powerpoint/2010/main" val="163019072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D7C56B4-CC2E-8D3F-E34C-D2BDDE96D863}"/>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C884AEE4-A23E-D598-D437-00630FB77798}"/>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8CF3206D-ED97-D61A-1F05-5DC145B3A2F8}"/>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2A8062E8-46A5-235F-BD95-C202DB839328}"/>
              </a:ext>
            </a:extLst>
          </p:cNvPr>
          <p:cNvSpPr>
            <a:spLocks noGrp="1"/>
          </p:cNvSpPr>
          <p:nvPr>
            <p:ph type="dt" sz="half" idx="10"/>
          </p:nvPr>
        </p:nvSpPr>
        <p:spPr/>
        <p:txBody>
          <a:bodyPr/>
          <a:lstStyle/>
          <a:p>
            <a:fld id="{04DC9AE0-260F-4667-B46D-173B41530129}" type="datetimeFigureOut">
              <a:rPr lang="en-US" smtClean="0"/>
              <a:t>2/20/2024</a:t>
            </a:fld>
            <a:endParaRPr lang="en-US"/>
          </a:p>
        </p:txBody>
      </p:sp>
      <p:sp>
        <p:nvSpPr>
          <p:cNvPr id="6" name="Chỗ dành sẵn cho Chân trang 5">
            <a:extLst>
              <a:ext uri="{FF2B5EF4-FFF2-40B4-BE49-F238E27FC236}">
                <a16:creationId xmlns:a16="http://schemas.microsoft.com/office/drawing/2014/main" id="{C169B827-B55A-B8B6-F6AA-EB3835179830}"/>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D64A7F1E-9CC2-3B35-EF1C-D328144D7D17}"/>
              </a:ext>
            </a:extLst>
          </p:cNvPr>
          <p:cNvSpPr>
            <a:spLocks noGrp="1"/>
          </p:cNvSpPr>
          <p:nvPr>
            <p:ph type="sldNum" sz="quarter" idx="12"/>
          </p:nvPr>
        </p:nvSpPr>
        <p:spPr/>
        <p:txBody>
          <a:bodyPr/>
          <a:lstStyle/>
          <a:p>
            <a:fld id="{B3BD3505-EA04-4A00-8CE2-6B7FE39FB55C}" type="slidenum">
              <a:rPr lang="en-US" smtClean="0"/>
              <a:t>‹#›</a:t>
            </a:fld>
            <a:endParaRPr lang="en-US"/>
          </a:p>
        </p:txBody>
      </p:sp>
    </p:spTree>
    <p:extLst>
      <p:ext uri="{BB962C8B-B14F-4D97-AF65-F5344CB8AC3E}">
        <p14:creationId xmlns:p14="http://schemas.microsoft.com/office/powerpoint/2010/main" val="408286350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347D671-7C51-AAA6-2F01-1E6CB08704FE}"/>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70EED9EB-5778-7949-71B4-6C52E179D9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02F537B0-0166-C335-3EEF-BE4CB31E6331}"/>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3DE38547-21F3-5BCA-9AE2-FA770741D6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4FFEF952-7402-DF55-FDDF-4FCF71E8D03D}"/>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E76E8164-BEE6-F919-D4A9-1F79DCD0A119}"/>
              </a:ext>
            </a:extLst>
          </p:cNvPr>
          <p:cNvSpPr>
            <a:spLocks noGrp="1"/>
          </p:cNvSpPr>
          <p:nvPr>
            <p:ph type="dt" sz="half" idx="10"/>
          </p:nvPr>
        </p:nvSpPr>
        <p:spPr/>
        <p:txBody>
          <a:bodyPr/>
          <a:lstStyle/>
          <a:p>
            <a:fld id="{04DC9AE0-260F-4667-B46D-173B41530129}" type="datetimeFigureOut">
              <a:rPr lang="en-US" smtClean="0"/>
              <a:t>2/20/2024</a:t>
            </a:fld>
            <a:endParaRPr lang="en-US"/>
          </a:p>
        </p:txBody>
      </p:sp>
      <p:sp>
        <p:nvSpPr>
          <p:cNvPr id="8" name="Chỗ dành sẵn cho Chân trang 7">
            <a:extLst>
              <a:ext uri="{FF2B5EF4-FFF2-40B4-BE49-F238E27FC236}">
                <a16:creationId xmlns:a16="http://schemas.microsoft.com/office/drawing/2014/main" id="{ABC499B3-FAC2-FF69-ECE7-0D4C28514234}"/>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3E9FF1CD-73C5-7A8F-2C25-2E24C5FF86C0}"/>
              </a:ext>
            </a:extLst>
          </p:cNvPr>
          <p:cNvSpPr>
            <a:spLocks noGrp="1"/>
          </p:cNvSpPr>
          <p:nvPr>
            <p:ph type="sldNum" sz="quarter" idx="12"/>
          </p:nvPr>
        </p:nvSpPr>
        <p:spPr/>
        <p:txBody>
          <a:bodyPr/>
          <a:lstStyle/>
          <a:p>
            <a:fld id="{B3BD3505-EA04-4A00-8CE2-6B7FE39FB55C}" type="slidenum">
              <a:rPr lang="en-US" smtClean="0"/>
              <a:t>‹#›</a:t>
            </a:fld>
            <a:endParaRPr lang="en-US"/>
          </a:p>
        </p:txBody>
      </p:sp>
    </p:spTree>
    <p:extLst>
      <p:ext uri="{BB962C8B-B14F-4D97-AF65-F5344CB8AC3E}">
        <p14:creationId xmlns:p14="http://schemas.microsoft.com/office/powerpoint/2010/main" val="270677083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B64C846-00A3-8B5C-54F7-FCD159C740C7}"/>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94C36E04-6159-53BB-FE81-8332C6454DAA}"/>
              </a:ext>
            </a:extLst>
          </p:cNvPr>
          <p:cNvSpPr>
            <a:spLocks noGrp="1"/>
          </p:cNvSpPr>
          <p:nvPr>
            <p:ph type="dt" sz="half" idx="10"/>
          </p:nvPr>
        </p:nvSpPr>
        <p:spPr/>
        <p:txBody>
          <a:bodyPr/>
          <a:lstStyle/>
          <a:p>
            <a:fld id="{04DC9AE0-260F-4667-B46D-173B41530129}" type="datetimeFigureOut">
              <a:rPr lang="en-US" smtClean="0"/>
              <a:t>2/20/2024</a:t>
            </a:fld>
            <a:endParaRPr lang="en-US"/>
          </a:p>
        </p:txBody>
      </p:sp>
      <p:sp>
        <p:nvSpPr>
          <p:cNvPr id="4" name="Chỗ dành sẵn cho Chân trang 3">
            <a:extLst>
              <a:ext uri="{FF2B5EF4-FFF2-40B4-BE49-F238E27FC236}">
                <a16:creationId xmlns:a16="http://schemas.microsoft.com/office/drawing/2014/main" id="{26B28B96-794B-D57F-DB17-7D8781842D6A}"/>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EE6AF736-C55F-DEDB-DFF2-A6946106AC1C}"/>
              </a:ext>
            </a:extLst>
          </p:cNvPr>
          <p:cNvSpPr>
            <a:spLocks noGrp="1"/>
          </p:cNvSpPr>
          <p:nvPr>
            <p:ph type="sldNum" sz="quarter" idx="12"/>
          </p:nvPr>
        </p:nvSpPr>
        <p:spPr/>
        <p:txBody>
          <a:bodyPr/>
          <a:lstStyle/>
          <a:p>
            <a:fld id="{B3BD3505-EA04-4A00-8CE2-6B7FE39FB55C}" type="slidenum">
              <a:rPr lang="en-US" smtClean="0"/>
              <a:t>‹#›</a:t>
            </a:fld>
            <a:endParaRPr lang="en-US"/>
          </a:p>
        </p:txBody>
      </p:sp>
    </p:spTree>
    <p:extLst>
      <p:ext uri="{BB962C8B-B14F-4D97-AF65-F5344CB8AC3E}">
        <p14:creationId xmlns:p14="http://schemas.microsoft.com/office/powerpoint/2010/main" val="123269698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049C7C8F-CA97-B6DD-B347-8D89A69C6919}"/>
              </a:ext>
            </a:extLst>
          </p:cNvPr>
          <p:cNvSpPr>
            <a:spLocks noGrp="1"/>
          </p:cNvSpPr>
          <p:nvPr>
            <p:ph type="dt" sz="half" idx="10"/>
          </p:nvPr>
        </p:nvSpPr>
        <p:spPr/>
        <p:txBody>
          <a:bodyPr/>
          <a:lstStyle/>
          <a:p>
            <a:fld id="{04DC9AE0-260F-4667-B46D-173B41530129}" type="datetimeFigureOut">
              <a:rPr lang="en-US" smtClean="0"/>
              <a:t>2/20/2024</a:t>
            </a:fld>
            <a:endParaRPr lang="en-US"/>
          </a:p>
        </p:txBody>
      </p:sp>
      <p:sp>
        <p:nvSpPr>
          <p:cNvPr id="3" name="Chỗ dành sẵn cho Chân trang 2">
            <a:extLst>
              <a:ext uri="{FF2B5EF4-FFF2-40B4-BE49-F238E27FC236}">
                <a16:creationId xmlns:a16="http://schemas.microsoft.com/office/drawing/2014/main" id="{6B460234-F62D-6BA3-29D3-9877643CC079}"/>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492D9E87-B4C4-432F-C9D4-B2A5907E5D15}"/>
              </a:ext>
            </a:extLst>
          </p:cNvPr>
          <p:cNvSpPr>
            <a:spLocks noGrp="1"/>
          </p:cNvSpPr>
          <p:nvPr>
            <p:ph type="sldNum" sz="quarter" idx="12"/>
          </p:nvPr>
        </p:nvSpPr>
        <p:spPr/>
        <p:txBody>
          <a:bodyPr/>
          <a:lstStyle/>
          <a:p>
            <a:fld id="{B3BD3505-EA04-4A00-8CE2-6B7FE39FB55C}" type="slidenum">
              <a:rPr lang="en-US" smtClean="0"/>
              <a:t>‹#›</a:t>
            </a:fld>
            <a:endParaRPr lang="en-US"/>
          </a:p>
        </p:txBody>
      </p:sp>
    </p:spTree>
    <p:extLst>
      <p:ext uri="{BB962C8B-B14F-4D97-AF65-F5344CB8AC3E}">
        <p14:creationId xmlns:p14="http://schemas.microsoft.com/office/powerpoint/2010/main" val="135446197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D92E0B4-327B-1582-5BDB-A34BE0DE8E9F}"/>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158A6659-FECF-5EB8-0AFE-939E5D104B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8C463C87-A7DA-6250-2532-24E14CEA6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C3045E37-8327-13ED-286C-A2A971FD0A87}"/>
              </a:ext>
            </a:extLst>
          </p:cNvPr>
          <p:cNvSpPr>
            <a:spLocks noGrp="1"/>
          </p:cNvSpPr>
          <p:nvPr>
            <p:ph type="dt" sz="half" idx="10"/>
          </p:nvPr>
        </p:nvSpPr>
        <p:spPr/>
        <p:txBody>
          <a:bodyPr/>
          <a:lstStyle/>
          <a:p>
            <a:fld id="{04DC9AE0-260F-4667-B46D-173B41530129}" type="datetimeFigureOut">
              <a:rPr lang="en-US" smtClean="0"/>
              <a:t>2/20/2024</a:t>
            </a:fld>
            <a:endParaRPr lang="en-US"/>
          </a:p>
        </p:txBody>
      </p:sp>
      <p:sp>
        <p:nvSpPr>
          <p:cNvPr id="6" name="Chỗ dành sẵn cho Chân trang 5">
            <a:extLst>
              <a:ext uri="{FF2B5EF4-FFF2-40B4-BE49-F238E27FC236}">
                <a16:creationId xmlns:a16="http://schemas.microsoft.com/office/drawing/2014/main" id="{FA28F1CA-03B4-0FB6-236D-8E3CCEB827AC}"/>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158674A4-2332-C4D8-F49B-C658EFB36D26}"/>
              </a:ext>
            </a:extLst>
          </p:cNvPr>
          <p:cNvSpPr>
            <a:spLocks noGrp="1"/>
          </p:cNvSpPr>
          <p:nvPr>
            <p:ph type="sldNum" sz="quarter" idx="12"/>
          </p:nvPr>
        </p:nvSpPr>
        <p:spPr/>
        <p:txBody>
          <a:bodyPr/>
          <a:lstStyle/>
          <a:p>
            <a:fld id="{B3BD3505-EA04-4A00-8CE2-6B7FE39FB55C}" type="slidenum">
              <a:rPr lang="en-US" smtClean="0"/>
              <a:t>‹#›</a:t>
            </a:fld>
            <a:endParaRPr lang="en-US"/>
          </a:p>
        </p:txBody>
      </p:sp>
    </p:spTree>
    <p:extLst>
      <p:ext uri="{BB962C8B-B14F-4D97-AF65-F5344CB8AC3E}">
        <p14:creationId xmlns:p14="http://schemas.microsoft.com/office/powerpoint/2010/main" val="286298428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71FABC0-ED6F-A28B-1E7F-BC9C7E5BADC4}"/>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DC8B0277-2E32-B50A-0699-090E8B134E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FE432889-02CA-DF1C-594E-717AC797F2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E74564AB-90E9-9C45-C1CC-C19CAF677882}"/>
              </a:ext>
            </a:extLst>
          </p:cNvPr>
          <p:cNvSpPr>
            <a:spLocks noGrp="1"/>
          </p:cNvSpPr>
          <p:nvPr>
            <p:ph type="dt" sz="half" idx="10"/>
          </p:nvPr>
        </p:nvSpPr>
        <p:spPr/>
        <p:txBody>
          <a:bodyPr/>
          <a:lstStyle/>
          <a:p>
            <a:fld id="{04DC9AE0-260F-4667-B46D-173B41530129}" type="datetimeFigureOut">
              <a:rPr lang="en-US" smtClean="0"/>
              <a:t>2/20/2024</a:t>
            </a:fld>
            <a:endParaRPr lang="en-US"/>
          </a:p>
        </p:txBody>
      </p:sp>
      <p:sp>
        <p:nvSpPr>
          <p:cNvPr id="6" name="Chỗ dành sẵn cho Chân trang 5">
            <a:extLst>
              <a:ext uri="{FF2B5EF4-FFF2-40B4-BE49-F238E27FC236}">
                <a16:creationId xmlns:a16="http://schemas.microsoft.com/office/drawing/2014/main" id="{9F09C81D-DF47-CADB-9D57-74BFC4E9B80F}"/>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B60CD628-8553-9CD5-AF25-083FB3C0EE84}"/>
              </a:ext>
            </a:extLst>
          </p:cNvPr>
          <p:cNvSpPr>
            <a:spLocks noGrp="1"/>
          </p:cNvSpPr>
          <p:nvPr>
            <p:ph type="sldNum" sz="quarter" idx="12"/>
          </p:nvPr>
        </p:nvSpPr>
        <p:spPr/>
        <p:txBody>
          <a:bodyPr/>
          <a:lstStyle/>
          <a:p>
            <a:fld id="{B3BD3505-EA04-4A00-8CE2-6B7FE39FB55C}" type="slidenum">
              <a:rPr lang="en-US" smtClean="0"/>
              <a:t>‹#›</a:t>
            </a:fld>
            <a:endParaRPr lang="en-US"/>
          </a:p>
        </p:txBody>
      </p:sp>
    </p:spTree>
    <p:extLst>
      <p:ext uri="{BB962C8B-B14F-4D97-AF65-F5344CB8AC3E}">
        <p14:creationId xmlns:p14="http://schemas.microsoft.com/office/powerpoint/2010/main" val="124392173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2000">
              <a:schemeClr val="accent6">
                <a:lumMod val="20000"/>
                <a:lumOff val="80000"/>
              </a:schemeClr>
            </a:gs>
            <a:gs pos="63000">
              <a:schemeClr val="accent6">
                <a:lumMod val="40000"/>
                <a:lumOff val="60000"/>
              </a:schemeClr>
            </a:gs>
          </a:gsLst>
          <a:lin ang="18900000" scaled="1"/>
          <a:tileRect/>
        </a:gradFill>
        <a:effectLst/>
      </p:bgPr>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8FB7FAA6-EC52-26D0-3C99-BAEDA37644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B51395C8-D929-B910-544B-B0A956BF62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98B65E78-A8F8-BA20-98C7-3093B3284A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DC9AE0-260F-4667-B46D-173B41530129}" type="datetimeFigureOut">
              <a:rPr lang="en-US" smtClean="0"/>
              <a:t>2/20/2024</a:t>
            </a:fld>
            <a:endParaRPr lang="en-US"/>
          </a:p>
        </p:txBody>
      </p:sp>
      <p:sp>
        <p:nvSpPr>
          <p:cNvPr id="5" name="Chỗ dành sẵn cho Chân trang 4">
            <a:extLst>
              <a:ext uri="{FF2B5EF4-FFF2-40B4-BE49-F238E27FC236}">
                <a16:creationId xmlns:a16="http://schemas.microsoft.com/office/drawing/2014/main" id="{3F8A9CEE-0FBC-C176-6D60-4A1F8E9536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630DD0E2-CA38-8476-8E91-00FDE03BE9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BD3505-EA04-4A00-8CE2-6B7FE39FB55C}" type="slidenum">
              <a:rPr lang="en-US" smtClean="0"/>
              <a:t>‹#›</a:t>
            </a:fld>
            <a:endParaRPr lang="en-US"/>
          </a:p>
        </p:txBody>
      </p:sp>
    </p:spTree>
    <p:extLst>
      <p:ext uri="{BB962C8B-B14F-4D97-AF65-F5344CB8AC3E}">
        <p14:creationId xmlns:p14="http://schemas.microsoft.com/office/powerpoint/2010/main" val="2614329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23.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oleObject" Target="../embeddings/oleObject1.bin"/><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Hình ảnh 7">
            <a:extLst>
              <a:ext uri="{FF2B5EF4-FFF2-40B4-BE49-F238E27FC236}">
                <a16:creationId xmlns:a16="http://schemas.microsoft.com/office/drawing/2014/main" id="{7DC3AEE4-A550-E8E4-1844-D50CFC07D6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p:cNvSpPr/>
          <p:nvPr/>
        </p:nvSpPr>
        <p:spPr>
          <a:xfrm>
            <a:off x="5939547" y="3244334"/>
            <a:ext cx="312907" cy="707886"/>
          </a:xfrm>
          <a:prstGeom prst="rect">
            <a:avLst/>
          </a:prstGeom>
        </p:spPr>
        <p:txBody>
          <a:bodyPr wrap="none">
            <a:spAutoFit/>
          </a:bodyPr>
          <a:lstStyle/>
          <a:p>
            <a:pPr algn="ctr">
              <a:spcAft>
                <a:spcPts val="0"/>
              </a:spcAft>
            </a:pPr>
            <a:r>
              <a:rPr lang="en-US" sz="4000" b="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Oval 6"/>
          <p:cNvSpPr/>
          <p:nvPr/>
        </p:nvSpPr>
        <p:spPr>
          <a:xfrm>
            <a:off x="4422873" y="936367"/>
            <a:ext cx="3103880" cy="685800"/>
          </a:xfrm>
          <a:prstGeom prst="ellipse">
            <a:avLst/>
          </a:prstGeom>
        </p:spPr>
        <p:style>
          <a:lnRef idx="1">
            <a:schemeClr val="accent6"/>
          </a:lnRef>
          <a:fillRef idx="3">
            <a:schemeClr val="accent6"/>
          </a:fillRef>
          <a:effectRef idx="2">
            <a:schemeClr val="accent6"/>
          </a:effectRef>
          <a:fontRef idx="minor">
            <a:schemeClr val="lt1"/>
          </a:fontRef>
        </p:style>
        <p:txBody>
          <a:bodyPr rot="0" spcFirstLastPara="0" vert="horz" wrap="square" lIns="91440" tIns="45720" rIns="91440" bIns="45720" numCol="1" spcCol="0" rtlCol="0" fromWordArt="0" anchor="ctr" anchorCtr="0" forceAA="0" compatLnSpc="1">
            <a:noAutofit/>
          </a:bodyPr>
          <a:lstStyle/>
          <a:p>
            <a:pPr algn="ctr">
              <a:spcAft>
                <a:spcPts val="0"/>
              </a:spcAft>
            </a:pPr>
            <a:r>
              <a:rPr lang="en-US" sz="40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endParaRPr lang="en-US"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496336332"/>
              </p:ext>
            </p:extLst>
          </p:nvPr>
        </p:nvGraphicFramePr>
        <p:xfrm>
          <a:off x="1204546" y="2316356"/>
          <a:ext cx="9891345" cy="2849563"/>
        </p:xfrm>
        <a:graphic>
          <a:graphicData uri="http://schemas.openxmlformats.org/drawingml/2006/table">
            <a:tbl>
              <a:tblPr firstRow="1" firstCol="1" bandRow="1">
                <a:tableStyleId>{5C22544A-7EE6-4342-B048-85BDC9FD1C3A}</a:tableStyleId>
              </a:tblPr>
              <a:tblGrid>
                <a:gridCol w="9891345">
                  <a:extLst>
                    <a:ext uri="{9D8B030D-6E8A-4147-A177-3AD203B41FA5}">
                      <a16:colId xmlns:a16="http://schemas.microsoft.com/office/drawing/2014/main" val="2058497929"/>
                    </a:ext>
                  </a:extLst>
                </a:gridCol>
              </a:tblGrid>
              <a:tr h="0">
                <a:tc>
                  <a:txBody>
                    <a:bodyPr/>
                    <a:lstStyle/>
                    <a:p>
                      <a:pPr eaLnBrk="0" fontAlgn="base" hangingPunct="0">
                        <a:lnSpc>
                          <a:spcPct val="115000"/>
                        </a:lnSpc>
                        <a:spcBef>
                          <a:spcPts val="400"/>
                        </a:spcBef>
                      </a:pPr>
                      <a:r>
                        <a:rPr lang="vi-VN" sz="4000" dirty="0">
                          <a:effectLst/>
                          <a:latin typeface="Times New Roman" panose="02020603050405020304" pitchFamily="18" charset="0"/>
                          <a:cs typeface="Times New Roman" panose="02020603050405020304" pitchFamily="18" charset="0"/>
                        </a:rPr>
                        <a:t>Tiết:93,94</a:t>
                      </a:r>
                      <a:r>
                        <a:rPr lang="en-US" sz="4000" dirty="0">
                          <a:effectLst/>
                          <a:latin typeface="Times New Roman" panose="02020603050405020304" pitchFamily="18" charset="0"/>
                          <a:cs typeface="Times New Roman" panose="02020603050405020304" pitchFamily="18" charset="0"/>
                        </a:rPr>
                        <a:t> </a:t>
                      </a:r>
                    </a:p>
                    <a:p>
                      <a:pPr algn="ctr" eaLnBrk="0" fontAlgn="base" hangingPunct="0">
                        <a:lnSpc>
                          <a:spcPct val="115000"/>
                        </a:lnSpc>
                        <a:spcBef>
                          <a:spcPts val="400"/>
                        </a:spcBef>
                      </a:pPr>
                      <a:r>
                        <a:rPr lang="en-US" sz="4000" dirty="0">
                          <a:effectLst/>
                          <a:latin typeface="Times New Roman" panose="02020603050405020304" pitchFamily="18" charset="0"/>
                          <a:cs typeface="Times New Roman" panose="02020603050405020304" pitchFamily="18" charset="0"/>
                        </a:rPr>
                        <a:t>VIẾT BÀI VĂN PHÂN TÍCH MỘT TÁC PHẨM THƠ </a:t>
                      </a:r>
                    </a:p>
                    <a:p>
                      <a:pPr algn="ctr" eaLnBrk="0" fontAlgn="base" hangingPunct="0">
                        <a:lnSpc>
                          <a:spcPct val="115000"/>
                        </a:lnSpc>
                        <a:spcBef>
                          <a:spcPts val="400"/>
                        </a:spcBef>
                      </a:pPr>
                      <a:r>
                        <a:rPr lang="en-US" sz="4000" dirty="0">
                          <a:effectLst/>
                          <a:latin typeface="Times New Roman" panose="02020603050405020304" pitchFamily="18" charset="0"/>
                          <a:cs typeface="Times New Roman" panose="02020603050405020304" pitchFamily="18" charset="0"/>
                        </a:rPr>
                        <a:t> </a:t>
                      </a:r>
                    </a:p>
                  </a:txBody>
                  <a:tcPr marL="68580" marR="68580" marT="0" marB="0"/>
                </a:tc>
                <a:extLst>
                  <a:ext uri="{0D108BD9-81ED-4DB2-BD59-A6C34878D82A}">
                    <a16:rowId xmlns:a16="http://schemas.microsoft.com/office/drawing/2014/main" val="1484781728"/>
                  </a:ext>
                </a:extLst>
              </a:tr>
            </a:tbl>
          </a:graphicData>
        </a:graphic>
      </p:graphicFrame>
    </p:spTree>
    <p:extLst>
      <p:ext uri="{BB962C8B-B14F-4D97-AF65-F5344CB8AC3E}">
        <p14:creationId xmlns:p14="http://schemas.microsoft.com/office/powerpoint/2010/main" val="1098178164"/>
      </p:ext>
    </p:extLst>
  </p:cSld>
  <p:clrMapOvr>
    <a:masterClrMapping/>
  </p:clrMapOvr>
  <p:transition spd="slow">
    <p:comb/>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92470" y="1027906"/>
            <a:ext cx="10251830" cy="2849498"/>
          </a:xfrm>
          <a:prstGeom prst="rect">
            <a:avLst/>
          </a:prstGeom>
        </p:spPr>
        <p:txBody>
          <a:bodyPr wrap="square">
            <a:spAutoFit/>
          </a:bodyPr>
          <a:lstStyle/>
          <a:p>
            <a:pPr algn="just">
              <a:lnSpc>
                <a:spcPct val="115000"/>
              </a:lnSpc>
              <a:spcBef>
                <a:spcPts val="400"/>
              </a:spcBef>
              <a:spcAft>
                <a:spcPts val="0"/>
              </a:spcAft>
            </a:pPr>
            <a:r>
              <a:rPr lang="en-US" sz="3000" b="1">
                <a:solidFill>
                  <a:srgbClr val="7030A0"/>
                </a:solidFill>
                <a:latin typeface="Times New Roman" panose="02020603050405020304" pitchFamily="18" charset="0"/>
                <a:ea typeface="MS Mincho"/>
              </a:rPr>
              <a:t>b. Mục đích bài viết, đối tượng người đọc</a:t>
            </a:r>
            <a:endParaRPr lang="en-US" sz="3000">
              <a:latin typeface="Times New Roman" panose="02020603050405020304" pitchFamily="18" charset="0"/>
              <a:ea typeface="Times New Roman" panose="02020603050405020304" pitchFamily="18" charset="0"/>
            </a:endParaRPr>
          </a:p>
          <a:p>
            <a:pPr algn="just">
              <a:lnSpc>
                <a:spcPct val="115000"/>
              </a:lnSpc>
              <a:spcBef>
                <a:spcPts val="400"/>
              </a:spcBef>
              <a:spcAft>
                <a:spcPts val="0"/>
              </a:spcAft>
            </a:pPr>
            <a:r>
              <a:rPr lang="en-US" sz="3000">
                <a:solidFill>
                  <a:srgbClr val="0D0D0D"/>
                </a:solidFill>
                <a:latin typeface="Times New Roman" panose="02020603050405020304" pitchFamily="18" charset="0"/>
                <a:ea typeface="MS Mincho"/>
              </a:rPr>
              <a:t>- Mục đích bài viết: thuyết phục người đọc đồng tình ý kiến của em phân tích một tác phẩm thơ.</a:t>
            </a:r>
            <a:endParaRPr lang="en-US" sz="3000">
              <a:latin typeface="Times New Roman" panose="02020603050405020304" pitchFamily="18" charset="0"/>
              <a:ea typeface="Times New Roman" panose="02020603050405020304" pitchFamily="18" charset="0"/>
            </a:endParaRPr>
          </a:p>
          <a:p>
            <a:pPr algn="just">
              <a:lnSpc>
                <a:spcPct val="115000"/>
              </a:lnSpc>
              <a:spcBef>
                <a:spcPts val="400"/>
              </a:spcBef>
              <a:spcAft>
                <a:spcPts val="0"/>
              </a:spcAft>
            </a:pPr>
            <a:r>
              <a:rPr lang="en-US" sz="3000">
                <a:solidFill>
                  <a:srgbClr val="0D0D0D"/>
                </a:solidFill>
                <a:latin typeface="Times New Roman" panose="02020603050405020304" pitchFamily="18" charset="0"/>
                <a:ea typeface="MS Mincho"/>
              </a:rPr>
              <a:t>- Đối tượng người đọc: Thầy cô, bạn bè và những người quan tâm đến văn bản </a:t>
            </a:r>
            <a:r>
              <a:rPr lang="en-US" sz="3000" i="1">
                <a:solidFill>
                  <a:srgbClr val="0D0D0D"/>
                </a:solidFill>
                <a:latin typeface="Times New Roman" panose="02020603050405020304" pitchFamily="18" charset="0"/>
                <a:ea typeface="MS Mincho"/>
              </a:rPr>
              <a:t>Vịnh khoa thi hương</a:t>
            </a:r>
            <a:endParaRPr lang="en-US" sz="30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1673727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Hộp Văn bản 16">
            <a:extLst>
              <a:ext uri="{FF2B5EF4-FFF2-40B4-BE49-F238E27FC236}">
                <a16:creationId xmlns:a16="http://schemas.microsoft.com/office/drawing/2014/main" id="{66353A50-8440-9A18-C855-2DF265038588}"/>
              </a:ext>
            </a:extLst>
          </p:cNvPr>
          <p:cNvSpPr txBox="1"/>
          <p:nvPr/>
        </p:nvSpPr>
        <p:spPr>
          <a:xfrm>
            <a:off x="565247" y="911843"/>
            <a:ext cx="6395356" cy="584775"/>
          </a:xfrm>
          <a:prstGeom prst="rect">
            <a:avLst/>
          </a:prstGeom>
          <a:noFill/>
        </p:spPr>
        <p:txBody>
          <a:bodyPr wrap="square">
            <a:spAutoFit/>
          </a:bodyPr>
          <a:lstStyle/>
          <a:p>
            <a:r>
              <a:rPr lang="en-US" sz="3200" b="1" dirty="0">
                <a:solidFill>
                  <a:srgbClr val="8A7057"/>
                </a:solidFill>
                <a:effectLst/>
                <a:latin typeface="Times New Roman" panose="02020603050405020304" pitchFamily="18" charset="0"/>
                <a:ea typeface="MS Mincho" panose="02020609040205080304" pitchFamily="49" charset="-128"/>
                <a:cs typeface="Times New Roman" panose="02020603050405020304" pitchFamily="18" charset="0"/>
              </a:rPr>
              <a:t>1. </a:t>
            </a:r>
            <a:r>
              <a:rPr lang="en-US" sz="3200" b="1" dirty="0" err="1">
                <a:solidFill>
                  <a:srgbClr val="8A7057"/>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8A7057"/>
                </a:solidFill>
                <a:latin typeface="Times New Roman" panose="02020603050405020304" pitchFamily="18" charset="0"/>
                <a:ea typeface="MS Mincho" panose="02020609040205080304" pitchFamily="49" charset="-128"/>
                <a:cs typeface="Times New Roman" panose="02020603050405020304" pitchFamily="18" charset="0"/>
              </a:rPr>
              <a:t> 2: </a:t>
            </a:r>
            <a:r>
              <a:rPr lang="en-US" sz="3200" b="1" dirty="0" err="1">
                <a:solidFill>
                  <a:srgbClr val="8A7057"/>
                </a:solidFill>
                <a:latin typeface="Times New Roman" panose="02020603050405020304" pitchFamily="18" charset="0"/>
                <a:ea typeface="MS Mincho" panose="02020609040205080304" pitchFamily="49" charset="-128"/>
                <a:cs typeface="Times New Roman" panose="02020603050405020304" pitchFamily="18" charset="0"/>
              </a:rPr>
              <a:t>Tìm</a:t>
            </a:r>
            <a:r>
              <a:rPr lang="en-US" sz="3200" b="1" dirty="0">
                <a:solidFill>
                  <a:srgbClr val="8A7057"/>
                </a:solidFill>
                <a:latin typeface="Times New Roman" panose="02020603050405020304" pitchFamily="18" charset="0"/>
                <a:ea typeface="MS Mincho" panose="02020609040205080304" pitchFamily="49" charset="-128"/>
                <a:cs typeface="Times New Roman" panose="02020603050405020304" pitchFamily="18" charset="0"/>
              </a:rPr>
              <a:t> ý </a:t>
            </a:r>
            <a:r>
              <a:rPr lang="en-US" sz="3200" b="1" dirty="0" err="1">
                <a:solidFill>
                  <a:srgbClr val="8A7057"/>
                </a:solidFill>
                <a:latin typeface="Times New Roman" panose="02020603050405020304" pitchFamily="18" charset="0"/>
                <a:ea typeface="MS Mincho" panose="02020609040205080304" pitchFamily="49" charset="-128"/>
                <a:cs typeface="Times New Roman" panose="02020603050405020304" pitchFamily="18" charset="0"/>
              </a:rPr>
              <a:t>và</a:t>
            </a:r>
            <a:r>
              <a:rPr lang="en-US" sz="3200" b="1" dirty="0">
                <a:solidFill>
                  <a:srgbClr val="8A7057"/>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8A7057"/>
                </a:solidFill>
                <a:latin typeface="Times New Roman" panose="02020603050405020304" pitchFamily="18" charset="0"/>
                <a:ea typeface="MS Mincho" panose="02020609040205080304" pitchFamily="49" charset="-128"/>
                <a:cs typeface="Times New Roman" panose="02020603050405020304" pitchFamily="18" charset="0"/>
              </a:rPr>
              <a:t>lập</a:t>
            </a:r>
            <a:r>
              <a:rPr lang="en-US" sz="3200" b="1" dirty="0">
                <a:solidFill>
                  <a:srgbClr val="8A7057"/>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8A7057"/>
                </a:solidFill>
                <a:latin typeface="Times New Roman" panose="02020603050405020304" pitchFamily="18" charset="0"/>
                <a:ea typeface="MS Mincho" panose="02020609040205080304" pitchFamily="49" charset="-128"/>
                <a:cs typeface="Times New Roman" panose="02020603050405020304" pitchFamily="18" charset="0"/>
              </a:rPr>
              <a:t>dàn</a:t>
            </a:r>
            <a:r>
              <a:rPr lang="en-US" sz="3200" b="1" dirty="0">
                <a:solidFill>
                  <a:srgbClr val="8A7057"/>
                </a:solidFill>
                <a:latin typeface="Times New Roman" panose="02020603050405020304" pitchFamily="18" charset="0"/>
                <a:ea typeface="MS Mincho" panose="02020609040205080304" pitchFamily="49" charset="-128"/>
                <a:cs typeface="Times New Roman" panose="02020603050405020304" pitchFamily="18" charset="0"/>
              </a:rPr>
              <a:t> ý</a:t>
            </a:r>
            <a:endParaRPr lang="en-US" dirty="0"/>
          </a:p>
        </p:txBody>
      </p:sp>
      <p:pic>
        <p:nvPicPr>
          <p:cNvPr id="28" name="Hình ảnh 27">
            <a:extLst>
              <a:ext uri="{FF2B5EF4-FFF2-40B4-BE49-F238E27FC236}">
                <a16:creationId xmlns:a16="http://schemas.microsoft.com/office/drawing/2014/main" id="{DADA870E-CE49-EBD5-40A3-42B5D61D2A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9614" y="60855"/>
            <a:ext cx="2002386" cy="2002386"/>
          </a:xfrm>
          <a:prstGeom prst="rect">
            <a:avLst/>
          </a:prstGeom>
        </p:spPr>
      </p:pic>
      <p:sp>
        <p:nvSpPr>
          <p:cNvPr id="16" name="Hộp Văn bản 15">
            <a:extLst>
              <a:ext uri="{FF2B5EF4-FFF2-40B4-BE49-F238E27FC236}">
                <a16:creationId xmlns:a16="http://schemas.microsoft.com/office/drawing/2014/main" id="{88F42061-41BE-7D5B-CCBF-B99C32ADF2F6}"/>
              </a:ext>
            </a:extLst>
          </p:cNvPr>
          <p:cNvSpPr txBox="1"/>
          <p:nvPr/>
        </p:nvSpPr>
        <p:spPr>
          <a:xfrm>
            <a:off x="723868" y="1470418"/>
            <a:ext cx="2273332" cy="523220"/>
          </a:xfrm>
          <a:prstGeom prst="rect">
            <a:avLst/>
          </a:prstGeom>
          <a:noFill/>
        </p:spPr>
        <p:txBody>
          <a:bodyPr wrap="square">
            <a:spAutoFit/>
          </a:bodyPr>
          <a:lstStyle/>
          <a:p>
            <a:r>
              <a:rPr lang="en-US" sz="2800" b="1" dirty="0">
                <a:solidFill>
                  <a:srgbClr val="C00000"/>
                </a:solidFill>
                <a:latin typeface="Times New Roman" panose="02020603050405020304" pitchFamily="18" charset="0"/>
                <a:ea typeface="Times New Roman" panose="02020603050405020304" pitchFamily="18" charset="0"/>
              </a:rPr>
              <a:t>b</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Lập</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dàn</a:t>
            </a:r>
            <a:r>
              <a:rPr lang="en-US" sz="2800" b="1" dirty="0">
                <a:solidFill>
                  <a:srgbClr val="C00000"/>
                </a:solidFill>
                <a:effectLst/>
                <a:latin typeface="Times New Roman" panose="02020603050405020304" pitchFamily="18" charset="0"/>
                <a:ea typeface="Times New Roman" panose="02020603050405020304" pitchFamily="18" charset="0"/>
              </a:rPr>
              <a:t> ý</a:t>
            </a:r>
            <a:endParaRPr lang="en-US" sz="2800" dirty="0">
              <a:solidFill>
                <a:srgbClr val="C00000"/>
              </a:solidFill>
            </a:endParaRPr>
          </a:p>
        </p:txBody>
      </p:sp>
    </p:spTree>
    <p:extLst>
      <p:ext uri="{BB962C8B-B14F-4D97-AF65-F5344CB8AC3E}">
        <p14:creationId xmlns:p14="http://schemas.microsoft.com/office/powerpoint/2010/main" val="342725949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259200" y="932571"/>
          <a:ext cx="11678800" cy="5706165"/>
        </p:xfrm>
        <a:graphic>
          <a:graphicData uri="http://schemas.openxmlformats.org/drawingml/2006/table">
            <a:tbl>
              <a:tblPr>
                <a:tableStyleId>{5940675A-B579-460E-94D1-54222C63F5DA}</a:tableStyleId>
              </a:tblPr>
              <a:tblGrid>
                <a:gridCol w="1264800">
                  <a:extLst>
                    <a:ext uri="{9D8B030D-6E8A-4147-A177-3AD203B41FA5}">
                      <a16:colId xmlns:a16="http://schemas.microsoft.com/office/drawing/2014/main" val="3472965107"/>
                    </a:ext>
                  </a:extLst>
                </a:gridCol>
                <a:gridCol w="10414000">
                  <a:extLst>
                    <a:ext uri="{9D8B030D-6E8A-4147-A177-3AD203B41FA5}">
                      <a16:colId xmlns:a16="http://schemas.microsoft.com/office/drawing/2014/main" val="867234893"/>
                    </a:ext>
                  </a:extLst>
                </a:gridCol>
              </a:tblGrid>
              <a:tr h="449175">
                <a:tc>
                  <a:txBody>
                    <a:bodyPr/>
                    <a:lstStyle/>
                    <a:p>
                      <a:pPr algn="ctr"/>
                      <a:r>
                        <a:rPr lang="en-US" sz="2600" b="1">
                          <a:effectLst/>
                          <a:latin typeface="Times New Roman" panose="02020603050405020304" pitchFamily="18" charset="0"/>
                          <a:cs typeface="Times New Roman" panose="02020603050405020304" pitchFamily="18" charset="0"/>
                        </a:rPr>
                        <a:t>Mở bài</a:t>
                      </a:r>
                      <a:endParaRPr lang="en-US" sz="2600" b="1">
                        <a:solidFill>
                          <a:srgbClr val="000000"/>
                        </a:solidFill>
                        <a:effectLst/>
                        <a:latin typeface="Times New Roman" panose="02020603050405020304" pitchFamily="18" charset="0"/>
                        <a:cs typeface="Times New Roman" panose="02020603050405020304" pitchFamily="18" charset="0"/>
                      </a:endParaRPr>
                    </a:p>
                  </a:txBody>
                  <a:tcPr marL="52935" marR="52935" marT="26467" marB="26467"/>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vi-VN" sz="2600" dirty="0">
                          <a:effectLst/>
                          <a:latin typeface="Times New Roman" panose="02020603050405020304" pitchFamily="18" charset="0"/>
                          <a:cs typeface="Times New Roman" panose="02020603050405020304" pitchFamily="18" charset="0"/>
                        </a:rPr>
                        <a:t>Nêu chủ đề bài thơ.</a:t>
                      </a:r>
                    </a:p>
                  </a:txBody>
                  <a:tcPr marL="52935" marR="52935" marT="26467" marB="26467">
                    <a:solidFill>
                      <a:schemeClr val="bg1"/>
                    </a:solidFill>
                  </a:tcPr>
                </a:tc>
                <a:extLst>
                  <a:ext uri="{0D108BD9-81ED-4DB2-BD59-A6C34878D82A}">
                    <a16:rowId xmlns:a16="http://schemas.microsoft.com/office/drawing/2014/main" val="2657345881"/>
                  </a:ext>
                </a:extLst>
              </a:tr>
              <a:tr h="4411575">
                <a:tc>
                  <a:txBody>
                    <a:bodyPr/>
                    <a:lstStyle/>
                    <a:p>
                      <a:pPr algn="ctr"/>
                      <a:r>
                        <a:rPr lang="en-US" sz="2600" b="1" dirty="0" err="1">
                          <a:effectLst/>
                          <a:latin typeface="Times New Roman" panose="02020603050405020304" pitchFamily="18" charset="0"/>
                          <a:cs typeface="Times New Roman" panose="02020603050405020304" pitchFamily="18" charset="0"/>
                        </a:rPr>
                        <a:t>Thân</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bài</a:t>
                      </a:r>
                      <a:endParaRPr lang="en-US" sz="2600" b="1" dirty="0">
                        <a:solidFill>
                          <a:srgbClr val="000000"/>
                        </a:solidFill>
                        <a:effectLst/>
                        <a:latin typeface="Times New Roman" panose="02020603050405020304" pitchFamily="18" charset="0"/>
                        <a:cs typeface="Times New Roman" panose="02020603050405020304" pitchFamily="18" charset="0"/>
                      </a:endParaRPr>
                    </a:p>
                  </a:txBody>
                  <a:tcPr marL="52935" marR="52935" marT="26467" marB="26467"/>
                </a:tc>
                <a:tc>
                  <a:txBody>
                    <a:bodyPr/>
                    <a:lstStyle/>
                    <a:p>
                      <a:pPr algn="just"/>
                      <a:r>
                        <a:rPr lang="en-US" sz="2600" dirty="0">
                          <a:effectLst/>
                          <a:latin typeface="Times New Roman" panose="02020603050405020304" pitchFamily="18" charset="0"/>
                          <a:cs typeface="Times New Roman" panose="02020603050405020304" pitchFamily="18" charset="0"/>
                        </a:rPr>
                        <a:t>-</a:t>
                      </a:r>
                      <a:r>
                        <a:rPr lang="en-US" sz="2600" baseline="0" dirty="0">
                          <a:effectLst/>
                          <a:latin typeface="Times New Roman" panose="02020603050405020304" pitchFamily="18" charset="0"/>
                          <a:cs typeface="Times New Roman" panose="02020603050405020304" pitchFamily="18" charset="0"/>
                        </a:rPr>
                        <a:t> </a:t>
                      </a:r>
                      <a:r>
                        <a:rPr lang="vi-VN" sz="2600" dirty="0">
                          <a:effectLst/>
                          <a:latin typeface="Times New Roman" panose="02020603050405020304" pitchFamily="18" charset="0"/>
                          <a:cs typeface="Times New Roman" panose="02020603050405020304" pitchFamily="18" charset="0"/>
                        </a:rPr>
                        <a:t>Phân tích nghệ thuật lựa chọn ngôn từ (thống kê các từ ngữ mà tác giả lựa chọn và chỉ ra tác dụng của chúng).</a:t>
                      </a:r>
                      <a:endParaRPr lang="en-US" sz="2600" dirty="0">
                        <a:effectLst/>
                        <a:latin typeface="Times New Roman" panose="02020603050405020304" pitchFamily="18" charset="0"/>
                        <a:cs typeface="Times New Roman" panose="02020603050405020304" pitchFamily="18"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US" sz="2600" dirty="0">
                          <a:effectLst/>
                          <a:latin typeface="Times New Roman" panose="02020603050405020304" pitchFamily="18" charset="0"/>
                          <a:cs typeface="Times New Roman" panose="02020603050405020304" pitchFamily="18" charset="0"/>
                        </a:rPr>
                        <a:t>- </a:t>
                      </a:r>
                      <a:r>
                        <a:rPr lang="vi-VN" sz="2600" dirty="0">
                          <a:effectLst/>
                          <a:latin typeface="Times New Roman" panose="02020603050405020304" pitchFamily="18" charset="0"/>
                          <a:cs typeface="Times New Roman" panose="02020603050405020304" pitchFamily="18" charset="0"/>
                        </a:rPr>
                        <a:t>Khái quát, tổng hợp lại vấn đề đã được trình bày: Nội dung và một số hình thức nghệ thuật của bài thơ Vịnh khoa thi Hương đã cho thấy tài năng trào phúng bậc thầy của Trần Tế Xương.</a:t>
                      </a:r>
                    </a:p>
                    <a:p>
                      <a:pPr algn="just"/>
                      <a:r>
                        <a:rPr lang="en-US" sz="2600" dirty="0">
                          <a:effectLst/>
                          <a:latin typeface="Times New Roman" panose="02020603050405020304" pitchFamily="18" charset="0"/>
                          <a:cs typeface="Times New Roman" panose="02020603050405020304" pitchFamily="18" charset="0"/>
                        </a:rPr>
                        <a:t>-</a:t>
                      </a:r>
                      <a:r>
                        <a:rPr lang="vi-VN" sz="2600" dirty="0">
                          <a:effectLst/>
                          <a:latin typeface="Times New Roman" panose="02020603050405020304" pitchFamily="18" charset="0"/>
                          <a:cs typeface="Times New Roman" panose="02020603050405020304" pitchFamily="18" charset="0"/>
                        </a:rPr>
                        <a:t> Chỉ ra và phân tích tác dụng của các phép đối đã được tác giả sử dụng trong bài thơ.</a:t>
                      </a:r>
                    </a:p>
                    <a:p>
                      <a:pPr algn="just"/>
                      <a:r>
                        <a:rPr lang="en-US" sz="2600" dirty="0">
                          <a:effectLst/>
                          <a:latin typeface="Times New Roman" panose="02020603050405020304" pitchFamily="18" charset="0"/>
                          <a:cs typeface="Times New Roman" panose="02020603050405020304" pitchFamily="18" charset="0"/>
                        </a:rPr>
                        <a:t>-</a:t>
                      </a:r>
                      <a:r>
                        <a:rPr lang="vi-VN" sz="2600" dirty="0">
                          <a:effectLst/>
                          <a:latin typeface="Times New Roman" panose="02020603050405020304" pitchFamily="18" charset="0"/>
                          <a:cs typeface="Times New Roman" panose="02020603050405020304" pitchFamily="18" charset="0"/>
                        </a:rPr>
                        <a:t> Nêu lên những suy nghĩ và cảm xúc của bản thân về nội dung và nghệ thuật của bài thơ.</a:t>
                      </a:r>
                      <a:endParaRPr lang="en-US" sz="2600" dirty="0">
                        <a:effectLst/>
                        <a:latin typeface="Times New Roman" panose="02020603050405020304" pitchFamily="18" charset="0"/>
                        <a:cs typeface="Times New Roman" panose="02020603050405020304" pitchFamily="18"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US" sz="2600" dirty="0">
                          <a:effectLst/>
                          <a:latin typeface="Times New Roman" panose="02020603050405020304" pitchFamily="18" charset="0"/>
                          <a:cs typeface="Times New Roman" panose="02020603050405020304" pitchFamily="18" charset="0"/>
                        </a:rPr>
                        <a:t>-</a:t>
                      </a:r>
                      <a:r>
                        <a:rPr lang="vi-VN" sz="2600" dirty="0">
                          <a:effectLst/>
                          <a:latin typeface="Times New Roman" panose="02020603050405020304" pitchFamily="18" charset="0"/>
                          <a:cs typeface="Times New Roman" panose="02020603050405020304" pitchFamily="18" charset="0"/>
                        </a:rPr>
                        <a:t> Phân tích nghệ thuật lựa chọn và xây dựng hình ảnh. Lí giải vì sao nhà thơ lại lựa chọn các hình ảnh ấy và phân tích để thấy được mục đích trào phúng. </a:t>
                      </a:r>
                    </a:p>
                  </a:txBody>
                  <a:tcPr marL="52935" marR="52935" marT="26467" marB="26467">
                    <a:solidFill>
                      <a:schemeClr val="bg1"/>
                    </a:solidFill>
                  </a:tcPr>
                </a:tc>
                <a:extLst>
                  <a:ext uri="{0D108BD9-81ED-4DB2-BD59-A6C34878D82A}">
                    <a16:rowId xmlns:a16="http://schemas.microsoft.com/office/drawing/2014/main" val="2349566477"/>
                  </a:ext>
                </a:extLst>
              </a:tr>
              <a:tr h="845415">
                <a:tc>
                  <a:txBody>
                    <a:bodyPr/>
                    <a:lstStyle/>
                    <a:p>
                      <a:pPr algn="ctr"/>
                      <a:r>
                        <a:rPr lang="en-US" sz="2600" b="1" dirty="0" err="1">
                          <a:effectLst/>
                          <a:latin typeface="Times New Roman" panose="02020603050405020304" pitchFamily="18" charset="0"/>
                          <a:cs typeface="Times New Roman" panose="02020603050405020304" pitchFamily="18" charset="0"/>
                        </a:rPr>
                        <a:t>Kết</a:t>
                      </a:r>
                      <a:r>
                        <a:rPr lang="en-US" sz="2600" b="1" dirty="0">
                          <a:effectLst/>
                          <a:latin typeface="Times New Roman" panose="02020603050405020304" pitchFamily="18" charset="0"/>
                          <a:cs typeface="Times New Roman" panose="02020603050405020304" pitchFamily="18" charset="0"/>
                        </a:rPr>
                        <a:t> </a:t>
                      </a:r>
                      <a:r>
                        <a:rPr lang="en-US" sz="2600" b="1" dirty="0" err="1">
                          <a:effectLst/>
                          <a:latin typeface="Times New Roman" panose="02020603050405020304" pitchFamily="18" charset="0"/>
                          <a:cs typeface="Times New Roman" panose="02020603050405020304" pitchFamily="18" charset="0"/>
                        </a:rPr>
                        <a:t>bài</a:t>
                      </a:r>
                      <a:endParaRPr lang="en-US" sz="2600" b="1" dirty="0">
                        <a:solidFill>
                          <a:srgbClr val="000000"/>
                        </a:solidFill>
                        <a:effectLst/>
                        <a:latin typeface="Times New Roman" panose="02020603050405020304" pitchFamily="18" charset="0"/>
                        <a:cs typeface="Times New Roman" panose="02020603050405020304" pitchFamily="18" charset="0"/>
                      </a:endParaRPr>
                    </a:p>
                  </a:txBody>
                  <a:tcPr marL="52935" marR="52935" marT="26467" marB="26467"/>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vi-VN" sz="2600" dirty="0">
                          <a:effectLst/>
                          <a:latin typeface="Times New Roman" panose="02020603050405020304" pitchFamily="18" charset="0"/>
                          <a:cs typeface="Times New Roman" panose="02020603050405020304" pitchFamily="18" charset="0"/>
                        </a:rPr>
                        <a:t>Giới thiệu khái quát về bài Vịnh khoa thi Hương, tác giả và nghệ thuật trào phúng của bài thơ.</a:t>
                      </a:r>
                      <a:endParaRPr lang="vi-VN" sz="2600" dirty="0">
                        <a:solidFill>
                          <a:srgbClr val="000000"/>
                        </a:solidFill>
                        <a:effectLst/>
                        <a:latin typeface="Times New Roman" panose="02020603050405020304" pitchFamily="18" charset="0"/>
                        <a:cs typeface="Times New Roman" panose="02020603050405020304" pitchFamily="18" charset="0"/>
                      </a:endParaRPr>
                    </a:p>
                  </a:txBody>
                  <a:tcPr marL="52935" marR="52935" marT="26467" marB="26467">
                    <a:solidFill>
                      <a:schemeClr val="bg1"/>
                    </a:solidFill>
                  </a:tcPr>
                </a:tc>
                <a:extLst>
                  <a:ext uri="{0D108BD9-81ED-4DB2-BD59-A6C34878D82A}">
                    <a16:rowId xmlns:a16="http://schemas.microsoft.com/office/drawing/2014/main" val="2277657740"/>
                  </a:ext>
                </a:extLst>
              </a:tr>
            </a:tbl>
          </a:graphicData>
        </a:graphic>
      </p:graphicFrame>
      <p:sp>
        <p:nvSpPr>
          <p:cNvPr id="4" name="Google Shape;359;p42">
            <a:extLst>
              <a:ext uri="{FF2B5EF4-FFF2-40B4-BE49-F238E27FC236}">
                <a16:creationId xmlns:a16="http://schemas.microsoft.com/office/drawing/2014/main" id="{4D05E750-A584-2D42-9999-2224A0DAA4DE}"/>
              </a:ext>
            </a:extLst>
          </p:cNvPr>
          <p:cNvSpPr txBox="1">
            <a:spLocks/>
          </p:cNvSpPr>
          <p:nvPr/>
        </p:nvSpPr>
        <p:spPr>
          <a:xfrm>
            <a:off x="863600" y="76200"/>
            <a:ext cx="10272000" cy="763600"/>
          </a:xfrm>
          <a:prstGeom prst="rect">
            <a:avLst/>
          </a:prstGeom>
        </p:spPr>
        <p:txBody>
          <a:bodyPr spcFirstLastPara="1" vert="horz" wrap="square" lIns="121900" tIns="121900" rIns="121900" bIns="12190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rgbClr val="FF0000"/>
                </a:solidFill>
                <a:latin typeface="#9Slide04 Rokkitt Medium" panose="00000600000000000000" pitchFamily="2" charset="0"/>
                <a:ea typeface="Cambria" panose="02040503050406030204" pitchFamily="18" charset="0"/>
                <a:cs typeface="Times New Roman" panose="02020603050405020304" pitchFamily="18" charset="0"/>
              </a:rPr>
              <a:t>CON MẮT TINH TƯỜNG</a:t>
            </a:r>
            <a:endParaRPr lang="vi-VN" sz="4000" b="1" dirty="0">
              <a:solidFill>
                <a:srgbClr val="FF0000"/>
              </a:solidFill>
              <a:highlight>
                <a:schemeClr val="accent1"/>
              </a:highlight>
              <a:latin typeface="#9Slide04 Rokkitt Medium" panose="00000600000000000000" pitchFamily="2"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84256203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355600" y="248688"/>
          <a:ext cx="11480800" cy="6421583"/>
        </p:xfrm>
        <a:graphic>
          <a:graphicData uri="http://schemas.openxmlformats.org/drawingml/2006/table">
            <a:tbl>
              <a:tblPr>
                <a:tableStyleId>{5940675A-B579-460E-94D1-54222C63F5DA}</a:tableStyleId>
              </a:tblPr>
              <a:tblGrid>
                <a:gridCol w="965200">
                  <a:extLst>
                    <a:ext uri="{9D8B030D-6E8A-4147-A177-3AD203B41FA5}">
                      <a16:colId xmlns:a16="http://schemas.microsoft.com/office/drawing/2014/main" val="3472965107"/>
                    </a:ext>
                  </a:extLst>
                </a:gridCol>
                <a:gridCol w="10515600">
                  <a:extLst>
                    <a:ext uri="{9D8B030D-6E8A-4147-A177-3AD203B41FA5}">
                      <a16:colId xmlns:a16="http://schemas.microsoft.com/office/drawing/2014/main" val="867234893"/>
                    </a:ext>
                  </a:extLst>
                </a:gridCol>
              </a:tblGrid>
              <a:tr h="865735">
                <a:tc>
                  <a:txBody>
                    <a:bodyPr/>
                    <a:lstStyle/>
                    <a:p>
                      <a:pPr algn="ctr"/>
                      <a:r>
                        <a:rPr lang="en-US" sz="2700" b="1" dirty="0" err="1">
                          <a:effectLst/>
                          <a:latin typeface="Times New Roman" panose="02020603050405020304" pitchFamily="18" charset="0"/>
                          <a:cs typeface="Times New Roman" panose="02020603050405020304" pitchFamily="18" charset="0"/>
                        </a:rPr>
                        <a:t>Mở</a:t>
                      </a:r>
                      <a:r>
                        <a:rPr lang="en-US" sz="2700" b="1" dirty="0">
                          <a:effectLst/>
                          <a:latin typeface="Times New Roman" panose="02020603050405020304" pitchFamily="18" charset="0"/>
                          <a:cs typeface="Times New Roman" panose="02020603050405020304" pitchFamily="18" charset="0"/>
                        </a:rPr>
                        <a:t> </a:t>
                      </a:r>
                      <a:r>
                        <a:rPr lang="en-US" sz="2700" b="1" dirty="0" err="1">
                          <a:effectLst/>
                          <a:latin typeface="Times New Roman" panose="02020603050405020304" pitchFamily="18" charset="0"/>
                          <a:cs typeface="Times New Roman" panose="02020603050405020304" pitchFamily="18" charset="0"/>
                        </a:rPr>
                        <a:t>bài</a:t>
                      </a:r>
                      <a:endParaRPr lang="en-US" sz="2700" b="1" dirty="0">
                        <a:solidFill>
                          <a:srgbClr val="000000"/>
                        </a:solidFill>
                        <a:effectLst/>
                        <a:latin typeface="Times New Roman" panose="02020603050405020304" pitchFamily="18" charset="0"/>
                        <a:cs typeface="Times New Roman" panose="02020603050405020304" pitchFamily="18" charset="0"/>
                      </a:endParaRPr>
                    </a:p>
                  </a:txBody>
                  <a:tcPr marL="52935" marR="52935" marT="26467" marB="26467" anchor="ctr"/>
                </a:tc>
                <a:tc>
                  <a:txBody>
                    <a:bodyPr/>
                    <a:lstStyle/>
                    <a:p>
                      <a:pPr algn="just"/>
                      <a:r>
                        <a:rPr lang="vi-VN" sz="2700" dirty="0">
                          <a:effectLst/>
                          <a:latin typeface="Times New Roman" panose="02020603050405020304" pitchFamily="18" charset="0"/>
                          <a:cs typeface="Times New Roman" panose="02020603050405020304" pitchFamily="18" charset="0"/>
                        </a:rPr>
                        <a:t>Giới thiệu khái quát về bài Vịnh khoa thi Hương, tác giả và nghệ thuật trào phúng của bài thơ.</a:t>
                      </a:r>
                      <a:endParaRPr lang="vi-VN" sz="2700" dirty="0">
                        <a:solidFill>
                          <a:srgbClr val="000000"/>
                        </a:solidFill>
                        <a:effectLst/>
                        <a:latin typeface="Times New Roman" panose="02020603050405020304" pitchFamily="18" charset="0"/>
                        <a:cs typeface="Times New Roman" panose="02020603050405020304" pitchFamily="18" charset="0"/>
                      </a:endParaRPr>
                    </a:p>
                  </a:txBody>
                  <a:tcPr marL="52935" marR="52935" marT="26467" marB="26467">
                    <a:solidFill>
                      <a:schemeClr val="bg1"/>
                    </a:solidFill>
                  </a:tcPr>
                </a:tc>
                <a:extLst>
                  <a:ext uri="{0D108BD9-81ED-4DB2-BD59-A6C34878D82A}">
                    <a16:rowId xmlns:a16="http://schemas.microsoft.com/office/drawing/2014/main" val="2657345881"/>
                  </a:ext>
                </a:extLst>
              </a:tr>
              <a:tr h="4116935">
                <a:tc>
                  <a:txBody>
                    <a:bodyPr/>
                    <a:lstStyle/>
                    <a:p>
                      <a:pPr algn="ctr"/>
                      <a:r>
                        <a:rPr lang="en-US" sz="2700" b="1" dirty="0" err="1">
                          <a:effectLst/>
                          <a:latin typeface="Times New Roman" panose="02020603050405020304" pitchFamily="18" charset="0"/>
                          <a:cs typeface="Times New Roman" panose="02020603050405020304" pitchFamily="18" charset="0"/>
                        </a:rPr>
                        <a:t>Thân</a:t>
                      </a:r>
                      <a:r>
                        <a:rPr lang="en-US" sz="2700" b="1" dirty="0">
                          <a:effectLst/>
                          <a:latin typeface="Times New Roman" panose="02020603050405020304" pitchFamily="18" charset="0"/>
                          <a:cs typeface="Times New Roman" panose="02020603050405020304" pitchFamily="18" charset="0"/>
                        </a:rPr>
                        <a:t> </a:t>
                      </a:r>
                      <a:r>
                        <a:rPr lang="en-US" sz="2700" b="1" dirty="0" err="1">
                          <a:effectLst/>
                          <a:latin typeface="Times New Roman" panose="02020603050405020304" pitchFamily="18" charset="0"/>
                          <a:cs typeface="Times New Roman" panose="02020603050405020304" pitchFamily="18" charset="0"/>
                        </a:rPr>
                        <a:t>bài</a:t>
                      </a:r>
                      <a:endParaRPr lang="en-US" sz="2700" b="1" dirty="0">
                        <a:solidFill>
                          <a:srgbClr val="000000"/>
                        </a:solidFill>
                        <a:effectLst/>
                        <a:latin typeface="Times New Roman" panose="02020603050405020304" pitchFamily="18" charset="0"/>
                        <a:cs typeface="Times New Roman" panose="02020603050405020304" pitchFamily="18" charset="0"/>
                      </a:endParaRPr>
                    </a:p>
                  </a:txBody>
                  <a:tcPr marL="52935" marR="52935" marT="26467" marB="26467" anchor="ctr"/>
                </a:tc>
                <a:tc>
                  <a:txBody>
                    <a:bodyPr/>
                    <a:lstStyle/>
                    <a:p>
                      <a:pPr algn="just"/>
                      <a:r>
                        <a:rPr lang="vi-VN" sz="2700" dirty="0">
                          <a:effectLst/>
                          <a:latin typeface="Times New Roman" panose="02020603050405020304" pitchFamily="18" charset="0"/>
                          <a:cs typeface="Times New Roman" panose="02020603050405020304" pitchFamily="18" charset="0"/>
                        </a:rPr>
                        <a:t>+ Nêu chủ đề bài thơ.</a:t>
                      </a:r>
                    </a:p>
                    <a:p>
                      <a:pPr algn="just"/>
                      <a:r>
                        <a:rPr lang="vi-VN" sz="2700" dirty="0">
                          <a:effectLst/>
                          <a:latin typeface="Times New Roman" panose="02020603050405020304" pitchFamily="18" charset="0"/>
                          <a:cs typeface="Times New Roman" panose="02020603050405020304" pitchFamily="18" charset="0"/>
                        </a:rPr>
                        <a:t>+ Phân tích nghệ thuật lựa chọn và xây dựng hình ảnh. Lí giải vì sao nhà thơ lại lựa chọn các hình ảnh ấy và phân tích để thấy được mục đích trào phúng. </a:t>
                      </a:r>
                    </a:p>
                    <a:p>
                      <a:pPr algn="just"/>
                      <a:r>
                        <a:rPr lang="vi-VN" sz="2700" dirty="0">
                          <a:effectLst/>
                          <a:latin typeface="Times New Roman" panose="02020603050405020304" pitchFamily="18" charset="0"/>
                          <a:cs typeface="Times New Roman" panose="02020603050405020304" pitchFamily="18" charset="0"/>
                        </a:rPr>
                        <a:t>+ Phân tích nghệ thuật lựa chọn ngôn từ (thống kê các từ ngữ mà tác giả lựa chọn và chỉ ra tác dụng của chúng).</a:t>
                      </a:r>
                    </a:p>
                    <a:p>
                      <a:pPr algn="just"/>
                      <a:r>
                        <a:rPr lang="vi-VN" sz="2700" dirty="0">
                          <a:effectLst/>
                          <a:latin typeface="Times New Roman" panose="02020603050405020304" pitchFamily="18" charset="0"/>
                          <a:cs typeface="Times New Roman" panose="02020603050405020304" pitchFamily="18" charset="0"/>
                        </a:rPr>
                        <a:t>+ Chỉ ra và phân tích tác dụng của các phép đối đã được tác giả sử dụng trong bài thơ.</a:t>
                      </a:r>
                    </a:p>
                    <a:p>
                      <a:pPr algn="just"/>
                      <a:r>
                        <a:rPr lang="vi-VN" sz="2700" dirty="0">
                          <a:effectLst/>
                          <a:latin typeface="Times New Roman" panose="02020603050405020304" pitchFamily="18" charset="0"/>
                          <a:cs typeface="Times New Roman" panose="02020603050405020304" pitchFamily="18" charset="0"/>
                        </a:rPr>
                        <a:t>+ Nêu lên những suy nghĩ và cảm xúc của bản thân về nội dung và nghệ thuật của bài thơ.</a:t>
                      </a:r>
                      <a:endParaRPr lang="vi-VN" sz="2700" dirty="0">
                        <a:solidFill>
                          <a:srgbClr val="000000"/>
                        </a:solidFill>
                        <a:effectLst/>
                        <a:latin typeface="Times New Roman" panose="02020603050405020304" pitchFamily="18" charset="0"/>
                        <a:cs typeface="Times New Roman" panose="02020603050405020304" pitchFamily="18" charset="0"/>
                      </a:endParaRPr>
                    </a:p>
                  </a:txBody>
                  <a:tcPr marL="52935" marR="52935" marT="26467" marB="26467">
                    <a:solidFill>
                      <a:schemeClr val="bg1"/>
                    </a:solidFill>
                  </a:tcPr>
                </a:tc>
                <a:extLst>
                  <a:ext uri="{0D108BD9-81ED-4DB2-BD59-A6C34878D82A}">
                    <a16:rowId xmlns:a16="http://schemas.microsoft.com/office/drawing/2014/main" val="2349566477"/>
                  </a:ext>
                </a:extLst>
              </a:tr>
              <a:tr h="1377955">
                <a:tc>
                  <a:txBody>
                    <a:bodyPr/>
                    <a:lstStyle/>
                    <a:p>
                      <a:pPr algn="ctr"/>
                      <a:r>
                        <a:rPr lang="en-US" sz="2700" b="1" dirty="0" err="1">
                          <a:effectLst/>
                          <a:latin typeface="Times New Roman" panose="02020603050405020304" pitchFamily="18" charset="0"/>
                          <a:cs typeface="Times New Roman" panose="02020603050405020304" pitchFamily="18" charset="0"/>
                        </a:rPr>
                        <a:t>Kết</a:t>
                      </a:r>
                      <a:r>
                        <a:rPr lang="en-US" sz="2700" b="1" dirty="0">
                          <a:effectLst/>
                          <a:latin typeface="Times New Roman" panose="02020603050405020304" pitchFamily="18" charset="0"/>
                          <a:cs typeface="Times New Roman" panose="02020603050405020304" pitchFamily="18" charset="0"/>
                        </a:rPr>
                        <a:t> </a:t>
                      </a:r>
                      <a:r>
                        <a:rPr lang="en-US" sz="2700" b="1" dirty="0" err="1">
                          <a:effectLst/>
                          <a:latin typeface="Times New Roman" panose="02020603050405020304" pitchFamily="18" charset="0"/>
                          <a:cs typeface="Times New Roman" panose="02020603050405020304" pitchFamily="18" charset="0"/>
                        </a:rPr>
                        <a:t>bài</a:t>
                      </a:r>
                      <a:endParaRPr lang="en-US" sz="2700" b="1" dirty="0">
                        <a:solidFill>
                          <a:srgbClr val="000000"/>
                        </a:solidFill>
                        <a:effectLst/>
                        <a:latin typeface="Times New Roman" panose="02020603050405020304" pitchFamily="18" charset="0"/>
                        <a:cs typeface="Times New Roman" panose="02020603050405020304" pitchFamily="18" charset="0"/>
                      </a:endParaRPr>
                    </a:p>
                  </a:txBody>
                  <a:tcPr marL="52935" marR="52935" marT="26467" marB="26467" anchor="ctr"/>
                </a:tc>
                <a:tc>
                  <a:txBody>
                    <a:bodyPr/>
                    <a:lstStyle/>
                    <a:p>
                      <a:pPr algn="just"/>
                      <a:r>
                        <a:rPr lang="vi-VN" sz="2700" dirty="0">
                          <a:effectLst/>
                          <a:latin typeface="Times New Roman" panose="02020603050405020304" pitchFamily="18" charset="0"/>
                          <a:cs typeface="Times New Roman" panose="02020603050405020304" pitchFamily="18" charset="0"/>
                        </a:rPr>
                        <a:t>Khái quát, tổng hợp lại vấn đề đã được trình bày: Nội dung và một số hình thức nghệ thuật của bài thơ Vịnh khoa thi Hương đã cho thấy tài năng trào phúng bậc thầy của Trần Tế Xương.</a:t>
                      </a:r>
                      <a:endParaRPr lang="vi-VN" sz="2700" dirty="0">
                        <a:solidFill>
                          <a:srgbClr val="000000"/>
                        </a:solidFill>
                        <a:effectLst/>
                        <a:latin typeface="Times New Roman" panose="02020603050405020304" pitchFamily="18" charset="0"/>
                        <a:cs typeface="Times New Roman" panose="02020603050405020304" pitchFamily="18" charset="0"/>
                      </a:endParaRPr>
                    </a:p>
                  </a:txBody>
                  <a:tcPr marL="52935" marR="52935" marT="26467" marB="26467">
                    <a:solidFill>
                      <a:schemeClr val="bg1"/>
                    </a:solidFill>
                  </a:tcPr>
                </a:tc>
                <a:extLst>
                  <a:ext uri="{0D108BD9-81ED-4DB2-BD59-A6C34878D82A}">
                    <a16:rowId xmlns:a16="http://schemas.microsoft.com/office/drawing/2014/main" val="2277657740"/>
                  </a:ext>
                </a:extLst>
              </a:tr>
            </a:tbl>
          </a:graphicData>
        </a:graphic>
      </p:graphicFrame>
    </p:spTree>
    <p:extLst>
      <p:ext uri="{BB962C8B-B14F-4D97-AF65-F5344CB8AC3E}">
        <p14:creationId xmlns:p14="http://schemas.microsoft.com/office/powerpoint/2010/main" val="379013826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2">
            <a:extLst>
              <a:ext uri="{FF2B5EF4-FFF2-40B4-BE49-F238E27FC236}">
                <a16:creationId xmlns:a16="http://schemas.microsoft.com/office/drawing/2014/main" id="{C8BE566C-5BB7-9BE4-FBDE-81F71B97652D}"/>
              </a:ext>
            </a:extLst>
          </p:cNvPr>
          <p:cNvGrpSpPr/>
          <p:nvPr/>
        </p:nvGrpSpPr>
        <p:grpSpPr>
          <a:xfrm>
            <a:off x="304800" y="228600"/>
            <a:ext cx="11480800" cy="6248400"/>
            <a:chOff x="0" y="0"/>
            <a:chExt cx="5490351" cy="2783840"/>
          </a:xfrm>
        </p:grpSpPr>
        <p:sp>
          <p:nvSpPr>
            <p:cNvPr id="8" name="Freeform 3">
              <a:extLst>
                <a:ext uri="{FF2B5EF4-FFF2-40B4-BE49-F238E27FC236}">
                  <a16:creationId xmlns:a16="http://schemas.microsoft.com/office/drawing/2014/main" id="{B7DA3CB8-28E2-D921-91CC-A055E3A6B491}"/>
                </a:ext>
              </a:extLst>
            </p:cNvPr>
            <p:cNvSpPr/>
            <p:nvPr/>
          </p:nvSpPr>
          <p:spPr>
            <a:xfrm>
              <a:off x="0" y="0"/>
              <a:ext cx="5490351" cy="278384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FFFFFF"/>
            </a:solidFill>
          </p:spPr>
          <p:txBody>
            <a:bodyPr/>
            <a:lstStyle/>
            <a:p>
              <a:endParaRPr lang="en-US"/>
            </a:p>
          </p:txBody>
        </p:sp>
      </p:grpSp>
      <p:sp>
        <p:nvSpPr>
          <p:cNvPr id="2" name="Google Shape;359;p42">
            <a:extLst>
              <a:ext uri="{FF2B5EF4-FFF2-40B4-BE49-F238E27FC236}">
                <a16:creationId xmlns:a16="http://schemas.microsoft.com/office/drawing/2014/main" id="{C933A2AF-8C12-9009-C502-B0B1C4662C35}"/>
              </a:ext>
            </a:extLst>
          </p:cNvPr>
          <p:cNvSpPr txBox="1">
            <a:spLocks/>
          </p:cNvSpPr>
          <p:nvPr/>
        </p:nvSpPr>
        <p:spPr>
          <a:xfrm>
            <a:off x="863019" y="231703"/>
            <a:ext cx="10272000" cy="763600"/>
          </a:xfrm>
          <a:prstGeom prst="rect">
            <a:avLst/>
          </a:prstGeom>
        </p:spPr>
        <p:txBody>
          <a:bodyPr spcFirstLastPara="1" vert="horz" wrap="square" lIns="121900" tIns="121900" rIns="121900" bIns="12190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933" b="1" dirty="0">
                <a:solidFill>
                  <a:srgbClr val="FF0000"/>
                </a:solidFill>
                <a:ea typeface="Cambria" panose="02040503050406030204" pitchFamily="18" charset="0"/>
                <a:cs typeface="Times New Roman" panose="02020603050405020304" pitchFamily="18" charset="0"/>
              </a:rPr>
              <a:t>1. Thực hành viết theo các bước</a:t>
            </a:r>
            <a:endParaRPr lang="vi-VN" sz="2933" b="1" dirty="0">
              <a:solidFill>
                <a:srgbClr val="FF0000"/>
              </a:solidFill>
              <a:highlight>
                <a:schemeClr val="accent1"/>
              </a:highligh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3048E4C1-4A00-199A-3E69-C321D42D452D}"/>
              </a:ext>
            </a:extLst>
          </p:cNvPr>
          <p:cNvSpPr/>
          <p:nvPr/>
        </p:nvSpPr>
        <p:spPr>
          <a:xfrm>
            <a:off x="724473" y="1160433"/>
            <a:ext cx="11023600" cy="543675"/>
          </a:xfrm>
          <a:prstGeom prst="rect">
            <a:avLst/>
          </a:prstGeom>
        </p:spPr>
        <p:txBody>
          <a:bodyPr wrap="square">
            <a:spAutoFit/>
          </a:bodyPr>
          <a:lstStyle/>
          <a:p>
            <a:r>
              <a:rPr lang="en-US" sz="2933" b="1" dirty="0">
                <a:latin typeface="Times New Roman" panose="02020603050405020304" pitchFamily="18" charset="0"/>
                <a:cs typeface="Times New Roman" panose="02020603050405020304" pitchFamily="18" charset="0"/>
              </a:rPr>
              <a:t>c. </a:t>
            </a:r>
            <a:r>
              <a:rPr lang="en-US" sz="2933" b="1" dirty="0" err="1">
                <a:latin typeface="Times New Roman" panose="02020603050405020304" pitchFamily="18" charset="0"/>
                <a:cs typeface="Times New Roman" panose="02020603050405020304" pitchFamily="18" charset="0"/>
              </a:rPr>
              <a:t>Viết</a:t>
            </a:r>
            <a:endParaRPr lang="vi-VN" sz="2933" b="1"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F1809B28-50F2-FB1A-46B7-D81D50328827}"/>
              </a:ext>
            </a:extLst>
          </p:cNvPr>
          <p:cNvSpPr/>
          <p:nvPr/>
        </p:nvSpPr>
        <p:spPr>
          <a:xfrm>
            <a:off x="1981200" y="2319336"/>
            <a:ext cx="8591670" cy="543675"/>
          </a:xfrm>
          <a:prstGeom prst="rect">
            <a:avLst/>
          </a:prstGeom>
        </p:spPr>
        <p:txBody>
          <a:bodyPr wrap="square">
            <a:spAutoFit/>
          </a:bodyPr>
          <a:lstStyle/>
          <a:p>
            <a:pPr algn="just"/>
            <a:r>
              <a:rPr lang="en-US" sz="2933" dirty="0">
                <a:solidFill>
                  <a:srgbClr val="000000"/>
                </a:solidFill>
                <a:latin typeface="+mj-lt"/>
              </a:rPr>
              <a:t>-</a:t>
            </a:r>
            <a:r>
              <a:rPr lang="vi-VN" sz="2933" dirty="0">
                <a:solidFill>
                  <a:srgbClr val="000000"/>
                </a:solidFill>
                <a:latin typeface="+mj-lt"/>
              </a:rPr>
              <a:t> Dựa vào dàn ý đã làm để luyện tập kĩ năng viết bài.</a:t>
            </a:r>
          </a:p>
        </p:txBody>
      </p:sp>
      <p:sp>
        <p:nvSpPr>
          <p:cNvPr id="6" name="Rectangle 5">
            <a:extLst>
              <a:ext uri="{FF2B5EF4-FFF2-40B4-BE49-F238E27FC236}">
                <a16:creationId xmlns:a16="http://schemas.microsoft.com/office/drawing/2014/main" id="{931A5DE6-C758-95B6-37E8-3EDCE83B2893}"/>
              </a:ext>
            </a:extLst>
          </p:cNvPr>
          <p:cNvSpPr/>
          <p:nvPr/>
        </p:nvSpPr>
        <p:spPr>
          <a:xfrm>
            <a:off x="1981200" y="3106868"/>
            <a:ext cx="9490274" cy="1446358"/>
          </a:xfrm>
          <a:prstGeom prst="rect">
            <a:avLst/>
          </a:prstGeom>
        </p:spPr>
        <p:txBody>
          <a:bodyPr wrap="square">
            <a:spAutoFit/>
          </a:bodyPr>
          <a:lstStyle/>
          <a:p>
            <a:pPr algn="just"/>
            <a:r>
              <a:rPr lang="en-US" sz="2933" dirty="0">
                <a:solidFill>
                  <a:srgbClr val="000000"/>
                </a:solidFill>
                <a:latin typeface="+mj-lt"/>
              </a:rPr>
              <a:t>-</a:t>
            </a:r>
            <a:r>
              <a:rPr lang="vi-VN" sz="2933" dirty="0">
                <a:solidFill>
                  <a:srgbClr val="000000"/>
                </a:solidFill>
                <a:latin typeface="+mj-lt"/>
              </a:rPr>
              <a:t> Lần lượt phân tích các yếu tố đặc sắc của truyện theo trình tự hợp lí. Với mỗi yếu tố, cần chú ý điểm nổi bật, bằng chứng kèm theo và tác dụng của chúng.</a:t>
            </a:r>
          </a:p>
        </p:txBody>
      </p:sp>
      <p:sp>
        <p:nvSpPr>
          <p:cNvPr id="7" name="Rectangle 6">
            <a:extLst>
              <a:ext uri="{FF2B5EF4-FFF2-40B4-BE49-F238E27FC236}">
                <a16:creationId xmlns:a16="http://schemas.microsoft.com/office/drawing/2014/main" id="{35F071D6-3261-825E-6942-9709063F0EB6}"/>
              </a:ext>
            </a:extLst>
          </p:cNvPr>
          <p:cNvSpPr/>
          <p:nvPr/>
        </p:nvSpPr>
        <p:spPr>
          <a:xfrm>
            <a:off x="1981200" y="4674231"/>
            <a:ext cx="9490274" cy="1446358"/>
          </a:xfrm>
          <a:prstGeom prst="rect">
            <a:avLst/>
          </a:prstGeom>
        </p:spPr>
        <p:txBody>
          <a:bodyPr wrap="square">
            <a:spAutoFit/>
          </a:bodyPr>
          <a:lstStyle/>
          <a:p>
            <a:pPr algn="just"/>
            <a:r>
              <a:rPr lang="en-US" sz="2933" dirty="0">
                <a:solidFill>
                  <a:srgbClr val="000000"/>
                </a:solidFill>
                <a:latin typeface="+mj-lt"/>
              </a:rPr>
              <a:t>-</a:t>
            </a:r>
            <a:r>
              <a:rPr lang="vi-VN" sz="2933" dirty="0">
                <a:solidFill>
                  <a:srgbClr val="000000"/>
                </a:solidFill>
                <a:latin typeface="+mj-lt"/>
              </a:rPr>
              <a:t> Trong khi phân tích, chú ý tạo điểm nhấn cho yếu tố hình thức được phân tích bằng những đánh giá, nhận xét xác đáng, tinh tế.</a:t>
            </a:r>
          </a:p>
        </p:txBody>
      </p:sp>
      <p:sp>
        <p:nvSpPr>
          <p:cNvPr id="9" name="Freeform 3">
            <a:extLst>
              <a:ext uri="{FF2B5EF4-FFF2-40B4-BE49-F238E27FC236}">
                <a16:creationId xmlns:a16="http://schemas.microsoft.com/office/drawing/2014/main" id="{988B5776-A8EA-22DF-70F3-7EB2A6B6DF12}"/>
              </a:ext>
            </a:extLst>
          </p:cNvPr>
          <p:cNvSpPr/>
          <p:nvPr/>
        </p:nvSpPr>
        <p:spPr>
          <a:xfrm>
            <a:off x="715908" y="1911579"/>
            <a:ext cx="1193800" cy="4368800"/>
          </a:xfrm>
          <a:custGeom>
            <a:avLst/>
            <a:gdLst/>
            <a:ahLst/>
            <a:cxnLst/>
            <a:rect l="l" t="t" r="r" b="b"/>
            <a:pathLst>
              <a:path w="1887664" h="4114800">
                <a:moveTo>
                  <a:pt x="0" y="0"/>
                </a:moveTo>
                <a:lnTo>
                  <a:pt x="1887664" y="0"/>
                </a:lnTo>
                <a:lnTo>
                  <a:pt x="1887664"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extLst>
      <p:ext uri="{BB962C8B-B14F-4D97-AF65-F5344CB8AC3E}">
        <p14:creationId xmlns:p14="http://schemas.microsoft.com/office/powerpoint/2010/main" val="343858996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59;p42">
            <a:extLst>
              <a:ext uri="{FF2B5EF4-FFF2-40B4-BE49-F238E27FC236}">
                <a16:creationId xmlns:a16="http://schemas.microsoft.com/office/drawing/2014/main" id="{C933A2AF-8C12-9009-C502-B0B1C4662C35}"/>
              </a:ext>
            </a:extLst>
          </p:cNvPr>
          <p:cNvSpPr txBox="1">
            <a:spLocks/>
          </p:cNvSpPr>
          <p:nvPr/>
        </p:nvSpPr>
        <p:spPr>
          <a:xfrm>
            <a:off x="863019" y="231703"/>
            <a:ext cx="10272000" cy="763600"/>
          </a:xfrm>
          <a:prstGeom prst="rect">
            <a:avLst/>
          </a:prstGeom>
        </p:spPr>
        <p:txBody>
          <a:bodyPr spcFirstLastPara="1" vert="horz" wrap="square" lIns="121900" tIns="121900" rIns="121900" bIns="12190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933" b="1" dirty="0">
                <a:solidFill>
                  <a:srgbClr val="FF0000"/>
                </a:solidFill>
                <a:ea typeface="Cambria" panose="02040503050406030204" pitchFamily="18" charset="0"/>
                <a:cs typeface="Times New Roman" panose="02020603050405020304" pitchFamily="18" charset="0"/>
              </a:rPr>
              <a:t>1. Thực hành viết theo các bước</a:t>
            </a:r>
            <a:endParaRPr lang="vi-VN" sz="2933" b="1" dirty="0">
              <a:solidFill>
                <a:srgbClr val="FF0000"/>
              </a:solidFill>
              <a:highlight>
                <a:schemeClr val="accent1"/>
              </a:highligh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3048E4C1-4A00-199A-3E69-C321D42D452D}"/>
              </a:ext>
            </a:extLst>
          </p:cNvPr>
          <p:cNvSpPr/>
          <p:nvPr/>
        </p:nvSpPr>
        <p:spPr>
          <a:xfrm>
            <a:off x="724473" y="1160433"/>
            <a:ext cx="11023600" cy="543675"/>
          </a:xfrm>
          <a:prstGeom prst="rect">
            <a:avLst/>
          </a:prstGeom>
        </p:spPr>
        <p:txBody>
          <a:bodyPr wrap="square">
            <a:spAutoFit/>
          </a:bodyPr>
          <a:lstStyle/>
          <a:p>
            <a:r>
              <a:rPr lang="en-US" sz="2933" b="1" dirty="0">
                <a:latin typeface="Times New Roman" panose="02020603050405020304" pitchFamily="18" charset="0"/>
                <a:cs typeface="Times New Roman" panose="02020603050405020304" pitchFamily="18" charset="0"/>
              </a:rPr>
              <a:t>d. </a:t>
            </a:r>
            <a:r>
              <a:rPr lang="en-US" sz="2933" b="1" dirty="0" err="1">
                <a:latin typeface="Times New Roman" panose="02020603050405020304" pitchFamily="18" charset="0"/>
                <a:cs typeface="Times New Roman" panose="02020603050405020304" pitchFamily="18" charset="0"/>
              </a:rPr>
              <a:t>Kiểm</a:t>
            </a:r>
            <a:r>
              <a:rPr lang="en-US" sz="2933" b="1" dirty="0">
                <a:latin typeface="Times New Roman" panose="02020603050405020304" pitchFamily="18" charset="0"/>
                <a:cs typeface="Times New Roman" panose="02020603050405020304" pitchFamily="18" charset="0"/>
              </a:rPr>
              <a:t> </a:t>
            </a:r>
            <a:r>
              <a:rPr lang="en-US" sz="2933" b="1" dirty="0" err="1">
                <a:latin typeface="Times New Roman" panose="02020603050405020304" pitchFamily="18" charset="0"/>
                <a:cs typeface="Times New Roman" panose="02020603050405020304" pitchFamily="18" charset="0"/>
              </a:rPr>
              <a:t>tra</a:t>
            </a:r>
            <a:r>
              <a:rPr lang="en-US" sz="2933" b="1" dirty="0">
                <a:latin typeface="Times New Roman" panose="02020603050405020304" pitchFamily="18" charset="0"/>
                <a:cs typeface="Times New Roman" panose="02020603050405020304" pitchFamily="18" charset="0"/>
              </a:rPr>
              <a:t> </a:t>
            </a:r>
            <a:r>
              <a:rPr lang="en-US" sz="2933" b="1" dirty="0" err="1">
                <a:latin typeface="Times New Roman" panose="02020603050405020304" pitchFamily="18" charset="0"/>
                <a:cs typeface="Times New Roman" panose="02020603050405020304" pitchFamily="18" charset="0"/>
              </a:rPr>
              <a:t>và</a:t>
            </a:r>
            <a:r>
              <a:rPr lang="en-US" sz="2933" b="1" dirty="0">
                <a:latin typeface="Times New Roman" panose="02020603050405020304" pitchFamily="18" charset="0"/>
                <a:cs typeface="Times New Roman" panose="02020603050405020304" pitchFamily="18" charset="0"/>
              </a:rPr>
              <a:t> </a:t>
            </a:r>
            <a:r>
              <a:rPr lang="en-US" sz="2933" b="1" dirty="0" err="1">
                <a:latin typeface="Times New Roman" panose="02020603050405020304" pitchFamily="18" charset="0"/>
                <a:cs typeface="Times New Roman" panose="02020603050405020304" pitchFamily="18" charset="0"/>
              </a:rPr>
              <a:t>chỉnh</a:t>
            </a:r>
            <a:r>
              <a:rPr lang="en-US" sz="2933" b="1" dirty="0">
                <a:latin typeface="Times New Roman" panose="02020603050405020304" pitchFamily="18" charset="0"/>
                <a:cs typeface="Times New Roman" panose="02020603050405020304" pitchFamily="18" charset="0"/>
              </a:rPr>
              <a:t> </a:t>
            </a:r>
            <a:r>
              <a:rPr lang="en-US" sz="2933" b="1" dirty="0" err="1">
                <a:latin typeface="Times New Roman" panose="02020603050405020304" pitchFamily="18" charset="0"/>
                <a:cs typeface="Times New Roman" panose="02020603050405020304" pitchFamily="18" charset="0"/>
              </a:rPr>
              <a:t>sửa</a:t>
            </a:r>
            <a:endParaRPr lang="vi-VN" sz="2933" b="1" dirty="0">
              <a:latin typeface="Times New Roman" panose="02020603050405020304" pitchFamily="18" charset="0"/>
              <a:cs typeface="Times New Roman" panose="02020603050405020304" pitchFamily="18" charset="0"/>
            </a:endParaRPr>
          </a:p>
        </p:txBody>
      </p:sp>
      <p:sp>
        <p:nvSpPr>
          <p:cNvPr id="12" name="Freeform 5">
            <a:extLst>
              <a:ext uri="{FF2B5EF4-FFF2-40B4-BE49-F238E27FC236}">
                <a16:creationId xmlns:a16="http://schemas.microsoft.com/office/drawing/2014/main" id="{2D04DB46-6742-840F-C025-8D70804021E2}"/>
              </a:ext>
            </a:extLst>
          </p:cNvPr>
          <p:cNvSpPr/>
          <p:nvPr/>
        </p:nvSpPr>
        <p:spPr>
          <a:xfrm>
            <a:off x="128854" y="3276601"/>
            <a:ext cx="2408449" cy="3635395"/>
          </a:xfrm>
          <a:custGeom>
            <a:avLst/>
            <a:gdLst/>
            <a:ahLst/>
            <a:cxnLst/>
            <a:rect l="l" t="t" r="r" b="b"/>
            <a:pathLst>
              <a:path w="2726055" h="4114800">
                <a:moveTo>
                  <a:pt x="0" y="0"/>
                </a:moveTo>
                <a:lnTo>
                  <a:pt x="2726055" y="0"/>
                </a:lnTo>
                <a:lnTo>
                  <a:pt x="2726055"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pic>
        <p:nvPicPr>
          <p:cNvPr id="5" name="Picture 4">
            <a:extLst>
              <a:ext uri="{FF2B5EF4-FFF2-40B4-BE49-F238E27FC236}">
                <a16:creationId xmlns:a16="http://schemas.microsoft.com/office/drawing/2014/main" id="{4A087E4D-01E0-E1C8-FD0C-4CEB5FFA2D56}"/>
              </a:ext>
            </a:extLst>
          </p:cNvPr>
          <p:cNvPicPr>
            <a:picLocks noChangeAspect="1"/>
          </p:cNvPicPr>
          <p:nvPr/>
        </p:nvPicPr>
        <p:blipFill>
          <a:blip r:embed="rId5"/>
          <a:stretch>
            <a:fillRect/>
          </a:stretch>
        </p:blipFill>
        <p:spPr>
          <a:xfrm>
            <a:off x="3130247" y="1751098"/>
            <a:ext cx="3543326" cy="5041937"/>
          </a:xfrm>
          <a:prstGeom prst="rect">
            <a:avLst/>
          </a:prstGeom>
        </p:spPr>
      </p:pic>
      <p:pic>
        <p:nvPicPr>
          <p:cNvPr id="8" name="Picture 7">
            <a:extLst>
              <a:ext uri="{FF2B5EF4-FFF2-40B4-BE49-F238E27FC236}">
                <a16:creationId xmlns:a16="http://schemas.microsoft.com/office/drawing/2014/main" id="{8EBEDAB3-1ACB-45E9-2039-C1E35D384DEF}"/>
              </a:ext>
            </a:extLst>
          </p:cNvPr>
          <p:cNvPicPr>
            <a:picLocks noChangeAspect="1"/>
          </p:cNvPicPr>
          <p:nvPr/>
        </p:nvPicPr>
        <p:blipFill>
          <a:blip r:embed="rId6"/>
          <a:stretch>
            <a:fillRect/>
          </a:stretch>
        </p:blipFill>
        <p:spPr>
          <a:xfrm>
            <a:off x="7072914" y="1751097"/>
            <a:ext cx="3530626" cy="5070512"/>
          </a:xfrm>
          <a:prstGeom prst="rect">
            <a:avLst/>
          </a:prstGeom>
        </p:spPr>
      </p:pic>
    </p:spTree>
    <p:extLst>
      <p:ext uri="{BB962C8B-B14F-4D97-AF65-F5344CB8AC3E}">
        <p14:creationId xmlns:p14="http://schemas.microsoft.com/office/powerpoint/2010/main" val="148178276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304800" y="381001"/>
          <a:ext cx="9245600" cy="5949955"/>
        </p:xfrm>
        <a:graphic>
          <a:graphicData uri="http://schemas.openxmlformats.org/drawingml/2006/table">
            <a:tbl>
              <a:tblPr>
                <a:tableStyleId>{5940675A-B579-460E-94D1-54222C63F5DA}</a:tableStyleId>
              </a:tblPr>
              <a:tblGrid>
                <a:gridCol w="863600">
                  <a:extLst>
                    <a:ext uri="{9D8B030D-6E8A-4147-A177-3AD203B41FA5}">
                      <a16:colId xmlns:a16="http://schemas.microsoft.com/office/drawing/2014/main" val="3472965107"/>
                    </a:ext>
                  </a:extLst>
                </a:gridCol>
                <a:gridCol w="8382000">
                  <a:extLst>
                    <a:ext uri="{9D8B030D-6E8A-4147-A177-3AD203B41FA5}">
                      <a16:colId xmlns:a16="http://schemas.microsoft.com/office/drawing/2014/main" val="867234893"/>
                    </a:ext>
                  </a:extLst>
                </a:gridCol>
              </a:tblGrid>
              <a:tr h="784455">
                <a:tc>
                  <a:txBody>
                    <a:bodyPr/>
                    <a:lstStyle/>
                    <a:p>
                      <a:pPr algn="ctr"/>
                      <a:r>
                        <a:rPr lang="en-US" sz="2400" b="1" dirty="0" err="1">
                          <a:effectLst/>
                          <a:latin typeface="Times New Roman" panose="02020603050405020304" pitchFamily="18" charset="0"/>
                          <a:cs typeface="Times New Roman" panose="02020603050405020304" pitchFamily="18" charset="0"/>
                        </a:rPr>
                        <a:t>Mở</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bài</a:t>
                      </a:r>
                      <a:endParaRPr lang="en-US" sz="2400" b="1" dirty="0">
                        <a:solidFill>
                          <a:srgbClr val="000000"/>
                        </a:solidFill>
                        <a:effectLst/>
                        <a:latin typeface="Times New Roman" panose="02020603050405020304" pitchFamily="18" charset="0"/>
                        <a:cs typeface="Times New Roman" panose="02020603050405020304" pitchFamily="18" charset="0"/>
                      </a:endParaRPr>
                    </a:p>
                  </a:txBody>
                  <a:tcPr marL="52935" marR="52935" marT="26467" marB="26467" anchor="ctr"/>
                </a:tc>
                <a:tc>
                  <a:txBody>
                    <a:bodyPr/>
                    <a:lstStyle/>
                    <a:p>
                      <a:pPr algn="just"/>
                      <a:r>
                        <a:rPr lang="vi-VN" sz="2400" dirty="0">
                          <a:effectLst/>
                          <a:latin typeface="Times New Roman" panose="02020603050405020304" pitchFamily="18" charset="0"/>
                          <a:cs typeface="Times New Roman" panose="02020603050405020304" pitchFamily="18" charset="0"/>
                        </a:rPr>
                        <a:t>Giới thiệu khái quát về bài Vịnh khoa thi Hương, tác giả và nghệ thuật trào phúng của bài thơ.</a:t>
                      </a:r>
                      <a:endParaRPr lang="vi-VN" sz="2400" dirty="0">
                        <a:solidFill>
                          <a:srgbClr val="000000"/>
                        </a:solidFill>
                        <a:effectLst/>
                        <a:latin typeface="Times New Roman" panose="02020603050405020304" pitchFamily="18" charset="0"/>
                        <a:cs typeface="Times New Roman" panose="02020603050405020304" pitchFamily="18" charset="0"/>
                      </a:endParaRPr>
                    </a:p>
                  </a:txBody>
                  <a:tcPr marL="52935" marR="52935" marT="26467" marB="26467">
                    <a:solidFill>
                      <a:schemeClr val="bg1"/>
                    </a:solidFill>
                  </a:tcPr>
                </a:tc>
                <a:extLst>
                  <a:ext uri="{0D108BD9-81ED-4DB2-BD59-A6C34878D82A}">
                    <a16:rowId xmlns:a16="http://schemas.microsoft.com/office/drawing/2014/main" val="2657345881"/>
                  </a:ext>
                </a:extLst>
              </a:tr>
              <a:tr h="3787545">
                <a:tc>
                  <a:txBody>
                    <a:bodyPr/>
                    <a:lstStyle/>
                    <a:p>
                      <a:pPr algn="ctr"/>
                      <a:r>
                        <a:rPr lang="en-US" sz="2400" b="1">
                          <a:effectLst/>
                          <a:latin typeface="Times New Roman" panose="02020603050405020304" pitchFamily="18" charset="0"/>
                          <a:cs typeface="Times New Roman" panose="02020603050405020304" pitchFamily="18" charset="0"/>
                        </a:rPr>
                        <a:t>Thân bài</a:t>
                      </a:r>
                      <a:endParaRPr lang="en-US" sz="2400" b="1">
                        <a:solidFill>
                          <a:srgbClr val="000000"/>
                        </a:solidFill>
                        <a:effectLst/>
                        <a:latin typeface="Times New Roman" panose="02020603050405020304" pitchFamily="18" charset="0"/>
                        <a:cs typeface="Times New Roman" panose="02020603050405020304" pitchFamily="18" charset="0"/>
                      </a:endParaRPr>
                    </a:p>
                  </a:txBody>
                  <a:tcPr marL="52935" marR="52935" marT="26467" marB="26467" anchor="ctr"/>
                </a:tc>
                <a:tc>
                  <a:txBody>
                    <a:bodyPr/>
                    <a:lstStyle/>
                    <a:p>
                      <a:pPr algn="just"/>
                      <a:r>
                        <a:rPr lang="vi-VN" sz="2400" dirty="0">
                          <a:effectLst/>
                          <a:latin typeface="Times New Roman" panose="02020603050405020304" pitchFamily="18" charset="0"/>
                          <a:cs typeface="Times New Roman" panose="02020603050405020304" pitchFamily="18" charset="0"/>
                        </a:rPr>
                        <a:t>+ Nêu chủ đề bài thơ.</a:t>
                      </a:r>
                    </a:p>
                    <a:p>
                      <a:pPr algn="just"/>
                      <a:r>
                        <a:rPr lang="vi-VN" sz="2400" dirty="0">
                          <a:effectLst/>
                          <a:latin typeface="Times New Roman" panose="02020603050405020304" pitchFamily="18" charset="0"/>
                          <a:cs typeface="Times New Roman" panose="02020603050405020304" pitchFamily="18" charset="0"/>
                        </a:rPr>
                        <a:t>+ Phân tích nghệ thuật lựa chọn và xây dựng hình ảnh. Lí giải vì sao nhà thơ lại lựa chọn các hình ảnh ấy và phân tích để thấy được mục đích trào phúng. </a:t>
                      </a:r>
                    </a:p>
                    <a:p>
                      <a:pPr algn="just"/>
                      <a:r>
                        <a:rPr lang="vi-VN" sz="2400" dirty="0">
                          <a:effectLst/>
                          <a:latin typeface="Times New Roman" panose="02020603050405020304" pitchFamily="18" charset="0"/>
                          <a:cs typeface="Times New Roman" panose="02020603050405020304" pitchFamily="18" charset="0"/>
                        </a:rPr>
                        <a:t>+ Phân tích nghệ thuật lựa chọn ngôn từ (thống kê các từ ngữ mà tác giả lựa chọn và chỉ ra tác dụng của chúng).</a:t>
                      </a:r>
                    </a:p>
                    <a:p>
                      <a:pPr algn="just"/>
                      <a:r>
                        <a:rPr lang="vi-VN" sz="2400" dirty="0">
                          <a:effectLst/>
                          <a:latin typeface="Times New Roman" panose="02020603050405020304" pitchFamily="18" charset="0"/>
                          <a:cs typeface="Times New Roman" panose="02020603050405020304" pitchFamily="18" charset="0"/>
                        </a:rPr>
                        <a:t>+ Chỉ ra và phân tích tác dụng của các phép đối đã được tác giả sử dụng trong bài thơ.</a:t>
                      </a:r>
                    </a:p>
                    <a:p>
                      <a:pPr algn="just"/>
                      <a:r>
                        <a:rPr lang="vi-VN" sz="2400" dirty="0">
                          <a:effectLst/>
                          <a:latin typeface="Times New Roman" panose="02020603050405020304" pitchFamily="18" charset="0"/>
                          <a:cs typeface="Times New Roman" panose="02020603050405020304" pitchFamily="18" charset="0"/>
                        </a:rPr>
                        <a:t>+ Nêu lên những suy nghĩ và cảm xúc của bản thân về nội dung và nghệ thuật của bài thơ.</a:t>
                      </a:r>
                      <a:endParaRPr lang="vi-VN" sz="2400" dirty="0">
                        <a:solidFill>
                          <a:srgbClr val="000000"/>
                        </a:solidFill>
                        <a:effectLst/>
                        <a:latin typeface="Times New Roman" panose="02020603050405020304" pitchFamily="18" charset="0"/>
                        <a:cs typeface="Times New Roman" panose="02020603050405020304" pitchFamily="18" charset="0"/>
                      </a:endParaRPr>
                    </a:p>
                  </a:txBody>
                  <a:tcPr marL="52935" marR="52935" marT="26467" marB="26467">
                    <a:solidFill>
                      <a:schemeClr val="bg1"/>
                    </a:solidFill>
                  </a:tcPr>
                </a:tc>
                <a:extLst>
                  <a:ext uri="{0D108BD9-81ED-4DB2-BD59-A6C34878D82A}">
                    <a16:rowId xmlns:a16="http://schemas.microsoft.com/office/drawing/2014/main" val="2349566477"/>
                  </a:ext>
                </a:extLst>
              </a:tr>
              <a:tr h="1377955">
                <a:tc>
                  <a:txBody>
                    <a:bodyPr/>
                    <a:lstStyle/>
                    <a:p>
                      <a:pPr algn="ctr"/>
                      <a:r>
                        <a:rPr lang="en-US" sz="2400" b="1" dirty="0" err="1">
                          <a:effectLst/>
                          <a:latin typeface="Times New Roman" panose="02020603050405020304" pitchFamily="18" charset="0"/>
                          <a:cs typeface="Times New Roman" panose="02020603050405020304" pitchFamily="18" charset="0"/>
                        </a:rPr>
                        <a:t>Kết</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bài</a:t>
                      </a:r>
                      <a:endParaRPr lang="en-US" sz="2400" b="1" dirty="0">
                        <a:solidFill>
                          <a:srgbClr val="000000"/>
                        </a:solidFill>
                        <a:effectLst/>
                        <a:latin typeface="Times New Roman" panose="02020603050405020304" pitchFamily="18" charset="0"/>
                        <a:cs typeface="Times New Roman" panose="02020603050405020304" pitchFamily="18" charset="0"/>
                      </a:endParaRPr>
                    </a:p>
                  </a:txBody>
                  <a:tcPr marL="52935" marR="52935" marT="26467" marB="26467" anchor="ctr"/>
                </a:tc>
                <a:tc>
                  <a:txBody>
                    <a:bodyPr/>
                    <a:lstStyle/>
                    <a:p>
                      <a:pPr algn="just"/>
                      <a:r>
                        <a:rPr lang="vi-VN" sz="2400" dirty="0">
                          <a:effectLst/>
                          <a:latin typeface="Times New Roman" panose="02020603050405020304" pitchFamily="18" charset="0"/>
                          <a:cs typeface="Times New Roman" panose="02020603050405020304" pitchFamily="18" charset="0"/>
                        </a:rPr>
                        <a:t>Khái quát, tổng hợp lại vấn đề đã được trình bày: Nội dung và một số hình thức nghệ thuật của bài thơ Vịnh khoa thi Hương đã cho thấy tài năng trào phúng bậc thầy của Trần Tế Xương.</a:t>
                      </a:r>
                      <a:endParaRPr lang="vi-VN" sz="2400" dirty="0">
                        <a:solidFill>
                          <a:srgbClr val="000000"/>
                        </a:solidFill>
                        <a:effectLst/>
                        <a:latin typeface="Times New Roman" panose="02020603050405020304" pitchFamily="18" charset="0"/>
                        <a:cs typeface="Times New Roman" panose="02020603050405020304" pitchFamily="18" charset="0"/>
                      </a:endParaRPr>
                    </a:p>
                  </a:txBody>
                  <a:tcPr marL="52935" marR="52935" marT="26467" marB="26467">
                    <a:solidFill>
                      <a:schemeClr val="bg1"/>
                    </a:solidFill>
                  </a:tcPr>
                </a:tc>
                <a:extLst>
                  <a:ext uri="{0D108BD9-81ED-4DB2-BD59-A6C34878D82A}">
                    <a16:rowId xmlns:a16="http://schemas.microsoft.com/office/drawing/2014/main" val="2277657740"/>
                  </a:ext>
                </a:extLst>
              </a:tr>
            </a:tbl>
          </a:graphicData>
        </a:graphic>
      </p:graphicFrame>
      <p:sp>
        <p:nvSpPr>
          <p:cNvPr id="2" name="Rounded Rectangle 1"/>
          <p:cNvSpPr/>
          <p:nvPr/>
        </p:nvSpPr>
        <p:spPr>
          <a:xfrm>
            <a:off x="9804400" y="431800"/>
            <a:ext cx="1930400" cy="558800"/>
          </a:xfrm>
          <a:prstGeom prst="roundRect">
            <a:avLst/>
          </a:prstGeom>
          <a:solidFill>
            <a:schemeClr val="bg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933" dirty="0" err="1">
                <a:solidFill>
                  <a:schemeClr val="tx1"/>
                </a:solidFill>
                <a:latin typeface="Times New Roman" panose="02020603050405020304" pitchFamily="18" charset="0"/>
                <a:cs typeface="Times New Roman" panose="02020603050405020304" pitchFamily="18" charset="0"/>
              </a:rPr>
              <a:t>Bàn</a:t>
            </a:r>
            <a:r>
              <a:rPr lang="en-US" sz="2933" dirty="0">
                <a:solidFill>
                  <a:schemeClr val="tx1"/>
                </a:solidFill>
                <a:latin typeface="Times New Roman" panose="02020603050405020304" pitchFamily="18" charset="0"/>
                <a:cs typeface="Times New Roman" panose="02020603050405020304" pitchFamily="18" charset="0"/>
              </a:rPr>
              <a:t> 1</a:t>
            </a:r>
          </a:p>
        </p:txBody>
      </p:sp>
      <p:sp>
        <p:nvSpPr>
          <p:cNvPr id="4" name="Rounded Rectangle 3"/>
          <p:cNvSpPr/>
          <p:nvPr/>
        </p:nvSpPr>
        <p:spPr>
          <a:xfrm>
            <a:off x="9804400" y="1094509"/>
            <a:ext cx="1930400" cy="558800"/>
          </a:xfrm>
          <a:prstGeom prst="roundRect">
            <a:avLst/>
          </a:prstGeom>
          <a:solidFill>
            <a:schemeClr val="bg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933" dirty="0" err="1">
                <a:solidFill>
                  <a:schemeClr val="tx1"/>
                </a:solidFill>
                <a:latin typeface="Times New Roman" panose="02020603050405020304" pitchFamily="18" charset="0"/>
                <a:cs typeface="Times New Roman" panose="02020603050405020304" pitchFamily="18" charset="0"/>
              </a:rPr>
              <a:t>Bàn</a:t>
            </a:r>
            <a:r>
              <a:rPr lang="en-US" sz="2933" dirty="0">
                <a:solidFill>
                  <a:schemeClr val="tx1"/>
                </a:solidFill>
                <a:latin typeface="Times New Roman" panose="02020603050405020304" pitchFamily="18" charset="0"/>
                <a:cs typeface="Times New Roman" panose="02020603050405020304" pitchFamily="18" charset="0"/>
              </a:rPr>
              <a:t> 2</a:t>
            </a:r>
          </a:p>
        </p:txBody>
      </p:sp>
      <p:sp>
        <p:nvSpPr>
          <p:cNvPr id="5" name="Rounded Rectangle 4"/>
          <p:cNvSpPr/>
          <p:nvPr/>
        </p:nvSpPr>
        <p:spPr>
          <a:xfrm>
            <a:off x="9804400" y="1750291"/>
            <a:ext cx="1930400" cy="558800"/>
          </a:xfrm>
          <a:prstGeom prst="roundRect">
            <a:avLst/>
          </a:prstGeom>
          <a:solidFill>
            <a:schemeClr val="bg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933" dirty="0" err="1">
                <a:solidFill>
                  <a:schemeClr val="tx1"/>
                </a:solidFill>
                <a:latin typeface="Times New Roman" panose="02020603050405020304" pitchFamily="18" charset="0"/>
                <a:cs typeface="Times New Roman" panose="02020603050405020304" pitchFamily="18" charset="0"/>
              </a:rPr>
              <a:t>Bàn</a:t>
            </a:r>
            <a:r>
              <a:rPr lang="en-US" sz="2933" dirty="0">
                <a:solidFill>
                  <a:schemeClr val="tx1"/>
                </a:solidFill>
                <a:latin typeface="Times New Roman" panose="02020603050405020304" pitchFamily="18" charset="0"/>
                <a:cs typeface="Times New Roman" panose="02020603050405020304" pitchFamily="18" charset="0"/>
              </a:rPr>
              <a:t> 3</a:t>
            </a:r>
          </a:p>
        </p:txBody>
      </p:sp>
      <p:sp>
        <p:nvSpPr>
          <p:cNvPr id="6" name="Rounded Rectangle 5"/>
          <p:cNvSpPr/>
          <p:nvPr/>
        </p:nvSpPr>
        <p:spPr>
          <a:xfrm>
            <a:off x="9804400" y="2717800"/>
            <a:ext cx="1930400" cy="558800"/>
          </a:xfrm>
          <a:prstGeom prst="roundRect">
            <a:avLst/>
          </a:prstGeom>
          <a:solidFill>
            <a:schemeClr val="bg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933" dirty="0" err="1">
                <a:solidFill>
                  <a:schemeClr val="tx1"/>
                </a:solidFill>
                <a:latin typeface="Times New Roman" panose="02020603050405020304" pitchFamily="18" charset="0"/>
                <a:cs typeface="Times New Roman" panose="02020603050405020304" pitchFamily="18" charset="0"/>
              </a:rPr>
              <a:t>Bàn</a:t>
            </a:r>
            <a:r>
              <a:rPr lang="en-US" sz="2933" dirty="0">
                <a:solidFill>
                  <a:schemeClr val="tx1"/>
                </a:solidFill>
                <a:latin typeface="Times New Roman" panose="02020603050405020304" pitchFamily="18" charset="0"/>
                <a:cs typeface="Times New Roman" panose="02020603050405020304" pitchFamily="18" charset="0"/>
              </a:rPr>
              <a:t> 4</a:t>
            </a:r>
          </a:p>
        </p:txBody>
      </p:sp>
      <p:sp>
        <p:nvSpPr>
          <p:cNvPr id="7" name="Rounded Rectangle 6"/>
          <p:cNvSpPr/>
          <p:nvPr/>
        </p:nvSpPr>
        <p:spPr>
          <a:xfrm>
            <a:off x="9804400" y="3425405"/>
            <a:ext cx="1930400" cy="558800"/>
          </a:xfrm>
          <a:prstGeom prst="roundRect">
            <a:avLst/>
          </a:prstGeom>
          <a:solidFill>
            <a:schemeClr val="bg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933" dirty="0" err="1">
                <a:solidFill>
                  <a:schemeClr val="tx1"/>
                </a:solidFill>
                <a:latin typeface="Times New Roman" panose="02020603050405020304" pitchFamily="18" charset="0"/>
                <a:cs typeface="Times New Roman" panose="02020603050405020304" pitchFamily="18" charset="0"/>
              </a:rPr>
              <a:t>Bàn</a:t>
            </a:r>
            <a:r>
              <a:rPr lang="en-US" sz="2933" dirty="0">
                <a:solidFill>
                  <a:schemeClr val="tx1"/>
                </a:solidFill>
                <a:latin typeface="Times New Roman" panose="02020603050405020304" pitchFamily="18" charset="0"/>
                <a:cs typeface="Times New Roman" panose="02020603050405020304" pitchFamily="18" charset="0"/>
              </a:rPr>
              <a:t> 5</a:t>
            </a:r>
          </a:p>
        </p:txBody>
      </p:sp>
      <p:sp>
        <p:nvSpPr>
          <p:cNvPr id="8" name="Rounded Rectangle 7"/>
          <p:cNvSpPr/>
          <p:nvPr/>
        </p:nvSpPr>
        <p:spPr>
          <a:xfrm>
            <a:off x="9804400" y="4145579"/>
            <a:ext cx="1930400" cy="558800"/>
          </a:xfrm>
          <a:prstGeom prst="roundRect">
            <a:avLst/>
          </a:prstGeom>
          <a:solidFill>
            <a:schemeClr val="bg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933" dirty="0" err="1">
                <a:solidFill>
                  <a:schemeClr val="tx1"/>
                </a:solidFill>
                <a:latin typeface="Times New Roman" panose="02020603050405020304" pitchFamily="18" charset="0"/>
                <a:cs typeface="Times New Roman" panose="02020603050405020304" pitchFamily="18" charset="0"/>
              </a:rPr>
              <a:t>Bàn</a:t>
            </a:r>
            <a:r>
              <a:rPr lang="en-US" sz="2933" dirty="0">
                <a:solidFill>
                  <a:schemeClr val="tx1"/>
                </a:solidFill>
                <a:latin typeface="Times New Roman" panose="02020603050405020304" pitchFamily="18" charset="0"/>
                <a:cs typeface="Times New Roman" panose="02020603050405020304" pitchFamily="18" charset="0"/>
              </a:rPr>
              <a:t> 6</a:t>
            </a:r>
          </a:p>
        </p:txBody>
      </p:sp>
      <p:sp>
        <p:nvSpPr>
          <p:cNvPr id="9" name="Rounded Rectangle 8"/>
          <p:cNvSpPr/>
          <p:nvPr/>
        </p:nvSpPr>
        <p:spPr>
          <a:xfrm>
            <a:off x="9804400" y="5207000"/>
            <a:ext cx="1930400" cy="558800"/>
          </a:xfrm>
          <a:prstGeom prst="roundRect">
            <a:avLst/>
          </a:prstGeom>
          <a:solidFill>
            <a:schemeClr val="bg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933" dirty="0" err="1">
                <a:solidFill>
                  <a:schemeClr val="tx1"/>
                </a:solidFill>
                <a:latin typeface="Times New Roman" panose="02020603050405020304" pitchFamily="18" charset="0"/>
                <a:cs typeface="Times New Roman" panose="02020603050405020304" pitchFamily="18" charset="0"/>
              </a:rPr>
              <a:t>Bàn</a:t>
            </a:r>
            <a:r>
              <a:rPr lang="en-US" sz="2933" dirty="0">
                <a:solidFill>
                  <a:schemeClr val="tx1"/>
                </a:solidFill>
                <a:latin typeface="Times New Roman" panose="02020603050405020304" pitchFamily="18" charset="0"/>
                <a:cs typeface="Times New Roman" panose="02020603050405020304" pitchFamily="18" charset="0"/>
              </a:rPr>
              <a:t> 7</a:t>
            </a:r>
          </a:p>
        </p:txBody>
      </p:sp>
    </p:spTree>
    <p:extLst>
      <p:ext uri="{BB962C8B-B14F-4D97-AF65-F5344CB8AC3E}">
        <p14:creationId xmlns:p14="http://schemas.microsoft.com/office/powerpoint/2010/main" val="260528500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P spid="8"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7C6D0A1-7DDA-C858-824A-D15653CA07C8}"/>
              </a:ext>
            </a:extLst>
          </p:cNvPr>
          <p:cNvGrpSpPr/>
          <p:nvPr/>
        </p:nvGrpSpPr>
        <p:grpSpPr>
          <a:xfrm>
            <a:off x="304800" y="228600"/>
            <a:ext cx="11480800" cy="6248400"/>
            <a:chOff x="0" y="0"/>
            <a:chExt cx="5490351" cy="2783840"/>
          </a:xfrm>
        </p:grpSpPr>
        <p:sp>
          <p:nvSpPr>
            <p:cNvPr id="5" name="Freeform 3">
              <a:extLst>
                <a:ext uri="{FF2B5EF4-FFF2-40B4-BE49-F238E27FC236}">
                  <a16:creationId xmlns:a16="http://schemas.microsoft.com/office/drawing/2014/main" id="{0AD44AA9-89EE-30EF-B796-F400F1034427}"/>
                </a:ext>
              </a:extLst>
            </p:cNvPr>
            <p:cNvSpPr/>
            <p:nvPr/>
          </p:nvSpPr>
          <p:spPr>
            <a:xfrm>
              <a:off x="0" y="0"/>
              <a:ext cx="5490351" cy="2783840"/>
            </a:xfrm>
            <a:custGeom>
              <a:avLst/>
              <a:gdLst/>
              <a:ahLst/>
              <a:cxnLst/>
              <a:rect l="l" t="t" r="r" b="b"/>
              <a:pathLst>
                <a:path w="5490351" h="2783840">
                  <a:moveTo>
                    <a:pt x="5365891" y="2783840"/>
                  </a:moveTo>
                  <a:lnTo>
                    <a:pt x="124460" y="2783840"/>
                  </a:lnTo>
                  <a:cubicBezTo>
                    <a:pt x="55880" y="2783840"/>
                    <a:pt x="0" y="2727960"/>
                    <a:pt x="0" y="2659380"/>
                  </a:cubicBezTo>
                  <a:lnTo>
                    <a:pt x="0" y="124460"/>
                  </a:lnTo>
                  <a:cubicBezTo>
                    <a:pt x="0" y="55880"/>
                    <a:pt x="55880" y="0"/>
                    <a:pt x="124460" y="0"/>
                  </a:cubicBezTo>
                  <a:lnTo>
                    <a:pt x="5365891" y="0"/>
                  </a:lnTo>
                  <a:cubicBezTo>
                    <a:pt x="5434471" y="0"/>
                    <a:pt x="5490351" y="55880"/>
                    <a:pt x="5490351" y="124460"/>
                  </a:cubicBezTo>
                  <a:lnTo>
                    <a:pt x="5490351" y="2659380"/>
                  </a:lnTo>
                  <a:cubicBezTo>
                    <a:pt x="5490351" y="2727960"/>
                    <a:pt x="5434471" y="2783840"/>
                    <a:pt x="5365891" y="2783840"/>
                  </a:cubicBezTo>
                  <a:close/>
                </a:path>
              </a:pathLst>
            </a:custGeom>
            <a:solidFill>
              <a:srgbClr val="FFFFFF"/>
            </a:solidFill>
          </p:spPr>
          <p:txBody>
            <a:bodyPr/>
            <a:lstStyle/>
            <a:p>
              <a:endParaRPr lang="en-US"/>
            </a:p>
          </p:txBody>
        </p:sp>
      </p:grpSp>
      <p:sp>
        <p:nvSpPr>
          <p:cNvPr id="2" name="Google Shape;359;p42">
            <a:extLst>
              <a:ext uri="{FF2B5EF4-FFF2-40B4-BE49-F238E27FC236}">
                <a16:creationId xmlns:a16="http://schemas.microsoft.com/office/drawing/2014/main" id="{2E7CA662-4B14-B935-4545-B8AFBAD7B9AE}"/>
              </a:ext>
            </a:extLst>
          </p:cNvPr>
          <p:cNvSpPr txBox="1">
            <a:spLocks/>
          </p:cNvSpPr>
          <p:nvPr/>
        </p:nvSpPr>
        <p:spPr>
          <a:xfrm>
            <a:off x="558800" y="177800"/>
            <a:ext cx="11227381" cy="763600"/>
          </a:xfrm>
          <a:prstGeom prst="rect">
            <a:avLst/>
          </a:prstGeom>
        </p:spPr>
        <p:txBody>
          <a:bodyPr spcFirstLastPara="1" vert="horz" wrap="square" lIns="121900" tIns="121900" rIns="121900" bIns="12190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just">
              <a:buClr>
                <a:srgbClr val="3A2C74"/>
              </a:buClr>
            </a:pP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2.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Rèn</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luyện</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kĩ</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năng</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phân</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tích</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tác</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dụng</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của</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yếu</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tố</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thức</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thơ</a:t>
            </a:r>
            <a:endParaRPr lang="vi-VN" sz="2933" b="1" kern="0" dirty="0">
              <a:solidFill>
                <a:srgbClr val="FF0000"/>
              </a:solidFill>
              <a:highlight>
                <a:srgbClr val="D9D3FF"/>
              </a:highlight>
              <a:ea typeface="Cambria" panose="020405030504060302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6080EA2E-BABC-E230-6364-377C2A1244C5}"/>
              </a:ext>
            </a:extLst>
          </p:cNvPr>
          <p:cNvSpPr/>
          <p:nvPr/>
        </p:nvSpPr>
        <p:spPr>
          <a:xfrm>
            <a:off x="1195717" y="1164239"/>
            <a:ext cx="8964283" cy="543675"/>
          </a:xfrm>
          <a:prstGeom prst="rect">
            <a:avLst/>
          </a:prstGeom>
        </p:spPr>
        <p:txBody>
          <a:bodyPr wrap="square">
            <a:spAutoFit/>
          </a:bodyPr>
          <a:lstStyle/>
          <a:p>
            <a:pPr algn="just" defTabSz="1219261">
              <a:buClr>
                <a:srgbClr val="3A2C74"/>
              </a:buClr>
              <a:defRPr/>
            </a:pPr>
            <a:r>
              <a:rPr lang="en-US" sz="2933" b="1" dirty="0">
                <a:solidFill>
                  <a:srgbClr val="3A2C74">
                    <a:lumMod val="50000"/>
                  </a:srgbClr>
                </a:solidFill>
                <a:latin typeface="Times New Roman" panose="02020603050405020304" pitchFamily="18" charset="0"/>
                <a:ea typeface="Cambria" panose="02040503050406030204" pitchFamily="18" charset="0"/>
                <a:cs typeface="Times New Roman" panose="02020603050405020304" pitchFamily="18" charset="0"/>
              </a:rPr>
              <a:t>a. </a:t>
            </a:r>
            <a:r>
              <a:rPr lang="en-US" sz="2933" b="1" dirty="0" err="1">
                <a:solidFill>
                  <a:srgbClr val="3A2C74">
                    <a:lumMod val="50000"/>
                  </a:srgbClr>
                </a:solidFill>
                <a:latin typeface="Times New Roman" panose="02020603050405020304" pitchFamily="18" charset="0"/>
                <a:ea typeface="Cambria" panose="02040503050406030204" pitchFamily="18" charset="0"/>
                <a:cs typeface="Times New Roman" panose="02020603050405020304" pitchFamily="18" charset="0"/>
              </a:rPr>
              <a:t>Cách</a:t>
            </a:r>
            <a:r>
              <a:rPr lang="en-US" sz="2933" b="1" dirty="0">
                <a:solidFill>
                  <a:srgbClr val="3A2C74">
                    <a:lumMod val="50000"/>
                  </a:srgbClr>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3A2C74">
                    <a:lumMod val="50000"/>
                  </a:srgbClr>
                </a:solidFill>
                <a:latin typeface="Times New Roman" panose="02020603050405020304" pitchFamily="18" charset="0"/>
                <a:ea typeface="Cambria" panose="02040503050406030204" pitchFamily="18" charset="0"/>
                <a:cs typeface="Times New Roman" panose="02020603050405020304" pitchFamily="18" charset="0"/>
              </a:rPr>
              <a:t>thức</a:t>
            </a:r>
            <a:endParaRPr lang="en-US" sz="2933" b="1" kern="0" dirty="0">
              <a:solidFill>
                <a:srgbClr val="3A2C74">
                  <a:lumMod val="50000"/>
                </a:srgbClr>
              </a:solidFill>
              <a:highlight>
                <a:srgbClr val="D9D3FF"/>
              </a:highlight>
              <a:latin typeface="Times New Roman" panose="02020603050405020304" pitchFamily="18" charset="0"/>
              <a:ea typeface="Cambria" panose="02040503050406030204" pitchFamily="18" charset="0"/>
              <a:cs typeface="Times New Roman" panose="02020603050405020304" pitchFamily="18" charset="0"/>
            </a:endParaRPr>
          </a:p>
        </p:txBody>
      </p:sp>
      <p:sp>
        <p:nvSpPr>
          <p:cNvPr id="4" name="Rectangle 3"/>
          <p:cNvSpPr/>
          <p:nvPr/>
        </p:nvSpPr>
        <p:spPr>
          <a:xfrm>
            <a:off x="1195717" y="2108200"/>
            <a:ext cx="10234283" cy="4154407"/>
          </a:xfrm>
          <a:prstGeom prst="rect">
            <a:avLst/>
          </a:prstGeom>
        </p:spPr>
        <p:txBody>
          <a:bodyPr wrap="square">
            <a:spAutoFit/>
          </a:bodyPr>
          <a:lstStyle/>
          <a:p>
            <a:pPr algn="just"/>
            <a:r>
              <a:rPr lang="en-US" sz="2933" dirty="0">
                <a:solidFill>
                  <a:srgbClr val="000000"/>
                </a:solidFill>
                <a:latin typeface="Times New Roman" panose="02020603050405020304" pitchFamily="18" charset="0"/>
                <a:cs typeface="Times New Roman" panose="02020603050405020304" pitchFamily="18" charset="0"/>
              </a:rPr>
              <a:t>- </a:t>
            </a:r>
            <a:r>
              <a:rPr lang="vi-VN" sz="2933" dirty="0">
                <a:solidFill>
                  <a:srgbClr val="000000"/>
                </a:solidFill>
                <a:latin typeface="Times New Roman" panose="02020603050405020304" pitchFamily="18" charset="0"/>
                <a:cs typeface="Times New Roman" panose="02020603050405020304" pitchFamily="18" charset="0"/>
              </a:rPr>
              <a:t>Mỗi thể loại văn học đều có những hình thức tiêu biểu, nổi bật. Để thể hiện nội dung và cảm xúc, thơ nói chung thường sử dụng một số yếu tố hình thức như: vần, nhịp, từ ngữ, hình ảnh, các biện pháp tu từ,...</a:t>
            </a:r>
          </a:p>
          <a:p>
            <a:pPr algn="just"/>
            <a:r>
              <a:rPr lang="en-US" sz="2933" dirty="0">
                <a:solidFill>
                  <a:srgbClr val="000000"/>
                </a:solidFill>
                <a:latin typeface="Times New Roman" panose="02020603050405020304" pitchFamily="18" charset="0"/>
                <a:cs typeface="Times New Roman" panose="02020603050405020304" pitchFamily="18" charset="0"/>
              </a:rPr>
              <a:t>- </a:t>
            </a:r>
            <a:r>
              <a:rPr lang="vi-VN" sz="2933" dirty="0">
                <a:solidFill>
                  <a:srgbClr val="000000"/>
                </a:solidFill>
                <a:latin typeface="Times New Roman" panose="02020603050405020304" pitchFamily="18" charset="0"/>
                <a:cs typeface="Times New Roman" panose="02020603050405020304" pitchFamily="18" charset="0"/>
              </a:rPr>
              <a:t>Mỗi yếu tố hình thức của văn bản thơ đều có tác dụng trong việc biểu đạt nội dung (cảm xúc, tình cảm, tư tưởng,...). Khi đọc và phân tích thơ, cần chỉ ra tác dụng của các yếu tố hình thức trong việc biểu hiện nội dung. Cần tránh việc chỉ nêu nội dung hoặc chỉ nêu hình thức, không thấy mối quan hệ của hai yếu tố ấy.</a:t>
            </a:r>
          </a:p>
        </p:txBody>
      </p:sp>
    </p:spTree>
    <p:extLst>
      <p:ext uri="{BB962C8B-B14F-4D97-AF65-F5344CB8AC3E}">
        <p14:creationId xmlns:p14="http://schemas.microsoft.com/office/powerpoint/2010/main" val="77395938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wipe(down)">
                                      <p:cBhvr>
                                        <p:cTn id="15"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D0BE7D-B6AE-C13C-E4D3-C8E27F060EBD}"/>
              </a:ext>
            </a:extLst>
          </p:cNvPr>
          <p:cNvSpPr/>
          <p:nvPr/>
        </p:nvSpPr>
        <p:spPr>
          <a:xfrm>
            <a:off x="660400" y="381000"/>
            <a:ext cx="11023600" cy="543675"/>
          </a:xfrm>
          <a:prstGeom prst="rect">
            <a:avLst/>
          </a:prstGeom>
        </p:spPr>
        <p:txBody>
          <a:bodyPr wrap="square">
            <a:spAutoFit/>
          </a:bodyPr>
          <a:lstStyle/>
          <a:p>
            <a:pPr algn="just" defTabSz="1219261">
              <a:buClr>
                <a:srgbClr val="3A2C74"/>
              </a:buClr>
              <a:defRPr/>
            </a:pPr>
            <a:r>
              <a:rPr lang="en-US" sz="2933" b="1" dirty="0">
                <a:solidFill>
                  <a:srgbClr val="3A2C74">
                    <a:lumMod val="50000"/>
                  </a:srgbClr>
                </a:solidFill>
                <a:latin typeface="Times New Roman" panose="02020603050405020304" pitchFamily="18" charset="0"/>
                <a:ea typeface="Cambria" panose="02040503050406030204" pitchFamily="18" charset="0"/>
                <a:cs typeface="Times New Roman" panose="02020603050405020304" pitchFamily="18" charset="0"/>
              </a:rPr>
              <a:t>b. </a:t>
            </a:r>
            <a:r>
              <a:rPr lang="en-US" sz="2933" b="1" dirty="0" err="1">
                <a:solidFill>
                  <a:srgbClr val="3A2C74">
                    <a:lumMod val="50000"/>
                  </a:srgbClr>
                </a:solidFill>
                <a:latin typeface="Times New Roman" panose="02020603050405020304" pitchFamily="18" charset="0"/>
                <a:ea typeface="Cambria" panose="02040503050406030204" pitchFamily="18" charset="0"/>
                <a:cs typeface="Times New Roman" panose="02020603050405020304" pitchFamily="18" charset="0"/>
              </a:rPr>
              <a:t>Bài</a:t>
            </a:r>
            <a:r>
              <a:rPr lang="en-US" sz="2933" b="1" dirty="0">
                <a:solidFill>
                  <a:srgbClr val="3A2C74">
                    <a:lumMod val="50000"/>
                  </a:srgbClr>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3A2C74">
                    <a:lumMod val="50000"/>
                  </a:srgbClr>
                </a:solidFill>
                <a:latin typeface="Times New Roman" panose="02020603050405020304" pitchFamily="18" charset="0"/>
                <a:ea typeface="Cambria" panose="02040503050406030204" pitchFamily="18" charset="0"/>
                <a:cs typeface="Times New Roman" panose="02020603050405020304" pitchFamily="18" charset="0"/>
              </a:rPr>
              <a:t>tập</a:t>
            </a:r>
            <a:endParaRPr lang="en-US" sz="2933" b="1" kern="0" dirty="0">
              <a:solidFill>
                <a:srgbClr val="3A2C74">
                  <a:lumMod val="50000"/>
                </a:srgbClr>
              </a:solidFill>
              <a:highlight>
                <a:srgbClr val="D9D3FF"/>
              </a:highlight>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CC0AF0DE-D910-2B24-A96B-9AD00BD7554D}"/>
              </a:ext>
            </a:extLst>
          </p:cNvPr>
          <p:cNvPicPr>
            <a:picLocks noChangeAspect="1"/>
          </p:cNvPicPr>
          <p:nvPr/>
        </p:nvPicPr>
        <p:blipFill>
          <a:blip r:embed="rId3"/>
          <a:stretch>
            <a:fillRect/>
          </a:stretch>
        </p:blipFill>
        <p:spPr>
          <a:xfrm>
            <a:off x="406400" y="1185991"/>
            <a:ext cx="11480800" cy="5494209"/>
          </a:xfrm>
          <a:prstGeom prst="rect">
            <a:avLst/>
          </a:prstGeom>
        </p:spPr>
      </p:pic>
    </p:spTree>
    <p:extLst>
      <p:ext uri="{BB962C8B-B14F-4D97-AF65-F5344CB8AC3E}">
        <p14:creationId xmlns:p14="http://schemas.microsoft.com/office/powerpoint/2010/main" val="84402975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nvGraphicFramePr>
        <p:xfrm>
          <a:off x="381000" y="614679"/>
          <a:ext cx="11430000" cy="5059680"/>
        </p:xfrm>
        <a:graphic>
          <a:graphicData uri="http://schemas.openxmlformats.org/drawingml/2006/table">
            <a:tbl>
              <a:tblPr firstRow="1" bandRow="1">
                <a:tableStyleId>{5940675A-B579-460E-94D1-54222C63F5DA}</a:tableStyleId>
              </a:tblPr>
              <a:tblGrid>
                <a:gridCol w="9652000">
                  <a:extLst>
                    <a:ext uri="{9D8B030D-6E8A-4147-A177-3AD203B41FA5}">
                      <a16:colId xmlns:a16="http://schemas.microsoft.com/office/drawing/2014/main" val="3183679460"/>
                    </a:ext>
                  </a:extLst>
                </a:gridCol>
                <a:gridCol w="1778000">
                  <a:extLst>
                    <a:ext uri="{9D8B030D-6E8A-4147-A177-3AD203B41FA5}">
                      <a16:colId xmlns:a16="http://schemas.microsoft.com/office/drawing/2014/main" val="1912879389"/>
                    </a:ext>
                  </a:extLst>
                </a:gridCol>
              </a:tblGrid>
              <a:tr h="1280160">
                <a:tc>
                  <a:txBody>
                    <a:bodyPr/>
                    <a:lstStyle/>
                    <a:p>
                      <a:pPr algn="ctr"/>
                      <a:r>
                        <a:rPr lang="en-US" sz="2700" b="1" dirty="0" err="1">
                          <a:latin typeface="Times New Roman" panose="02020603050405020304" pitchFamily="18" charset="0"/>
                          <a:cs typeface="Times New Roman" panose="02020603050405020304" pitchFamily="18" charset="0"/>
                        </a:rPr>
                        <a:t>Dữ</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liệu</a:t>
                      </a:r>
                      <a:endParaRPr lang="en-US" sz="2700" b="1" dirty="0">
                        <a:latin typeface="Times New Roman" panose="02020603050405020304" pitchFamily="18" charset="0"/>
                        <a:cs typeface="Times New Roman" panose="02020603050405020304" pitchFamily="18" charset="0"/>
                      </a:endParaRPr>
                    </a:p>
                  </a:txBody>
                  <a:tcPr marL="60960" marR="60960" marT="30480" marB="30480">
                    <a:noFill/>
                  </a:tcPr>
                </a:tc>
                <a:tc>
                  <a:txBody>
                    <a:bodyPr/>
                    <a:lstStyle/>
                    <a:p>
                      <a:pPr algn="ctr"/>
                      <a:r>
                        <a:rPr lang="en-US" sz="2700" b="1" dirty="0" err="1">
                          <a:latin typeface="Times New Roman" panose="02020603050405020304" pitchFamily="18" charset="0"/>
                          <a:cs typeface="Times New Roman" panose="02020603050405020304" pitchFamily="18" charset="0"/>
                        </a:rPr>
                        <a:t>Yếu</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tố</a:t>
                      </a:r>
                      <a:r>
                        <a:rPr lang="en-US" sz="2700" b="1" baseline="0" dirty="0">
                          <a:latin typeface="Times New Roman" panose="02020603050405020304" pitchFamily="18" charset="0"/>
                          <a:cs typeface="Times New Roman" panose="02020603050405020304" pitchFamily="18" charset="0"/>
                        </a:rPr>
                        <a:t> </a:t>
                      </a:r>
                      <a:r>
                        <a:rPr lang="en-US" sz="2700" b="1" baseline="0" dirty="0" err="1">
                          <a:latin typeface="Times New Roman" panose="02020603050405020304" pitchFamily="18" charset="0"/>
                          <a:cs typeface="Times New Roman" panose="02020603050405020304" pitchFamily="18" charset="0"/>
                        </a:rPr>
                        <a:t>h</a:t>
                      </a:r>
                      <a:r>
                        <a:rPr lang="en-US" sz="2700" b="1" dirty="0" err="1">
                          <a:latin typeface="Times New Roman" panose="02020603050405020304" pitchFamily="18" charset="0"/>
                          <a:cs typeface="Times New Roman" panose="02020603050405020304" pitchFamily="18" charset="0"/>
                        </a:rPr>
                        <a:t>ình</a:t>
                      </a:r>
                      <a:r>
                        <a:rPr lang="en-US" sz="2700" b="1" baseline="0" dirty="0">
                          <a:latin typeface="Times New Roman" panose="02020603050405020304" pitchFamily="18" charset="0"/>
                          <a:cs typeface="Times New Roman" panose="02020603050405020304" pitchFamily="18" charset="0"/>
                        </a:rPr>
                        <a:t> </a:t>
                      </a:r>
                      <a:r>
                        <a:rPr lang="en-US" sz="2700" b="1" baseline="0" dirty="0" err="1">
                          <a:latin typeface="Times New Roman" panose="02020603050405020304" pitchFamily="18" charset="0"/>
                          <a:cs typeface="Times New Roman" panose="02020603050405020304" pitchFamily="18" charset="0"/>
                        </a:rPr>
                        <a:t>thức</a:t>
                      </a:r>
                      <a:r>
                        <a:rPr lang="en-US" sz="2700" b="1" baseline="0" dirty="0">
                          <a:latin typeface="Times New Roman" panose="02020603050405020304" pitchFamily="18" charset="0"/>
                          <a:cs typeface="Times New Roman" panose="02020603050405020304" pitchFamily="18" charset="0"/>
                        </a:rPr>
                        <a:t> </a:t>
                      </a:r>
                      <a:r>
                        <a:rPr lang="en-US" sz="2700" b="1" baseline="0" dirty="0" err="1">
                          <a:latin typeface="Times New Roman" panose="02020603050405020304" pitchFamily="18" charset="0"/>
                          <a:cs typeface="Times New Roman" panose="02020603050405020304" pitchFamily="18" charset="0"/>
                        </a:rPr>
                        <a:t>phân</a:t>
                      </a:r>
                      <a:r>
                        <a:rPr lang="en-US" sz="2700" b="1" baseline="0" dirty="0">
                          <a:latin typeface="Times New Roman" panose="02020603050405020304" pitchFamily="18" charset="0"/>
                          <a:cs typeface="Times New Roman" panose="02020603050405020304" pitchFamily="18" charset="0"/>
                        </a:rPr>
                        <a:t> </a:t>
                      </a:r>
                      <a:r>
                        <a:rPr lang="en-US" sz="2700" b="1" baseline="0" dirty="0" err="1">
                          <a:latin typeface="Times New Roman" panose="02020603050405020304" pitchFamily="18" charset="0"/>
                          <a:cs typeface="Times New Roman" panose="02020603050405020304" pitchFamily="18" charset="0"/>
                        </a:rPr>
                        <a:t>tích</a:t>
                      </a:r>
                      <a:endParaRPr lang="en-US" sz="2700" b="1" dirty="0">
                        <a:latin typeface="Times New Roman" panose="02020603050405020304" pitchFamily="18" charset="0"/>
                        <a:cs typeface="Times New Roman" panose="02020603050405020304" pitchFamily="18" charset="0"/>
                      </a:endParaRPr>
                    </a:p>
                  </a:txBody>
                  <a:tcPr marL="60960" marR="60960" marT="30480" marB="30480">
                    <a:noFill/>
                  </a:tcPr>
                </a:tc>
                <a:extLst>
                  <a:ext uri="{0D108BD9-81ED-4DB2-BD59-A6C34878D82A}">
                    <a16:rowId xmlns:a16="http://schemas.microsoft.com/office/drawing/2014/main" val="3018606620"/>
                  </a:ext>
                </a:extLst>
              </a:tr>
              <a:tr h="3718560">
                <a:tc>
                  <a:txBody>
                    <a:bodyPr/>
                    <a:lstStyle/>
                    <a:p>
                      <a:pPr algn="just"/>
                      <a:r>
                        <a:rPr lang="en-US" sz="2700" kern="1200" dirty="0">
                          <a:effectLst/>
                          <a:latin typeface="Times New Roman" panose="02020603050405020304" pitchFamily="18" charset="0"/>
                          <a:cs typeface="Times New Roman" panose="02020603050405020304" pitchFamily="18" charset="0"/>
                        </a:rPr>
                        <a:t>“</a:t>
                      </a:r>
                      <a:r>
                        <a:rPr lang="en-US" sz="2700" kern="1200" dirty="0" err="1">
                          <a:effectLst/>
                          <a:latin typeface="Times New Roman" panose="02020603050405020304" pitchFamily="18" charset="0"/>
                          <a:cs typeface="Times New Roman" panose="02020603050405020304" pitchFamily="18" charset="0"/>
                        </a:rPr>
                        <a:t>Trong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không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khi</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lắng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sâu</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ấy</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của</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đất</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trời</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một</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hình</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ảnh</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hiện</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lên</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Trăng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lồng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cổ</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thụ</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bóng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lồng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hoa</a:t>
                      </a:r>
                      <a:r>
                        <a:rPr lang="en-US" sz="2700" kern="1200" dirty="0">
                          <a:effectLst/>
                          <a:latin typeface="Times New Roman" panose="02020603050405020304" pitchFamily="18" charset="0"/>
                          <a:cs typeface="Times New Roman" panose="02020603050405020304" pitchFamily="18" charset="0"/>
                        </a:rPr>
                        <a:t>.</a:t>
                      </a:r>
                    </a:p>
                    <a:p>
                      <a:pPr algn="just"/>
                      <a:r>
                        <a:rPr lang="en-US" sz="2700" kern="1200" dirty="0" err="1">
                          <a:effectLst/>
                          <a:latin typeface="Times New Roman" panose="02020603050405020304" pitchFamily="18" charset="0"/>
                          <a:cs typeface="Times New Roman" panose="02020603050405020304" pitchFamily="18" charset="0"/>
                        </a:rPr>
                        <a:t>Ánh</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trăng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bao</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phủ</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trùm</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lên</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cổ</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thụ</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Ánh</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trăng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lồng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vào</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tán</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lá</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Cành</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lá</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cắt</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ánh</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trăng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thành</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những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mảng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trắng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đen</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lẫn</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lộn</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những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bóng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trăng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và</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bóng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cây</a:t>
                      </a:r>
                      <a:r>
                        <a:rPr lang="en-US" sz="2700" kern="1200" dirty="0">
                          <a:effectLst/>
                          <a:latin typeface="Times New Roman" panose="02020603050405020304" pitchFamily="18" charset="0"/>
                          <a:cs typeface="Times New Roman" panose="02020603050405020304" pitchFamily="18" charset="0"/>
                        </a:rPr>
                        <a:t>. Hai </a:t>
                      </a:r>
                      <a:r>
                        <a:rPr lang="en-US" sz="2700" kern="1200" dirty="0" err="1">
                          <a:effectLst/>
                          <a:latin typeface="Times New Roman" panose="02020603050405020304" pitchFamily="18" charset="0"/>
                          <a:cs typeface="Times New Roman" panose="02020603050405020304" pitchFamily="18" charset="0"/>
                        </a:rPr>
                        <a:t>lớp</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bóng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ấy</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lại</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trùm</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lên</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lồng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vào</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khóm</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hoa</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và</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bóng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hoa</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bóng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trăng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bóng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cây</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lại</a:t>
                      </a:r>
                      <a:r>
                        <a:rPr lang="en-US" sz="2700" kern="1200" dirty="0">
                          <a:effectLst/>
                          <a:latin typeface="Times New Roman" panose="02020603050405020304" pitchFamily="18" charset="0"/>
                          <a:cs typeface="Times New Roman" panose="02020603050405020304" pitchFamily="18" charset="0"/>
                        </a:rPr>
                        <a:t> in </a:t>
                      </a:r>
                      <a:r>
                        <a:rPr lang="en-US" sz="2700" kern="1200" dirty="0" err="1">
                          <a:effectLst/>
                          <a:latin typeface="Times New Roman" panose="02020603050405020304" pitchFamily="18" charset="0"/>
                          <a:cs typeface="Times New Roman" panose="02020603050405020304" pitchFamily="18" charset="0"/>
                        </a:rPr>
                        <a:t>lên</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mặt</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đất</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Chỉ</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có</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tối</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và</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sáng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trắng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và</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đen</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loang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loáng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ánh</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bạc</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Sắc</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màu</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bề</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ngoài</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mát</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lạnh</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Mọi</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vật</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im</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phăng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phắc</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Ấy</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thế</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mà</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bên</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trong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thiên</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nhiên</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lại</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vận</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động</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ẩm</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áp</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vô</a:t>
                      </a:r>
                      <a:r>
                        <a:rPr lang="en-US" sz="2700" kern="1200" dirty="0">
                          <a:effectLst/>
                          <a:latin typeface="Times New Roman" panose="02020603050405020304" pitchFamily="18" charset="0"/>
                          <a:cs typeface="Times New Roman" panose="02020603050405020304" pitchFamily="18" charset="0"/>
                        </a:rPr>
                        <a:t> </a:t>
                      </a:r>
                      <a:r>
                        <a:rPr lang="en-US" sz="2700" kern="1200" dirty="0" err="1">
                          <a:effectLst/>
                          <a:latin typeface="Times New Roman" panose="02020603050405020304" pitchFamily="18" charset="0"/>
                          <a:cs typeface="Times New Roman" panose="02020603050405020304" pitchFamily="18" charset="0"/>
                        </a:rPr>
                        <a:t>chừng</a:t>
                      </a:r>
                      <a:r>
                        <a:rPr lang="en-US" sz="2700" kern="1200" dirty="0">
                          <a:effectLst/>
                          <a:latin typeface="Times New Roman" panose="02020603050405020304" pitchFamily="18" charset="0"/>
                          <a:cs typeface="Times New Roman" panose="02020603050405020304" pitchFamily="18" charset="0"/>
                        </a:rPr>
                        <a:t>.”.</a:t>
                      </a:r>
                      <a:endParaRPr lang="en-US" sz="2700" b="0" i="0" kern="1200" dirty="0">
                        <a:solidFill>
                          <a:schemeClr val="dk1"/>
                        </a:solidFill>
                        <a:effectLst/>
                        <a:latin typeface="Times New Roman" panose="02020603050405020304" pitchFamily="18" charset="0"/>
                        <a:ea typeface="+mn-ea"/>
                        <a:cs typeface="Times New Roman" panose="02020603050405020304" pitchFamily="18" charset="0"/>
                      </a:endParaRPr>
                    </a:p>
                  </a:txBody>
                  <a:tcPr marL="60960" marR="60960" marT="30480" marB="30480">
                    <a:solidFill>
                      <a:schemeClr val="bg1"/>
                    </a:solidFill>
                  </a:tcPr>
                </a:tc>
                <a:tc>
                  <a:txBody>
                    <a:bodyPr/>
                    <a:lstStyle/>
                    <a:p>
                      <a:pPr algn="just"/>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Phân</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tích</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hình</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ảnh</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Trăng</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lồng</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cổ</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thụ</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bóng</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lồng</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hoa</a:t>
                      </a:r>
                      <a:endParaRPr lang="en-US" sz="4800" b="1" dirty="0">
                        <a:latin typeface="Times New Roman" panose="02020603050405020304" pitchFamily="18" charset="0"/>
                        <a:cs typeface="Times New Roman" panose="02020603050405020304" pitchFamily="18" charset="0"/>
                      </a:endParaRPr>
                    </a:p>
                  </a:txBody>
                  <a:tcPr marL="60960" marR="60960" marT="30480" marB="30480">
                    <a:solidFill>
                      <a:schemeClr val="bg1"/>
                    </a:solidFill>
                  </a:tcPr>
                </a:tc>
                <a:extLst>
                  <a:ext uri="{0D108BD9-81ED-4DB2-BD59-A6C34878D82A}">
                    <a16:rowId xmlns:a16="http://schemas.microsoft.com/office/drawing/2014/main" val="522913534"/>
                  </a:ext>
                </a:extLst>
              </a:tr>
            </a:tbl>
          </a:graphicData>
        </a:graphic>
      </p:graphicFrame>
      <p:sp>
        <p:nvSpPr>
          <p:cNvPr id="2" name="Freeform 5">
            <a:extLst>
              <a:ext uri="{FF2B5EF4-FFF2-40B4-BE49-F238E27FC236}">
                <a16:creationId xmlns:a16="http://schemas.microsoft.com/office/drawing/2014/main" id="{F0B5589A-FF43-70EB-2F65-A124C3B5D094}"/>
              </a:ext>
            </a:extLst>
          </p:cNvPr>
          <p:cNvSpPr/>
          <p:nvPr/>
        </p:nvSpPr>
        <p:spPr>
          <a:xfrm rot="-516261">
            <a:off x="7976892" y="6010932"/>
            <a:ext cx="5521403" cy="2753800"/>
          </a:xfrm>
          <a:custGeom>
            <a:avLst/>
            <a:gdLst/>
            <a:ahLst/>
            <a:cxnLst/>
            <a:rect l="l" t="t" r="r" b="b"/>
            <a:pathLst>
              <a:path w="8282105" h="4130700">
                <a:moveTo>
                  <a:pt x="0" y="0"/>
                </a:moveTo>
                <a:lnTo>
                  <a:pt x="8282105" y="0"/>
                </a:lnTo>
                <a:lnTo>
                  <a:pt x="8282105" y="4130700"/>
                </a:lnTo>
                <a:lnTo>
                  <a:pt x="0" y="4130700"/>
                </a:lnTo>
                <a:lnTo>
                  <a:pt x="0" y="0"/>
                </a:lnTo>
                <a:close/>
              </a:path>
            </a:pathLst>
          </a:custGeom>
          <a:blipFill>
            <a:blip r:embed="rId3"/>
            <a:stretch>
              <a:fillRect/>
            </a:stretch>
          </a:blipFill>
        </p:spPr>
        <p:txBody>
          <a:bodyPr/>
          <a:lstStyle/>
          <a:p>
            <a:endParaRPr lang="en-US"/>
          </a:p>
        </p:txBody>
      </p:sp>
      <p:sp>
        <p:nvSpPr>
          <p:cNvPr id="3" name="Freeform 6">
            <a:extLst>
              <a:ext uri="{FF2B5EF4-FFF2-40B4-BE49-F238E27FC236}">
                <a16:creationId xmlns:a16="http://schemas.microsoft.com/office/drawing/2014/main" id="{6BF76A60-0002-A9CF-380A-D59C56B6B5FD}"/>
              </a:ext>
            </a:extLst>
          </p:cNvPr>
          <p:cNvSpPr/>
          <p:nvPr/>
        </p:nvSpPr>
        <p:spPr>
          <a:xfrm rot="-1741484">
            <a:off x="8806071" y="5647348"/>
            <a:ext cx="2080871" cy="1918303"/>
          </a:xfrm>
          <a:custGeom>
            <a:avLst/>
            <a:gdLst/>
            <a:ahLst/>
            <a:cxnLst/>
            <a:rect l="l" t="t" r="r" b="b"/>
            <a:pathLst>
              <a:path w="3121307" h="2877455">
                <a:moveTo>
                  <a:pt x="0" y="0"/>
                </a:moveTo>
                <a:lnTo>
                  <a:pt x="3121308" y="0"/>
                </a:lnTo>
                <a:lnTo>
                  <a:pt x="3121308" y="2877456"/>
                </a:lnTo>
                <a:lnTo>
                  <a:pt x="0" y="2877456"/>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406210394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0108" y="172341"/>
            <a:ext cx="3223096"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761421B1-1906-4F8E-BF53-DF1E9D07C1F2}"/>
              </a:ext>
            </a:extLst>
          </p:cNvPr>
          <p:cNvSpPr txBox="1"/>
          <p:nvPr/>
        </p:nvSpPr>
        <p:spPr>
          <a:xfrm>
            <a:off x="5318242" y="172341"/>
            <a:ext cx="3583162" cy="707886"/>
          </a:xfrm>
          <a:prstGeom prst="rect">
            <a:avLst/>
          </a:prstGeom>
          <a:solidFill>
            <a:schemeClr val="accent2">
              <a:lumMod val="75000"/>
            </a:schemeClr>
          </a:solidFill>
          <a:ln w="38100">
            <a:noFill/>
          </a:ln>
        </p:spPr>
        <p:txBody>
          <a:bodyPr wrap="square">
            <a:spAutoFit/>
          </a:bodyPr>
          <a:lstStyle/>
          <a:p>
            <a:pPr algn="ctr">
              <a:spcBef>
                <a:spcPts val="600"/>
              </a:spcBef>
            </a:pPr>
            <a:r>
              <a:rPr lang="en-US" sz="4000" b="1" dirty="0">
                <a:solidFill>
                  <a:schemeClr val="bg1"/>
                </a:solidFill>
                <a:latin typeface="Times New Roman" panose="02020603050405020304" pitchFamily="18" charset="0"/>
                <a:cs typeface="Times New Roman" panose="02020603050405020304" pitchFamily="18" charset="0"/>
              </a:rPr>
              <a:t>KHỞI ĐỘNG</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8" name="Hình tự do: Hình 7">
            <a:extLst>
              <a:ext uri="{FF2B5EF4-FFF2-40B4-BE49-F238E27FC236}">
                <a16:creationId xmlns:a16="http://schemas.microsoft.com/office/drawing/2014/main" id="{EFF46C95-D8B0-5561-7CE5-E242BDFAD4B2}"/>
              </a:ext>
            </a:extLst>
          </p:cNvPr>
          <p:cNvSpPr/>
          <p:nvPr/>
        </p:nvSpPr>
        <p:spPr>
          <a:xfrm>
            <a:off x="1" y="0"/>
            <a:ext cx="3359020"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2">
                  <a:lumMod val="75000"/>
                </a:schemeClr>
              </a:solidFill>
            </a:endParaRPr>
          </a:p>
        </p:txBody>
      </p:sp>
      <p:pic>
        <p:nvPicPr>
          <p:cNvPr id="6" name="Hình ảnh 5">
            <a:extLst>
              <a:ext uri="{FF2B5EF4-FFF2-40B4-BE49-F238E27FC236}">
                <a16:creationId xmlns:a16="http://schemas.microsoft.com/office/drawing/2014/main" id="{44AAF404-EF78-8675-799E-8D6C000D0D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482" y="-410299"/>
            <a:ext cx="3925469" cy="3925469"/>
          </a:xfrm>
          <a:prstGeom prst="rect">
            <a:avLst/>
          </a:prstGeom>
        </p:spPr>
      </p:pic>
      <p:sp>
        <p:nvSpPr>
          <p:cNvPr id="10" name="Hộp Văn bản 9">
            <a:extLst>
              <a:ext uri="{FF2B5EF4-FFF2-40B4-BE49-F238E27FC236}">
                <a16:creationId xmlns:a16="http://schemas.microsoft.com/office/drawing/2014/main" id="{46FC5126-921A-D290-D549-C99EAC63A4A0}"/>
              </a:ext>
            </a:extLst>
          </p:cNvPr>
          <p:cNvSpPr txBox="1"/>
          <p:nvPr/>
        </p:nvSpPr>
        <p:spPr>
          <a:xfrm>
            <a:off x="2681894" y="1197763"/>
            <a:ext cx="8332239" cy="1981819"/>
          </a:xfrm>
          <a:prstGeom prst="wedgeRoundRectCallout">
            <a:avLst>
              <a:gd name="adj1" fmla="val 41740"/>
              <a:gd name="adj2" fmla="val 75570"/>
              <a:gd name="adj3" fmla="val 16667"/>
            </a:avLst>
          </a:prstGeom>
          <a:noFill/>
          <a:ln w="38100">
            <a:solidFill>
              <a:srgbClr val="FFC000"/>
            </a:solidFill>
          </a:ln>
        </p:spPr>
        <p:txBody>
          <a:bodyPr wrap="square">
            <a:spAutoFit/>
          </a:bodyPr>
          <a:lstStyle/>
          <a:p>
            <a:pPr algn="just">
              <a:lnSpc>
                <a:spcPct val="115000"/>
              </a:lnSpc>
              <a:spcBef>
                <a:spcPts val="600"/>
              </a:spcBef>
              <a:spcAft>
                <a:spcPts val="600"/>
              </a:spcAft>
              <a:tabLst>
                <a:tab pos="1386840" algn="l"/>
              </a:tabLst>
            </a:pPr>
            <a:r>
              <a:rPr lang="en-US" sz="3200" b="1" dirty="0" err="1">
                <a:solidFill>
                  <a:srgbClr val="0D0D0D"/>
                </a:solidFill>
                <a:effectLst/>
                <a:latin typeface="Times New Roman" panose="02020603050405020304" pitchFamily="18" charset="0"/>
                <a:ea typeface="MS Mincho" panose="02020609040205080304" pitchFamily="49" charset="-128"/>
              </a:rPr>
              <a:t>Yêu</a:t>
            </a:r>
            <a:r>
              <a:rPr lang="en-US" sz="3200" b="1" dirty="0">
                <a:solidFill>
                  <a:srgbClr val="0D0D0D"/>
                </a:solidFill>
                <a:effectLst/>
                <a:latin typeface="Times New Roman" panose="02020603050405020304" pitchFamily="18" charset="0"/>
                <a:ea typeface="MS Mincho" panose="02020609040205080304" pitchFamily="49" charset="-128"/>
              </a:rPr>
              <a:t> </a:t>
            </a:r>
            <a:r>
              <a:rPr lang="en-US" sz="3200" b="1" dirty="0" err="1">
                <a:solidFill>
                  <a:srgbClr val="0D0D0D"/>
                </a:solidFill>
                <a:effectLst/>
                <a:latin typeface="Times New Roman" panose="02020603050405020304" pitchFamily="18" charset="0"/>
                <a:ea typeface="MS Mincho" panose="02020609040205080304" pitchFamily="49" charset="-128"/>
              </a:rPr>
              <a:t>cầu</a:t>
            </a:r>
            <a:r>
              <a:rPr lang="en-US" sz="3200" b="1" dirty="0">
                <a:solidFill>
                  <a:srgbClr val="0D0D0D"/>
                </a:solidFill>
                <a:effectLst/>
                <a:latin typeface="Times New Roman" panose="02020603050405020304" pitchFamily="18" charset="0"/>
                <a:ea typeface="MS Mincho" panose="02020609040205080304" pitchFamily="49" charset="-128"/>
              </a:rPr>
              <a:t>:  </a:t>
            </a:r>
            <a:r>
              <a:rPr lang="en-US" sz="3200" err="1">
                <a:solidFill>
                  <a:srgbClr val="0D0D0D"/>
                </a:solidFill>
                <a:effectLst/>
                <a:latin typeface="Times New Roman" panose="02020603050405020304" pitchFamily="18" charset="0"/>
                <a:ea typeface="MS Mincho" panose="02020609040205080304" pitchFamily="49" charset="-128"/>
              </a:rPr>
              <a:t>Trong</a:t>
            </a:r>
            <a:r>
              <a:rPr lang="en-US" sz="3200">
                <a:solidFill>
                  <a:srgbClr val="0D0D0D"/>
                </a:solidFill>
                <a:effectLst/>
                <a:latin typeface="Times New Roman" panose="02020603050405020304" pitchFamily="18" charset="0"/>
                <a:ea typeface="MS Mincho" panose="02020609040205080304" pitchFamily="49" charset="-128"/>
              </a:rPr>
              <a:t> 3 </a:t>
            </a:r>
            <a:r>
              <a:rPr lang="en-US" sz="3200" dirty="0" err="1">
                <a:solidFill>
                  <a:srgbClr val="0D0D0D"/>
                </a:solidFill>
                <a:effectLst/>
                <a:latin typeface="Times New Roman" panose="02020603050405020304" pitchFamily="18" charset="0"/>
                <a:ea typeface="MS Mincho" panose="02020609040205080304" pitchFamily="49" charset="-128"/>
              </a:rPr>
              <a:t>phút</a:t>
            </a:r>
            <a:r>
              <a:rPr lang="en-US" sz="3200" dirty="0">
                <a:solidFill>
                  <a:srgbClr val="0D0D0D"/>
                </a:solidFill>
                <a:effectLst/>
                <a:latin typeface="Times New Roman" panose="02020603050405020304" pitchFamily="18" charset="0"/>
                <a:ea typeface="MS Mincho" panose="02020609040205080304" pitchFamily="49" charset="-128"/>
              </a:rPr>
              <a:t>, </a:t>
            </a:r>
            <a:r>
              <a:rPr lang="en-US" sz="3200" err="1">
                <a:solidFill>
                  <a:srgbClr val="0D0D0D"/>
                </a:solidFill>
                <a:effectLst/>
                <a:latin typeface="Times New Roman" panose="02020603050405020304" pitchFamily="18" charset="0"/>
                <a:ea typeface="MS Mincho" panose="02020609040205080304" pitchFamily="49" charset="-128"/>
              </a:rPr>
              <a:t>em</a:t>
            </a:r>
            <a:r>
              <a:rPr lang="en-US" sz="3200">
                <a:solidFill>
                  <a:srgbClr val="0D0D0D"/>
                </a:solidFill>
                <a:effectLst/>
                <a:latin typeface="Times New Roman" panose="02020603050405020304" pitchFamily="18" charset="0"/>
                <a:ea typeface="MS Mincho" panose="02020609040205080304" pitchFamily="49" charset="-128"/>
              </a:rPr>
              <a:t> hãy kể tên tác giả, tác phẩm thơ mà em yêu thích. Hãy lý giải vì sao em thích tác phẩm thơ đó?</a:t>
            </a:r>
            <a:endParaRPr lang="en-US" sz="2800" dirty="0">
              <a:effectLst/>
              <a:latin typeface="Times New Roman" panose="02020603050405020304" pitchFamily="18" charset="0"/>
              <a:ea typeface="Times New Roman" panose="02020603050405020304" pitchFamily="18" charset="0"/>
            </a:endParaRPr>
          </a:p>
        </p:txBody>
      </p:sp>
      <p:pic>
        <p:nvPicPr>
          <p:cNvPr id="12" name="Hình ảnh 11">
            <a:extLst>
              <a:ext uri="{FF2B5EF4-FFF2-40B4-BE49-F238E27FC236}">
                <a16:creationId xmlns:a16="http://schemas.microsoft.com/office/drawing/2014/main" id="{9B56D8D7-7DEE-453A-AEC8-7E557AFE5F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9933" y="3075008"/>
            <a:ext cx="3108401" cy="3455967"/>
          </a:xfrm>
          <a:prstGeom prst="rect">
            <a:avLst/>
          </a:prstGeom>
        </p:spPr>
      </p:pic>
    </p:spTree>
    <p:extLst>
      <p:ext uri="{BB962C8B-B14F-4D97-AF65-F5344CB8AC3E}">
        <p14:creationId xmlns:p14="http://schemas.microsoft.com/office/powerpoint/2010/main" val="29990197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nvGraphicFramePr>
        <p:xfrm>
          <a:off x="381000" y="533400"/>
          <a:ext cx="11430000" cy="5059680"/>
        </p:xfrm>
        <a:graphic>
          <a:graphicData uri="http://schemas.openxmlformats.org/drawingml/2006/table">
            <a:tbl>
              <a:tblPr firstRow="1" bandRow="1">
                <a:tableStyleId>{5940675A-B579-460E-94D1-54222C63F5DA}</a:tableStyleId>
              </a:tblPr>
              <a:tblGrid>
                <a:gridCol w="9652000">
                  <a:extLst>
                    <a:ext uri="{9D8B030D-6E8A-4147-A177-3AD203B41FA5}">
                      <a16:colId xmlns:a16="http://schemas.microsoft.com/office/drawing/2014/main" val="3183679460"/>
                    </a:ext>
                  </a:extLst>
                </a:gridCol>
                <a:gridCol w="1778000">
                  <a:extLst>
                    <a:ext uri="{9D8B030D-6E8A-4147-A177-3AD203B41FA5}">
                      <a16:colId xmlns:a16="http://schemas.microsoft.com/office/drawing/2014/main" val="1912879389"/>
                    </a:ext>
                  </a:extLst>
                </a:gridCol>
              </a:tblGrid>
              <a:tr h="1280160">
                <a:tc>
                  <a:txBody>
                    <a:bodyPr/>
                    <a:lstStyle/>
                    <a:p>
                      <a:pPr algn="ctr"/>
                      <a:r>
                        <a:rPr lang="en-US" sz="2700" b="1" dirty="0" err="1">
                          <a:latin typeface="Times New Roman" panose="02020603050405020304" pitchFamily="18" charset="0"/>
                          <a:cs typeface="Times New Roman" panose="02020603050405020304" pitchFamily="18" charset="0"/>
                        </a:rPr>
                        <a:t>Dữ</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liệu</a:t>
                      </a:r>
                      <a:endParaRPr lang="en-US" sz="2700" b="1" dirty="0">
                        <a:latin typeface="Times New Roman" panose="02020603050405020304" pitchFamily="18" charset="0"/>
                        <a:cs typeface="Times New Roman" panose="02020603050405020304" pitchFamily="18" charset="0"/>
                      </a:endParaRPr>
                    </a:p>
                  </a:txBody>
                  <a:tcPr marL="60960" marR="60960" marT="30480" marB="30480">
                    <a:noFill/>
                  </a:tcPr>
                </a:tc>
                <a:tc>
                  <a:txBody>
                    <a:bodyPr/>
                    <a:lstStyle/>
                    <a:p>
                      <a:pPr algn="ctr"/>
                      <a:r>
                        <a:rPr lang="en-US" sz="2700" b="1" dirty="0" err="1">
                          <a:latin typeface="Times New Roman" panose="02020603050405020304" pitchFamily="18" charset="0"/>
                          <a:cs typeface="Times New Roman" panose="02020603050405020304" pitchFamily="18" charset="0"/>
                        </a:rPr>
                        <a:t>Yếu</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tố</a:t>
                      </a:r>
                      <a:r>
                        <a:rPr lang="en-US" sz="2700" b="1" baseline="0" dirty="0">
                          <a:latin typeface="Times New Roman" panose="02020603050405020304" pitchFamily="18" charset="0"/>
                          <a:cs typeface="Times New Roman" panose="02020603050405020304" pitchFamily="18" charset="0"/>
                        </a:rPr>
                        <a:t> </a:t>
                      </a:r>
                      <a:r>
                        <a:rPr lang="en-US" sz="2700" b="1" baseline="0" dirty="0" err="1">
                          <a:latin typeface="Times New Roman" panose="02020603050405020304" pitchFamily="18" charset="0"/>
                          <a:cs typeface="Times New Roman" panose="02020603050405020304" pitchFamily="18" charset="0"/>
                        </a:rPr>
                        <a:t>h</a:t>
                      </a:r>
                      <a:r>
                        <a:rPr lang="en-US" sz="2700" b="1" dirty="0" err="1">
                          <a:latin typeface="Times New Roman" panose="02020603050405020304" pitchFamily="18" charset="0"/>
                          <a:cs typeface="Times New Roman" panose="02020603050405020304" pitchFamily="18" charset="0"/>
                        </a:rPr>
                        <a:t>ình</a:t>
                      </a:r>
                      <a:r>
                        <a:rPr lang="en-US" sz="2700" b="1" baseline="0" dirty="0">
                          <a:latin typeface="Times New Roman" panose="02020603050405020304" pitchFamily="18" charset="0"/>
                          <a:cs typeface="Times New Roman" panose="02020603050405020304" pitchFamily="18" charset="0"/>
                        </a:rPr>
                        <a:t> </a:t>
                      </a:r>
                      <a:r>
                        <a:rPr lang="en-US" sz="2700" b="1" baseline="0" dirty="0" err="1">
                          <a:latin typeface="Times New Roman" panose="02020603050405020304" pitchFamily="18" charset="0"/>
                          <a:cs typeface="Times New Roman" panose="02020603050405020304" pitchFamily="18" charset="0"/>
                        </a:rPr>
                        <a:t>thức</a:t>
                      </a:r>
                      <a:r>
                        <a:rPr lang="en-US" sz="2700" b="1" baseline="0" dirty="0">
                          <a:latin typeface="Times New Roman" panose="02020603050405020304" pitchFamily="18" charset="0"/>
                          <a:cs typeface="Times New Roman" panose="02020603050405020304" pitchFamily="18" charset="0"/>
                        </a:rPr>
                        <a:t> </a:t>
                      </a:r>
                      <a:r>
                        <a:rPr lang="en-US" sz="2700" b="1" baseline="0" dirty="0" err="1">
                          <a:latin typeface="Times New Roman" panose="02020603050405020304" pitchFamily="18" charset="0"/>
                          <a:cs typeface="Times New Roman" panose="02020603050405020304" pitchFamily="18" charset="0"/>
                        </a:rPr>
                        <a:t>phân</a:t>
                      </a:r>
                      <a:r>
                        <a:rPr lang="en-US" sz="2700" b="1" baseline="0" dirty="0">
                          <a:latin typeface="Times New Roman" panose="02020603050405020304" pitchFamily="18" charset="0"/>
                          <a:cs typeface="Times New Roman" panose="02020603050405020304" pitchFamily="18" charset="0"/>
                        </a:rPr>
                        <a:t> </a:t>
                      </a:r>
                      <a:r>
                        <a:rPr lang="en-US" sz="2700" b="1" baseline="0" dirty="0" err="1">
                          <a:latin typeface="Times New Roman" panose="02020603050405020304" pitchFamily="18" charset="0"/>
                          <a:cs typeface="Times New Roman" panose="02020603050405020304" pitchFamily="18" charset="0"/>
                        </a:rPr>
                        <a:t>tích</a:t>
                      </a:r>
                      <a:endParaRPr lang="en-US" sz="2700" b="1" dirty="0">
                        <a:latin typeface="Times New Roman" panose="02020603050405020304" pitchFamily="18" charset="0"/>
                        <a:cs typeface="Times New Roman" panose="02020603050405020304" pitchFamily="18" charset="0"/>
                      </a:endParaRPr>
                    </a:p>
                  </a:txBody>
                  <a:tcPr marL="60960" marR="60960" marT="30480" marB="30480">
                    <a:noFill/>
                  </a:tcPr>
                </a:tc>
                <a:extLst>
                  <a:ext uri="{0D108BD9-81ED-4DB2-BD59-A6C34878D82A}">
                    <a16:rowId xmlns:a16="http://schemas.microsoft.com/office/drawing/2014/main" val="3018606620"/>
                  </a:ext>
                </a:extLst>
              </a:tr>
              <a:tr h="3718560">
                <a:tc>
                  <a:txBody>
                    <a:bodyPr/>
                    <a:lstStyle/>
                    <a:p>
                      <a:pPr algn="just"/>
                      <a:r>
                        <a:rPr lang="vi-VN" sz="2700" kern="1200" dirty="0">
                          <a:effectLst/>
                          <a:latin typeface="Times New Roman" panose="02020603050405020304" pitchFamily="18" charset="0"/>
                          <a:cs typeface="Times New Roman" panose="02020603050405020304" pitchFamily="18" charset="0"/>
                        </a:rPr>
                        <a:t>“Các từ láy “xao xác”, “não nùng”, “chập chờn” gợi một nỗi buồn nhẹ mà thấm, một tâm trạng quạnh hiu, xa vắng. “Lòng rượi buồn theo thời dĩ vãng” nhịp điệu thơ trôi nhẹ như ru hồn về một thời xa xăm. Chữ “ngày không” thật đầy sức gợi.”.</a:t>
                      </a:r>
                      <a:endParaRPr lang="vi-VN" sz="2700" b="0" i="0" kern="1200" dirty="0">
                        <a:solidFill>
                          <a:schemeClr val="dk1"/>
                        </a:solidFill>
                        <a:effectLst/>
                        <a:latin typeface="Times New Roman" panose="02020603050405020304" pitchFamily="18" charset="0"/>
                        <a:ea typeface="+mn-ea"/>
                        <a:cs typeface="Times New Roman" panose="02020603050405020304" pitchFamily="18" charset="0"/>
                      </a:endParaRPr>
                    </a:p>
                  </a:txBody>
                  <a:tcPr marL="60960" marR="60960" marT="30480" marB="30480">
                    <a:solidFill>
                      <a:schemeClr val="bg1"/>
                    </a:solidFill>
                  </a:tcPr>
                </a:tc>
                <a:tc>
                  <a:txBody>
                    <a:bodyPr/>
                    <a:lstStyle/>
                    <a:p>
                      <a:pPr algn="just"/>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Tác</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dụng</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của</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các</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từ</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láy</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xao</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xác</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não</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nùng</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chập</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chờn</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a:t>
                      </a:r>
                      <a:r>
                        <a:rPr lang="en-US" sz="2700" b="1" i="0" kern="1200" baseline="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baseline="0" dirty="0" err="1">
                          <a:solidFill>
                            <a:schemeClr val="tx1"/>
                          </a:solidFill>
                          <a:effectLst/>
                          <a:latin typeface="Times New Roman" panose="02020603050405020304" pitchFamily="18" charset="0"/>
                          <a:ea typeface="+mn-ea"/>
                          <a:cs typeface="Times New Roman" panose="02020603050405020304" pitchFamily="18" charset="0"/>
                        </a:rPr>
                        <a:t>và</a:t>
                      </a:r>
                      <a:r>
                        <a:rPr lang="en-US" sz="2700" b="1" i="0" kern="1200" baseline="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baseline="0" dirty="0" err="1">
                          <a:solidFill>
                            <a:schemeClr val="tx1"/>
                          </a:solidFill>
                          <a:effectLst/>
                          <a:latin typeface="Times New Roman" panose="02020603050405020304" pitchFamily="18" charset="0"/>
                          <a:ea typeface="+mn-ea"/>
                          <a:cs typeface="Times New Roman" panose="02020603050405020304" pitchFamily="18" charset="0"/>
                        </a:rPr>
                        <a:t>nhịp</a:t>
                      </a:r>
                      <a:r>
                        <a:rPr lang="en-US" sz="2700" b="1" i="0" kern="1200" baseline="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baseline="0" dirty="0" err="1">
                          <a:solidFill>
                            <a:schemeClr val="tx1"/>
                          </a:solidFill>
                          <a:effectLst/>
                          <a:latin typeface="Times New Roman" panose="02020603050405020304" pitchFamily="18" charset="0"/>
                          <a:ea typeface="+mn-ea"/>
                          <a:cs typeface="Times New Roman" panose="02020603050405020304" pitchFamily="18" charset="0"/>
                        </a:rPr>
                        <a:t>điệu</a:t>
                      </a:r>
                      <a:r>
                        <a:rPr lang="en-US" sz="2700" b="1" i="0" kern="1200" baseline="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baseline="0" dirty="0" err="1">
                          <a:solidFill>
                            <a:schemeClr val="tx1"/>
                          </a:solidFill>
                          <a:effectLst/>
                          <a:latin typeface="Times New Roman" panose="02020603050405020304" pitchFamily="18" charset="0"/>
                          <a:ea typeface="+mn-ea"/>
                          <a:cs typeface="Times New Roman" panose="02020603050405020304" pitchFamily="18" charset="0"/>
                        </a:rPr>
                        <a:t>thơ</a:t>
                      </a:r>
                      <a:endParaRPr lang="en-US" sz="11100" b="1" dirty="0">
                        <a:latin typeface="Times New Roman" panose="02020603050405020304" pitchFamily="18" charset="0"/>
                        <a:cs typeface="Times New Roman" panose="02020603050405020304" pitchFamily="18" charset="0"/>
                      </a:endParaRPr>
                    </a:p>
                  </a:txBody>
                  <a:tcPr marL="60960" marR="60960" marT="30480" marB="30480">
                    <a:solidFill>
                      <a:schemeClr val="bg1"/>
                    </a:solidFill>
                  </a:tcPr>
                </a:tc>
                <a:extLst>
                  <a:ext uri="{0D108BD9-81ED-4DB2-BD59-A6C34878D82A}">
                    <a16:rowId xmlns:a16="http://schemas.microsoft.com/office/drawing/2014/main" val="522913534"/>
                  </a:ext>
                </a:extLst>
              </a:tr>
            </a:tbl>
          </a:graphicData>
        </a:graphic>
      </p:graphicFrame>
      <p:sp>
        <p:nvSpPr>
          <p:cNvPr id="2" name="Freeform 5">
            <a:extLst>
              <a:ext uri="{FF2B5EF4-FFF2-40B4-BE49-F238E27FC236}">
                <a16:creationId xmlns:a16="http://schemas.microsoft.com/office/drawing/2014/main" id="{7845683F-68B4-91AA-87B3-16F96EABBC32}"/>
              </a:ext>
            </a:extLst>
          </p:cNvPr>
          <p:cNvSpPr/>
          <p:nvPr/>
        </p:nvSpPr>
        <p:spPr>
          <a:xfrm rot="-516261">
            <a:off x="7976892" y="6010932"/>
            <a:ext cx="5521403" cy="2753800"/>
          </a:xfrm>
          <a:custGeom>
            <a:avLst/>
            <a:gdLst/>
            <a:ahLst/>
            <a:cxnLst/>
            <a:rect l="l" t="t" r="r" b="b"/>
            <a:pathLst>
              <a:path w="8282105" h="4130700">
                <a:moveTo>
                  <a:pt x="0" y="0"/>
                </a:moveTo>
                <a:lnTo>
                  <a:pt x="8282105" y="0"/>
                </a:lnTo>
                <a:lnTo>
                  <a:pt x="8282105" y="4130700"/>
                </a:lnTo>
                <a:lnTo>
                  <a:pt x="0" y="4130700"/>
                </a:lnTo>
                <a:lnTo>
                  <a:pt x="0" y="0"/>
                </a:lnTo>
                <a:close/>
              </a:path>
            </a:pathLst>
          </a:custGeom>
          <a:blipFill>
            <a:blip r:embed="rId3"/>
            <a:stretch>
              <a:fillRect/>
            </a:stretch>
          </a:blipFill>
        </p:spPr>
        <p:txBody>
          <a:bodyPr/>
          <a:lstStyle/>
          <a:p>
            <a:endParaRPr lang="en-US"/>
          </a:p>
        </p:txBody>
      </p:sp>
      <p:sp>
        <p:nvSpPr>
          <p:cNvPr id="3" name="Freeform 6">
            <a:extLst>
              <a:ext uri="{FF2B5EF4-FFF2-40B4-BE49-F238E27FC236}">
                <a16:creationId xmlns:a16="http://schemas.microsoft.com/office/drawing/2014/main" id="{33543938-8E33-9C77-A35E-B27A10E45C4E}"/>
              </a:ext>
            </a:extLst>
          </p:cNvPr>
          <p:cNvSpPr/>
          <p:nvPr/>
        </p:nvSpPr>
        <p:spPr>
          <a:xfrm rot="-1741484">
            <a:off x="8806071" y="5647348"/>
            <a:ext cx="2080871" cy="1918303"/>
          </a:xfrm>
          <a:custGeom>
            <a:avLst/>
            <a:gdLst/>
            <a:ahLst/>
            <a:cxnLst/>
            <a:rect l="l" t="t" r="r" b="b"/>
            <a:pathLst>
              <a:path w="3121307" h="2877455">
                <a:moveTo>
                  <a:pt x="0" y="0"/>
                </a:moveTo>
                <a:lnTo>
                  <a:pt x="3121308" y="0"/>
                </a:lnTo>
                <a:lnTo>
                  <a:pt x="3121308" y="2877456"/>
                </a:lnTo>
                <a:lnTo>
                  <a:pt x="0" y="2877456"/>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97019311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nvGraphicFramePr>
        <p:xfrm>
          <a:off x="381000" y="599097"/>
          <a:ext cx="11430000" cy="5059680"/>
        </p:xfrm>
        <a:graphic>
          <a:graphicData uri="http://schemas.openxmlformats.org/drawingml/2006/table">
            <a:tbl>
              <a:tblPr firstRow="1" bandRow="1">
                <a:tableStyleId>{5940675A-B579-460E-94D1-54222C63F5DA}</a:tableStyleId>
              </a:tblPr>
              <a:tblGrid>
                <a:gridCol w="9652000">
                  <a:extLst>
                    <a:ext uri="{9D8B030D-6E8A-4147-A177-3AD203B41FA5}">
                      <a16:colId xmlns:a16="http://schemas.microsoft.com/office/drawing/2014/main" val="3183679460"/>
                    </a:ext>
                  </a:extLst>
                </a:gridCol>
                <a:gridCol w="1778000">
                  <a:extLst>
                    <a:ext uri="{9D8B030D-6E8A-4147-A177-3AD203B41FA5}">
                      <a16:colId xmlns:a16="http://schemas.microsoft.com/office/drawing/2014/main" val="1912879389"/>
                    </a:ext>
                  </a:extLst>
                </a:gridCol>
              </a:tblGrid>
              <a:tr h="1280160">
                <a:tc>
                  <a:txBody>
                    <a:bodyPr/>
                    <a:lstStyle/>
                    <a:p>
                      <a:pPr algn="ctr"/>
                      <a:r>
                        <a:rPr lang="en-US" sz="2700" b="1" dirty="0" err="1">
                          <a:latin typeface="Times New Roman" panose="02020603050405020304" pitchFamily="18" charset="0"/>
                          <a:cs typeface="Times New Roman" panose="02020603050405020304" pitchFamily="18" charset="0"/>
                        </a:rPr>
                        <a:t>Dữ</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liệu</a:t>
                      </a:r>
                      <a:endParaRPr lang="en-US" sz="2700" b="1" dirty="0">
                        <a:latin typeface="Times New Roman" panose="02020603050405020304" pitchFamily="18" charset="0"/>
                        <a:cs typeface="Times New Roman" panose="02020603050405020304" pitchFamily="18" charset="0"/>
                      </a:endParaRPr>
                    </a:p>
                  </a:txBody>
                  <a:tcPr marL="60960" marR="60960" marT="30480" marB="30480">
                    <a:noFill/>
                  </a:tcPr>
                </a:tc>
                <a:tc>
                  <a:txBody>
                    <a:bodyPr/>
                    <a:lstStyle/>
                    <a:p>
                      <a:pPr algn="ctr"/>
                      <a:r>
                        <a:rPr lang="en-US" sz="2700" b="1" dirty="0" err="1">
                          <a:latin typeface="Times New Roman" panose="02020603050405020304" pitchFamily="18" charset="0"/>
                          <a:cs typeface="Times New Roman" panose="02020603050405020304" pitchFamily="18" charset="0"/>
                        </a:rPr>
                        <a:t>Yếu</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tố</a:t>
                      </a:r>
                      <a:r>
                        <a:rPr lang="en-US" sz="2700" b="1" baseline="0" dirty="0">
                          <a:latin typeface="Times New Roman" panose="02020603050405020304" pitchFamily="18" charset="0"/>
                          <a:cs typeface="Times New Roman" panose="02020603050405020304" pitchFamily="18" charset="0"/>
                        </a:rPr>
                        <a:t> </a:t>
                      </a:r>
                      <a:r>
                        <a:rPr lang="en-US" sz="2700" b="1" baseline="0" dirty="0" err="1">
                          <a:latin typeface="Times New Roman" panose="02020603050405020304" pitchFamily="18" charset="0"/>
                          <a:cs typeface="Times New Roman" panose="02020603050405020304" pitchFamily="18" charset="0"/>
                        </a:rPr>
                        <a:t>h</a:t>
                      </a:r>
                      <a:r>
                        <a:rPr lang="en-US" sz="2700" b="1" dirty="0" err="1">
                          <a:latin typeface="Times New Roman" panose="02020603050405020304" pitchFamily="18" charset="0"/>
                          <a:cs typeface="Times New Roman" panose="02020603050405020304" pitchFamily="18" charset="0"/>
                        </a:rPr>
                        <a:t>ình</a:t>
                      </a:r>
                      <a:r>
                        <a:rPr lang="en-US" sz="2700" b="1" baseline="0" dirty="0">
                          <a:latin typeface="Times New Roman" panose="02020603050405020304" pitchFamily="18" charset="0"/>
                          <a:cs typeface="Times New Roman" panose="02020603050405020304" pitchFamily="18" charset="0"/>
                        </a:rPr>
                        <a:t> </a:t>
                      </a:r>
                      <a:r>
                        <a:rPr lang="en-US" sz="2700" b="1" baseline="0" dirty="0" err="1">
                          <a:latin typeface="Times New Roman" panose="02020603050405020304" pitchFamily="18" charset="0"/>
                          <a:cs typeface="Times New Roman" panose="02020603050405020304" pitchFamily="18" charset="0"/>
                        </a:rPr>
                        <a:t>thức</a:t>
                      </a:r>
                      <a:r>
                        <a:rPr lang="en-US" sz="2700" b="1" baseline="0" dirty="0">
                          <a:latin typeface="Times New Roman" panose="02020603050405020304" pitchFamily="18" charset="0"/>
                          <a:cs typeface="Times New Roman" panose="02020603050405020304" pitchFamily="18" charset="0"/>
                        </a:rPr>
                        <a:t> </a:t>
                      </a:r>
                      <a:r>
                        <a:rPr lang="en-US" sz="2700" b="1" baseline="0" dirty="0" err="1">
                          <a:latin typeface="Times New Roman" panose="02020603050405020304" pitchFamily="18" charset="0"/>
                          <a:cs typeface="Times New Roman" panose="02020603050405020304" pitchFamily="18" charset="0"/>
                        </a:rPr>
                        <a:t>phân</a:t>
                      </a:r>
                      <a:r>
                        <a:rPr lang="en-US" sz="2700" b="1" baseline="0" dirty="0">
                          <a:latin typeface="Times New Roman" panose="02020603050405020304" pitchFamily="18" charset="0"/>
                          <a:cs typeface="Times New Roman" panose="02020603050405020304" pitchFamily="18" charset="0"/>
                        </a:rPr>
                        <a:t> </a:t>
                      </a:r>
                      <a:r>
                        <a:rPr lang="en-US" sz="2700" b="1" baseline="0" dirty="0" err="1">
                          <a:latin typeface="Times New Roman" panose="02020603050405020304" pitchFamily="18" charset="0"/>
                          <a:cs typeface="Times New Roman" panose="02020603050405020304" pitchFamily="18" charset="0"/>
                        </a:rPr>
                        <a:t>tích</a:t>
                      </a:r>
                      <a:endParaRPr lang="en-US" sz="2700" b="1" dirty="0">
                        <a:latin typeface="Times New Roman" panose="02020603050405020304" pitchFamily="18" charset="0"/>
                        <a:cs typeface="Times New Roman" panose="02020603050405020304" pitchFamily="18" charset="0"/>
                      </a:endParaRPr>
                    </a:p>
                  </a:txBody>
                  <a:tcPr marL="60960" marR="60960" marT="30480" marB="30480">
                    <a:noFill/>
                  </a:tcPr>
                </a:tc>
                <a:extLst>
                  <a:ext uri="{0D108BD9-81ED-4DB2-BD59-A6C34878D82A}">
                    <a16:rowId xmlns:a16="http://schemas.microsoft.com/office/drawing/2014/main" val="3018606620"/>
                  </a:ext>
                </a:extLst>
              </a:tr>
              <a:tr h="3718560">
                <a:tc>
                  <a:txBody>
                    <a:bodyPr/>
                    <a:lstStyle/>
                    <a:p>
                      <a:pPr algn="just"/>
                      <a:r>
                        <a:rPr lang="vi-VN" sz="2700" kern="1200" dirty="0">
                          <a:effectLst/>
                          <a:latin typeface="Times New Roman" panose="02020603050405020304" pitchFamily="18" charset="0"/>
                          <a:cs typeface="Times New Roman" panose="02020603050405020304" pitchFamily="18" charset="0"/>
                        </a:rPr>
                        <a:t>“Trong hai câu thực, nhà thơ dùng thủ pháp cực tả, nói quá và biếm hoạ hình ảnh sĩ tử cũng như các quan coi thi:</a:t>
                      </a:r>
                    </a:p>
                    <a:p>
                      <a:pPr algn="ctr"/>
                      <a:r>
                        <a:rPr lang="vi-VN" sz="2700" kern="1200" dirty="0">
                          <a:effectLst/>
                          <a:latin typeface="Times New Roman" panose="02020603050405020304" pitchFamily="18" charset="0"/>
                          <a:cs typeface="Times New Roman" panose="02020603050405020304" pitchFamily="18" charset="0"/>
                        </a:rPr>
                        <a:t>Lôi thôi sĩ tử vai đeo lọ,</a:t>
                      </a:r>
                    </a:p>
                    <a:p>
                      <a:pPr algn="ctr"/>
                      <a:r>
                        <a:rPr lang="vi-VN" sz="2700" kern="1200" dirty="0">
                          <a:effectLst/>
                          <a:latin typeface="Times New Roman" panose="02020603050405020304" pitchFamily="18" charset="0"/>
                          <a:cs typeface="Times New Roman" panose="02020603050405020304" pitchFamily="18" charset="0"/>
                        </a:rPr>
                        <a:t>Ậm oẹ quan trường miệng thét loa.</a:t>
                      </a:r>
                    </a:p>
                    <a:p>
                      <a:pPr algn="just"/>
                      <a:r>
                        <a:rPr lang="vi-VN" sz="2700" kern="1200" dirty="0">
                          <a:effectLst/>
                          <a:latin typeface="Times New Roman" panose="02020603050405020304" pitchFamily="18" charset="0"/>
                          <a:cs typeface="Times New Roman" panose="02020603050405020304" pitchFamily="18" charset="0"/>
                        </a:rPr>
                        <a:t>Với hình thức đảo ngữ, đặt tính từ “Lôi thôi” lên đầu câu, nhân vật sĩ tử “vai đeo lọ” bỗng trở thành kẻ nhếch nhác, luộm thuộm, được chăng hay chớ. Tiếp theo, việc đảo tính từ đồng thời là từ láy “Âm oe” lên trước cũng biếm hoạ ông quan coi thi “miệng thét loa” thành người ngu ngơ, ấm ở, dớ dẩn.”.</a:t>
                      </a:r>
                      <a:endParaRPr lang="vi-VN" sz="2700" b="0" i="0" kern="1200" dirty="0">
                        <a:solidFill>
                          <a:schemeClr val="dk1"/>
                        </a:solidFill>
                        <a:effectLst/>
                        <a:latin typeface="Times New Roman" panose="02020603050405020304" pitchFamily="18" charset="0"/>
                        <a:ea typeface="+mn-ea"/>
                        <a:cs typeface="Times New Roman" panose="02020603050405020304" pitchFamily="18" charset="0"/>
                      </a:endParaRPr>
                    </a:p>
                  </a:txBody>
                  <a:tcPr marL="60960" marR="60960" marT="30480" marB="30480">
                    <a:solidFill>
                      <a:schemeClr val="bg1"/>
                    </a:solidFill>
                  </a:tcPr>
                </a:tc>
                <a:tc>
                  <a:txBody>
                    <a:bodyPr/>
                    <a:lstStyle/>
                    <a:p>
                      <a:pPr algn="just"/>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Phân</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tích</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các</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phép</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tu</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từ</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cực</a:t>
                      </a:r>
                      <a:r>
                        <a:rPr lang="en-US" sz="2700" b="1" i="0" kern="1200" baseline="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baseline="0" dirty="0" err="1">
                          <a:solidFill>
                            <a:schemeClr val="tx1"/>
                          </a:solidFill>
                          <a:effectLst/>
                          <a:latin typeface="Times New Roman" panose="02020603050405020304" pitchFamily="18" charset="0"/>
                          <a:ea typeface="+mn-ea"/>
                          <a:cs typeface="Times New Roman" panose="02020603050405020304" pitchFamily="18" charset="0"/>
                        </a:rPr>
                        <a:t>tả</a:t>
                      </a:r>
                      <a:r>
                        <a:rPr lang="en-US" sz="2700" b="1" i="0" kern="1200" baseline="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nói</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quá</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biếm</a:t>
                      </a:r>
                      <a:r>
                        <a:rPr lang="en-US" sz="2700" b="1" i="0" kern="1200" baseline="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baseline="0" dirty="0" err="1">
                          <a:solidFill>
                            <a:schemeClr val="tx1"/>
                          </a:solidFill>
                          <a:effectLst/>
                          <a:latin typeface="Times New Roman" panose="02020603050405020304" pitchFamily="18" charset="0"/>
                          <a:ea typeface="+mn-ea"/>
                          <a:cs typeface="Times New Roman" panose="02020603050405020304" pitchFamily="18" charset="0"/>
                        </a:rPr>
                        <a:t>hoạ</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đảo</a:t>
                      </a:r>
                      <a:r>
                        <a:rPr lang="en-US" sz="2700" b="1" i="0" kern="1200" dirty="0">
                          <a:solidFill>
                            <a:schemeClr val="tx1"/>
                          </a:solidFill>
                          <a:effectLst/>
                          <a:latin typeface="Times New Roman" panose="02020603050405020304" pitchFamily="18" charset="0"/>
                          <a:ea typeface="+mn-ea"/>
                          <a:cs typeface="Times New Roman" panose="02020603050405020304" pitchFamily="18" charset="0"/>
                        </a:rPr>
                        <a:t> </a:t>
                      </a:r>
                      <a:r>
                        <a:rPr lang="en-US" sz="2700" b="1" i="0" kern="1200" dirty="0" err="1">
                          <a:solidFill>
                            <a:schemeClr val="tx1"/>
                          </a:solidFill>
                          <a:effectLst/>
                          <a:latin typeface="Times New Roman" panose="02020603050405020304" pitchFamily="18" charset="0"/>
                          <a:ea typeface="+mn-ea"/>
                          <a:cs typeface="Times New Roman" panose="02020603050405020304" pitchFamily="18" charset="0"/>
                        </a:rPr>
                        <a:t>ngữ</a:t>
                      </a:r>
                      <a:endParaRPr lang="en-US" sz="33100" b="1" dirty="0">
                        <a:latin typeface="Times New Roman" panose="02020603050405020304" pitchFamily="18" charset="0"/>
                        <a:cs typeface="Times New Roman" panose="02020603050405020304" pitchFamily="18" charset="0"/>
                      </a:endParaRPr>
                    </a:p>
                  </a:txBody>
                  <a:tcPr marL="60960" marR="60960" marT="30480" marB="30480">
                    <a:solidFill>
                      <a:schemeClr val="bg1"/>
                    </a:solidFill>
                  </a:tcPr>
                </a:tc>
                <a:extLst>
                  <a:ext uri="{0D108BD9-81ED-4DB2-BD59-A6C34878D82A}">
                    <a16:rowId xmlns:a16="http://schemas.microsoft.com/office/drawing/2014/main" val="522913534"/>
                  </a:ext>
                </a:extLst>
              </a:tr>
            </a:tbl>
          </a:graphicData>
        </a:graphic>
      </p:graphicFrame>
      <p:sp>
        <p:nvSpPr>
          <p:cNvPr id="2" name="Freeform 5">
            <a:extLst>
              <a:ext uri="{FF2B5EF4-FFF2-40B4-BE49-F238E27FC236}">
                <a16:creationId xmlns:a16="http://schemas.microsoft.com/office/drawing/2014/main" id="{91A8441A-D3E0-D8ED-D103-77C6E16E9A78}"/>
              </a:ext>
            </a:extLst>
          </p:cNvPr>
          <p:cNvSpPr/>
          <p:nvPr/>
        </p:nvSpPr>
        <p:spPr>
          <a:xfrm rot="-516261">
            <a:off x="7976892" y="6010932"/>
            <a:ext cx="5521403" cy="2753800"/>
          </a:xfrm>
          <a:custGeom>
            <a:avLst/>
            <a:gdLst/>
            <a:ahLst/>
            <a:cxnLst/>
            <a:rect l="l" t="t" r="r" b="b"/>
            <a:pathLst>
              <a:path w="8282105" h="4130700">
                <a:moveTo>
                  <a:pt x="0" y="0"/>
                </a:moveTo>
                <a:lnTo>
                  <a:pt x="8282105" y="0"/>
                </a:lnTo>
                <a:lnTo>
                  <a:pt x="8282105" y="4130700"/>
                </a:lnTo>
                <a:lnTo>
                  <a:pt x="0" y="4130700"/>
                </a:lnTo>
                <a:lnTo>
                  <a:pt x="0" y="0"/>
                </a:lnTo>
                <a:close/>
              </a:path>
            </a:pathLst>
          </a:custGeom>
          <a:blipFill>
            <a:blip r:embed="rId3"/>
            <a:stretch>
              <a:fillRect/>
            </a:stretch>
          </a:blipFill>
        </p:spPr>
        <p:txBody>
          <a:bodyPr/>
          <a:lstStyle/>
          <a:p>
            <a:endParaRPr lang="en-US"/>
          </a:p>
        </p:txBody>
      </p:sp>
      <p:sp>
        <p:nvSpPr>
          <p:cNvPr id="3" name="Freeform 6">
            <a:extLst>
              <a:ext uri="{FF2B5EF4-FFF2-40B4-BE49-F238E27FC236}">
                <a16:creationId xmlns:a16="http://schemas.microsoft.com/office/drawing/2014/main" id="{ED314AA7-C57C-23BB-14E4-33FF2C090D53}"/>
              </a:ext>
            </a:extLst>
          </p:cNvPr>
          <p:cNvSpPr/>
          <p:nvPr/>
        </p:nvSpPr>
        <p:spPr>
          <a:xfrm rot="-1741484">
            <a:off x="8806071" y="5647348"/>
            <a:ext cx="2080871" cy="1918303"/>
          </a:xfrm>
          <a:custGeom>
            <a:avLst/>
            <a:gdLst/>
            <a:ahLst/>
            <a:cxnLst/>
            <a:rect l="l" t="t" r="r" b="b"/>
            <a:pathLst>
              <a:path w="3121307" h="2877455">
                <a:moveTo>
                  <a:pt x="0" y="0"/>
                </a:moveTo>
                <a:lnTo>
                  <a:pt x="3121308" y="0"/>
                </a:lnTo>
                <a:lnTo>
                  <a:pt x="3121308" y="2877456"/>
                </a:lnTo>
                <a:lnTo>
                  <a:pt x="0" y="2877456"/>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69329895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25B55066-CEDA-C8AC-1967-BD9F047E2D6C}"/>
              </a:ext>
            </a:extLst>
          </p:cNvPr>
          <p:cNvSpPr/>
          <p:nvPr/>
        </p:nvSpPr>
        <p:spPr>
          <a:xfrm>
            <a:off x="1016001" y="1752600"/>
            <a:ext cx="10296191" cy="4876800"/>
          </a:xfrm>
          <a:custGeom>
            <a:avLst/>
            <a:gdLst/>
            <a:ahLst/>
            <a:cxnLst/>
            <a:rect l="l" t="t" r="r" b="b"/>
            <a:pathLst>
              <a:path w="15444287" h="11467383">
                <a:moveTo>
                  <a:pt x="0" y="0"/>
                </a:moveTo>
                <a:lnTo>
                  <a:pt x="15444286" y="0"/>
                </a:lnTo>
                <a:lnTo>
                  <a:pt x="15444286" y="11467383"/>
                </a:lnTo>
                <a:lnTo>
                  <a:pt x="0" y="1146738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a:extLst>
              <a:ext uri="{FF2B5EF4-FFF2-40B4-BE49-F238E27FC236}">
                <a16:creationId xmlns:a16="http://schemas.microsoft.com/office/drawing/2014/main" id="{764B6146-B89B-5EEA-97C7-47BECE217B2F}"/>
              </a:ext>
            </a:extLst>
          </p:cNvPr>
          <p:cNvSpPr/>
          <p:nvPr/>
        </p:nvSpPr>
        <p:spPr>
          <a:xfrm>
            <a:off x="8128000" y="-588458"/>
            <a:ext cx="4876800" cy="2182368"/>
          </a:xfrm>
          <a:custGeom>
            <a:avLst/>
            <a:gdLst/>
            <a:ahLst/>
            <a:cxnLst/>
            <a:rect l="l" t="t" r="r" b="b"/>
            <a:pathLst>
              <a:path w="7315200" h="3273552">
                <a:moveTo>
                  <a:pt x="0" y="0"/>
                </a:moveTo>
                <a:lnTo>
                  <a:pt x="7315200" y="0"/>
                </a:lnTo>
                <a:lnTo>
                  <a:pt x="7315200" y="3273552"/>
                </a:lnTo>
                <a:lnTo>
                  <a:pt x="0" y="32735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 name="TextBox 3">
            <a:extLst>
              <a:ext uri="{FF2B5EF4-FFF2-40B4-BE49-F238E27FC236}">
                <a16:creationId xmlns:a16="http://schemas.microsoft.com/office/drawing/2014/main" id="{D50BF17B-3854-440C-1CBF-6DC5F2A823B6}"/>
              </a:ext>
            </a:extLst>
          </p:cNvPr>
          <p:cNvSpPr txBox="1"/>
          <p:nvPr/>
        </p:nvSpPr>
        <p:spPr>
          <a:xfrm>
            <a:off x="3860800" y="356672"/>
            <a:ext cx="5232400" cy="830997"/>
          </a:xfrm>
          <a:prstGeom prst="rect">
            <a:avLst/>
          </a:prstGeom>
          <a:noFill/>
        </p:spPr>
        <p:txBody>
          <a:bodyPr wrap="square" rtlCol="0">
            <a:spAutoFit/>
          </a:bodyPr>
          <a:lstStyle/>
          <a:p>
            <a:pPr algn="just"/>
            <a:r>
              <a:rPr lang="en-US" sz="4800" dirty="0" err="1">
                <a:solidFill>
                  <a:srgbClr val="FF0000"/>
                </a:solidFill>
                <a:latin typeface="#9Slide05 SVNEgregio Script" panose="02000500000000000000" pitchFamily="2" charset="0"/>
                <a:cs typeface="Times New Roman" panose="02020603050405020304" pitchFamily="18" charset="0"/>
              </a:rPr>
              <a:t>Kĩ</a:t>
            </a:r>
            <a:r>
              <a:rPr lang="en-US" sz="4800" dirty="0">
                <a:solidFill>
                  <a:srgbClr val="FF0000"/>
                </a:solidFill>
                <a:latin typeface="#9Slide05 SVNEgregio Script" panose="02000500000000000000" pitchFamily="2" charset="0"/>
                <a:cs typeface="Times New Roman" panose="02020603050405020304" pitchFamily="18" charset="0"/>
              </a:rPr>
              <a:t> </a:t>
            </a:r>
            <a:r>
              <a:rPr lang="en-US" sz="4800" dirty="0" err="1">
                <a:solidFill>
                  <a:srgbClr val="FF0000"/>
                </a:solidFill>
                <a:latin typeface="#9Slide05 SVNEgregio Script" panose="02000500000000000000" pitchFamily="2" charset="0"/>
                <a:cs typeface="Times New Roman" panose="02020603050405020304" pitchFamily="18" charset="0"/>
              </a:rPr>
              <a:t>thuật</a:t>
            </a:r>
            <a:r>
              <a:rPr lang="en-US" sz="4800" dirty="0">
                <a:solidFill>
                  <a:srgbClr val="FF0000"/>
                </a:solidFill>
                <a:latin typeface="#9Slide05 SVNEgregio Script" panose="02000500000000000000" pitchFamily="2" charset="0"/>
                <a:cs typeface="Times New Roman" panose="02020603050405020304" pitchFamily="18" charset="0"/>
              </a:rPr>
              <a:t> 3-2-1</a:t>
            </a:r>
            <a:endParaRPr lang="en-US" sz="4800" dirty="0">
              <a:latin typeface="#9Slide05 SVNEgregio Script" panose="02000500000000000000" pitchFamily="2" charset="0"/>
              <a:cs typeface="Times New Roman" panose="02020603050405020304" pitchFamily="18" charset="0"/>
            </a:endParaRPr>
          </a:p>
        </p:txBody>
      </p:sp>
      <p:sp>
        <p:nvSpPr>
          <p:cNvPr id="7" name="TextBox 6">
            <a:extLst>
              <a:ext uri="{FF2B5EF4-FFF2-40B4-BE49-F238E27FC236}">
                <a16:creationId xmlns:a16="http://schemas.microsoft.com/office/drawing/2014/main" id="{17B5484E-3484-C51B-44ED-BB2A2BD2A255}"/>
              </a:ext>
            </a:extLst>
          </p:cNvPr>
          <p:cNvSpPr txBox="1"/>
          <p:nvPr/>
        </p:nvSpPr>
        <p:spPr>
          <a:xfrm>
            <a:off x="6369933" y="2315471"/>
            <a:ext cx="4399667" cy="3703065"/>
          </a:xfrm>
          <a:prstGeom prst="rect">
            <a:avLst/>
          </a:prstGeom>
          <a:noFill/>
        </p:spPr>
        <p:txBody>
          <a:bodyPr wrap="square" rtlCol="0">
            <a:spAutoFit/>
          </a:bodyPr>
          <a:lstStyle/>
          <a:p>
            <a:pPr algn="just"/>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Hãy</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viết</a:t>
            </a:r>
            <a:r>
              <a:rPr lang="en-US" sz="2933" dirty="0">
                <a:latin typeface="Times New Roman" panose="02020603050405020304" pitchFamily="18" charset="0"/>
                <a:cs typeface="Times New Roman" panose="02020603050405020304" pitchFamily="18" charset="0"/>
              </a:rPr>
              <a:t> </a:t>
            </a:r>
            <a:r>
              <a:rPr lang="en-US" sz="2933" b="1" dirty="0">
                <a:latin typeface="Times New Roman" panose="02020603050405020304" pitchFamily="18" charset="0"/>
                <a:cs typeface="Times New Roman" panose="02020603050405020304" pitchFamily="18" charset="0"/>
              </a:rPr>
              <a:t>3</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điều</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em</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đã</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học</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được</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sau</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bài</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học</a:t>
            </a:r>
            <a:endParaRPr lang="en-US" sz="2933" dirty="0">
              <a:latin typeface="Times New Roman" panose="02020603050405020304" pitchFamily="18" charset="0"/>
              <a:cs typeface="Times New Roman" panose="02020603050405020304" pitchFamily="18" charset="0"/>
            </a:endParaRPr>
          </a:p>
          <a:p>
            <a:pPr algn="just"/>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Hãy</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viết</a:t>
            </a:r>
            <a:r>
              <a:rPr lang="en-US" sz="2933" dirty="0">
                <a:latin typeface="Times New Roman" panose="02020603050405020304" pitchFamily="18" charset="0"/>
                <a:cs typeface="Times New Roman" panose="02020603050405020304" pitchFamily="18" charset="0"/>
              </a:rPr>
              <a:t> </a:t>
            </a:r>
            <a:r>
              <a:rPr lang="en-US" sz="2933" b="1" dirty="0">
                <a:latin typeface="Times New Roman" panose="02020603050405020304" pitchFamily="18" charset="0"/>
                <a:cs typeface="Times New Roman" panose="02020603050405020304" pitchFamily="18" charset="0"/>
              </a:rPr>
              <a:t>2 </a:t>
            </a:r>
            <a:r>
              <a:rPr lang="en-US" sz="2933" dirty="0" err="1">
                <a:latin typeface="Times New Roman" panose="02020603050405020304" pitchFamily="18" charset="0"/>
                <a:cs typeface="Times New Roman" panose="02020603050405020304" pitchFamily="18" charset="0"/>
              </a:rPr>
              <a:t>điều</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mà</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em</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cảm</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thấy</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thú</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vị</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nhất</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trong</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buổi</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học</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ngày</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hôm</a:t>
            </a:r>
            <a:r>
              <a:rPr lang="en-US" sz="2933" dirty="0">
                <a:latin typeface="Times New Roman" panose="02020603050405020304" pitchFamily="18" charset="0"/>
                <a:cs typeface="Times New Roman" panose="02020603050405020304" pitchFamily="18" charset="0"/>
              </a:rPr>
              <a:t> nay.</a:t>
            </a:r>
          </a:p>
          <a:p>
            <a:pPr algn="just"/>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Hãy</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viết</a:t>
            </a:r>
            <a:r>
              <a:rPr lang="en-US" sz="2933" dirty="0">
                <a:latin typeface="Times New Roman" panose="02020603050405020304" pitchFamily="18" charset="0"/>
                <a:cs typeface="Times New Roman" panose="02020603050405020304" pitchFamily="18" charset="0"/>
              </a:rPr>
              <a:t> </a:t>
            </a:r>
            <a:r>
              <a:rPr lang="en-US" sz="2933" b="1" dirty="0">
                <a:latin typeface="Times New Roman" panose="02020603050405020304" pitchFamily="18" charset="0"/>
                <a:cs typeface="Times New Roman" panose="02020603050405020304" pitchFamily="18" charset="0"/>
              </a:rPr>
              <a:t>1 </a:t>
            </a:r>
            <a:r>
              <a:rPr lang="en-US" sz="2933" dirty="0" err="1">
                <a:latin typeface="Times New Roman" panose="02020603050405020304" pitchFamily="18" charset="0"/>
                <a:cs typeface="Times New Roman" panose="02020603050405020304" pitchFamily="18" charset="0"/>
              </a:rPr>
              <a:t>câu</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hỏi</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mà</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em</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còn</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thắc</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mắc</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trong</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khi</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học</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bài</a:t>
            </a:r>
            <a:endParaRPr lang="en-US" sz="2933"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FA9FC21D-72E6-67C2-E83A-10F0993C6D22}"/>
              </a:ext>
            </a:extLst>
          </p:cNvPr>
          <p:cNvSpPr txBox="1"/>
          <p:nvPr/>
        </p:nvSpPr>
        <p:spPr>
          <a:xfrm>
            <a:off x="1660967" y="2992579"/>
            <a:ext cx="4399667" cy="1897699"/>
          </a:xfrm>
          <a:prstGeom prst="rect">
            <a:avLst/>
          </a:prstGeom>
          <a:noFill/>
        </p:spPr>
        <p:txBody>
          <a:bodyPr wrap="square" rtlCol="0">
            <a:spAutoFit/>
          </a:bodyPr>
          <a:lstStyle/>
          <a:p>
            <a:pPr algn="just"/>
            <a:r>
              <a:rPr lang="en-US" sz="2933" dirty="0" err="1">
                <a:latin typeface="Times New Roman" panose="02020603050405020304" pitchFamily="18" charset="0"/>
                <a:cs typeface="Times New Roman" panose="02020603050405020304" pitchFamily="18" charset="0"/>
              </a:rPr>
              <a:t>Tự</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đánh</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giá</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mức</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độ</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hiểu</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bài</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của</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em</a:t>
            </a:r>
            <a:r>
              <a:rPr lang="en-US" sz="2933" dirty="0">
                <a:latin typeface="Times New Roman" panose="02020603050405020304" pitchFamily="18" charset="0"/>
                <a:cs typeface="Times New Roman" panose="02020603050405020304" pitchFamily="18" charset="0"/>
              </a:rPr>
              <a:t>: </a:t>
            </a:r>
          </a:p>
          <a:p>
            <a:pPr algn="just"/>
            <a:r>
              <a:rPr lang="en-US" sz="2933" dirty="0" err="1">
                <a:latin typeface="Times New Roman" panose="02020603050405020304" pitchFamily="18" charset="0"/>
                <a:cs typeface="Times New Roman" panose="02020603050405020304" pitchFamily="18" charset="0"/>
              </a:rPr>
              <a:t>Cảm</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xúc</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sau</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khi</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học</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bài</a:t>
            </a:r>
            <a:r>
              <a:rPr lang="en-US" sz="2933" dirty="0">
                <a:latin typeface="Times New Roman" panose="02020603050405020304" pitchFamily="18" charset="0"/>
                <a:cs typeface="Times New Roman" panose="02020603050405020304" pitchFamily="18" charset="0"/>
              </a:rPr>
              <a:t> </a:t>
            </a:r>
            <a:r>
              <a:rPr lang="en-US" sz="2933" dirty="0" err="1">
                <a:latin typeface="Times New Roman" panose="02020603050405020304" pitchFamily="18" charset="0"/>
                <a:cs typeface="Times New Roman" panose="02020603050405020304" pitchFamily="18" charset="0"/>
              </a:rPr>
              <a:t>xong</a:t>
            </a:r>
            <a:r>
              <a:rPr lang="en-US" sz="2933" dirty="0">
                <a:latin typeface="Times New Roman" panose="02020603050405020304" pitchFamily="18" charset="0"/>
                <a:cs typeface="Times New Roman" panose="02020603050405020304" pitchFamily="18" charset="0"/>
              </a:rPr>
              <a:t>:</a:t>
            </a:r>
          </a:p>
        </p:txBody>
      </p:sp>
      <p:sp>
        <p:nvSpPr>
          <p:cNvPr id="3" name="Google Shape;359;p42">
            <a:extLst>
              <a:ext uri="{FF2B5EF4-FFF2-40B4-BE49-F238E27FC236}">
                <a16:creationId xmlns:a16="http://schemas.microsoft.com/office/drawing/2014/main" id="{7AE3EEDF-EDF5-9EE7-BCD7-8F6F48C29BB8}"/>
              </a:ext>
            </a:extLst>
          </p:cNvPr>
          <p:cNvSpPr txBox="1">
            <a:spLocks/>
          </p:cNvSpPr>
          <p:nvPr/>
        </p:nvSpPr>
        <p:spPr>
          <a:xfrm>
            <a:off x="355600" y="1051265"/>
            <a:ext cx="11227381" cy="508000"/>
          </a:xfrm>
          <a:prstGeom prst="rect">
            <a:avLst/>
          </a:prstGeom>
        </p:spPr>
        <p:txBody>
          <a:bodyPr spcFirstLastPara="1" vert="horz" wrap="square" lIns="121900" tIns="121900" rIns="121900" bIns="12190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buClr>
                <a:srgbClr val="3A2C74"/>
              </a:buClr>
            </a:pP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Tự</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tổng</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kết</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đánh</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giá</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phản</a:t>
            </a:r>
            <a:r>
              <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933" b="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hồi</a:t>
            </a:r>
            <a:endParaRPr lang="en-US" sz="2933"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lvl="0">
              <a:buClr>
                <a:srgbClr val="3A2C74"/>
              </a:buClr>
            </a:pPr>
            <a:endParaRPr lang="vi-VN" sz="2933" b="1" kern="0" dirty="0">
              <a:solidFill>
                <a:srgbClr val="FF0000"/>
              </a:solidFill>
              <a:highlight>
                <a:srgbClr val="D9D3FF"/>
              </a:highligh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742477109"/>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nvGraphicFramePr>
        <p:xfrm>
          <a:off x="4927600" y="2641600"/>
          <a:ext cx="914400" cy="215900"/>
        </p:xfrm>
        <a:graphic>
          <a:graphicData uri="http://schemas.openxmlformats.org/presentationml/2006/ole">
            <mc:AlternateContent xmlns:mc="http://schemas.openxmlformats.org/markup-compatibility/2006">
              <mc:Choice xmlns:v="urn:schemas-microsoft-com:vml" Requires="v">
                <p:oleObj name="Equation" r:id="rId2" imgW="914400" imgH="216000" progId="Equation.DSMT4">
                  <p:embed/>
                </p:oleObj>
              </mc:Choice>
              <mc:Fallback>
                <p:oleObj name="Equation" r:id="rId2"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3"/>
                      <a:stretch>
                        <a:fillRect/>
                      </a:stretch>
                    </p:blipFill>
                    <p:spPr>
                      <a:xfrm>
                        <a:off x="4927600" y="2641600"/>
                        <a:ext cx="914400" cy="215900"/>
                      </a:xfrm>
                      <a:prstGeom prst="rect">
                        <a:avLst/>
                      </a:prstGeom>
                    </p:spPr>
                  </p:pic>
                </p:oleObj>
              </mc:Fallback>
            </mc:AlternateContent>
          </a:graphicData>
        </a:graphic>
      </p:graphicFrame>
      <p:pic>
        <p:nvPicPr>
          <p:cNvPr id="6" name="Hình ảnh 5">
            <a:extLst>
              <a:ext uri="{FF2B5EF4-FFF2-40B4-BE49-F238E27FC236}">
                <a16:creationId xmlns:a16="http://schemas.microsoft.com/office/drawing/2014/main" id="{845D8CB5-3AD1-6C16-A673-477345781D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11" y="2133326"/>
            <a:ext cx="2611011" cy="2409890"/>
          </a:xfrm>
          <a:prstGeom prst="rect">
            <a:avLst/>
          </a:prstGeom>
        </p:spPr>
      </p:pic>
      <p:sp>
        <p:nvSpPr>
          <p:cNvPr id="11" name="Cuộn: Ngang 10">
            <a:extLst>
              <a:ext uri="{FF2B5EF4-FFF2-40B4-BE49-F238E27FC236}">
                <a16:creationId xmlns:a16="http://schemas.microsoft.com/office/drawing/2014/main" id="{9C751495-63C0-E27F-1D85-A807C976AD09}"/>
              </a:ext>
            </a:extLst>
          </p:cNvPr>
          <p:cNvSpPr/>
          <p:nvPr/>
        </p:nvSpPr>
        <p:spPr>
          <a:xfrm>
            <a:off x="2214776" y="901700"/>
            <a:ext cx="9786723" cy="4736273"/>
          </a:xfrm>
          <a:prstGeom prst="horizontalScroll">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2" name="Hình ảnh 11">
            <a:extLst>
              <a:ext uri="{FF2B5EF4-FFF2-40B4-BE49-F238E27FC236}">
                <a16:creationId xmlns:a16="http://schemas.microsoft.com/office/drawing/2014/main" id="{538F045B-4119-98CE-7876-3B8071C4D5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095294" y="1202599"/>
            <a:ext cx="2100421" cy="1861454"/>
          </a:xfrm>
          <a:prstGeom prst="rect">
            <a:avLst/>
          </a:prstGeom>
        </p:spPr>
      </p:pic>
      <p:sp>
        <p:nvSpPr>
          <p:cNvPr id="14" name="Hộp Văn bản 13">
            <a:extLst>
              <a:ext uri="{FF2B5EF4-FFF2-40B4-BE49-F238E27FC236}">
                <a16:creationId xmlns:a16="http://schemas.microsoft.com/office/drawing/2014/main" id="{B38D73B3-39E4-0DE0-8C9E-196A429753ED}"/>
              </a:ext>
            </a:extLst>
          </p:cNvPr>
          <p:cNvSpPr txBox="1"/>
          <p:nvPr/>
        </p:nvSpPr>
        <p:spPr>
          <a:xfrm>
            <a:off x="3133055" y="1804234"/>
            <a:ext cx="8868444" cy="1957459"/>
          </a:xfrm>
          <a:prstGeom prst="rect">
            <a:avLst/>
          </a:prstGeom>
          <a:noFill/>
        </p:spPr>
        <p:txBody>
          <a:bodyPr wrap="square">
            <a:spAutoFit/>
          </a:bodyPr>
          <a:lstStyle/>
          <a:p>
            <a:pPr marL="0" marR="0" algn="ctr">
              <a:lnSpc>
                <a:spcPct val="115000"/>
              </a:lnSpc>
              <a:spcBef>
                <a:spcPts val="600"/>
              </a:spcBef>
              <a:spcAft>
                <a:spcPts val="600"/>
              </a:spcAft>
            </a:pPr>
            <a:r>
              <a:rPr lang="en-US" sz="3200" b="1" dirty="0" err="1">
                <a:solidFill>
                  <a:srgbClr val="C00000"/>
                </a:solidFill>
                <a:effectLst/>
                <a:latin typeface="Times New Roman" panose="02020603050405020304" pitchFamily="18" charset="0"/>
                <a:ea typeface="Times New Roman" panose="02020603050405020304" pitchFamily="18" charset="0"/>
              </a:rPr>
              <a:t>Hướng</a:t>
            </a:r>
            <a:r>
              <a:rPr lang="en-US" sz="3200" b="1" dirty="0">
                <a:solidFill>
                  <a:srgbClr val="C00000"/>
                </a:solidFill>
                <a:effectLst/>
                <a:latin typeface="Times New Roman" panose="02020603050405020304" pitchFamily="18" charset="0"/>
                <a:ea typeface="Times New Roman" panose="02020603050405020304" pitchFamily="18" charset="0"/>
              </a:rPr>
              <a:t> </a:t>
            </a:r>
            <a:r>
              <a:rPr lang="en-US" sz="3200" b="1" dirty="0" err="1">
                <a:solidFill>
                  <a:srgbClr val="C00000"/>
                </a:solidFill>
                <a:effectLst/>
                <a:latin typeface="Times New Roman" panose="02020603050405020304" pitchFamily="18" charset="0"/>
                <a:ea typeface="Times New Roman" panose="02020603050405020304" pitchFamily="18" charset="0"/>
              </a:rPr>
              <a:t>dẫn</a:t>
            </a:r>
            <a:r>
              <a:rPr lang="en-US" sz="3200" b="1" dirty="0">
                <a:solidFill>
                  <a:srgbClr val="C00000"/>
                </a:solidFill>
                <a:effectLst/>
                <a:latin typeface="Times New Roman" panose="02020603050405020304" pitchFamily="18" charset="0"/>
                <a:ea typeface="Times New Roman" panose="02020603050405020304" pitchFamily="18" charset="0"/>
              </a:rPr>
              <a:t> </a:t>
            </a:r>
            <a:r>
              <a:rPr lang="en-US" sz="3200" b="1" err="1">
                <a:solidFill>
                  <a:srgbClr val="C00000"/>
                </a:solidFill>
                <a:effectLst/>
                <a:latin typeface="Times New Roman" panose="02020603050405020304" pitchFamily="18" charset="0"/>
                <a:ea typeface="Times New Roman" panose="02020603050405020304" pitchFamily="18" charset="0"/>
              </a:rPr>
              <a:t>tự</a:t>
            </a:r>
            <a:r>
              <a:rPr lang="en-US" sz="3200" b="1">
                <a:solidFill>
                  <a:srgbClr val="C00000"/>
                </a:solidFill>
                <a:effectLst/>
                <a:latin typeface="Times New Roman" panose="02020603050405020304" pitchFamily="18" charset="0"/>
                <a:ea typeface="Times New Roman" panose="02020603050405020304" pitchFamily="18" charset="0"/>
              </a:rPr>
              <a:t> học về nhà:</a:t>
            </a:r>
            <a:endParaRPr lang="en-US" sz="3200" dirty="0">
              <a:solidFill>
                <a:srgbClr val="C00000"/>
              </a:solidFill>
              <a:effectLst/>
              <a:latin typeface="Times New Roman" panose="02020603050405020304" pitchFamily="18" charset="0"/>
              <a:ea typeface="Times New Roman" panose="02020603050405020304" pitchFamily="18" charset="0"/>
            </a:endParaRPr>
          </a:p>
          <a:p>
            <a:pPr marL="342900" marR="0" lvl="0" indent="-342900" algn="just">
              <a:lnSpc>
                <a:spcPct val="115000"/>
              </a:lnSpc>
              <a:spcBef>
                <a:spcPts val="600"/>
              </a:spcBef>
              <a:spcAft>
                <a:spcPts val="600"/>
              </a:spcAft>
              <a:buSzPts val="1400"/>
              <a:buFont typeface="Times New Roman" panose="02020603050405020304" pitchFamily="18" charset="0"/>
              <a:buChar char="-"/>
            </a:pPr>
            <a:r>
              <a:rPr lang="en-US" sz="2800" dirty="0" err="1">
                <a:solidFill>
                  <a:srgbClr val="0D0D0D"/>
                </a:solidFill>
                <a:effectLst/>
                <a:latin typeface="Times New Roman" panose="02020603050405020304" pitchFamily="18" charset="0"/>
                <a:ea typeface="Times New Roman" panose="02020603050405020304" pitchFamily="18" charset="0"/>
              </a:rPr>
              <a:t>Hoàn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thiện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viết</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theo</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yêu</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cầu</a:t>
            </a:r>
            <a:r>
              <a:rPr lang="en-US" sz="2800" dirty="0">
                <a:solidFill>
                  <a:srgbClr val="0D0D0D"/>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342900" marR="0" lvl="0" indent="-342900" algn="just">
              <a:lnSpc>
                <a:spcPct val="115000"/>
              </a:lnSpc>
              <a:spcBef>
                <a:spcPts val="600"/>
              </a:spcBef>
              <a:spcAft>
                <a:spcPts val="600"/>
              </a:spcAft>
              <a:buSzPts val="1400"/>
              <a:buFont typeface="Times New Roman" panose="02020603050405020304" pitchFamily="18" charset="0"/>
              <a:buChar char="-"/>
            </a:pPr>
            <a:r>
              <a:rPr lang="en-US" sz="2800" dirty="0" err="1">
                <a:solidFill>
                  <a:srgbClr val="0D0D0D"/>
                </a:solidFill>
                <a:effectLst/>
                <a:latin typeface="Times New Roman" panose="02020603050405020304" pitchFamily="18" charset="0"/>
                <a:ea typeface="Times New Roman" panose="02020603050405020304" pitchFamily="18" charset="0"/>
              </a:rPr>
              <a:t>Chuẩn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bị</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nội</a:t>
            </a:r>
            <a:r>
              <a:rPr lang="en-US" sz="2800" dirty="0">
                <a:solidFill>
                  <a:srgbClr val="0D0D0D"/>
                </a:solidFill>
                <a:effectLst/>
                <a:latin typeface="Times New Roman" panose="02020603050405020304" pitchFamily="18" charset="0"/>
                <a:ea typeface="Times New Roman" panose="02020603050405020304" pitchFamily="18" charset="0"/>
              </a:rPr>
              <a:t> dung </a:t>
            </a:r>
            <a:r>
              <a:rPr lang="en-US" sz="2800" dirty="0" err="1">
                <a:solidFill>
                  <a:srgbClr val="0D0D0D"/>
                </a:solidFill>
                <a:effectLst/>
                <a:latin typeface="Times New Roman" panose="02020603050405020304" pitchFamily="18" charset="0"/>
                <a:ea typeface="Times New Roman" panose="02020603050405020304" pitchFamily="18" charset="0"/>
              </a:rPr>
              <a:t>nói</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err="1">
                <a:solidFill>
                  <a:srgbClr val="0D0D0D"/>
                </a:solidFill>
                <a:effectLst/>
                <a:latin typeface="Times New Roman" panose="02020603050405020304" pitchFamily="18" charset="0"/>
                <a:ea typeface="Times New Roman" panose="02020603050405020304" pitchFamily="18" charset="0"/>
              </a:rPr>
              <a:t>và</a:t>
            </a:r>
            <a:r>
              <a:rPr lang="en-US" sz="2800">
                <a:solidFill>
                  <a:srgbClr val="0D0D0D"/>
                </a:solidFill>
                <a:effectLst/>
                <a:latin typeface="Times New Roman" panose="02020603050405020304" pitchFamily="18" charset="0"/>
                <a:ea typeface="Times New Roman" panose="02020603050405020304" pitchFamily="18" charset="0"/>
              </a:rPr>
              <a:t> nghe</a:t>
            </a:r>
            <a:r>
              <a:rPr lang="en-US" sz="2800">
                <a:solidFill>
                  <a:srgbClr val="0D0D0D"/>
                </a:solidFill>
                <a:latin typeface="Times New Roman" panose="02020603050405020304" pitchFamily="18" charset="0"/>
                <a:ea typeface="Times New Roman" panose="02020603050405020304" pitchFamily="18" charset="0"/>
              </a:rPr>
              <a:t> tiếp theo.</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0989551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7">
            <a:extLst>
              <a:ext uri="{FF2B5EF4-FFF2-40B4-BE49-F238E27FC236}">
                <a16:creationId xmlns:a16="http://schemas.microsoft.com/office/drawing/2014/main" id="{DB73CD37-87DE-0910-929B-2BFD14E66897}"/>
              </a:ext>
            </a:extLst>
          </p:cNvPr>
          <p:cNvSpPr/>
          <p:nvPr/>
        </p:nvSpPr>
        <p:spPr>
          <a:xfrm>
            <a:off x="1422400" y="41564"/>
            <a:ext cx="9702800" cy="6464491"/>
          </a:xfrm>
          <a:custGeom>
            <a:avLst/>
            <a:gdLst/>
            <a:ahLst/>
            <a:cxnLst/>
            <a:rect l="l" t="t" r="r" b="b"/>
            <a:pathLst>
              <a:path w="6176060" h="4114800">
                <a:moveTo>
                  <a:pt x="0" y="0"/>
                </a:moveTo>
                <a:lnTo>
                  <a:pt x="6176060" y="0"/>
                </a:lnTo>
                <a:lnTo>
                  <a:pt x="617606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TextBox 3">
            <a:extLst>
              <a:ext uri="{FF2B5EF4-FFF2-40B4-BE49-F238E27FC236}">
                <a16:creationId xmlns:a16="http://schemas.microsoft.com/office/drawing/2014/main" id="{57D582D5-64F7-E803-6F89-EEF7FDE2E651}"/>
              </a:ext>
            </a:extLst>
          </p:cNvPr>
          <p:cNvSpPr txBox="1"/>
          <p:nvPr/>
        </p:nvSpPr>
        <p:spPr>
          <a:xfrm>
            <a:off x="660400" y="1600200"/>
            <a:ext cx="6476848" cy="3539623"/>
          </a:xfrm>
          <a:prstGeom prst="rect">
            <a:avLst/>
          </a:prstGeom>
        </p:spPr>
        <p:txBody>
          <a:bodyPr lIns="0" tIns="0" rIns="0" bIns="0" rtlCol="0" anchor="t">
            <a:spAutoFit/>
          </a:bodyPr>
          <a:lstStyle/>
          <a:p>
            <a:pPr algn="ctr"/>
            <a:r>
              <a:rPr lang="en-US" sz="7667" dirty="0">
                <a:solidFill>
                  <a:srgbClr val="5D3E24"/>
                </a:solidFill>
                <a:latin typeface="#9Slide05 IcielSanelma" pitchFamily="2" charset="0"/>
              </a:rPr>
              <a:t>I. </a:t>
            </a:r>
          </a:p>
          <a:p>
            <a:pPr algn="ctr"/>
            <a:r>
              <a:rPr lang="en-US" sz="7667" dirty="0" err="1">
                <a:solidFill>
                  <a:srgbClr val="5D3E24"/>
                </a:solidFill>
                <a:latin typeface="#9Slide05 IcielSanelma" pitchFamily="2" charset="0"/>
              </a:rPr>
              <a:t>Định</a:t>
            </a:r>
            <a:r>
              <a:rPr lang="en-US" sz="7667" dirty="0">
                <a:solidFill>
                  <a:srgbClr val="5D3E24"/>
                </a:solidFill>
                <a:latin typeface="#9Slide05 IcielSanelma" pitchFamily="2" charset="0"/>
              </a:rPr>
              <a:t> </a:t>
            </a:r>
          </a:p>
          <a:p>
            <a:pPr algn="ctr"/>
            <a:r>
              <a:rPr lang="en-US" sz="7667" dirty="0" err="1">
                <a:solidFill>
                  <a:srgbClr val="5D3E24"/>
                </a:solidFill>
                <a:latin typeface="#9Slide05 IcielSanelma" pitchFamily="2" charset="0"/>
              </a:rPr>
              <a:t>hướng</a:t>
            </a:r>
            <a:endParaRPr lang="en-US" sz="7667" dirty="0">
              <a:solidFill>
                <a:srgbClr val="5D3E24"/>
              </a:solidFill>
              <a:latin typeface="#9Slide05 IcielSanelma" pitchFamily="2" charset="0"/>
            </a:endParaRPr>
          </a:p>
        </p:txBody>
      </p:sp>
    </p:spTree>
    <p:extLst>
      <p:ext uri="{BB962C8B-B14F-4D97-AF65-F5344CB8AC3E}">
        <p14:creationId xmlns:p14="http://schemas.microsoft.com/office/powerpoint/2010/main" val="1227760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5783" y="86172"/>
            <a:ext cx="2803072" cy="677182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TextBox 13">
            <a:extLst>
              <a:ext uri="{FF2B5EF4-FFF2-40B4-BE49-F238E27FC236}">
                <a16:creationId xmlns:a16="http://schemas.microsoft.com/office/drawing/2014/main" id="{761421B1-1906-4F8E-BF53-DF1E9D07C1F2}"/>
              </a:ext>
            </a:extLst>
          </p:cNvPr>
          <p:cNvSpPr txBox="1"/>
          <p:nvPr/>
        </p:nvSpPr>
        <p:spPr>
          <a:xfrm>
            <a:off x="4091722" y="172340"/>
            <a:ext cx="7240554" cy="707886"/>
          </a:xfrm>
          <a:prstGeom prst="rect">
            <a:avLst/>
          </a:prstGeom>
          <a:solidFill>
            <a:schemeClr val="accent2">
              <a:lumMod val="75000"/>
            </a:schemeClr>
          </a:solidFill>
          <a:ln w="38100">
            <a:noFill/>
          </a:ln>
        </p:spPr>
        <p:txBody>
          <a:bodyPr wrap="square">
            <a:spAutoFit/>
          </a:bodyPr>
          <a:lstStyle/>
          <a:p>
            <a:pPr algn="ctr">
              <a:spcBef>
                <a:spcPts val="600"/>
              </a:spcBef>
            </a:pPr>
            <a:r>
              <a:rPr lang="en-US" sz="4000" b="1" dirty="0">
                <a:solidFill>
                  <a:schemeClr val="bg1"/>
                </a:solidFill>
                <a:latin typeface="Times New Roman" panose="02020603050405020304" pitchFamily="18" charset="0"/>
                <a:cs typeface="Times New Roman" panose="02020603050405020304" pitchFamily="18" charset="0"/>
              </a:rPr>
              <a:t>HÌNH THÀNH KIẾN THỨC</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8" name="Hình tự do: Hình 7">
            <a:extLst>
              <a:ext uri="{FF2B5EF4-FFF2-40B4-BE49-F238E27FC236}">
                <a16:creationId xmlns:a16="http://schemas.microsoft.com/office/drawing/2014/main" id="{EFF46C95-D8B0-5561-7CE5-E242BDFAD4B2}"/>
              </a:ext>
            </a:extLst>
          </p:cNvPr>
          <p:cNvSpPr/>
          <p:nvPr/>
        </p:nvSpPr>
        <p:spPr>
          <a:xfrm>
            <a:off x="-15783" y="-1"/>
            <a:ext cx="2803071"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2">
                  <a:lumMod val="75000"/>
                </a:schemeClr>
              </a:solidFill>
            </a:endParaRPr>
          </a:p>
        </p:txBody>
      </p:sp>
      <p:pic>
        <p:nvPicPr>
          <p:cNvPr id="5" name="Hình ảnh 4">
            <a:extLst>
              <a:ext uri="{FF2B5EF4-FFF2-40B4-BE49-F238E27FC236}">
                <a16:creationId xmlns:a16="http://schemas.microsoft.com/office/drawing/2014/main" id="{D39A369E-AD7C-F941-2C02-FE5917B244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84" y="880226"/>
            <a:ext cx="1927161" cy="1723831"/>
          </a:xfrm>
          <a:prstGeom prst="rect">
            <a:avLst/>
          </a:prstGeom>
        </p:spPr>
      </p:pic>
      <p:sp>
        <p:nvSpPr>
          <p:cNvPr id="9" name="Hộp Văn bản 8">
            <a:extLst>
              <a:ext uri="{FF2B5EF4-FFF2-40B4-BE49-F238E27FC236}">
                <a16:creationId xmlns:a16="http://schemas.microsoft.com/office/drawing/2014/main" id="{184D1AAC-BAEA-5AB2-D563-0E3263CEAE2D}"/>
              </a:ext>
            </a:extLst>
          </p:cNvPr>
          <p:cNvSpPr txBox="1"/>
          <p:nvPr/>
        </p:nvSpPr>
        <p:spPr>
          <a:xfrm>
            <a:off x="2477709" y="2219096"/>
            <a:ext cx="6826582" cy="1981819"/>
          </a:xfrm>
          <a:prstGeom prst="wedgeRoundRectCallout">
            <a:avLst>
              <a:gd name="adj1" fmla="val 61967"/>
              <a:gd name="adj2" fmla="val -10809"/>
              <a:gd name="adj3" fmla="val 16667"/>
            </a:avLst>
          </a:prstGeom>
          <a:noFill/>
          <a:ln w="38100">
            <a:solidFill>
              <a:srgbClr val="FFC000"/>
            </a:solidFill>
          </a:ln>
        </p:spPr>
        <p:txBody>
          <a:bodyPr wrap="square">
            <a:spAutoFit/>
          </a:bodyPr>
          <a:lstStyle/>
          <a:p>
            <a:pPr algn="just">
              <a:lnSpc>
                <a:spcPct val="115000"/>
              </a:lnSpc>
              <a:spcBef>
                <a:spcPts val="600"/>
              </a:spcBef>
              <a:spcAft>
                <a:spcPts val="600"/>
              </a:spcAft>
            </a:pPr>
            <a:r>
              <a:rPr lang="en-US" sz="3200" i="1" dirty="0">
                <a:effectLst/>
                <a:latin typeface="Times New Roman" panose="02020603050405020304" pitchFamily="18" charset="0"/>
                <a:ea typeface="Times New Roman" panose="02020603050405020304" pitchFamily="18" charset="0"/>
              </a:rPr>
              <a:t>Theo </a:t>
            </a:r>
            <a:r>
              <a:rPr lang="en-US" sz="3200" i="1" err="1">
                <a:effectLst/>
                <a:latin typeface="Times New Roman" panose="02020603050405020304" pitchFamily="18" charset="0"/>
                <a:ea typeface="Times New Roman" panose="02020603050405020304" pitchFamily="18" charset="0"/>
              </a:rPr>
              <a:t>em</a:t>
            </a:r>
            <a:r>
              <a:rPr lang="en-US" sz="3200" i="1">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bài</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văn</a:t>
            </a:r>
            <a:r>
              <a:rPr lang="en-US" sz="3200" i="1" dirty="0">
                <a:effectLst/>
                <a:latin typeface="Times New Roman" panose="02020603050405020304" pitchFamily="18" charset="0"/>
                <a:ea typeface="Times New Roman" panose="02020603050405020304" pitchFamily="18" charset="0"/>
              </a:rPr>
              <a:t> </a:t>
            </a:r>
            <a:r>
              <a:rPr lang="en-US" sz="3200" i="1" err="1">
                <a:effectLst/>
                <a:latin typeface="Times New Roman" panose="02020603050405020304" pitchFamily="18" charset="0"/>
                <a:ea typeface="Times New Roman" panose="02020603050405020304" pitchFamily="18" charset="0"/>
              </a:rPr>
              <a:t>phân</a:t>
            </a:r>
            <a:r>
              <a:rPr lang="en-US" sz="3200" i="1">
                <a:effectLst/>
                <a:latin typeface="Times New Roman" panose="02020603050405020304" pitchFamily="18" charset="0"/>
                <a:ea typeface="Times New Roman" panose="02020603050405020304" pitchFamily="18" charset="0"/>
              </a:rPr>
              <a:t> tích </a:t>
            </a:r>
            <a:r>
              <a:rPr lang="en-US" sz="3200" i="1" dirty="0" err="1">
                <a:effectLst/>
                <a:latin typeface="Times New Roman" panose="02020603050405020304" pitchFamily="18" charset="0"/>
                <a:ea typeface="Times New Roman" panose="02020603050405020304" pitchFamily="18" charset="0"/>
              </a:rPr>
              <a:t>một</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tác</a:t>
            </a:r>
            <a:r>
              <a:rPr lang="en-US" sz="3200" i="1" dirty="0">
                <a:effectLst/>
                <a:latin typeface="Times New Roman" panose="02020603050405020304" pitchFamily="18" charset="0"/>
                <a:ea typeface="Times New Roman" panose="02020603050405020304" pitchFamily="18" charset="0"/>
              </a:rPr>
              <a:t> </a:t>
            </a:r>
            <a:r>
              <a:rPr lang="en-US" sz="3200" i="1" err="1">
                <a:effectLst/>
                <a:latin typeface="Times New Roman" panose="02020603050405020304" pitchFamily="18" charset="0"/>
                <a:ea typeface="Times New Roman" panose="02020603050405020304" pitchFamily="18" charset="0"/>
              </a:rPr>
              <a:t>phẩm</a:t>
            </a:r>
            <a:r>
              <a:rPr lang="en-US" sz="3200" i="1">
                <a:effectLst/>
                <a:latin typeface="Times New Roman" panose="02020603050405020304" pitchFamily="18" charset="0"/>
                <a:ea typeface="Times New Roman" panose="02020603050405020304" pitchFamily="18" charset="0"/>
              </a:rPr>
              <a:t> </a:t>
            </a:r>
            <a:r>
              <a:rPr lang="en-US" sz="3200" i="1">
                <a:latin typeface="Times New Roman" panose="02020603050405020304" pitchFamily="18" charset="0"/>
                <a:ea typeface="Times New Roman" panose="02020603050405020304" pitchFamily="18" charset="0"/>
              </a:rPr>
              <a:t>thơ cần</a:t>
            </a:r>
            <a:r>
              <a:rPr lang="en-US" sz="3200" i="1">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phải</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đáp</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ứng</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được</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yêu</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cầu</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gì</a:t>
            </a:r>
            <a:r>
              <a:rPr lang="en-US" sz="3200" i="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pic>
        <p:nvPicPr>
          <p:cNvPr id="10" name="Hình ảnh 9">
            <a:extLst>
              <a:ext uri="{FF2B5EF4-FFF2-40B4-BE49-F238E27FC236}">
                <a16:creationId xmlns:a16="http://schemas.microsoft.com/office/drawing/2014/main" id="{CFFD74B6-BB5F-7B41-A640-9EE12124C4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4710" y="2354479"/>
            <a:ext cx="3761545" cy="4331181"/>
          </a:xfrm>
          <a:prstGeom prst="rect">
            <a:avLst/>
          </a:prstGeom>
        </p:spPr>
      </p:pic>
    </p:spTree>
    <p:extLst>
      <p:ext uri="{BB962C8B-B14F-4D97-AF65-F5344CB8AC3E}">
        <p14:creationId xmlns:p14="http://schemas.microsoft.com/office/powerpoint/2010/main" val="124271120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Hình ảnh 27">
            <a:extLst>
              <a:ext uri="{FF2B5EF4-FFF2-40B4-BE49-F238E27FC236}">
                <a16:creationId xmlns:a16="http://schemas.microsoft.com/office/drawing/2014/main" id="{DADA870E-CE49-EBD5-40A3-42B5D61D2A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03227" y="4285978"/>
            <a:ext cx="2480931" cy="2480931"/>
          </a:xfrm>
          <a:prstGeom prst="rect">
            <a:avLst/>
          </a:prstGeom>
        </p:spPr>
      </p:pic>
      <p:sp>
        <p:nvSpPr>
          <p:cNvPr id="10" name="Hộp Văn bản 9">
            <a:extLst>
              <a:ext uri="{FF2B5EF4-FFF2-40B4-BE49-F238E27FC236}">
                <a16:creationId xmlns:a16="http://schemas.microsoft.com/office/drawing/2014/main" id="{2B83D7B7-CE62-B690-F0CA-A33BC83498DC}"/>
              </a:ext>
            </a:extLst>
          </p:cNvPr>
          <p:cNvSpPr txBox="1"/>
          <p:nvPr/>
        </p:nvSpPr>
        <p:spPr>
          <a:xfrm>
            <a:off x="664807" y="855803"/>
            <a:ext cx="11166410" cy="678327"/>
          </a:xfrm>
          <a:prstGeom prst="rect">
            <a:avLst/>
          </a:prstGeom>
          <a:noFill/>
        </p:spPr>
        <p:txBody>
          <a:bodyPr wrap="square">
            <a:spAutoFit/>
          </a:bodyPr>
          <a:lstStyle/>
          <a:p>
            <a:pPr>
              <a:lnSpc>
                <a:spcPct val="115000"/>
              </a:lnSpc>
              <a:spcBef>
                <a:spcPts val="600"/>
              </a:spcBef>
              <a:spcAft>
                <a:spcPts val="600"/>
              </a:spcAft>
              <a:tabLst>
                <a:tab pos="1386840" algn="l"/>
              </a:tabLst>
            </a:pPr>
            <a:r>
              <a:rPr lang="vi-VN" sz="36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3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Tìm</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hiểu</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kiểu</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bài</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phân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tích</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một</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tác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phẩm</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thơ</a:t>
            </a:r>
            <a:endParaRPr lang="en-US" sz="3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Rectangle 1"/>
          <p:cNvSpPr/>
          <p:nvPr/>
        </p:nvSpPr>
        <p:spPr>
          <a:xfrm>
            <a:off x="545122" y="1834794"/>
            <a:ext cx="9592407" cy="4902368"/>
          </a:xfrm>
          <a:prstGeom prst="rect">
            <a:avLst/>
          </a:prstGeom>
        </p:spPr>
        <p:txBody>
          <a:bodyPr wrap="square">
            <a:spAutoFit/>
          </a:bodyPr>
          <a:lstStyle/>
          <a:p>
            <a:pPr>
              <a:lnSpc>
                <a:spcPct val="115000"/>
              </a:lnSpc>
              <a:spcBef>
                <a:spcPts val="400"/>
              </a:spcBef>
              <a:spcAft>
                <a:spcPts val="0"/>
              </a:spcAft>
              <a:tabLst>
                <a:tab pos="1386840" algn="l"/>
              </a:tabLst>
            </a:pPr>
            <a:r>
              <a:rPr lang="en-US" sz="3800">
                <a:solidFill>
                  <a:srgbClr val="0D0D0D"/>
                </a:solidFill>
                <a:latin typeface="Times New Roman" panose="02020603050405020304" pitchFamily="18" charset="0"/>
                <a:ea typeface="Times New Roman" panose="02020603050405020304" pitchFamily="18" charset="0"/>
              </a:rPr>
              <a:t>- Phân tích một tác phẩm thơ là phân tích đặc sắc nghệ thuật, nội dung, chủ đề... của một tác phẩm thơ cụ thể.</a:t>
            </a:r>
            <a:endParaRPr lang="en-US" sz="3800">
              <a:latin typeface="Times New Roman" panose="02020603050405020304" pitchFamily="18" charset="0"/>
              <a:ea typeface="Times New Roman" panose="02020603050405020304" pitchFamily="18" charset="0"/>
            </a:endParaRPr>
          </a:p>
          <a:p>
            <a:pPr>
              <a:lnSpc>
                <a:spcPct val="115000"/>
              </a:lnSpc>
              <a:spcBef>
                <a:spcPts val="400"/>
              </a:spcBef>
              <a:spcAft>
                <a:spcPts val="0"/>
              </a:spcAft>
              <a:tabLst>
                <a:tab pos="1386840" algn="l"/>
              </a:tabLst>
            </a:pPr>
            <a:r>
              <a:rPr lang="en-US" sz="3800">
                <a:solidFill>
                  <a:srgbClr val="0D0D0D"/>
                </a:solidFill>
                <a:latin typeface="Times New Roman" panose="02020603050405020304" pitchFamily="18" charset="0"/>
                <a:ea typeface="Times New Roman" panose="02020603050405020304" pitchFamily="18" charset="0"/>
              </a:rPr>
              <a:t>- Chỉ ra, nhận xét đánh giá được đặc sắc tác phẩm</a:t>
            </a:r>
            <a:endParaRPr lang="en-US" sz="3800">
              <a:latin typeface="Times New Roman" panose="02020603050405020304" pitchFamily="18" charset="0"/>
              <a:ea typeface="Times New Roman" panose="02020603050405020304" pitchFamily="18" charset="0"/>
            </a:endParaRPr>
          </a:p>
          <a:p>
            <a:pPr>
              <a:lnSpc>
                <a:spcPct val="115000"/>
              </a:lnSpc>
              <a:spcBef>
                <a:spcPts val="400"/>
              </a:spcBef>
              <a:spcAft>
                <a:spcPts val="0"/>
              </a:spcAft>
              <a:tabLst>
                <a:tab pos="1386840" algn="l"/>
              </a:tabLst>
            </a:pPr>
            <a:r>
              <a:rPr lang="en-US" sz="3800">
                <a:solidFill>
                  <a:srgbClr val="0D0D0D"/>
                </a:solidFill>
                <a:latin typeface="Times New Roman" panose="02020603050405020304" pitchFamily="18" charset="0"/>
                <a:ea typeface="Times New Roman" panose="02020603050405020304" pitchFamily="18" charset="0"/>
              </a:rPr>
              <a:t>- Nêu được phát hiện riêng của bản thân về tác phẩm.</a:t>
            </a:r>
            <a:endParaRPr lang="en-US" sz="3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7573539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700" b="1">
                <a:latin typeface="Times New Roman" panose="02020603050405020304" pitchFamily="18" charset="0"/>
                <a:cs typeface="Times New Roman" panose="02020603050405020304" pitchFamily="18" charset="0"/>
              </a:rPr>
              <a:t>* Lưu ý:</a:t>
            </a:r>
            <a:endParaRPr lang="en-US" sz="3700">
              <a:latin typeface="Times New Roman" panose="02020603050405020304" pitchFamily="18" charset="0"/>
              <a:cs typeface="Times New Roman" panose="02020603050405020304" pitchFamily="18" charset="0"/>
            </a:endParaRPr>
          </a:p>
          <a:p>
            <a:r>
              <a:rPr lang="en-US" sz="3700">
                <a:latin typeface="Times New Roman" panose="02020603050405020304" pitchFamily="18" charset="0"/>
                <a:cs typeface="Times New Roman" panose="02020603050405020304" pitchFamily="18" charset="0"/>
              </a:rPr>
              <a:t>- Đọc kĩ tác phẩm, xác định các luận điểm chính.</a:t>
            </a:r>
          </a:p>
          <a:p>
            <a:r>
              <a:rPr lang="en-US" sz="3700">
                <a:latin typeface="Times New Roman" panose="02020603050405020304" pitchFamily="18" charset="0"/>
                <a:cs typeface="Times New Roman" panose="02020603050405020304" pitchFamily="18" charset="0"/>
              </a:rPr>
              <a:t>- Liên hệ so sánh với các tác phẩm cùng đề tài.</a:t>
            </a:r>
          </a:p>
          <a:p>
            <a:r>
              <a:rPr lang="en-US" sz="3700">
                <a:latin typeface="Times New Roman" panose="02020603050405020304" pitchFamily="18" charset="0"/>
                <a:cs typeface="Times New Roman" panose="02020603050405020304" pitchFamily="18" charset="0"/>
              </a:rPr>
              <a:t>- Nêu đánh giá về thành công hoặc hạn chế của tác phẩm.</a:t>
            </a:r>
          </a:p>
          <a:p>
            <a:r>
              <a:rPr lang="en-US" sz="3700">
                <a:latin typeface="Times New Roman" panose="02020603050405020304" pitchFamily="18" charset="0"/>
                <a:cs typeface="Times New Roman" panose="02020603050405020304" pitchFamily="18" charset="0"/>
              </a:rPr>
              <a:t>- Lập dàn ý  (đề cương bài làm).</a:t>
            </a:r>
          </a:p>
          <a:p>
            <a:endParaRPr lang="en-US" sz="37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58436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7">
            <a:extLst>
              <a:ext uri="{FF2B5EF4-FFF2-40B4-BE49-F238E27FC236}">
                <a16:creationId xmlns:a16="http://schemas.microsoft.com/office/drawing/2014/main" id="{DB73CD37-87DE-0910-929B-2BFD14E66897}"/>
              </a:ext>
            </a:extLst>
          </p:cNvPr>
          <p:cNvSpPr/>
          <p:nvPr/>
        </p:nvSpPr>
        <p:spPr>
          <a:xfrm>
            <a:off x="1422400" y="76200"/>
            <a:ext cx="9702800" cy="6464491"/>
          </a:xfrm>
          <a:custGeom>
            <a:avLst/>
            <a:gdLst/>
            <a:ahLst/>
            <a:cxnLst/>
            <a:rect l="l" t="t" r="r" b="b"/>
            <a:pathLst>
              <a:path w="6176060" h="4114800">
                <a:moveTo>
                  <a:pt x="0" y="0"/>
                </a:moveTo>
                <a:lnTo>
                  <a:pt x="6176060" y="0"/>
                </a:lnTo>
                <a:lnTo>
                  <a:pt x="617606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TextBox 3">
            <a:extLst>
              <a:ext uri="{FF2B5EF4-FFF2-40B4-BE49-F238E27FC236}">
                <a16:creationId xmlns:a16="http://schemas.microsoft.com/office/drawing/2014/main" id="{57D582D5-64F7-E803-6F89-EEF7FDE2E651}"/>
              </a:ext>
            </a:extLst>
          </p:cNvPr>
          <p:cNvSpPr txBox="1"/>
          <p:nvPr/>
        </p:nvSpPr>
        <p:spPr>
          <a:xfrm>
            <a:off x="660400" y="1600200"/>
            <a:ext cx="6476848" cy="2359749"/>
          </a:xfrm>
          <a:prstGeom prst="rect">
            <a:avLst/>
          </a:prstGeom>
        </p:spPr>
        <p:txBody>
          <a:bodyPr lIns="0" tIns="0" rIns="0" bIns="0" rtlCol="0" anchor="t">
            <a:spAutoFit/>
          </a:bodyPr>
          <a:lstStyle/>
          <a:p>
            <a:pPr algn="ctr"/>
            <a:r>
              <a:rPr lang="en-US" sz="7667" dirty="0">
                <a:solidFill>
                  <a:srgbClr val="5D3E24"/>
                </a:solidFill>
                <a:latin typeface="#9Slide05 IcielSanelma" pitchFamily="2" charset="0"/>
              </a:rPr>
              <a:t>II.</a:t>
            </a:r>
          </a:p>
          <a:p>
            <a:pPr algn="ctr"/>
            <a:r>
              <a:rPr lang="en-US" sz="7667" dirty="0" err="1">
                <a:solidFill>
                  <a:srgbClr val="5D3E24"/>
                </a:solidFill>
                <a:latin typeface="#9Slide05 IcielSanelma" pitchFamily="2" charset="0"/>
              </a:rPr>
              <a:t>Thực</a:t>
            </a:r>
            <a:r>
              <a:rPr lang="en-US" sz="7667" dirty="0">
                <a:solidFill>
                  <a:srgbClr val="5D3E24"/>
                </a:solidFill>
                <a:latin typeface="#9Slide05 IcielSanelma" pitchFamily="2" charset="0"/>
              </a:rPr>
              <a:t> </a:t>
            </a:r>
            <a:r>
              <a:rPr lang="en-US" sz="7667" dirty="0" err="1">
                <a:solidFill>
                  <a:srgbClr val="5D3E24"/>
                </a:solidFill>
                <a:latin typeface="#9Slide05 IcielSanelma" pitchFamily="2" charset="0"/>
              </a:rPr>
              <a:t>hành</a:t>
            </a:r>
            <a:endParaRPr lang="en-US" sz="7667" dirty="0">
              <a:solidFill>
                <a:srgbClr val="5D3E24"/>
              </a:solidFill>
              <a:latin typeface="#9Slide05 IcielSanelma" pitchFamily="2" charset="0"/>
            </a:endParaRPr>
          </a:p>
        </p:txBody>
      </p:sp>
    </p:spTree>
    <p:extLst>
      <p:ext uri="{BB962C8B-B14F-4D97-AF65-F5344CB8AC3E}">
        <p14:creationId xmlns:p14="http://schemas.microsoft.com/office/powerpoint/2010/main" val="29413610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289;p66">
            <a:extLst>
              <a:ext uri="{FF2B5EF4-FFF2-40B4-BE49-F238E27FC236}">
                <a16:creationId xmlns:a16="http://schemas.microsoft.com/office/drawing/2014/main" id="{799605BC-9B9F-A4A9-7578-402C6851B6DA}"/>
              </a:ext>
            </a:extLst>
          </p:cNvPr>
          <p:cNvSpPr txBox="1">
            <a:spLocks/>
          </p:cNvSpPr>
          <p:nvPr/>
        </p:nvSpPr>
        <p:spPr>
          <a:xfrm>
            <a:off x="4470400" y="4699000"/>
            <a:ext cx="2668000" cy="526827"/>
          </a:xfrm>
          <a:prstGeom prst="rect">
            <a:avLst/>
          </a:prstGeom>
        </p:spPr>
        <p:txBody>
          <a:bodyPr spcFirstLastPara="1" wrap="square" lIns="60950" tIns="60950" rIns="60950" bIns="6095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US" sz="3200" b="1" dirty="0" err="1">
                <a:latin typeface="Times New Roman" panose="02020603050405020304" pitchFamily="18" charset="0"/>
                <a:ea typeface="Cambria" panose="02040503050406030204" pitchFamily="18" charset="0"/>
                <a:cs typeface="Times New Roman" panose="02020603050405020304" pitchFamily="18" charset="0"/>
              </a:rPr>
              <a:t>Đề</a:t>
            </a:r>
            <a:r>
              <a:rPr lang="en-US" sz="3200" b="1" dirty="0">
                <a:latin typeface="Times New Roman" panose="02020603050405020304" pitchFamily="18" charset="0"/>
                <a:ea typeface="Cambria" panose="02040503050406030204" pitchFamily="18" charset="0"/>
                <a:cs typeface="Times New Roman" panose="02020603050405020304" pitchFamily="18" charset="0"/>
              </a:rPr>
              <a:t> </a:t>
            </a:r>
            <a:r>
              <a:rPr lang="en-US" sz="3200" b="1" dirty="0" err="1">
                <a:latin typeface="Times New Roman" panose="02020603050405020304" pitchFamily="18" charset="0"/>
                <a:ea typeface="Cambria" panose="02040503050406030204" pitchFamily="18" charset="0"/>
                <a:cs typeface="Times New Roman" panose="02020603050405020304" pitchFamily="18" charset="0"/>
              </a:rPr>
              <a:t>bài</a:t>
            </a:r>
            <a:endParaRPr lang="en-US" sz="3200" b="1"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B51F2016-64E4-F340-5633-F6F5A8007AB7}"/>
              </a:ext>
            </a:extLst>
          </p:cNvPr>
          <p:cNvSpPr/>
          <p:nvPr/>
        </p:nvSpPr>
        <p:spPr>
          <a:xfrm>
            <a:off x="1994400" y="5209664"/>
            <a:ext cx="7620000" cy="123391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tx1"/>
                </a:solidFill>
                <a:latin typeface="+mj-lt"/>
              </a:rPr>
              <a:t> </a:t>
            </a:r>
            <a:r>
              <a:rPr lang="vi-VN" sz="3200" i="1" dirty="0">
                <a:solidFill>
                  <a:schemeClr val="tx1"/>
                </a:solidFill>
                <a:latin typeface="+mj-lt"/>
              </a:rPr>
              <a:t>Phân tích bài thơ “Vịnh khoa thi Hương” của Trần Tế Xương.</a:t>
            </a:r>
            <a:endParaRPr lang="vi-VN" sz="3200" dirty="0">
              <a:solidFill>
                <a:schemeClr val="tx1"/>
              </a:solidFill>
              <a:latin typeface="+mj-lt"/>
            </a:endParaRPr>
          </a:p>
        </p:txBody>
      </p:sp>
      <p:pic>
        <p:nvPicPr>
          <p:cNvPr id="4" name="Picture 2" descr="Bài thơ: Lễ xướng danh khoa Đinh Dậu (1897) (Trần Tế Xương - 陳濟昌)">
            <a:extLst>
              <a:ext uri="{FF2B5EF4-FFF2-40B4-BE49-F238E27FC236}">
                <a16:creationId xmlns:a16="http://schemas.microsoft.com/office/drawing/2014/main" id="{FA72AC4E-DF40-FC32-E6CC-A5B062D5B2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92" t="24676" r="1250" b="22849"/>
          <a:stretch/>
        </p:blipFill>
        <p:spPr bwMode="auto">
          <a:xfrm>
            <a:off x="-15631" y="-13854"/>
            <a:ext cx="12207631" cy="4558423"/>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425890"/>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2031" y="193250"/>
            <a:ext cx="11517923" cy="5850832"/>
          </a:xfrm>
          <a:prstGeom prst="rect">
            <a:avLst/>
          </a:prstGeom>
        </p:spPr>
        <p:txBody>
          <a:bodyPr wrap="square">
            <a:spAutoFit/>
          </a:bodyPr>
          <a:lstStyle/>
          <a:p>
            <a:pPr algn="just">
              <a:lnSpc>
                <a:spcPct val="115000"/>
              </a:lnSpc>
              <a:spcBef>
                <a:spcPts val="400"/>
              </a:spcBef>
              <a:spcAft>
                <a:spcPts val="0"/>
              </a:spcAft>
            </a:pPr>
            <a:r>
              <a:rPr lang="en-US" sz="2800" i="1">
                <a:solidFill>
                  <a:srgbClr val="0070C0"/>
                </a:solidFill>
                <a:latin typeface="Times New Roman" panose="02020603050405020304" pitchFamily="18" charset="0"/>
                <a:ea typeface="MS Mincho"/>
              </a:rPr>
              <a:t> </a:t>
            </a:r>
            <a:endParaRPr lang="en-US" sz="2800">
              <a:latin typeface="Times New Roman" panose="02020603050405020304" pitchFamily="18" charset="0"/>
              <a:ea typeface="Times New Roman" panose="02020603050405020304" pitchFamily="18" charset="0"/>
            </a:endParaRPr>
          </a:p>
          <a:p>
            <a:pPr algn="just">
              <a:lnSpc>
                <a:spcPct val="115000"/>
              </a:lnSpc>
              <a:spcBef>
                <a:spcPts val="400"/>
              </a:spcBef>
              <a:spcAft>
                <a:spcPts val="0"/>
              </a:spcAft>
            </a:pPr>
            <a:r>
              <a:rPr lang="en-US" sz="2800" b="1">
                <a:solidFill>
                  <a:srgbClr val="FF0000"/>
                </a:solidFill>
                <a:latin typeface="Times New Roman" panose="02020603050405020304" pitchFamily="18" charset="0"/>
                <a:ea typeface="MS Mincho"/>
              </a:rPr>
              <a:t>1. Bước 1: Chuẩn bị </a:t>
            </a:r>
            <a:endParaRPr lang="en-US" sz="2800">
              <a:latin typeface="Times New Roman" panose="02020603050405020304" pitchFamily="18" charset="0"/>
              <a:ea typeface="Times New Roman" panose="02020603050405020304" pitchFamily="18" charset="0"/>
            </a:endParaRPr>
          </a:p>
          <a:p>
            <a:pPr algn="just">
              <a:lnSpc>
                <a:spcPct val="115000"/>
              </a:lnSpc>
              <a:spcBef>
                <a:spcPts val="400"/>
              </a:spcBef>
              <a:spcAft>
                <a:spcPts val="0"/>
              </a:spcAft>
            </a:pPr>
            <a:r>
              <a:rPr lang="en-US" sz="2800" b="1">
                <a:solidFill>
                  <a:srgbClr val="7030A0"/>
                </a:solidFill>
                <a:latin typeface="Times New Roman" panose="02020603050405020304" pitchFamily="18" charset="0"/>
                <a:ea typeface="MS Mincho"/>
              </a:rPr>
              <a:t>a. Đọc kĩ đề bài, xác định yêu cầu của đề bài:</a:t>
            </a:r>
            <a:endParaRPr lang="en-US" sz="2800">
              <a:latin typeface="Times New Roman" panose="02020603050405020304" pitchFamily="18" charset="0"/>
              <a:ea typeface="Times New Roman" panose="02020603050405020304" pitchFamily="18" charset="0"/>
            </a:endParaRPr>
          </a:p>
          <a:p>
            <a:pPr algn="just">
              <a:lnSpc>
                <a:spcPct val="115000"/>
              </a:lnSpc>
              <a:spcBef>
                <a:spcPts val="400"/>
              </a:spcBef>
              <a:spcAft>
                <a:spcPts val="0"/>
              </a:spcAft>
            </a:pPr>
            <a:r>
              <a:rPr lang="en-US" sz="2800" b="1">
                <a:latin typeface="Times New Roman" panose="02020603050405020304" pitchFamily="18" charset="0"/>
                <a:ea typeface="MS Mincho"/>
              </a:rPr>
              <a:t>- </a:t>
            </a:r>
            <a:r>
              <a:rPr lang="en-US" sz="2800" b="1">
                <a:solidFill>
                  <a:srgbClr val="0D0D0D"/>
                </a:solidFill>
                <a:latin typeface="Times New Roman" panose="02020603050405020304" pitchFamily="18" charset="0"/>
                <a:ea typeface="MS Mincho"/>
              </a:rPr>
              <a:t>Dạng bài: </a:t>
            </a:r>
            <a:r>
              <a:rPr lang="en-US" sz="2800">
                <a:solidFill>
                  <a:srgbClr val="0D0D0D"/>
                </a:solidFill>
                <a:latin typeface="Times New Roman" panose="02020603050405020304" pitchFamily="18" charset="0"/>
                <a:ea typeface="MS Mincho"/>
              </a:rPr>
              <a:t>nghị luận phân tích một tác phẩm thơ.</a:t>
            </a:r>
            <a:endParaRPr lang="en-US" sz="2800">
              <a:latin typeface="Times New Roman" panose="02020603050405020304" pitchFamily="18" charset="0"/>
              <a:ea typeface="Times New Roman" panose="02020603050405020304" pitchFamily="18" charset="0"/>
            </a:endParaRPr>
          </a:p>
          <a:p>
            <a:pPr algn="just">
              <a:lnSpc>
                <a:spcPct val="115000"/>
              </a:lnSpc>
              <a:spcBef>
                <a:spcPts val="400"/>
              </a:spcBef>
              <a:spcAft>
                <a:spcPts val="0"/>
              </a:spcAft>
            </a:pPr>
            <a:r>
              <a:rPr lang="en-US" sz="2800" b="1">
                <a:latin typeface="Times New Roman" panose="02020603050405020304" pitchFamily="18" charset="0"/>
                <a:ea typeface="MS Mincho"/>
              </a:rPr>
              <a:t>-</a:t>
            </a:r>
            <a:r>
              <a:rPr lang="en-US" sz="2800" b="1">
                <a:solidFill>
                  <a:srgbClr val="7030A0"/>
                </a:solidFill>
                <a:latin typeface="Times New Roman" panose="02020603050405020304" pitchFamily="18" charset="0"/>
                <a:ea typeface="MS Mincho"/>
              </a:rPr>
              <a:t> </a:t>
            </a:r>
            <a:r>
              <a:rPr lang="en-US" sz="2800" b="1">
                <a:solidFill>
                  <a:srgbClr val="0D0D0D"/>
                </a:solidFill>
                <a:latin typeface="Times New Roman" panose="02020603050405020304" pitchFamily="18" charset="0"/>
                <a:ea typeface="MS Mincho"/>
              </a:rPr>
              <a:t>Về nội dung (chủ đề) : </a:t>
            </a:r>
            <a:r>
              <a:rPr lang="en-US" sz="2800">
                <a:latin typeface="Times New Roman" panose="02020603050405020304" pitchFamily="18" charset="0"/>
                <a:ea typeface="Times New Roman" panose="02020603050405020304" pitchFamily="18" charset="0"/>
              </a:rPr>
              <a:t>Bài thơ đã vẽ lên một cách sống động tình trạng suy đồi của Nho học thời ấy cùng những cảnh chướng tai gai mắt lúc chế độ thực dân nửa phong kiến bước đầu được xác lập ở nước ta qua cảnh trường thi, khoa thi.</a:t>
            </a:r>
          </a:p>
          <a:p>
            <a:pPr algn="just">
              <a:lnSpc>
                <a:spcPct val="115000"/>
              </a:lnSpc>
              <a:spcBef>
                <a:spcPts val="400"/>
              </a:spcBef>
              <a:spcAft>
                <a:spcPts val="0"/>
              </a:spcAft>
            </a:pPr>
            <a:r>
              <a:rPr lang="en-US" sz="2800" b="1">
                <a:latin typeface="Times New Roman" panose="02020603050405020304" pitchFamily="18" charset="0"/>
                <a:ea typeface="MS Mincho"/>
              </a:rPr>
              <a:t>- </a:t>
            </a:r>
            <a:r>
              <a:rPr lang="en-US" sz="2800" b="1">
                <a:solidFill>
                  <a:srgbClr val="0D0D0D"/>
                </a:solidFill>
                <a:latin typeface="Times New Roman" panose="02020603050405020304" pitchFamily="18" charset="0"/>
                <a:ea typeface="MS Mincho"/>
              </a:rPr>
              <a:t>Về phạm vi dẫn chứng: </a:t>
            </a:r>
            <a:r>
              <a:rPr lang="en-US" sz="2800">
                <a:solidFill>
                  <a:srgbClr val="0D0D0D"/>
                </a:solidFill>
                <a:latin typeface="Times New Roman" panose="02020603050405020304" pitchFamily="18" charset="0"/>
                <a:ea typeface="MS Mincho"/>
              </a:rPr>
              <a:t>Sử dụng dẫn chứng trong bài thơ và các tác phẩm cùng đề tài</a:t>
            </a:r>
            <a:endParaRPr lang="en-US" sz="2800">
              <a:latin typeface="Times New Roman" panose="02020603050405020304" pitchFamily="18" charset="0"/>
              <a:ea typeface="Times New Roman" panose="02020603050405020304" pitchFamily="18" charset="0"/>
            </a:endParaRPr>
          </a:p>
          <a:p>
            <a:pPr algn="just">
              <a:lnSpc>
                <a:spcPct val="115000"/>
              </a:lnSpc>
              <a:spcBef>
                <a:spcPts val="400"/>
              </a:spcBef>
              <a:spcAft>
                <a:spcPts val="0"/>
              </a:spcAft>
            </a:pPr>
            <a:r>
              <a:rPr lang="en-US" sz="2800">
                <a:solidFill>
                  <a:srgbClr val="0D0D0D"/>
                </a:solidFill>
                <a:latin typeface="Times New Roman" panose="02020603050405020304" pitchFamily="18" charset="0"/>
                <a:ea typeface="MS Mincho"/>
              </a:rPr>
              <a:t>- Xác định thể loại, bố cục....</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9713819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260</TotalTime>
  <Words>1897</Words>
  <Application>Microsoft Office PowerPoint</Application>
  <PresentationFormat>Widescreen</PresentationFormat>
  <Paragraphs>147</Paragraphs>
  <Slides>23</Slides>
  <Notes>14</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3" baseType="lpstr">
      <vt:lpstr>#9Slide04 Rokkitt Medium</vt:lpstr>
      <vt:lpstr>#9Slide05 IcielSanelma</vt:lpstr>
      <vt:lpstr>#9Slide05 SVNEgregio Script</vt:lpstr>
      <vt:lpstr>Arial</vt:lpstr>
      <vt:lpstr>Calibri</vt:lpstr>
      <vt:lpstr>Calibri Light</vt:lpstr>
      <vt:lpstr>Cambria</vt:lpstr>
      <vt:lpstr>Times New Roman</vt:lpstr>
      <vt:lpstr>Chủ đề Office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Nguyễn Thị Hường(V)</cp:lastModifiedBy>
  <cp:revision>17</cp:revision>
  <dcterms:created xsi:type="dcterms:W3CDTF">2022-07-01T08:16:02Z</dcterms:created>
  <dcterms:modified xsi:type="dcterms:W3CDTF">2024-02-20T13:42:52Z</dcterms:modified>
</cp:coreProperties>
</file>