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335" r:id="rId2"/>
    <p:sldId id="256" r:id="rId3"/>
    <p:sldId id="302" r:id="rId4"/>
    <p:sldId id="279" r:id="rId5"/>
    <p:sldId id="276" r:id="rId6"/>
    <p:sldId id="332" r:id="rId7"/>
    <p:sldId id="298" r:id="rId8"/>
    <p:sldId id="331" r:id="rId9"/>
    <p:sldId id="333" r:id="rId10"/>
    <p:sldId id="325" r:id="rId11"/>
    <p:sldId id="313" r:id="rId12"/>
    <p:sldId id="334" r:id="rId13"/>
    <p:sldId id="314" r:id="rId14"/>
    <p:sldId id="330"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92A9"/>
    <a:srgbClr val="EF4B66"/>
    <a:srgbClr val="FBCDCD"/>
    <a:srgbClr val="F7A5A5"/>
    <a:srgbClr val="F37D91"/>
    <a:srgbClr val="F26649"/>
    <a:srgbClr val="F3F6F6"/>
    <a:srgbClr val="D8E5E5"/>
    <a:srgbClr val="3B87CD"/>
    <a:srgbClr val="E070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31" autoAdjust="0"/>
    <p:restoredTop sz="94650"/>
  </p:normalViewPr>
  <p:slideViewPr>
    <p:cSldViewPr snapToGrid="0" showGuides="1">
      <p:cViewPr varScale="1">
        <p:scale>
          <a:sx n="109" d="100"/>
          <a:sy n="109" d="100"/>
        </p:scale>
        <p:origin x="708"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7/13/2023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extLst>
      <p:ext uri="{BB962C8B-B14F-4D97-AF65-F5344CB8AC3E}">
        <p14:creationId xmlns:p14="http://schemas.microsoft.com/office/powerpoint/2010/main" val="89485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4</a:t>
            </a:fld>
            <a:endParaRPr lang="en-US"/>
          </a:p>
        </p:txBody>
      </p:sp>
    </p:spTree>
    <p:extLst>
      <p:ext uri="{BB962C8B-B14F-4D97-AF65-F5344CB8AC3E}">
        <p14:creationId xmlns:p14="http://schemas.microsoft.com/office/powerpoint/2010/main" val="68622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13</a:t>
            </a:fld>
            <a:endParaRPr lang="en-US"/>
          </a:p>
        </p:txBody>
      </p:sp>
    </p:spTree>
    <p:extLst>
      <p:ext uri="{BB962C8B-B14F-4D97-AF65-F5344CB8AC3E}">
        <p14:creationId xmlns:p14="http://schemas.microsoft.com/office/powerpoint/2010/main" val="3157494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14</a:t>
            </a:fld>
            <a:endParaRPr lang="en-US"/>
          </a:p>
        </p:txBody>
      </p:sp>
    </p:spTree>
    <p:extLst>
      <p:ext uri="{BB962C8B-B14F-4D97-AF65-F5344CB8AC3E}">
        <p14:creationId xmlns:p14="http://schemas.microsoft.com/office/powerpoint/2010/main" val="52039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extLst>
      <p:ext uri="{BB962C8B-B14F-4D97-AF65-F5344CB8AC3E}">
        <p14:creationId xmlns:p14="http://schemas.microsoft.com/office/powerpoint/2010/main" val="2838790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2469968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3759693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2405405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extLst>
      <p:ext uri="{BB962C8B-B14F-4D97-AF65-F5344CB8AC3E}">
        <p14:creationId xmlns:p14="http://schemas.microsoft.com/office/powerpoint/2010/main" val="1388508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2309995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extLst>
      <p:ext uri="{BB962C8B-B14F-4D97-AF65-F5344CB8AC3E}">
        <p14:creationId xmlns:p14="http://schemas.microsoft.com/office/powerpoint/2010/main" val="572682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extLst>
      <p:ext uri="{BB962C8B-B14F-4D97-AF65-F5344CB8AC3E}">
        <p14:creationId xmlns:p14="http://schemas.microsoft.com/office/powerpoint/2010/main" val="246801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0874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286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42732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27804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55927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4101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7/13/2023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559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7/13/2023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0455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7/13/2023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71280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2966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5439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7/13/2023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3252675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634162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905" y="1905"/>
            <a:ext cx="12192000" cy="1083309"/>
            <a:chOff x="0" y="-3"/>
            <a:chExt cx="12192000" cy="1083309"/>
          </a:xfrm>
        </p:grpSpPr>
        <p:sp>
          <p:nvSpPr>
            <p:cNvPr id="28" name="Round Single Corner Rectangle 2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ound Single Corner Rectangle 2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 Single Corner Rectangle 2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78803" y="1217918"/>
            <a:ext cx="10815315" cy="830997"/>
          </a:xfrm>
          <a:prstGeom prst="rect">
            <a:avLst/>
          </a:prstGeom>
          <a:noFill/>
          <a:effectLst/>
        </p:spPr>
        <p:txBody>
          <a:bodyPr wrap="square" rtlCol="0">
            <a:spAutoFit/>
          </a:bodyPr>
          <a:lstStyle/>
          <a:p>
            <a:r>
              <a:rPr lang="en-US" sz="2400" b="1" dirty="0">
                <a:effectLst/>
              </a:rPr>
              <a:t>Work in pairs. Match the ideas (a - h) with parts of an outline (1 - 4) for a paragraph about a video call. </a:t>
            </a:r>
            <a:endParaRPr lang="en-US" sz="2400" dirty="0"/>
          </a:p>
        </p:txBody>
      </p:sp>
      <p:sp>
        <p:nvSpPr>
          <p:cNvPr id="16" name="Rounded Rectangle 15"/>
          <p:cNvSpPr/>
          <p:nvPr/>
        </p:nvSpPr>
        <p:spPr>
          <a:xfrm>
            <a:off x="576198" y="12446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420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11" name="TextBox 10"/>
          <p:cNvSpPr txBox="1"/>
          <p:nvPr/>
        </p:nvSpPr>
        <p:spPr>
          <a:xfrm>
            <a:off x="487067" y="194965"/>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WRITING</a:t>
            </a:r>
          </a:p>
        </p:txBody>
      </p:sp>
      <p:sp>
        <p:nvSpPr>
          <p:cNvPr id="4" name="TextBox 3">
            <a:extLst>
              <a:ext uri="{FF2B5EF4-FFF2-40B4-BE49-F238E27FC236}">
                <a16:creationId xmlns:a16="http://schemas.microsoft.com/office/drawing/2014/main" id="{C0600AE2-FEEE-867E-752F-4E96776912D0}"/>
              </a:ext>
            </a:extLst>
          </p:cNvPr>
          <p:cNvSpPr txBox="1"/>
          <p:nvPr/>
        </p:nvSpPr>
        <p:spPr>
          <a:xfrm>
            <a:off x="7129377" y="2280554"/>
            <a:ext cx="4492233" cy="3903504"/>
          </a:xfrm>
          <a:prstGeom prst="rect">
            <a:avLst/>
          </a:prstGeom>
          <a:noFill/>
          <a:ln w="28575">
            <a:noFill/>
          </a:ln>
        </p:spPr>
        <p:txBody>
          <a:bodyPr wrap="square">
            <a:spAutoFit/>
          </a:bodyPr>
          <a:lstStyle/>
          <a:p>
            <a:pPr marL="342900" indent="-342900">
              <a:lnSpc>
                <a:spcPct val="150000"/>
              </a:lnSpc>
              <a:buClr>
                <a:srgbClr val="C00000"/>
              </a:buClr>
              <a:buFont typeface="+mj-lt"/>
              <a:buAutoNum type="arabicPeriod"/>
            </a:pPr>
            <a:r>
              <a:rPr lang="en-US" sz="2800" dirty="0">
                <a:effectLst/>
                <a:latin typeface="ChronicaPro"/>
              </a:rPr>
              <a:t>What is it?  </a:t>
            </a:r>
          </a:p>
          <a:p>
            <a:pPr marL="342900" indent="-342900">
              <a:lnSpc>
                <a:spcPct val="150000"/>
              </a:lnSpc>
              <a:buClr>
                <a:srgbClr val="C00000"/>
              </a:buClr>
              <a:buFont typeface="+mj-lt"/>
              <a:buAutoNum type="arabicPeriod"/>
            </a:pPr>
            <a:r>
              <a:rPr lang="en-US" sz="2800" dirty="0">
                <a:effectLst/>
                <a:latin typeface="ChronicaPro"/>
              </a:rPr>
              <a:t>What are its advantages? </a:t>
            </a:r>
          </a:p>
          <a:p>
            <a:pPr marL="342900" indent="-342900">
              <a:lnSpc>
                <a:spcPct val="150000"/>
              </a:lnSpc>
              <a:buClr>
                <a:srgbClr val="C00000"/>
              </a:buClr>
              <a:buFont typeface="+mj-lt"/>
              <a:buAutoNum type="arabicPeriod"/>
            </a:pPr>
            <a:r>
              <a:rPr lang="en-US" sz="2800" dirty="0">
                <a:effectLst/>
                <a:latin typeface="ChronicaPro"/>
              </a:rPr>
              <a:t>What are its disadvantages? </a:t>
            </a:r>
          </a:p>
          <a:p>
            <a:pPr marL="342900" indent="-342900">
              <a:lnSpc>
                <a:spcPct val="150000"/>
              </a:lnSpc>
              <a:buClr>
                <a:srgbClr val="C00000"/>
              </a:buClr>
              <a:buFont typeface="+mj-lt"/>
              <a:buAutoNum type="arabicPeriod"/>
            </a:pPr>
            <a:r>
              <a:rPr lang="en-US" sz="2800" dirty="0">
                <a:effectLst/>
                <a:latin typeface="ChronicaPro"/>
              </a:rPr>
              <a:t>Will people use it in the future? </a:t>
            </a:r>
          </a:p>
        </p:txBody>
      </p:sp>
      <p:sp>
        <p:nvSpPr>
          <p:cNvPr id="5" name="TextBox 4">
            <a:extLst>
              <a:ext uri="{FF2B5EF4-FFF2-40B4-BE49-F238E27FC236}">
                <a16:creationId xmlns:a16="http://schemas.microsoft.com/office/drawing/2014/main" id="{56B3C53A-2821-4886-9031-58A317227D05}"/>
              </a:ext>
            </a:extLst>
          </p:cNvPr>
          <p:cNvSpPr txBox="1"/>
          <p:nvPr/>
        </p:nvSpPr>
        <p:spPr>
          <a:xfrm>
            <a:off x="297882" y="2029074"/>
            <a:ext cx="6855272" cy="4154984"/>
          </a:xfrm>
          <a:prstGeom prst="rect">
            <a:avLst/>
          </a:prstGeom>
          <a:noFill/>
          <a:ln w="28575">
            <a:solidFill>
              <a:schemeClr val="accent4"/>
            </a:solidFill>
          </a:ln>
        </p:spPr>
        <p:txBody>
          <a:bodyPr wrap="square">
            <a:spAutoFit/>
          </a:bodyPr>
          <a:lstStyle/>
          <a:p>
            <a:pPr marL="457200" indent="-457200">
              <a:buClr>
                <a:srgbClr val="C00000"/>
              </a:buClr>
              <a:buFont typeface="+mj-lt"/>
              <a:buAutoNum type="alphaLcPeriod"/>
            </a:pPr>
            <a:r>
              <a:rPr lang="en-US" sz="2400" dirty="0"/>
              <a:t>a phone call using Internet connection </a:t>
            </a:r>
          </a:p>
          <a:p>
            <a:pPr marL="457200" indent="-457200">
              <a:buClr>
                <a:srgbClr val="C00000"/>
              </a:buClr>
              <a:buFont typeface="+mj-lt"/>
              <a:buAutoNum type="alphaLcPeriod"/>
            </a:pPr>
            <a:r>
              <a:rPr lang="en-US" sz="2400" dirty="0"/>
              <a:t>needs a high-speed Internet access </a:t>
            </a:r>
          </a:p>
          <a:p>
            <a:pPr marL="457200" indent="-457200">
              <a:buClr>
                <a:srgbClr val="C00000"/>
              </a:buClr>
              <a:buFont typeface="+mj-lt"/>
              <a:buAutoNum type="alphaLcPeriod"/>
            </a:pPr>
            <a:r>
              <a:rPr lang="en-US" sz="2400" dirty="0"/>
              <a:t>saves time because people needn’t travel to meet </a:t>
            </a:r>
          </a:p>
          <a:p>
            <a:pPr marL="457200" indent="-457200">
              <a:buClr>
                <a:srgbClr val="C00000"/>
              </a:buClr>
              <a:buFont typeface="+mj-lt"/>
              <a:buAutoNum type="alphaLcPeriod"/>
            </a:pPr>
            <a:r>
              <a:rPr lang="en-US" sz="2400" dirty="0"/>
              <a:t>transmits live images of the speakers with a webcam or camera on smart devices </a:t>
            </a:r>
          </a:p>
          <a:p>
            <a:pPr marL="457200" indent="-457200">
              <a:buClr>
                <a:srgbClr val="C00000"/>
              </a:buClr>
              <a:buFont typeface="+mj-lt"/>
              <a:buAutoNum type="alphaLcPeriod"/>
            </a:pPr>
            <a:r>
              <a:rPr lang="en-US" sz="2400" dirty="0"/>
              <a:t>may spend too much time chatting with each other </a:t>
            </a:r>
          </a:p>
          <a:p>
            <a:pPr marL="457200" indent="-457200">
              <a:buClr>
                <a:srgbClr val="C00000"/>
              </a:buClr>
              <a:buFont typeface="+mj-lt"/>
              <a:buAutoNum type="alphaLcPeriod"/>
            </a:pPr>
            <a:r>
              <a:rPr lang="en-US" sz="2400" dirty="0"/>
              <a:t>can be useful for family members and business partners </a:t>
            </a:r>
          </a:p>
          <a:p>
            <a:pPr marL="457200" indent="-457200">
              <a:buClr>
                <a:srgbClr val="C00000"/>
              </a:buClr>
              <a:buFont typeface="+mj-lt"/>
              <a:buAutoNum type="alphaLcPeriod"/>
            </a:pPr>
            <a:r>
              <a:rPr lang="en-US" sz="2400" dirty="0"/>
              <a:t>will still be a common tool of communication </a:t>
            </a:r>
          </a:p>
          <a:p>
            <a:pPr marL="457200" indent="-457200">
              <a:buClr>
                <a:srgbClr val="C00000"/>
              </a:buClr>
              <a:buFont typeface="+mj-lt"/>
              <a:buAutoNum type="alphaLcPeriod"/>
            </a:pPr>
            <a:r>
              <a:rPr lang="en-US" sz="2400" dirty="0"/>
              <a:t>can see and hear each other in real time </a:t>
            </a:r>
          </a:p>
        </p:txBody>
      </p:sp>
      <p:sp>
        <p:nvSpPr>
          <p:cNvPr id="2" name="TextBox 1">
            <a:extLst>
              <a:ext uri="{FF2B5EF4-FFF2-40B4-BE49-F238E27FC236}">
                <a16:creationId xmlns:a16="http://schemas.microsoft.com/office/drawing/2014/main" id="{2E94D1B8-9868-34EA-A35C-40FFF5024B61}"/>
              </a:ext>
            </a:extLst>
          </p:cNvPr>
          <p:cNvSpPr txBox="1"/>
          <p:nvPr/>
        </p:nvSpPr>
        <p:spPr>
          <a:xfrm>
            <a:off x="9197254" y="2414357"/>
            <a:ext cx="729687" cy="523220"/>
          </a:xfrm>
          <a:prstGeom prst="rect">
            <a:avLst/>
          </a:prstGeom>
          <a:noFill/>
        </p:spPr>
        <p:txBody>
          <a:bodyPr wrap="none" rtlCol="0">
            <a:spAutoFit/>
          </a:bodyPr>
          <a:lstStyle/>
          <a:p>
            <a:r>
              <a:rPr lang="en-VN" sz="2800" b="1" dirty="0">
                <a:solidFill>
                  <a:srgbClr val="00B0F0"/>
                </a:solidFill>
              </a:rPr>
              <a:t>a, d</a:t>
            </a:r>
          </a:p>
        </p:txBody>
      </p:sp>
      <p:sp>
        <p:nvSpPr>
          <p:cNvPr id="6" name="TextBox 5">
            <a:extLst>
              <a:ext uri="{FF2B5EF4-FFF2-40B4-BE49-F238E27FC236}">
                <a16:creationId xmlns:a16="http://schemas.microsoft.com/office/drawing/2014/main" id="{6811C686-106A-1959-9061-A629AB2778BE}"/>
              </a:ext>
            </a:extLst>
          </p:cNvPr>
          <p:cNvSpPr txBox="1"/>
          <p:nvPr/>
        </p:nvSpPr>
        <p:spPr>
          <a:xfrm>
            <a:off x="11211730" y="3064902"/>
            <a:ext cx="990977" cy="523220"/>
          </a:xfrm>
          <a:prstGeom prst="rect">
            <a:avLst/>
          </a:prstGeom>
          <a:noFill/>
        </p:spPr>
        <p:txBody>
          <a:bodyPr wrap="none" rtlCol="0">
            <a:spAutoFit/>
          </a:bodyPr>
          <a:lstStyle/>
          <a:p>
            <a:r>
              <a:rPr lang="en-VN" sz="2800" b="1" dirty="0">
                <a:solidFill>
                  <a:srgbClr val="00B0F0"/>
                </a:solidFill>
              </a:rPr>
              <a:t>c, f ,h</a:t>
            </a:r>
          </a:p>
        </p:txBody>
      </p:sp>
      <p:sp>
        <p:nvSpPr>
          <p:cNvPr id="7" name="TextBox 6">
            <a:extLst>
              <a:ext uri="{FF2B5EF4-FFF2-40B4-BE49-F238E27FC236}">
                <a16:creationId xmlns:a16="http://schemas.microsoft.com/office/drawing/2014/main" id="{456F6B16-D3B6-DDEF-C81C-E51D2399BE9E}"/>
              </a:ext>
            </a:extLst>
          </p:cNvPr>
          <p:cNvSpPr txBox="1"/>
          <p:nvPr/>
        </p:nvSpPr>
        <p:spPr>
          <a:xfrm>
            <a:off x="9811195" y="4338116"/>
            <a:ext cx="732893" cy="523220"/>
          </a:xfrm>
          <a:prstGeom prst="rect">
            <a:avLst/>
          </a:prstGeom>
          <a:noFill/>
        </p:spPr>
        <p:txBody>
          <a:bodyPr wrap="none" rtlCol="0">
            <a:spAutoFit/>
          </a:bodyPr>
          <a:lstStyle/>
          <a:p>
            <a:r>
              <a:rPr lang="en-VN" sz="2800" b="1" dirty="0">
                <a:solidFill>
                  <a:srgbClr val="00B0F0"/>
                </a:solidFill>
              </a:rPr>
              <a:t>b, e</a:t>
            </a:r>
          </a:p>
        </p:txBody>
      </p:sp>
      <p:sp>
        <p:nvSpPr>
          <p:cNvPr id="8" name="TextBox 7">
            <a:extLst>
              <a:ext uri="{FF2B5EF4-FFF2-40B4-BE49-F238E27FC236}">
                <a16:creationId xmlns:a16="http://schemas.microsoft.com/office/drawing/2014/main" id="{3EF872A3-2241-D7EC-9EEF-9656A7672425}"/>
              </a:ext>
            </a:extLst>
          </p:cNvPr>
          <p:cNvSpPr txBox="1"/>
          <p:nvPr/>
        </p:nvSpPr>
        <p:spPr>
          <a:xfrm>
            <a:off x="8700023" y="5611332"/>
            <a:ext cx="352982" cy="523220"/>
          </a:xfrm>
          <a:prstGeom prst="rect">
            <a:avLst/>
          </a:prstGeom>
          <a:noFill/>
        </p:spPr>
        <p:txBody>
          <a:bodyPr wrap="none" rtlCol="0">
            <a:spAutoFit/>
          </a:bodyPr>
          <a:lstStyle/>
          <a:p>
            <a:r>
              <a:rPr lang="en-VN" sz="2800" b="1" dirty="0">
                <a:solidFill>
                  <a:srgbClr val="00B0F0"/>
                </a:solidFill>
              </a:rPr>
              <a:t>g</a:t>
            </a:r>
          </a:p>
        </p:txBody>
      </p:sp>
    </p:spTree>
    <p:extLst>
      <p:ext uri="{BB962C8B-B14F-4D97-AF65-F5344CB8AC3E}">
        <p14:creationId xmlns:p14="http://schemas.microsoft.com/office/powerpoint/2010/main" val="214110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blinds(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7231" y="0"/>
            <a:ext cx="12192000" cy="1083309"/>
            <a:chOff x="0" y="-3"/>
            <a:chExt cx="12192000" cy="1083309"/>
          </a:xfrm>
        </p:grpSpPr>
        <p:sp>
          <p:nvSpPr>
            <p:cNvPr id="18" name="Round Single Corner Rectangle 1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 Single Corner Rectangle 1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56758" y="1200322"/>
            <a:ext cx="10815315" cy="954107"/>
          </a:xfrm>
          <a:prstGeom prst="rect">
            <a:avLst/>
          </a:prstGeom>
          <a:noFill/>
          <a:effectLst/>
        </p:spPr>
        <p:txBody>
          <a:bodyPr wrap="square" rtlCol="0">
            <a:spAutoFit/>
          </a:bodyPr>
          <a:lstStyle/>
          <a:p>
            <a:r>
              <a:rPr lang="en-US" sz="2800" b="1" dirty="0">
                <a:effectLst/>
                <a:latin typeface="ChronicaPro"/>
              </a:rPr>
              <a:t>Write a paragraph (80 – 100 words) to describe a way of modern communication. You can use the ideas in </a:t>
            </a:r>
            <a:r>
              <a:rPr lang="en-US" sz="2800" b="1" dirty="0">
                <a:solidFill>
                  <a:srgbClr val="FF7F00"/>
                </a:solidFill>
                <a:effectLst/>
                <a:latin typeface="ChronicaPro"/>
              </a:rPr>
              <a:t>4 </a:t>
            </a:r>
            <a:r>
              <a:rPr lang="en-US" sz="2800" b="1" dirty="0">
                <a:effectLst/>
                <a:latin typeface="ChronicaPro"/>
              </a:rPr>
              <a:t>or your own ideas. </a:t>
            </a:r>
            <a:endParaRPr lang="en-US" sz="2800" dirty="0"/>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WRITING</a:t>
            </a:r>
          </a:p>
        </p:txBody>
      </p:sp>
      <p:pic>
        <p:nvPicPr>
          <p:cNvPr id="2050" name="Picture 2" descr="Pobble">
            <a:extLst>
              <a:ext uri="{FF2B5EF4-FFF2-40B4-BE49-F238E27FC236}">
                <a16:creationId xmlns:a16="http://schemas.microsoft.com/office/drawing/2014/main" id="{BD302B2B-477E-4870-B38B-843FC0BADF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3415" y="2673181"/>
            <a:ext cx="6134209" cy="3977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516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7231" y="0"/>
            <a:ext cx="12192000" cy="1083309"/>
            <a:chOff x="0" y="-3"/>
            <a:chExt cx="12192000" cy="1083309"/>
          </a:xfrm>
        </p:grpSpPr>
        <p:sp>
          <p:nvSpPr>
            <p:cNvPr id="18" name="Round Single Corner Rectangle 1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 Single Corner Rectangle 1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56758" y="1200322"/>
            <a:ext cx="10815315" cy="954107"/>
          </a:xfrm>
          <a:prstGeom prst="rect">
            <a:avLst/>
          </a:prstGeom>
          <a:noFill/>
          <a:effectLst/>
        </p:spPr>
        <p:txBody>
          <a:bodyPr wrap="square" rtlCol="0">
            <a:spAutoFit/>
          </a:bodyPr>
          <a:lstStyle/>
          <a:p>
            <a:r>
              <a:rPr lang="en-US" sz="2800" b="1" dirty="0">
                <a:effectLst/>
                <a:latin typeface="ChronicaPro"/>
              </a:rPr>
              <a:t>Write a paragraph (80 – 100 words) to describe a way of modern communication. You can use the ideas in </a:t>
            </a:r>
            <a:r>
              <a:rPr lang="en-US" sz="2800" b="1" dirty="0">
                <a:solidFill>
                  <a:srgbClr val="FF7F00"/>
                </a:solidFill>
                <a:effectLst/>
                <a:latin typeface="ChronicaPro"/>
              </a:rPr>
              <a:t>4 </a:t>
            </a:r>
            <a:r>
              <a:rPr lang="en-US" sz="2800" b="1" dirty="0">
                <a:effectLst/>
                <a:latin typeface="ChronicaPro"/>
              </a:rPr>
              <a:t>or your own ideas. </a:t>
            </a:r>
            <a:endParaRPr lang="en-US" sz="2800" dirty="0"/>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WRITING</a:t>
            </a:r>
          </a:p>
        </p:txBody>
      </p:sp>
      <p:sp>
        <p:nvSpPr>
          <p:cNvPr id="3" name="TextBox 2">
            <a:extLst>
              <a:ext uri="{FF2B5EF4-FFF2-40B4-BE49-F238E27FC236}">
                <a16:creationId xmlns:a16="http://schemas.microsoft.com/office/drawing/2014/main" id="{8EE46610-6EB8-1698-9DEE-1192A7E780B2}"/>
              </a:ext>
            </a:extLst>
          </p:cNvPr>
          <p:cNvSpPr txBox="1"/>
          <p:nvPr/>
        </p:nvSpPr>
        <p:spPr>
          <a:xfrm>
            <a:off x="269118" y="2103879"/>
            <a:ext cx="11639302" cy="4678204"/>
          </a:xfrm>
          <a:prstGeom prst="rect">
            <a:avLst/>
          </a:prstGeom>
          <a:noFill/>
        </p:spPr>
        <p:txBody>
          <a:bodyPr wrap="square">
            <a:spAutoFit/>
          </a:bodyPr>
          <a:lstStyle/>
          <a:p>
            <a:pPr rtl="0">
              <a:spcBef>
                <a:spcPts val="0"/>
              </a:spcBef>
              <a:spcAft>
                <a:spcPts val="0"/>
              </a:spcAft>
            </a:pPr>
            <a:r>
              <a:rPr lang="en-US" sz="2800" b="1" i="1" u="none" strike="noStrike" dirty="0">
                <a:solidFill>
                  <a:srgbClr val="00B0F0"/>
                </a:solidFill>
                <a:effectLst/>
              </a:rPr>
              <a:t>Suggested answer:</a:t>
            </a:r>
            <a:endParaRPr lang="en-US" sz="2800" b="0" i="1" dirty="0">
              <a:solidFill>
                <a:srgbClr val="00B0F0"/>
              </a:solidFill>
              <a:effectLst/>
            </a:endParaRPr>
          </a:p>
          <a:p>
            <a:pPr rtl="0">
              <a:spcBef>
                <a:spcPts val="0"/>
              </a:spcBef>
              <a:spcAft>
                <a:spcPts val="0"/>
              </a:spcAft>
            </a:pPr>
            <a:r>
              <a:rPr lang="en-US" sz="3000" b="0" i="0" u="none" strike="noStrike" dirty="0">
                <a:solidFill>
                  <a:srgbClr val="000000"/>
                </a:solidFill>
                <a:effectLst/>
              </a:rPr>
              <a:t>Making a video call is a modern way of communication. A video call is a phone call via the Internet. It transmits live images of the speakers with a webcam or camera on smart devices. Video calls are time-saving because people do not need to travel to meet and still see and hear each other in real time. They help both family members and business partners keep contact with each other regardless of geographic distances. However, video calls require high-speed Internet access, so not all the time people can make one. I believe that when the Internet becomes better in the future, video calls will be an even more common tool of communication.</a:t>
            </a:r>
            <a:endParaRPr lang="en-US" sz="3000" b="0" dirty="0">
              <a:effectLst/>
            </a:endParaRPr>
          </a:p>
        </p:txBody>
      </p:sp>
    </p:spTree>
    <p:extLst>
      <p:ext uri="{BB962C8B-B14F-4D97-AF65-F5344CB8AC3E}">
        <p14:creationId xmlns:p14="http://schemas.microsoft.com/office/powerpoint/2010/main" val="566619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31589" y="1265496"/>
            <a:ext cx="10815315"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Wrap-up</a:t>
            </a: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985D3B7-A40A-4421-9C5F-777653C71BC7}"/>
              </a:ext>
            </a:extLst>
          </p:cNvPr>
          <p:cNvSpPr txBox="1"/>
          <p:nvPr/>
        </p:nvSpPr>
        <p:spPr>
          <a:xfrm>
            <a:off x="487067" y="2569327"/>
            <a:ext cx="11249662" cy="2499467"/>
          </a:xfrm>
          <a:prstGeom prst="rect">
            <a:avLst/>
          </a:prstGeom>
          <a:noFill/>
        </p:spPr>
        <p:txBody>
          <a:bodyPr wrap="square" rtlCol="0">
            <a:spAutoFit/>
          </a:bodyPr>
          <a:lstStyle/>
          <a:p>
            <a:pPr>
              <a:lnSpc>
                <a:spcPct val="150000"/>
              </a:lnSpc>
            </a:pPr>
            <a:r>
              <a:rPr lang="en-US" sz="3600" dirty="0"/>
              <a:t>What have we learnt in this lesson?</a:t>
            </a:r>
          </a:p>
          <a:p>
            <a:pPr marL="457200" indent="-457200">
              <a:lnSpc>
                <a:spcPct val="150000"/>
              </a:lnSpc>
              <a:buFont typeface="Wingdings" panose="05000000000000000000" pitchFamily="2" charset="2"/>
              <a:buChar char="ü"/>
            </a:pPr>
            <a:r>
              <a:rPr lang="en-US" sz="3600" dirty="0"/>
              <a:t>Listen to an announcement for an exhibition</a:t>
            </a:r>
          </a:p>
          <a:p>
            <a:pPr marL="457200" indent="-457200">
              <a:lnSpc>
                <a:spcPct val="150000"/>
              </a:lnSpc>
              <a:buFont typeface="Wingdings" panose="05000000000000000000" pitchFamily="2" charset="2"/>
              <a:buChar char="ü"/>
            </a:pPr>
            <a:r>
              <a:rPr lang="en-US" sz="3600" dirty="0"/>
              <a:t>Write a paragraph to describe a way of communication</a:t>
            </a:r>
          </a:p>
        </p:txBody>
      </p:sp>
    </p:spTree>
    <p:extLst>
      <p:ext uri="{BB962C8B-B14F-4D97-AF65-F5344CB8AC3E}">
        <p14:creationId xmlns:p14="http://schemas.microsoft.com/office/powerpoint/2010/main" val="227572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arn(inVertical)">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barn(inVertical)">
                                      <p:cBhvr>
                                        <p:cTn id="1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94043" y="1255797"/>
            <a:ext cx="10815315"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Homework</a:t>
            </a: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487067" y="2218391"/>
            <a:ext cx="9343306" cy="1668470"/>
          </a:xfrm>
          <a:prstGeom prst="rect">
            <a:avLst/>
          </a:prstGeom>
          <a:noFill/>
        </p:spPr>
        <p:txBody>
          <a:bodyPr wrap="square" rtlCol="0">
            <a:spAutoFit/>
          </a:bodyPr>
          <a:lstStyle/>
          <a:p>
            <a:pPr>
              <a:lnSpc>
                <a:spcPct val="150000"/>
              </a:lnSpc>
            </a:pPr>
            <a:r>
              <a:rPr lang="en-US" sz="3600" dirty="0"/>
              <a:t>- Rewrite the email on the notebook.</a:t>
            </a:r>
          </a:p>
          <a:p>
            <a:pPr>
              <a:lnSpc>
                <a:spcPct val="150000"/>
              </a:lnSpc>
            </a:pPr>
            <a:r>
              <a:rPr lang="en-US" sz="3600" dirty="0"/>
              <a:t>- Prepare for Lesson 7 – Looking back &amp; Project.</a:t>
            </a:r>
          </a:p>
        </p:txBody>
      </p:sp>
      <p:pic>
        <p:nvPicPr>
          <p:cNvPr id="9" name="Picture 8">
            <a:extLst>
              <a:ext uri="{FF2B5EF4-FFF2-40B4-BE49-F238E27FC236}">
                <a16:creationId xmlns:a16="http://schemas.microsoft.com/office/drawing/2014/main" id="{03BC39F2-4045-47C3-BEE7-34D15748783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13736" r="86264"/>
                    </a14:imgEffect>
                  </a14:imgLayer>
                </a14:imgProps>
              </a:ext>
              <a:ext uri="{28A0092B-C50C-407E-A947-70E740481C1C}">
                <a14:useLocalDpi xmlns:a14="http://schemas.microsoft.com/office/drawing/2010/main" val="0"/>
              </a:ext>
            </a:extLst>
          </a:blip>
          <a:stretch>
            <a:fillRect/>
          </a:stretch>
        </p:blipFill>
        <p:spPr>
          <a:xfrm>
            <a:off x="8058318" y="3760990"/>
            <a:ext cx="4249429" cy="2965261"/>
          </a:xfrm>
          <a:prstGeom prst="rect">
            <a:avLst/>
          </a:prstGeom>
        </p:spPr>
      </p:pic>
    </p:spTree>
    <p:extLst>
      <p:ext uri="{BB962C8B-B14F-4D97-AF65-F5344CB8AC3E}">
        <p14:creationId xmlns:p14="http://schemas.microsoft.com/office/powerpoint/2010/main" val="38795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dirty="0">
                <a:latin typeface="Calibri" panose="020F0502020204030204" pitchFamily="34" charset="0"/>
              </a:rPr>
              <a:t>Website: </a:t>
            </a:r>
            <a:r>
              <a:rPr lang="en-GB" b="1" i="1" dirty="0" err="1">
                <a:latin typeface="Calibri" panose="020F0502020204030204" pitchFamily="34" charset="0"/>
              </a:rPr>
              <a:t>hoclieu.vn</a:t>
            </a:r>
            <a:endParaRPr lang="en-GB" dirty="0"/>
          </a:p>
          <a:p>
            <a:pPr algn="ctr"/>
            <a:r>
              <a:rPr lang="en-GB" b="1" dirty="0" err="1">
                <a:latin typeface="Calibri" panose="020F0502020204030204" pitchFamily="34" charset="0"/>
              </a:rPr>
              <a:t>Fanpage</a:t>
            </a:r>
            <a:r>
              <a:rPr lang="en-GB" b="1" dirty="0">
                <a:latin typeface="Calibri" panose="020F0502020204030204" pitchFamily="34" charset="0"/>
              </a:rPr>
              <a:t>: </a:t>
            </a:r>
            <a:r>
              <a:rPr lang="en-GB" b="1" i="1" dirty="0" err="1">
                <a:latin typeface="Calibri" panose="020F0502020204030204" pitchFamily="34" charset="0"/>
              </a:rPr>
              <a:t>facebook.com</a:t>
            </a:r>
            <a:r>
              <a:rPr lang="en-GB" b="1" i="1" dirty="0">
                <a:latin typeface="Calibri" panose="020F0502020204030204" pitchFamily="34" charset="0"/>
              </a:rPr>
              <a:t>/</a:t>
            </a:r>
            <a:r>
              <a:rPr lang="en-GB" b="1" i="1" dirty="0" err="1">
                <a:latin typeface="Calibri" panose="020F0502020204030204" pitchFamily="34" charset="0"/>
              </a:rPr>
              <a:t>tienganhglobalsuccess.vn</a:t>
            </a:r>
            <a:r>
              <a:rPr lang="en-GB" b="1" i="1" dirty="0">
                <a:latin typeface="Calibri" panose="020F0502020204030204" pitchFamily="34" charset="0"/>
              </a:rPr>
              <a:t>/</a:t>
            </a:r>
            <a:endParaRPr lang="en-GB" dirty="0"/>
          </a:p>
        </p:txBody>
      </p:sp>
    </p:spTree>
    <p:extLst>
      <p:ext uri="{BB962C8B-B14F-4D97-AF65-F5344CB8AC3E}">
        <p14:creationId xmlns:p14="http://schemas.microsoft.com/office/powerpoint/2010/main" val="34679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7620" y="-7620"/>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2261781" y="112190"/>
            <a:ext cx="712319" cy="709214"/>
            <a:chOff x="2180974" y="148629"/>
            <a:chExt cx="712319" cy="709214"/>
          </a:xfrm>
        </p:grpSpPr>
        <p:sp>
          <p:nvSpPr>
            <p:cNvPr id="30" name="Oval 29"/>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Chord 30"/>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3927147" y="1726624"/>
            <a:ext cx="3948886"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330051" y="1558228"/>
            <a:ext cx="964452" cy="916490"/>
          </a:xfrm>
          <a:prstGeom prst="rect">
            <a:avLst/>
          </a:prstGeom>
        </p:spPr>
      </p:pic>
      <p:sp>
        <p:nvSpPr>
          <p:cNvPr id="36" name="TextBox 35"/>
          <p:cNvSpPr txBox="1"/>
          <p:nvPr/>
        </p:nvSpPr>
        <p:spPr>
          <a:xfrm>
            <a:off x="4294503" y="1839389"/>
            <a:ext cx="3226438" cy="400110"/>
          </a:xfrm>
          <a:prstGeom prst="rect">
            <a:avLst/>
          </a:prstGeom>
          <a:noFill/>
        </p:spPr>
        <p:txBody>
          <a:bodyPr wrap="square" rtlCol="0">
            <a:spAutoFit/>
          </a:bodyPr>
          <a:lstStyle/>
          <a:p>
            <a:r>
              <a:rPr lang="en-US" sz="2000" b="1" dirty="0">
                <a:solidFill>
                  <a:schemeClr val="bg1"/>
                </a:solidFill>
              </a:rPr>
              <a:t>LESSON 6: SKILLS 2</a:t>
            </a:r>
          </a:p>
        </p:txBody>
      </p:sp>
      <p:sp>
        <p:nvSpPr>
          <p:cNvPr id="40" name="TextBox 39"/>
          <p:cNvSpPr txBox="1"/>
          <p:nvPr/>
        </p:nvSpPr>
        <p:spPr>
          <a:xfrm>
            <a:off x="928438" y="132929"/>
            <a:ext cx="1252347"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41" name="TextBox 40"/>
          <p:cNvSpPr txBox="1"/>
          <p:nvPr/>
        </p:nvSpPr>
        <p:spPr>
          <a:xfrm>
            <a:off x="3150250" y="88279"/>
            <a:ext cx="8871569" cy="707886"/>
          </a:xfrm>
          <a:prstGeom prst="rect">
            <a:avLst/>
          </a:prstGeom>
          <a:noFill/>
        </p:spPr>
        <p:txBody>
          <a:bodyPr wrap="square" rtlCol="0">
            <a:spAutoFit/>
          </a:bodyPr>
          <a:lstStyle/>
          <a:p>
            <a:r>
              <a:rPr lang="en-US" sz="4000" b="1" dirty="0">
                <a:solidFill>
                  <a:schemeClr val="bg1"/>
                </a:solidFill>
                <a:latin typeface="Myriad Pro" pitchFamily="34" charset="0"/>
              </a:rPr>
              <a:t>COMMUNICATION IN THE FUTURE</a:t>
            </a:r>
          </a:p>
        </p:txBody>
      </p:sp>
      <p:sp>
        <p:nvSpPr>
          <p:cNvPr id="42" name="TextBox 41"/>
          <p:cNvSpPr txBox="1"/>
          <p:nvPr/>
        </p:nvSpPr>
        <p:spPr>
          <a:xfrm>
            <a:off x="1276300" y="3793403"/>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1</a:t>
            </a:r>
          </a:p>
        </p:txBody>
      </p:sp>
      <p:sp>
        <p:nvSpPr>
          <p:cNvPr id="17" name="TextBox 16"/>
          <p:cNvSpPr txBox="1"/>
          <p:nvPr/>
        </p:nvSpPr>
        <p:spPr>
          <a:xfrm>
            <a:off x="2197843" y="109060"/>
            <a:ext cx="801657" cy="707886"/>
          </a:xfrm>
          <a:prstGeom prst="rect">
            <a:avLst/>
          </a:prstGeom>
          <a:noFill/>
        </p:spPr>
        <p:txBody>
          <a:bodyPr wrap="square" rtlCol="0">
            <a:spAutoFit/>
          </a:bodyPr>
          <a:lstStyle/>
          <a:p>
            <a:pPr algn="ctr"/>
            <a:r>
              <a:rPr lang="en-US" sz="4000" b="1" dirty="0">
                <a:solidFill>
                  <a:schemeClr val="bg1"/>
                </a:solidFill>
                <a:latin typeface="Myriad Pro" pitchFamily="34" charset="0"/>
              </a:rPr>
              <a:t>10</a:t>
            </a:r>
          </a:p>
        </p:txBody>
      </p:sp>
      <p:pic>
        <p:nvPicPr>
          <p:cNvPr id="4098" name="Picture 2" descr="Modes of Communication: Types, Meaning and Examples | Leverage Edu">
            <a:extLst>
              <a:ext uri="{FF2B5EF4-FFF2-40B4-BE49-F238E27FC236}">
                <a16:creationId xmlns:a16="http://schemas.microsoft.com/office/drawing/2014/main" id="{06C9D86E-BB8C-228E-1AB2-0419DB9FE9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0755" y="2711974"/>
            <a:ext cx="5847929" cy="3653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21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7" y="379976"/>
            <a:ext cx="3948886"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1" name="Freeform 10"/>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6" name="Rounded Rectangle 15"/>
          <p:cNvSpPr/>
          <p:nvPr/>
        </p:nvSpPr>
        <p:spPr>
          <a:xfrm>
            <a:off x="669161" y="1103050"/>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8" name="Rounded Rectangle 17"/>
          <p:cNvSpPr/>
          <p:nvPr/>
        </p:nvSpPr>
        <p:spPr>
          <a:xfrm>
            <a:off x="2896286" y="2779740"/>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LISTENING</a:t>
            </a:r>
            <a:endParaRPr lang="en-GB" b="1" dirty="0">
              <a:solidFill>
                <a:schemeClr val="tx1"/>
              </a:solidFill>
            </a:endParaRPr>
          </a:p>
        </p:txBody>
      </p:sp>
      <p:sp>
        <p:nvSpPr>
          <p:cNvPr id="19" name="Rounded Rectangle 18"/>
          <p:cNvSpPr/>
          <p:nvPr/>
        </p:nvSpPr>
        <p:spPr>
          <a:xfrm>
            <a:off x="669161" y="4519109"/>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WRITING</a:t>
            </a:r>
            <a:endParaRPr lang="en-GB" b="1" dirty="0">
              <a:solidFill>
                <a:schemeClr val="tx1"/>
              </a:solidFill>
            </a:endParaRPr>
          </a:p>
        </p:txBody>
      </p:sp>
      <p:sp>
        <p:nvSpPr>
          <p:cNvPr id="20" name="Rectangle 19"/>
          <p:cNvSpPr/>
          <p:nvPr/>
        </p:nvSpPr>
        <p:spPr>
          <a:xfrm>
            <a:off x="5588839" y="1234448"/>
            <a:ext cx="6043180" cy="61800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Game: Hot seat</a:t>
            </a:r>
          </a:p>
        </p:txBody>
      </p:sp>
      <p:sp>
        <p:nvSpPr>
          <p:cNvPr id="22" name="Rectangle 21"/>
          <p:cNvSpPr/>
          <p:nvPr/>
        </p:nvSpPr>
        <p:spPr>
          <a:xfrm>
            <a:off x="5588839" y="2081283"/>
            <a:ext cx="6043180" cy="1865931"/>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Calibri" panose="020F0502020204030204" pitchFamily="34" charset="0"/>
                <a:cs typeface="Calibri" panose="020F0502020204030204" pitchFamily="34" charset="0"/>
              </a:rPr>
              <a:t>Task 1: Look at the pictures. Complete the word / phrase for each picture. </a:t>
            </a:r>
            <a:endParaRPr lang="vi-VN" dirty="0">
              <a:solidFill>
                <a:schemeClr val="tx1"/>
              </a:solidFill>
              <a:latin typeface="Calibri" panose="020F0502020204030204" pitchFamily="34" charset="0"/>
              <a:cs typeface="Calibri" panose="020F0502020204030204" pitchFamily="34" charset="0"/>
            </a:endParaRPr>
          </a:p>
          <a:p>
            <a:r>
              <a:rPr lang="vi-VN" dirty="0">
                <a:solidFill>
                  <a:schemeClr val="tx1"/>
                </a:solidFill>
                <a:latin typeface="Calibri" panose="020F0502020204030204" pitchFamily="34" charset="0"/>
                <a:cs typeface="Calibri" panose="020F0502020204030204" pitchFamily="34" charset="0"/>
              </a:rPr>
              <a:t>Task 2: </a:t>
            </a:r>
            <a:r>
              <a:rPr lang="en-US" dirty="0">
                <a:solidFill>
                  <a:schemeClr val="tx1"/>
                </a:solidFill>
                <a:latin typeface="Calibri" panose="020F0502020204030204" pitchFamily="34" charset="0"/>
                <a:cs typeface="Calibri" panose="020F0502020204030204" pitchFamily="34" charset="0"/>
              </a:rPr>
              <a:t>Listen to an announcement about an exhibition. Complete each gap in the agenda with ONE word or a number.</a:t>
            </a:r>
          </a:p>
          <a:p>
            <a:r>
              <a:rPr lang="en-US" dirty="0">
                <a:solidFill>
                  <a:schemeClr val="tx1"/>
                </a:solidFill>
                <a:latin typeface="Calibri" panose="020F0502020204030204" pitchFamily="34" charset="0"/>
                <a:cs typeface="Calibri" panose="020F0502020204030204" pitchFamily="34" charset="0"/>
              </a:rPr>
              <a:t>Task 3: Listen again. Circle the correct answer A, B, or C. </a:t>
            </a:r>
          </a:p>
        </p:txBody>
      </p:sp>
      <p:sp>
        <p:nvSpPr>
          <p:cNvPr id="23" name="Rectangle 22"/>
          <p:cNvSpPr/>
          <p:nvPr/>
        </p:nvSpPr>
        <p:spPr>
          <a:xfrm>
            <a:off x="5580309" y="4160975"/>
            <a:ext cx="6043179" cy="1555760"/>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solidFill>
                  <a:schemeClr val="tx1"/>
                </a:solidFill>
                <a:latin typeface="Calibri" panose="020F0502020204030204" pitchFamily="34" charset="0"/>
                <a:cs typeface="Calibri" panose="020F0502020204030204" pitchFamily="34" charset="0"/>
              </a:rPr>
              <a:t>Task 4:</a:t>
            </a:r>
            <a:r>
              <a:rPr lang="en-US" dirty="0">
                <a:solidFill>
                  <a:schemeClr val="tx1"/>
                </a:solidFill>
                <a:latin typeface="Calibri" panose="020F0502020204030204" pitchFamily="34" charset="0"/>
                <a:cs typeface="Calibri" panose="020F0502020204030204" pitchFamily="34" charset="0"/>
              </a:rPr>
              <a:t> Work in pairs. Match the ideas (a - h) with parts of an outline (1 - 4) for a paragraph about a video call.</a:t>
            </a:r>
          </a:p>
          <a:p>
            <a:r>
              <a:rPr lang="vi-VN" dirty="0">
                <a:solidFill>
                  <a:schemeClr val="tx1"/>
                </a:solidFill>
                <a:latin typeface="Calibri" panose="020F0502020204030204" pitchFamily="34" charset="0"/>
                <a:cs typeface="Calibri" panose="020F0502020204030204" pitchFamily="34" charset="0"/>
              </a:rPr>
              <a:t>Task 5: </a:t>
            </a:r>
            <a:r>
              <a:rPr lang="en-US" dirty="0">
                <a:solidFill>
                  <a:schemeClr val="tx1"/>
                </a:solidFill>
                <a:latin typeface="Calibri" panose="020F0502020204030204" pitchFamily="34" charset="0"/>
                <a:cs typeface="Calibri" panose="020F0502020204030204" pitchFamily="34" charset="0"/>
              </a:rPr>
              <a:t>Write a paragraph (80 – 100 words) to describe a way of modern communication. You can use the ideas in 4 or your own ideas.  </a:t>
            </a:r>
          </a:p>
        </p:txBody>
      </p:sp>
      <p:cxnSp>
        <p:nvCxnSpPr>
          <p:cNvPr id="24" name="Curved Connector 23"/>
          <p:cNvCxnSpPr>
            <a:cxnSpLocks/>
            <a:stCxn id="16" idx="3"/>
            <a:endCxn id="18" idx="0"/>
          </p:cNvCxnSpPr>
          <p:nvPr/>
        </p:nvCxnSpPr>
        <p:spPr>
          <a:xfrm>
            <a:off x="2505075" y="1409153"/>
            <a:ext cx="1309168" cy="1370587"/>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6" name="Curved Connector 25"/>
          <p:cNvCxnSpPr>
            <a:cxnSpLocks/>
            <a:stCxn id="18" idx="1"/>
            <a:endCxn id="19" idx="0"/>
          </p:cNvCxnSpPr>
          <p:nvPr/>
        </p:nvCxnSpPr>
        <p:spPr>
          <a:xfrm rot="10800000" flipV="1">
            <a:off x="1587118" y="3080463"/>
            <a:ext cx="1309168" cy="1438645"/>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787234" y="518493"/>
            <a:ext cx="3596799" cy="400110"/>
          </a:xfrm>
          <a:prstGeom prst="rect">
            <a:avLst/>
          </a:prstGeom>
          <a:noFill/>
        </p:spPr>
        <p:txBody>
          <a:bodyPr wrap="square" rtlCol="0">
            <a:spAutoFit/>
          </a:bodyPr>
          <a:lstStyle/>
          <a:p>
            <a:r>
              <a:rPr lang="en-US" sz="2000" b="1" dirty="0">
                <a:solidFill>
                  <a:schemeClr val="bg1"/>
                </a:solidFill>
              </a:rPr>
              <a:t>LESSON 6: SKILLS 2</a:t>
            </a:r>
          </a:p>
        </p:txBody>
      </p:sp>
      <p:sp>
        <p:nvSpPr>
          <p:cNvPr id="27" name="Rounded Rectangle 26"/>
          <p:cNvSpPr/>
          <p:nvPr/>
        </p:nvSpPr>
        <p:spPr>
          <a:xfrm>
            <a:off x="2868251" y="5915388"/>
            <a:ext cx="1835914"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cxnSp>
        <p:nvCxnSpPr>
          <p:cNvPr id="28" name="Curved Connector 27"/>
          <p:cNvCxnSpPr>
            <a:cxnSpLocks/>
            <a:stCxn id="19" idx="3"/>
            <a:endCxn id="27" idx="0"/>
          </p:cNvCxnSpPr>
          <p:nvPr/>
        </p:nvCxnSpPr>
        <p:spPr>
          <a:xfrm>
            <a:off x="2505075" y="4819833"/>
            <a:ext cx="1281133" cy="1095555"/>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29" name="Rectangle 28"/>
          <p:cNvSpPr/>
          <p:nvPr/>
        </p:nvSpPr>
        <p:spPr>
          <a:xfrm>
            <a:off x="5580310" y="5893956"/>
            <a:ext cx="6051709" cy="684962"/>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p>
          <a:p>
            <a:r>
              <a:rPr lang="en-US" dirty="0">
                <a:solidFill>
                  <a:schemeClr val="tx1"/>
                </a:solidFill>
              </a:rPr>
              <a:t>Homework</a:t>
            </a:r>
            <a:endParaRPr lang="en-GB" dirty="0">
              <a:solidFill>
                <a:schemeClr val="tx1"/>
              </a:solidFill>
            </a:endParaRPr>
          </a:p>
        </p:txBody>
      </p:sp>
      <p:pic>
        <p:nvPicPr>
          <p:cNvPr id="30" name="Picture 29"/>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814243" y="240612"/>
            <a:ext cx="964452" cy="916490"/>
          </a:xfrm>
          <a:prstGeom prst="rect">
            <a:avLst/>
          </a:prstGeom>
        </p:spPr>
      </p:pic>
    </p:spTree>
    <p:extLst>
      <p:ext uri="{BB962C8B-B14F-4D97-AF65-F5344CB8AC3E}">
        <p14:creationId xmlns:p14="http://schemas.microsoft.com/office/powerpoint/2010/main" val="658201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36"/>
          <p:cNvGrpSpPr/>
          <p:nvPr/>
        </p:nvGrpSpPr>
        <p:grpSpPr>
          <a:xfrm>
            <a:off x="-1905" y="1905"/>
            <a:ext cx="12192000" cy="1083309"/>
            <a:chOff x="0" y="-3"/>
            <a:chExt cx="12192000" cy="1083309"/>
          </a:xfrm>
        </p:grpSpPr>
        <p:sp>
          <p:nvSpPr>
            <p:cNvPr id="38" name="Round Single Corner Rectangle 3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 Single Corner Rectangle 3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 Single Corner Rectangle 3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useBgFill="1">
        <p:nvSpPr>
          <p:cNvPr id="18" name="Rectangle 17">
            <a:extLst>
              <a:ext uri="{FF2B5EF4-FFF2-40B4-BE49-F238E27FC236}">
                <a16:creationId xmlns:a16="http://schemas.microsoft.com/office/drawing/2014/main" id="{18AC8E79-ECD6-4F34-BE5A-9F5E850E85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83306"/>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2BE1BB-2AB2-4D7E-9E27-8D245181B5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83306"/>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22A1615C-2156-4B15-BF3E-39794B37905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80997"/>
            <a:ext cx="5378624" cy="6402614"/>
            <a:chOff x="-19221" y="197691"/>
            <a:chExt cx="5378624" cy="6402614"/>
          </a:xfrm>
        </p:grpSpPr>
        <p:sp>
          <p:nvSpPr>
            <p:cNvPr id="23" name="Freeform: Shape 22">
              <a:extLst>
                <a:ext uri="{FF2B5EF4-FFF2-40B4-BE49-F238E27FC236}">
                  <a16:creationId xmlns:a16="http://schemas.microsoft.com/office/drawing/2014/main" id="{D0AAA4B8-4E08-4663-9835-BA403F0061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CB4869D1-3E13-4881-A292-2F38ECC07B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3FEDB7CE-BB3D-4A0D-A73F-3117044F32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A6E0C6E1-7FBF-471E-849C-A54AF1D41F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B2BFAA38-D910-41AD-BBED-0608E4AE71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5" name="TextBox 14">
            <a:extLst>
              <a:ext uri="{FF2B5EF4-FFF2-40B4-BE49-F238E27FC236}">
                <a16:creationId xmlns:a16="http://schemas.microsoft.com/office/drawing/2014/main" id="{3620506D-D0FB-4364-9BF0-303257236434}"/>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21" name="TextBox 20">
            <a:extLst>
              <a:ext uri="{FF2B5EF4-FFF2-40B4-BE49-F238E27FC236}">
                <a16:creationId xmlns:a16="http://schemas.microsoft.com/office/drawing/2014/main" id="{A982B3A6-EACF-42EF-B0CF-D6FC910459A8}"/>
              </a:ext>
            </a:extLst>
          </p:cNvPr>
          <p:cNvSpPr txBox="1"/>
          <p:nvPr/>
        </p:nvSpPr>
        <p:spPr>
          <a:xfrm>
            <a:off x="4847498" y="1783179"/>
            <a:ext cx="7260047" cy="4878900"/>
          </a:xfrm>
          <a:prstGeom prst="rect">
            <a:avLst/>
          </a:prstGeom>
          <a:noFill/>
        </p:spPr>
        <p:txBody>
          <a:bodyPr wrap="square">
            <a:spAutoFit/>
          </a:bodyPr>
          <a:lstStyle/>
          <a:p>
            <a:pPr marL="342900" indent="-342900">
              <a:lnSpc>
                <a:spcPct val="200000"/>
              </a:lnSpc>
              <a:buFontTx/>
              <a:buChar char="-"/>
            </a:pPr>
            <a:r>
              <a:rPr lang="en-US" sz="3200" dirty="0"/>
              <a:t>One student comes to the board and mime a way of communication</a:t>
            </a:r>
          </a:p>
          <a:p>
            <a:pPr marL="342900" indent="-342900">
              <a:lnSpc>
                <a:spcPct val="200000"/>
              </a:lnSpc>
              <a:buFontTx/>
              <a:buChar char="-"/>
            </a:pPr>
            <a:r>
              <a:rPr lang="en-US" sz="3200" dirty="0"/>
              <a:t>This student acts the activity without saying.</a:t>
            </a:r>
          </a:p>
          <a:p>
            <a:pPr marL="342900" indent="-342900">
              <a:lnSpc>
                <a:spcPct val="200000"/>
              </a:lnSpc>
              <a:buFontTx/>
              <a:buChar char="-"/>
            </a:pPr>
            <a:r>
              <a:rPr lang="en-US" sz="3200" dirty="0"/>
              <a:t>The rest of class guess the activity.</a:t>
            </a:r>
          </a:p>
        </p:txBody>
      </p:sp>
      <p:sp>
        <p:nvSpPr>
          <p:cNvPr id="4" name="TextBox 3">
            <a:extLst>
              <a:ext uri="{FF2B5EF4-FFF2-40B4-BE49-F238E27FC236}">
                <a16:creationId xmlns:a16="http://schemas.microsoft.com/office/drawing/2014/main" id="{90A3E95A-3D5D-4E3E-A00D-CA3CAC576081}"/>
              </a:ext>
            </a:extLst>
          </p:cNvPr>
          <p:cNvSpPr txBox="1"/>
          <p:nvPr/>
        </p:nvSpPr>
        <p:spPr>
          <a:xfrm>
            <a:off x="4504377" y="1280997"/>
            <a:ext cx="3907971" cy="646331"/>
          </a:xfrm>
          <a:prstGeom prst="rect">
            <a:avLst/>
          </a:prstGeom>
          <a:noFill/>
        </p:spPr>
        <p:txBody>
          <a:bodyPr wrap="square" rtlCol="0">
            <a:spAutoFit/>
          </a:bodyPr>
          <a:lstStyle/>
          <a:p>
            <a:r>
              <a:rPr lang="en-US" sz="3600" b="1" dirty="0"/>
              <a:t>How to play:</a:t>
            </a:r>
          </a:p>
        </p:txBody>
      </p:sp>
      <p:sp>
        <p:nvSpPr>
          <p:cNvPr id="5" name="TextBox 4">
            <a:extLst>
              <a:ext uri="{FF2B5EF4-FFF2-40B4-BE49-F238E27FC236}">
                <a16:creationId xmlns:a16="http://schemas.microsoft.com/office/drawing/2014/main" id="{337A5E1E-3CA0-4464-8CDD-31E8FAFCE4DB}"/>
              </a:ext>
            </a:extLst>
          </p:cNvPr>
          <p:cNvSpPr txBox="1"/>
          <p:nvPr/>
        </p:nvSpPr>
        <p:spPr>
          <a:xfrm>
            <a:off x="671283" y="3882687"/>
            <a:ext cx="3138228" cy="923330"/>
          </a:xfrm>
          <a:prstGeom prst="rect">
            <a:avLst/>
          </a:prstGeom>
          <a:noFill/>
        </p:spPr>
        <p:txBody>
          <a:bodyPr wrap="square" rtlCol="0">
            <a:spAutoFit/>
          </a:bodyPr>
          <a:lstStyle/>
          <a:p>
            <a:pPr algn="ctr"/>
            <a:r>
              <a:rPr lang="en-US" sz="5400" b="1" dirty="0">
                <a:solidFill>
                  <a:srgbClr val="C00000"/>
                </a:solidFill>
                <a:effectLst>
                  <a:outerShdw blurRad="38100" dist="38100" dir="2700000" algn="tl">
                    <a:srgbClr val="000000">
                      <a:alpha val="43137"/>
                    </a:srgbClr>
                  </a:outerShdw>
                </a:effectLst>
              </a:rPr>
              <a:t>HOT SEAT</a:t>
            </a:r>
          </a:p>
        </p:txBody>
      </p:sp>
    </p:spTree>
    <p:extLst>
      <p:ext uri="{BB962C8B-B14F-4D97-AF65-F5344CB8AC3E}">
        <p14:creationId xmlns:p14="http://schemas.microsoft.com/office/powerpoint/2010/main" val="340484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arn(inVertic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barn(inVertical)">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animEffect transition="in" filter="barn(inVertical)">
                                      <p:cBhvr>
                                        <p:cTn id="17" dur="500"/>
                                        <p:tgtEl>
                                          <p:spTgt spid="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00583" y="1160630"/>
            <a:ext cx="10104474" cy="461665"/>
          </a:xfrm>
          <a:prstGeom prst="rect">
            <a:avLst/>
          </a:prstGeom>
          <a:noFill/>
          <a:effectLst/>
        </p:spPr>
        <p:txBody>
          <a:bodyPr wrap="square" rtlCol="0">
            <a:spAutoFit/>
          </a:bodyPr>
          <a:lstStyle/>
          <a:p>
            <a:r>
              <a:rPr lang="en-US" sz="2400" b="1" dirty="0">
                <a:effectLst/>
              </a:rPr>
              <a:t>Look at the pictures. Complete the word / phrase for each picture. </a:t>
            </a:r>
            <a:endParaRPr lang="en-US" sz="2400" dirty="0"/>
          </a:p>
        </p:txBody>
      </p:sp>
      <p:sp>
        <p:nvSpPr>
          <p:cNvPr id="16" name="Rounded Rectangle 15"/>
          <p:cNvSpPr/>
          <p:nvPr/>
        </p:nvSpPr>
        <p:spPr>
          <a:xfrm>
            <a:off x="487067" y="116063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057990"/>
            <a:ext cx="397035" cy="707886"/>
          </a:xfrm>
          <a:prstGeom prst="rect">
            <a:avLst/>
          </a:prstGeom>
          <a:noFill/>
        </p:spPr>
        <p:txBody>
          <a:bodyPr wrap="square" rtlCol="0">
            <a:spAutoFit/>
          </a:bodyPr>
          <a:lstStyle/>
          <a:p>
            <a:pPr algn="ctr"/>
            <a:r>
              <a:rPr lang="vi-VN" sz="4000" b="1" dirty="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8" name="TextBox 7"/>
          <p:cNvSpPr txBox="1"/>
          <p:nvPr/>
        </p:nvSpPr>
        <p:spPr>
          <a:xfrm>
            <a:off x="487067" y="186930"/>
            <a:ext cx="2862189"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11" name="TextBox 10">
            <a:extLst>
              <a:ext uri="{FF2B5EF4-FFF2-40B4-BE49-F238E27FC236}">
                <a16:creationId xmlns:a16="http://schemas.microsoft.com/office/drawing/2014/main" id="{4B762BA3-5846-49A1-A041-93C20AA09C52}"/>
              </a:ext>
            </a:extLst>
          </p:cNvPr>
          <p:cNvSpPr txBox="1"/>
          <p:nvPr/>
        </p:nvSpPr>
        <p:spPr>
          <a:xfrm>
            <a:off x="628236" y="5209206"/>
            <a:ext cx="4482738" cy="837473"/>
          </a:xfrm>
          <a:prstGeom prst="rect">
            <a:avLst/>
          </a:prstGeom>
          <a:noFill/>
        </p:spPr>
        <p:txBody>
          <a:bodyPr wrap="square">
            <a:spAutoFit/>
          </a:bodyPr>
          <a:lstStyle/>
          <a:p>
            <a:pPr algn="ctr">
              <a:lnSpc>
                <a:spcPct val="150000"/>
              </a:lnSpc>
            </a:pPr>
            <a:r>
              <a:rPr lang="en-US" sz="3600" dirty="0">
                <a:solidFill>
                  <a:srgbClr val="C00000"/>
                </a:solidFill>
              </a:rPr>
              <a:t>1. </a:t>
            </a:r>
            <a:r>
              <a:rPr lang="en-US" sz="3600" dirty="0"/>
              <a:t>c_____ pigeon</a:t>
            </a:r>
            <a:endParaRPr lang="en-US" sz="3600" dirty="0">
              <a:effectLst/>
            </a:endParaRPr>
          </a:p>
        </p:txBody>
      </p:sp>
      <p:pic>
        <p:nvPicPr>
          <p:cNvPr id="3" name="Picture 2" descr="A white bird with a blue background&#10;&#10;Description automatically generated with low confidence">
            <a:extLst>
              <a:ext uri="{FF2B5EF4-FFF2-40B4-BE49-F238E27FC236}">
                <a16:creationId xmlns:a16="http://schemas.microsoft.com/office/drawing/2014/main" id="{90FF7C12-B5D0-0041-5223-2DB6934974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369" y="2322814"/>
            <a:ext cx="4482738" cy="2645551"/>
          </a:xfrm>
          <a:prstGeom prst="rect">
            <a:avLst/>
          </a:prstGeom>
          <a:ln>
            <a:solidFill>
              <a:schemeClr val="bg1">
                <a:lumMod val="65000"/>
              </a:schemeClr>
            </a:solidFill>
          </a:ln>
        </p:spPr>
      </p:pic>
      <p:grpSp>
        <p:nvGrpSpPr>
          <p:cNvPr id="6" name="Group 5">
            <a:extLst>
              <a:ext uri="{FF2B5EF4-FFF2-40B4-BE49-F238E27FC236}">
                <a16:creationId xmlns:a16="http://schemas.microsoft.com/office/drawing/2014/main" id="{76C31E37-79BB-3CB9-DC86-3C23DDD26603}"/>
              </a:ext>
            </a:extLst>
          </p:cNvPr>
          <p:cNvGrpSpPr/>
          <p:nvPr/>
        </p:nvGrpSpPr>
        <p:grpSpPr>
          <a:xfrm>
            <a:off x="6406981" y="2199817"/>
            <a:ext cx="4901167" cy="2891544"/>
            <a:chOff x="4006661" y="2064903"/>
            <a:chExt cx="3050000" cy="1803400"/>
          </a:xfrm>
        </p:grpSpPr>
        <p:pic>
          <p:nvPicPr>
            <p:cNvPr id="1026" name="Picture 2">
              <a:extLst>
                <a:ext uri="{FF2B5EF4-FFF2-40B4-BE49-F238E27FC236}">
                  <a16:creationId xmlns:a16="http://schemas.microsoft.com/office/drawing/2014/main" id="{0FEAFEFD-2BA7-A867-1CF1-4D66C0F4FD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1875" y="2068303"/>
              <a:ext cx="1039572" cy="1800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2028230-4706-2D92-E332-5C90C7AC98AE}"/>
                </a:ext>
              </a:extLst>
            </p:cNvPr>
            <p:cNvSpPr txBox="1"/>
            <p:nvPr/>
          </p:nvSpPr>
          <p:spPr>
            <a:xfrm>
              <a:off x="4006661" y="2064903"/>
              <a:ext cx="3050000" cy="1803400"/>
            </a:xfrm>
            <a:prstGeom prst="rect">
              <a:avLst/>
            </a:prstGeom>
            <a:noFill/>
            <a:ln>
              <a:solidFill>
                <a:schemeClr val="bg1">
                  <a:lumMod val="65000"/>
                </a:schemeClr>
              </a:solidFill>
            </a:ln>
          </p:spPr>
          <p:txBody>
            <a:bodyPr wrap="square" rtlCol="0">
              <a:spAutoFit/>
            </a:bodyPr>
            <a:lstStyle/>
            <a:p>
              <a:endParaRPr lang="en-VN" dirty="0"/>
            </a:p>
          </p:txBody>
        </p:sp>
      </p:grpSp>
      <p:sp>
        <p:nvSpPr>
          <p:cNvPr id="7" name="TextBox 6">
            <a:extLst>
              <a:ext uri="{FF2B5EF4-FFF2-40B4-BE49-F238E27FC236}">
                <a16:creationId xmlns:a16="http://schemas.microsoft.com/office/drawing/2014/main" id="{50C97930-B215-CBFB-A2B3-0BF21B8AC748}"/>
              </a:ext>
            </a:extLst>
          </p:cNvPr>
          <p:cNvSpPr txBox="1"/>
          <p:nvPr/>
        </p:nvSpPr>
        <p:spPr>
          <a:xfrm>
            <a:off x="6174560" y="5422663"/>
            <a:ext cx="3957579" cy="754694"/>
          </a:xfrm>
          <a:prstGeom prst="rect">
            <a:avLst/>
          </a:prstGeom>
          <a:noFill/>
        </p:spPr>
        <p:txBody>
          <a:bodyPr wrap="square">
            <a:spAutoFit/>
          </a:bodyPr>
          <a:lstStyle/>
          <a:p>
            <a:pPr algn="ctr">
              <a:lnSpc>
                <a:spcPct val="150000"/>
              </a:lnSpc>
            </a:pPr>
            <a:r>
              <a:rPr lang="en-US" sz="3200" dirty="0">
                <a:solidFill>
                  <a:srgbClr val="C00000"/>
                </a:solidFill>
              </a:rPr>
              <a:t>2.  </a:t>
            </a:r>
            <a:r>
              <a:rPr lang="en-US" sz="3200" dirty="0"/>
              <a:t>s____________</a:t>
            </a:r>
            <a:endParaRPr lang="en-US" sz="3200" dirty="0">
              <a:effectLst/>
            </a:endParaRPr>
          </a:p>
        </p:txBody>
      </p:sp>
      <p:sp>
        <p:nvSpPr>
          <p:cNvPr id="13" name="TextBox 12">
            <a:extLst>
              <a:ext uri="{FF2B5EF4-FFF2-40B4-BE49-F238E27FC236}">
                <a16:creationId xmlns:a16="http://schemas.microsoft.com/office/drawing/2014/main" id="{DF646CFB-D305-1406-F36A-93483237940C}"/>
              </a:ext>
            </a:extLst>
          </p:cNvPr>
          <p:cNvSpPr txBox="1"/>
          <p:nvPr/>
        </p:nvSpPr>
        <p:spPr>
          <a:xfrm>
            <a:off x="1650519" y="5400348"/>
            <a:ext cx="2215788" cy="646331"/>
          </a:xfrm>
          <a:prstGeom prst="rect">
            <a:avLst/>
          </a:prstGeom>
          <a:noFill/>
        </p:spPr>
        <p:txBody>
          <a:bodyPr wrap="square" rtlCol="0">
            <a:spAutoFit/>
          </a:bodyPr>
          <a:lstStyle/>
          <a:p>
            <a:r>
              <a:rPr lang="en-VN" sz="3600" dirty="0">
                <a:solidFill>
                  <a:srgbClr val="C00000"/>
                </a:solidFill>
              </a:rPr>
              <a:t>carrier</a:t>
            </a:r>
          </a:p>
        </p:txBody>
      </p:sp>
      <p:sp>
        <p:nvSpPr>
          <p:cNvPr id="14" name="TextBox 13">
            <a:extLst>
              <a:ext uri="{FF2B5EF4-FFF2-40B4-BE49-F238E27FC236}">
                <a16:creationId xmlns:a16="http://schemas.microsoft.com/office/drawing/2014/main" id="{19C9399E-2F15-021A-302D-1BCC482664C8}"/>
              </a:ext>
            </a:extLst>
          </p:cNvPr>
          <p:cNvSpPr txBox="1"/>
          <p:nvPr/>
        </p:nvSpPr>
        <p:spPr>
          <a:xfrm>
            <a:off x="7007813" y="5592554"/>
            <a:ext cx="3278426" cy="584775"/>
          </a:xfrm>
          <a:prstGeom prst="rect">
            <a:avLst/>
          </a:prstGeom>
          <a:noFill/>
        </p:spPr>
        <p:txBody>
          <a:bodyPr wrap="square" rtlCol="0">
            <a:spAutoFit/>
          </a:bodyPr>
          <a:lstStyle/>
          <a:p>
            <a:r>
              <a:rPr lang="en-VN" sz="3200" dirty="0">
                <a:solidFill>
                  <a:srgbClr val="C00000"/>
                </a:solidFill>
              </a:rPr>
              <a:t>smartwatch</a:t>
            </a:r>
          </a:p>
        </p:txBody>
      </p:sp>
    </p:spTree>
    <p:extLst>
      <p:ext uri="{BB962C8B-B14F-4D97-AF65-F5344CB8AC3E}">
        <p14:creationId xmlns:p14="http://schemas.microsoft.com/office/powerpoint/2010/main" val="1529224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dissolv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dissolve">
                                      <p:cBhvr>
                                        <p:cTn id="1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00583" y="1160630"/>
            <a:ext cx="10104474" cy="461665"/>
          </a:xfrm>
          <a:prstGeom prst="rect">
            <a:avLst/>
          </a:prstGeom>
          <a:noFill/>
          <a:effectLst/>
        </p:spPr>
        <p:txBody>
          <a:bodyPr wrap="square" rtlCol="0">
            <a:spAutoFit/>
          </a:bodyPr>
          <a:lstStyle/>
          <a:p>
            <a:r>
              <a:rPr lang="en-US" sz="2400" b="1" dirty="0">
                <a:effectLst/>
              </a:rPr>
              <a:t>Look at the pictures. Complete the word / phrase for each picture. </a:t>
            </a:r>
            <a:endParaRPr lang="en-US" sz="2400" dirty="0"/>
          </a:p>
        </p:txBody>
      </p:sp>
      <p:sp>
        <p:nvSpPr>
          <p:cNvPr id="16" name="Rounded Rectangle 15"/>
          <p:cNvSpPr/>
          <p:nvPr/>
        </p:nvSpPr>
        <p:spPr>
          <a:xfrm>
            <a:off x="487067" y="116063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057990"/>
            <a:ext cx="397035" cy="707886"/>
          </a:xfrm>
          <a:prstGeom prst="rect">
            <a:avLst/>
          </a:prstGeom>
          <a:noFill/>
        </p:spPr>
        <p:txBody>
          <a:bodyPr wrap="square" rtlCol="0">
            <a:spAutoFit/>
          </a:bodyPr>
          <a:lstStyle/>
          <a:p>
            <a:pPr algn="ctr"/>
            <a:r>
              <a:rPr lang="vi-VN" sz="4000" b="1" dirty="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8" name="TextBox 7"/>
          <p:cNvSpPr txBox="1"/>
          <p:nvPr/>
        </p:nvSpPr>
        <p:spPr>
          <a:xfrm>
            <a:off x="487067" y="186930"/>
            <a:ext cx="2862189"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pic>
        <p:nvPicPr>
          <p:cNvPr id="4" name="Picture 3" descr="Graphical user interface, text, application&#10;&#10;Description automatically generated">
            <a:extLst>
              <a:ext uri="{FF2B5EF4-FFF2-40B4-BE49-F238E27FC236}">
                <a16:creationId xmlns:a16="http://schemas.microsoft.com/office/drawing/2014/main" id="{94C20D62-B224-AEB7-7613-FFB00DF9F7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369" y="2182205"/>
            <a:ext cx="4693129" cy="2747197"/>
          </a:xfrm>
          <a:prstGeom prst="rect">
            <a:avLst/>
          </a:prstGeom>
        </p:spPr>
      </p:pic>
      <p:pic>
        <p:nvPicPr>
          <p:cNvPr id="1028" name="Picture 4" descr="Picture: 123RF/OSTAPENKO">
            <a:extLst>
              <a:ext uri="{FF2B5EF4-FFF2-40B4-BE49-F238E27FC236}">
                <a16:creationId xmlns:a16="http://schemas.microsoft.com/office/drawing/2014/main" id="{887D31A7-CF74-7669-5154-32D5037F6F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466" b="10553"/>
          <a:stretch/>
        </p:blipFill>
        <p:spPr bwMode="auto">
          <a:xfrm>
            <a:off x="6415275" y="2182206"/>
            <a:ext cx="4693125" cy="2747197"/>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AAE68C6-94DD-5171-0606-AB70E29F95DF}"/>
              </a:ext>
            </a:extLst>
          </p:cNvPr>
          <p:cNvSpPr txBox="1"/>
          <p:nvPr/>
        </p:nvSpPr>
        <p:spPr>
          <a:xfrm>
            <a:off x="740113" y="4892092"/>
            <a:ext cx="4343439" cy="837473"/>
          </a:xfrm>
          <a:prstGeom prst="rect">
            <a:avLst/>
          </a:prstGeom>
          <a:noFill/>
        </p:spPr>
        <p:txBody>
          <a:bodyPr wrap="square">
            <a:spAutoFit/>
          </a:bodyPr>
          <a:lstStyle/>
          <a:p>
            <a:pPr algn="ctr">
              <a:lnSpc>
                <a:spcPct val="150000"/>
              </a:lnSpc>
            </a:pPr>
            <a:r>
              <a:rPr lang="en-US" sz="3600" dirty="0">
                <a:solidFill>
                  <a:srgbClr val="C00000"/>
                </a:solidFill>
              </a:rPr>
              <a:t>3. </a:t>
            </a:r>
            <a:r>
              <a:rPr lang="en-US" sz="3600" dirty="0"/>
              <a:t>t_______ machine</a:t>
            </a:r>
            <a:endParaRPr lang="en-US" sz="3600" dirty="0">
              <a:effectLst/>
            </a:endParaRPr>
          </a:p>
        </p:txBody>
      </p:sp>
      <p:sp>
        <p:nvSpPr>
          <p:cNvPr id="10" name="TextBox 9">
            <a:extLst>
              <a:ext uri="{FF2B5EF4-FFF2-40B4-BE49-F238E27FC236}">
                <a16:creationId xmlns:a16="http://schemas.microsoft.com/office/drawing/2014/main" id="{98E55BC5-7DAF-D215-D416-970075953520}"/>
              </a:ext>
            </a:extLst>
          </p:cNvPr>
          <p:cNvSpPr txBox="1"/>
          <p:nvPr/>
        </p:nvSpPr>
        <p:spPr>
          <a:xfrm>
            <a:off x="6310356" y="4929403"/>
            <a:ext cx="4343439" cy="837473"/>
          </a:xfrm>
          <a:prstGeom prst="rect">
            <a:avLst/>
          </a:prstGeom>
          <a:noFill/>
        </p:spPr>
        <p:txBody>
          <a:bodyPr wrap="square">
            <a:spAutoFit/>
          </a:bodyPr>
          <a:lstStyle/>
          <a:p>
            <a:pPr algn="ctr">
              <a:lnSpc>
                <a:spcPct val="150000"/>
              </a:lnSpc>
            </a:pPr>
            <a:r>
              <a:rPr lang="en-US" sz="3600" dirty="0">
                <a:solidFill>
                  <a:srgbClr val="C00000"/>
                </a:solidFill>
              </a:rPr>
              <a:t>4. </a:t>
            </a:r>
            <a:r>
              <a:rPr lang="en-US" sz="3600" dirty="0"/>
              <a:t>h_________</a:t>
            </a:r>
            <a:endParaRPr lang="en-US" sz="3600" dirty="0">
              <a:effectLst/>
            </a:endParaRPr>
          </a:p>
        </p:txBody>
      </p:sp>
      <p:sp>
        <p:nvSpPr>
          <p:cNvPr id="15" name="TextBox 14">
            <a:extLst>
              <a:ext uri="{FF2B5EF4-FFF2-40B4-BE49-F238E27FC236}">
                <a16:creationId xmlns:a16="http://schemas.microsoft.com/office/drawing/2014/main" id="{399AA11A-9253-620E-E6E8-D6D176AE5555}"/>
              </a:ext>
            </a:extLst>
          </p:cNvPr>
          <p:cNvSpPr txBox="1"/>
          <p:nvPr/>
        </p:nvSpPr>
        <p:spPr>
          <a:xfrm>
            <a:off x="1330746" y="5083234"/>
            <a:ext cx="2220530" cy="646331"/>
          </a:xfrm>
          <a:prstGeom prst="rect">
            <a:avLst/>
          </a:prstGeom>
          <a:noFill/>
        </p:spPr>
        <p:txBody>
          <a:bodyPr wrap="square" rtlCol="0">
            <a:spAutoFit/>
          </a:bodyPr>
          <a:lstStyle/>
          <a:p>
            <a:r>
              <a:rPr lang="en-VN" sz="3600" dirty="0">
                <a:solidFill>
                  <a:srgbClr val="C00000"/>
                </a:solidFill>
              </a:rPr>
              <a:t>telepathy</a:t>
            </a:r>
          </a:p>
        </p:txBody>
      </p:sp>
      <p:sp>
        <p:nvSpPr>
          <p:cNvPr id="22" name="TextBox 21">
            <a:extLst>
              <a:ext uri="{FF2B5EF4-FFF2-40B4-BE49-F238E27FC236}">
                <a16:creationId xmlns:a16="http://schemas.microsoft.com/office/drawing/2014/main" id="{7CCF20F5-E4EF-DC68-568A-7674A617FD84}"/>
              </a:ext>
            </a:extLst>
          </p:cNvPr>
          <p:cNvSpPr txBox="1"/>
          <p:nvPr/>
        </p:nvSpPr>
        <p:spPr>
          <a:xfrm>
            <a:off x="7475089" y="5120545"/>
            <a:ext cx="2349395" cy="646331"/>
          </a:xfrm>
          <a:prstGeom prst="rect">
            <a:avLst/>
          </a:prstGeom>
          <a:noFill/>
        </p:spPr>
        <p:txBody>
          <a:bodyPr wrap="square" rtlCol="0">
            <a:spAutoFit/>
          </a:bodyPr>
          <a:lstStyle/>
          <a:p>
            <a:r>
              <a:rPr lang="en-VN" sz="3600" dirty="0">
                <a:solidFill>
                  <a:srgbClr val="C00000"/>
                </a:solidFill>
              </a:rPr>
              <a:t>holographs</a:t>
            </a:r>
          </a:p>
        </p:txBody>
      </p:sp>
    </p:spTree>
    <p:extLst>
      <p:ext uri="{BB962C8B-B14F-4D97-AF65-F5344CB8AC3E}">
        <p14:creationId xmlns:p14="http://schemas.microsoft.com/office/powerpoint/2010/main" val="428266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dissolve">
                                      <p:cBhvr>
                                        <p:cTn id="12"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F3B4CDDF-45F5-892A-76EA-BA9A89F6F893}"/>
              </a:ext>
            </a:extLst>
          </p:cNvPr>
          <p:cNvGrpSpPr/>
          <p:nvPr/>
        </p:nvGrpSpPr>
        <p:grpSpPr>
          <a:xfrm>
            <a:off x="46267" y="2342140"/>
            <a:ext cx="12143828" cy="3375323"/>
            <a:chOff x="46267" y="2342140"/>
            <a:chExt cx="12143828" cy="3375323"/>
          </a:xfrm>
        </p:grpSpPr>
        <p:grpSp>
          <p:nvGrpSpPr>
            <p:cNvPr id="18" name="Group 17">
              <a:extLst>
                <a:ext uri="{FF2B5EF4-FFF2-40B4-BE49-F238E27FC236}">
                  <a16:creationId xmlns:a16="http://schemas.microsoft.com/office/drawing/2014/main" id="{59BEC003-85D7-AEF1-D8D9-1AD43FE37CF6}"/>
                </a:ext>
              </a:extLst>
            </p:cNvPr>
            <p:cNvGrpSpPr/>
            <p:nvPr/>
          </p:nvGrpSpPr>
          <p:grpSpPr>
            <a:xfrm>
              <a:off x="46267" y="2342140"/>
              <a:ext cx="12143828" cy="3375323"/>
              <a:chOff x="46267" y="2342140"/>
              <a:chExt cx="12143828" cy="3375323"/>
            </a:xfrm>
          </p:grpSpPr>
          <p:pic>
            <p:nvPicPr>
              <p:cNvPr id="2" name="Picture 1">
                <a:extLst>
                  <a:ext uri="{FF2B5EF4-FFF2-40B4-BE49-F238E27FC236}">
                    <a16:creationId xmlns:a16="http://schemas.microsoft.com/office/drawing/2014/main" id="{39427987-B1B0-A4C4-E1FC-F427BD60B27D}"/>
                  </a:ext>
                </a:extLst>
              </p:cNvPr>
              <p:cNvPicPr>
                <a:picLocks noChangeAspect="1"/>
              </p:cNvPicPr>
              <p:nvPr/>
            </p:nvPicPr>
            <p:blipFill>
              <a:blip r:embed="rId5"/>
              <a:stretch>
                <a:fillRect/>
              </a:stretch>
            </p:blipFill>
            <p:spPr>
              <a:xfrm>
                <a:off x="46267" y="2342140"/>
                <a:ext cx="12143828" cy="3375323"/>
              </a:xfrm>
              <a:prstGeom prst="rect">
                <a:avLst/>
              </a:prstGeom>
            </p:spPr>
          </p:pic>
          <p:pic>
            <p:nvPicPr>
              <p:cNvPr id="15" name="Picture 14">
                <a:extLst>
                  <a:ext uri="{FF2B5EF4-FFF2-40B4-BE49-F238E27FC236}">
                    <a16:creationId xmlns:a16="http://schemas.microsoft.com/office/drawing/2014/main" id="{C265DD01-9A8B-EDEC-2119-8C4B979FCC54}"/>
                  </a:ext>
                </a:extLst>
              </p:cNvPr>
              <p:cNvPicPr>
                <a:picLocks noChangeAspect="1"/>
              </p:cNvPicPr>
              <p:nvPr/>
            </p:nvPicPr>
            <p:blipFill>
              <a:blip r:embed="rId6"/>
              <a:stretch>
                <a:fillRect/>
              </a:stretch>
            </p:blipFill>
            <p:spPr>
              <a:xfrm>
                <a:off x="1883274" y="4498659"/>
                <a:ext cx="1366593" cy="443699"/>
              </a:xfrm>
              <a:prstGeom prst="rect">
                <a:avLst/>
              </a:prstGeom>
            </p:spPr>
          </p:pic>
        </p:grpSp>
        <p:pic>
          <p:nvPicPr>
            <p:cNvPr id="19" name="Picture 18">
              <a:extLst>
                <a:ext uri="{FF2B5EF4-FFF2-40B4-BE49-F238E27FC236}">
                  <a16:creationId xmlns:a16="http://schemas.microsoft.com/office/drawing/2014/main" id="{41E528DD-E8CC-2CF7-B183-CBF7D22891C2}"/>
                </a:ext>
              </a:extLst>
            </p:cNvPr>
            <p:cNvPicPr>
              <a:picLocks noChangeAspect="1"/>
            </p:cNvPicPr>
            <p:nvPr/>
          </p:nvPicPr>
          <p:blipFill>
            <a:blip r:embed="rId7"/>
            <a:stretch>
              <a:fillRect/>
            </a:stretch>
          </p:blipFill>
          <p:spPr>
            <a:xfrm>
              <a:off x="5839024" y="5142892"/>
              <a:ext cx="1482526" cy="487920"/>
            </a:xfrm>
            <a:prstGeom prst="rect">
              <a:avLst/>
            </a:prstGeom>
          </p:spPr>
        </p:pic>
      </p:grpSp>
      <p:grpSp>
        <p:nvGrpSpPr>
          <p:cNvPr id="16" name="Group 15"/>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ounded Rectangle 12"/>
          <p:cNvSpPr/>
          <p:nvPr/>
        </p:nvSpPr>
        <p:spPr>
          <a:xfrm>
            <a:off x="545704" y="124317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2" name="TextBox 11"/>
          <p:cNvSpPr txBox="1"/>
          <p:nvPr/>
        </p:nvSpPr>
        <p:spPr>
          <a:xfrm>
            <a:off x="1107298" y="1147839"/>
            <a:ext cx="10338245" cy="830997"/>
          </a:xfrm>
          <a:prstGeom prst="rect">
            <a:avLst/>
          </a:prstGeom>
          <a:noFill/>
          <a:effectLst/>
        </p:spPr>
        <p:txBody>
          <a:bodyPr wrap="square" rtlCol="0">
            <a:spAutoFit/>
          </a:bodyPr>
          <a:lstStyle/>
          <a:p>
            <a:r>
              <a:rPr lang="en-US" sz="2400" b="1" dirty="0">
                <a:effectLst/>
              </a:rPr>
              <a:t>Listen to an announcement about an exhibition. Complete each gap in the agenda with ONE word or a number. </a:t>
            </a:r>
            <a:endParaRPr lang="en-US" sz="2400" dirty="0"/>
          </a:p>
        </p:txBody>
      </p:sp>
      <p:sp>
        <p:nvSpPr>
          <p:cNvPr id="17" name="TextBox 16"/>
          <p:cNvSpPr txBox="1"/>
          <p:nvPr/>
        </p:nvSpPr>
        <p:spPr>
          <a:xfrm>
            <a:off x="598490" y="1140537"/>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194965"/>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6" name="TextBox 5">
            <a:extLst>
              <a:ext uri="{FF2B5EF4-FFF2-40B4-BE49-F238E27FC236}">
                <a16:creationId xmlns:a16="http://schemas.microsoft.com/office/drawing/2014/main" id="{2A1D1DB0-CBDC-B82E-7BA1-EB908715AA1A}"/>
              </a:ext>
            </a:extLst>
          </p:cNvPr>
          <p:cNvSpPr txBox="1"/>
          <p:nvPr/>
        </p:nvSpPr>
        <p:spPr>
          <a:xfrm>
            <a:off x="9282223" y="3027975"/>
            <a:ext cx="1036532" cy="584775"/>
          </a:xfrm>
          <a:prstGeom prst="rect">
            <a:avLst/>
          </a:prstGeom>
          <a:noFill/>
        </p:spPr>
        <p:txBody>
          <a:bodyPr wrap="square" rtlCol="0">
            <a:spAutoFit/>
          </a:bodyPr>
          <a:lstStyle/>
          <a:p>
            <a:r>
              <a:rPr lang="en-VN" sz="3200" b="1" dirty="0">
                <a:solidFill>
                  <a:srgbClr val="7030A0"/>
                </a:solidFill>
              </a:rPr>
              <a:t>8:20</a:t>
            </a:r>
          </a:p>
        </p:txBody>
      </p:sp>
      <p:sp>
        <p:nvSpPr>
          <p:cNvPr id="7" name="TextBox 6">
            <a:extLst>
              <a:ext uri="{FF2B5EF4-FFF2-40B4-BE49-F238E27FC236}">
                <a16:creationId xmlns:a16="http://schemas.microsoft.com/office/drawing/2014/main" id="{D571EDB9-B36D-CDE9-C83B-3DB6F3219192}"/>
              </a:ext>
            </a:extLst>
          </p:cNvPr>
          <p:cNvSpPr txBox="1"/>
          <p:nvPr/>
        </p:nvSpPr>
        <p:spPr>
          <a:xfrm>
            <a:off x="4861931" y="3692501"/>
            <a:ext cx="1268388" cy="584775"/>
          </a:xfrm>
          <a:prstGeom prst="rect">
            <a:avLst/>
          </a:prstGeom>
          <a:noFill/>
        </p:spPr>
        <p:txBody>
          <a:bodyPr wrap="square" rtlCol="0">
            <a:spAutoFit/>
          </a:bodyPr>
          <a:lstStyle/>
          <a:p>
            <a:r>
              <a:rPr lang="en-VN" sz="3200" b="1" dirty="0">
                <a:solidFill>
                  <a:srgbClr val="7030A0"/>
                </a:solidFill>
              </a:rPr>
              <a:t>First</a:t>
            </a:r>
          </a:p>
        </p:txBody>
      </p:sp>
      <p:sp>
        <p:nvSpPr>
          <p:cNvPr id="8" name="TextBox 7">
            <a:extLst>
              <a:ext uri="{FF2B5EF4-FFF2-40B4-BE49-F238E27FC236}">
                <a16:creationId xmlns:a16="http://schemas.microsoft.com/office/drawing/2014/main" id="{133CB25C-B90C-572F-67C3-639FDA4EFFF2}"/>
              </a:ext>
            </a:extLst>
          </p:cNvPr>
          <p:cNvSpPr txBox="1"/>
          <p:nvPr/>
        </p:nvSpPr>
        <p:spPr>
          <a:xfrm>
            <a:off x="797007" y="4357583"/>
            <a:ext cx="1663802" cy="584775"/>
          </a:xfrm>
          <a:prstGeom prst="rect">
            <a:avLst/>
          </a:prstGeom>
          <a:noFill/>
        </p:spPr>
        <p:txBody>
          <a:bodyPr wrap="square" rtlCol="0">
            <a:spAutoFit/>
          </a:bodyPr>
          <a:lstStyle/>
          <a:p>
            <a:r>
              <a:rPr lang="en-US" sz="3200" b="1" dirty="0">
                <a:solidFill>
                  <a:srgbClr val="7030A0"/>
                </a:solidFill>
              </a:rPr>
              <a:t>M</a:t>
            </a:r>
            <a:r>
              <a:rPr lang="en-VN" sz="3200" b="1" dirty="0">
                <a:solidFill>
                  <a:srgbClr val="7030A0"/>
                </a:solidFill>
              </a:rPr>
              <a:t>odern</a:t>
            </a:r>
          </a:p>
        </p:txBody>
      </p:sp>
      <p:sp>
        <p:nvSpPr>
          <p:cNvPr id="9" name="TextBox 8">
            <a:extLst>
              <a:ext uri="{FF2B5EF4-FFF2-40B4-BE49-F238E27FC236}">
                <a16:creationId xmlns:a16="http://schemas.microsoft.com/office/drawing/2014/main" id="{ADE492C2-AF6B-F9D3-1967-786D871E4F1B}"/>
              </a:ext>
            </a:extLst>
          </p:cNvPr>
          <p:cNvSpPr txBox="1"/>
          <p:nvPr/>
        </p:nvSpPr>
        <p:spPr>
          <a:xfrm>
            <a:off x="8852734" y="4372719"/>
            <a:ext cx="1268388" cy="584775"/>
          </a:xfrm>
          <a:prstGeom prst="rect">
            <a:avLst/>
          </a:prstGeom>
          <a:noFill/>
        </p:spPr>
        <p:txBody>
          <a:bodyPr wrap="square" rtlCol="0">
            <a:spAutoFit/>
          </a:bodyPr>
          <a:lstStyle/>
          <a:p>
            <a:r>
              <a:rPr lang="en-VN" sz="3200" b="1" dirty="0">
                <a:solidFill>
                  <a:srgbClr val="7030A0"/>
                </a:solidFill>
              </a:rPr>
              <a:t>10:15</a:t>
            </a:r>
          </a:p>
        </p:txBody>
      </p:sp>
      <p:sp>
        <p:nvSpPr>
          <p:cNvPr id="10" name="TextBox 9">
            <a:extLst>
              <a:ext uri="{FF2B5EF4-FFF2-40B4-BE49-F238E27FC236}">
                <a16:creationId xmlns:a16="http://schemas.microsoft.com/office/drawing/2014/main" id="{860F423E-F8CA-7524-7C1C-66D081E53CC1}"/>
              </a:ext>
            </a:extLst>
          </p:cNvPr>
          <p:cNvSpPr txBox="1"/>
          <p:nvPr/>
        </p:nvSpPr>
        <p:spPr>
          <a:xfrm>
            <a:off x="4856613" y="5042862"/>
            <a:ext cx="1536611" cy="584775"/>
          </a:xfrm>
          <a:prstGeom prst="rect">
            <a:avLst/>
          </a:prstGeom>
          <a:noFill/>
        </p:spPr>
        <p:txBody>
          <a:bodyPr wrap="square" rtlCol="0">
            <a:spAutoFit/>
          </a:bodyPr>
          <a:lstStyle/>
          <a:p>
            <a:r>
              <a:rPr lang="en-VN" sz="3200" b="1" dirty="0">
                <a:solidFill>
                  <a:srgbClr val="7030A0"/>
                </a:solidFill>
              </a:rPr>
              <a:t>Cinema</a:t>
            </a:r>
          </a:p>
        </p:txBody>
      </p:sp>
      <p:pic>
        <p:nvPicPr>
          <p:cNvPr id="3" name="Track 66.mp3">
            <a:hlinkClick r:id="" action="ppaction://media"/>
            <a:extLst>
              <a:ext uri="{FF2B5EF4-FFF2-40B4-BE49-F238E27FC236}">
                <a16:creationId xmlns:a16="http://schemas.microsoft.com/office/drawing/2014/main" id="{CA09472D-6BD0-8793-464F-54E0F89B009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986824" y="1410023"/>
            <a:ext cx="812800" cy="812800"/>
          </a:xfrm>
          <a:prstGeom prst="rect">
            <a:avLst/>
          </a:prstGeom>
        </p:spPr>
      </p:pic>
    </p:spTree>
    <p:extLst>
      <p:ext uri="{BB962C8B-B14F-4D97-AF65-F5344CB8AC3E}">
        <p14:creationId xmlns:p14="http://schemas.microsoft.com/office/powerpoint/2010/main" val="363315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dissolv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dissolv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dissolve">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dissolve">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083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2" name="Round Single Corner Rectangle 21"/>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31589" y="1122205"/>
            <a:ext cx="10815315" cy="461665"/>
          </a:xfrm>
          <a:prstGeom prst="rect">
            <a:avLst/>
          </a:prstGeom>
          <a:noFill/>
          <a:effectLst/>
        </p:spPr>
        <p:txBody>
          <a:bodyPr wrap="square" rtlCol="0">
            <a:spAutoFit/>
          </a:bodyPr>
          <a:lstStyle/>
          <a:p>
            <a:r>
              <a:rPr lang="en-US" sz="2400" b="1" dirty="0">
                <a:effectLst/>
              </a:rPr>
              <a:t>Listen again. Circle the correct answer A, B, or C. </a:t>
            </a:r>
            <a:endParaRPr lang="en-US" sz="2400" dirty="0"/>
          </a:p>
        </p:txBody>
      </p:sp>
      <p:sp>
        <p:nvSpPr>
          <p:cNvPr id="16" name="Rounded Rectangle 15"/>
          <p:cNvSpPr/>
          <p:nvPr/>
        </p:nvSpPr>
        <p:spPr>
          <a:xfrm>
            <a:off x="577452" y="1122205"/>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0237" y="101956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2" name="TextBox 1">
            <a:extLst>
              <a:ext uri="{FF2B5EF4-FFF2-40B4-BE49-F238E27FC236}">
                <a16:creationId xmlns:a16="http://schemas.microsoft.com/office/drawing/2014/main" id="{1100F649-DFBB-5C9A-0B8C-BA8B1F085D08}"/>
              </a:ext>
            </a:extLst>
          </p:cNvPr>
          <p:cNvSpPr txBox="1"/>
          <p:nvPr/>
        </p:nvSpPr>
        <p:spPr>
          <a:xfrm>
            <a:off x="487067" y="1855178"/>
            <a:ext cx="11369452" cy="4493538"/>
          </a:xfrm>
          <a:prstGeom prst="rect">
            <a:avLst/>
          </a:prstGeom>
          <a:noFill/>
        </p:spPr>
        <p:txBody>
          <a:bodyPr wrap="square">
            <a:spAutoFit/>
          </a:bodyPr>
          <a:lstStyle/>
          <a:p>
            <a:r>
              <a:rPr lang="en-US" sz="3200" b="1" dirty="0">
                <a:solidFill>
                  <a:schemeClr val="accent2"/>
                </a:solidFill>
              </a:rPr>
              <a:t>1. </a:t>
            </a:r>
            <a:r>
              <a:rPr lang="en-US" sz="3200" dirty="0"/>
              <a:t>Who is making the announcement? </a:t>
            </a:r>
          </a:p>
          <a:p>
            <a:r>
              <a:rPr lang="en-US" sz="3200" dirty="0">
                <a:solidFill>
                  <a:srgbClr val="00B0F0"/>
                </a:solidFill>
              </a:rPr>
              <a:t>A. </a:t>
            </a:r>
            <a:r>
              <a:rPr lang="en-US" sz="3200" dirty="0"/>
              <a:t>A teacher. 			</a:t>
            </a:r>
            <a:r>
              <a:rPr lang="en-US" sz="3200" dirty="0">
                <a:solidFill>
                  <a:srgbClr val="00B0F0"/>
                </a:solidFill>
              </a:rPr>
              <a:t>B. </a:t>
            </a:r>
            <a:r>
              <a:rPr lang="en-US" sz="3200" dirty="0"/>
              <a:t>A student 		</a:t>
            </a:r>
            <a:r>
              <a:rPr lang="en-US" sz="3200" dirty="0">
                <a:solidFill>
                  <a:srgbClr val="00B0F0"/>
                </a:solidFill>
              </a:rPr>
              <a:t>C.</a:t>
            </a:r>
            <a:r>
              <a:rPr lang="en-US" sz="3200" dirty="0"/>
              <a:t> Dr Lam.</a:t>
            </a:r>
          </a:p>
          <a:p>
            <a:endParaRPr lang="en-US" sz="1500" dirty="0"/>
          </a:p>
          <a:p>
            <a:r>
              <a:rPr lang="en-US" sz="3200" b="1" dirty="0">
                <a:solidFill>
                  <a:schemeClr val="accent2"/>
                </a:solidFill>
              </a:rPr>
              <a:t>2. </a:t>
            </a:r>
            <a:r>
              <a:rPr lang="en-US" sz="3200" dirty="0"/>
              <a:t>What is in the History section? </a:t>
            </a:r>
          </a:p>
          <a:p>
            <a:r>
              <a:rPr lang="en-US" sz="3200" dirty="0">
                <a:solidFill>
                  <a:srgbClr val="00B0F0"/>
                </a:solidFill>
              </a:rPr>
              <a:t>A. </a:t>
            </a:r>
            <a:r>
              <a:rPr lang="en-US" sz="3200" dirty="0"/>
              <a:t>An introductory talk. 	</a:t>
            </a:r>
            <a:r>
              <a:rPr lang="en-US" sz="3200" dirty="0">
                <a:solidFill>
                  <a:srgbClr val="00B0F0"/>
                </a:solidFill>
              </a:rPr>
              <a:t>B.</a:t>
            </a:r>
            <a:r>
              <a:rPr lang="en-US" sz="3200" dirty="0"/>
              <a:t> A documentary.	</a:t>
            </a:r>
            <a:r>
              <a:rPr lang="en-US" sz="3200" dirty="0">
                <a:solidFill>
                  <a:srgbClr val="00B0F0"/>
                </a:solidFill>
              </a:rPr>
              <a:t>C. </a:t>
            </a:r>
            <a:r>
              <a:rPr lang="en-US" sz="3200" dirty="0"/>
              <a:t>Many pictures. </a:t>
            </a:r>
          </a:p>
          <a:p>
            <a:endParaRPr lang="en-US" sz="1500" dirty="0"/>
          </a:p>
          <a:p>
            <a:r>
              <a:rPr lang="en-US" sz="3200" b="1" dirty="0">
                <a:solidFill>
                  <a:schemeClr val="accent2"/>
                </a:solidFill>
              </a:rPr>
              <a:t>3. </a:t>
            </a:r>
            <a:r>
              <a:rPr lang="en-US" sz="3200" dirty="0"/>
              <a:t>What is NOT true about the Modern Time section? </a:t>
            </a:r>
          </a:p>
          <a:p>
            <a:r>
              <a:rPr lang="en-US" sz="3200" dirty="0">
                <a:solidFill>
                  <a:srgbClr val="00B0F0"/>
                </a:solidFill>
              </a:rPr>
              <a:t>A. </a:t>
            </a:r>
            <a:r>
              <a:rPr lang="en-US" sz="3200" dirty="0"/>
              <a:t>Students won’t like this section. </a:t>
            </a:r>
          </a:p>
          <a:p>
            <a:r>
              <a:rPr lang="en-US" sz="3200" dirty="0">
                <a:solidFill>
                  <a:srgbClr val="00B0F0"/>
                </a:solidFill>
              </a:rPr>
              <a:t>B. </a:t>
            </a:r>
            <a:r>
              <a:rPr lang="en-US" sz="3200" dirty="0"/>
              <a:t>It shows smart devices.</a:t>
            </a:r>
            <a:br>
              <a:rPr lang="en-US" sz="3200" dirty="0"/>
            </a:br>
            <a:r>
              <a:rPr lang="en-US" sz="3200" dirty="0">
                <a:solidFill>
                  <a:srgbClr val="00B0F0"/>
                </a:solidFill>
              </a:rPr>
              <a:t>C. </a:t>
            </a:r>
            <a:r>
              <a:rPr lang="en-US" sz="3200" dirty="0"/>
              <a:t>They will be there for one hour. </a:t>
            </a:r>
          </a:p>
        </p:txBody>
      </p:sp>
      <p:sp>
        <p:nvSpPr>
          <p:cNvPr id="6" name="TextBox 5">
            <a:extLst>
              <a:ext uri="{FF2B5EF4-FFF2-40B4-BE49-F238E27FC236}">
                <a16:creationId xmlns:a16="http://schemas.microsoft.com/office/drawing/2014/main" id="{0FEA463B-4EF5-6DC5-C036-9930C5E11320}"/>
              </a:ext>
            </a:extLst>
          </p:cNvPr>
          <p:cNvSpPr txBox="1"/>
          <p:nvPr/>
        </p:nvSpPr>
        <p:spPr>
          <a:xfrm>
            <a:off x="487067" y="186930"/>
            <a:ext cx="2862189"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7" name="Oval 6">
            <a:extLst>
              <a:ext uri="{FF2B5EF4-FFF2-40B4-BE49-F238E27FC236}">
                <a16:creationId xmlns:a16="http://schemas.microsoft.com/office/drawing/2014/main" id="{2C2E332F-467C-17C6-1C27-EA6F571AFAB0}"/>
              </a:ext>
            </a:extLst>
          </p:cNvPr>
          <p:cNvSpPr/>
          <p:nvPr/>
        </p:nvSpPr>
        <p:spPr>
          <a:xfrm>
            <a:off x="452342" y="2384384"/>
            <a:ext cx="540205" cy="540205"/>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8" name="Oval 7">
            <a:extLst>
              <a:ext uri="{FF2B5EF4-FFF2-40B4-BE49-F238E27FC236}">
                <a16:creationId xmlns:a16="http://schemas.microsoft.com/office/drawing/2014/main" id="{4772E2C3-D1AF-5CB2-D45F-82ECDE6708A0}"/>
              </a:ext>
            </a:extLst>
          </p:cNvPr>
          <p:cNvSpPr/>
          <p:nvPr/>
        </p:nvSpPr>
        <p:spPr>
          <a:xfrm>
            <a:off x="8670367" y="3561742"/>
            <a:ext cx="540205" cy="540205"/>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 name="Oval 8">
            <a:extLst>
              <a:ext uri="{FF2B5EF4-FFF2-40B4-BE49-F238E27FC236}">
                <a16:creationId xmlns:a16="http://schemas.microsoft.com/office/drawing/2014/main" id="{B237B19E-937C-30A8-B9D3-9866CD4ACE4D}"/>
              </a:ext>
            </a:extLst>
          </p:cNvPr>
          <p:cNvSpPr/>
          <p:nvPr/>
        </p:nvSpPr>
        <p:spPr>
          <a:xfrm>
            <a:off x="452342" y="4788659"/>
            <a:ext cx="540205" cy="540205"/>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0" name="Track 67.mp3">
            <a:hlinkClick r:id="" action="ppaction://media"/>
            <a:extLst>
              <a:ext uri="{FF2B5EF4-FFF2-40B4-BE49-F238E27FC236}">
                <a16:creationId xmlns:a16="http://schemas.microsoft.com/office/drawing/2014/main" id="{9C8591BF-82CC-DDC2-1E1D-F35D74615B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03595" y="1044033"/>
            <a:ext cx="812800" cy="812800"/>
          </a:xfrm>
          <a:prstGeom prst="rect">
            <a:avLst/>
          </a:prstGeom>
        </p:spPr>
      </p:pic>
    </p:spTree>
    <p:extLst>
      <p:ext uri="{BB962C8B-B14F-4D97-AF65-F5344CB8AC3E}">
        <p14:creationId xmlns:p14="http://schemas.microsoft.com/office/powerpoint/2010/main" val="106170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325"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linds(horizont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10"/>
                </p:tgtEl>
              </p:cMediaNode>
            </p:audio>
          </p:childTnLst>
        </p:cTn>
      </p:par>
    </p:tnLst>
    <p:bldLst>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2" name="Round Single Corner Rectangle 21"/>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31589" y="1122205"/>
            <a:ext cx="10815315" cy="461665"/>
          </a:xfrm>
          <a:prstGeom prst="rect">
            <a:avLst/>
          </a:prstGeom>
          <a:noFill/>
          <a:effectLst/>
        </p:spPr>
        <p:txBody>
          <a:bodyPr wrap="square" rtlCol="0">
            <a:spAutoFit/>
          </a:bodyPr>
          <a:lstStyle/>
          <a:p>
            <a:r>
              <a:rPr lang="en-US" sz="2400" b="1" dirty="0">
                <a:effectLst/>
              </a:rPr>
              <a:t>Listen again. Circle the correct answer A, B, or C. </a:t>
            </a:r>
            <a:endParaRPr lang="en-US" sz="2400" dirty="0"/>
          </a:p>
        </p:txBody>
      </p:sp>
      <p:sp>
        <p:nvSpPr>
          <p:cNvPr id="16" name="Rounded Rectangle 15"/>
          <p:cNvSpPr/>
          <p:nvPr/>
        </p:nvSpPr>
        <p:spPr>
          <a:xfrm>
            <a:off x="577452" y="1122205"/>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0237" y="101956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6" name="TextBox 5">
            <a:extLst>
              <a:ext uri="{FF2B5EF4-FFF2-40B4-BE49-F238E27FC236}">
                <a16:creationId xmlns:a16="http://schemas.microsoft.com/office/drawing/2014/main" id="{0FEA463B-4EF5-6DC5-C036-9930C5E11320}"/>
              </a:ext>
            </a:extLst>
          </p:cNvPr>
          <p:cNvSpPr txBox="1"/>
          <p:nvPr/>
        </p:nvSpPr>
        <p:spPr>
          <a:xfrm>
            <a:off x="487067" y="186930"/>
            <a:ext cx="2862189"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3" name="TextBox 2">
            <a:extLst>
              <a:ext uri="{FF2B5EF4-FFF2-40B4-BE49-F238E27FC236}">
                <a16:creationId xmlns:a16="http://schemas.microsoft.com/office/drawing/2014/main" id="{2D91178C-ACD9-13D6-767F-625F1E5FC646}"/>
              </a:ext>
            </a:extLst>
          </p:cNvPr>
          <p:cNvSpPr txBox="1"/>
          <p:nvPr/>
        </p:nvSpPr>
        <p:spPr>
          <a:xfrm>
            <a:off x="1131589" y="2001922"/>
            <a:ext cx="10375348" cy="4262705"/>
          </a:xfrm>
          <a:prstGeom prst="rect">
            <a:avLst/>
          </a:prstGeom>
          <a:noFill/>
        </p:spPr>
        <p:txBody>
          <a:bodyPr wrap="square">
            <a:spAutoFit/>
          </a:bodyPr>
          <a:lstStyle/>
          <a:p>
            <a:r>
              <a:rPr lang="en-US" sz="3200" b="1" dirty="0">
                <a:solidFill>
                  <a:schemeClr val="accent2"/>
                </a:solidFill>
              </a:rPr>
              <a:t>4. </a:t>
            </a:r>
            <a:r>
              <a:rPr lang="en-US" sz="3200" dirty="0"/>
              <a:t>What will the film in the Cinema Room be about? </a:t>
            </a:r>
          </a:p>
          <a:p>
            <a:r>
              <a:rPr lang="en-US" sz="3200" dirty="0">
                <a:solidFill>
                  <a:srgbClr val="00B0F0"/>
                </a:solidFill>
              </a:rPr>
              <a:t>A. </a:t>
            </a:r>
            <a:r>
              <a:rPr lang="en-US" sz="3200" dirty="0"/>
              <a:t>Super smartwatches.	</a:t>
            </a:r>
          </a:p>
          <a:p>
            <a:r>
              <a:rPr lang="en-US" sz="3200" dirty="0">
                <a:solidFill>
                  <a:srgbClr val="00B0F0"/>
                </a:solidFill>
              </a:rPr>
              <a:t>B. </a:t>
            </a:r>
            <a:r>
              <a:rPr lang="en-US" sz="3200" dirty="0"/>
              <a:t>Translation devices for personal use. </a:t>
            </a:r>
          </a:p>
          <a:p>
            <a:r>
              <a:rPr lang="en-US" sz="3200" dirty="0">
                <a:solidFill>
                  <a:srgbClr val="00B0F0"/>
                </a:solidFill>
              </a:rPr>
              <a:t>C. </a:t>
            </a:r>
            <a:r>
              <a:rPr lang="en-US" sz="3200" dirty="0"/>
              <a:t>Telepathy machines. </a:t>
            </a:r>
          </a:p>
          <a:p>
            <a:endParaRPr lang="en-US" sz="1500" dirty="0"/>
          </a:p>
          <a:p>
            <a:r>
              <a:rPr lang="en-US" sz="3200" b="1" dirty="0">
                <a:solidFill>
                  <a:schemeClr val="accent2"/>
                </a:solidFill>
              </a:rPr>
              <a:t>5. </a:t>
            </a:r>
            <a:r>
              <a:rPr lang="en-US" sz="3200" dirty="0"/>
              <a:t>In general, what does the exhibition show? </a:t>
            </a:r>
          </a:p>
          <a:p>
            <a:r>
              <a:rPr lang="en-US" sz="3200" dirty="0">
                <a:solidFill>
                  <a:srgbClr val="00B0F0"/>
                </a:solidFill>
              </a:rPr>
              <a:t>A. </a:t>
            </a:r>
            <a:r>
              <a:rPr lang="en-US" sz="3200" dirty="0"/>
              <a:t>Problems of modern technology.</a:t>
            </a:r>
            <a:br>
              <a:rPr lang="en-US" sz="3200" dirty="0"/>
            </a:br>
            <a:r>
              <a:rPr lang="en-US" sz="3200" dirty="0">
                <a:solidFill>
                  <a:srgbClr val="00B0F0"/>
                </a:solidFill>
              </a:rPr>
              <a:t>B. </a:t>
            </a:r>
            <a:r>
              <a:rPr lang="en-US" sz="3200" dirty="0"/>
              <a:t>History of smartphones.</a:t>
            </a:r>
            <a:br>
              <a:rPr lang="en-US" sz="3200" dirty="0"/>
            </a:br>
            <a:r>
              <a:rPr lang="en-US" sz="3200" dirty="0">
                <a:solidFill>
                  <a:srgbClr val="00B0F0"/>
                </a:solidFill>
              </a:rPr>
              <a:t>C. </a:t>
            </a:r>
            <a:r>
              <a:rPr lang="en-US" sz="3200" dirty="0"/>
              <a:t>Means of communication. </a:t>
            </a:r>
          </a:p>
        </p:txBody>
      </p:sp>
      <p:sp>
        <p:nvSpPr>
          <p:cNvPr id="4" name="Oval 3">
            <a:extLst>
              <a:ext uri="{FF2B5EF4-FFF2-40B4-BE49-F238E27FC236}">
                <a16:creationId xmlns:a16="http://schemas.microsoft.com/office/drawing/2014/main" id="{C5469009-53B7-9173-B2C6-608D6BABD5DF}"/>
              </a:ext>
            </a:extLst>
          </p:cNvPr>
          <p:cNvSpPr/>
          <p:nvPr/>
        </p:nvSpPr>
        <p:spPr>
          <a:xfrm>
            <a:off x="1096864" y="2997842"/>
            <a:ext cx="540205" cy="540205"/>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 name="Oval 4">
            <a:extLst>
              <a:ext uri="{FF2B5EF4-FFF2-40B4-BE49-F238E27FC236}">
                <a16:creationId xmlns:a16="http://schemas.microsoft.com/office/drawing/2014/main" id="{F2500A29-793E-1780-CB22-B4A99F9DFFEC}"/>
              </a:ext>
            </a:extLst>
          </p:cNvPr>
          <p:cNvSpPr/>
          <p:nvPr/>
        </p:nvSpPr>
        <p:spPr>
          <a:xfrm>
            <a:off x="1091633" y="5678122"/>
            <a:ext cx="540205" cy="540205"/>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346368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3815</TotalTime>
  <Words>720</Words>
  <Application>Microsoft Office PowerPoint</Application>
  <PresentationFormat>Widescreen</PresentationFormat>
  <Paragraphs>119</Paragraphs>
  <Slides>15</Slides>
  <Notes>11</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Adobe Gothic Std B</vt:lpstr>
      <vt:lpstr>Arial</vt:lpstr>
      <vt:lpstr>Calibri</vt:lpstr>
      <vt:lpstr>Calibri Light</vt:lpstr>
      <vt:lpstr>ChronicaPro</vt:lpstr>
      <vt:lpstr>Myriad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Hoai Linh</cp:lastModifiedBy>
  <cp:revision>212</cp:revision>
  <dcterms:created xsi:type="dcterms:W3CDTF">2020-12-09T02:04:09Z</dcterms:created>
  <dcterms:modified xsi:type="dcterms:W3CDTF">2023-07-13T07:27:17Z</dcterms:modified>
</cp:coreProperties>
</file>