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322" r:id="rId4"/>
    <p:sldId id="258" r:id="rId5"/>
    <p:sldId id="323" r:id="rId6"/>
    <p:sldId id="269" r:id="rId7"/>
    <p:sldId id="324" r:id="rId8"/>
    <p:sldId id="325" r:id="rId9"/>
    <p:sldId id="326" r:id="rId10"/>
    <p:sldId id="327" r:id="rId11"/>
    <p:sldId id="328" r:id="rId12"/>
    <p:sldId id="335" r:id="rId13"/>
    <p:sldId id="280" r:id="rId14"/>
    <p:sldId id="319" r:id="rId15"/>
    <p:sldId id="329" r:id="rId16"/>
    <p:sldId id="330" r:id="rId17"/>
    <p:sldId id="331" r:id="rId18"/>
    <p:sldId id="332" r:id="rId19"/>
    <p:sldId id="333" r:id="rId20"/>
    <p:sldId id="311" r:id="rId21"/>
    <p:sldId id="321" r:id="rId22"/>
    <p:sldId id="276" r:id="rId23"/>
    <p:sldId id="334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>
        <p:scale>
          <a:sx n="86" d="100"/>
          <a:sy n="86" d="100"/>
        </p:scale>
        <p:origin x="-394" y="-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43447" y="126687"/>
            <a:ext cx="79968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CHƯƠNG II: CƠ KHÍ.</a:t>
            </a: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11: BÀI 6 - VẬT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 CƠ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KHÍ(t1).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5" y="3428997"/>
            <a:ext cx="9" cy="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647" y="1487978"/>
            <a:ext cx="10773295" cy="517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5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9526" y="-20945"/>
            <a:ext cx="118343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2.Quan sát bảng 6.1. Trình bày đặc điểm và ứng dụng của thép, gang, đồng và hợp kim của đồng, nhôm và hợp kim của nhôm.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0049720"/>
              </p:ext>
            </p:extLst>
          </p:nvPr>
        </p:nvGraphicFramePr>
        <p:xfrm>
          <a:off x="229670" y="778402"/>
          <a:ext cx="9026299" cy="5290356"/>
        </p:xfrm>
        <a:graphic>
          <a:graphicData uri="http://schemas.openxmlformats.org/drawingml/2006/table">
            <a:tbl>
              <a:tblPr firstRow="1" firstCol="1" bandRow="1"/>
              <a:tblGrid>
                <a:gridCol w="2778309">
                  <a:extLst>
                    <a:ext uri="{9D8B030D-6E8A-4147-A177-3AD203B41FA5}">
                      <a16:colId xmlns:a16="http://schemas.microsoft.com/office/drawing/2014/main" xmlns="" val="1706148377"/>
                    </a:ext>
                  </a:extLst>
                </a:gridCol>
                <a:gridCol w="3097816">
                  <a:extLst>
                    <a:ext uri="{9D8B030D-6E8A-4147-A177-3AD203B41FA5}">
                      <a16:colId xmlns:a16="http://schemas.microsoft.com/office/drawing/2014/main" xmlns="" val="3079987508"/>
                    </a:ext>
                  </a:extLst>
                </a:gridCol>
                <a:gridCol w="3150174">
                  <a:extLst>
                    <a:ext uri="{9D8B030D-6E8A-4147-A177-3AD203B41FA5}">
                      <a16:colId xmlns:a16="http://schemas.microsoft.com/office/drawing/2014/main" xmlns="" val="4167007284"/>
                    </a:ext>
                  </a:extLst>
                </a:gridCol>
              </a:tblGrid>
              <a:tr h="43454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 liệu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Đặc điểm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Ứng dụng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72008515"/>
                  </a:ext>
                </a:extLst>
              </a:tr>
              <a:tr h="124237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Thép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Thường có màu trắng, sáng, cứng, dẻo, dễ gia công, dễ bị ôxy hóa. Khi bị ôxy hóa chuyển sang màu nâu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 chi tiết máy, máy công nghiệp, nông nghiệp, trong xây dựng, cầu đượng…các vật dụng trong gia đình như khóa cửa, đinh vít…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52091562"/>
                  </a:ext>
                </a:extLst>
              </a:tr>
              <a:tr h="112900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Gang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Thường có màu xám, cứng, giòn, không thể dát mỏng, chịu mài mòn.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 vỏ máy như vỏ động cơ, máy công nghiệp…, các vật dụng gia đình như nồi cơm…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6981953"/>
                  </a:ext>
                </a:extLst>
              </a:tr>
              <a:tr h="130364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Đồng và hợp kim của đồng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 màu vàng hoặc đỏ, mềm, dễ kéo dài, dễ dát mỏng, có tính chống mài mòn cao, tính dẫn điện dẫn nhiệt tốt, ít bị oxy hóa trong môi trường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 dây dẫn điện, chi tiết máy như bạc trượt, các chi tiết gia dụng như vòng đệm, vòi nước, các chi tiết tiếp xúc trong đồ điện…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07642182"/>
                  </a:ext>
                </a:extLst>
              </a:tr>
              <a:tr h="118078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Nhôm và hợp kim của nhôm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Thường có màu trắng sáng, nhẹ, dễ kéo dài, tính dẫn điện dẫn nhiệt tốt, ít bị oxy trong môi trường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 dây dẫn điện, chi tiết máy như vỏ máy công nghiệp, vật gia dụng như khung cửa, tủ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94774184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697" y="1449616"/>
            <a:ext cx="2416628" cy="9750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433" y="2510381"/>
            <a:ext cx="1991892" cy="949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182" y="3877709"/>
            <a:ext cx="2429555" cy="97659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182" y="5198411"/>
            <a:ext cx="2288527" cy="85385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99526" y="6058622"/>
            <a:ext cx="114056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3. Từ bảng 6.1 cho biết những sản phẩm sau đây: lưỡi kéo cắt giấy, đầu kìm điện, lõi dây điện, khung xe ô tô được làm từ vật liệu kim loại gì?</a:t>
            </a:r>
            <a:endParaRPr 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396996" y="953556"/>
            <a:ext cx="26125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/>
              <a:t>3</a:t>
            </a:r>
            <a:r>
              <a:rPr lang="vi-V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vi-V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Lưỡi kéo cắt giấy: thép</a:t>
            </a:r>
          </a:p>
          <a:p>
            <a:r>
              <a:rPr lang="vi-V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Đầu kìm điện: thép</a:t>
            </a:r>
          </a:p>
          <a:p>
            <a:r>
              <a:rPr lang="vi-V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Lõi dây điện: đồng, nhôm.</a:t>
            </a:r>
          </a:p>
          <a:p>
            <a:r>
              <a:rPr lang="vi-V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Khung xe ô tô: thép.</a:t>
            </a:r>
          </a:p>
        </p:txBody>
      </p:sp>
    </p:spTree>
    <p:extLst>
      <p:ext uri="{BB962C8B-B14F-4D97-AF65-F5344CB8AC3E}">
        <p14:creationId xmlns:p14="http://schemas.microsoft.com/office/powerpoint/2010/main" val="3525805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9" y="3428998"/>
            <a:ext cx="21" cy="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04789" y="650535"/>
            <a:ext cx="115824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</a:t>
            </a:r>
            <a:r>
              <a:rPr lang="en-US" sz="2800" b="1" u="sng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b="1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b="1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b="1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1,Vật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Kim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Kim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carbon.</a:t>
            </a:r>
          </a:p>
          <a:p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Thép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carbon ≤2,14%</a:t>
            </a:r>
          </a:p>
          <a:p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Gang: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carbon ≥2,14%</a:t>
            </a:r>
          </a:p>
          <a:p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nhôm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(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789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43447" y="126687"/>
            <a:ext cx="79968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12: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6 - VẬT LIỆU CƠ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KHÍ(t2).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5" y="3428997"/>
            <a:ext cx="9" cy="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646" y="905522"/>
            <a:ext cx="10773295" cy="5827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37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9765" y="106157"/>
            <a:ext cx="116053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1.Theo em, các loại sản phẩm làm từ vật liệu phi kim loại </a:t>
            </a:r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nào? Có nguồn gốc từ đâu?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478" y="1135783"/>
            <a:ext cx="4201134" cy="18690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0619" y="1060264"/>
            <a:ext cx="3466581" cy="17648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778" y="3497868"/>
            <a:ext cx="3949263" cy="247372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3237" y="3541309"/>
            <a:ext cx="3887381" cy="21851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0168" y="3497868"/>
            <a:ext cx="3287032" cy="227207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336173" y="2961421"/>
            <a:ext cx="18269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 Ghế nhựa</a:t>
            </a:r>
            <a:endParaRPr lang="en-US" sz="20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447586" y="2961421"/>
            <a:ext cx="18269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Ống nhựa</a:t>
            </a:r>
            <a:endParaRPr lang="en-US" sz="20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8612" y="1135783"/>
            <a:ext cx="3610610" cy="182563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017029" y="3004863"/>
            <a:ext cx="2403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Tay cầm chảo</a:t>
            </a:r>
            <a:endParaRPr lang="en-US" sz="20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55614" y="6152390"/>
            <a:ext cx="2403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d) Đế giầy</a:t>
            </a:r>
            <a:endParaRPr lang="en-US" sz="20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12229" y="6062890"/>
            <a:ext cx="2403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e) Rổ nhựa</a:t>
            </a:r>
            <a:endParaRPr lang="en-US" sz="20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285854" y="5971592"/>
            <a:ext cx="2403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g) Ổ cắm điện</a:t>
            </a:r>
            <a:endParaRPr lang="en-US" sz="20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607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2" grpId="0"/>
      <p:bldP spid="14" grpId="0"/>
      <p:bldP spid="15" grpId="0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02163" y="-1746"/>
            <a:ext cx="55964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1.Theo em, các loại sản phẩm làm từ vật liệu phi kim loại (Hình 4.4) có đặc điểm chung như thế nào?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610" y="1383249"/>
            <a:ext cx="5675832" cy="413520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02163" y="5518457"/>
            <a:ext cx="589072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2. Hãy kể tên một số sản phẩm trong gia đình được làm từ vật liệu phi kim loại.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61303" y="1895774"/>
            <a:ext cx="491271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Không bị oxy hóa, không dẫn điện, không dẫn nhiệt và ít bị mài mòn.</a:t>
            </a:r>
          </a:p>
          <a:p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Ống nước, lốp xe, cốc thủy tinh, ghế, bình nước, rổ, đế giày ...</a:t>
            </a:r>
          </a:p>
        </p:txBody>
      </p:sp>
    </p:spTree>
    <p:extLst>
      <p:ext uri="{BB962C8B-B14F-4D97-AF65-F5344CB8AC3E}">
        <p14:creationId xmlns:p14="http://schemas.microsoft.com/office/powerpoint/2010/main" val="1922133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22062" y="1283276"/>
            <a:ext cx="1139177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phi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 dẻo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</a:t>
            </a:r>
            <a:r>
              <a:rPr lang="vi-VN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 phẩm được tổng hợp từ các chất hữu cơ như dầu mỏ, than đá, khí đốt….</a:t>
            </a:r>
          </a:p>
          <a:p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hất </a:t>
            </a:r>
            <a:r>
              <a:rPr lang="vi-VN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dẻo </a:t>
            </a:r>
            <a:r>
              <a:rPr lang="vi-VN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hất </a:t>
            </a:r>
            <a:r>
              <a:rPr lang="vi-VN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dẻo nhiệt </a:t>
            </a:r>
            <a:r>
              <a:rPr lang="vi-VN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rắ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n.</a:t>
            </a:r>
            <a:endParaRPr lang="vi-VN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 su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 </a:t>
            </a:r>
            <a:r>
              <a:rPr lang="vi-VN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 tự </a:t>
            </a:r>
            <a:r>
              <a:rPr lang="vi-VN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C</a:t>
            </a:r>
            <a:r>
              <a:rPr lang="vi-VN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 </a:t>
            </a:r>
            <a:r>
              <a:rPr lang="vi-VN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 nhân </a:t>
            </a:r>
            <a:r>
              <a:rPr lang="vi-VN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gốm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</a:t>
            </a:r>
            <a:endParaRPr lang="vi-VN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861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2162" y="0"/>
            <a:ext cx="116197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1. Quan sát bảng 6.2. Trình bày đặc điểm và ứng dụng của một số vật liệu phi kim loại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7913172"/>
              </p:ext>
            </p:extLst>
          </p:nvPr>
        </p:nvGraphicFramePr>
        <p:xfrm>
          <a:off x="444272" y="461664"/>
          <a:ext cx="11135502" cy="5472605"/>
        </p:xfrm>
        <a:graphic>
          <a:graphicData uri="http://schemas.openxmlformats.org/drawingml/2006/table">
            <a:tbl>
              <a:tblPr firstRow="1" firstCol="1" bandRow="1"/>
              <a:tblGrid>
                <a:gridCol w="2476695">
                  <a:extLst>
                    <a:ext uri="{9D8B030D-6E8A-4147-A177-3AD203B41FA5}">
                      <a16:colId xmlns:a16="http://schemas.microsoft.com/office/drawing/2014/main" xmlns="" val="3083106563"/>
                    </a:ext>
                  </a:extLst>
                </a:gridCol>
                <a:gridCol w="4758612">
                  <a:extLst>
                    <a:ext uri="{9D8B030D-6E8A-4147-A177-3AD203B41FA5}">
                      <a16:colId xmlns:a16="http://schemas.microsoft.com/office/drawing/2014/main" xmlns="" val="3495670451"/>
                    </a:ext>
                  </a:extLst>
                </a:gridCol>
                <a:gridCol w="3900195">
                  <a:extLst>
                    <a:ext uri="{9D8B030D-6E8A-4147-A177-3AD203B41FA5}">
                      <a16:colId xmlns:a16="http://schemas.microsoft.com/office/drawing/2014/main" xmlns="" val="3214107907"/>
                    </a:ext>
                  </a:extLst>
                </a:gridCol>
              </a:tblGrid>
              <a:tr h="45751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 liệu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Đặc điểm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Ứng dụng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63282813"/>
                  </a:ext>
                </a:extLst>
              </a:tr>
              <a:tr h="171555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Chất dẻo nhiệt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 nhiệt độ nóng chảy thấp, nhẹ; dẻo, không dẫn điện, không bị oxy hóa, ít bị hóa chất tác dụng, dễ pha </a:t>
                      </a:r>
                      <a:r>
                        <a:rPr lang="en-US" sz="200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màu 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 khả năng tái chế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 các vật dụng trong gia đình như dép, can, rổ, cốc…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44405318"/>
                  </a:ext>
                </a:extLst>
              </a:tr>
              <a:tr h="180413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Chất dẻo nhiệt rắn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Chịu được nhiệt độ cao, có độ bền cao, nhẹ, không dẫn điện, không dẫn nhiệt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 chi tiết máy, ổ đỡ, vỏ bút máy…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65891032"/>
                  </a:ext>
                </a:extLst>
              </a:tr>
              <a:tr h="149540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Cao su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 tính đàn hồi cao, khả năng giảm chấn tốt, cách điện và cách âm tốt</a:t>
                      </a:r>
                      <a:r>
                        <a:rPr lang="en-US" sz="200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 săm, lốp, ống dẫn, đai truyền, vòng đệm..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8145564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02162" y="6009115"/>
            <a:ext cx="119898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2. Từ bảng 6.2 cho biết những sản phẩm sau đây: áo mưa, vỏ ổ lấy điện, vỏ quạt bàn, túi ni lông được làm từ vật liệu gì?</a:t>
            </a:r>
            <a:endParaRPr 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73" y="1286649"/>
            <a:ext cx="2405356" cy="127926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474" y="2967135"/>
            <a:ext cx="2312048" cy="134954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473" y="4736981"/>
            <a:ext cx="2405356" cy="1197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220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2162" y="0"/>
            <a:ext cx="116197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1. Quan sát bảng 6.2. Trình bày đặc điểm và ứng dụng của một số vật liệu phi kim loại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7976324"/>
              </p:ext>
            </p:extLst>
          </p:nvPr>
        </p:nvGraphicFramePr>
        <p:xfrm>
          <a:off x="444272" y="461664"/>
          <a:ext cx="9175589" cy="5614445"/>
        </p:xfrm>
        <a:graphic>
          <a:graphicData uri="http://schemas.openxmlformats.org/drawingml/2006/table">
            <a:tbl>
              <a:tblPr firstRow="1" firstCol="1" bandRow="1"/>
              <a:tblGrid>
                <a:gridCol w="3017385">
                  <a:extLst>
                    <a:ext uri="{9D8B030D-6E8A-4147-A177-3AD203B41FA5}">
                      <a16:colId xmlns:a16="http://schemas.microsoft.com/office/drawing/2014/main" xmlns="" val="3083106563"/>
                    </a:ext>
                  </a:extLst>
                </a:gridCol>
                <a:gridCol w="2944466">
                  <a:extLst>
                    <a:ext uri="{9D8B030D-6E8A-4147-A177-3AD203B41FA5}">
                      <a16:colId xmlns:a16="http://schemas.microsoft.com/office/drawing/2014/main" xmlns="" val="3495670451"/>
                    </a:ext>
                  </a:extLst>
                </a:gridCol>
                <a:gridCol w="3213738">
                  <a:extLst>
                    <a:ext uri="{9D8B030D-6E8A-4147-A177-3AD203B41FA5}">
                      <a16:colId xmlns:a16="http://schemas.microsoft.com/office/drawing/2014/main" xmlns="" val="3214107907"/>
                    </a:ext>
                  </a:extLst>
                </a:gridCol>
              </a:tblGrid>
              <a:tr h="45751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 liệu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Đặc điểm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Ứng dụng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63282813"/>
                  </a:ext>
                </a:extLst>
              </a:tr>
              <a:tr h="171555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Chất dẻo nhiệt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 nhiệt độ nóng chảy thấp, nhẹ; dẻo, không dẫn điện, không bị oxy hóa, ít bị hóa chất tác dụng, dễ pha </a:t>
                      </a:r>
                      <a:r>
                        <a:rPr lang="en-US" sz="200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màu 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 khả năng tái chế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 các vật dụng trong gia đình như dép, can, rổ, cốc…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44405318"/>
                  </a:ext>
                </a:extLst>
              </a:tr>
              <a:tr h="180413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Chất dẻo nhiệt rắn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Chịu được nhiệt độ cao, có độ bền cao, nhẹ, không dẫn điện, không dẫn nhiệt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 chi tiết máy, ổ đỡ, vỏ bút máy…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65891032"/>
                  </a:ext>
                </a:extLst>
              </a:tr>
              <a:tr h="149540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Cao su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 tính đàn hồi cao, khả năng giảm chấn tốt, cách điện và cách âm tốt</a:t>
                      </a:r>
                      <a:r>
                        <a:rPr lang="en-US" sz="200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 săm, lốp, ống dẫn, đai truyền, vòng đệm..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8145564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02162" y="6009115"/>
            <a:ext cx="119898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2. Từ bảng 6.2 cho biết những sản phẩm sau đây: áo mưa, vỏ ổ lấy điện, vỏ quạt bàn, túi ni lông được làm từ vật liệu gì?</a:t>
            </a:r>
            <a:endParaRPr 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73" y="1286649"/>
            <a:ext cx="2405356" cy="127926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474" y="2967135"/>
            <a:ext cx="2312048" cy="134954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473" y="4736981"/>
            <a:ext cx="2405356" cy="119728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9644062" y="617481"/>
            <a:ext cx="202785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Áo mưa: chất dẻo nhiệt</a:t>
            </a:r>
          </a:p>
          <a:p>
            <a:r>
              <a:rPr lang="vi-V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Vỏ ổ lấy điện: chất dẻo nhiệt rắn</a:t>
            </a:r>
          </a:p>
          <a:p>
            <a:r>
              <a:rPr lang="vi-V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Vỏ quạt bàn: chất dẻo nhiệt rắn</a:t>
            </a:r>
          </a:p>
          <a:p>
            <a:r>
              <a:rPr lang="vi-V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Túi ni lông: chất dẻo nhiệt</a:t>
            </a:r>
          </a:p>
        </p:txBody>
      </p:sp>
    </p:spTree>
    <p:extLst>
      <p:ext uri="{BB962C8B-B14F-4D97-AF65-F5344CB8AC3E}">
        <p14:creationId xmlns:p14="http://schemas.microsoft.com/office/powerpoint/2010/main" val="25890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9" y="3428998"/>
            <a:ext cx="21" cy="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27756" y="0"/>
            <a:ext cx="27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3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" y="584775"/>
            <a:ext cx="116939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Bài 1. Sau khi quan sát bộ tiêu bản vật liệu cơ khí, em hãy phân biệt các vật liệu cơ khí sau đây: gang, thép, hợp kim đồng, hợp kim nhôm, cao su, chất dẻo. </a:t>
            </a:r>
          </a:p>
        </p:txBody>
      </p:sp>
    </p:spTree>
    <p:extLst>
      <p:ext uri="{BB962C8B-B14F-4D97-AF65-F5344CB8AC3E}">
        <p14:creationId xmlns:p14="http://schemas.microsoft.com/office/powerpoint/2010/main" val="986323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9" y="3428998"/>
            <a:ext cx="21" cy="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27756" y="0"/>
            <a:ext cx="27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3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" y="584775"/>
            <a:ext cx="116939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Bài 1. Sau khi quan sát bộ tiêu bản vật liệu cơ khí, em hãy phân biệt các vật liệu cơ khí sau đây: gang, thép, hợp kim đồng, hợp kim nhôm, cao su, chất dẻo. 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438511"/>
              </p:ext>
            </p:extLst>
          </p:nvPr>
        </p:nvGraphicFramePr>
        <p:xfrm>
          <a:off x="522515" y="1969770"/>
          <a:ext cx="11262048" cy="4885366"/>
        </p:xfrm>
        <a:graphic>
          <a:graphicData uri="http://schemas.openxmlformats.org/drawingml/2006/table">
            <a:tbl>
              <a:tblPr firstRow="1" firstCol="1" bandRow="1"/>
              <a:tblGrid>
                <a:gridCol w="1561731">
                  <a:extLst>
                    <a:ext uri="{9D8B030D-6E8A-4147-A177-3AD203B41FA5}">
                      <a16:colId xmlns:a16="http://schemas.microsoft.com/office/drawing/2014/main" xmlns="" val="4179894651"/>
                    </a:ext>
                  </a:extLst>
                </a:gridCol>
                <a:gridCol w="4829038">
                  <a:extLst>
                    <a:ext uri="{9D8B030D-6E8A-4147-A177-3AD203B41FA5}">
                      <a16:colId xmlns:a16="http://schemas.microsoft.com/office/drawing/2014/main" xmlns="" val="1972177838"/>
                    </a:ext>
                  </a:extLst>
                </a:gridCol>
                <a:gridCol w="4871279">
                  <a:extLst>
                    <a:ext uri="{9D8B030D-6E8A-4147-A177-3AD203B41FA5}">
                      <a16:colId xmlns:a16="http://schemas.microsoft.com/office/drawing/2014/main" xmlns="" val="1686250408"/>
                    </a:ext>
                  </a:extLst>
                </a:gridCol>
              </a:tblGrid>
              <a:tr h="18881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 liệu</a:t>
                      </a:r>
                      <a:endParaRPr lang="en-US" sz="16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65" marR="49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Đặc điểm</a:t>
                      </a:r>
                      <a:endParaRPr lang="en-US" sz="16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65" marR="49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Ứng dụng</a:t>
                      </a:r>
                      <a:endParaRPr lang="en-US" sz="16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65" marR="49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33269381"/>
                  </a:ext>
                </a:extLst>
              </a:tr>
              <a:tr h="75524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Thép</a:t>
                      </a:r>
                    </a:p>
                  </a:txBody>
                  <a:tcPr marL="49965" marR="49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Thường có màu trắng, sáng, cứng, dẻo, dễ gia công, dễ bị ôxy hóa. Khi bị ôxy hóa chuyển sang màu nâu</a:t>
                      </a:r>
                    </a:p>
                  </a:txBody>
                  <a:tcPr marL="49965" marR="49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 chi tiết máy, máy công nghiệp, nông nghiệp, trong xây dựng, cầu đượng…các vật dụng trong gia đình như khóa cửa, đinh vít…</a:t>
                      </a:r>
                    </a:p>
                  </a:txBody>
                  <a:tcPr marL="49965" marR="49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5775385"/>
                  </a:ext>
                </a:extLst>
              </a:tr>
              <a:tr h="5664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Gang</a:t>
                      </a:r>
                    </a:p>
                  </a:txBody>
                  <a:tcPr marL="49965" marR="49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Thường có màu xám, cứng, giòn, không thể dát mỏng, chịu mài mòn.</a:t>
                      </a:r>
                    </a:p>
                  </a:txBody>
                  <a:tcPr marL="49965" marR="49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 vỏ máy như vỏ động cơ, máy công nghiệp…, các vật dụng gia đình như nồi cơm…</a:t>
                      </a:r>
                    </a:p>
                  </a:txBody>
                  <a:tcPr marL="49965" marR="49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78415764"/>
                  </a:ext>
                </a:extLst>
              </a:tr>
              <a:tr h="94405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Đồng và hợp kim của đồng</a:t>
                      </a:r>
                    </a:p>
                  </a:txBody>
                  <a:tcPr marL="49965" marR="49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 màu vàng hoặc đỏ, mềm, dễ kéo dài, dễ dát mỏng, có tính chống mài mòn cao, tính dẫn điện dẫn nhiệt tốt, ít bị oxy hóa trong môi trường</a:t>
                      </a:r>
                    </a:p>
                  </a:txBody>
                  <a:tcPr marL="49965" marR="49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 dây dẫn điện, chi tiết máy như bạc trượt, các chi tiết gia dụng như vòng đệm, vòi nước, các chi tiết tiếp xúc trong đồ điện…</a:t>
                      </a:r>
                    </a:p>
                  </a:txBody>
                  <a:tcPr marL="49965" marR="49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15620223"/>
                  </a:ext>
                </a:extLst>
              </a:tr>
              <a:tr h="5664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Nhôm và hợp kim của nhôm</a:t>
                      </a:r>
                    </a:p>
                  </a:txBody>
                  <a:tcPr marL="49965" marR="49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Thường có màu trắng sáng, nhẹ, dễ kéo dài, tính dẫn điện dẫn nhiệt tốt, ít bị oxy trong môi trường</a:t>
                      </a:r>
                    </a:p>
                  </a:txBody>
                  <a:tcPr marL="49965" marR="49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 dây dẫn điện, chi tiết máy như vỏ máy công nghiệp, vật gia dụng như khung cửa, tủ</a:t>
                      </a:r>
                    </a:p>
                  </a:txBody>
                  <a:tcPr marL="49965" marR="49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48400640"/>
                  </a:ext>
                </a:extLst>
              </a:tr>
              <a:tr h="132167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Chất dẻo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965" marR="49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 nhiệt độ nóng chảy thấp, nhẹ; dẻo, không dẫn điện, không bị oxy hóa, ít bị hóa chất tác dụng, dễ pha màu và khả năng tái chế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Chịu được nhiệt độ cao, có độ bền cao, nhẹ, không dẫn điện, không dẫn nhiệt</a:t>
                      </a:r>
                    </a:p>
                  </a:txBody>
                  <a:tcPr marL="49965" marR="49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 các vật dụng trong gia đình như dép, can, rổ, cốc…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 chi tiết máy, ổ đỡ, vỏ bút máy…</a:t>
                      </a:r>
                    </a:p>
                  </a:txBody>
                  <a:tcPr marL="49965" marR="49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14212948"/>
                  </a:ext>
                </a:extLst>
              </a:tr>
              <a:tr h="37762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Cao su</a:t>
                      </a:r>
                    </a:p>
                  </a:txBody>
                  <a:tcPr marL="49965" marR="49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 tính đàn hồi cao, khả năng giảm chấn tốt, cách điện và cách âm tốt.</a:t>
                      </a:r>
                    </a:p>
                  </a:txBody>
                  <a:tcPr marL="49965" marR="49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 săm, lốp, ống dẫn, đai truyền, vòng đệm..</a:t>
                      </a:r>
                    </a:p>
                  </a:txBody>
                  <a:tcPr marL="49965" marR="49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58594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585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>
          <a:xfrm>
            <a:off x="8285259" y="71562"/>
            <a:ext cx="3779520" cy="5939622"/>
          </a:xfrm>
          <a:prstGeom prst="cloudCallout">
            <a:avLst>
              <a:gd name="adj1" fmla="val -84528"/>
              <a:gd name="adj2" fmla="val 58805"/>
            </a:avLst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6.1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nồi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chảo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nấu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348" y="509953"/>
            <a:ext cx="5424121" cy="572379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479431" y="5328139"/>
            <a:ext cx="40268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 6.1. Bộ nồi, chảo nấu ăn</a:t>
            </a:r>
            <a:endParaRPr lang="en-US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94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9" y="3428998"/>
            <a:ext cx="21" cy="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27756" y="0"/>
            <a:ext cx="27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3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" y="584775"/>
            <a:ext cx="11693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Các sản phẩm sau thường được chế tạo từ những vật liệu nào?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131939"/>
              </p:ext>
            </p:extLst>
          </p:nvPr>
        </p:nvGraphicFramePr>
        <p:xfrm>
          <a:off x="482071" y="1268965"/>
          <a:ext cx="11227836" cy="5577695"/>
        </p:xfrm>
        <a:graphic>
          <a:graphicData uri="http://schemas.openxmlformats.org/drawingml/2006/table">
            <a:tbl>
              <a:tblPr firstRow="1" firstCol="1" bandRow="1"/>
              <a:tblGrid>
                <a:gridCol w="2820955">
                  <a:extLst>
                    <a:ext uri="{9D8B030D-6E8A-4147-A177-3AD203B41FA5}">
                      <a16:colId xmlns:a16="http://schemas.microsoft.com/office/drawing/2014/main" xmlns="" val="2162712830"/>
                    </a:ext>
                  </a:extLst>
                </a:gridCol>
                <a:gridCol w="1380931">
                  <a:extLst>
                    <a:ext uri="{9D8B030D-6E8A-4147-A177-3AD203B41FA5}">
                      <a16:colId xmlns:a16="http://schemas.microsoft.com/office/drawing/2014/main" xmlns="" val="2514149961"/>
                    </a:ext>
                  </a:extLst>
                </a:gridCol>
                <a:gridCol w="1412032">
                  <a:extLst>
                    <a:ext uri="{9D8B030D-6E8A-4147-A177-3AD203B41FA5}">
                      <a16:colId xmlns:a16="http://schemas.microsoft.com/office/drawing/2014/main" xmlns="" val="2222503203"/>
                    </a:ext>
                  </a:extLst>
                </a:gridCol>
                <a:gridCol w="1871306">
                  <a:extLst>
                    <a:ext uri="{9D8B030D-6E8A-4147-A177-3AD203B41FA5}">
                      <a16:colId xmlns:a16="http://schemas.microsoft.com/office/drawing/2014/main" xmlns="" val="1253823047"/>
                    </a:ext>
                  </a:extLst>
                </a:gridCol>
                <a:gridCol w="1871306">
                  <a:extLst>
                    <a:ext uri="{9D8B030D-6E8A-4147-A177-3AD203B41FA5}">
                      <a16:colId xmlns:a16="http://schemas.microsoft.com/office/drawing/2014/main" xmlns="" val="1941705230"/>
                    </a:ext>
                  </a:extLst>
                </a:gridCol>
                <a:gridCol w="1871306">
                  <a:extLst>
                    <a:ext uri="{9D8B030D-6E8A-4147-A177-3AD203B41FA5}">
                      <a16:colId xmlns:a16="http://schemas.microsoft.com/office/drawing/2014/main" xmlns="" val="631336628"/>
                    </a:ext>
                  </a:extLst>
                </a:gridCol>
              </a:tblGrid>
              <a:tr h="443440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 dụng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 liệu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03587844"/>
                  </a:ext>
                </a:extLst>
              </a:tr>
              <a:tr h="4434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Kim loại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Phi kim loại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0379279"/>
                  </a:ext>
                </a:extLst>
              </a:tr>
              <a:tr h="83730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Kim loại đen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Kim loại màu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Chất dẻo nhiệt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Chất dẻo nhiệt rắn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Cao su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91019949"/>
                  </a:ext>
                </a:extLst>
              </a:tr>
              <a:tr h="58346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Lưỡi dao, kéo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51057130"/>
                  </a:ext>
                </a:extLst>
              </a:tr>
              <a:tr h="4434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Nồi, chảo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18009292"/>
                  </a:ext>
                </a:extLst>
              </a:tr>
              <a:tr h="58346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Khung xe đạp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54305667"/>
                  </a:ext>
                </a:extLst>
              </a:tr>
              <a:tr h="75620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Vỏ tàu, thuyền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43428180"/>
                  </a:ext>
                </a:extLst>
              </a:tr>
              <a:tr h="58346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Vỏ ổ cắm điện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2291088"/>
                  </a:ext>
                </a:extLst>
              </a:tr>
              <a:tr h="75620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Săm (ruột) xe đạp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230771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7097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9" y="3428998"/>
            <a:ext cx="21" cy="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27756" y="0"/>
            <a:ext cx="27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3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" y="584775"/>
            <a:ext cx="11693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Các sản phẩm sau thường được chế tạo từ những vật liệu nào?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8426821"/>
              </p:ext>
            </p:extLst>
          </p:nvPr>
        </p:nvGraphicFramePr>
        <p:xfrm>
          <a:off x="482071" y="1268965"/>
          <a:ext cx="5302909" cy="5487305"/>
        </p:xfrm>
        <a:graphic>
          <a:graphicData uri="http://schemas.openxmlformats.org/drawingml/2006/table">
            <a:tbl>
              <a:tblPr firstRow="1" firstCol="1" bandRow="1"/>
              <a:tblGrid>
                <a:gridCol w="1332338">
                  <a:extLst>
                    <a:ext uri="{9D8B030D-6E8A-4147-A177-3AD203B41FA5}">
                      <a16:colId xmlns:a16="http://schemas.microsoft.com/office/drawing/2014/main" xmlns="" val="2162712830"/>
                    </a:ext>
                  </a:extLst>
                </a:gridCol>
                <a:gridCol w="652214">
                  <a:extLst>
                    <a:ext uri="{9D8B030D-6E8A-4147-A177-3AD203B41FA5}">
                      <a16:colId xmlns:a16="http://schemas.microsoft.com/office/drawing/2014/main" xmlns="" val="2514149961"/>
                    </a:ext>
                  </a:extLst>
                </a:gridCol>
                <a:gridCol w="666903">
                  <a:extLst>
                    <a:ext uri="{9D8B030D-6E8A-4147-A177-3AD203B41FA5}">
                      <a16:colId xmlns:a16="http://schemas.microsoft.com/office/drawing/2014/main" xmlns="" val="2222503203"/>
                    </a:ext>
                  </a:extLst>
                </a:gridCol>
                <a:gridCol w="883818">
                  <a:extLst>
                    <a:ext uri="{9D8B030D-6E8A-4147-A177-3AD203B41FA5}">
                      <a16:colId xmlns:a16="http://schemas.microsoft.com/office/drawing/2014/main" xmlns="" val="1253823047"/>
                    </a:ext>
                  </a:extLst>
                </a:gridCol>
                <a:gridCol w="883818">
                  <a:extLst>
                    <a:ext uri="{9D8B030D-6E8A-4147-A177-3AD203B41FA5}">
                      <a16:colId xmlns:a16="http://schemas.microsoft.com/office/drawing/2014/main" xmlns="" val="1941705230"/>
                    </a:ext>
                  </a:extLst>
                </a:gridCol>
                <a:gridCol w="883818">
                  <a:extLst>
                    <a:ext uri="{9D8B030D-6E8A-4147-A177-3AD203B41FA5}">
                      <a16:colId xmlns:a16="http://schemas.microsoft.com/office/drawing/2014/main" xmlns="" val="631336628"/>
                    </a:ext>
                  </a:extLst>
                </a:gridCol>
              </a:tblGrid>
              <a:tr h="443440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 dụng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 liệu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03587844"/>
                  </a:ext>
                </a:extLst>
              </a:tr>
              <a:tr h="4434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Kim loại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Phi kim loại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0379279"/>
                  </a:ext>
                </a:extLst>
              </a:tr>
              <a:tr h="83730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Kim loại đen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Kim loại màu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Chất dẻo nhiệt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Chất dẻo nhiệt rắn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Cao su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91019949"/>
                  </a:ext>
                </a:extLst>
              </a:tr>
              <a:tr h="58346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Lưỡi dao, kéo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51057130"/>
                  </a:ext>
                </a:extLst>
              </a:tr>
              <a:tr h="4434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Nồi, chảo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18009292"/>
                  </a:ext>
                </a:extLst>
              </a:tr>
              <a:tr h="58346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Khung xe đạp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54305667"/>
                  </a:ext>
                </a:extLst>
              </a:tr>
              <a:tr h="75620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Vỏ tàu, thuyền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43428180"/>
                  </a:ext>
                </a:extLst>
              </a:tr>
              <a:tr h="58346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Vỏ ổ cắm điện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2291088"/>
                  </a:ext>
                </a:extLst>
              </a:tr>
              <a:tr h="75620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Săm (ruột) xe đạp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23077103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5005302"/>
              </p:ext>
            </p:extLst>
          </p:nvPr>
        </p:nvGraphicFramePr>
        <p:xfrm>
          <a:off x="5943602" y="1062058"/>
          <a:ext cx="6055110" cy="5811423"/>
        </p:xfrm>
        <a:graphic>
          <a:graphicData uri="http://schemas.openxmlformats.org/drawingml/2006/table">
            <a:tbl>
              <a:tblPr firstRow="1" firstCol="1" bandRow="1"/>
              <a:tblGrid>
                <a:gridCol w="1246775">
                  <a:extLst>
                    <a:ext uri="{9D8B030D-6E8A-4147-A177-3AD203B41FA5}">
                      <a16:colId xmlns:a16="http://schemas.microsoft.com/office/drawing/2014/main" xmlns="" val="3289448070"/>
                    </a:ext>
                  </a:extLst>
                </a:gridCol>
                <a:gridCol w="771595">
                  <a:extLst>
                    <a:ext uri="{9D8B030D-6E8A-4147-A177-3AD203B41FA5}">
                      <a16:colId xmlns:a16="http://schemas.microsoft.com/office/drawing/2014/main" xmlns="" val="941303466"/>
                    </a:ext>
                  </a:extLst>
                </a:gridCol>
                <a:gridCol w="1009185">
                  <a:extLst>
                    <a:ext uri="{9D8B030D-6E8A-4147-A177-3AD203B41FA5}">
                      <a16:colId xmlns:a16="http://schemas.microsoft.com/office/drawing/2014/main" xmlns="" val="90259179"/>
                    </a:ext>
                  </a:extLst>
                </a:gridCol>
                <a:gridCol w="1009185">
                  <a:extLst>
                    <a:ext uri="{9D8B030D-6E8A-4147-A177-3AD203B41FA5}">
                      <a16:colId xmlns:a16="http://schemas.microsoft.com/office/drawing/2014/main" xmlns="" val="3485369544"/>
                    </a:ext>
                  </a:extLst>
                </a:gridCol>
                <a:gridCol w="1009185">
                  <a:extLst>
                    <a:ext uri="{9D8B030D-6E8A-4147-A177-3AD203B41FA5}">
                      <a16:colId xmlns:a16="http://schemas.microsoft.com/office/drawing/2014/main" xmlns="" val="2674385323"/>
                    </a:ext>
                  </a:extLst>
                </a:gridCol>
                <a:gridCol w="1009185">
                  <a:extLst>
                    <a:ext uri="{9D8B030D-6E8A-4147-A177-3AD203B41FA5}">
                      <a16:colId xmlns:a16="http://schemas.microsoft.com/office/drawing/2014/main" xmlns="" val="3317832853"/>
                    </a:ext>
                  </a:extLst>
                </a:gridCol>
              </a:tblGrid>
              <a:tr h="349115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 dụng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 liệu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87471184"/>
                  </a:ext>
                </a:extLst>
              </a:tr>
              <a:tr h="3491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Kim loại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Phi kim loại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60624194"/>
                  </a:ext>
                </a:extLst>
              </a:tr>
              <a:tr h="9469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Kim loại đen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Kim loại màu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Chất dẻo nhiệt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Chất dẻo nhiệt rắn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Cao su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77907988"/>
                  </a:ext>
                </a:extLst>
              </a:tr>
              <a:tr h="6480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Lưỡi dao, kéo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77078493"/>
                  </a:ext>
                </a:extLst>
              </a:tr>
              <a:tr h="43286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Nồi, chảo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94768549"/>
                  </a:ext>
                </a:extLst>
              </a:tr>
              <a:tr h="6480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Khung xe đạp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19645512"/>
                  </a:ext>
                </a:extLst>
              </a:tr>
              <a:tr h="7953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Vỏ tàu, thuyền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99113688"/>
                  </a:ext>
                </a:extLst>
              </a:tr>
              <a:tr h="6480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Vỏ ổ cắm điện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66609972"/>
                  </a:ext>
                </a:extLst>
              </a:tr>
              <a:tr h="7953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Săm (ruột) xe đạp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473" marR="26473" marT="26473" marB="264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763911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8826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9" y="3428998"/>
            <a:ext cx="21" cy="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96107" y="0"/>
            <a:ext cx="27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en-US" sz="3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0916" y="584775"/>
            <a:ext cx="1153779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/>
              <a:t> 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Kể tên một số đồ dùng trong nhà em được làm từ các loại vật liệu cơ khí mà em đã học</a:t>
            </a:r>
          </a:p>
        </p:txBody>
      </p:sp>
    </p:spTree>
    <p:extLst>
      <p:ext uri="{BB962C8B-B14F-4D97-AF65-F5344CB8AC3E}">
        <p14:creationId xmlns:p14="http://schemas.microsoft.com/office/powerpoint/2010/main" val="833883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9" y="3428998"/>
            <a:ext cx="21" cy="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96107" y="0"/>
            <a:ext cx="27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en-US" sz="3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0916" y="584775"/>
            <a:ext cx="1153779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/>
              <a:t> 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Kể tên một số đồ dùng trong nhà em được làm từ các loại vật liệu cơ khí mà em đã học</a:t>
            </a:r>
          </a:p>
        </p:txBody>
      </p:sp>
      <p:sp>
        <p:nvSpPr>
          <p:cNvPr id="2" name="Rectangle 1"/>
          <p:cNvSpPr/>
          <p:nvPr/>
        </p:nvSpPr>
        <p:spPr>
          <a:xfrm>
            <a:off x="460916" y="1538882"/>
            <a:ext cx="1139829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 liệu kim loại đen: Gang, thép có thể sử dụng để làm các đồ dùng như: nồi, chảo, dao, kéo, cày, cuốc, đường ray, các sản phẩm thép trong xây dựng nhà cửa, thân máy, nắp rắn chắc ...</a:t>
            </a:r>
          </a:p>
          <a:p>
            <a:r>
              <a:rPr lang="vi-VN" sz="28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 liệu kim loại màu:</a:t>
            </a:r>
          </a:p>
          <a:p>
            <a:r>
              <a:rPr lang="vi-VN" sz="28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Đồng: trống, nồi, bộ lư, thau, mâm, cầu dao, bạc lót,....</a:t>
            </a:r>
          </a:p>
          <a:p>
            <a:r>
              <a:rPr lang="vi-VN" sz="28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Nhôm: ấm, cửa, giá sách, chậu, xoong, chậu nhôm, thìa, đũa, mâm, vỏ máy bay, khung cửa..</a:t>
            </a:r>
          </a:p>
          <a:p>
            <a:r>
              <a:rPr lang="vi-VN" sz="28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 dẻo: ống nước, vỏ dây cáp điện, khung cửa sổ, lớp lót ống, băng tải, dép, áo mưa, chai, lọ, đồ chơi, bàn chải, ...</a:t>
            </a:r>
          </a:p>
          <a:p>
            <a:r>
              <a:rPr lang="vi-VN" sz="28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 su: ủng đi nước, đệm, lốp xe, sắm xe, ống dẫn, đai truyền, sản phẩm cách điện (găng tay cao su), phao bơi,...</a:t>
            </a:r>
          </a:p>
        </p:txBody>
      </p:sp>
    </p:spTree>
    <p:extLst>
      <p:ext uri="{BB962C8B-B14F-4D97-AF65-F5344CB8AC3E}">
        <p14:creationId xmlns:p14="http://schemas.microsoft.com/office/powerpoint/2010/main" val="1752024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348" y="509953"/>
            <a:ext cx="5424121" cy="572379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417885" y="6277708"/>
            <a:ext cx="40268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 6.1. Bộ nồi, chảo nấu ăn</a:t>
            </a:r>
            <a:endParaRPr lang="en-US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455159" y="1549082"/>
            <a:ext cx="358295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 nồi, chảo nấu ăn thường được làm bằng kim </a:t>
            </a:r>
            <a:r>
              <a:rPr lang="vi-V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 chúng có đặc tính dẫn nhiệt rất tốt, giúp thức ăn nhanh </a:t>
            </a:r>
            <a:r>
              <a:rPr lang="vi-V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ín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963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9765" y="106157"/>
            <a:ext cx="1154894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Quan sát và cho biết: Các chi tiết của xe đạp trong Hình 6.2 được làm từ những vật liệu gì?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765" y="1060264"/>
            <a:ext cx="11456096" cy="480869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82049" y="5934828"/>
            <a:ext cx="2965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 6.2. Xe đạp</a:t>
            </a:r>
            <a:endParaRPr lang="en-US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186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9765" y="106157"/>
            <a:ext cx="1154894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Quan sát và cho biết: Các chi tiết của xe đạp trong Hình 6.2 được làm từ những vật liệu gì?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765" y="1060264"/>
            <a:ext cx="11456096" cy="480869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3257" y="5997789"/>
            <a:ext cx="2965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 6.2. Xe đạp</a:t>
            </a:r>
            <a:endParaRPr lang="en-US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632505" y="6043955"/>
            <a:ext cx="42082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Thép, nhôm, cao su, nhựa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8858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9" y="3428998"/>
            <a:ext cx="21" cy="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04789" y="650535"/>
            <a:ext cx="11582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</a:t>
            </a:r>
            <a:r>
              <a:rPr lang="en-US" sz="2800" b="1" u="sng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b="1" u="sng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quát</a:t>
            </a:r>
            <a:r>
              <a:rPr lang="en-US" sz="2800" b="1" u="sng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u="sng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u="sng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u="sng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b="1" u="sng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b="1" u="sng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2800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endParaRPr lang="en-US" sz="28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800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800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3767975" y="62706"/>
            <a:ext cx="58985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6</a:t>
            </a:r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 LIỆU CƠ KHÍ</a:t>
            </a:r>
            <a:endParaRPr 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878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82082" y="65514"/>
            <a:ext cx="115544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1.Quan sát Hình 6.3 và cho biết: Vật liệu kim loại được chia thành mấy loại, là những loại nào? Mỗi loại gồm những vật liệu (hợp kim) gì?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434" y="1187571"/>
            <a:ext cx="10226350" cy="480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266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82082" y="65514"/>
            <a:ext cx="115544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1.Quan sát Hình 6.3 và cho biết: Vật liệu kim loại được chia thành mấy loại, là những loại nào? Mỗi loại gồm những vật liệu (hợp kim) gì?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082" y="1439498"/>
            <a:ext cx="7147248" cy="480268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629330" y="1603034"/>
            <a:ext cx="460310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1.Vật liệu kim loại được chia làm 2 loại:</a:t>
            </a:r>
          </a:p>
          <a:p>
            <a:r>
              <a:rPr lang="vi-V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Kim loại đen:</a:t>
            </a:r>
          </a:p>
          <a:p>
            <a:r>
              <a:rPr lang="vi-V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Thép</a:t>
            </a:r>
          </a:p>
          <a:p>
            <a:r>
              <a:rPr lang="vi-V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Gang</a:t>
            </a:r>
          </a:p>
          <a:p>
            <a:r>
              <a:rPr lang="vi-V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Kim loại màu:</a:t>
            </a:r>
          </a:p>
          <a:p>
            <a:r>
              <a:rPr lang="vi-V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Đồng và hợp kim của đồng</a:t>
            </a:r>
          </a:p>
          <a:p>
            <a:r>
              <a:rPr lang="vi-V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Nhôm và hợp kim của nhôm</a:t>
            </a:r>
          </a:p>
          <a:p>
            <a:r>
              <a:rPr lang="vi-V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...</a:t>
            </a:r>
          </a:p>
        </p:txBody>
      </p:sp>
    </p:spTree>
    <p:extLst>
      <p:ext uri="{BB962C8B-B14F-4D97-AF65-F5344CB8AC3E}">
        <p14:creationId xmlns:p14="http://schemas.microsoft.com/office/powerpoint/2010/main" val="3648018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9526" y="-20945"/>
            <a:ext cx="118343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2.Quan sát bảng 6.1. Trình bày đặc điểm và ứng dụng của thép, gang, đồng và hợp kim của đồng, nhôm và hợp kim của nhôm.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7567202"/>
              </p:ext>
            </p:extLst>
          </p:nvPr>
        </p:nvGraphicFramePr>
        <p:xfrm>
          <a:off x="229669" y="778402"/>
          <a:ext cx="11574040" cy="5290356"/>
        </p:xfrm>
        <a:graphic>
          <a:graphicData uri="http://schemas.openxmlformats.org/drawingml/2006/table">
            <a:tbl>
              <a:tblPr firstRow="1" firstCol="1" bandRow="1"/>
              <a:tblGrid>
                <a:gridCol w="2719290">
                  <a:extLst>
                    <a:ext uri="{9D8B030D-6E8A-4147-A177-3AD203B41FA5}">
                      <a16:colId xmlns:a16="http://schemas.microsoft.com/office/drawing/2014/main" xmlns="" val="1706148377"/>
                    </a:ext>
                  </a:extLst>
                </a:gridCol>
                <a:gridCol w="3848523">
                  <a:extLst>
                    <a:ext uri="{9D8B030D-6E8A-4147-A177-3AD203B41FA5}">
                      <a16:colId xmlns:a16="http://schemas.microsoft.com/office/drawing/2014/main" xmlns="" val="3079987508"/>
                    </a:ext>
                  </a:extLst>
                </a:gridCol>
                <a:gridCol w="5006227">
                  <a:extLst>
                    <a:ext uri="{9D8B030D-6E8A-4147-A177-3AD203B41FA5}">
                      <a16:colId xmlns:a16="http://schemas.microsoft.com/office/drawing/2014/main" xmlns="" val="4167007284"/>
                    </a:ext>
                  </a:extLst>
                </a:gridCol>
              </a:tblGrid>
              <a:tr h="43454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 liệu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Đặc điểm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Ứng dụng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72008515"/>
                  </a:ext>
                </a:extLst>
              </a:tr>
              <a:tr h="124237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Thép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Thường có màu trắng, sáng, cứng, dẻo, dễ gia công, dễ bị ôxy hóa. Khi bị ôxy hóa chuyển sang màu nâu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 chi tiết máy, máy công nghiệp, nông nghiệp, trong xây dựng, cầu đượng…các vật dụng trong gia đình như khóa cửa, đinh vít…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52091562"/>
                  </a:ext>
                </a:extLst>
              </a:tr>
              <a:tr h="112900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Gang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Thường có màu xám, cứng, giòn, không thể dát mỏng, chịu mài mòn.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 vỏ máy như vỏ động cơ, máy công nghiệp…, các vật dụng gia đình như nồi cơm…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6981953"/>
                  </a:ext>
                </a:extLst>
              </a:tr>
              <a:tr h="130364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Đồng và hợp kim của đồng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 màu vàng hoặc đỏ, mềm, dễ kéo dài, dễ dát mỏng, có tính chống mài mòn cao, tính dẫn điện dẫn nhiệt tốt, ít bị oxy hóa trong môi trường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 dây dẫn điện, chi tiết máy như bạc trượt, các chi tiết gia dụng như vòng đệm, vòi nước, các chi tiết tiếp xúc trong đồ điện…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07642182"/>
                  </a:ext>
                </a:extLst>
              </a:tr>
              <a:tr h="118078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Nhôm và hợp kim của nhôm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Thường có màu trắng sáng, nhẹ, dễ kéo dài, tính dẫn điện dẫn nhiệt tốt, ít bị oxy trong môi trường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 dây dẫn điện, chi tiết máy như vỏ máy công nghiệp, vật gia dụng như khung cửa, tủ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94774184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870" y="1440725"/>
            <a:ext cx="2416628" cy="9750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969" y="2505936"/>
            <a:ext cx="1991892" cy="949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306" y="3841007"/>
            <a:ext cx="2429555" cy="97659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8310" y="5117739"/>
            <a:ext cx="2288527" cy="85385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99526" y="6058622"/>
            <a:ext cx="114056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3. Từ bảng 6.1 cho biết những sản phẩm sau đây: lưỡi kéo cắt giấy, đầu kìm điện, lõi dây điện, khung xe ô tô được làm từ vật liệu kim loại gì?</a:t>
            </a:r>
            <a:endParaRPr 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0606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</p:bld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560</TotalTime>
  <Words>2563</Words>
  <Application>Microsoft Office PowerPoint</Application>
  <PresentationFormat>Custom</PresentationFormat>
  <Paragraphs>302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ADMIN</cp:lastModifiedBy>
  <cp:revision>69</cp:revision>
  <dcterms:created xsi:type="dcterms:W3CDTF">2023-06-21T22:05:51Z</dcterms:created>
  <dcterms:modified xsi:type="dcterms:W3CDTF">2023-09-18T10:11:31Z</dcterms:modified>
</cp:coreProperties>
</file>