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345" r:id="rId3"/>
    <p:sldId id="365" r:id="rId4"/>
    <p:sldId id="366" r:id="rId5"/>
    <p:sldId id="367" r:id="rId6"/>
    <p:sldId id="326" r:id="rId7"/>
    <p:sldId id="368" r:id="rId8"/>
    <p:sldId id="369" r:id="rId9"/>
    <p:sldId id="370" r:id="rId10"/>
    <p:sldId id="258" r:id="rId11"/>
    <p:sldId id="346" r:id="rId12"/>
    <p:sldId id="335" r:id="rId13"/>
    <p:sldId id="371" r:id="rId14"/>
    <p:sldId id="364" r:id="rId15"/>
    <p:sldId id="372" r:id="rId16"/>
    <p:sldId id="276" r:id="rId17"/>
    <p:sldId id="373" r:id="rId1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980" autoAdjust="0"/>
    <p:restoredTop sz="94660"/>
  </p:normalViewPr>
  <p:slideViewPr>
    <p:cSldViewPr snapToGrid="0">
      <p:cViewPr>
        <p:scale>
          <a:sx n="92" d="100"/>
          <a:sy n="92" d="100"/>
        </p:scale>
        <p:origin x="-168" y="-29"/>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en-US" smtClean="0"/>
              <a:t>Click to edit Master title style</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2/21/2024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2/21/2024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smtClean="0"/>
              <a:t>Click to edit Master title style</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2/21/2024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en-US" smtClean="0"/>
              <a:t>Click to edit Master title style</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smtClean="0"/>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2/21/2024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smtClean="0"/>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smtClean="0"/>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2/21/2024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en-US" smtClean="0"/>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smtClean="0"/>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2/21/2024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2/21/2024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2/21/2024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en-US" smtClean="0"/>
              <a:t>Click to edit Master title style</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2/21/2024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2/21/2024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2/21/2024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2/21/2024</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2/21/2024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2/21/2024</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en-US" smtClean="0"/>
              <a:t>Click to edit Master title style</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2/21/2024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2/21/2024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2/21/2024</a:t>
            </a:fld>
            <a:endParaRPr lang="en-US" dirty="0"/>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2" r:id="rId12"/>
    <p:sldLayoutId id="2147483663" r:id="rId13"/>
    <p:sldLayoutId id="2147483664" r:id="rId14"/>
    <p:sldLayoutId id="2147483658" r:id="rId15"/>
    <p:sldLayoutId id="2147483659"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5.png"/><Relationship Id="rId1" Type="http://schemas.openxmlformats.org/officeDocument/2006/relationships/slideLayout" Target="../slideLayouts/slideLayout1.xml"/><Relationship Id="rId4" Type="http://schemas.openxmlformats.org/officeDocument/2006/relationships/image" Target="../media/image11.png"/></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370650" y="126686"/>
            <a:ext cx="6084277" cy="461665"/>
          </a:xfrm>
          <a:prstGeom prst="rect">
            <a:avLst/>
          </a:prstGeom>
        </p:spPr>
        <p:txBody>
          <a:bodyPr wrap="square">
            <a:spAutoFit/>
          </a:bodyPr>
          <a:lstStyle/>
          <a:p>
            <a:r>
              <a:rPr lang="en-US" sz="2400" b="1" dirty="0" smtClean="0">
                <a:solidFill>
                  <a:srgbClr val="FF0000"/>
                </a:solidFill>
                <a:latin typeface="Times New Roman" panose="02020603050405020304" pitchFamily="18" charset="0"/>
                <a:cs typeface="Times New Roman" panose="02020603050405020304" pitchFamily="18" charset="0"/>
              </a:rPr>
              <a:t>TIẾT 25 : BÀI 11 - TAI </a:t>
            </a:r>
            <a:r>
              <a:rPr lang="en-US" sz="2400" b="1" dirty="0" smtClean="0">
                <a:solidFill>
                  <a:srgbClr val="FF0000"/>
                </a:solidFill>
                <a:latin typeface="Times New Roman" panose="02020603050405020304" pitchFamily="18" charset="0"/>
                <a:cs typeface="Times New Roman" panose="02020603050405020304" pitchFamily="18" charset="0"/>
              </a:rPr>
              <a:t>NẠN </a:t>
            </a:r>
            <a:r>
              <a:rPr lang="en-US" sz="2400" b="1" dirty="0" smtClean="0">
                <a:solidFill>
                  <a:srgbClr val="FF0000"/>
                </a:solidFill>
                <a:latin typeface="Times New Roman" panose="02020603050405020304" pitchFamily="18" charset="0"/>
                <a:cs typeface="Times New Roman" panose="02020603050405020304" pitchFamily="18" charset="0"/>
              </a:rPr>
              <a:t>ĐIỆN.</a:t>
            </a:r>
            <a:endParaRPr lang="en-US" sz="2400" dirty="0">
              <a:solidFill>
                <a:srgbClr val="FF0000"/>
              </a:solidFill>
              <a:latin typeface="Times New Roman" panose="02020603050405020304" pitchFamily="18" charset="0"/>
              <a:cs typeface="Times New Roman" panose="02020603050405020304" pitchFamily="18" charset="0"/>
            </a:endParaRPr>
          </a:p>
        </p:txBody>
      </p:sp>
      <p:pic>
        <p:nvPicPr>
          <p:cNvPr id="2" name="Picture 1"/>
          <p:cNvPicPr>
            <a:picLocks noChangeAspect="1"/>
          </p:cNvPicPr>
          <p:nvPr/>
        </p:nvPicPr>
        <p:blipFill>
          <a:blip r:embed="rId2"/>
          <a:stretch>
            <a:fillRect/>
          </a:stretch>
        </p:blipFill>
        <p:spPr>
          <a:xfrm>
            <a:off x="6095995" y="3428997"/>
            <a:ext cx="9" cy="6"/>
          </a:xfrm>
          <a:prstGeom prst="rect">
            <a:avLst/>
          </a:prstGeom>
        </p:spPr>
      </p:pic>
      <p:pic>
        <p:nvPicPr>
          <p:cNvPr id="3" name="Picture 2"/>
          <p:cNvPicPr>
            <a:picLocks noChangeAspect="1"/>
          </p:cNvPicPr>
          <p:nvPr/>
        </p:nvPicPr>
        <p:blipFill>
          <a:blip r:embed="rId3"/>
          <a:stretch>
            <a:fillRect/>
          </a:stretch>
        </p:blipFill>
        <p:spPr>
          <a:xfrm>
            <a:off x="228600" y="608385"/>
            <a:ext cx="11711354" cy="6187590"/>
          </a:xfrm>
          <a:prstGeom prst="rect">
            <a:avLst/>
          </a:prstGeom>
        </p:spPr>
      </p:pic>
    </p:spTree>
    <p:extLst>
      <p:ext uri="{BB962C8B-B14F-4D97-AF65-F5344CB8AC3E}">
        <p14:creationId xmlns:p14="http://schemas.microsoft.com/office/powerpoint/2010/main" val="7705547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3"/>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eaLnBrk="0" fontAlgn="base" hangingPunct="0">
              <a:spcBef>
                <a:spcPct val="0"/>
              </a:spcBef>
              <a:spcAft>
                <a:spcPct val="0"/>
              </a:spcAft>
              <a:tabLst>
                <a:tab pos="4827588" algn="l"/>
                <a:tab pos="4829175" algn="l"/>
              </a:tabLst>
              <a:defRPr>
                <a:solidFill>
                  <a:schemeClr val="tx1"/>
                </a:solidFill>
                <a:latin typeface="Arial" panose="020B0604020202020204" pitchFamily="34" charset="0"/>
              </a:defRPr>
            </a:lvl1pPr>
            <a:lvl2pPr eaLnBrk="0" fontAlgn="base" hangingPunct="0">
              <a:spcBef>
                <a:spcPct val="0"/>
              </a:spcBef>
              <a:spcAft>
                <a:spcPct val="0"/>
              </a:spcAft>
              <a:tabLst>
                <a:tab pos="4827588" algn="l"/>
                <a:tab pos="4829175" algn="l"/>
              </a:tabLst>
              <a:defRPr>
                <a:solidFill>
                  <a:schemeClr val="tx1"/>
                </a:solidFill>
                <a:latin typeface="Arial" panose="020B0604020202020204" pitchFamily="34" charset="0"/>
              </a:defRPr>
            </a:lvl2pPr>
            <a:lvl3pPr eaLnBrk="0" fontAlgn="base" hangingPunct="0">
              <a:spcBef>
                <a:spcPct val="0"/>
              </a:spcBef>
              <a:spcAft>
                <a:spcPct val="0"/>
              </a:spcAft>
              <a:tabLst>
                <a:tab pos="4827588" algn="l"/>
                <a:tab pos="4829175" algn="l"/>
              </a:tabLst>
              <a:defRPr>
                <a:solidFill>
                  <a:schemeClr val="tx1"/>
                </a:solidFill>
                <a:latin typeface="Arial" panose="020B0604020202020204" pitchFamily="34" charset="0"/>
              </a:defRPr>
            </a:lvl3pPr>
            <a:lvl4pPr eaLnBrk="0" fontAlgn="base" hangingPunct="0">
              <a:spcBef>
                <a:spcPct val="0"/>
              </a:spcBef>
              <a:spcAft>
                <a:spcPct val="0"/>
              </a:spcAft>
              <a:tabLst>
                <a:tab pos="4827588" algn="l"/>
                <a:tab pos="4829175" algn="l"/>
              </a:tabLst>
              <a:defRPr>
                <a:solidFill>
                  <a:schemeClr val="tx1"/>
                </a:solidFill>
                <a:latin typeface="Arial" panose="020B0604020202020204" pitchFamily="34" charset="0"/>
              </a:defRPr>
            </a:lvl4pPr>
            <a:lvl5pPr eaLnBrk="0" fontAlgn="base" hangingPunct="0">
              <a:spcBef>
                <a:spcPct val="0"/>
              </a:spcBef>
              <a:spcAft>
                <a:spcPct val="0"/>
              </a:spcAft>
              <a:tabLst>
                <a:tab pos="4827588" algn="l"/>
                <a:tab pos="4829175" algn="l"/>
              </a:tabLst>
              <a:defRPr>
                <a:solidFill>
                  <a:schemeClr val="tx1"/>
                </a:solidFill>
                <a:latin typeface="Arial" panose="020B0604020202020204" pitchFamily="34" charset="0"/>
              </a:defRPr>
            </a:lvl5pPr>
            <a:lvl6pPr eaLnBrk="0" fontAlgn="base" hangingPunct="0">
              <a:spcBef>
                <a:spcPct val="0"/>
              </a:spcBef>
              <a:spcAft>
                <a:spcPct val="0"/>
              </a:spcAft>
              <a:tabLst>
                <a:tab pos="4827588" algn="l"/>
                <a:tab pos="4829175" algn="l"/>
              </a:tabLst>
              <a:defRPr>
                <a:solidFill>
                  <a:schemeClr val="tx1"/>
                </a:solidFill>
                <a:latin typeface="Arial" panose="020B0604020202020204" pitchFamily="34" charset="0"/>
              </a:defRPr>
            </a:lvl6pPr>
            <a:lvl7pPr eaLnBrk="0" fontAlgn="base" hangingPunct="0">
              <a:spcBef>
                <a:spcPct val="0"/>
              </a:spcBef>
              <a:spcAft>
                <a:spcPct val="0"/>
              </a:spcAft>
              <a:tabLst>
                <a:tab pos="4827588" algn="l"/>
                <a:tab pos="4829175" algn="l"/>
              </a:tabLst>
              <a:defRPr>
                <a:solidFill>
                  <a:schemeClr val="tx1"/>
                </a:solidFill>
                <a:latin typeface="Arial" panose="020B0604020202020204" pitchFamily="34" charset="0"/>
              </a:defRPr>
            </a:lvl7pPr>
            <a:lvl8pPr eaLnBrk="0" fontAlgn="base" hangingPunct="0">
              <a:spcBef>
                <a:spcPct val="0"/>
              </a:spcBef>
              <a:spcAft>
                <a:spcPct val="0"/>
              </a:spcAft>
              <a:tabLst>
                <a:tab pos="4827588" algn="l"/>
                <a:tab pos="4829175" algn="l"/>
              </a:tabLst>
              <a:defRPr>
                <a:solidFill>
                  <a:schemeClr val="tx1"/>
                </a:solidFill>
                <a:latin typeface="Arial" panose="020B0604020202020204" pitchFamily="34" charset="0"/>
              </a:defRPr>
            </a:lvl8pPr>
            <a:lvl9pPr eaLnBrk="0" fontAlgn="base" hangingPunct="0">
              <a:spcBef>
                <a:spcPct val="0"/>
              </a:spcBef>
              <a:spcAft>
                <a:spcPct val="0"/>
              </a:spcAft>
              <a:tabLst>
                <a:tab pos="4827588" algn="l"/>
                <a:tab pos="4829175" algn="l"/>
              </a:tabLs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Char char="•"/>
              <a:tabLst>
                <a:tab pos="4827588" algn="l"/>
                <a:tab pos="4829175" algn="l"/>
              </a:tabLst>
            </a:pPr>
            <a:r>
              <a:rPr kumimoji="0" lang="vi-VN" altLang="en-US" sz="1000" b="0" i="1" u="none" strike="noStrike" cap="none" normalizeH="0" baseline="0" smtClean="0">
                <a:ln>
                  <a:noFill/>
                </a:ln>
                <a:solidFill>
                  <a:srgbClr val="231F20"/>
                </a:solidFill>
                <a:effectLst/>
                <a:latin typeface="Myriad Pro" charset="0"/>
                <a:ea typeface="Times New Roman" panose="02020603050405020304" pitchFamily="18" charset="0"/>
              </a:rPr>
              <a:t>b)</a:t>
            </a:r>
            <a:endParaRPr kumimoji="0" lang="en-US" altLang="en-US" sz="800" b="0" i="0" u="none" strike="noStrike" cap="none" normalizeH="0" baseline="0" smtClean="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tab pos="4827588" algn="l"/>
                <a:tab pos="4829175" algn="l"/>
              </a:tabLst>
            </a:pPr>
            <a:endParaRPr kumimoji="0" lang="en-US" altLang="en-US" sz="1800" b="0" i="0" u="none" strike="noStrike" cap="none" normalizeH="0" baseline="0" smtClean="0">
              <a:ln>
                <a:noFill/>
              </a:ln>
              <a:solidFill>
                <a:schemeClr val="tx1"/>
              </a:solidFill>
              <a:effectLst/>
              <a:latin typeface="Arial" panose="020B0604020202020204" pitchFamily="34" charset="0"/>
            </a:endParaRPr>
          </a:p>
        </p:txBody>
      </p:sp>
      <p:sp>
        <p:nvSpPr>
          <p:cNvPr id="5" name="Rectangle 4"/>
          <p:cNvSpPr/>
          <p:nvPr/>
        </p:nvSpPr>
        <p:spPr>
          <a:xfrm>
            <a:off x="279918" y="134034"/>
            <a:ext cx="11644604" cy="523220"/>
          </a:xfrm>
          <a:prstGeom prst="rect">
            <a:avLst/>
          </a:prstGeom>
        </p:spPr>
        <p:txBody>
          <a:bodyPr wrap="square">
            <a:spAutoFit/>
          </a:bodyPr>
          <a:lstStyle/>
          <a:p>
            <a:r>
              <a:rPr lang="en-US" sz="2800" b="1">
                <a:latin typeface="Times New Roman" panose="02020603050405020304" pitchFamily="18" charset="0"/>
                <a:cs typeface="Times New Roman" panose="02020603050405020304" pitchFamily="18" charset="0"/>
              </a:rPr>
              <a:t>Quan sát Hình 8.2 và nêu những nguyên nhân gây tai nạn điện.</a:t>
            </a:r>
          </a:p>
        </p:txBody>
      </p:sp>
      <p:pic>
        <p:nvPicPr>
          <p:cNvPr id="6" name="Picture 5"/>
          <p:cNvPicPr>
            <a:picLocks noChangeAspect="1"/>
          </p:cNvPicPr>
          <p:nvPr/>
        </p:nvPicPr>
        <p:blipFill>
          <a:blip r:embed="rId2"/>
          <a:stretch>
            <a:fillRect/>
          </a:stretch>
        </p:blipFill>
        <p:spPr>
          <a:xfrm>
            <a:off x="373224" y="791288"/>
            <a:ext cx="11094098" cy="5954745"/>
          </a:xfrm>
          <a:prstGeom prst="rect">
            <a:avLst/>
          </a:prstGeom>
        </p:spPr>
      </p:pic>
    </p:spTree>
    <p:extLst>
      <p:ext uri="{BB962C8B-B14F-4D97-AF65-F5344CB8AC3E}">
        <p14:creationId xmlns:p14="http://schemas.microsoft.com/office/powerpoint/2010/main" val="34351863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00"/>
                                        <p:tgtEl>
                                          <p:spTgt spid="5"/>
                                        </p:tgtEl>
                                      </p:cBhvr>
                                    </p:animEffect>
                                  </p:childTnLst>
                                </p:cTn>
                              </p:par>
                              <p:par>
                                <p:cTn id="8" presetID="22" presetClass="entr" presetSubtype="4" fill="hold"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wipe(down)">
                                      <p:cBhvr>
                                        <p:cTn id="10"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3"/>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eaLnBrk="0" fontAlgn="base" hangingPunct="0">
              <a:spcBef>
                <a:spcPct val="0"/>
              </a:spcBef>
              <a:spcAft>
                <a:spcPct val="0"/>
              </a:spcAft>
              <a:tabLst>
                <a:tab pos="4827588" algn="l"/>
                <a:tab pos="4829175" algn="l"/>
              </a:tabLst>
              <a:defRPr>
                <a:solidFill>
                  <a:schemeClr val="tx1"/>
                </a:solidFill>
                <a:latin typeface="Arial" panose="020B0604020202020204" pitchFamily="34" charset="0"/>
              </a:defRPr>
            </a:lvl1pPr>
            <a:lvl2pPr eaLnBrk="0" fontAlgn="base" hangingPunct="0">
              <a:spcBef>
                <a:spcPct val="0"/>
              </a:spcBef>
              <a:spcAft>
                <a:spcPct val="0"/>
              </a:spcAft>
              <a:tabLst>
                <a:tab pos="4827588" algn="l"/>
                <a:tab pos="4829175" algn="l"/>
              </a:tabLst>
              <a:defRPr>
                <a:solidFill>
                  <a:schemeClr val="tx1"/>
                </a:solidFill>
                <a:latin typeface="Arial" panose="020B0604020202020204" pitchFamily="34" charset="0"/>
              </a:defRPr>
            </a:lvl2pPr>
            <a:lvl3pPr eaLnBrk="0" fontAlgn="base" hangingPunct="0">
              <a:spcBef>
                <a:spcPct val="0"/>
              </a:spcBef>
              <a:spcAft>
                <a:spcPct val="0"/>
              </a:spcAft>
              <a:tabLst>
                <a:tab pos="4827588" algn="l"/>
                <a:tab pos="4829175" algn="l"/>
              </a:tabLst>
              <a:defRPr>
                <a:solidFill>
                  <a:schemeClr val="tx1"/>
                </a:solidFill>
                <a:latin typeface="Arial" panose="020B0604020202020204" pitchFamily="34" charset="0"/>
              </a:defRPr>
            </a:lvl3pPr>
            <a:lvl4pPr eaLnBrk="0" fontAlgn="base" hangingPunct="0">
              <a:spcBef>
                <a:spcPct val="0"/>
              </a:spcBef>
              <a:spcAft>
                <a:spcPct val="0"/>
              </a:spcAft>
              <a:tabLst>
                <a:tab pos="4827588" algn="l"/>
                <a:tab pos="4829175" algn="l"/>
              </a:tabLst>
              <a:defRPr>
                <a:solidFill>
                  <a:schemeClr val="tx1"/>
                </a:solidFill>
                <a:latin typeface="Arial" panose="020B0604020202020204" pitchFamily="34" charset="0"/>
              </a:defRPr>
            </a:lvl4pPr>
            <a:lvl5pPr eaLnBrk="0" fontAlgn="base" hangingPunct="0">
              <a:spcBef>
                <a:spcPct val="0"/>
              </a:spcBef>
              <a:spcAft>
                <a:spcPct val="0"/>
              </a:spcAft>
              <a:tabLst>
                <a:tab pos="4827588" algn="l"/>
                <a:tab pos="4829175" algn="l"/>
              </a:tabLst>
              <a:defRPr>
                <a:solidFill>
                  <a:schemeClr val="tx1"/>
                </a:solidFill>
                <a:latin typeface="Arial" panose="020B0604020202020204" pitchFamily="34" charset="0"/>
              </a:defRPr>
            </a:lvl5pPr>
            <a:lvl6pPr eaLnBrk="0" fontAlgn="base" hangingPunct="0">
              <a:spcBef>
                <a:spcPct val="0"/>
              </a:spcBef>
              <a:spcAft>
                <a:spcPct val="0"/>
              </a:spcAft>
              <a:tabLst>
                <a:tab pos="4827588" algn="l"/>
                <a:tab pos="4829175" algn="l"/>
              </a:tabLst>
              <a:defRPr>
                <a:solidFill>
                  <a:schemeClr val="tx1"/>
                </a:solidFill>
                <a:latin typeface="Arial" panose="020B0604020202020204" pitchFamily="34" charset="0"/>
              </a:defRPr>
            </a:lvl6pPr>
            <a:lvl7pPr eaLnBrk="0" fontAlgn="base" hangingPunct="0">
              <a:spcBef>
                <a:spcPct val="0"/>
              </a:spcBef>
              <a:spcAft>
                <a:spcPct val="0"/>
              </a:spcAft>
              <a:tabLst>
                <a:tab pos="4827588" algn="l"/>
                <a:tab pos="4829175" algn="l"/>
              </a:tabLst>
              <a:defRPr>
                <a:solidFill>
                  <a:schemeClr val="tx1"/>
                </a:solidFill>
                <a:latin typeface="Arial" panose="020B0604020202020204" pitchFamily="34" charset="0"/>
              </a:defRPr>
            </a:lvl7pPr>
            <a:lvl8pPr eaLnBrk="0" fontAlgn="base" hangingPunct="0">
              <a:spcBef>
                <a:spcPct val="0"/>
              </a:spcBef>
              <a:spcAft>
                <a:spcPct val="0"/>
              </a:spcAft>
              <a:tabLst>
                <a:tab pos="4827588" algn="l"/>
                <a:tab pos="4829175" algn="l"/>
              </a:tabLst>
              <a:defRPr>
                <a:solidFill>
                  <a:schemeClr val="tx1"/>
                </a:solidFill>
                <a:latin typeface="Arial" panose="020B0604020202020204" pitchFamily="34" charset="0"/>
              </a:defRPr>
            </a:lvl8pPr>
            <a:lvl9pPr eaLnBrk="0" fontAlgn="base" hangingPunct="0">
              <a:spcBef>
                <a:spcPct val="0"/>
              </a:spcBef>
              <a:spcAft>
                <a:spcPct val="0"/>
              </a:spcAft>
              <a:tabLst>
                <a:tab pos="4827588" algn="l"/>
                <a:tab pos="4829175" algn="l"/>
              </a:tabLs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Char char="•"/>
              <a:tabLst>
                <a:tab pos="4827588" algn="l"/>
                <a:tab pos="4829175" algn="l"/>
              </a:tabLst>
            </a:pPr>
            <a:r>
              <a:rPr kumimoji="0" lang="vi-VN" altLang="en-US" sz="1000" b="0" i="1" u="none" strike="noStrike" cap="none" normalizeH="0" baseline="0" smtClean="0">
                <a:ln>
                  <a:noFill/>
                </a:ln>
                <a:solidFill>
                  <a:srgbClr val="231F20"/>
                </a:solidFill>
                <a:effectLst/>
                <a:latin typeface="Myriad Pro" charset="0"/>
                <a:ea typeface="Times New Roman" panose="02020603050405020304" pitchFamily="18" charset="0"/>
              </a:rPr>
              <a:t>b)</a:t>
            </a:r>
            <a:endParaRPr kumimoji="0" lang="en-US" altLang="en-US" sz="800" b="0" i="0" u="none" strike="noStrike" cap="none" normalizeH="0" baseline="0" smtClean="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tab pos="4827588" algn="l"/>
                <a:tab pos="4829175" algn="l"/>
              </a:tabLst>
            </a:pPr>
            <a:endParaRPr kumimoji="0" lang="en-US" altLang="en-US" sz="1800" b="0" i="0" u="none" strike="noStrike" cap="none" normalizeH="0" baseline="0" smtClean="0">
              <a:ln>
                <a:noFill/>
              </a:ln>
              <a:solidFill>
                <a:schemeClr val="tx1"/>
              </a:solidFill>
              <a:effectLst/>
              <a:latin typeface="Arial" panose="020B0604020202020204" pitchFamily="34" charset="0"/>
            </a:endParaRPr>
          </a:p>
        </p:txBody>
      </p:sp>
      <p:sp>
        <p:nvSpPr>
          <p:cNvPr id="5" name="Rectangle 4"/>
          <p:cNvSpPr/>
          <p:nvPr/>
        </p:nvSpPr>
        <p:spPr>
          <a:xfrm>
            <a:off x="279918" y="134034"/>
            <a:ext cx="11644604" cy="523220"/>
          </a:xfrm>
          <a:prstGeom prst="rect">
            <a:avLst/>
          </a:prstGeom>
        </p:spPr>
        <p:txBody>
          <a:bodyPr wrap="square">
            <a:spAutoFit/>
          </a:bodyPr>
          <a:lstStyle/>
          <a:p>
            <a:r>
              <a:rPr lang="en-US" sz="2800" b="1">
                <a:latin typeface="Times New Roman" panose="02020603050405020304" pitchFamily="18" charset="0"/>
                <a:cs typeface="Times New Roman" panose="02020603050405020304" pitchFamily="18" charset="0"/>
              </a:rPr>
              <a:t>Quan sát Hình 8.2 và nêu những nguyên nhân gây tai nạn điện.</a:t>
            </a:r>
          </a:p>
        </p:txBody>
      </p:sp>
      <p:pic>
        <p:nvPicPr>
          <p:cNvPr id="6" name="Picture 5"/>
          <p:cNvPicPr>
            <a:picLocks noChangeAspect="1"/>
          </p:cNvPicPr>
          <p:nvPr/>
        </p:nvPicPr>
        <p:blipFill>
          <a:blip r:embed="rId2"/>
          <a:stretch>
            <a:fillRect/>
          </a:stretch>
        </p:blipFill>
        <p:spPr>
          <a:xfrm>
            <a:off x="373224" y="791288"/>
            <a:ext cx="5868956" cy="5954745"/>
          </a:xfrm>
          <a:prstGeom prst="rect">
            <a:avLst/>
          </a:prstGeom>
        </p:spPr>
      </p:pic>
      <p:sp>
        <p:nvSpPr>
          <p:cNvPr id="2" name="Rectangle 1"/>
          <p:cNvSpPr/>
          <p:nvPr/>
        </p:nvSpPr>
        <p:spPr>
          <a:xfrm>
            <a:off x="6096000" y="791288"/>
            <a:ext cx="6096000" cy="4832092"/>
          </a:xfrm>
          <a:prstGeom prst="rect">
            <a:avLst/>
          </a:prstGeom>
        </p:spPr>
        <p:txBody>
          <a:bodyPr>
            <a:spAutoFit/>
          </a:bodyPr>
          <a:lstStyle/>
          <a:p>
            <a:r>
              <a:rPr lang="vi-VN" sz="2800">
                <a:solidFill>
                  <a:srgbClr val="FF0000"/>
                </a:solidFill>
                <a:latin typeface="Times New Roman" panose="02020603050405020304" pitchFamily="18" charset="0"/>
                <a:cs typeface="Times New Roman" panose="02020603050405020304" pitchFamily="18" charset="0"/>
              </a:rPr>
              <a:t>a) Tiếp xúc trực tiếp với vật mang điện: Dùng vật dẫn điện chạm vào ổ điện.</a:t>
            </a:r>
          </a:p>
          <a:p>
            <a:r>
              <a:rPr lang="vi-VN" sz="2800">
                <a:solidFill>
                  <a:srgbClr val="FF0000"/>
                </a:solidFill>
                <a:latin typeface="Times New Roman" panose="02020603050405020304" pitchFamily="18" charset="0"/>
                <a:cs typeface="Times New Roman" panose="02020603050405020304" pitchFamily="18" charset="0"/>
              </a:rPr>
              <a:t>b) Tiếp xúc gián tiếp với máy móc, thiết bị điện bị nhiễm điện: Sử dụng thiết bị điện đang bị dò điện.</a:t>
            </a:r>
          </a:p>
          <a:p>
            <a:r>
              <a:rPr lang="vi-VN" sz="2800">
                <a:solidFill>
                  <a:srgbClr val="FF0000"/>
                </a:solidFill>
                <a:latin typeface="Times New Roman" panose="02020603050405020304" pitchFamily="18" charset="0"/>
                <a:cs typeface="Times New Roman" panose="02020603050405020304" pitchFamily="18" charset="0"/>
              </a:rPr>
              <a:t>c) Tiếp xúc gián tiếp với máy móc, thiết bị điện bị nhiễm điện: Tiếp xúc với khu vực có dân dẫy có điện bị đứt rơi xuống đất.</a:t>
            </a:r>
          </a:p>
          <a:p>
            <a:r>
              <a:rPr lang="vi-VN" sz="2800">
                <a:solidFill>
                  <a:srgbClr val="FF0000"/>
                </a:solidFill>
                <a:latin typeface="Times New Roman" panose="02020603050405020304" pitchFamily="18" charset="0"/>
                <a:cs typeface="Times New Roman" panose="02020603050405020304" pitchFamily="18" charset="0"/>
              </a:rPr>
              <a:t>d) Vi phạm khoảng cách an toàn với lưới điện cao áp và trạm biến áp.</a:t>
            </a:r>
          </a:p>
        </p:txBody>
      </p:sp>
    </p:spTree>
    <p:extLst>
      <p:ext uri="{BB962C8B-B14F-4D97-AF65-F5344CB8AC3E}">
        <p14:creationId xmlns:p14="http://schemas.microsoft.com/office/powerpoint/2010/main" val="42784780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wheel(1)">
                                      <p:cBhvr>
                                        <p:cTn id="7" dur="2000"/>
                                        <p:tgtEl>
                                          <p:spTgt spid="2">
                                            <p:txEl>
                                              <p:pRg st="0" end="0"/>
                                            </p:txEl>
                                          </p:spTgt>
                                        </p:tgtEl>
                                      </p:cBhvr>
                                    </p:animEffect>
                                  </p:childTnLst>
                                </p:cTn>
                              </p:par>
                              <p:par>
                                <p:cTn id="8" presetID="21" presetClass="entr" presetSubtype="1" fill="hold" nodeType="withEffect">
                                  <p:stCondLst>
                                    <p:cond delay="0"/>
                                  </p:stCondLst>
                                  <p:childTnLst>
                                    <p:set>
                                      <p:cBhvr>
                                        <p:cTn id="9" dur="1" fill="hold">
                                          <p:stCondLst>
                                            <p:cond delay="0"/>
                                          </p:stCondLst>
                                        </p:cTn>
                                        <p:tgtEl>
                                          <p:spTgt spid="2">
                                            <p:txEl>
                                              <p:pRg st="1" end="1"/>
                                            </p:txEl>
                                          </p:spTgt>
                                        </p:tgtEl>
                                        <p:attrNameLst>
                                          <p:attrName>style.visibility</p:attrName>
                                        </p:attrNameLst>
                                      </p:cBhvr>
                                      <p:to>
                                        <p:strVal val="visible"/>
                                      </p:to>
                                    </p:set>
                                    <p:animEffect transition="in" filter="wheel(1)">
                                      <p:cBhvr>
                                        <p:cTn id="10" dur="2000"/>
                                        <p:tgtEl>
                                          <p:spTgt spid="2">
                                            <p:txEl>
                                              <p:pRg st="1" end="1"/>
                                            </p:txEl>
                                          </p:spTgt>
                                        </p:tgtEl>
                                      </p:cBhvr>
                                    </p:animEffect>
                                  </p:childTnLst>
                                </p:cTn>
                              </p:par>
                              <p:par>
                                <p:cTn id="11" presetID="21" presetClass="entr" presetSubtype="1" fill="hold" nodeType="withEffect">
                                  <p:stCondLst>
                                    <p:cond delay="0"/>
                                  </p:stCondLst>
                                  <p:childTnLst>
                                    <p:set>
                                      <p:cBhvr>
                                        <p:cTn id="12" dur="1" fill="hold">
                                          <p:stCondLst>
                                            <p:cond delay="0"/>
                                          </p:stCondLst>
                                        </p:cTn>
                                        <p:tgtEl>
                                          <p:spTgt spid="2">
                                            <p:txEl>
                                              <p:pRg st="2" end="2"/>
                                            </p:txEl>
                                          </p:spTgt>
                                        </p:tgtEl>
                                        <p:attrNameLst>
                                          <p:attrName>style.visibility</p:attrName>
                                        </p:attrNameLst>
                                      </p:cBhvr>
                                      <p:to>
                                        <p:strVal val="visible"/>
                                      </p:to>
                                    </p:set>
                                    <p:animEffect transition="in" filter="wheel(1)">
                                      <p:cBhvr>
                                        <p:cTn id="13" dur="2000"/>
                                        <p:tgtEl>
                                          <p:spTgt spid="2">
                                            <p:txEl>
                                              <p:pRg st="2" end="2"/>
                                            </p:txEl>
                                          </p:spTgt>
                                        </p:tgtEl>
                                      </p:cBhvr>
                                    </p:animEffect>
                                  </p:childTnLst>
                                </p:cTn>
                              </p:par>
                              <p:par>
                                <p:cTn id="14" presetID="21" presetClass="entr" presetSubtype="1" fill="hold" nodeType="withEffect">
                                  <p:stCondLst>
                                    <p:cond delay="0"/>
                                  </p:stCondLst>
                                  <p:childTnLst>
                                    <p:set>
                                      <p:cBhvr>
                                        <p:cTn id="15" dur="1" fill="hold">
                                          <p:stCondLst>
                                            <p:cond delay="0"/>
                                          </p:stCondLst>
                                        </p:cTn>
                                        <p:tgtEl>
                                          <p:spTgt spid="2">
                                            <p:txEl>
                                              <p:pRg st="3" end="3"/>
                                            </p:txEl>
                                          </p:spTgt>
                                        </p:tgtEl>
                                        <p:attrNameLst>
                                          <p:attrName>style.visibility</p:attrName>
                                        </p:attrNameLst>
                                      </p:cBhvr>
                                      <p:to>
                                        <p:strVal val="visible"/>
                                      </p:to>
                                    </p:set>
                                    <p:animEffect transition="in" filter="wheel(1)">
                                      <p:cBhvr>
                                        <p:cTn id="16" dur="2000"/>
                                        <p:tgtEl>
                                          <p:spTgt spid="2">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tretch>
            <a:fillRect/>
          </a:stretch>
        </p:blipFill>
        <p:spPr>
          <a:xfrm>
            <a:off x="6095989" y="3428998"/>
            <a:ext cx="21" cy="4"/>
          </a:xfrm>
          <a:prstGeom prst="rect">
            <a:avLst/>
          </a:prstGeom>
        </p:spPr>
      </p:pic>
      <p:sp>
        <p:nvSpPr>
          <p:cNvPr id="3" name="TextBox 2"/>
          <p:cNvSpPr txBox="1"/>
          <p:nvPr/>
        </p:nvSpPr>
        <p:spPr>
          <a:xfrm>
            <a:off x="4627756" y="0"/>
            <a:ext cx="2732048" cy="584775"/>
          </a:xfrm>
          <a:prstGeom prst="rect">
            <a:avLst/>
          </a:prstGeom>
          <a:noFill/>
        </p:spPr>
        <p:txBody>
          <a:bodyPr wrap="square" rtlCol="0">
            <a:spAutoFit/>
          </a:bodyPr>
          <a:lstStyle/>
          <a:p>
            <a:r>
              <a:rPr lang="en-US" sz="3200" b="1" smtClean="0">
                <a:solidFill>
                  <a:srgbClr val="FF0000"/>
                </a:solidFill>
                <a:latin typeface="Times New Roman" panose="02020603050405020304" pitchFamily="18" charset="0"/>
                <a:cs typeface="Times New Roman" panose="02020603050405020304" pitchFamily="18" charset="0"/>
              </a:rPr>
              <a:t>LUYỆN TẬP</a:t>
            </a:r>
            <a:endParaRPr lang="en-US" sz="3200" b="1">
              <a:solidFill>
                <a:srgbClr val="FF0000"/>
              </a:solidFill>
              <a:latin typeface="Times New Roman" panose="02020603050405020304" pitchFamily="18" charset="0"/>
              <a:cs typeface="Times New Roman" panose="02020603050405020304" pitchFamily="18" charset="0"/>
            </a:endParaRPr>
          </a:p>
        </p:txBody>
      </p:sp>
      <p:sp>
        <p:nvSpPr>
          <p:cNvPr id="4" name="Rectangle 3"/>
          <p:cNvSpPr/>
          <p:nvPr/>
        </p:nvSpPr>
        <p:spPr>
          <a:xfrm>
            <a:off x="249033" y="572391"/>
            <a:ext cx="11693912" cy="1815882"/>
          </a:xfrm>
          <a:prstGeom prst="rect">
            <a:avLst/>
          </a:prstGeom>
        </p:spPr>
        <p:txBody>
          <a:bodyPr wrap="square">
            <a:spAutoFit/>
          </a:bodyPr>
          <a:lstStyle/>
          <a:p>
            <a:r>
              <a:rPr lang="en-US" sz="2800" b="1">
                <a:latin typeface="Times New Roman" panose="02020603050405020304" pitchFamily="18" charset="0"/>
                <a:cs typeface="Times New Roman" panose="02020603050405020304" pitchFamily="18" charset="0"/>
              </a:rPr>
              <a:t>Bài tập 1. Một bạn học sinh có ý định thay bóng đèn học bị cháy mà không rút phích cắm điện cấp nguồn. Theo em, ý định của bạn học sinh có đảm bảo an toàn điện không? Vì sao? Bạn học sinh nên thay bóng đèn học như thế nào cho an toàn?</a:t>
            </a:r>
          </a:p>
        </p:txBody>
      </p:sp>
    </p:spTree>
    <p:extLst>
      <p:ext uri="{BB962C8B-B14F-4D97-AF65-F5344CB8AC3E}">
        <p14:creationId xmlns:p14="http://schemas.microsoft.com/office/powerpoint/2010/main" val="3105884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down)">
                                      <p:cBhvr>
                                        <p:cTn id="7" dur="500"/>
                                        <p:tgtEl>
                                          <p:spTgt spid="7"/>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wipe(down)">
                                      <p:cBhvr>
                                        <p:cTn id="1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tretch>
            <a:fillRect/>
          </a:stretch>
        </p:blipFill>
        <p:spPr>
          <a:xfrm>
            <a:off x="6095989" y="3428998"/>
            <a:ext cx="21" cy="4"/>
          </a:xfrm>
          <a:prstGeom prst="rect">
            <a:avLst/>
          </a:prstGeom>
        </p:spPr>
      </p:pic>
      <p:sp>
        <p:nvSpPr>
          <p:cNvPr id="3" name="TextBox 2"/>
          <p:cNvSpPr txBox="1"/>
          <p:nvPr/>
        </p:nvSpPr>
        <p:spPr>
          <a:xfrm>
            <a:off x="4627756" y="0"/>
            <a:ext cx="2732048" cy="584775"/>
          </a:xfrm>
          <a:prstGeom prst="rect">
            <a:avLst/>
          </a:prstGeom>
          <a:noFill/>
        </p:spPr>
        <p:txBody>
          <a:bodyPr wrap="square" rtlCol="0">
            <a:spAutoFit/>
          </a:bodyPr>
          <a:lstStyle/>
          <a:p>
            <a:r>
              <a:rPr lang="en-US" sz="3200" b="1" smtClean="0">
                <a:solidFill>
                  <a:srgbClr val="FF0000"/>
                </a:solidFill>
                <a:latin typeface="Times New Roman" panose="02020603050405020304" pitchFamily="18" charset="0"/>
                <a:cs typeface="Times New Roman" panose="02020603050405020304" pitchFamily="18" charset="0"/>
              </a:rPr>
              <a:t>LUYỆN TẬP</a:t>
            </a:r>
            <a:endParaRPr lang="en-US" sz="3200" b="1">
              <a:solidFill>
                <a:srgbClr val="FF0000"/>
              </a:solidFill>
              <a:latin typeface="Times New Roman" panose="02020603050405020304" pitchFamily="18" charset="0"/>
              <a:cs typeface="Times New Roman" panose="02020603050405020304" pitchFamily="18" charset="0"/>
            </a:endParaRPr>
          </a:p>
        </p:txBody>
      </p:sp>
      <p:sp>
        <p:nvSpPr>
          <p:cNvPr id="4" name="Rectangle 3"/>
          <p:cNvSpPr/>
          <p:nvPr/>
        </p:nvSpPr>
        <p:spPr>
          <a:xfrm>
            <a:off x="249033" y="572391"/>
            <a:ext cx="11693912" cy="1815882"/>
          </a:xfrm>
          <a:prstGeom prst="rect">
            <a:avLst/>
          </a:prstGeom>
        </p:spPr>
        <p:txBody>
          <a:bodyPr wrap="square">
            <a:spAutoFit/>
          </a:bodyPr>
          <a:lstStyle/>
          <a:p>
            <a:r>
              <a:rPr lang="en-US" sz="2800" b="1">
                <a:latin typeface="Times New Roman" panose="02020603050405020304" pitchFamily="18" charset="0"/>
                <a:cs typeface="Times New Roman" panose="02020603050405020304" pitchFamily="18" charset="0"/>
              </a:rPr>
              <a:t>Bài tập 1. Một bạn học sinh có ý định thay bóng đèn học bị cháy mà không rút phích cắm điện cấp nguồn. Theo em, ý định của bạn học sinh có đảm bảo an toàn điện không? Vì sao? Bạn học sinh nên thay bóng đèn học như thế nào cho an toàn?</a:t>
            </a:r>
          </a:p>
        </p:txBody>
      </p:sp>
      <p:sp>
        <p:nvSpPr>
          <p:cNvPr id="2" name="Rectangle 1"/>
          <p:cNvSpPr/>
          <p:nvPr/>
        </p:nvSpPr>
        <p:spPr>
          <a:xfrm>
            <a:off x="2677886" y="2690336"/>
            <a:ext cx="8266922" cy="2246769"/>
          </a:xfrm>
          <a:prstGeom prst="rect">
            <a:avLst/>
          </a:prstGeom>
        </p:spPr>
        <p:txBody>
          <a:bodyPr wrap="square">
            <a:spAutoFit/>
          </a:bodyPr>
          <a:lstStyle/>
          <a:p>
            <a:r>
              <a:rPr lang="vi-VN" sz="2800">
                <a:solidFill>
                  <a:srgbClr val="0000FF"/>
                </a:solidFill>
                <a:latin typeface="Times New Roman" panose="02020603050405020304" pitchFamily="18" charset="0"/>
                <a:cs typeface="Times New Roman" panose="02020603050405020304" pitchFamily="18" charset="0"/>
              </a:rPr>
              <a:t>Bài 1.Theo em, ý định của bạn học sinh không đảm bảo an toàn điện. Vì đây là một nguyên nhân gây tai nạn điện. Bạn học sinh nên thay bóng đèn học như sau: rút phích cắm điện cấp nguồn và sử dụng dụng cụ bảo vệ an toàn điện.</a:t>
            </a:r>
            <a:endParaRPr lang="en-US" sz="2800">
              <a:solidFill>
                <a:srgbClr val="0000FF"/>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562577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wipe(down)">
                                      <p:cBhvr>
                                        <p:cTn id="7" dur="500"/>
                                        <p:tgtEl>
                                          <p:spTgt spid="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tretch>
            <a:fillRect/>
          </a:stretch>
        </p:blipFill>
        <p:spPr>
          <a:xfrm>
            <a:off x="6095989" y="3428998"/>
            <a:ext cx="21" cy="4"/>
          </a:xfrm>
          <a:prstGeom prst="rect">
            <a:avLst/>
          </a:prstGeom>
        </p:spPr>
      </p:pic>
      <p:sp>
        <p:nvSpPr>
          <p:cNvPr id="3" name="TextBox 2"/>
          <p:cNvSpPr txBox="1"/>
          <p:nvPr/>
        </p:nvSpPr>
        <p:spPr>
          <a:xfrm>
            <a:off x="4627756" y="0"/>
            <a:ext cx="2732048" cy="584775"/>
          </a:xfrm>
          <a:prstGeom prst="rect">
            <a:avLst/>
          </a:prstGeom>
          <a:noFill/>
        </p:spPr>
        <p:txBody>
          <a:bodyPr wrap="square" rtlCol="0">
            <a:spAutoFit/>
          </a:bodyPr>
          <a:lstStyle/>
          <a:p>
            <a:r>
              <a:rPr lang="en-US" sz="3200" b="1" smtClean="0">
                <a:solidFill>
                  <a:srgbClr val="FF0000"/>
                </a:solidFill>
                <a:latin typeface="Times New Roman" panose="02020603050405020304" pitchFamily="18" charset="0"/>
                <a:cs typeface="Times New Roman" panose="02020603050405020304" pitchFamily="18" charset="0"/>
              </a:rPr>
              <a:t>LUYỆN TẬP</a:t>
            </a:r>
            <a:endParaRPr lang="en-US" sz="3200" b="1">
              <a:solidFill>
                <a:srgbClr val="FF0000"/>
              </a:solidFill>
              <a:latin typeface="Times New Roman" panose="02020603050405020304" pitchFamily="18" charset="0"/>
              <a:cs typeface="Times New Roman" panose="02020603050405020304" pitchFamily="18" charset="0"/>
            </a:endParaRPr>
          </a:p>
        </p:txBody>
      </p:sp>
      <p:sp>
        <p:nvSpPr>
          <p:cNvPr id="4" name="Rectangle 3"/>
          <p:cNvSpPr/>
          <p:nvPr/>
        </p:nvSpPr>
        <p:spPr>
          <a:xfrm>
            <a:off x="249033" y="572391"/>
            <a:ext cx="11693912" cy="954107"/>
          </a:xfrm>
          <a:prstGeom prst="rect">
            <a:avLst/>
          </a:prstGeom>
        </p:spPr>
        <p:txBody>
          <a:bodyPr wrap="square">
            <a:spAutoFit/>
          </a:bodyPr>
          <a:lstStyle/>
          <a:p>
            <a:r>
              <a:rPr lang="en-US" sz="2800" b="1">
                <a:latin typeface="Times New Roman" panose="02020603050405020304" pitchFamily="18" charset="0"/>
                <a:cs typeface="Times New Roman" panose="02020603050405020304" pitchFamily="18" charset="0"/>
              </a:rPr>
              <a:t>Bài 2. Sắp xếp các nguyên nhân gây tai nạn điện có trong Hình 11.3 vào các nhóm nguyên chính.</a:t>
            </a:r>
          </a:p>
        </p:txBody>
      </p:sp>
      <p:pic>
        <p:nvPicPr>
          <p:cNvPr id="5" name="Picture 4"/>
          <p:cNvPicPr>
            <a:picLocks noChangeAspect="1"/>
          </p:cNvPicPr>
          <p:nvPr/>
        </p:nvPicPr>
        <p:blipFill>
          <a:blip r:embed="rId3"/>
          <a:stretch>
            <a:fillRect/>
          </a:stretch>
        </p:blipFill>
        <p:spPr>
          <a:xfrm>
            <a:off x="2499048" y="1679510"/>
            <a:ext cx="7193903" cy="4886154"/>
          </a:xfrm>
          <a:prstGeom prst="rect">
            <a:avLst/>
          </a:prstGeom>
        </p:spPr>
      </p:pic>
    </p:spTree>
    <p:extLst>
      <p:ext uri="{BB962C8B-B14F-4D97-AF65-F5344CB8AC3E}">
        <p14:creationId xmlns:p14="http://schemas.microsoft.com/office/powerpoint/2010/main" val="27473671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500"/>
                                        <p:tgtEl>
                                          <p:spTgt spid="7"/>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barn(inVertical)">
                                      <p:cBhvr>
                                        <p:cTn id="10" dur="500"/>
                                        <p:tgtEl>
                                          <p:spTgt spid="4"/>
                                        </p:tgtEl>
                                      </p:cBhvr>
                                    </p:animEffect>
                                  </p:childTnLst>
                                </p:cTn>
                              </p:par>
                              <p:par>
                                <p:cTn id="11" presetID="16" presetClass="entr" presetSubtype="21" fill="hold" nodeType="with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barn(inVertical)">
                                      <p:cBhvr>
                                        <p:cTn id="13"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tretch>
            <a:fillRect/>
          </a:stretch>
        </p:blipFill>
        <p:spPr>
          <a:xfrm>
            <a:off x="6095989" y="3428998"/>
            <a:ext cx="21" cy="4"/>
          </a:xfrm>
          <a:prstGeom prst="rect">
            <a:avLst/>
          </a:prstGeom>
        </p:spPr>
      </p:pic>
      <p:sp>
        <p:nvSpPr>
          <p:cNvPr id="3" name="TextBox 2"/>
          <p:cNvSpPr txBox="1"/>
          <p:nvPr/>
        </p:nvSpPr>
        <p:spPr>
          <a:xfrm>
            <a:off x="4627756" y="0"/>
            <a:ext cx="2732048" cy="584775"/>
          </a:xfrm>
          <a:prstGeom prst="rect">
            <a:avLst/>
          </a:prstGeom>
          <a:noFill/>
        </p:spPr>
        <p:txBody>
          <a:bodyPr wrap="square" rtlCol="0">
            <a:spAutoFit/>
          </a:bodyPr>
          <a:lstStyle/>
          <a:p>
            <a:r>
              <a:rPr lang="en-US" sz="3200" b="1" smtClean="0">
                <a:solidFill>
                  <a:srgbClr val="FF0000"/>
                </a:solidFill>
                <a:latin typeface="Times New Roman" panose="02020603050405020304" pitchFamily="18" charset="0"/>
                <a:cs typeface="Times New Roman" panose="02020603050405020304" pitchFamily="18" charset="0"/>
              </a:rPr>
              <a:t>LUYỆN TẬP</a:t>
            </a:r>
            <a:endParaRPr lang="en-US" sz="3200" b="1">
              <a:solidFill>
                <a:srgbClr val="FF0000"/>
              </a:solidFill>
              <a:latin typeface="Times New Roman" panose="02020603050405020304" pitchFamily="18" charset="0"/>
              <a:cs typeface="Times New Roman" panose="02020603050405020304" pitchFamily="18" charset="0"/>
            </a:endParaRPr>
          </a:p>
        </p:txBody>
      </p:sp>
      <p:sp>
        <p:nvSpPr>
          <p:cNvPr id="4" name="Rectangle 3"/>
          <p:cNvSpPr/>
          <p:nvPr/>
        </p:nvSpPr>
        <p:spPr>
          <a:xfrm>
            <a:off x="249033" y="572391"/>
            <a:ext cx="11693912" cy="954107"/>
          </a:xfrm>
          <a:prstGeom prst="rect">
            <a:avLst/>
          </a:prstGeom>
        </p:spPr>
        <p:txBody>
          <a:bodyPr wrap="square">
            <a:spAutoFit/>
          </a:bodyPr>
          <a:lstStyle/>
          <a:p>
            <a:r>
              <a:rPr lang="en-US" sz="2800" b="1">
                <a:latin typeface="Times New Roman" panose="02020603050405020304" pitchFamily="18" charset="0"/>
                <a:cs typeface="Times New Roman" panose="02020603050405020304" pitchFamily="18" charset="0"/>
              </a:rPr>
              <a:t>Bài 2. Sắp xếp các nguyên nhân gây tai nạn điện có trong Hình 11.3 vào các nhóm nguyên chính.</a:t>
            </a:r>
          </a:p>
        </p:txBody>
      </p:sp>
      <p:pic>
        <p:nvPicPr>
          <p:cNvPr id="5" name="Picture 4"/>
          <p:cNvPicPr>
            <a:picLocks noChangeAspect="1"/>
          </p:cNvPicPr>
          <p:nvPr/>
        </p:nvPicPr>
        <p:blipFill>
          <a:blip r:embed="rId3"/>
          <a:stretch>
            <a:fillRect/>
          </a:stretch>
        </p:blipFill>
        <p:spPr>
          <a:xfrm>
            <a:off x="474305" y="1679510"/>
            <a:ext cx="7193903" cy="4886154"/>
          </a:xfrm>
          <a:prstGeom prst="rect">
            <a:avLst/>
          </a:prstGeom>
        </p:spPr>
      </p:pic>
      <p:sp>
        <p:nvSpPr>
          <p:cNvPr id="2" name="Rectangle 1"/>
          <p:cNvSpPr/>
          <p:nvPr/>
        </p:nvSpPr>
        <p:spPr>
          <a:xfrm>
            <a:off x="7668208" y="1597195"/>
            <a:ext cx="4274737" cy="3539430"/>
          </a:xfrm>
          <a:prstGeom prst="rect">
            <a:avLst/>
          </a:prstGeom>
        </p:spPr>
        <p:txBody>
          <a:bodyPr wrap="square">
            <a:spAutoFit/>
          </a:bodyPr>
          <a:lstStyle/>
          <a:p>
            <a:r>
              <a:rPr lang="vi-VN" sz="2800" b="1">
                <a:solidFill>
                  <a:srgbClr val="0000FF"/>
                </a:solidFill>
                <a:latin typeface="Times New Roman" panose="02020603050405020304" pitchFamily="18" charset="0"/>
                <a:cs typeface="Times New Roman" panose="02020603050405020304" pitchFamily="18" charset="0"/>
              </a:rPr>
              <a:t>Bài 2. a - 2 : Vi phạm khoảng cách bảo vệ an toàn lưới điện cao áp</a:t>
            </a:r>
          </a:p>
          <a:p>
            <a:r>
              <a:rPr lang="vi-VN" sz="2800" b="1">
                <a:solidFill>
                  <a:srgbClr val="0000FF"/>
                </a:solidFill>
                <a:latin typeface="Times New Roman" panose="02020603050405020304" pitchFamily="18" charset="0"/>
                <a:cs typeface="Times New Roman" panose="02020603050405020304" pitchFamily="18" charset="0"/>
              </a:rPr>
              <a:t>b - 3 : Đến gần vị trí dây dẫn có có điện bị rơi xuống đất</a:t>
            </a:r>
          </a:p>
          <a:p>
            <a:r>
              <a:rPr lang="vi-VN" sz="2800" b="1">
                <a:solidFill>
                  <a:srgbClr val="0000FF"/>
                </a:solidFill>
                <a:latin typeface="Times New Roman" panose="02020603050405020304" pitchFamily="18" charset="0"/>
                <a:cs typeface="Times New Roman" panose="02020603050405020304" pitchFamily="18" charset="0"/>
              </a:rPr>
              <a:t>c - 1 : Tiếp xúc trực tiếp vào vật mang điện</a:t>
            </a:r>
          </a:p>
        </p:txBody>
      </p:sp>
    </p:spTree>
    <p:extLst>
      <p:ext uri="{BB962C8B-B14F-4D97-AF65-F5344CB8AC3E}">
        <p14:creationId xmlns:p14="http://schemas.microsoft.com/office/powerpoint/2010/main" val="25216020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wheel(1)">
                                      <p:cBhvr>
                                        <p:cTn id="7" dur="2000"/>
                                        <p:tgtEl>
                                          <p:spTgt spid="2">
                                            <p:txEl>
                                              <p:pRg st="0" end="0"/>
                                            </p:txEl>
                                          </p:spTgt>
                                        </p:tgtEl>
                                      </p:cBhvr>
                                    </p:animEffect>
                                  </p:childTnLst>
                                </p:cTn>
                              </p:par>
                              <p:par>
                                <p:cTn id="8" presetID="21" presetClass="entr" presetSubtype="1" fill="hold" nodeType="withEffect">
                                  <p:stCondLst>
                                    <p:cond delay="0"/>
                                  </p:stCondLst>
                                  <p:childTnLst>
                                    <p:set>
                                      <p:cBhvr>
                                        <p:cTn id="9" dur="1" fill="hold">
                                          <p:stCondLst>
                                            <p:cond delay="0"/>
                                          </p:stCondLst>
                                        </p:cTn>
                                        <p:tgtEl>
                                          <p:spTgt spid="2">
                                            <p:txEl>
                                              <p:pRg st="1" end="1"/>
                                            </p:txEl>
                                          </p:spTgt>
                                        </p:tgtEl>
                                        <p:attrNameLst>
                                          <p:attrName>style.visibility</p:attrName>
                                        </p:attrNameLst>
                                      </p:cBhvr>
                                      <p:to>
                                        <p:strVal val="visible"/>
                                      </p:to>
                                    </p:set>
                                    <p:animEffect transition="in" filter="wheel(1)">
                                      <p:cBhvr>
                                        <p:cTn id="10" dur="2000"/>
                                        <p:tgtEl>
                                          <p:spTgt spid="2">
                                            <p:txEl>
                                              <p:pRg st="1" end="1"/>
                                            </p:txEl>
                                          </p:spTgt>
                                        </p:tgtEl>
                                      </p:cBhvr>
                                    </p:animEffect>
                                  </p:childTnLst>
                                </p:cTn>
                              </p:par>
                              <p:par>
                                <p:cTn id="11" presetID="21" presetClass="entr" presetSubtype="1" fill="hold" nodeType="withEffect">
                                  <p:stCondLst>
                                    <p:cond delay="0"/>
                                  </p:stCondLst>
                                  <p:childTnLst>
                                    <p:set>
                                      <p:cBhvr>
                                        <p:cTn id="12" dur="1" fill="hold">
                                          <p:stCondLst>
                                            <p:cond delay="0"/>
                                          </p:stCondLst>
                                        </p:cTn>
                                        <p:tgtEl>
                                          <p:spTgt spid="2">
                                            <p:txEl>
                                              <p:pRg st="2" end="2"/>
                                            </p:txEl>
                                          </p:spTgt>
                                        </p:tgtEl>
                                        <p:attrNameLst>
                                          <p:attrName>style.visibility</p:attrName>
                                        </p:attrNameLst>
                                      </p:cBhvr>
                                      <p:to>
                                        <p:strVal val="visible"/>
                                      </p:to>
                                    </p:set>
                                    <p:animEffect transition="in" filter="wheel(1)">
                                      <p:cBhvr>
                                        <p:cTn id="13" dur="2000"/>
                                        <p:tgtEl>
                                          <p:spTgt spid="2">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tretch>
            <a:fillRect/>
          </a:stretch>
        </p:blipFill>
        <p:spPr>
          <a:xfrm>
            <a:off x="6095989" y="3428998"/>
            <a:ext cx="21" cy="4"/>
          </a:xfrm>
          <a:prstGeom prst="rect">
            <a:avLst/>
          </a:prstGeom>
        </p:spPr>
      </p:pic>
      <p:sp>
        <p:nvSpPr>
          <p:cNvPr id="3" name="TextBox 2"/>
          <p:cNvSpPr txBox="1"/>
          <p:nvPr/>
        </p:nvSpPr>
        <p:spPr>
          <a:xfrm>
            <a:off x="5096107" y="0"/>
            <a:ext cx="2732048" cy="584775"/>
          </a:xfrm>
          <a:prstGeom prst="rect">
            <a:avLst/>
          </a:prstGeom>
          <a:noFill/>
        </p:spPr>
        <p:txBody>
          <a:bodyPr wrap="square" rtlCol="0">
            <a:spAutoFit/>
          </a:bodyPr>
          <a:lstStyle/>
          <a:p>
            <a:r>
              <a:rPr lang="en-US" sz="3200" b="1" smtClean="0">
                <a:solidFill>
                  <a:srgbClr val="FF0000"/>
                </a:solidFill>
                <a:latin typeface="Times New Roman" panose="02020603050405020304" pitchFamily="18" charset="0"/>
                <a:cs typeface="Times New Roman" panose="02020603050405020304" pitchFamily="18" charset="0"/>
              </a:rPr>
              <a:t>VẬN DỤNG</a:t>
            </a:r>
            <a:endParaRPr lang="en-US" sz="3200" b="1">
              <a:solidFill>
                <a:srgbClr val="FF0000"/>
              </a:solidFill>
              <a:latin typeface="Times New Roman" panose="02020603050405020304" pitchFamily="18" charset="0"/>
              <a:cs typeface="Times New Roman" panose="02020603050405020304" pitchFamily="18" charset="0"/>
            </a:endParaRPr>
          </a:p>
        </p:txBody>
      </p:sp>
      <p:sp>
        <p:nvSpPr>
          <p:cNvPr id="8" name="Rectangle 7"/>
          <p:cNvSpPr/>
          <p:nvPr/>
        </p:nvSpPr>
        <p:spPr>
          <a:xfrm>
            <a:off x="460916" y="584775"/>
            <a:ext cx="11537795" cy="1815882"/>
          </a:xfrm>
          <a:prstGeom prst="rect">
            <a:avLst/>
          </a:prstGeom>
        </p:spPr>
        <p:txBody>
          <a:bodyPr wrap="square">
            <a:spAutoFit/>
          </a:bodyPr>
          <a:lstStyle/>
          <a:p>
            <a:r>
              <a:rPr lang="vi-VN"/>
              <a:t> </a:t>
            </a:r>
            <a:r>
              <a:rPr lang="en-US" sz="2800" b="1">
                <a:latin typeface="Times New Roman" panose="02020603050405020304" pitchFamily="18" charset="0"/>
                <a:cs typeface="Times New Roman" panose="02020603050405020304" pitchFamily="18" charset="0"/>
              </a:rPr>
              <a:t>1</a:t>
            </a:r>
            <a:r>
              <a:rPr lang="en-US" sz="2800" b="1" smtClean="0">
                <a:latin typeface="Times New Roman" panose="02020603050405020304" pitchFamily="18" charset="0"/>
                <a:cs typeface="Times New Roman" panose="02020603050405020304" pitchFamily="18" charset="0"/>
              </a:rPr>
              <a:t>. Hãy </a:t>
            </a:r>
            <a:r>
              <a:rPr lang="en-US" sz="2800" b="1">
                <a:latin typeface="Times New Roman" panose="02020603050405020304" pitchFamily="18" charset="0"/>
                <a:cs typeface="Times New Roman" panose="02020603050405020304" pitchFamily="18" charset="0"/>
              </a:rPr>
              <a:t>vẽ tranh hoặc áp phích để tuyên truyền về các nguyên tắc đảm bảo an toàn khi sử dụng điện trong gia đình và lớp học.</a:t>
            </a:r>
          </a:p>
          <a:p>
            <a:r>
              <a:rPr lang="en-US" sz="2800" b="1">
                <a:latin typeface="Times New Roman" panose="02020603050405020304" pitchFamily="18" charset="0"/>
                <a:cs typeface="Times New Roman" panose="02020603050405020304" pitchFamily="18" charset="0"/>
              </a:rPr>
              <a:t>2. Hãy quan sát và chỉ ra những điểm mất an toàn, có thể là nguyên nhân gây ra tai nạn điện ở nơi em sống.</a:t>
            </a:r>
          </a:p>
        </p:txBody>
      </p:sp>
    </p:spTree>
    <p:extLst>
      <p:ext uri="{BB962C8B-B14F-4D97-AF65-F5344CB8AC3E}">
        <p14:creationId xmlns:p14="http://schemas.microsoft.com/office/powerpoint/2010/main" val="8338839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1000"/>
                                        <p:tgtEl>
                                          <p:spTgt spid="8"/>
                                        </p:tgtEl>
                                      </p:cBhvr>
                                    </p:animEffect>
                                    <p:anim calcmode="lin" valueType="num">
                                      <p:cBhvr>
                                        <p:cTn id="13" dur="1000" fill="hold"/>
                                        <p:tgtEl>
                                          <p:spTgt spid="8"/>
                                        </p:tgtEl>
                                        <p:attrNameLst>
                                          <p:attrName>ppt_x</p:attrName>
                                        </p:attrNameLst>
                                      </p:cBhvr>
                                      <p:tavLst>
                                        <p:tav tm="0">
                                          <p:val>
                                            <p:strVal val="#ppt_x"/>
                                          </p:val>
                                        </p:tav>
                                        <p:tav tm="100000">
                                          <p:val>
                                            <p:strVal val="#ppt_x"/>
                                          </p:val>
                                        </p:tav>
                                      </p:tavLst>
                                    </p:anim>
                                    <p:anim calcmode="lin" valueType="num">
                                      <p:cBhvr>
                                        <p:cTn id="14"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tretch>
            <a:fillRect/>
          </a:stretch>
        </p:blipFill>
        <p:spPr>
          <a:xfrm>
            <a:off x="6095989" y="3428998"/>
            <a:ext cx="21" cy="4"/>
          </a:xfrm>
          <a:prstGeom prst="rect">
            <a:avLst/>
          </a:prstGeom>
        </p:spPr>
      </p:pic>
      <p:sp>
        <p:nvSpPr>
          <p:cNvPr id="3" name="TextBox 2"/>
          <p:cNvSpPr txBox="1"/>
          <p:nvPr/>
        </p:nvSpPr>
        <p:spPr>
          <a:xfrm>
            <a:off x="5096107" y="0"/>
            <a:ext cx="2732048" cy="584775"/>
          </a:xfrm>
          <a:prstGeom prst="rect">
            <a:avLst/>
          </a:prstGeom>
          <a:noFill/>
        </p:spPr>
        <p:txBody>
          <a:bodyPr wrap="square" rtlCol="0">
            <a:spAutoFit/>
          </a:bodyPr>
          <a:lstStyle/>
          <a:p>
            <a:r>
              <a:rPr lang="en-US" sz="3200" b="1" smtClean="0">
                <a:solidFill>
                  <a:srgbClr val="FF0000"/>
                </a:solidFill>
                <a:latin typeface="Times New Roman" panose="02020603050405020304" pitchFamily="18" charset="0"/>
                <a:cs typeface="Times New Roman" panose="02020603050405020304" pitchFamily="18" charset="0"/>
              </a:rPr>
              <a:t>VẬN DỤNG</a:t>
            </a:r>
            <a:endParaRPr lang="en-US" sz="3200" b="1">
              <a:solidFill>
                <a:srgbClr val="FF0000"/>
              </a:solidFill>
              <a:latin typeface="Times New Roman" panose="02020603050405020304" pitchFamily="18" charset="0"/>
              <a:cs typeface="Times New Roman" panose="02020603050405020304" pitchFamily="18" charset="0"/>
            </a:endParaRPr>
          </a:p>
        </p:txBody>
      </p:sp>
      <p:sp>
        <p:nvSpPr>
          <p:cNvPr id="8" name="Rectangle 7"/>
          <p:cNvSpPr/>
          <p:nvPr/>
        </p:nvSpPr>
        <p:spPr>
          <a:xfrm>
            <a:off x="460916" y="584775"/>
            <a:ext cx="11537795" cy="954107"/>
          </a:xfrm>
          <a:prstGeom prst="rect">
            <a:avLst/>
          </a:prstGeom>
        </p:spPr>
        <p:txBody>
          <a:bodyPr wrap="square">
            <a:spAutoFit/>
          </a:bodyPr>
          <a:lstStyle/>
          <a:p>
            <a:r>
              <a:rPr lang="en-US" sz="2800" b="1" smtClean="0">
                <a:latin typeface="Times New Roman" panose="02020603050405020304" pitchFamily="18" charset="0"/>
                <a:cs typeface="Times New Roman" panose="02020603050405020304" pitchFamily="18" charset="0"/>
              </a:rPr>
              <a:t>1. HS </a:t>
            </a:r>
            <a:r>
              <a:rPr lang="en-US" sz="2800" b="1">
                <a:latin typeface="Times New Roman" panose="02020603050405020304" pitchFamily="18" charset="0"/>
                <a:cs typeface="Times New Roman" panose="02020603050405020304" pitchFamily="18" charset="0"/>
              </a:rPr>
              <a:t>tham khảo các hình ảnh sau và vẽ tranh, áp phích.</a:t>
            </a:r>
            <a:br>
              <a:rPr lang="en-US" sz="2800" b="1">
                <a:latin typeface="Times New Roman" panose="02020603050405020304" pitchFamily="18" charset="0"/>
                <a:cs typeface="Times New Roman" panose="02020603050405020304" pitchFamily="18" charset="0"/>
              </a:rPr>
            </a:br>
            <a:endParaRPr lang="en-US" sz="2800" b="1">
              <a:latin typeface="Times New Roman" panose="02020603050405020304" pitchFamily="18" charset="0"/>
              <a:cs typeface="Times New Roman" panose="02020603050405020304" pitchFamily="18" charset="0"/>
            </a:endParaRPr>
          </a:p>
        </p:txBody>
      </p:sp>
      <p:pic>
        <p:nvPicPr>
          <p:cNvPr id="2" name="Picture 1"/>
          <p:cNvPicPr>
            <a:picLocks noChangeAspect="1"/>
          </p:cNvPicPr>
          <p:nvPr/>
        </p:nvPicPr>
        <p:blipFill>
          <a:blip r:embed="rId3"/>
          <a:stretch>
            <a:fillRect/>
          </a:stretch>
        </p:blipFill>
        <p:spPr>
          <a:xfrm>
            <a:off x="460917" y="1126874"/>
            <a:ext cx="5025484" cy="4443502"/>
          </a:xfrm>
          <a:prstGeom prst="rect">
            <a:avLst/>
          </a:prstGeom>
        </p:spPr>
      </p:pic>
      <p:pic>
        <p:nvPicPr>
          <p:cNvPr id="4" name="Picture 3"/>
          <p:cNvPicPr>
            <a:picLocks noChangeAspect="1"/>
          </p:cNvPicPr>
          <p:nvPr/>
        </p:nvPicPr>
        <p:blipFill>
          <a:blip r:embed="rId4"/>
          <a:stretch>
            <a:fillRect/>
          </a:stretch>
        </p:blipFill>
        <p:spPr>
          <a:xfrm>
            <a:off x="5759093" y="1169550"/>
            <a:ext cx="6330515" cy="4400826"/>
          </a:xfrm>
          <a:prstGeom prst="rect">
            <a:avLst/>
          </a:prstGeom>
        </p:spPr>
      </p:pic>
      <p:sp>
        <p:nvSpPr>
          <p:cNvPr id="5" name="Rectangle 4"/>
          <p:cNvSpPr/>
          <p:nvPr/>
        </p:nvSpPr>
        <p:spPr>
          <a:xfrm>
            <a:off x="267476" y="5691081"/>
            <a:ext cx="11924523" cy="954107"/>
          </a:xfrm>
          <a:prstGeom prst="rect">
            <a:avLst/>
          </a:prstGeom>
        </p:spPr>
        <p:txBody>
          <a:bodyPr wrap="square">
            <a:spAutoFit/>
          </a:bodyPr>
          <a:lstStyle/>
          <a:p>
            <a:r>
              <a:rPr lang="vi-VN" sz="2800" b="1">
                <a:solidFill>
                  <a:srgbClr val="0000FF"/>
                </a:solidFill>
                <a:latin typeface="Times New Roman" panose="02020603050405020304" pitchFamily="18" charset="0"/>
                <a:cs typeface="Times New Roman" panose="02020603050405020304" pitchFamily="18" charset="0"/>
              </a:rPr>
              <a:t>2. - Các cột điện cũ: hầu hết đều có quá nhiều dây điện khiến nhiều dây bị trùng xuống, mọi người dễ chạm phải</a:t>
            </a:r>
            <a:endParaRPr lang="en-US" sz="2800" b="1">
              <a:solidFill>
                <a:srgbClr val="0000FF"/>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1470533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500"/>
                                        <p:tgtEl>
                                          <p:spTgt spid="7"/>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barn(inVertical)">
                                      <p:cBhvr>
                                        <p:cTn id="10" dur="500"/>
                                        <p:tgtEl>
                                          <p:spTgt spid="8"/>
                                        </p:tgtEl>
                                      </p:cBhvr>
                                    </p:animEffect>
                                  </p:childTnLst>
                                </p:cTn>
                              </p:par>
                              <p:par>
                                <p:cTn id="11" presetID="16" presetClass="entr" presetSubtype="21" fill="hold" nodeType="with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barn(inVertical)">
                                      <p:cBhvr>
                                        <p:cTn id="13" dur="500"/>
                                        <p:tgtEl>
                                          <p:spTgt spid="2"/>
                                        </p:tgtEl>
                                      </p:cBhvr>
                                    </p:animEffect>
                                  </p:childTnLst>
                                </p:cTn>
                              </p:par>
                              <p:par>
                                <p:cTn id="14" presetID="16" presetClass="entr" presetSubtype="21" fill="hold" nodeType="withEffect">
                                  <p:stCondLst>
                                    <p:cond delay="0"/>
                                  </p:stCondLst>
                                  <p:childTnLst>
                                    <p:set>
                                      <p:cBhvr>
                                        <p:cTn id="15" dur="1" fill="hold">
                                          <p:stCondLst>
                                            <p:cond delay="0"/>
                                          </p:stCondLst>
                                        </p:cTn>
                                        <p:tgtEl>
                                          <p:spTgt spid="4"/>
                                        </p:tgtEl>
                                        <p:attrNameLst>
                                          <p:attrName>style.visibility</p:attrName>
                                        </p:attrNameLst>
                                      </p:cBhvr>
                                      <p:to>
                                        <p:strVal val="visible"/>
                                      </p:to>
                                    </p:set>
                                    <p:animEffect transition="in" filter="barn(inVertical)">
                                      <p:cBhvr>
                                        <p:cTn id="16" dur="500"/>
                                        <p:tgtEl>
                                          <p:spTgt spid="4"/>
                                        </p:tgtEl>
                                      </p:cBhvr>
                                    </p:animEffect>
                                  </p:childTnLst>
                                </p:cTn>
                              </p:par>
                              <p:par>
                                <p:cTn id="17" presetID="16" presetClass="entr" presetSubtype="21" fill="hold" grpId="0" nodeType="with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barn(inVertical)">
                                      <p:cBhvr>
                                        <p:cTn id="19"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5"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loud Callout 1"/>
          <p:cNvSpPr/>
          <p:nvPr/>
        </p:nvSpPr>
        <p:spPr>
          <a:xfrm>
            <a:off x="5673012" y="71562"/>
            <a:ext cx="6391767" cy="5939622"/>
          </a:xfrm>
          <a:prstGeom prst="cloudCallout">
            <a:avLst>
              <a:gd name="adj1" fmla="val -84528"/>
              <a:gd name="adj2" fmla="val 58805"/>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800" b="1">
                <a:solidFill>
                  <a:srgbClr val="0000FF"/>
                </a:solidFill>
                <a:latin typeface="Times New Roman" panose="02020603050405020304" pitchFamily="18" charset="0"/>
                <a:cs typeface="Times New Roman" panose="02020603050405020304" pitchFamily="18" charset="0"/>
              </a:rPr>
              <a:t>Tình huống trong Hình 11.1 có thể gây ra nguy hiểm gì với con người? Kể tên một số nguyên nhân gây tai nạn điện mà em biết.</a:t>
            </a:r>
          </a:p>
          <a:p>
            <a:r>
              <a:rPr lang="en-US" sz="2800" b="1" smtClean="0">
                <a:solidFill>
                  <a:srgbClr val="0000FF"/>
                </a:solidFill>
                <a:latin typeface="Times New Roman" panose="02020603050405020304" pitchFamily="18" charset="0"/>
                <a:cs typeface="Times New Roman" panose="02020603050405020304" pitchFamily="18" charset="0"/>
              </a:rPr>
              <a:t>.</a:t>
            </a:r>
            <a:endParaRPr lang="en-US" sz="2800" b="1">
              <a:solidFill>
                <a:srgbClr val="0000FF"/>
              </a:solidFill>
              <a:latin typeface="Times New Roman" panose="02020603050405020304" pitchFamily="18" charset="0"/>
              <a:cs typeface="Times New Roman" panose="02020603050405020304" pitchFamily="18" charset="0"/>
            </a:endParaRPr>
          </a:p>
        </p:txBody>
      </p:sp>
      <p:pic>
        <p:nvPicPr>
          <p:cNvPr id="3" name="Picture 2"/>
          <p:cNvPicPr>
            <a:picLocks noChangeAspect="1"/>
          </p:cNvPicPr>
          <p:nvPr/>
        </p:nvPicPr>
        <p:blipFill>
          <a:blip r:embed="rId2"/>
          <a:stretch>
            <a:fillRect/>
          </a:stretch>
        </p:blipFill>
        <p:spPr>
          <a:xfrm>
            <a:off x="614088" y="272562"/>
            <a:ext cx="4986612" cy="5618284"/>
          </a:xfrm>
          <a:prstGeom prst="rect">
            <a:avLst/>
          </a:prstGeom>
        </p:spPr>
      </p:pic>
    </p:spTree>
    <p:extLst>
      <p:ext uri="{BB962C8B-B14F-4D97-AF65-F5344CB8AC3E}">
        <p14:creationId xmlns:p14="http://schemas.microsoft.com/office/powerpoint/2010/main" val="13120564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1000"/>
                                        <p:tgtEl>
                                          <p:spTgt spid="3"/>
                                        </p:tgtEl>
                                      </p:cBhvr>
                                    </p:animEffect>
                                    <p:anim calcmode="lin" valueType="num">
                                      <p:cBhvr>
                                        <p:cTn id="13" dur="1000" fill="hold"/>
                                        <p:tgtEl>
                                          <p:spTgt spid="3"/>
                                        </p:tgtEl>
                                        <p:attrNameLst>
                                          <p:attrName>ppt_x</p:attrName>
                                        </p:attrNameLst>
                                      </p:cBhvr>
                                      <p:tavLst>
                                        <p:tav tm="0">
                                          <p:val>
                                            <p:strVal val="#ppt_x"/>
                                          </p:val>
                                        </p:tav>
                                        <p:tav tm="100000">
                                          <p:val>
                                            <p:strVal val="#ppt_x"/>
                                          </p:val>
                                        </p:tav>
                                      </p:tavLst>
                                    </p:anim>
                                    <p:anim calcmode="lin" valueType="num">
                                      <p:cBhvr>
                                        <p:cTn id="14"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614088" y="272562"/>
            <a:ext cx="4986612" cy="5618284"/>
          </a:xfrm>
          <a:prstGeom prst="rect">
            <a:avLst/>
          </a:prstGeom>
        </p:spPr>
      </p:pic>
      <p:sp>
        <p:nvSpPr>
          <p:cNvPr id="4" name="Rectangle 3"/>
          <p:cNvSpPr/>
          <p:nvPr/>
        </p:nvSpPr>
        <p:spPr>
          <a:xfrm>
            <a:off x="5917222" y="650632"/>
            <a:ext cx="5099540" cy="2677656"/>
          </a:xfrm>
          <a:prstGeom prst="rect">
            <a:avLst/>
          </a:prstGeom>
        </p:spPr>
        <p:txBody>
          <a:bodyPr wrap="square">
            <a:spAutoFit/>
          </a:bodyPr>
          <a:lstStyle/>
          <a:p>
            <a:r>
              <a:rPr lang="vi-VN" sz="2800">
                <a:solidFill>
                  <a:srgbClr val="FF0000"/>
                </a:solidFill>
                <a:latin typeface="Times New Roman" panose="02020603050405020304" pitchFamily="18" charset="0"/>
                <a:cs typeface="Times New Roman" panose="02020603050405020304" pitchFamily="18" charset="0"/>
              </a:rPr>
              <a:t>Tình huống trong hình có thể gây ra giật điện dẫn tới thương nặng hoặc tử vong cho con người</a:t>
            </a:r>
          </a:p>
          <a:p>
            <a:r>
              <a:rPr lang="vi-VN" sz="2800">
                <a:solidFill>
                  <a:srgbClr val="FF0000"/>
                </a:solidFill>
                <a:latin typeface="Times New Roman" panose="02020603050405020304" pitchFamily="18" charset="0"/>
                <a:cs typeface="Times New Roman" panose="02020603050405020304" pitchFamily="18" charset="0"/>
              </a:rPr>
              <a:t>Một số nguyên nhân gây tai nạn điện: tiếp xúc trực tiếp với điện, dây điện bị rò rỉ, ...</a:t>
            </a:r>
          </a:p>
        </p:txBody>
      </p:sp>
    </p:spTree>
    <p:extLst>
      <p:ext uri="{BB962C8B-B14F-4D97-AF65-F5344CB8AC3E}">
        <p14:creationId xmlns:p14="http://schemas.microsoft.com/office/powerpoint/2010/main" val="29891698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6" presetClass="entr" presetSubtype="16" fill="hold" nodeType="clickEffect">
                                  <p:stCondLst>
                                    <p:cond delay="0"/>
                                  </p:stCondLst>
                                  <p:childTnLst>
                                    <p:set>
                                      <p:cBhvr>
                                        <p:cTn id="13" dur="1" fill="hold">
                                          <p:stCondLst>
                                            <p:cond delay="0"/>
                                          </p:stCondLst>
                                        </p:cTn>
                                        <p:tgtEl>
                                          <p:spTgt spid="4">
                                            <p:txEl>
                                              <p:pRg st="0" end="0"/>
                                            </p:txEl>
                                          </p:spTgt>
                                        </p:tgtEl>
                                        <p:attrNameLst>
                                          <p:attrName>style.visibility</p:attrName>
                                        </p:attrNameLst>
                                      </p:cBhvr>
                                      <p:to>
                                        <p:strVal val="visible"/>
                                      </p:to>
                                    </p:set>
                                    <p:animEffect transition="in" filter="circle(in)">
                                      <p:cBhvr>
                                        <p:cTn id="14" dur="2000"/>
                                        <p:tgtEl>
                                          <p:spTgt spid="4">
                                            <p:txEl>
                                              <p:pRg st="0" end="0"/>
                                            </p:txEl>
                                          </p:spTgt>
                                        </p:tgtEl>
                                      </p:cBhvr>
                                    </p:animEffect>
                                  </p:childTnLst>
                                </p:cTn>
                              </p:par>
                              <p:par>
                                <p:cTn id="15" presetID="6" presetClass="entr" presetSubtype="16" fill="hold" nodeType="withEffect">
                                  <p:stCondLst>
                                    <p:cond delay="0"/>
                                  </p:stCondLst>
                                  <p:childTnLst>
                                    <p:set>
                                      <p:cBhvr>
                                        <p:cTn id="16" dur="1" fill="hold">
                                          <p:stCondLst>
                                            <p:cond delay="0"/>
                                          </p:stCondLst>
                                        </p:cTn>
                                        <p:tgtEl>
                                          <p:spTgt spid="4">
                                            <p:txEl>
                                              <p:pRg st="1" end="1"/>
                                            </p:txEl>
                                          </p:spTgt>
                                        </p:tgtEl>
                                        <p:attrNameLst>
                                          <p:attrName>style.visibility</p:attrName>
                                        </p:attrNameLst>
                                      </p:cBhvr>
                                      <p:to>
                                        <p:strVal val="visible"/>
                                      </p:to>
                                    </p:set>
                                    <p:animEffect transition="in" filter="circle(in)">
                                      <p:cBhvr>
                                        <p:cTn id="17" dur="2000"/>
                                        <p:tgtEl>
                                          <p:spTgt spid="4">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6585437" y="872589"/>
            <a:ext cx="5336932" cy="1384995"/>
          </a:xfrm>
          <a:prstGeom prst="rect">
            <a:avLst/>
          </a:prstGeom>
        </p:spPr>
        <p:txBody>
          <a:bodyPr wrap="square">
            <a:spAutoFit/>
          </a:bodyPr>
          <a:lstStyle/>
          <a:p>
            <a:r>
              <a:rPr lang="vi-VN" sz="2800" b="1">
                <a:latin typeface="Times New Roman" panose="02020603050405020304" pitchFamily="18" charset="0"/>
                <a:cs typeface="Times New Roman" panose="02020603050405020304" pitchFamily="18" charset="0"/>
              </a:rPr>
              <a:t>Người trong Hình 11.2 chạm vào vỏ máy giặt bị rò điện có bị điện giật không? Vì sao?</a:t>
            </a:r>
            <a:endParaRPr lang="en-US" sz="2800" b="1">
              <a:latin typeface="Times New Roman" panose="02020603050405020304" pitchFamily="18" charset="0"/>
              <a:cs typeface="Times New Roman" panose="02020603050405020304" pitchFamily="18" charset="0"/>
            </a:endParaRPr>
          </a:p>
        </p:txBody>
      </p:sp>
      <p:pic>
        <p:nvPicPr>
          <p:cNvPr id="5" name="Picture 4"/>
          <p:cNvPicPr>
            <a:picLocks noChangeAspect="1"/>
          </p:cNvPicPr>
          <p:nvPr/>
        </p:nvPicPr>
        <p:blipFill>
          <a:blip r:embed="rId2"/>
          <a:stretch>
            <a:fillRect/>
          </a:stretch>
        </p:blipFill>
        <p:spPr>
          <a:xfrm>
            <a:off x="552502" y="292389"/>
            <a:ext cx="5547841" cy="6407349"/>
          </a:xfrm>
          <a:prstGeom prst="rect">
            <a:avLst/>
          </a:prstGeom>
        </p:spPr>
      </p:pic>
    </p:spTree>
    <p:extLst>
      <p:ext uri="{BB962C8B-B14F-4D97-AF65-F5344CB8AC3E}">
        <p14:creationId xmlns:p14="http://schemas.microsoft.com/office/powerpoint/2010/main" val="12439738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2000"/>
                                        <p:tgtEl>
                                          <p:spTgt spid="4"/>
                                        </p:tgtEl>
                                      </p:cBhvr>
                                    </p:animEffect>
                                  </p:childTnLst>
                                </p:cTn>
                              </p:par>
                              <p:par>
                                <p:cTn id="8" presetID="6" presetClass="entr" presetSubtype="16" fill="hold"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circle(in)">
                                      <p:cBhvr>
                                        <p:cTn id="10"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6585437" y="872589"/>
            <a:ext cx="5336932" cy="1384995"/>
          </a:xfrm>
          <a:prstGeom prst="rect">
            <a:avLst/>
          </a:prstGeom>
        </p:spPr>
        <p:txBody>
          <a:bodyPr wrap="square">
            <a:spAutoFit/>
          </a:bodyPr>
          <a:lstStyle/>
          <a:p>
            <a:r>
              <a:rPr lang="vi-VN" sz="2800" b="1">
                <a:latin typeface="Times New Roman" panose="02020603050405020304" pitchFamily="18" charset="0"/>
                <a:cs typeface="Times New Roman" panose="02020603050405020304" pitchFamily="18" charset="0"/>
              </a:rPr>
              <a:t>Người trong Hình 11.2 chạm vào vỏ máy giặt bị rò điện có bị điện giật không? Vì sao?</a:t>
            </a:r>
            <a:endParaRPr lang="en-US" sz="2800" b="1">
              <a:latin typeface="Times New Roman" panose="02020603050405020304" pitchFamily="18" charset="0"/>
              <a:cs typeface="Times New Roman" panose="02020603050405020304" pitchFamily="18" charset="0"/>
            </a:endParaRPr>
          </a:p>
        </p:txBody>
      </p:sp>
      <p:pic>
        <p:nvPicPr>
          <p:cNvPr id="5" name="Picture 4"/>
          <p:cNvPicPr>
            <a:picLocks noChangeAspect="1"/>
          </p:cNvPicPr>
          <p:nvPr/>
        </p:nvPicPr>
        <p:blipFill>
          <a:blip r:embed="rId2"/>
          <a:stretch>
            <a:fillRect/>
          </a:stretch>
        </p:blipFill>
        <p:spPr>
          <a:xfrm>
            <a:off x="552502" y="292389"/>
            <a:ext cx="5547841" cy="6407349"/>
          </a:xfrm>
          <a:prstGeom prst="rect">
            <a:avLst/>
          </a:prstGeom>
        </p:spPr>
      </p:pic>
      <p:sp>
        <p:nvSpPr>
          <p:cNvPr id="2" name="Rectangle 1"/>
          <p:cNvSpPr/>
          <p:nvPr/>
        </p:nvSpPr>
        <p:spPr>
          <a:xfrm>
            <a:off x="6327531" y="2477143"/>
            <a:ext cx="4847492" cy="1384995"/>
          </a:xfrm>
          <a:prstGeom prst="rect">
            <a:avLst/>
          </a:prstGeom>
        </p:spPr>
        <p:txBody>
          <a:bodyPr wrap="square">
            <a:spAutoFit/>
          </a:bodyPr>
          <a:lstStyle/>
          <a:p>
            <a:r>
              <a:rPr lang="vi-VN" sz="2800">
                <a:latin typeface="Times New Roman" panose="02020603050405020304" pitchFamily="18" charset="0"/>
                <a:cs typeface="Times New Roman" panose="02020603050405020304" pitchFamily="18" charset="0"/>
              </a:rPr>
              <a:t>Người trong hình </a:t>
            </a:r>
            <a:r>
              <a:rPr lang="vi-VN" sz="2800" smtClean="0">
                <a:latin typeface="Times New Roman" panose="02020603050405020304" pitchFamily="18" charset="0"/>
                <a:cs typeface="Times New Roman" panose="02020603050405020304" pitchFamily="18" charset="0"/>
              </a:rPr>
              <a:t>bị </a:t>
            </a:r>
            <a:r>
              <a:rPr lang="vi-VN" sz="2800">
                <a:latin typeface="Times New Roman" panose="02020603050405020304" pitchFamily="18" charset="0"/>
                <a:cs typeface="Times New Roman" panose="02020603050405020304" pitchFamily="18" charset="0"/>
              </a:rPr>
              <a:t>giật điện bởi </a:t>
            </a:r>
            <a:r>
              <a:rPr lang="en-US" sz="2800" smtClean="0">
                <a:latin typeface="Times New Roman" panose="02020603050405020304" pitchFamily="18" charset="0"/>
                <a:cs typeface="Times New Roman" panose="02020603050405020304" pitchFamily="18" charset="0"/>
              </a:rPr>
              <a:t>vì chạm phải vỏ máy giặt bị rò điện</a:t>
            </a:r>
            <a:endParaRPr lang="en-US" sz="280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0268298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2000"/>
                                        <p:tgtEl>
                                          <p:spTgt spid="4"/>
                                        </p:tgtEl>
                                      </p:cBhvr>
                                    </p:animEffect>
                                  </p:childTnLst>
                                </p:cTn>
                              </p:par>
                              <p:par>
                                <p:cTn id="8" presetID="6" presetClass="entr" presetSubtype="16" fill="hold"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circle(in)">
                                      <p:cBhvr>
                                        <p:cTn id="10"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tretch>
            <a:fillRect/>
          </a:stretch>
        </p:blipFill>
        <p:spPr>
          <a:xfrm>
            <a:off x="6095989" y="3428998"/>
            <a:ext cx="21" cy="4"/>
          </a:xfrm>
          <a:prstGeom prst="rect">
            <a:avLst/>
          </a:prstGeom>
        </p:spPr>
      </p:pic>
      <p:sp>
        <p:nvSpPr>
          <p:cNvPr id="4" name="Rectangle 3"/>
          <p:cNvSpPr/>
          <p:nvPr/>
        </p:nvSpPr>
        <p:spPr>
          <a:xfrm>
            <a:off x="304789" y="650535"/>
            <a:ext cx="11582400" cy="2246769"/>
          </a:xfrm>
          <a:prstGeom prst="rect">
            <a:avLst/>
          </a:prstGeom>
        </p:spPr>
        <p:txBody>
          <a:bodyPr wrap="square">
            <a:spAutoFit/>
          </a:bodyPr>
          <a:lstStyle/>
          <a:p>
            <a:r>
              <a:rPr lang="en-US" sz="2800" b="1">
                <a:latin typeface="Times New Roman" panose="02020603050405020304" pitchFamily="18" charset="0"/>
                <a:cs typeface="Times New Roman" panose="02020603050405020304" pitchFamily="18" charset="0"/>
              </a:rPr>
              <a:t>I.Khái quát về tai nạn điện</a:t>
            </a:r>
          </a:p>
          <a:p>
            <a:r>
              <a:rPr lang="en-US" sz="2800">
                <a:latin typeface="Times New Roman" panose="02020603050405020304" pitchFamily="18" charset="0"/>
                <a:cs typeface="Times New Roman" panose="02020603050405020304" pitchFamily="18" charset="0"/>
              </a:rPr>
              <a:t>-Tai nạn điện là tai nạn xảy ra do tác động của dòng điện gây nguy hiểm đến sức khỏe và tính mạng của con người.</a:t>
            </a:r>
          </a:p>
          <a:p>
            <a:r>
              <a:rPr lang="en-US" sz="2800">
                <a:latin typeface="Times New Roman" panose="02020603050405020304" pitchFamily="18" charset="0"/>
                <a:cs typeface="Times New Roman" panose="02020603050405020304" pitchFamily="18" charset="0"/>
              </a:rPr>
              <a:t>- Tai nạn điện làm cho cơ thể con người bị tổn thương, bắp thịt co quắp, gây tê liệt tuần hoàn máu và hô hấp dẫn đến tử vong </a:t>
            </a:r>
          </a:p>
        </p:txBody>
      </p:sp>
      <p:pic>
        <p:nvPicPr>
          <p:cNvPr id="3" name="Picture 2"/>
          <p:cNvPicPr>
            <a:picLocks noChangeAspect="1"/>
          </p:cNvPicPr>
          <p:nvPr/>
        </p:nvPicPr>
        <p:blipFill>
          <a:blip r:embed="rId3"/>
          <a:stretch>
            <a:fillRect/>
          </a:stretch>
        </p:blipFill>
        <p:spPr>
          <a:xfrm>
            <a:off x="3438931" y="116499"/>
            <a:ext cx="6461207" cy="646232"/>
          </a:xfrm>
          <a:prstGeom prst="rect">
            <a:avLst/>
          </a:prstGeom>
        </p:spPr>
      </p:pic>
    </p:spTree>
    <p:extLst>
      <p:ext uri="{BB962C8B-B14F-4D97-AF65-F5344CB8AC3E}">
        <p14:creationId xmlns:p14="http://schemas.microsoft.com/office/powerpoint/2010/main" val="21081385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heel(1)">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4">
                                            <p:txEl>
                                              <p:pRg st="0" end="0"/>
                                            </p:txEl>
                                          </p:spTgt>
                                        </p:tgtEl>
                                        <p:attrNameLst>
                                          <p:attrName>style.visibility</p:attrName>
                                        </p:attrNameLst>
                                      </p:cBhvr>
                                      <p:to>
                                        <p:strVal val="visible"/>
                                      </p:to>
                                    </p:set>
                                    <p:animEffect transition="in" filter="fade">
                                      <p:cBhvr>
                                        <p:cTn id="12" dur="1000"/>
                                        <p:tgtEl>
                                          <p:spTgt spid="4">
                                            <p:txEl>
                                              <p:pRg st="0" end="0"/>
                                            </p:txEl>
                                          </p:spTgt>
                                        </p:tgtEl>
                                      </p:cBhvr>
                                    </p:animEffect>
                                    <p:anim calcmode="lin" valueType="num">
                                      <p:cBhvr>
                                        <p:cTn id="13" dur="1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14" dur="1000" fill="hold"/>
                                        <p:tgtEl>
                                          <p:spTgt spid="4">
                                            <p:txEl>
                                              <p:pRg st="0" end="0"/>
                                            </p:txEl>
                                          </p:spTgt>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4">
                                            <p:txEl>
                                              <p:pRg st="1" end="1"/>
                                            </p:txEl>
                                          </p:spTgt>
                                        </p:tgtEl>
                                        <p:attrNameLst>
                                          <p:attrName>style.visibility</p:attrName>
                                        </p:attrNameLst>
                                      </p:cBhvr>
                                      <p:to>
                                        <p:strVal val="visible"/>
                                      </p:to>
                                    </p:set>
                                    <p:animEffect transition="in" filter="fade">
                                      <p:cBhvr>
                                        <p:cTn id="17" dur="1000"/>
                                        <p:tgtEl>
                                          <p:spTgt spid="4">
                                            <p:txEl>
                                              <p:pRg st="1" end="1"/>
                                            </p:txEl>
                                          </p:spTgt>
                                        </p:tgtEl>
                                      </p:cBhvr>
                                    </p:animEffect>
                                    <p:anim calcmode="lin" valueType="num">
                                      <p:cBhvr>
                                        <p:cTn id="18" dur="1000" fill="hold"/>
                                        <p:tgtEl>
                                          <p:spTgt spid="4">
                                            <p:txEl>
                                              <p:pRg st="1" end="1"/>
                                            </p:txEl>
                                          </p:spTgt>
                                        </p:tgtEl>
                                        <p:attrNameLst>
                                          <p:attrName>ppt_x</p:attrName>
                                        </p:attrNameLst>
                                      </p:cBhvr>
                                      <p:tavLst>
                                        <p:tav tm="0">
                                          <p:val>
                                            <p:strVal val="#ppt_x"/>
                                          </p:val>
                                        </p:tav>
                                        <p:tav tm="100000">
                                          <p:val>
                                            <p:strVal val="#ppt_x"/>
                                          </p:val>
                                        </p:tav>
                                      </p:tavLst>
                                    </p:anim>
                                    <p:anim calcmode="lin" valueType="num">
                                      <p:cBhvr>
                                        <p:cTn id="19" dur="1000" fill="hold"/>
                                        <p:tgtEl>
                                          <p:spTgt spid="4">
                                            <p:txEl>
                                              <p:pRg st="1" end="1"/>
                                            </p:txEl>
                                          </p:spTgt>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4">
                                            <p:txEl>
                                              <p:pRg st="2" end="2"/>
                                            </p:txEl>
                                          </p:spTgt>
                                        </p:tgtEl>
                                        <p:attrNameLst>
                                          <p:attrName>style.visibility</p:attrName>
                                        </p:attrNameLst>
                                      </p:cBhvr>
                                      <p:to>
                                        <p:strVal val="visible"/>
                                      </p:to>
                                    </p:set>
                                    <p:animEffect transition="in" filter="fade">
                                      <p:cBhvr>
                                        <p:cTn id="22" dur="1000"/>
                                        <p:tgtEl>
                                          <p:spTgt spid="4">
                                            <p:txEl>
                                              <p:pRg st="2" end="2"/>
                                            </p:txEl>
                                          </p:spTgt>
                                        </p:tgtEl>
                                      </p:cBhvr>
                                    </p:animEffect>
                                    <p:anim calcmode="lin" valueType="num">
                                      <p:cBhvr>
                                        <p:cTn id="23" dur="1000" fill="hold"/>
                                        <p:tgtEl>
                                          <p:spTgt spid="4">
                                            <p:txEl>
                                              <p:pRg st="2" end="2"/>
                                            </p:txEl>
                                          </p:spTgt>
                                        </p:tgtEl>
                                        <p:attrNameLst>
                                          <p:attrName>ppt_x</p:attrName>
                                        </p:attrNameLst>
                                      </p:cBhvr>
                                      <p:tavLst>
                                        <p:tav tm="0">
                                          <p:val>
                                            <p:strVal val="#ppt_x"/>
                                          </p:val>
                                        </p:tav>
                                        <p:tav tm="100000">
                                          <p:val>
                                            <p:strVal val="#ppt_x"/>
                                          </p:val>
                                        </p:tav>
                                      </p:tavLst>
                                    </p:anim>
                                    <p:anim calcmode="lin" valueType="num">
                                      <p:cBhvr>
                                        <p:cTn id="24" dur="1000" fill="hold"/>
                                        <p:tgtEl>
                                          <p:spTgt spid="4">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338086" y="327043"/>
            <a:ext cx="7188129" cy="6275980"/>
          </a:xfrm>
          <a:prstGeom prst="rect">
            <a:avLst/>
          </a:prstGeom>
        </p:spPr>
      </p:pic>
      <p:sp>
        <p:nvSpPr>
          <p:cNvPr id="5" name="Rectangle 4"/>
          <p:cNvSpPr/>
          <p:nvPr/>
        </p:nvSpPr>
        <p:spPr>
          <a:xfrm>
            <a:off x="7702060" y="267224"/>
            <a:ext cx="4123593" cy="2954655"/>
          </a:xfrm>
          <a:prstGeom prst="rect">
            <a:avLst/>
          </a:prstGeom>
        </p:spPr>
        <p:txBody>
          <a:bodyPr wrap="square">
            <a:spAutoFit/>
          </a:bodyPr>
          <a:lstStyle/>
          <a:p>
            <a:r>
              <a:rPr lang="en-US" sz="2800" b="1">
                <a:latin typeface="Times New Roman" panose="02020603050405020304" pitchFamily="18" charset="0"/>
                <a:cs typeface="Times New Roman" panose="02020603050405020304" pitchFamily="18" charset="0"/>
              </a:rPr>
              <a:t>1.Quan sát Hình 11.3 và cho biết các nguyên nhân gây ra tai nạn điện</a:t>
            </a:r>
            <a:r>
              <a:rPr lang="en-US" sz="2800" b="1" smtClean="0">
                <a:latin typeface="Times New Roman" panose="02020603050405020304" pitchFamily="18" charset="0"/>
                <a:cs typeface="Times New Roman" panose="02020603050405020304" pitchFamily="18" charset="0"/>
              </a:rPr>
              <a:t>.</a:t>
            </a:r>
          </a:p>
          <a:p>
            <a:r>
              <a:rPr lang="en-US" sz="2800" b="1" i="1" smtClean="0">
                <a:latin typeface="Times New Roman" panose="02020603050405020304" pitchFamily="18" charset="0"/>
                <a:cs typeface="Times New Roman" panose="02020603050405020304" pitchFamily="18" charset="0"/>
              </a:rPr>
              <a:t>2</a:t>
            </a:r>
            <a:r>
              <a:rPr lang="en-US" sz="2800" b="1" i="1">
                <a:latin typeface="Times New Roman" panose="02020603050405020304" pitchFamily="18" charset="0"/>
                <a:cs typeface="Times New Roman" panose="02020603050405020304" pitchFamily="18" charset="0"/>
              </a:rPr>
              <a:t>.</a:t>
            </a:r>
            <a:r>
              <a:rPr lang="en-US" sz="2800" b="1">
                <a:latin typeface="Times New Roman" panose="02020603050405020304" pitchFamily="18" charset="0"/>
                <a:cs typeface="Times New Roman" panose="02020603050405020304" pitchFamily="18" charset="0"/>
              </a:rPr>
              <a:t> Vì sao không nên đến gần đường dây cao áp hoặc trạm biến áp?</a:t>
            </a:r>
          </a:p>
          <a:p>
            <a:endParaRPr lang="en-US"/>
          </a:p>
        </p:txBody>
      </p:sp>
    </p:spTree>
    <p:extLst>
      <p:ext uri="{BB962C8B-B14F-4D97-AF65-F5344CB8AC3E}">
        <p14:creationId xmlns:p14="http://schemas.microsoft.com/office/powerpoint/2010/main" val="13691634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barn(inVertical)">
                                      <p:cBhvr>
                                        <p:cTn id="10"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338086" y="327043"/>
            <a:ext cx="7188129" cy="6275980"/>
          </a:xfrm>
          <a:prstGeom prst="rect">
            <a:avLst/>
          </a:prstGeom>
        </p:spPr>
      </p:pic>
      <p:sp>
        <p:nvSpPr>
          <p:cNvPr id="5" name="Rectangle 4"/>
          <p:cNvSpPr/>
          <p:nvPr/>
        </p:nvSpPr>
        <p:spPr>
          <a:xfrm>
            <a:off x="7702060" y="267224"/>
            <a:ext cx="4123593" cy="2954655"/>
          </a:xfrm>
          <a:prstGeom prst="rect">
            <a:avLst/>
          </a:prstGeom>
        </p:spPr>
        <p:txBody>
          <a:bodyPr wrap="square">
            <a:spAutoFit/>
          </a:bodyPr>
          <a:lstStyle/>
          <a:p>
            <a:r>
              <a:rPr lang="en-US" sz="2800" b="1">
                <a:latin typeface="Times New Roman" panose="02020603050405020304" pitchFamily="18" charset="0"/>
                <a:cs typeface="Times New Roman" panose="02020603050405020304" pitchFamily="18" charset="0"/>
              </a:rPr>
              <a:t>1.Quan sát Hình 11.3 và cho biết các nguyên nhân gây ra tai nạn điện</a:t>
            </a:r>
            <a:r>
              <a:rPr lang="en-US" sz="2800" b="1" smtClean="0">
                <a:latin typeface="Times New Roman" panose="02020603050405020304" pitchFamily="18" charset="0"/>
                <a:cs typeface="Times New Roman" panose="02020603050405020304" pitchFamily="18" charset="0"/>
              </a:rPr>
              <a:t>.</a:t>
            </a:r>
          </a:p>
          <a:p>
            <a:r>
              <a:rPr lang="en-US" sz="2800" b="1" i="1" smtClean="0">
                <a:latin typeface="Times New Roman" panose="02020603050405020304" pitchFamily="18" charset="0"/>
                <a:cs typeface="Times New Roman" panose="02020603050405020304" pitchFamily="18" charset="0"/>
              </a:rPr>
              <a:t>2</a:t>
            </a:r>
            <a:r>
              <a:rPr lang="en-US" sz="2800" b="1" i="1">
                <a:latin typeface="Times New Roman" panose="02020603050405020304" pitchFamily="18" charset="0"/>
                <a:cs typeface="Times New Roman" panose="02020603050405020304" pitchFamily="18" charset="0"/>
              </a:rPr>
              <a:t>.</a:t>
            </a:r>
            <a:r>
              <a:rPr lang="en-US" sz="2800" b="1">
                <a:latin typeface="Times New Roman" panose="02020603050405020304" pitchFamily="18" charset="0"/>
                <a:cs typeface="Times New Roman" panose="02020603050405020304" pitchFamily="18" charset="0"/>
              </a:rPr>
              <a:t> Vì sao không nên đến gần đường dây cao áp hoặc trạm biến áp?</a:t>
            </a:r>
          </a:p>
          <a:p>
            <a:endParaRPr lang="en-US"/>
          </a:p>
        </p:txBody>
      </p:sp>
      <p:sp>
        <p:nvSpPr>
          <p:cNvPr id="2" name="Rectangle 1"/>
          <p:cNvSpPr/>
          <p:nvPr/>
        </p:nvSpPr>
        <p:spPr>
          <a:xfrm>
            <a:off x="7818423" y="3121005"/>
            <a:ext cx="3890865" cy="3785652"/>
          </a:xfrm>
          <a:prstGeom prst="rect">
            <a:avLst/>
          </a:prstGeom>
        </p:spPr>
        <p:txBody>
          <a:bodyPr wrap="square">
            <a:spAutoFit/>
          </a:bodyPr>
          <a:lstStyle/>
          <a:p>
            <a:r>
              <a:rPr lang="vi-VN" sz="2400">
                <a:solidFill>
                  <a:srgbClr val="FF0000"/>
                </a:solidFill>
                <a:latin typeface="Times New Roman" panose="02020603050405020304" pitchFamily="18" charset="0"/>
                <a:cs typeface="Times New Roman" panose="02020603050405020304" pitchFamily="18" charset="0"/>
              </a:rPr>
              <a:t>1.- Xe to để sai vị trí/độ cao nên đã bị chạm vào điện cao áp</a:t>
            </a:r>
          </a:p>
          <a:p>
            <a:r>
              <a:rPr lang="vi-VN" sz="2400">
                <a:solidFill>
                  <a:srgbClr val="FF0000"/>
                </a:solidFill>
                <a:latin typeface="Times New Roman" panose="02020603050405020304" pitchFamily="18" charset="0"/>
                <a:cs typeface="Times New Roman" panose="02020603050405020304" pitchFamily="18" charset="0"/>
              </a:rPr>
              <a:t>- Dây điện bị đứt và đất khu vực đó bị nhiễm điện</a:t>
            </a:r>
          </a:p>
          <a:p>
            <a:r>
              <a:rPr lang="vi-VN" sz="2400">
                <a:solidFill>
                  <a:srgbClr val="FF0000"/>
                </a:solidFill>
                <a:latin typeface="Times New Roman" panose="02020603050405020304" pitchFamily="18" charset="0"/>
                <a:cs typeface="Times New Roman" panose="02020603050405020304" pitchFamily="18" charset="0"/>
              </a:rPr>
              <a:t>- Chạm trực tiếp vào nguồn điện do dây điện bị hở/nứt</a:t>
            </a:r>
          </a:p>
          <a:p>
            <a:r>
              <a:rPr lang="vi-VN" sz="2400">
                <a:solidFill>
                  <a:srgbClr val="FF0000"/>
                </a:solidFill>
                <a:latin typeface="Times New Roman" panose="02020603050405020304" pitchFamily="18" charset="0"/>
                <a:cs typeface="Times New Roman" panose="02020603050405020304" pitchFamily="18" charset="0"/>
              </a:rPr>
              <a:t>2. Không nên, vì đây là hành vi vi phạm hàng lang an toàn lưới điện.</a:t>
            </a:r>
          </a:p>
        </p:txBody>
      </p:sp>
    </p:spTree>
    <p:extLst>
      <p:ext uri="{BB962C8B-B14F-4D97-AF65-F5344CB8AC3E}">
        <p14:creationId xmlns:p14="http://schemas.microsoft.com/office/powerpoint/2010/main" val="34164089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barn(inVertical)">
                                      <p:cBhvr>
                                        <p:cTn id="7" dur="500"/>
                                        <p:tgtEl>
                                          <p:spTgt spid="2">
                                            <p:txEl>
                                              <p:pRg st="0" end="0"/>
                                            </p:txEl>
                                          </p:spTgt>
                                        </p:tgtEl>
                                      </p:cBhvr>
                                    </p:animEffect>
                                  </p:childTnLst>
                                </p:cTn>
                              </p:par>
                              <p:par>
                                <p:cTn id="8" presetID="16" presetClass="entr" presetSubtype="21" fill="hold" nodeType="withEffect">
                                  <p:stCondLst>
                                    <p:cond delay="0"/>
                                  </p:stCondLst>
                                  <p:childTnLst>
                                    <p:set>
                                      <p:cBhvr>
                                        <p:cTn id="9" dur="1" fill="hold">
                                          <p:stCondLst>
                                            <p:cond delay="0"/>
                                          </p:stCondLst>
                                        </p:cTn>
                                        <p:tgtEl>
                                          <p:spTgt spid="2">
                                            <p:txEl>
                                              <p:pRg st="1" end="1"/>
                                            </p:txEl>
                                          </p:spTgt>
                                        </p:tgtEl>
                                        <p:attrNameLst>
                                          <p:attrName>style.visibility</p:attrName>
                                        </p:attrNameLst>
                                      </p:cBhvr>
                                      <p:to>
                                        <p:strVal val="visible"/>
                                      </p:to>
                                    </p:set>
                                    <p:animEffect transition="in" filter="barn(inVertical)">
                                      <p:cBhvr>
                                        <p:cTn id="10" dur="500"/>
                                        <p:tgtEl>
                                          <p:spTgt spid="2">
                                            <p:txEl>
                                              <p:pRg st="1" end="1"/>
                                            </p:txEl>
                                          </p:spTgt>
                                        </p:tgtEl>
                                      </p:cBhvr>
                                    </p:animEffect>
                                  </p:childTnLst>
                                </p:cTn>
                              </p:par>
                              <p:par>
                                <p:cTn id="11" presetID="16" presetClass="entr" presetSubtype="21" fill="hold" nodeType="withEffect">
                                  <p:stCondLst>
                                    <p:cond delay="0"/>
                                  </p:stCondLst>
                                  <p:childTnLst>
                                    <p:set>
                                      <p:cBhvr>
                                        <p:cTn id="12" dur="1" fill="hold">
                                          <p:stCondLst>
                                            <p:cond delay="0"/>
                                          </p:stCondLst>
                                        </p:cTn>
                                        <p:tgtEl>
                                          <p:spTgt spid="2">
                                            <p:txEl>
                                              <p:pRg st="2" end="2"/>
                                            </p:txEl>
                                          </p:spTgt>
                                        </p:tgtEl>
                                        <p:attrNameLst>
                                          <p:attrName>style.visibility</p:attrName>
                                        </p:attrNameLst>
                                      </p:cBhvr>
                                      <p:to>
                                        <p:strVal val="visible"/>
                                      </p:to>
                                    </p:set>
                                    <p:animEffect transition="in" filter="barn(inVertical)">
                                      <p:cBhvr>
                                        <p:cTn id="13" dur="500"/>
                                        <p:tgtEl>
                                          <p:spTgt spid="2">
                                            <p:txEl>
                                              <p:pRg st="2" end="2"/>
                                            </p:txEl>
                                          </p:spTgt>
                                        </p:tgtEl>
                                      </p:cBhvr>
                                    </p:animEffect>
                                  </p:childTnLst>
                                </p:cTn>
                              </p:par>
                              <p:par>
                                <p:cTn id="14" presetID="16" presetClass="entr" presetSubtype="21" fill="hold" nodeType="withEffect">
                                  <p:stCondLst>
                                    <p:cond delay="0"/>
                                  </p:stCondLst>
                                  <p:childTnLst>
                                    <p:set>
                                      <p:cBhvr>
                                        <p:cTn id="15" dur="1" fill="hold">
                                          <p:stCondLst>
                                            <p:cond delay="0"/>
                                          </p:stCondLst>
                                        </p:cTn>
                                        <p:tgtEl>
                                          <p:spTgt spid="2">
                                            <p:txEl>
                                              <p:pRg st="3" end="3"/>
                                            </p:txEl>
                                          </p:spTgt>
                                        </p:tgtEl>
                                        <p:attrNameLst>
                                          <p:attrName>style.visibility</p:attrName>
                                        </p:attrNameLst>
                                      </p:cBhvr>
                                      <p:to>
                                        <p:strVal val="visible"/>
                                      </p:to>
                                    </p:set>
                                    <p:animEffect transition="in" filter="barn(inVertical)">
                                      <p:cBhvr>
                                        <p:cTn id="16" dur="500"/>
                                        <p:tgtEl>
                                          <p:spTgt spid="2">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tretch>
            <a:fillRect/>
          </a:stretch>
        </p:blipFill>
        <p:spPr>
          <a:xfrm>
            <a:off x="6095989" y="3428998"/>
            <a:ext cx="21" cy="4"/>
          </a:xfrm>
          <a:prstGeom prst="rect">
            <a:avLst/>
          </a:prstGeom>
        </p:spPr>
      </p:pic>
      <p:sp>
        <p:nvSpPr>
          <p:cNvPr id="4" name="Rectangle 3"/>
          <p:cNvSpPr/>
          <p:nvPr/>
        </p:nvSpPr>
        <p:spPr>
          <a:xfrm>
            <a:off x="304789" y="650535"/>
            <a:ext cx="11582400" cy="5693866"/>
          </a:xfrm>
          <a:prstGeom prst="rect">
            <a:avLst/>
          </a:prstGeom>
        </p:spPr>
        <p:txBody>
          <a:bodyPr wrap="square">
            <a:spAutoFit/>
          </a:bodyPr>
          <a:lstStyle/>
          <a:p>
            <a:r>
              <a:rPr lang="en-US" sz="2800" b="1">
                <a:latin typeface="Times New Roman" panose="02020603050405020304" pitchFamily="18" charset="0"/>
                <a:cs typeface="Times New Roman" panose="02020603050405020304" pitchFamily="18" charset="0"/>
              </a:rPr>
              <a:t>II. Nguyên nhân gây tai nạn điện</a:t>
            </a:r>
          </a:p>
          <a:p>
            <a:r>
              <a:rPr lang="en-US" sz="2800">
                <a:latin typeface="Times New Roman" panose="02020603050405020304" pitchFamily="18" charset="0"/>
                <a:cs typeface="Times New Roman" panose="02020603050405020304" pitchFamily="18" charset="0"/>
              </a:rPr>
              <a:t>1.Tiếp xúc trực tiếp với vật mang điện</a:t>
            </a:r>
          </a:p>
          <a:p>
            <a:r>
              <a:rPr lang="en-US" sz="2800">
                <a:latin typeface="Times New Roman" panose="02020603050405020304" pitchFamily="18" charset="0"/>
                <a:cs typeface="Times New Roman" panose="02020603050405020304" pitchFamily="18" charset="0"/>
              </a:rPr>
              <a:t>- Chạm trực tiếp vào phích cắm hoặc phần mang điện của đồ dùng điện.</a:t>
            </a:r>
          </a:p>
          <a:p>
            <a:r>
              <a:rPr lang="en-US" sz="2800">
                <a:latin typeface="Times New Roman" panose="02020603050405020304" pitchFamily="18" charset="0"/>
                <a:cs typeface="Times New Roman" panose="02020603050405020304" pitchFamily="18" charset="0"/>
              </a:rPr>
              <a:t>- Chạm trực tiếp vào dây dẫn điện bị hở cách điện.</a:t>
            </a:r>
          </a:p>
          <a:p>
            <a:r>
              <a:rPr lang="en-US" sz="2800">
                <a:latin typeface="Times New Roman" panose="02020603050405020304" pitchFamily="18" charset="0"/>
                <a:cs typeface="Times New Roman" panose="02020603050405020304" pitchFamily="18" charset="0"/>
              </a:rPr>
              <a:t>- Chạm vào đồ dùng điện bị rò điện ra vỏ kim loại.</a:t>
            </a:r>
          </a:p>
          <a:p>
            <a:r>
              <a:rPr lang="en-US" sz="2800">
                <a:latin typeface="Times New Roman" panose="02020603050405020304" pitchFamily="18" charset="0"/>
                <a:cs typeface="Times New Roman" panose="02020603050405020304" pitchFamily="18" charset="0"/>
              </a:rPr>
              <a:t>-  Sửa chữa điện khi chưa cắt nguồn điện, không sử dụng dụng cụ bảo vệ an toàn điện.</a:t>
            </a:r>
          </a:p>
          <a:p>
            <a:r>
              <a:rPr lang="en-US" sz="2800">
                <a:latin typeface="Times New Roman" panose="02020603050405020304" pitchFamily="18" charset="0"/>
                <a:cs typeface="Times New Roman" panose="02020603050405020304" pitchFamily="18" charset="0"/>
              </a:rPr>
              <a:t>2. Vi phạm khoảng cách an toàn với lưới điện cao áp và trạm biến áp.</a:t>
            </a:r>
          </a:p>
          <a:p>
            <a:r>
              <a:rPr lang="en-US" sz="2800">
                <a:latin typeface="Times New Roman" panose="02020603050405020304" pitchFamily="18" charset="0"/>
                <a:cs typeface="Times New Roman" panose="02020603050405020304" pitchFamily="18" charset="0"/>
              </a:rPr>
              <a:t>- Xây dựng các công trình vi phạm hành lang an toàn lưới điện</a:t>
            </a:r>
          </a:p>
          <a:p>
            <a:r>
              <a:rPr lang="en-US" sz="2800">
                <a:latin typeface="Times New Roman" panose="02020603050405020304" pitchFamily="18" charset="0"/>
                <a:cs typeface="Times New Roman" panose="02020603050405020304" pitchFamily="18" charset="0"/>
              </a:rPr>
              <a:t>- Thả diều, điều khiển các vật thể bay gần đường dây điện cao áp.</a:t>
            </a:r>
          </a:p>
          <a:p>
            <a:r>
              <a:rPr lang="en-US" sz="2800">
                <a:latin typeface="Times New Roman" panose="02020603050405020304" pitchFamily="18" charset="0"/>
                <a:cs typeface="Times New Roman" panose="02020603050405020304" pitchFamily="18" charset="0"/>
              </a:rPr>
              <a:t>- Trèo lên cột điện, vào trạm biến áp hoặc khu vực bảo vệ an toàn công trình điện khi không có nhiệm vụ.</a:t>
            </a:r>
          </a:p>
          <a:p>
            <a:r>
              <a:rPr lang="en-US" sz="2800">
                <a:latin typeface="Times New Roman" panose="02020603050405020304" pitchFamily="18" charset="0"/>
                <a:cs typeface="Times New Roman" panose="02020603050405020304" pitchFamily="18" charset="0"/>
              </a:rPr>
              <a:t>3. Đến gần dây dẫn điện bị đứt rơi xuống dưới đất.</a:t>
            </a:r>
          </a:p>
        </p:txBody>
      </p:sp>
      <p:pic>
        <p:nvPicPr>
          <p:cNvPr id="3" name="Picture 2"/>
          <p:cNvPicPr>
            <a:picLocks noChangeAspect="1"/>
          </p:cNvPicPr>
          <p:nvPr/>
        </p:nvPicPr>
        <p:blipFill>
          <a:blip r:embed="rId3"/>
          <a:stretch>
            <a:fillRect/>
          </a:stretch>
        </p:blipFill>
        <p:spPr>
          <a:xfrm>
            <a:off x="3438931" y="116499"/>
            <a:ext cx="6461207" cy="646232"/>
          </a:xfrm>
          <a:prstGeom prst="rect">
            <a:avLst/>
          </a:prstGeom>
        </p:spPr>
      </p:pic>
    </p:spTree>
    <p:extLst>
      <p:ext uri="{BB962C8B-B14F-4D97-AF65-F5344CB8AC3E}">
        <p14:creationId xmlns:p14="http://schemas.microsoft.com/office/powerpoint/2010/main" val="22381360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heel(1)">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4">
                                            <p:txEl>
                                              <p:pRg st="0" end="0"/>
                                            </p:txEl>
                                          </p:spTgt>
                                        </p:tgtEl>
                                        <p:attrNameLst>
                                          <p:attrName>style.visibility</p:attrName>
                                        </p:attrNameLst>
                                      </p:cBhvr>
                                      <p:to>
                                        <p:strVal val="visible"/>
                                      </p:to>
                                    </p:set>
                                    <p:animEffect transition="in" filter="fade">
                                      <p:cBhvr>
                                        <p:cTn id="12" dur="1000"/>
                                        <p:tgtEl>
                                          <p:spTgt spid="4">
                                            <p:txEl>
                                              <p:pRg st="0" end="0"/>
                                            </p:txEl>
                                          </p:spTgt>
                                        </p:tgtEl>
                                      </p:cBhvr>
                                    </p:animEffect>
                                    <p:anim calcmode="lin" valueType="num">
                                      <p:cBhvr>
                                        <p:cTn id="13" dur="1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14" dur="1000" fill="hold"/>
                                        <p:tgtEl>
                                          <p:spTgt spid="4">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4">
                                            <p:txEl>
                                              <p:pRg st="1" end="1"/>
                                            </p:txEl>
                                          </p:spTgt>
                                        </p:tgtEl>
                                        <p:attrNameLst>
                                          <p:attrName>style.visibility</p:attrName>
                                        </p:attrNameLst>
                                      </p:cBhvr>
                                      <p:to>
                                        <p:strVal val="visible"/>
                                      </p:to>
                                    </p:set>
                                    <p:animEffect transition="in" filter="fade">
                                      <p:cBhvr>
                                        <p:cTn id="19" dur="1000"/>
                                        <p:tgtEl>
                                          <p:spTgt spid="4">
                                            <p:txEl>
                                              <p:pRg st="1" end="1"/>
                                            </p:txEl>
                                          </p:spTgt>
                                        </p:tgtEl>
                                      </p:cBhvr>
                                    </p:animEffect>
                                    <p:anim calcmode="lin" valueType="num">
                                      <p:cBhvr>
                                        <p:cTn id="20" dur="1000" fill="hold"/>
                                        <p:tgtEl>
                                          <p:spTgt spid="4">
                                            <p:txEl>
                                              <p:pRg st="1" end="1"/>
                                            </p:txEl>
                                          </p:spTgt>
                                        </p:tgtEl>
                                        <p:attrNameLst>
                                          <p:attrName>ppt_x</p:attrName>
                                        </p:attrNameLst>
                                      </p:cBhvr>
                                      <p:tavLst>
                                        <p:tav tm="0">
                                          <p:val>
                                            <p:strVal val="#ppt_x"/>
                                          </p:val>
                                        </p:tav>
                                        <p:tav tm="100000">
                                          <p:val>
                                            <p:strVal val="#ppt_x"/>
                                          </p:val>
                                        </p:tav>
                                      </p:tavLst>
                                    </p:anim>
                                    <p:anim calcmode="lin" valueType="num">
                                      <p:cBhvr>
                                        <p:cTn id="21" dur="1000" fill="hold"/>
                                        <p:tgtEl>
                                          <p:spTgt spid="4">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nodeType="clickEffect">
                                  <p:stCondLst>
                                    <p:cond delay="0"/>
                                  </p:stCondLst>
                                  <p:childTnLst>
                                    <p:set>
                                      <p:cBhvr>
                                        <p:cTn id="25" dur="1" fill="hold">
                                          <p:stCondLst>
                                            <p:cond delay="0"/>
                                          </p:stCondLst>
                                        </p:cTn>
                                        <p:tgtEl>
                                          <p:spTgt spid="4">
                                            <p:txEl>
                                              <p:pRg st="2" end="2"/>
                                            </p:txEl>
                                          </p:spTgt>
                                        </p:tgtEl>
                                        <p:attrNameLst>
                                          <p:attrName>style.visibility</p:attrName>
                                        </p:attrNameLst>
                                      </p:cBhvr>
                                      <p:to>
                                        <p:strVal val="visible"/>
                                      </p:to>
                                    </p:set>
                                    <p:animEffect transition="in" filter="fade">
                                      <p:cBhvr>
                                        <p:cTn id="26" dur="1000"/>
                                        <p:tgtEl>
                                          <p:spTgt spid="4">
                                            <p:txEl>
                                              <p:pRg st="2" end="2"/>
                                            </p:txEl>
                                          </p:spTgt>
                                        </p:tgtEl>
                                      </p:cBhvr>
                                    </p:animEffect>
                                    <p:anim calcmode="lin" valueType="num">
                                      <p:cBhvr>
                                        <p:cTn id="27" dur="1000" fill="hold"/>
                                        <p:tgtEl>
                                          <p:spTgt spid="4">
                                            <p:txEl>
                                              <p:pRg st="2" end="2"/>
                                            </p:txEl>
                                          </p:spTgt>
                                        </p:tgtEl>
                                        <p:attrNameLst>
                                          <p:attrName>ppt_x</p:attrName>
                                        </p:attrNameLst>
                                      </p:cBhvr>
                                      <p:tavLst>
                                        <p:tav tm="0">
                                          <p:val>
                                            <p:strVal val="#ppt_x"/>
                                          </p:val>
                                        </p:tav>
                                        <p:tav tm="100000">
                                          <p:val>
                                            <p:strVal val="#ppt_x"/>
                                          </p:val>
                                        </p:tav>
                                      </p:tavLst>
                                    </p:anim>
                                    <p:anim calcmode="lin" valueType="num">
                                      <p:cBhvr>
                                        <p:cTn id="28" dur="1000" fill="hold"/>
                                        <p:tgtEl>
                                          <p:spTgt spid="4">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42" presetClass="entr" presetSubtype="0" fill="hold" nodeType="clickEffect">
                                  <p:stCondLst>
                                    <p:cond delay="0"/>
                                  </p:stCondLst>
                                  <p:childTnLst>
                                    <p:set>
                                      <p:cBhvr>
                                        <p:cTn id="32" dur="1" fill="hold">
                                          <p:stCondLst>
                                            <p:cond delay="0"/>
                                          </p:stCondLst>
                                        </p:cTn>
                                        <p:tgtEl>
                                          <p:spTgt spid="4">
                                            <p:txEl>
                                              <p:pRg st="3" end="3"/>
                                            </p:txEl>
                                          </p:spTgt>
                                        </p:tgtEl>
                                        <p:attrNameLst>
                                          <p:attrName>style.visibility</p:attrName>
                                        </p:attrNameLst>
                                      </p:cBhvr>
                                      <p:to>
                                        <p:strVal val="visible"/>
                                      </p:to>
                                    </p:set>
                                    <p:animEffect transition="in" filter="fade">
                                      <p:cBhvr>
                                        <p:cTn id="33" dur="1000"/>
                                        <p:tgtEl>
                                          <p:spTgt spid="4">
                                            <p:txEl>
                                              <p:pRg st="3" end="3"/>
                                            </p:txEl>
                                          </p:spTgt>
                                        </p:tgtEl>
                                      </p:cBhvr>
                                    </p:animEffect>
                                    <p:anim calcmode="lin" valueType="num">
                                      <p:cBhvr>
                                        <p:cTn id="34" dur="1000" fill="hold"/>
                                        <p:tgtEl>
                                          <p:spTgt spid="4">
                                            <p:txEl>
                                              <p:pRg st="3" end="3"/>
                                            </p:txEl>
                                          </p:spTgt>
                                        </p:tgtEl>
                                        <p:attrNameLst>
                                          <p:attrName>ppt_x</p:attrName>
                                        </p:attrNameLst>
                                      </p:cBhvr>
                                      <p:tavLst>
                                        <p:tav tm="0">
                                          <p:val>
                                            <p:strVal val="#ppt_x"/>
                                          </p:val>
                                        </p:tav>
                                        <p:tav tm="100000">
                                          <p:val>
                                            <p:strVal val="#ppt_x"/>
                                          </p:val>
                                        </p:tav>
                                      </p:tavLst>
                                    </p:anim>
                                    <p:anim calcmode="lin" valueType="num">
                                      <p:cBhvr>
                                        <p:cTn id="35" dur="1000" fill="hold"/>
                                        <p:tgtEl>
                                          <p:spTgt spid="4">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42" presetClass="entr" presetSubtype="0" fill="hold" nodeType="clickEffect">
                                  <p:stCondLst>
                                    <p:cond delay="0"/>
                                  </p:stCondLst>
                                  <p:childTnLst>
                                    <p:set>
                                      <p:cBhvr>
                                        <p:cTn id="39" dur="1" fill="hold">
                                          <p:stCondLst>
                                            <p:cond delay="0"/>
                                          </p:stCondLst>
                                        </p:cTn>
                                        <p:tgtEl>
                                          <p:spTgt spid="4">
                                            <p:txEl>
                                              <p:pRg st="4" end="4"/>
                                            </p:txEl>
                                          </p:spTgt>
                                        </p:tgtEl>
                                        <p:attrNameLst>
                                          <p:attrName>style.visibility</p:attrName>
                                        </p:attrNameLst>
                                      </p:cBhvr>
                                      <p:to>
                                        <p:strVal val="visible"/>
                                      </p:to>
                                    </p:set>
                                    <p:animEffect transition="in" filter="fade">
                                      <p:cBhvr>
                                        <p:cTn id="40" dur="1000"/>
                                        <p:tgtEl>
                                          <p:spTgt spid="4">
                                            <p:txEl>
                                              <p:pRg st="4" end="4"/>
                                            </p:txEl>
                                          </p:spTgt>
                                        </p:tgtEl>
                                      </p:cBhvr>
                                    </p:animEffect>
                                    <p:anim calcmode="lin" valueType="num">
                                      <p:cBhvr>
                                        <p:cTn id="41" dur="1000" fill="hold"/>
                                        <p:tgtEl>
                                          <p:spTgt spid="4">
                                            <p:txEl>
                                              <p:pRg st="4" end="4"/>
                                            </p:txEl>
                                          </p:spTgt>
                                        </p:tgtEl>
                                        <p:attrNameLst>
                                          <p:attrName>ppt_x</p:attrName>
                                        </p:attrNameLst>
                                      </p:cBhvr>
                                      <p:tavLst>
                                        <p:tav tm="0">
                                          <p:val>
                                            <p:strVal val="#ppt_x"/>
                                          </p:val>
                                        </p:tav>
                                        <p:tav tm="100000">
                                          <p:val>
                                            <p:strVal val="#ppt_x"/>
                                          </p:val>
                                        </p:tav>
                                      </p:tavLst>
                                    </p:anim>
                                    <p:anim calcmode="lin" valueType="num">
                                      <p:cBhvr>
                                        <p:cTn id="42" dur="1000" fill="hold"/>
                                        <p:tgtEl>
                                          <p:spTgt spid="4">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42" presetClass="entr" presetSubtype="0" fill="hold" nodeType="clickEffect">
                                  <p:stCondLst>
                                    <p:cond delay="0"/>
                                  </p:stCondLst>
                                  <p:childTnLst>
                                    <p:set>
                                      <p:cBhvr>
                                        <p:cTn id="46" dur="1" fill="hold">
                                          <p:stCondLst>
                                            <p:cond delay="0"/>
                                          </p:stCondLst>
                                        </p:cTn>
                                        <p:tgtEl>
                                          <p:spTgt spid="4">
                                            <p:txEl>
                                              <p:pRg st="5" end="5"/>
                                            </p:txEl>
                                          </p:spTgt>
                                        </p:tgtEl>
                                        <p:attrNameLst>
                                          <p:attrName>style.visibility</p:attrName>
                                        </p:attrNameLst>
                                      </p:cBhvr>
                                      <p:to>
                                        <p:strVal val="visible"/>
                                      </p:to>
                                    </p:set>
                                    <p:animEffect transition="in" filter="fade">
                                      <p:cBhvr>
                                        <p:cTn id="47" dur="1000"/>
                                        <p:tgtEl>
                                          <p:spTgt spid="4">
                                            <p:txEl>
                                              <p:pRg st="5" end="5"/>
                                            </p:txEl>
                                          </p:spTgt>
                                        </p:tgtEl>
                                      </p:cBhvr>
                                    </p:animEffect>
                                    <p:anim calcmode="lin" valueType="num">
                                      <p:cBhvr>
                                        <p:cTn id="48" dur="1000" fill="hold"/>
                                        <p:tgtEl>
                                          <p:spTgt spid="4">
                                            <p:txEl>
                                              <p:pRg st="5" end="5"/>
                                            </p:txEl>
                                          </p:spTgt>
                                        </p:tgtEl>
                                        <p:attrNameLst>
                                          <p:attrName>ppt_x</p:attrName>
                                        </p:attrNameLst>
                                      </p:cBhvr>
                                      <p:tavLst>
                                        <p:tav tm="0">
                                          <p:val>
                                            <p:strVal val="#ppt_x"/>
                                          </p:val>
                                        </p:tav>
                                        <p:tav tm="100000">
                                          <p:val>
                                            <p:strVal val="#ppt_x"/>
                                          </p:val>
                                        </p:tav>
                                      </p:tavLst>
                                    </p:anim>
                                    <p:anim calcmode="lin" valueType="num">
                                      <p:cBhvr>
                                        <p:cTn id="49" dur="1000" fill="hold"/>
                                        <p:tgtEl>
                                          <p:spTgt spid="4">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50" fill="hold">
                      <p:stCondLst>
                        <p:cond delay="indefinite"/>
                      </p:stCondLst>
                      <p:childTnLst>
                        <p:par>
                          <p:cTn id="51" fill="hold">
                            <p:stCondLst>
                              <p:cond delay="0"/>
                            </p:stCondLst>
                            <p:childTnLst>
                              <p:par>
                                <p:cTn id="52" presetID="42" presetClass="entr" presetSubtype="0" fill="hold" nodeType="clickEffect">
                                  <p:stCondLst>
                                    <p:cond delay="0"/>
                                  </p:stCondLst>
                                  <p:childTnLst>
                                    <p:set>
                                      <p:cBhvr>
                                        <p:cTn id="53" dur="1" fill="hold">
                                          <p:stCondLst>
                                            <p:cond delay="0"/>
                                          </p:stCondLst>
                                        </p:cTn>
                                        <p:tgtEl>
                                          <p:spTgt spid="4">
                                            <p:txEl>
                                              <p:pRg st="6" end="6"/>
                                            </p:txEl>
                                          </p:spTgt>
                                        </p:tgtEl>
                                        <p:attrNameLst>
                                          <p:attrName>style.visibility</p:attrName>
                                        </p:attrNameLst>
                                      </p:cBhvr>
                                      <p:to>
                                        <p:strVal val="visible"/>
                                      </p:to>
                                    </p:set>
                                    <p:animEffect transition="in" filter="fade">
                                      <p:cBhvr>
                                        <p:cTn id="54" dur="1000"/>
                                        <p:tgtEl>
                                          <p:spTgt spid="4">
                                            <p:txEl>
                                              <p:pRg st="6" end="6"/>
                                            </p:txEl>
                                          </p:spTgt>
                                        </p:tgtEl>
                                      </p:cBhvr>
                                    </p:animEffect>
                                    <p:anim calcmode="lin" valueType="num">
                                      <p:cBhvr>
                                        <p:cTn id="55" dur="1000" fill="hold"/>
                                        <p:tgtEl>
                                          <p:spTgt spid="4">
                                            <p:txEl>
                                              <p:pRg st="6" end="6"/>
                                            </p:txEl>
                                          </p:spTgt>
                                        </p:tgtEl>
                                        <p:attrNameLst>
                                          <p:attrName>ppt_x</p:attrName>
                                        </p:attrNameLst>
                                      </p:cBhvr>
                                      <p:tavLst>
                                        <p:tav tm="0">
                                          <p:val>
                                            <p:strVal val="#ppt_x"/>
                                          </p:val>
                                        </p:tav>
                                        <p:tav tm="100000">
                                          <p:val>
                                            <p:strVal val="#ppt_x"/>
                                          </p:val>
                                        </p:tav>
                                      </p:tavLst>
                                    </p:anim>
                                    <p:anim calcmode="lin" valueType="num">
                                      <p:cBhvr>
                                        <p:cTn id="56" dur="1000" fill="hold"/>
                                        <p:tgtEl>
                                          <p:spTgt spid="4">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42" presetClass="entr" presetSubtype="0" fill="hold" nodeType="clickEffect">
                                  <p:stCondLst>
                                    <p:cond delay="0"/>
                                  </p:stCondLst>
                                  <p:childTnLst>
                                    <p:set>
                                      <p:cBhvr>
                                        <p:cTn id="60" dur="1" fill="hold">
                                          <p:stCondLst>
                                            <p:cond delay="0"/>
                                          </p:stCondLst>
                                        </p:cTn>
                                        <p:tgtEl>
                                          <p:spTgt spid="4">
                                            <p:txEl>
                                              <p:pRg st="7" end="7"/>
                                            </p:txEl>
                                          </p:spTgt>
                                        </p:tgtEl>
                                        <p:attrNameLst>
                                          <p:attrName>style.visibility</p:attrName>
                                        </p:attrNameLst>
                                      </p:cBhvr>
                                      <p:to>
                                        <p:strVal val="visible"/>
                                      </p:to>
                                    </p:set>
                                    <p:animEffect transition="in" filter="fade">
                                      <p:cBhvr>
                                        <p:cTn id="61" dur="1000"/>
                                        <p:tgtEl>
                                          <p:spTgt spid="4">
                                            <p:txEl>
                                              <p:pRg st="7" end="7"/>
                                            </p:txEl>
                                          </p:spTgt>
                                        </p:tgtEl>
                                      </p:cBhvr>
                                    </p:animEffect>
                                    <p:anim calcmode="lin" valueType="num">
                                      <p:cBhvr>
                                        <p:cTn id="62" dur="1000" fill="hold"/>
                                        <p:tgtEl>
                                          <p:spTgt spid="4">
                                            <p:txEl>
                                              <p:pRg st="7" end="7"/>
                                            </p:txEl>
                                          </p:spTgt>
                                        </p:tgtEl>
                                        <p:attrNameLst>
                                          <p:attrName>ppt_x</p:attrName>
                                        </p:attrNameLst>
                                      </p:cBhvr>
                                      <p:tavLst>
                                        <p:tav tm="0">
                                          <p:val>
                                            <p:strVal val="#ppt_x"/>
                                          </p:val>
                                        </p:tav>
                                        <p:tav tm="100000">
                                          <p:val>
                                            <p:strVal val="#ppt_x"/>
                                          </p:val>
                                        </p:tav>
                                      </p:tavLst>
                                    </p:anim>
                                    <p:anim calcmode="lin" valueType="num">
                                      <p:cBhvr>
                                        <p:cTn id="63" dur="1000" fill="hold"/>
                                        <p:tgtEl>
                                          <p:spTgt spid="4">
                                            <p:txEl>
                                              <p:pRg st="7" end="7"/>
                                            </p:txEl>
                                          </p:spTgt>
                                        </p:tgtEl>
                                        <p:attrNameLst>
                                          <p:attrName>ppt_y</p:attrName>
                                        </p:attrNameLst>
                                      </p:cBhvr>
                                      <p:tavLst>
                                        <p:tav tm="0">
                                          <p:val>
                                            <p:strVal val="#ppt_y+.1"/>
                                          </p:val>
                                        </p:tav>
                                        <p:tav tm="100000">
                                          <p:val>
                                            <p:strVal val="#ppt_y"/>
                                          </p:val>
                                        </p:tav>
                                      </p:tavLst>
                                    </p:anim>
                                  </p:childTnLst>
                                </p:cTn>
                              </p:par>
                            </p:childTnLst>
                          </p:cTn>
                        </p:par>
                      </p:childTnLst>
                    </p:cTn>
                  </p:par>
                  <p:par>
                    <p:cTn id="64" fill="hold">
                      <p:stCondLst>
                        <p:cond delay="indefinite"/>
                      </p:stCondLst>
                      <p:childTnLst>
                        <p:par>
                          <p:cTn id="65" fill="hold">
                            <p:stCondLst>
                              <p:cond delay="0"/>
                            </p:stCondLst>
                            <p:childTnLst>
                              <p:par>
                                <p:cTn id="66" presetID="42" presetClass="entr" presetSubtype="0" fill="hold" nodeType="clickEffect">
                                  <p:stCondLst>
                                    <p:cond delay="0"/>
                                  </p:stCondLst>
                                  <p:childTnLst>
                                    <p:set>
                                      <p:cBhvr>
                                        <p:cTn id="67" dur="1" fill="hold">
                                          <p:stCondLst>
                                            <p:cond delay="0"/>
                                          </p:stCondLst>
                                        </p:cTn>
                                        <p:tgtEl>
                                          <p:spTgt spid="4">
                                            <p:txEl>
                                              <p:pRg st="8" end="8"/>
                                            </p:txEl>
                                          </p:spTgt>
                                        </p:tgtEl>
                                        <p:attrNameLst>
                                          <p:attrName>style.visibility</p:attrName>
                                        </p:attrNameLst>
                                      </p:cBhvr>
                                      <p:to>
                                        <p:strVal val="visible"/>
                                      </p:to>
                                    </p:set>
                                    <p:animEffect transition="in" filter="fade">
                                      <p:cBhvr>
                                        <p:cTn id="68" dur="1000"/>
                                        <p:tgtEl>
                                          <p:spTgt spid="4">
                                            <p:txEl>
                                              <p:pRg st="8" end="8"/>
                                            </p:txEl>
                                          </p:spTgt>
                                        </p:tgtEl>
                                      </p:cBhvr>
                                    </p:animEffect>
                                    <p:anim calcmode="lin" valueType="num">
                                      <p:cBhvr>
                                        <p:cTn id="69" dur="1000" fill="hold"/>
                                        <p:tgtEl>
                                          <p:spTgt spid="4">
                                            <p:txEl>
                                              <p:pRg st="8" end="8"/>
                                            </p:txEl>
                                          </p:spTgt>
                                        </p:tgtEl>
                                        <p:attrNameLst>
                                          <p:attrName>ppt_x</p:attrName>
                                        </p:attrNameLst>
                                      </p:cBhvr>
                                      <p:tavLst>
                                        <p:tav tm="0">
                                          <p:val>
                                            <p:strVal val="#ppt_x"/>
                                          </p:val>
                                        </p:tav>
                                        <p:tav tm="100000">
                                          <p:val>
                                            <p:strVal val="#ppt_x"/>
                                          </p:val>
                                        </p:tav>
                                      </p:tavLst>
                                    </p:anim>
                                    <p:anim calcmode="lin" valueType="num">
                                      <p:cBhvr>
                                        <p:cTn id="70" dur="1000" fill="hold"/>
                                        <p:tgtEl>
                                          <p:spTgt spid="4">
                                            <p:txEl>
                                              <p:pRg st="8" end="8"/>
                                            </p:txEl>
                                          </p:spTgt>
                                        </p:tgtEl>
                                        <p:attrNameLst>
                                          <p:attrName>ppt_y</p:attrName>
                                        </p:attrNameLst>
                                      </p:cBhvr>
                                      <p:tavLst>
                                        <p:tav tm="0">
                                          <p:val>
                                            <p:strVal val="#ppt_y+.1"/>
                                          </p:val>
                                        </p:tav>
                                        <p:tav tm="100000">
                                          <p:val>
                                            <p:strVal val="#ppt_y"/>
                                          </p:val>
                                        </p:tav>
                                      </p:tavLst>
                                    </p:anim>
                                  </p:childTnLst>
                                </p:cTn>
                              </p:par>
                            </p:childTnLst>
                          </p:cTn>
                        </p:par>
                      </p:childTnLst>
                    </p:cTn>
                  </p:par>
                  <p:par>
                    <p:cTn id="71" fill="hold">
                      <p:stCondLst>
                        <p:cond delay="indefinite"/>
                      </p:stCondLst>
                      <p:childTnLst>
                        <p:par>
                          <p:cTn id="72" fill="hold">
                            <p:stCondLst>
                              <p:cond delay="0"/>
                            </p:stCondLst>
                            <p:childTnLst>
                              <p:par>
                                <p:cTn id="73" presetID="42" presetClass="entr" presetSubtype="0" fill="hold" nodeType="clickEffect">
                                  <p:stCondLst>
                                    <p:cond delay="0"/>
                                  </p:stCondLst>
                                  <p:childTnLst>
                                    <p:set>
                                      <p:cBhvr>
                                        <p:cTn id="74" dur="1" fill="hold">
                                          <p:stCondLst>
                                            <p:cond delay="0"/>
                                          </p:stCondLst>
                                        </p:cTn>
                                        <p:tgtEl>
                                          <p:spTgt spid="4">
                                            <p:txEl>
                                              <p:pRg st="9" end="9"/>
                                            </p:txEl>
                                          </p:spTgt>
                                        </p:tgtEl>
                                        <p:attrNameLst>
                                          <p:attrName>style.visibility</p:attrName>
                                        </p:attrNameLst>
                                      </p:cBhvr>
                                      <p:to>
                                        <p:strVal val="visible"/>
                                      </p:to>
                                    </p:set>
                                    <p:animEffect transition="in" filter="fade">
                                      <p:cBhvr>
                                        <p:cTn id="75" dur="1000"/>
                                        <p:tgtEl>
                                          <p:spTgt spid="4">
                                            <p:txEl>
                                              <p:pRg st="9" end="9"/>
                                            </p:txEl>
                                          </p:spTgt>
                                        </p:tgtEl>
                                      </p:cBhvr>
                                    </p:animEffect>
                                    <p:anim calcmode="lin" valueType="num">
                                      <p:cBhvr>
                                        <p:cTn id="76" dur="1000" fill="hold"/>
                                        <p:tgtEl>
                                          <p:spTgt spid="4">
                                            <p:txEl>
                                              <p:pRg st="9" end="9"/>
                                            </p:txEl>
                                          </p:spTgt>
                                        </p:tgtEl>
                                        <p:attrNameLst>
                                          <p:attrName>ppt_x</p:attrName>
                                        </p:attrNameLst>
                                      </p:cBhvr>
                                      <p:tavLst>
                                        <p:tav tm="0">
                                          <p:val>
                                            <p:strVal val="#ppt_x"/>
                                          </p:val>
                                        </p:tav>
                                        <p:tav tm="100000">
                                          <p:val>
                                            <p:strVal val="#ppt_x"/>
                                          </p:val>
                                        </p:tav>
                                      </p:tavLst>
                                    </p:anim>
                                    <p:anim calcmode="lin" valueType="num">
                                      <p:cBhvr>
                                        <p:cTn id="77" dur="1000" fill="hold"/>
                                        <p:tgtEl>
                                          <p:spTgt spid="4">
                                            <p:txEl>
                                              <p:pRg st="9" end="9"/>
                                            </p:txEl>
                                          </p:spTgt>
                                        </p:tgtEl>
                                        <p:attrNameLst>
                                          <p:attrName>ppt_y</p:attrName>
                                        </p:attrNameLst>
                                      </p:cBhvr>
                                      <p:tavLst>
                                        <p:tav tm="0">
                                          <p:val>
                                            <p:strVal val="#ppt_y+.1"/>
                                          </p:val>
                                        </p:tav>
                                        <p:tav tm="100000">
                                          <p:val>
                                            <p:strVal val="#ppt_y"/>
                                          </p:val>
                                        </p:tav>
                                      </p:tavLst>
                                    </p:anim>
                                  </p:childTnLst>
                                </p:cTn>
                              </p:par>
                            </p:childTnLst>
                          </p:cTn>
                        </p:par>
                      </p:childTnLst>
                    </p:cTn>
                  </p:par>
                  <p:par>
                    <p:cTn id="78" fill="hold">
                      <p:stCondLst>
                        <p:cond delay="indefinite"/>
                      </p:stCondLst>
                      <p:childTnLst>
                        <p:par>
                          <p:cTn id="79" fill="hold">
                            <p:stCondLst>
                              <p:cond delay="0"/>
                            </p:stCondLst>
                            <p:childTnLst>
                              <p:par>
                                <p:cTn id="80" presetID="42" presetClass="entr" presetSubtype="0" fill="hold" nodeType="clickEffect">
                                  <p:stCondLst>
                                    <p:cond delay="0"/>
                                  </p:stCondLst>
                                  <p:childTnLst>
                                    <p:set>
                                      <p:cBhvr>
                                        <p:cTn id="81" dur="1" fill="hold">
                                          <p:stCondLst>
                                            <p:cond delay="0"/>
                                          </p:stCondLst>
                                        </p:cTn>
                                        <p:tgtEl>
                                          <p:spTgt spid="4">
                                            <p:txEl>
                                              <p:pRg st="10" end="10"/>
                                            </p:txEl>
                                          </p:spTgt>
                                        </p:tgtEl>
                                        <p:attrNameLst>
                                          <p:attrName>style.visibility</p:attrName>
                                        </p:attrNameLst>
                                      </p:cBhvr>
                                      <p:to>
                                        <p:strVal val="visible"/>
                                      </p:to>
                                    </p:set>
                                    <p:animEffect transition="in" filter="fade">
                                      <p:cBhvr>
                                        <p:cTn id="82" dur="1000"/>
                                        <p:tgtEl>
                                          <p:spTgt spid="4">
                                            <p:txEl>
                                              <p:pRg st="10" end="10"/>
                                            </p:txEl>
                                          </p:spTgt>
                                        </p:tgtEl>
                                      </p:cBhvr>
                                    </p:animEffect>
                                    <p:anim calcmode="lin" valueType="num">
                                      <p:cBhvr>
                                        <p:cTn id="83" dur="1000" fill="hold"/>
                                        <p:tgtEl>
                                          <p:spTgt spid="4">
                                            <p:txEl>
                                              <p:pRg st="10" end="10"/>
                                            </p:txEl>
                                          </p:spTgt>
                                        </p:tgtEl>
                                        <p:attrNameLst>
                                          <p:attrName>ppt_x</p:attrName>
                                        </p:attrNameLst>
                                      </p:cBhvr>
                                      <p:tavLst>
                                        <p:tav tm="0">
                                          <p:val>
                                            <p:strVal val="#ppt_x"/>
                                          </p:val>
                                        </p:tav>
                                        <p:tav tm="100000">
                                          <p:val>
                                            <p:strVal val="#ppt_x"/>
                                          </p:val>
                                        </p:tav>
                                      </p:tavLst>
                                    </p:anim>
                                    <p:anim calcmode="lin" valueType="num">
                                      <p:cBhvr>
                                        <p:cTn id="84" dur="1000" fill="hold"/>
                                        <p:tgtEl>
                                          <p:spTgt spid="4">
                                            <p:txEl>
                                              <p:pRg st="10" end="1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theme/theme1.xml><?xml version="1.0" encoding="utf-8"?>
<a:theme xmlns:a="http://schemas.openxmlformats.org/drawingml/2006/main" name="Wisp">
  <a:themeElements>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Wisp">
      <a:majorFont>
        <a:latin typeface="Century Gothic"/>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xmlns=""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868</TotalTime>
  <Words>960</Words>
  <Application>Microsoft Office PowerPoint</Application>
  <PresentationFormat>Custom</PresentationFormat>
  <Paragraphs>56</Paragraphs>
  <Slides>17</Slides>
  <Notes>0</Notes>
  <HiddenSlides>0</HiddenSlides>
  <MMClips>0</MMClips>
  <ScaleCrop>false</ScaleCrop>
  <HeadingPairs>
    <vt:vector size="4" baseType="variant">
      <vt:variant>
        <vt:lpstr>Theme</vt:lpstr>
      </vt:variant>
      <vt:variant>
        <vt:i4>1</vt:i4>
      </vt:variant>
      <vt:variant>
        <vt:lpstr>Slide Titles</vt:lpstr>
      </vt:variant>
      <vt:variant>
        <vt:i4>17</vt:i4>
      </vt:variant>
    </vt:vector>
  </HeadingPairs>
  <TitlesOfParts>
    <vt:vector size="18" baseType="lpstr">
      <vt:lpstr>Wisp</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DELL</dc:creator>
  <cp:lastModifiedBy>ADMIN</cp:lastModifiedBy>
  <cp:revision>102</cp:revision>
  <dcterms:created xsi:type="dcterms:W3CDTF">2023-06-21T22:05:51Z</dcterms:created>
  <dcterms:modified xsi:type="dcterms:W3CDTF">2024-02-21T10:10:31Z</dcterms:modified>
</cp:coreProperties>
</file>