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316" r:id="rId4"/>
    <p:sldId id="261" r:id="rId5"/>
    <p:sldId id="308" r:id="rId6"/>
    <p:sldId id="309" r:id="rId7"/>
    <p:sldId id="317" r:id="rId8"/>
    <p:sldId id="321" r:id="rId9"/>
    <p:sldId id="318" r:id="rId10"/>
    <p:sldId id="322" r:id="rId11"/>
    <p:sldId id="323" r:id="rId12"/>
    <p:sldId id="274" r:id="rId13"/>
    <p:sldId id="319" r:id="rId14"/>
    <p:sldId id="276" r:id="rId15"/>
    <p:sldId id="32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p:scale>
          <a:sx n="84" d="100"/>
          <a:sy n="84" d="100"/>
        </p:scale>
        <p:origin x="-456" y="-8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9/13/2023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9/13/2023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9/13/2023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9/13/2023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9/13/2023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24845" y="123246"/>
            <a:ext cx="5428210" cy="461665"/>
          </a:xfrm>
          <a:prstGeom prst="rect">
            <a:avLst/>
          </a:prstGeom>
        </p:spPr>
        <p:txBody>
          <a:bodyPr wrap="square">
            <a:spAutoFit/>
          </a:bodyPr>
          <a:lstStyle/>
          <a:p>
            <a:r>
              <a:rPr lang="en-US" sz="2400" b="1" dirty="0" smtClean="0">
                <a:solidFill>
                  <a:srgbClr val="FF0000"/>
                </a:solidFill>
                <a:latin typeface="Times New Roman" panose="02020603050405020304" pitchFamily="18" charset="0"/>
                <a:cs typeface="Times New Roman" panose="02020603050405020304" pitchFamily="18" charset="0"/>
              </a:rPr>
              <a:t>TIẾT 9: BÀI 5</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smtClean="0">
                <a:solidFill>
                  <a:srgbClr val="FF0000"/>
                </a:solidFill>
                <a:latin typeface="Times New Roman" panose="02020603050405020304" pitchFamily="18" charset="0"/>
                <a:cs typeface="Times New Roman" panose="02020603050405020304" pitchFamily="18" charset="0"/>
              </a:rPr>
              <a:t>-  BẢN VẼ NHÀ(t1).</a:t>
            </a:r>
            <a:endParaRPr lang="en-US" sz="2400" dirty="0">
              <a:solidFill>
                <a:srgbClr val="FF000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6095995" y="3428997"/>
            <a:ext cx="9" cy="6"/>
          </a:xfrm>
          <a:prstGeom prst="rect">
            <a:avLst/>
          </a:prstGeom>
        </p:spPr>
      </p:pic>
      <p:pic>
        <p:nvPicPr>
          <p:cNvPr id="5" name="Picture 4"/>
          <p:cNvPicPr>
            <a:picLocks noChangeAspect="1"/>
          </p:cNvPicPr>
          <p:nvPr/>
        </p:nvPicPr>
        <p:blipFill>
          <a:blip r:embed="rId3"/>
          <a:stretch>
            <a:fillRect/>
          </a:stretch>
        </p:blipFill>
        <p:spPr>
          <a:xfrm>
            <a:off x="536330" y="593224"/>
            <a:ext cx="11192608" cy="5953261"/>
          </a:xfrm>
          <a:prstGeom prst="rect">
            <a:avLst/>
          </a:prstGeom>
        </p:spPr>
      </p:pic>
    </p:spTree>
    <p:extLst>
      <p:ext uri="{BB962C8B-B14F-4D97-AF65-F5344CB8AC3E}">
        <p14:creationId xmlns:p14="http://schemas.microsoft.com/office/powerpoint/2010/main" val="77055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6" name="Rectangle 5"/>
          <p:cNvSpPr/>
          <p:nvPr/>
        </p:nvSpPr>
        <p:spPr>
          <a:xfrm>
            <a:off x="292689" y="99917"/>
            <a:ext cx="11609886" cy="1815882"/>
          </a:xfrm>
          <a:prstGeom prst="rect">
            <a:avLst/>
          </a:prstGeom>
        </p:spPr>
        <p:txBody>
          <a:bodyPr wrap="square">
            <a:spAutoFit/>
          </a:bodyPr>
          <a:lstStyle/>
          <a:p>
            <a:r>
              <a:rPr lang="en-US" sz="2800" b="1" smtClean="0">
                <a:solidFill>
                  <a:prstClr val="black"/>
                </a:solidFill>
                <a:latin typeface="Times New Roman" panose="02020603050405020304" pitchFamily="18" charset="0"/>
                <a:cs typeface="Times New Roman" panose="02020603050405020304" pitchFamily="18" charset="0"/>
              </a:rPr>
              <a:t>1.Quan </a:t>
            </a:r>
            <a:r>
              <a:rPr lang="en-US" sz="2800" b="1">
                <a:solidFill>
                  <a:prstClr val="black"/>
                </a:solidFill>
                <a:latin typeface="Times New Roman" panose="02020603050405020304" pitchFamily="18" charset="0"/>
                <a:cs typeface="Times New Roman" panose="02020603050405020304" pitchFamily="18" charset="0"/>
              </a:rPr>
              <a:t>sát bảng </a:t>
            </a:r>
            <a:r>
              <a:rPr lang="en-US" sz="2800" b="1" smtClean="0">
                <a:solidFill>
                  <a:prstClr val="black"/>
                </a:solidFill>
                <a:latin typeface="Times New Roman" panose="02020603050405020304" pitchFamily="18" charset="0"/>
                <a:cs typeface="Times New Roman" panose="02020603050405020304" pitchFamily="18" charset="0"/>
              </a:rPr>
              <a:t>5.2. </a:t>
            </a:r>
            <a:r>
              <a:rPr lang="en-US" sz="2800" b="1">
                <a:solidFill>
                  <a:prstClr val="black"/>
                </a:solidFill>
                <a:latin typeface="Times New Roman" panose="02020603050405020304" pitchFamily="18" charset="0"/>
                <a:cs typeface="Times New Roman" panose="02020603050405020304" pitchFamily="18" charset="0"/>
              </a:rPr>
              <a:t>Trình bày trình tự đọc bản vẽ </a:t>
            </a:r>
            <a:r>
              <a:rPr lang="en-US" sz="2800" b="1" smtClean="0">
                <a:solidFill>
                  <a:prstClr val="black"/>
                </a:solidFill>
                <a:latin typeface="Times New Roman" panose="02020603050405020304" pitchFamily="18" charset="0"/>
                <a:cs typeface="Times New Roman" panose="02020603050405020304" pitchFamily="18" charset="0"/>
              </a:rPr>
              <a:t>nhà</a:t>
            </a:r>
          </a:p>
          <a:p>
            <a:r>
              <a:rPr lang="en-US" sz="2800" b="1">
                <a:solidFill>
                  <a:prstClr val="black"/>
                </a:solidFill>
                <a:latin typeface="Times New Roman" panose="02020603050405020304" pitchFamily="18" charset="0"/>
                <a:cs typeface="Times New Roman" panose="02020603050405020304" pitchFamily="18" charset="0"/>
              </a:rPr>
              <a:t>2. Đọc bảng nhà một tầng hình 5.3 theo trình tự đọc bản vẽ nhà theo bảng 5.2</a:t>
            </a:r>
          </a:p>
          <a:p>
            <a:endParaRPr lang="en-US" sz="2800" b="1">
              <a:solidFill>
                <a:prstClr val="black"/>
              </a:solidFill>
              <a:latin typeface="Times New Roman" panose="02020603050405020304" pitchFamily="18" charset="0"/>
              <a:cs typeface="Times New Roman" panose="02020603050405020304" pitchFamily="18" charset="0"/>
            </a:endParaRPr>
          </a:p>
        </p:txBody>
      </p:sp>
      <p:graphicFrame>
        <p:nvGraphicFramePr>
          <p:cNvPr id="8" name="Table 7"/>
          <p:cNvGraphicFramePr>
            <a:graphicFrameLocks noGrp="1"/>
          </p:cNvGraphicFramePr>
          <p:nvPr>
            <p:extLst>
              <p:ext uri="{D42A27DB-BD31-4B8C-83A1-F6EECF244321}">
                <p14:modId xmlns:p14="http://schemas.microsoft.com/office/powerpoint/2010/main" val="987078731"/>
              </p:ext>
            </p:extLst>
          </p:nvPr>
        </p:nvGraphicFramePr>
        <p:xfrm>
          <a:off x="406989" y="1620667"/>
          <a:ext cx="11613172" cy="5218782"/>
        </p:xfrm>
        <a:graphic>
          <a:graphicData uri="http://schemas.openxmlformats.org/drawingml/2006/table">
            <a:tbl>
              <a:tblPr firstRow="1" firstCol="1" bandRow="1"/>
              <a:tblGrid>
                <a:gridCol w="2341265">
                  <a:extLst>
                    <a:ext uri="{9D8B030D-6E8A-4147-A177-3AD203B41FA5}">
                      <a16:colId xmlns="" xmlns:a16="http://schemas.microsoft.com/office/drawing/2014/main" val="3559690938"/>
                    </a:ext>
                  </a:extLst>
                </a:gridCol>
                <a:gridCol w="3107423">
                  <a:extLst>
                    <a:ext uri="{9D8B030D-6E8A-4147-A177-3AD203B41FA5}">
                      <a16:colId xmlns="" xmlns:a16="http://schemas.microsoft.com/office/drawing/2014/main" val="2431998841"/>
                    </a:ext>
                  </a:extLst>
                </a:gridCol>
                <a:gridCol w="6164484">
                  <a:extLst>
                    <a:ext uri="{9D8B030D-6E8A-4147-A177-3AD203B41FA5}">
                      <a16:colId xmlns="" xmlns:a16="http://schemas.microsoft.com/office/drawing/2014/main" val="445326973"/>
                    </a:ext>
                  </a:extLst>
                </a:gridCol>
              </a:tblGrid>
              <a:tr h="311256">
                <a:tc>
                  <a:txBody>
                    <a:bodyPr/>
                    <a:lstStyle/>
                    <a:p>
                      <a:pPr marL="0" marR="0" algn="ctr">
                        <a:lnSpc>
                          <a:spcPct val="107000"/>
                        </a:lnSpc>
                        <a:spcBef>
                          <a:spcPts val="0"/>
                        </a:spcBef>
                        <a:spcAft>
                          <a:spcPts val="0"/>
                        </a:spcAft>
                      </a:pPr>
                      <a:r>
                        <a:rPr lang="en-US" sz="2000" b="1">
                          <a:effectLst/>
                          <a:latin typeface="Times New Roman" panose="02020603050405020304" pitchFamily="18" charset="0"/>
                          <a:ea typeface="Calibri" panose="020F0502020204030204" pitchFamily="34" charset="0"/>
                          <a:cs typeface="Times New Roman" panose="02020603050405020304" pitchFamily="18" charset="0"/>
                        </a:rPr>
                        <a:t>Trình tự đọc</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000" b="1">
                          <a:effectLst/>
                          <a:latin typeface="Times New Roman" panose="02020603050405020304" pitchFamily="18" charset="0"/>
                          <a:ea typeface="Calibri" panose="020F0502020204030204" pitchFamily="34" charset="0"/>
                          <a:cs typeface="Times New Roman" panose="02020603050405020304" pitchFamily="18" charset="0"/>
                        </a:rPr>
                        <a:t>Nội dung đọc</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000" b="1">
                          <a:effectLst/>
                          <a:latin typeface="Times New Roman" panose="02020603050405020304" pitchFamily="18" charset="0"/>
                          <a:ea typeface="Calibri" panose="020F0502020204030204" pitchFamily="34" charset="0"/>
                          <a:cs typeface="Times New Roman" panose="02020603050405020304" pitchFamily="18" charset="0"/>
                        </a:rPr>
                        <a:t>Kết quả đọc bản vẽ nhà ở (hình 3.4)</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243663414"/>
                  </a:ext>
                </a:extLst>
              </a:tr>
              <a:tr h="635431">
                <a:tc>
                  <a:txBody>
                    <a:bodyPr/>
                    <a:lstStyle/>
                    <a:p>
                      <a:pPr marL="0" marR="0">
                        <a:spcBef>
                          <a:spcPts val="0"/>
                        </a:spcBef>
                        <a:spcAft>
                          <a:spcPts val="0"/>
                        </a:spcAft>
                      </a:pPr>
                      <a:r>
                        <a:rPr lang="en-US" sz="2000" b="1" i="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Bước 1. Khung tên:</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2000" b="1" i="1">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200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Tên </a:t>
                      </a:r>
                      <a:r>
                        <a:rPr lang="en-US" sz="20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gọi </a:t>
                      </a:r>
                      <a:r>
                        <a:rPr lang="en-US" sz="200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ngôi nhà</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200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Tỉ </a:t>
                      </a:r>
                      <a:r>
                        <a:rPr lang="en-US" sz="20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lệ</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20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Nhà một</a:t>
                      </a:r>
                      <a:r>
                        <a:rPr lang="en-US" sz="2000" baseline="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tầng</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200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Tỉ lệ </a:t>
                      </a:r>
                      <a:r>
                        <a:rPr lang="en-US" sz="20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1:100</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156512121"/>
                  </a:ext>
                </a:extLst>
              </a:tr>
              <a:tr h="978711">
                <a:tc>
                  <a:txBody>
                    <a:bodyPr/>
                    <a:lstStyle/>
                    <a:p>
                      <a:pPr marL="0" marR="0">
                        <a:lnSpc>
                          <a:spcPct val="107000"/>
                        </a:lnSpc>
                        <a:spcBef>
                          <a:spcPts val="0"/>
                        </a:spcBef>
                        <a:spcAft>
                          <a:spcPts val="0"/>
                        </a:spcAft>
                      </a:pPr>
                      <a:r>
                        <a:rPr lang="en-US" sz="2000" b="1" i="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Bước 2: Hình biểu diễn</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200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Tên gọi các hình biểu diễn</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2000" smtClean="0">
                          <a:effectLst/>
                          <a:latin typeface="Times New Roman" panose="02020603050405020304" pitchFamily="18" charset="0"/>
                          <a:ea typeface="Calibri" panose="020F0502020204030204" pitchFamily="34" charset="0"/>
                          <a:cs typeface="Times New Roman" panose="02020603050405020304" pitchFamily="18" charset="0"/>
                        </a:rPr>
                        <a:t>- Mặt </a:t>
                      </a:r>
                      <a:r>
                        <a:rPr lang="en-US" sz="2000">
                          <a:effectLst/>
                          <a:latin typeface="Times New Roman" panose="02020603050405020304" pitchFamily="18" charset="0"/>
                          <a:ea typeface="Calibri" panose="020F0502020204030204" pitchFamily="34" charset="0"/>
                          <a:cs typeface="Times New Roman" panose="02020603050405020304" pitchFamily="18" charset="0"/>
                        </a:rPr>
                        <a:t>bằng</a:t>
                      </a:r>
                    </a:p>
                    <a:p>
                      <a:pPr marL="0" marR="0">
                        <a:lnSpc>
                          <a:spcPct val="107000"/>
                        </a:lnSpc>
                        <a:spcBef>
                          <a:spcPts val="0"/>
                        </a:spcBef>
                        <a:spcAft>
                          <a:spcPts val="0"/>
                        </a:spcAft>
                      </a:pPr>
                      <a:r>
                        <a:rPr lang="en-US" sz="2000">
                          <a:effectLst/>
                          <a:latin typeface="Times New Roman" panose="02020603050405020304" pitchFamily="18" charset="0"/>
                          <a:ea typeface="Calibri" panose="020F0502020204030204" pitchFamily="34" charset="0"/>
                          <a:cs typeface="Times New Roman" panose="02020603050405020304" pitchFamily="18" charset="0"/>
                        </a:rPr>
                        <a:t>- Mặt </a:t>
                      </a:r>
                      <a:r>
                        <a:rPr lang="en-US" sz="2000" smtClean="0">
                          <a:effectLst/>
                          <a:latin typeface="Times New Roman" panose="02020603050405020304" pitchFamily="18" charset="0"/>
                          <a:ea typeface="Calibri" panose="020F0502020204030204" pitchFamily="34" charset="0"/>
                          <a:cs typeface="Times New Roman" panose="02020603050405020304" pitchFamily="18" charset="0"/>
                        </a:rPr>
                        <a:t>đứng</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2000">
                          <a:effectLst/>
                          <a:latin typeface="Times New Roman" panose="02020603050405020304" pitchFamily="18" charset="0"/>
                          <a:ea typeface="Calibri" panose="020F0502020204030204" pitchFamily="34" charset="0"/>
                          <a:cs typeface="Times New Roman" panose="02020603050405020304" pitchFamily="18" charset="0"/>
                        </a:rPr>
                        <a:t>- Mặt </a:t>
                      </a:r>
                      <a:r>
                        <a:rPr lang="en-US" sz="2000" smtClean="0">
                          <a:effectLst/>
                          <a:latin typeface="Times New Roman" panose="02020603050405020304" pitchFamily="18" charset="0"/>
                          <a:ea typeface="Calibri" panose="020F0502020204030204" pitchFamily="34" charset="0"/>
                          <a:cs typeface="Times New Roman" panose="02020603050405020304" pitchFamily="18" charset="0"/>
                        </a:rPr>
                        <a:t>cắt</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968361518"/>
                  </a:ext>
                </a:extLst>
              </a:tr>
              <a:tr h="1646167">
                <a:tc>
                  <a:txBody>
                    <a:bodyPr/>
                    <a:lstStyle/>
                    <a:p>
                      <a:pPr marL="0" marR="0">
                        <a:lnSpc>
                          <a:spcPct val="107000"/>
                        </a:lnSpc>
                        <a:spcBef>
                          <a:spcPts val="0"/>
                        </a:spcBef>
                        <a:spcAft>
                          <a:spcPts val="0"/>
                        </a:spcAft>
                      </a:pPr>
                      <a:r>
                        <a:rPr lang="en-US" sz="2000" b="1" i="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Bước 3: Kích thước</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effectLst/>
                          <a:latin typeface="Times New Roman" panose="02020603050405020304" pitchFamily="18" charset="0"/>
                          <a:ea typeface="Times New Roman" panose="02020603050405020304" pitchFamily="18" charset="0"/>
                          <a:cs typeface="Times New Roman" panose="02020603050405020304" pitchFamily="18" charset="0"/>
                        </a:rPr>
                        <a:t>+ Kích thước chung </a:t>
                      </a:r>
                    </a:p>
                    <a:p>
                      <a:pPr marL="0" marR="0">
                        <a:spcBef>
                          <a:spcPts val="0"/>
                        </a:spcBef>
                        <a:spcAft>
                          <a:spcPts val="0"/>
                        </a:spcAft>
                      </a:pPr>
                      <a:r>
                        <a:rPr lang="en-US" sz="2000">
                          <a:effectLst/>
                          <a:latin typeface="Times New Roman" panose="02020603050405020304" pitchFamily="18" charset="0"/>
                          <a:ea typeface="Times New Roman" panose="02020603050405020304" pitchFamily="18" charset="0"/>
                          <a:cs typeface="Times New Roman" panose="02020603050405020304" pitchFamily="18" charset="0"/>
                        </a:rPr>
                        <a:t>+ Kích thước từng bộ phận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200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15666 x 4500 x 6350</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200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Kích thước từng bộ phận:</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200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Phòng </a:t>
                      </a:r>
                      <a:r>
                        <a:rPr lang="en-US" sz="20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khách, phòng</a:t>
                      </a:r>
                      <a:r>
                        <a:rPr lang="en-US" sz="2000" baseline="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bếp, ăn</a:t>
                      </a:r>
                      <a:r>
                        <a:rPr lang="en-US" sz="20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5000x4500</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200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Hai</a:t>
                      </a:r>
                      <a:r>
                        <a:rPr lang="en-US" sz="2000" baseline="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p</a:t>
                      </a:r>
                      <a:r>
                        <a:rPr lang="en-US" sz="20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hòng ngủ mỗi</a:t>
                      </a:r>
                      <a:r>
                        <a:rPr lang="en-US" sz="2000" baseline="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phòng</a:t>
                      </a:r>
                      <a:r>
                        <a:rPr lang="en-US" sz="20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3400x3150</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200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Phòng</a:t>
                      </a:r>
                      <a:r>
                        <a:rPr lang="en-US" sz="2000" baseline="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vệ sinh</a:t>
                      </a:r>
                      <a:r>
                        <a:rPr lang="en-US" sz="20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3100x3000</a:t>
                      </a:r>
                    </a:p>
                    <a:p>
                      <a:pPr marL="0" marR="0">
                        <a:lnSpc>
                          <a:spcPct val="107000"/>
                        </a:lnSpc>
                        <a:spcBef>
                          <a:spcPts val="0"/>
                        </a:spcBef>
                        <a:spcAft>
                          <a:spcPts val="0"/>
                        </a:spcAft>
                      </a:pPr>
                      <a:r>
                        <a:rPr lang="en-US" sz="20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Hành</a:t>
                      </a:r>
                      <a:r>
                        <a:rPr lang="en-US" sz="2000" baseline="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lang: 9300x1350</a:t>
                      </a:r>
                    </a:p>
                    <a:p>
                      <a:pPr marL="0" marR="0">
                        <a:lnSpc>
                          <a:spcPct val="107000"/>
                        </a:lnSpc>
                        <a:spcBef>
                          <a:spcPts val="0"/>
                        </a:spcBef>
                        <a:spcAft>
                          <a:spcPts val="0"/>
                        </a:spcAft>
                      </a:pPr>
                      <a:r>
                        <a:rPr lang="en-US" sz="2000" baseline="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Mái cao: 2200, tường cao 3700, nền cao 450</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694225932"/>
                  </a:ext>
                </a:extLst>
              </a:tr>
              <a:tr h="978711">
                <a:tc>
                  <a:txBody>
                    <a:bodyPr/>
                    <a:lstStyle/>
                    <a:p>
                      <a:pPr marL="0" marR="0">
                        <a:spcBef>
                          <a:spcPts val="0"/>
                        </a:spcBef>
                        <a:spcAft>
                          <a:spcPts val="0"/>
                        </a:spcAft>
                      </a:pPr>
                      <a:r>
                        <a:rPr lang="en-US" sz="2000" b="1" i="1">
                          <a:effectLst/>
                          <a:latin typeface="Times New Roman" panose="02020603050405020304" pitchFamily="18" charset="0"/>
                          <a:ea typeface="Times New Roman" panose="02020603050405020304" pitchFamily="18" charset="0"/>
                          <a:cs typeface="Times New Roman" panose="02020603050405020304" pitchFamily="18" charset="0"/>
                        </a:rPr>
                        <a:t> Bước 4. Các bộ phận chính</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2000" b="1" i="1">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effectLst/>
                          <a:latin typeface="Times New Roman" panose="02020603050405020304" pitchFamily="18" charset="0"/>
                          <a:ea typeface="Times New Roman" panose="02020603050405020304" pitchFamily="18" charset="0"/>
                          <a:cs typeface="Times New Roman" panose="02020603050405020304" pitchFamily="18" charset="0"/>
                        </a:rPr>
                        <a:t>+ Số phòng</a:t>
                      </a:r>
                    </a:p>
                    <a:p>
                      <a:pPr marL="0" marR="0">
                        <a:spcBef>
                          <a:spcPts val="0"/>
                        </a:spcBef>
                        <a:spcAft>
                          <a:spcPts val="0"/>
                        </a:spcAft>
                      </a:pPr>
                      <a:r>
                        <a:rPr lang="en-US" sz="2000">
                          <a:effectLst/>
                          <a:latin typeface="Times New Roman" panose="02020603050405020304" pitchFamily="18" charset="0"/>
                          <a:ea typeface="Times New Roman" panose="02020603050405020304" pitchFamily="18" charset="0"/>
                          <a:cs typeface="Times New Roman" panose="02020603050405020304" pitchFamily="18" charset="0"/>
                        </a:rPr>
                        <a:t>+ Số cửa đi và cửa sổ.</a:t>
                      </a:r>
                    </a:p>
                    <a:p>
                      <a:pPr marL="0" marR="0">
                        <a:spcBef>
                          <a:spcPts val="0"/>
                        </a:spcBef>
                        <a:spcAft>
                          <a:spcPts val="0"/>
                        </a:spcAft>
                      </a:pPr>
                      <a:r>
                        <a:rPr lang="en-US" sz="2000">
                          <a:effectLst/>
                          <a:latin typeface="Times New Roman" panose="02020603050405020304" pitchFamily="18" charset="0"/>
                          <a:ea typeface="Times New Roman" panose="02020603050405020304" pitchFamily="18" charset="0"/>
                          <a:cs typeface="Times New Roman" panose="02020603050405020304" pitchFamily="18" charset="0"/>
                        </a:rPr>
                        <a:t>+ Các bộ phận khác.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nSpc>
                          <a:spcPct val="107000"/>
                        </a:lnSpc>
                        <a:spcBef>
                          <a:spcPts val="0"/>
                        </a:spcBef>
                        <a:spcAft>
                          <a:spcPts val="0"/>
                        </a:spcAft>
                        <a:buFontTx/>
                        <a:buNone/>
                      </a:pPr>
                      <a:r>
                        <a:rPr lang="en-US" sz="20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- 1 phòng</a:t>
                      </a:r>
                      <a:r>
                        <a:rPr lang="en-US" sz="2000" baseline="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khách, bếp, ăn, 2 phòng ngủ và 1 nhà vệ sinh.</a:t>
                      </a:r>
                      <a:endParaRPr lang="en-US" sz="2000" baseline="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FontTx/>
                        <a:buNone/>
                      </a:pPr>
                      <a:r>
                        <a:rPr lang="en-US" sz="2000" baseline="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1 cửa</a:t>
                      </a:r>
                      <a:r>
                        <a:rPr lang="en-US" sz="2000" baseline="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đi 2 cánh, 3 cửa đi 1 cánh, 2 cửa sổ kép.</a:t>
                      </a:r>
                    </a:p>
                    <a:p>
                      <a:pPr marL="0" marR="0" indent="0">
                        <a:lnSpc>
                          <a:spcPct val="107000"/>
                        </a:lnSpc>
                        <a:spcBef>
                          <a:spcPts val="0"/>
                        </a:spcBef>
                        <a:spcAft>
                          <a:spcPts val="0"/>
                        </a:spcAft>
                        <a:buFontTx/>
                        <a:buNone/>
                      </a:pPr>
                      <a:r>
                        <a:rPr lang="en-US" sz="2000" baseline="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Hành lang.</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343187070"/>
                  </a:ext>
                </a:extLst>
              </a:tr>
            </a:tbl>
          </a:graphicData>
        </a:graphic>
      </p:graphicFrame>
    </p:spTree>
    <p:extLst>
      <p:ext uri="{BB962C8B-B14F-4D97-AF65-F5344CB8AC3E}">
        <p14:creationId xmlns:p14="http://schemas.microsoft.com/office/powerpoint/2010/main" val="22606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par>
                                <p:cTn id="11" presetID="16" presetClass="entr" presetSubtype="21"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99168" y="1323575"/>
            <a:ext cx="7957996" cy="646331"/>
          </a:xfrm>
          <a:prstGeom prst="rect">
            <a:avLst/>
          </a:prstGeom>
        </p:spPr>
        <p:txBody>
          <a:bodyPr wrap="square">
            <a:spAutoFit/>
          </a:bodyPr>
          <a:lstStyle/>
          <a:p>
            <a:r>
              <a:rPr lang="en-US" sz="3600" b="1" dirty="0" smtClean="0">
                <a:solidFill>
                  <a:srgbClr val="FF0000"/>
                </a:solidFill>
                <a:latin typeface="Times New Roman" panose="02020603050405020304" pitchFamily="18" charset="0"/>
                <a:cs typeface="Times New Roman" panose="02020603050405020304" pitchFamily="18" charset="0"/>
              </a:rPr>
              <a:t>TIẾT </a:t>
            </a:r>
            <a:r>
              <a:rPr lang="en-US" sz="3600" b="1" dirty="0" smtClean="0">
                <a:solidFill>
                  <a:srgbClr val="FF0000"/>
                </a:solidFill>
                <a:latin typeface="Times New Roman" panose="02020603050405020304" pitchFamily="18" charset="0"/>
                <a:cs typeface="Times New Roman" panose="02020603050405020304" pitchFamily="18" charset="0"/>
              </a:rPr>
              <a:t>10: </a:t>
            </a:r>
            <a:r>
              <a:rPr lang="en-US" sz="3600" b="1" dirty="0" smtClean="0">
                <a:solidFill>
                  <a:srgbClr val="FF0000"/>
                </a:solidFill>
                <a:latin typeface="Times New Roman" panose="02020603050405020304" pitchFamily="18" charset="0"/>
                <a:cs typeface="Times New Roman" panose="02020603050405020304" pitchFamily="18" charset="0"/>
              </a:rPr>
              <a:t>BÀI 5</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smtClean="0">
                <a:solidFill>
                  <a:srgbClr val="FF0000"/>
                </a:solidFill>
                <a:latin typeface="Times New Roman" panose="02020603050405020304" pitchFamily="18" charset="0"/>
                <a:cs typeface="Times New Roman" panose="02020603050405020304" pitchFamily="18" charset="0"/>
              </a:rPr>
              <a:t>-  BẢN VẼ </a:t>
            </a:r>
            <a:r>
              <a:rPr lang="en-US" sz="3600" b="1" dirty="0" smtClean="0">
                <a:solidFill>
                  <a:srgbClr val="FF0000"/>
                </a:solidFill>
                <a:latin typeface="Times New Roman" panose="02020603050405020304" pitchFamily="18" charset="0"/>
                <a:cs typeface="Times New Roman" panose="02020603050405020304" pitchFamily="18" charset="0"/>
              </a:rPr>
              <a:t>NHÀ(t2)</a:t>
            </a:r>
            <a:r>
              <a:rPr lang="en-US" sz="2400" b="1" dirty="0" smtClean="0">
                <a:solidFill>
                  <a:srgbClr val="FF0000"/>
                </a:solidFill>
                <a:latin typeface="Times New Roman" panose="02020603050405020304" pitchFamily="18" charset="0"/>
                <a:cs typeface="Times New Roman" panose="02020603050405020304" pitchFamily="18" charset="0"/>
              </a:rPr>
              <a:t>.</a:t>
            </a:r>
            <a:endParaRPr lang="en-US" sz="2400" dirty="0">
              <a:solidFill>
                <a:srgbClr val="FF000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6095995" y="3428997"/>
            <a:ext cx="9" cy="6"/>
          </a:xfrm>
          <a:prstGeom prst="rect">
            <a:avLst/>
          </a:prstGeom>
        </p:spPr>
      </p:pic>
    </p:spTree>
    <p:extLst>
      <p:ext uri="{BB962C8B-B14F-4D97-AF65-F5344CB8AC3E}">
        <p14:creationId xmlns:p14="http://schemas.microsoft.com/office/powerpoint/2010/main" val="3578575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04800" y="584775"/>
            <a:ext cx="11887200" cy="523220"/>
          </a:xfrm>
          <a:prstGeom prst="rect">
            <a:avLst/>
          </a:prstGeom>
        </p:spPr>
        <p:txBody>
          <a:bodyPr wrap="square">
            <a:spAutoFit/>
          </a:bodyPr>
          <a:lstStyle/>
          <a:p>
            <a:r>
              <a:rPr lang="en-US" sz="2800" b="1" smtClean="0">
                <a:latin typeface="Times New Roman" panose="02020603050405020304" pitchFamily="18" charset="0"/>
                <a:cs typeface="Times New Roman" panose="02020603050405020304" pitchFamily="18" charset="0"/>
              </a:rPr>
              <a:t> </a:t>
            </a:r>
            <a:r>
              <a:rPr lang="en-US" sz="2800" b="1">
                <a:latin typeface="Times New Roman" panose="02020603050405020304" pitchFamily="18" charset="0"/>
                <a:cs typeface="Times New Roman" panose="02020603050405020304" pitchFamily="18" charset="0"/>
              </a:rPr>
              <a:t>Đọc bản vẽ nhà </a:t>
            </a:r>
            <a:r>
              <a:rPr lang="en-US" sz="2800" b="1" smtClean="0">
                <a:latin typeface="Times New Roman" panose="02020603050405020304" pitchFamily="18" charset="0"/>
                <a:cs typeface="Times New Roman" panose="02020603050405020304" pitchFamily="18" charset="0"/>
              </a:rPr>
              <a:t>trên hình 5.4 theo trình tự bảng 5.2</a:t>
            </a:r>
            <a:endParaRPr lang="en-US" sz="2800" b="1">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stretch>
            <a:fillRect/>
          </a:stretch>
        </p:blipFill>
        <p:spPr>
          <a:xfrm>
            <a:off x="1270052" y="1169550"/>
            <a:ext cx="8770763" cy="5424021"/>
          </a:xfrm>
          <a:prstGeom prst="rect">
            <a:avLst/>
          </a:prstGeom>
        </p:spPr>
      </p:pic>
    </p:spTree>
    <p:extLst>
      <p:ext uri="{BB962C8B-B14F-4D97-AF65-F5344CB8AC3E}">
        <p14:creationId xmlns:p14="http://schemas.microsoft.com/office/powerpoint/2010/main" val="1408488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04800" y="584775"/>
            <a:ext cx="11887200" cy="523220"/>
          </a:xfrm>
          <a:prstGeom prst="rect">
            <a:avLst/>
          </a:prstGeom>
        </p:spPr>
        <p:txBody>
          <a:bodyPr wrap="square">
            <a:spAutoFit/>
          </a:bodyPr>
          <a:lstStyle/>
          <a:p>
            <a:r>
              <a:rPr lang="en-US" sz="2800" b="1" smtClean="0">
                <a:latin typeface="Times New Roman" panose="02020603050405020304" pitchFamily="18" charset="0"/>
                <a:cs typeface="Times New Roman" panose="02020603050405020304" pitchFamily="18" charset="0"/>
              </a:rPr>
              <a:t> </a:t>
            </a:r>
            <a:r>
              <a:rPr lang="en-US" sz="2800" b="1">
                <a:latin typeface="Times New Roman" panose="02020603050405020304" pitchFamily="18" charset="0"/>
                <a:cs typeface="Times New Roman" panose="02020603050405020304" pitchFamily="18" charset="0"/>
              </a:rPr>
              <a:t>Đọc bản vẽ nhà </a:t>
            </a:r>
            <a:r>
              <a:rPr lang="en-US" sz="2800" b="1" smtClean="0">
                <a:latin typeface="Times New Roman" panose="02020603050405020304" pitchFamily="18" charset="0"/>
                <a:cs typeface="Times New Roman" panose="02020603050405020304" pitchFamily="18" charset="0"/>
              </a:rPr>
              <a:t>trên hình 5.4 theo trình tự bảng 5.2</a:t>
            </a:r>
            <a:endParaRPr lang="en-US" sz="2800" b="1">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stretch>
            <a:fillRect/>
          </a:stretch>
        </p:blipFill>
        <p:spPr>
          <a:xfrm>
            <a:off x="164842" y="1234864"/>
            <a:ext cx="5125615" cy="5424021"/>
          </a:xfrm>
          <a:prstGeom prst="rect">
            <a:avLst/>
          </a:prstGeom>
        </p:spPr>
      </p:pic>
      <p:sp>
        <p:nvSpPr>
          <p:cNvPr id="5" name="Rectangle 4"/>
          <p:cNvSpPr/>
          <p:nvPr/>
        </p:nvSpPr>
        <p:spPr>
          <a:xfrm>
            <a:off x="5175380" y="979973"/>
            <a:ext cx="6674498" cy="5324535"/>
          </a:xfrm>
          <a:prstGeom prst="rect">
            <a:avLst/>
          </a:prstGeom>
        </p:spPr>
        <p:txBody>
          <a:bodyPr wrap="square">
            <a:spAutoFit/>
          </a:bodyPr>
          <a:lstStyle/>
          <a:p>
            <a:r>
              <a:rPr lang="vi-VN" sz="2000">
                <a:solidFill>
                  <a:srgbClr val="0000FF"/>
                </a:solidFill>
                <a:latin typeface="Times New Roman" panose="02020603050405020304" pitchFamily="18" charset="0"/>
                <a:cs typeface="Times New Roman" panose="02020603050405020304" pitchFamily="18" charset="0"/>
              </a:rPr>
              <a:t>1. Khung tên</a:t>
            </a:r>
            <a:r>
              <a:rPr lang="vi-VN" sz="2000" smtClean="0">
                <a:solidFill>
                  <a:srgbClr val="0000FF"/>
                </a:solidFill>
                <a:latin typeface="Times New Roman" panose="02020603050405020304" pitchFamily="18" charset="0"/>
                <a:cs typeface="Times New Roman" panose="02020603050405020304" pitchFamily="18" charset="0"/>
              </a:rPr>
              <a:t>:</a:t>
            </a:r>
            <a:endParaRPr lang="vi-VN" sz="2000">
              <a:solidFill>
                <a:srgbClr val="0000FF"/>
              </a:solidFill>
              <a:latin typeface="Times New Roman" panose="02020603050405020304" pitchFamily="18" charset="0"/>
              <a:cs typeface="Times New Roman" panose="02020603050405020304" pitchFamily="18" charset="0"/>
            </a:endParaRPr>
          </a:p>
          <a:p>
            <a:r>
              <a:rPr lang="vi-VN" sz="2000">
                <a:solidFill>
                  <a:srgbClr val="0000FF"/>
                </a:solidFill>
                <a:latin typeface="Times New Roman" panose="02020603050405020304" pitchFamily="18" charset="0"/>
                <a:cs typeface="Times New Roman" panose="02020603050405020304" pitchFamily="18" charset="0"/>
              </a:rPr>
              <a:t>Nhà mái bằng </a:t>
            </a:r>
          </a:p>
          <a:p>
            <a:r>
              <a:rPr lang="vi-VN" sz="2000">
                <a:solidFill>
                  <a:srgbClr val="0000FF"/>
                </a:solidFill>
                <a:latin typeface="Times New Roman" panose="02020603050405020304" pitchFamily="18" charset="0"/>
                <a:cs typeface="Times New Roman" panose="02020603050405020304" pitchFamily="18" charset="0"/>
              </a:rPr>
              <a:t>1 : </a:t>
            </a:r>
            <a:r>
              <a:rPr lang="vi-VN" sz="2000" smtClean="0">
                <a:solidFill>
                  <a:srgbClr val="0000FF"/>
                </a:solidFill>
                <a:latin typeface="Times New Roman" panose="02020603050405020304" pitchFamily="18" charset="0"/>
                <a:cs typeface="Times New Roman" panose="02020603050405020304" pitchFamily="18" charset="0"/>
              </a:rPr>
              <a:t>100</a:t>
            </a:r>
            <a:endParaRPr lang="vi-VN" sz="2000">
              <a:solidFill>
                <a:srgbClr val="0000FF"/>
              </a:solidFill>
              <a:latin typeface="Times New Roman" panose="02020603050405020304" pitchFamily="18" charset="0"/>
              <a:cs typeface="Times New Roman" panose="02020603050405020304" pitchFamily="18" charset="0"/>
            </a:endParaRPr>
          </a:p>
          <a:p>
            <a:r>
              <a:rPr lang="vi-VN" sz="2000">
                <a:solidFill>
                  <a:srgbClr val="0000FF"/>
                </a:solidFill>
                <a:latin typeface="Times New Roman" panose="02020603050405020304" pitchFamily="18" charset="0"/>
                <a:cs typeface="Times New Roman" panose="02020603050405020304" pitchFamily="18" charset="0"/>
              </a:rPr>
              <a:t>2. Hình biểu diễn</a:t>
            </a:r>
            <a:r>
              <a:rPr lang="vi-VN" sz="2000" smtClean="0">
                <a:solidFill>
                  <a:srgbClr val="0000FF"/>
                </a:solidFill>
                <a:latin typeface="Times New Roman" panose="02020603050405020304" pitchFamily="18" charset="0"/>
                <a:cs typeface="Times New Roman" panose="02020603050405020304" pitchFamily="18" charset="0"/>
              </a:rPr>
              <a:t>:</a:t>
            </a:r>
            <a:endParaRPr lang="vi-VN" sz="2000">
              <a:solidFill>
                <a:srgbClr val="0000FF"/>
              </a:solidFill>
              <a:latin typeface="Times New Roman" panose="02020603050405020304" pitchFamily="18" charset="0"/>
              <a:cs typeface="Times New Roman" panose="02020603050405020304" pitchFamily="18" charset="0"/>
            </a:endParaRPr>
          </a:p>
          <a:p>
            <a:r>
              <a:rPr lang="vi-VN" sz="2000">
                <a:solidFill>
                  <a:srgbClr val="0000FF"/>
                </a:solidFill>
                <a:latin typeface="Times New Roman" panose="02020603050405020304" pitchFamily="18" charset="0"/>
                <a:cs typeface="Times New Roman" panose="02020603050405020304" pitchFamily="18" charset="0"/>
              </a:rPr>
              <a:t>Mặt </a:t>
            </a:r>
            <a:r>
              <a:rPr lang="vi-VN" sz="2000" smtClean="0">
                <a:solidFill>
                  <a:srgbClr val="0000FF"/>
                </a:solidFill>
                <a:latin typeface="Times New Roman" panose="02020603050405020304" pitchFamily="18" charset="0"/>
                <a:cs typeface="Times New Roman" panose="02020603050405020304" pitchFamily="18" charset="0"/>
              </a:rPr>
              <a:t>đứng</a:t>
            </a:r>
            <a:endParaRPr lang="vi-VN" sz="2000">
              <a:solidFill>
                <a:srgbClr val="0000FF"/>
              </a:solidFill>
              <a:latin typeface="Times New Roman" panose="02020603050405020304" pitchFamily="18" charset="0"/>
              <a:cs typeface="Times New Roman" panose="02020603050405020304" pitchFamily="18" charset="0"/>
            </a:endParaRPr>
          </a:p>
          <a:p>
            <a:r>
              <a:rPr lang="vi-VN" sz="2000">
                <a:solidFill>
                  <a:srgbClr val="0000FF"/>
                </a:solidFill>
                <a:latin typeface="Times New Roman" panose="02020603050405020304" pitchFamily="18" charset="0"/>
                <a:cs typeface="Times New Roman" panose="02020603050405020304" pitchFamily="18" charset="0"/>
              </a:rPr>
              <a:t>Mặt </a:t>
            </a:r>
            <a:r>
              <a:rPr lang="vi-VN" sz="2000" smtClean="0">
                <a:solidFill>
                  <a:srgbClr val="0000FF"/>
                </a:solidFill>
                <a:latin typeface="Times New Roman" panose="02020603050405020304" pitchFamily="18" charset="0"/>
                <a:cs typeface="Times New Roman" panose="02020603050405020304" pitchFamily="18" charset="0"/>
              </a:rPr>
              <a:t>cắt</a:t>
            </a:r>
            <a:endParaRPr lang="vi-VN" sz="2000">
              <a:solidFill>
                <a:srgbClr val="0000FF"/>
              </a:solidFill>
              <a:latin typeface="Times New Roman" panose="02020603050405020304" pitchFamily="18" charset="0"/>
              <a:cs typeface="Times New Roman" panose="02020603050405020304" pitchFamily="18" charset="0"/>
            </a:endParaRPr>
          </a:p>
          <a:p>
            <a:r>
              <a:rPr lang="vi-VN" sz="2000">
                <a:solidFill>
                  <a:srgbClr val="0000FF"/>
                </a:solidFill>
                <a:latin typeface="Times New Roman" panose="02020603050405020304" pitchFamily="18" charset="0"/>
                <a:cs typeface="Times New Roman" panose="02020603050405020304" pitchFamily="18" charset="0"/>
              </a:rPr>
              <a:t>Mặt </a:t>
            </a:r>
            <a:r>
              <a:rPr lang="vi-VN" sz="2000" smtClean="0">
                <a:solidFill>
                  <a:srgbClr val="0000FF"/>
                </a:solidFill>
                <a:latin typeface="Times New Roman" panose="02020603050405020304" pitchFamily="18" charset="0"/>
                <a:cs typeface="Times New Roman" panose="02020603050405020304" pitchFamily="18" charset="0"/>
              </a:rPr>
              <a:t>bằng</a:t>
            </a:r>
            <a:endParaRPr lang="vi-VN" sz="2000">
              <a:solidFill>
                <a:srgbClr val="0000FF"/>
              </a:solidFill>
              <a:latin typeface="Times New Roman" panose="02020603050405020304" pitchFamily="18" charset="0"/>
              <a:cs typeface="Times New Roman" panose="02020603050405020304" pitchFamily="18" charset="0"/>
            </a:endParaRPr>
          </a:p>
          <a:p>
            <a:r>
              <a:rPr lang="vi-VN" sz="2000">
                <a:solidFill>
                  <a:srgbClr val="0000FF"/>
                </a:solidFill>
                <a:latin typeface="Times New Roman" panose="02020603050405020304" pitchFamily="18" charset="0"/>
                <a:cs typeface="Times New Roman" panose="02020603050405020304" pitchFamily="18" charset="0"/>
              </a:rPr>
              <a:t>3. Kích thước</a:t>
            </a:r>
            <a:r>
              <a:rPr lang="vi-VN" sz="2000" smtClean="0">
                <a:solidFill>
                  <a:srgbClr val="0000FF"/>
                </a:solidFill>
                <a:latin typeface="Times New Roman" panose="02020603050405020304" pitchFamily="18" charset="0"/>
                <a:cs typeface="Times New Roman" panose="02020603050405020304" pitchFamily="18" charset="0"/>
              </a:rPr>
              <a:t>:</a:t>
            </a:r>
            <a:endParaRPr lang="vi-VN" sz="2000">
              <a:solidFill>
                <a:srgbClr val="0000FF"/>
              </a:solidFill>
              <a:latin typeface="Times New Roman" panose="02020603050405020304" pitchFamily="18" charset="0"/>
              <a:cs typeface="Times New Roman" panose="02020603050405020304" pitchFamily="18" charset="0"/>
            </a:endParaRPr>
          </a:p>
          <a:p>
            <a:r>
              <a:rPr lang="vi-VN" sz="2000">
                <a:solidFill>
                  <a:srgbClr val="0000FF"/>
                </a:solidFill>
                <a:latin typeface="Times New Roman" panose="02020603050405020304" pitchFamily="18" charset="0"/>
                <a:cs typeface="Times New Roman" panose="02020603050405020304" pitchFamily="18" charset="0"/>
              </a:rPr>
              <a:t>14 400 - 7 000 - 4 </a:t>
            </a:r>
            <a:r>
              <a:rPr lang="vi-VN" sz="2000" smtClean="0">
                <a:solidFill>
                  <a:srgbClr val="0000FF"/>
                </a:solidFill>
                <a:latin typeface="Times New Roman" panose="02020603050405020304" pitchFamily="18" charset="0"/>
                <a:cs typeface="Times New Roman" panose="02020603050405020304" pitchFamily="18" charset="0"/>
              </a:rPr>
              <a:t>200</a:t>
            </a:r>
            <a:endParaRPr lang="vi-VN" sz="2000">
              <a:solidFill>
                <a:srgbClr val="0000FF"/>
              </a:solidFill>
              <a:latin typeface="Times New Roman" panose="02020603050405020304" pitchFamily="18" charset="0"/>
              <a:cs typeface="Times New Roman" panose="02020603050405020304" pitchFamily="18" charset="0"/>
            </a:endParaRPr>
          </a:p>
          <a:p>
            <a:r>
              <a:rPr lang="vi-VN" sz="2000">
                <a:solidFill>
                  <a:srgbClr val="0000FF"/>
                </a:solidFill>
                <a:latin typeface="Times New Roman" panose="02020603050405020304" pitchFamily="18" charset="0"/>
                <a:cs typeface="Times New Roman" panose="02020603050405020304" pitchFamily="18" charset="0"/>
              </a:rPr>
              <a:t>Phòng khách, phòng bếp: 6 200 - 4 </a:t>
            </a:r>
            <a:r>
              <a:rPr lang="vi-VN" sz="2000" smtClean="0">
                <a:solidFill>
                  <a:srgbClr val="0000FF"/>
                </a:solidFill>
                <a:latin typeface="Times New Roman" panose="02020603050405020304" pitchFamily="18" charset="0"/>
                <a:cs typeface="Times New Roman" panose="02020603050405020304" pitchFamily="18" charset="0"/>
              </a:rPr>
              <a:t>800</a:t>
            </a:r>
            <a:endParaRPr lang="vi-VN" sz="2000">
              <a:solidFill>
                <a:srgbClr val="0000FF"/>
              </a:solidFill>
              <a:latin typeface="Times New Roman" panose="02020603050405020304" pitchFamily="18" charset="0"/>
              <a:cs typeface="Times New Roman" panose="02020603050405020304" pitchFamily="18" charset="0"/>
            </a:endParaRPr>
          </a:p>
          <a:p>
            <a:r>
              <a:rPr lang="vi-VN" sz="2000">
                <a:solidFill>
                  <a:srgbClr val="0000FF"/>
                </a:solidFill>
                <a:latin typeface="Times New Roman" panose="02020603050405020304" pitchFamily="18" charset="0"/>
                <a:cs typeface="Times New Roman" panose="02020603050405020304" pitchFamily="18" charset="0"/>
              </a:rPr>
              <a:t>Nhà vệ sinh: 4 800 - 2 </a:t>
            </a:r>
            <a:r>
              <a:rPr lang="vi-VN" sz="2000" smtClean="0">
                <a:solidFill>
                  <a:srgbClr val="0000FF"/>
                </a:solidFill>
                <a:latin typeface="Times New Roman" panose="02020603050405020304" pitchFamily="18" charset="0"/>
                <a:cs typeface="Times New Roman" panose="02020603050405020304" pitchFamily="18" charset="0"/>
              </a:rPr>
              <a:t>200</a:t>
            </a:r>
            <a:endParaRPr lang="vi-VN" sz="2000">
              <a:solidFill>
                <a:srgbClr val="0000FF"/>
              </a:solidFill>
              <a:latin typeface="Times New Roman" panose="02020603050405020304" pitchFamily="18" charset="0"/>
              <a:cs typeface="Times New Roman" panose="02020603050405020304" pitchFamily="18" charset="0"/>
            </a:endParaRPr>
          </a:p>
          <a:p>
            <a:r>
              <a:rPr lang="vi-VN" sz="2000">
                <a:solidFill>
                  <a:srgbClr val="0000FF"/>
                </a:solidFill>
                <a:latin typeface="Times New Roman" panose="02020603050405020304" pitchFamily="18" charset="0"/>
                <a:cs typeface="Times New Roman" panose="02020603050405020304" pitchFamily="18" charset="0"/>
              </a:rPr>
              <a:t>Phòng ngủ 1: 4 800 - 3 </a:t>
            </a:r>
            <a:r>
              <a:rPr lang="vi-VN" sz="2000" smtClean="0">
                <a:solidFill>
                  <a:srgbClr val="0000FF"/>
                </a:solidFill>
                <a:latin typeface="Times New Roman" panose="02020603050405020304" pitchFamily="18" charset="0"/>
                <a:cs typeface="Times New Roman" panose="02020603050405020304" pitchFamily="18" charset="0"/>
              </a:rPr>
              <a:t>000</a:t>
            </a:r>
            <a:endParaRPr lang="vi-VN" sz="2000">
              <a:solidFill>
                <a:srgbClr val="0000FF"/>
              </a:solidFill>
              <a:latin typeface="Times New Roman" panose="02020603050405020304" pitchFamily="18" charset="0"/>
              <a:cs typeface="Times New Roman" panose="02020603050405020304" pitchFamily="18" charset="0"/>
            </a:endParaRPr>
          </a:p>
          <a:p>
            <a:r>
              <a:rPr lang="vi-VN" sz="2000">
                <a:solidFill>
                  <a:srgbClr val="0000FF"/>
                </a:solidFill>
                <a:latin typeface="Times New Roman" panose="02020603050405020304" pitchFamily="18" charset="0"/>
                <a:cs typeface="Times New Roman" panose="02020603050405020304" pitchFamily="18" charset="0"/>
              </a:rPr>
              <a:t>Phòng ngủ 2: 7 000 - 3 </a:t>
            </a:r>
            <a:r>
              <a:rPr lang="vi-VN" sz="2000" smtClean="0">
                <a:solidFill>
                  <a:srgbClr val="0000FF"/>
                </a:solidFill>
                <a:latin typeface="Times New Roman" panose="02020603050405020304" pitchFamily="18" charset="0"/>
                <a:cs typeface="Times New Roman" panose="02020603050405020304" pitchFamily="18" charset="0"/>
              </a:rPr>
              <a:t>000</a:t>
            </a:r>
            <a:endParaRPr lang="vi-VN" sz="2000">
              <a:solidFill>
                <a:srgbClr val="0000FF"/>
              </a:solidFill>
              <a:latin typeface="Times New Roman" panose="02020603050405020304" pitchFamily="18" charset="0"/>
              <a:cs typeface="Times New Roman" panose="02020603050405020304" pitchFamily="18" charset="0"/>
            </a:endParaRPr>
          </a:p>
          <a:p>
            <a:r>
              <a:rPr lang="vi-VN" sz="2000">
                <a:solidFill>
                  <a:srgbClr val="0000FF"/>
                </a:solidFill>
                <a:latin typeface="Times New Roman" panose="02020603050405020304" pitchFamily="18" charset="0"/>
                <a:cs typeface="Times New Roman" panose="02020603050405020304" pitchFamily="18" charset="0"/>
              </a:rPr>
              <a:t>Hành lang: 9 400 - 2 </a:t>
            </a:r>
            <a:r>
              <a:rPr lang="vi-VN" sz="2000" smtClean="0">
                <a:solidFill>
                  <a:srgbClr val="0000FF"/>
                </a:solidFill>
                <a:latin typeface="Times New Roman" panose="02020603050405020304" pitchFamily="18" charset="0"/>
                <a:cs typeface="Times New Roman" panose="02020603050405020304" pitchFamily="18" charset="0"/>
              </a:rPr>
              <a:t>200</a:t>
            </a:r>
            <a:endParaRPr lang="vi-VN" sz="2000">
              <a:solidFill>
                <a:srgbClr val="0000FF"/>
              </a:solidFill>
              <a:latin typeface="Times New Roman" panose="02020603050405020304" pitchFamily="18" charset="0"/>
              <a:cs typeface="Times New Roman" panose="02020603050405020304" pitchFamily="18" charset="0"/>
            </a:endParaRPr>
          </a:p>
          <a:p>
            <a:r>
              <a:rPr lang="vi-VN" sz="2000">
                <a:solidFill>
                  <a:srgbClr val="0000FF"/>
                </a:solidFill>
                <a:latin typeface="Times New Roman" panose="02020603050405020304" pitchFamily="18" charset="0"/>
                <a:cs typeface="Times New Roman" panose="02020603050405020304" pitchFamily="18" charset="0"/>
              </a:rPr>
              <a:t>4. Các bộ phận</a:t>
            </a:r>
            <a:r>
              <a:rPr lang="vi-VN" sz="2000" smtClean="0">
                <a:solidFill>
                  <a:srgbClr val="0000FF"/>
                </a:solidFill>
                <a:latin typeface="Times New Roman" panose="02020603050405020304" pitchFamily="18" charset="0"/>
                <a:cs typeface="Times New Roman" panose="02020603050405020304" pitchFamily="18" charset="0"/>
              </a:rPr>
              <a:t>:</a:t>
            </a:r>
            <a:endParaRPr lang="vi-VN" sz="2000">
              <a:solidFill>
                <a:srgbClr val="0000FF"/>
              </a:solidFill>
              <a:latin typeface="Times New Roman" panose="02020603050405020304" pitchFamily="18" charset="0"/>
              <a:cs typeface="Times New Roman" panose="02020603050405020304" pitchFamily="18" charset="0"/>
            </a:endParaRPr>
          </a:p>
          <a:p>
            <a:r>
              <a:rPr lang="vi-VN" sz="2000">
                <a:solidFill>
                  <a:srgbClr val="0000FF"/>
                </a:solidFill>
                <a:latin typeface="Times New Roman" panose="02020603050405020304" pitchFamily="18" charset="0"/>
                <a:cs typeface="Times New Roman" panose="02020603050405020304" pitchFamily="18" charset="0"/>
              </a:rPr>
              <a:t>- 1 phòng khách + phòng bếp, 1 nhà vệ sinh, 2 phòng </a:t>
            </a:r>
            <a:r>
              <a:rPr lang="vi-VN" sz="2000" smtClean="0">
                <a:solidFill>
                  <a:srgbClr val="0000FF"/>
                </a:solidFill>
                <a:latin typeface="Times New Roman" panose="02020603050405020304" pitchFamily="18" charset="0"/>
                <a:cs typeface="Times New Roman" panose="02020603050405020304" pitchFamily="18" charset="0"/>
              </a:rPr>
              <a:t>ngủ</a:t>
            </a:r>
            <a:endParaRPr lang="vi-VN" sz="2000">
              <a:solidFill>
                <a:srgbClr val="0000FF"/>
              </a:solidFill>
              <a:latin typeface="Times New Roman" panose="02020603050405020304" pitchFamily="18" charset="0"/>
              <a:cs typeface="Times New Roman" panose="02020603050405020304" pitchFamily="18" charset="0"/>
            </a:endParaRPr>
          </a:p>
          <a:p>
            <a:r>
              <a:rPr lang="vi-VN" sz="2000">
                <a:solidFill>
                  <a:srgbClr val="0000FF"/>
                </a:solidFill>
                <a:latin typeface="Times New Roman" panose="02020603050405020304" pitchFamily="18" charset="0"/>
                <a:cs typeface="Times New Roman" panose="02020603050405020304" pitchFamily="18" charset="0"/>
              </a:rPr>
              <a:t>- 1 cửa đi 2 cánh, 3 cửa đi 1 cánh, 2 cửa sổ kép, 3 cửa sổ đơn </a:t>
            </a:r>
            <a:endParaRPr lang="en-US" sz="200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8938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circle(in)">
                                      <p:cBhvr>
                                        <p:cTn id="7" dur="2000"/>
                                        <p:tgtEl>
                                          <p:spTgt spid="5">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circle(in)">
                                      <p:cBhvr>
                                        <p:cTn id="10" dur="2000"/>
                                        <p:tgtEl>
                                          <p:spTgt spid="5">
                                            <p:txEl>
                                              <p:pRg st="1" end="1"/>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circle(in)">
                                      <p:cBhvr>
                                        <p:cTn id="13" dur="2000"/>
                                        <p:tgtEl>
                                          <p:spTgt spid="5">
                                            <p:txEl>
                                              <p:pRg st="2" end="2"/>
                                            </p:txEl>
                                          </p:spTgt>
                                        </p:tgtEl>
                                      </p:cBhvr>
                                    </p:animEffect>
                                  </p:childTnLst>
                                </p:cTn>
                              </p:par>
                              <p:par>
                                <p:cTn id="14" presetID="6" presetClass="entr" presetSubtype="16" fill="hold" nodeType="withEffect">
                                  <p:stCondLst>
                                    <p:cond delay="0"/>
                                  </p:stCondLst>
                                  <p:childTnLst>
                                    <p:set>
                                      <p:cBhvr>
                                        <p:cTn id="15" dur="1" fill="hold">
                                          <p:stCondLst>
                                            <p:cond delay="0"/>
                                          </p:stCondLst>
                                        </p:cTn>
                                        <p:tgtEl>
                                          <p:spTgt spid="5">
                                            <p:txEl>
                                              <p:pRg st="3" end="3"/>
                                            </p:txEl>
                                          </p:spTgt>
                                        </p:tgtEl>
                                        <p:attrNameLst>
                                          <p:attrName>style.visibility</p:attrName>
                                        </p:attrNameLst>
                                      </p:cBhvr>
                                      <p:to>
                                        <p:strVal val="visible"/>
                                      </p:to>
                                    </p:set>
                                    <p:animEffect transition="in" filter="circle(in)">
                                      <p:cBhvr>
                                        <p:cTn id="16" dur="2000"/>
                                        <p:tgtEl>
                                          <p:spTgt spid="5">
                                            <p:txEl>
                                              <p:pRg st="3" end="3"/>
                                            </p:txEl>
                                          </p:spTgt>
                                        </p:tgtEl>
                                      </p:cBhvr>
                                    </p:animEffect>
                                  </p:childTnLst>
                                </p:cTn>
                              </p:par>
                              <p:par>
                                <p:cTn id="17" presetID="6" presetClass="entr" presetSubtype="16" fill="hold"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Effect transition="in" filter="circle(in)">
                                      <p:cBhvr>
                                        <p:cTn id="19" dur="2000"/>
                                        <p:tgtEl>
                                          <p:spTgt spid="5">
                                            <p:txEl>
                                              <p:pRg st="4" end="4"/>
                                            </p:txEl>
                                          </p:spTgt>
                                        </p:tgtEl>
                                      </p:cBhvr>
                                    </p:animEffect>
                                  </p:childTnLst>
                                </p:cTn>
                              </p:par>
                              <p:par>
                                <p:cTn id="20" presetID="6" presetClass="entr" presetSubtype="16" fill="hold" nodeType="withEffect">
                                  <p:stCondLst>
                                    <p:cond delay="0"/>
                                  </p:stCondLst>
                                  <p:childTnLst>
                                    <p:set>
                                      <p:cBhvr>
                                        <p:cTn id="21" dur="1" fill="hold">
                                          <p:stCondLst>
                                            <p:cond delay="0"/>
                                          </p:stCondLst>
                                        </p:cTn>
                                        <p:tgtEl>
                                          <p:spTgt spid="5">
                                            <p:txEl>
                                              <p:pRg st="5" end="5"/>
                                            </p:txEl>
                                          </p:spTgt>
                                        </p:tgtEl>
                                        <p:attrNameLst>
                                          <p:attrName>style.visibility</p:attrName>
                                        </p:attrNameLst>
                                      </p:cBhvr>
                                      <p:to>
                                        <p:strVal val="visible"/>
                                      </p:to>
                                    </p:set>
                                    <p:animEffect transition="in" filter="circle(in)">
                                      <p:cBhvr>
                                        <p:cTn id="22" dur="2000"/>
                                        <p:tgtEl>
                                          <p:spTgt spid="5">
                                            <p:txEl>
                                              <p:pRg st="5" end="5"/>
                                            </p:txEl>
                                          </p:spTgt>
                                        </p:tgtEl>
                                      </p:cBhvr>
                                    </p:animEffect>
                                  </p:childTnLst>
                                </p:cTn>
                              </p:par>
                              <p:par>
                                <p:cTn id="23" presetID="6" presetClass="entr" presetSubtype="16" fill="hold" nodeType="with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animEffect transition="in" filter="circle(in)">
                                      <p:cBhvr>
                                        <p:cTn id="25" dur="2000"/>
                                        <p:tgtEl>
                                          <p:spTgt spid="5">
                                            <p:txEl>
                                              <p:pRg st="6" end="6"/>
                                            </p:txEl>
                                          </p:spTgt>
                                        </p:tgtEl>
                                      </p:cBhvr>
                                    </p:animEffect>
                                  </p:childTnLst>
                                </p:cTn>
                              </p:par>
                              <p:par>
                                <p:cTn id="26" presetID="6" presetClass="entr" presetSubtype="16" fill="hold" nodeType="withEffect">
                                  <p:stCondLst>
                                    <p:cond delay="0"/>
                                  </p:stCondLst>
                                  <p:childTnLst>
                                    <p:set>
                                      <p:cBhvr>
                                        <p:cTn id="27" dur="1" fill="hold">
                                          <p:stCondLst>
                                            <p:cond delay="0"/>
                                          </p:stCondLst>
                                        </p:cTn>
                                        <p:tgtEl>
                                          <p:spTgt spid="5">
                                            <p:txEl>
                                              <p:pRg st="7" end="7"/>
                                            </p:txEl>
                                          </p:spTgt>
                                        </p:tgtEl>
                                        <p:attrNameLst>
                                          <p:attrName>style.visibility</p:attrName>
                                        </p:attrNameLst>
                                      </p:cBhvr>
                                      <p:to>
                                        <p:strVal val="visible"/>
                                      </p:to>
                                    </p:set>
                                    <p:animEffect transition="in" filter="circle(in)">
                                      <p:cBhvr>
                                        <p:cTn id="28" dur="2000"/>
                                        <p:tgtEl>
                                          <p:spTgt spid="5">
                                            <p:txEl>
                                              <p:pRg st="7" end="7"/>
                                            </p:txEl>
                                          </p:spTgt>
                                        </p:tgtEl>
                                      </p:cBhvr>
                                    </p:animEffect>
                                  </p:childTnLst>
                                </p:cTn>
                              </p:par>
                              <p:par>
                                <p:cTn id="29" presetID="6" presetClass="entr" presetSubtype="16" fill="hold" nodeType="withEffect">
                                  <p:stCondLst>
                                    <p:cond delay="0"/>
                                  </p:stCondLst>
                                  <p:childTnLst>
                                    <p:set>
                                      <p:cBhvr>
                                        <p:cTn id="30" dur="1" fill="hold">
                                          <p:stCondLst>
                                            <p:cond delay="0"/>
                                          </p:stCondLst>
                                        </p:cTn>
                                        <p:tgtEl>
                                          <p:spTgt spid="5">
                                            <p:txEl>
                                              <p:pRg st="8" end="8"/>
                                            </p:txEl>
                                          </p:spTgt>
                                        </p:tgtEl>
                                        <p:attrNameLst>
                                          <p:attrName>style.visibility</p:attrName>
                                        </p:attrNameLst>
                                      </p:cBhvr>
                                      <p:to>
                                        <p:strVal val="visible"/>
                                      </p:to>
                                    </p:set>
                                    <p:animEffect transition="in" filter="circle(in)">
                                      <p:cBhvr>
                                        <p:cTn id="31" dur="2000"/>
                                        <p:tgtEl>
                                          <p:spTgt spid="5">
                                            <p:txEl>
                                              <p:pRg st="8" end="8"/>
                                            </p:txEl>
                                          </p:spTgt>
                                        </p:tgtEl>
                                      </p:cBhvr>
                                    </p:animEffect>
                                  </p:childTnLst>
                                </p:cTn>
                              </p:par>
                              <p:par>
                                <p:cTn id="32" presetID="6" presetClass="entr" presetSubtype="16" fill="hold" nodeType="withEffect">
                                  <p:stCondLst>
                                    <p:cond delay="0"/>
                                  </p:stCondLst>
                                  <p:childTnLst>
                                    <p:set>
                                      <p:cBhvr>
                                        <p:cTn id="33" dur="1" fill="hold">
                                          <p:stCondLst>
                                            <p:cond delay="0"/>
                                          </p:stCondLst>
                                        </p:cTn>
                                        <p:tgtEl>
                                          <p:spTgt spid="5">
                                            <p:txEl>
                                              <p:pRg st="9" end="9"/>
                                            </p:txEl>
                                          </p:spTgt>
                                        </p:tgtEl>
                                        <p:attrNameLst>
                                          <p:attrName>style.visibility</p:attrName>
                                        </p:attrNameLst>
                                      </p:cBhvr>
                                      <p:to>
                                        <p:strVal val="visible"/>
                                      </p:to>
                                    </p:set>
                                    <p:animEffect transition="in" filter="circle(in)">
                                      <p:cBhvr>
                                        <p:cTn id="34" dur="2000"/>
                                        <p:tgtEl>
                                          <p:spTgt spid="5">
                                            <p:txEl>
                                              <p:pRg st="9" end="9"/>
                                            </p:txEl>
                                          </p:spTgt>
                                        </p:tgtEl>
                                      </p:cBhvr>
                                    </p:animEffect>
                                  </p:childTnLst>
                                </p:cTn>
                              </p:par>
                              <p:par>
                                <p:cTn id="35" presetID="6" presetClass="entr" presetSubtype="16" fill="hold" nodeType="withEffect">
                                  <p:stCondLst>
                                    <p:cond delay="0"/>
                                  </p:stCondLst>
                                  <p:childTnLst>
                                    <p:set>
                                      <p:cBhvr>
                                        <p:cTn id="36" dur="1" fill="hold">
                                          <p:stCondLst>
                                            <p:cond delay="0"/>
                                          </p:stCondLst>
                                        </p:cTn>
                                        <p:tgtEl>
                                          <p:spTgt spid="5">
                                            <p:txEl>
                                              <p:pRg st="10" end="10"/>
                                            </p:txEl>
                                          </p:spTgt>
                                        </p:tgtEl>
                                        <p:attrNameLst>
                                          <p:attrName>style.visibility</p:attrName>
                                        </p:attrNameLst>
                                      </p:cBhvr>
                                      <p:to>
                                        <p:strVal val="visible"/>
                                      </p:to>
                                    </p:set>
                                    <p:animEffect transition="in" filter="circle(in)">
                                      <p:cBhvr>
                                        <p:cTn id="37" dur="2000"/>
                                        <p:tgtEl>
                                          <p:spTgt spid="5">
                                            <p:txEl>
                                              <p:pRg st="10" end="10"/>
                                            </p:txEl>
                                          </p:spTgt>
                                        </p:tgtEl>
                                      </p:cBhvr>
                                    </p:animEffect>
                                  </p:childTnLst>
                                </p:cTn>
                              </p:par>
                              <p:par>
                                <p:cTn id="38" presetID="6" presetClass="entr" presetSubtype="16" fill="hold" nodeType="withEffect">
                                  <p:stCondLst>
                                    <p:cond delay="0"/>
                                  </p:stCondLst>
                                  <p:childTnLst>
                                    <p:set>
                                      <p:cBhvr>
                                        <p:cTn id="39" dur="1" fill="hold">
                                          <p:stCondLst>
                                            <p:cond delay="0"/>
                                          </p:stCondLst>
                                        </p:cTn>
                                        <p:tgtEl>
                                          <p:spTgt spid="5">
                                            <p:txEl>
                                              <p:pRg st="11" end="11"/>
                                            </p:txEl>
                                          </p:spTgt>
                                        </p:tgtEl>
                                        <p:attrNameLst>
                                          <p:attrName>style.visibility</p:attrName>
                                        </p:attrNameLst>
                                      </p:cBhvr>
                                      <p:to>
                                        <p:strVal val="visible"/>
                                      </p:to>
                                    </p:set>
                                    <p:animEffect transition="in" filter="circle(in)">
                                      <p:cBhvr>
                                        <p:cTn id="40" dur="2000"/>
                                        <p:tgtEl>
                                          <p:spTgt spid="5">
                                            <p:txEl>
                                              <p:pRg st="11" end="11"/>
                                            </p:txEl>
                                          </p:spTgt>
                                        </p:tgtEl>
                                      </p:cBhvr>
                                    </p:animEffect>
                                  </p:childTnLst>
                                </p:cTn>
                              </p:par>
                              <p:par>
                                <p:cTn id="41" presetID="6" presetClass="entr" presetSubtype="16" fill="hold" nodeType="withEffect">
                                  <p:stCondLst>
                                    <p:cond delay="0"/>
                                  </p:stCondLst>
                                  <p:childTnLst>
                                    <p:set>
                                      <p:cBhvr>
                                        <p:cTn id="42" dur="1" fill="hold">
                                          <p:stCondLst>
                                            <p:cond delay="0"/>
                                          </p:stCondLst>
                                        </p:cTn>
                                        <p:tgtEl>
                                          <p:spTgt spid="5">
                                            <p:txEl>
                                              <p:pRg st="12" end="12"/>
                                            </p:txEl>
                                          </p:spTgt>
                                        </p:tgtEl>
                                        <p:attrNameLst>
                                          <p:attrName>style.visibility</p:attrName>
                                        </p:attrNameLst>
                                      </p:cBhvr>
                                      <p:to>
                                        <p:strVal val="visible"/>
                                      </p:to>
                                    </p:set>
                                    <p:animEffect transition="in" filter="circle(in)">
                                      <p:cBhvr>
                                        <p:cTn id="43" dur="2000"/>
                                        <p:tgtEl>
                                          <p:spTgt spid="5">
                                            <p:txEl>
                                              <p:pRg st="12" end="12"/>
                                            </p:txEl>
                                          </p:spTgt>
                                        </p:tgtEl>
                                      </p:cBhvr>
                                    </p:animEffect>
                                  </p:childTnLst>
                                </p:cTn>
                              </p:par>
                              <p:par>
                                <p:cTn id="44" presetID="6" presetClass="entr" presetSubtype="16" fill="hold" nodeType="withEffect">
                                  <p:stCondLst>
                                    <p:cond delay="0"/>
                                  </p:stCondLst>
                                  <p:childTnLst>
                                    <p:set>
                                      <p:cBhvr>
                                        <p:cTn id="45" dur="1" fill="hold">
                                          <p:stCondLst>
                                            <p:cond delay="0"/>
                                          </p:stCondLst>
                                        </p:cTn>
                                        <p:tgtEl>
                                          <p:spTgt spid="5">
                                            <p:txEl>
                                              <p:pRg st="13" end="13"/>
                                            </p:txEl>
                                          </p:spTgt>
                                        </p:tgtEl>
                                        <p:attrNameLst>
                                          <p:attrName>style.visibility</p:attrName>
                                        </p:attrNameLst>
                                      </p:cBhvr>
                                      <p:to>
                                        <p:strVal val="visible"/>
                                      </p:to>
                                    </p:set>
                                    <p:animEffect transition="in" filter="circle(in)">
                                      <p:cBhvr>
                                        <p:cTn id="46" dur="2000"/>
                                        <p:tgtEl>
                                          <p:spTgt spid="5">
                                            <p:txEl>
                                              <p:pRg st="13" end="13"/>
                                            </p:txEl>
                                          </p:spTgt>
                                        </p:tgtEl>
                                      </p:cBhvr>
                                    </p:animEffect>
                                  </p:childTnLst>
                                </p:cTn>
                              </p:par>
                              <p:par>
                                <p:cTn id="47" presetID="6" presetClass="entr" presetSubtype="16" fill="hold" nodeType="withEffect">
                                  <p:stCondLst>
                                    <p:cond delay="0"/>
                                  </p:stCondLst>
                                  <p:childTnLst>
                                    <p:set>
                                      <p:cBhvr>
                                        <p:cTn id="48" dur="1" fill="hold">
                                          <p:stCondLst>
                                            <p:cond delay="0"/>
                                          </p:stCondLst>
                                        </p:cTn>
                                        <p:tgtEl>
                                          <p:spTgt spid="5">
                                            <p:txEl>
                                              <p:pRg st="14" end="14"/>
                                            </p:txEl>
                                          </p:spTgt>
                                        </p:tgtEl>
                                        <p:attrNameLst>
                                          <p:attrName>style.visibility</p:attrName>
                                        </p:attrNameLst>
                                      </p:cBhvr>
                                      <p:to>
                                        <p:strVal val="visible"/>
                                      </p:to>
                                    </p:set>
                                    <p:animEffect transition="in" filter="circle(in)">
                                      <p:cBhvr>
                                        <p:cTn id="49" dur="2000"/>
                                        <p:tgtEl>
                                          <p:spTgt spid="5">
                                            <p:txEl>
                                              <p:pRg st="14" end="14"/>
                                            </p:txEl>
                                          </p:spTgt>
                                        </p:tgtEl>
                                      </p:cBhvr>
                                    </p:animEffect>
                                  </p:childTnLst>
                                </p:cTn>
                              </p:par>
                              <p:par>
                                <p:cTn id="50" presetID="6" presetClass="entr" presetSubtype="16" fill="hold" nodeType="withEffect">
                                  <p:stCondLst>
                                    <p:cond delay="0"/>
                                  </p:stCondLst>
                                  <p:childTnLst>
                                    <p:set>
                                      <p:cBhvr>
                                        <p:cTn id="51" dur="1" fill="hold">
                                          <p:stCondLst>
                                            <p:cond delay="0"/>
                                          </p:stCondLst>
                                        </p:cTn>
                                        <p:tgtEl>
                                          <p:spTgt spid="5">
                                            <p:txEl>
                                              <p:pRg st="15" end="15"/>
                                            </p:txEl>
                                          </p:spTgt>
                                        </p:tgtEl>
                                        <p:attrNameLst>
                                          <p:attrName>style.visibility</p:attrName>
                                        </p:attrNameLst>
                                      </p:cBhvr>
                                      <p:to>
                                        <p:strVal val="visible"/>
                                      </p:to>
                                    </p:set>
                                    <p:animEffect transition="in" filter="circle(in)">
                                      <p:cBhvr>
                                        <p:cTn id="52" dur="2000"/>
                                        <p:tgtEl>
                                          <p:spTgt spid="5">
                                            <p:txEl>
                                              <p:pRg st="15" end="15"/>
                                            </p:txEl>
                                          </p:spTgt>
                                        </p:tgtEl>
                                      </p:cBhvr>
                                    </p:animEffect>
                                  </p:childTnLst>
                                </p:cTn>
                              </p:par>
                              <p:par>
                                <p:cTn id="53" presetID="6" presetClass="entr" presetSubtype="16" fill="hold" nodeType="withEffect">
                                  <p:stCondLst>
                                    <p:cond delay="0"/>
                                  </p:stCondLst>
                                  <p:childTnLst>
                                    <p:set>
                                      <p:cBhvr>
                                        <p:cTn id="54" dur="1" fill="hold">
                                          <p:stCondLst>
                                            <p:cond delay="0"/>
                                          </p:stCondLst>
                                        </p:cTn>
                                        <p:tgtEl>
                                          <p:spTgt spid="5">
                                            <p:txEl>
                                              <p:pRg st="16" end="16"/>
                                            </p:txEl>
                                          </p:spTgt>
                                        </p:tgtEl>
                                        <p:attrNameLst>
                                          <p:attrName>style.visibility</p:attrName>
                                        </p:attrNameLst>
                                      </p:cBhvr>
                                      <p:to>
                                        <p:strVal val="visible"/>
                                      </p:to>
                                    </p:set>
                                    <p:animEffect transition="in" filter="circle(in)">
                                      <p:cBhvr>
                                        <p:cTn id="55" dur="2000"/>
                                        <p:tgtEl>
                                          <p:spTgt spid="5">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6" y="584775"/>
            <a:ext cx="11537795" cy="523220"/>
          </a:xfrm>
          <a:prstGeom prst="rect">
            <a:avLst/>
          </a:prstGeom>
        </p:spPr>
        <p:txBody>
          <a:bodyPr wrap="square">
            <a:spAutoFit/>
          </a:bodyPr>
          <a:lstStyle/>
          <a:p>
            <a:r>
              <a:rPr lang="vi-VN"/>
              <a:t> </a:t>
            </a:r>
            <a:r>
              <a:rPr lang="en-US" sz="2800" b="1">
                <a:latin typeface="Times New Roman" panose="02020603050405020304" pitchFamily="18" charset="0"/>
                <a:cs typeface="Times New Roman" panose="02020603050405020304" pitchFamily="18" charset="0"/>
              </a:rPr>
              <a:t>Sưu tầm của một bản vẽ nhà đơn giản và đọc bản vẽ đó.</a:t>
            </a:r>
          </a:p>
        </p:txBody>
      </p:sp>
    </p:spTree>
    <p:extLst>
      <p:ext uri="{BB962C8B-B14F-4D97-AF65-F5344CB8AC3E}">
        <p14:creationId xmlns:p14="http://schemas.microsoft.com/office/powerpoint/2010/main" val="833883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6" y="584775"/>
            <a:ext cx="11537795" cy="523220"/>
          </a:xfrm>
          <a:prstGeom prst="rect">
            <a:avLst/>
          </a:prstGeom>
        </p:spPr>
        <p:txBody>
          <a:bodyPr wrap="square">
            <a:spAutoFit/>
          </a:bodyPr>
          <a:lstStyle/>
          <a:p>
            <a:r>
              <a:rPr lang="vi-VN"/>
              <a:t> </a:t>
            </a:r>
            <a:r>
              <a:rPr lang="en-US" sz="2800" b="1">
                <a:latin typeface="Times New Roman" panose="02020603050405020304" pitchFamily="18" charset="0"/>
                <a:cs typeface="Times New Roman" panose="02020603050405020304" pitchFamily="18" charset="0"/>
              </a:rPr>
              <a:t>Sưu tầm của một bản vẽ nhà đơn giản và đọc bản vẽ đó.</a:t>
            </a:r>
          </a:p>
        </p:txBody>
      </p:sp>
      <p:pic>
        <p:nvPicPr>
          <p:cNvPr id="2" name="Picture 1"/>
          <p:cNvPicPr>
            <a:picLocks noChangeAspect="1"/>
          </p:cNvPicPr>
          <p:nvPr/>
        </p:nvPicPr>
        <p:blipFill>
          <a:blip r:embed="rId3"/>
          <a:stretch>
            <a:fillRect/>
          </a:stretch>
        </p:blipFill>
        <p:spPr>
          <a:xfrm>
            <a:off x="1041020" y="1107995"/>
            <a:ext cx="9343951" cy="5644534"/>
          </a:xfrm>
          <a:prstGeom prst="rect">
            <a:avLst/>
          </a:prstGeom>
        </p:spPr>
      </p:pic>
    </p:spTree>
    <p:extLst>
      <p:ext uri="{BB962C8B-B14F-4D97-AF65-F5344CB8AC3E}">
        <p14:creationId xmlns:p14="http://schemas.microsoft.com/office/powerpoint/2010/main" val="2997425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8871813" y="71562"/>
            <a:ext cx="3192966" cy="5939622"/>
          </a:xfrm>
          <a:prstGeom prst="cloudCallout">
            <a:avLst>
              <a:gd name="adj1" fmla="val -84528"/>
              <a:gd name="adj2" fmla="val 5880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a:solidFill>
                  <a:srgbClr val="0000FF"/>
                </a:solidFill>
                <a:latin typeface="Times New Roman" panose="02020603050405020304" pitchFamily="18" charset="0"/>
                <a:cs typeface="Times New Roman" panose="02020603050405020304" pitchFamily="18" charset="0"/>
              </a:rPr>
              <a:t>Khi xây dựng một ngôi nhà, người thợ sử dụng bản vẽ nhà để làm gì?</a:t>
            </a:r>
          </a:p>
        </p:txBody>
      </p:sp>
      <p:pic>
        <p:nvPicPr>
          <p:cNvPr id="3" name="Picture 2"/>
          <p:cNvPicPr>
            <a:picLocks noChangeAspect="1"/>
          </p:cNvPicPr>
          <p:nvPr/>
        </p:nvPicPr>
        <p:blipFill>
          <a:blip r:embed="rId2"/>
          <a:stretch>
            <a:fillRect/>
          </a:stretch>
        </p:blipFill>
        <p:spPr>
          <a:xfrm>
            <a:off x="499387" y="450846"/>
            <a:ext cx="8134659" cy="5956308"/>
          </a:xfrm>
          <a:prstGeom prst="rect">
            <a:avLst/>
          </a:prstGeom>
        </p:spPr>
      </p:pic>
    </p:spTree>
    <p:extLst>
      <p:ext uri="{BB962C8B-B14F-4D97-AF65-F5344CB8AC3E}">
        <p14:creationId xmlns:p14="http://schemas.microsoft.com/office/powerpoint/2010/main" val="3999940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6" presetClass="entr" presetSubtype="16"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ircle(in)">
                                      <p:cBhvr>
                                        <p:cTn id="1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8168054" y="71562"/>
            <a:ext cx="3896725" cy="5939622"/>
          </a:xfrm>
          <a:prstGeom prst="cloudCallout">
            <a:avLst>
              <a:gd name="adj1" fmla="val -84528"/>
              <a:gd name="adj2" fmla="val 5880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a:solidFill>
                  <a:srgbClr val="0000FF"/>
                </a:solidFill>
                <a:latin typeface="Times New Roman" panose="02020603050405020304" pitchFamily="18" charset="0"/>
                <a:cs typeface="Times New Roman" panose="02020603050405020304" pitchFamily="18" charset="0"/>
              </a:rPr>
              <a:t>Khi xây dựng một ngôi nhà, người thợ sử dụng bản vẽ nhà để dự toán chi phí và xây dựng ngôi nhà đúng như mong muốn.</a:t>
            </a:r>
          </a:p>
        </p:txBody>
      </p:sp>
      <p:pic>
        <p:nvPicPr>
          <p:cNvPr id="3" name="Picture 2"/>
          <p:cNvPicPr>
            <a:picLocks noChangeAspect="1"/>
          </p:cNvPicPr>
          <p:nvPr/>
        </p:nvPicPr>
        <p:blipFill>
          <a:blip r:embed="rId2"/>
          <a:stretch>
            <a:fillRect/>
          </a:stretch>
        </p:blipFill>
        <p:spPr>
          <a:xfrm>
            <a:off x="499388" y="450846"/>
            <a:ext cx="7070790" cy="5956308"/>
          </a:xfrm>
          <a:prstGeom prst="rect">
            <a:avLst/>
          </a:prstGeom>
        </p:spPr>
      </p:pic>
    </p:spTree>
    <p:extLst>
      <p:ext uri="{BB962C8B-B14F-4D97-AF65-F5344CB8AC3E}">
        <p14:creationId xmlns:p14="http://schemas.microsoft.com/office/powerpoint/2010/main" val="4195687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0446" y="-25129"/>
            <a:ext cx="12024732" cy="523220"/>
          </a:xfrm>
          <a:prstGeom prst="rect">
            <a:avLst/>
          </a:prstGeom>
        </p:spPr>
        <p:txBody>
          <a:bodyPr wrap="square">
            <a:spAutoFit/>
          </a:bodyPr>
          <a:lstStyle/>
          <a:p>
            <a:r>
              <a:rPr lang="en-US" sz="2800" b="1" smtClean="0">
                <a:latin typeface="Times New Roman" panose="02020603050405020304" pitchFamily="18" charset="0"/>
                <a:cs typeface="Times New Roman" panose="02020603050405020304" pitchFamily="18" charset="0"/>
              </a:rPr>
              <a:t>1.Trên </a:t>
            </a:r>
            <a:r>
              <a:rPr lang="en-US" sz="2800" b="1">
                <a:latin typeface="Times New Roman" panose="02020603050405020304" pitchFamily="18" charset="0"/>
                <a:cs typeface="Times New Roman" panose="02020603050405020304" pitchFamily="18" charset="0"/>
              </a:rPr>
              <a:t>Hình 3.4 có các hình biểu diễn nào? </a:t>
            </a:r>
          </a:p>
        </p:txBody>
      </p:sp>
      <p:pic>
        <p:nvPicPr>
          <p:cNvPr id="7" name="Picture 6"/>
          <p:cNvPicPr>
            <a:picLocks noChangeAspect="1"/>
          </p:cNvPicPr>
          <p:nvPr/>
        </p:nvPicPr>
        <p:blipFill>
          <a:blip r:embed="rId2"/>
          <a:stretch>
            <a:fillRect/>
          </a:stretch>
        </p:blipFill>
        <p:spPr>
          <a:xfrm>
            <a:off x="6095989" y="3428998"/>
            <a:ext cx="21" cy="4"/>
          </a:xfrm>
          <a:prstGeom prst="rect">
            <a:avLst/>
          </a:prstGeom>
        </p:spPr>
      </p:pic>
      <p:pic>
        <p:nvPicPr>
          <p:cNvPr id="4" name="Picture 3"/>
          <p:cNvPicPr>
            <a:picLocks noChangeAspect="1"/>
          </p:cNvPicPr>
          <p:nvPr/>
        </p:nvPicPr>
        <p:blipFill>
          <a:blip r:embed="rId3"/>
          <a:stretch>
            <a:fillRect/>
          </a:stretch>
        </p:blipFill>
        <p:spPr>
          <a:xfrm>
            <a:off x="298580" y="498090"/>
            <a:ext cx="10916816" cy="5576139"/>
          </a:xfrm>
          <a:prstGeom prst="rect">
            <a:avLst/>
          </a:prstGeom>
        </p:spPr>
      </p:pic>
      <p:sp>
        <p:nvSpPr>
          <p:cNvPr id="6" name="Rectangle 5"/>
          <p:cNvSpPr/>
          <p:nvPr/>
        </p:nvSpPr>
        <p:spPr>
          <a:xfrm>
            <a:off x="298579" y="6211669"/>
            <a:ext cx="11728579" cy="52322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2. Bản vẽ nhà cho ta biết những thông tin nào của ngôi nhà?</a:t>
            </a:r>
          </a:p>
        </p:txBody>
      </p:sp>
    </p:spTree>
    <p:extLst>
      <p:ext uri="{BB962C8B-B14F-4D97-AF65-F5344CB8AC3E}">
        <p14:creationId xmlns:p14="http://schemas.microsoft.com/office/powerpoint/2010/main" val="201530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4"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par>
                                <p:cTn id="11" presetID="22" presetClass="entr" presetSubtype="4"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down)">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0446" y="-25129"/>
            <a:ext cx="4481513" cy="954107"/>
          </a:xfrm>
          <a:prstGeom prst="rect">
            <a:avLst/>
          </a:prstGeom>
        </p:spPr>
        <p:txBody>
          <a:bodyPr wrap="square">
            <a:spAutoFit/>
          </a:bodyPr>
          <a:lstStyle/>
          <a:p>
            <a:r>
              <a:rPr lang="en-US" sz="2800" b="1" smtClean="0">
                <a:latin typeface="Times New Roman" panose="02020603050405020304" pitchFamily="18" charset="0"/>
                <a:cs typeface="Times New Roman" panose="02020603050405020304" pitchFamily="18" charset="0"/>
              </a:rPr>
              <a:t>1.Trên </a:t>
            </a:r>
            <a:r>
              <a:rPr lang="en-US" sz="2800" b="1">
                <a:latin typeface="Times New Roman" panose="02020603050405020304" pitchFamily="18" charset="0"/>
                <a:cs typeface="Times New Roman" panose="02020603050405020304" pitchFamily="18" charset="0"/>
              </a:rPr>
              <a:t>Hình 3.4 có các hình biểu diễn nào? </a:t>
            </a:r>
          </a:p>
        </p:txBody>
      </p:sp>
      <p:pic>
        <p:nvPicPr>
          <p:cNvPr id="7" name="Picture 6"/>
          <p:cNvPicPr>
            <a:picLocks noChangeAspect="1"/>
          </p:cNvPicPr>
          <p:nvPr/>
        </p:nvPicPr>
        <p:blipFill>
          <a:blip r:embed="rId2"/>
          <a:stretch>
            <a:fillRect/>
          </a:stretch>
        </p:blipFill>
        <p:spPr>
          <a:xfrm>
            <a:off x="6095989" y="3428998"/>
            <a:ext cx="21" cy="4"/>
          </a:xfrm>
          <a:prstGeom prst="rect">
            <a:avLst/>
          </a:prstGeom>
        </p:spPr>
      </p:pic>
      <p:pic>
        <p:nvPicPr>
          <p:cNvPr id="4" name="Picture 3"/>
          <p:cNvPicPr>
            <a:picLocks noChangeAspect="1"/>
          </p:cNvPicPr>
          <p:nvPr/>
        </p:nvPicPr>
        <p:blipFill>
          <a:blip r:embed="rId3"/>
          <a:stretch>
            <a:fillRect/>
          </a:stretch>
        </p:blipFill>
        <p:spPr>
          <a:xfrm>
            <a:off x="230446" y="802431"/>
            <a:ext cx="4711959" cy="4792665"/>
          </a:xfrm>
          <a:prstGeom prst="rect">
            <a:avLst/>
          </a:prstGeom>
        </p:spPr>
      </p:pic>
      <p:sp>
        <p:nvSpPr>
          <p:cNvPr id="6" name="Rectangle 5"/>
          <p:cNvSpPr/>
          <p:nvPr/>
        </p:nvSpPr>
        <p:spPr>
          <a:xfrm>
            <a:off x="230445" y="5552655"/>
            <a:ext cx="4481513" cy="1384995"/>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2. Bản vẽ nhà cho ta biết những thông tin nào của ngôi nhà?</a:t>
            </a:r>
          </a:p>
        </p:txBody>
      </p:sp>
      <p:sp>
        <p:nvSpPr>
          <p:cNvPr id="2" name="Rectangle 1"/>
          <p:cNvSpPr/>
          <p:nvPr/>
        </p:nvSpPr>
        <p:spPr>
          <a:xfrm>
            <a:off x="4849098" y="74233"/>
            <a:ext cx="7196721" cy="6863417"/>
          </a:xfrm>
          <a:prstGeom prst="rect">
            <a:avLst/>
          </a:prstGeom>
        </p:spPr>
        <p:txBody>
          <a:bodyPr wrap="square">
            <a:spAutoFit/>
          </a:bodyPr>
          <a:lstStyle/>
          <a:p>
            <a:r>
              <a:rPr lang="vi-VN" sz="2200">
                <a:solidFill>
                  <a:srgbClr val="FF0000"/>
                </a:solidFill>
                <a:latin typeface="Times New Roman" panose="02020603050405020304" pitchFamily="18" charset="0"/>
                <a:cs typeface="Times New Roman" panose="02020603050405020304" pitchFamily="18" charset="0"/>
              </a:rPr>
              <a:t>1. - Mặt đứng A - A: hình chiếu đứng biểu diễn mặt trước của ngôi nhà.</a:t>
            </a:r>
          </a:p>
          <a:p>
            <a:r>
              <a:rPr lang="vi-VN" sz="2200">
                <a:solidFill>
                  <a:srgbClr val="FF0000"/>
                </a:solidFill>
                <a:latin typeface="Times New Roman" panose="02020603050405020304" pitchFamily="18" charset="0"/>
                <a:cs typeface="Times New Roman" panose="02020603050405020304" pitchFamily="18" charset="0"/>
              </a:rPr>
              <a:t>- Mặt cắt B - B: hình chiếu cạnh, thể hiện các bộ phận và kích thước của ngồi nhà theo chiều cao.</a:t>
            </a:r>
          </a:p>
          <a:p>
            <a:r>
              <a:rPr lang="vi-VN" sz="2200">
                <a:solidFill>
                  <a:srgbClr val="FF0000"/>
                </a:solidFill>
                <a:latin typeface="Times New Roman" panose="02020603050405020304" pitchFamily="18" charset="0"/>
                <a:cs typeface="Times New Roman" panose="02020603050405020304" pitchFamily="18" charset="0"/>
              </a:rPr>
              <a:t>- Mặt bằng: hình cắt bằng, thể hiện vị trí, kích thước các tường, cửa đi, cửa sổ, cách bố trí các phòng, ...</a:t>
            </a:r>
          </a:p>
          <a:p>
            <a:r>
              <a:rPr lang="vi-VN" sz="2200">
                <a:solidFill>
                  <a:srgbClr val="FF0000"/>
                </a:solidFill>
                <a:latin typeface="Times New Roman" panose="02020603050405020304" pitchFamily="18" charset="0"/>
                <a:cs typeface="Times New Roman" panose="02020603050405020304" pitchFamily="18" charset="0"/>
              </a:rPr>
              <a:t>2. Bản vẽ nhà thể hiện hình dạng, kích thước các bộ phận của ngôi nhà; được dùng để thi công xây dựng ngôi nhà.</a:t>
            </a:r>
          </a:p>
          <a:p>
            <a:r>
              <a:rPr lang="vi-VN" sz="2200">
                <a:solidFill>
                  <a:srgbClr val="FF0000"/>
                </a:solidFill>
                <a:latin typeface="Times New Roman" panose="02020603050405020304" pitchFamily="18" charset="0"/>
                <a:cs typeface="Times New Roman" panose="02020603050405020304" pitchFamily="18" charset="0"/>
              </a:rPr>
              <a:t>Bản vẽ nhà thường có các bình biểu diễn sau:</a:t>
            </a:r>
          </a:p>
          <a:p>
            <a:r>
              <a:rPr lang="vi-VN" sz="2200">
                <a:solidFill>
                  <a:srgbClr val="FF0000"/>
                </a:solidFill>
                <a:latin typeface="Times New Roman" panose="02020603050405020304" pitchFamily="18" charset="0"/>
                <a:cs typeface="Times New Roman" panose="02020603050405020304" pitchFamily="18" charset="0"/>
              </a:rPr>
              <a:t>- Mặt đứng: là hình chiều đứng biểu diễn hình đạng bên ngoài của ngôi nhà, thường là hình chiếu mặt trước.</a:t>
            </a:r>
          </a:p>
          <a:p>
            <a:r>
              <a:rPr lang="vi-VN" sz="2200">
                <a:solidFill>
                  <a:srgbClr val="FF0000"/>
                </a:solidFill>
                <a:latin typeface="Times New Roman" panose="02020603050405020304" pitchFamily="18" charset="0"/>
                <a:cs typeface="Times New Roman" panose="02020603050405020304" pitchFamily="18" charset="0"/>
              </a:rPr>
              <a:t>- Mặt bằng: là hình cắt bằng của ngôi nhà được cắt bởi mặt phẳng cắt nằm ngang đi qua các cửa sổ; thể hiện vị trí, kích thước các tường, cửa đi, cửa sổ, cách bố trí các phòng... Nếu nhà có nhiều tầng thì mỗi tầng được thể hiện bằng một bản vẽ mặt bằng riêng,</a:t>
            </a:r>
          </a:p>
          <a:p>
            <a:r>
              <a:rPr lang="vi-VN" sz="2200">
                <a:solidFill>
                  <a:srgbClr val="FF0000"/>
                </a:solidFill>
                <a:latin typeface="Times New Roman" panose="02020603050405020304" pitchFamily="18" charset="0"/>
                <a:cs typeface="Times New Roman" panose="02020603050405020304" pitchFamily="18" charset="0"/>
              </a:rPr>
              <a:t>- Mặt cắt: là hình cắt của ngôi nhà khi dùng mặt phẳng cắt song song với mặt phẳng hình chiếu đứng hay mặt phẳng hình chiếu cạnh. Mặt cắt thể hiện các bộ phận và kích thước của ngôi nhà theo chiều cao.</a:t>
            </a:r>
          </a:p>
        </p:txBody>
      </p:sp>
    </p:spTree>
    <p:extLst>
      <p:ext uri="{BB962C8B-B14F-4D97-AF65-F5344CB8AC3E}">
        <p14:creationId xmlns:p14="http://schemas.microsoft.com/office/powerpoint/2010/main" val="2093595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3539430"/>
          </a:xfrm>
          <a:prstGeom prst="rect">
            <a:avLst/>
          </a:prstGeom>
        </p:spPr>
        <p:txBody>
          <a:bodyPr wrap="square">
            <a:spAutoFit/>
          </a:bodyPr>
          <a:lstStyle/>
          <a:p>
            <a:r>
              <a:rPr lang="en-US" sz="2800" b="1" dirty="0">
                <a:solidFill>
                  <a:srgbClr val="0000FF"/>
                </a:solidFill>
                <a:latin typeface="Times New Roman" panose="02020603050405020304" pitchFamily="18" charset="0"/>
                <a:cs typeface="Times New Roman" panose="02020603050405020304" pitchFamily="18" charset="0"/>
              </a:rPr>
              <a:t>I</a:t>
            </a:r>
            <a:r>
              <a:rPr lang="en-US" sz="2800" b="1" dirty="0" smtClean="0">
                <a:solidFill>
                  <a:srgbClr val="0000FF"/>
                </a:solidFill>
                <a:latin typeface="Times New Roman" panose="02020603050405020304" pitchFamily="18" charset="0"/>
                <a:cs typeface="Times New Roman" panose="02020603050405020304" pitchFamily="18" charset="0"/>
              </a:rPr>
              <a:t>. </a:t>
            </a:r>
            <a:r>
              <a:rPr lang="en-US" sz="2800" b="1" u="sng" dirty="0" err="1" smtClean="0">
                <a:solidFill>
                  <a:srgbClr val="0000FF"/>
                </a:solidFill>
                <a:latin typeface="Times New Roman" panose="02020603050405020304" pitchFamily="18" charset="0"/>
                <a:cs typeface="Times New Roman" panose="02020603050405020304" pitchFamily="18" charset="0"/>
              </a:rPr>
              <a:t>Nội</a:t>
            </a:r>
            <a:r>
              <a:rPr lang="en-US" sz="2800" b="1" u="sng" dirty="0" smtClean="0">
                <a:solidFill>
                  <a:srgbClr val="0000FF"/>
                </a:solidFill>
                <a:latin typeface="Times New Roman" panose="02020603050405020304" pitchFamily="18" charset="0"/>
                <a:cs typeface="Times New Roman" panose="02020603050405020304" pitchFamily="18" charset="0"/>
              </a:rPr>
              <a:t> </a:t>
            </a:r>
            <a:r>
              <a:rPr lang="en-US" sz="2800" b="1" u="sng" dirty="0">
                <a:solidFill>
                  <a:srgbClr val="0000FF"/>
                </a:solidFill>
                <a:latin typeface="Times New Roman" panose="02020603050405020304" pitchFamily="18" charset="0"/>
                <a:cs typeface="Times New Roman" panose="02020603050405020304" pitchFamily="18" charset="0"/>
              </a:rPr>
              <a:t>dung </a:t>
            </a:r>
            <a:r>
              <a:rPr lang="en-US" sz="2800" b="1" u="sng" dirty="0" err="1">
                <a:solidFill>
                  <a:srgbClr val="0000FF"/>
                </a:solidFill>
                <a:latin typeface="Times New Roman" panose="02020603050405020304" pitchFamily="18" charset="0"/>
                <a:cs typeface="Times New Roman" panose="02020603050405020304" pitchFamily="18" charset="0"/>
              </a:rPr>
              <a:t>bản</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a:solidFill>
                  <a:srgbClr val="0000FF"/>
                </a:solidFill>
                <a:latin typeface="Times New Roman" panose="02020603050405020304" pitchFamily="18" charset="0"/>
                <a:cs typeface="Times New Roman" panose="02020603050405020304" pitchFamily="18" charset="0"/>
              </a:rPr>
              <a:t>vẽ</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smtClean="0">
                <a:solidFill>
                  <a:srgbClr val="0000FF"/>
                </a:solidFill>
                <a:latin typeface="Times New Roman" panose="02020603050405020304" pitchFamily="18" charset="0"/>
                <a:cs typeface="Times New Roman" panose="02020603050405020304" pitchFamily="18" charset="0"/>
              </a:rPr>
              <a:t>nhà</a:t>
            </a:r>
            <a:r>
              <a:rPr lang="en-US" sz="2800" b="1" dirty="0" smtClean="0">
                <a:solidFill>
                  <a:srgbClr val="0000FF"/>
                </a:solidFill>
                <a:latin typeface="Times New Roman" panose="02020603050405020304" pitchFamily="18" charset="0"/>
                <a:cs typeface="Times New Roman" panose="02020603050405020304" pitchFamily="18" charset="0"/>
              </a:rPr>
              <a:t>.</a:t>
            </a:r>
            <a:endParaRPr lang="en-US" sz="2800" b="1" dirty="0">
              <a:solidFill>
                <a:srgbClr val="0000FF"/>
              </a:solidFill>
              <a:latin typeface="Times New Roman" panose="02020603050405020304" pitchFamily="18" charset="0"/>
              <a:cs typeface="Times New Roman" panose="02020603050405020304" pitchFamily="18" charset="0"/>
            </a:endParaRPr>
          </a:p>
          <a:p>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Bản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vẽ</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nhà</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là</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bản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vẽ</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kỹ</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thuật</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dùng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trong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xây</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dựng</a:t>
            </a:r>
            <a:endParaRPr lang="en-US" sz="2800" dirty="0">
              <a:solidFill>
                <a:srgbClr val="0000FF"/>
              </a:solidFill>
              <a:latin typeface="Times New Roman" panose="02020603050405020304" pitchFamily="18" charset="0"/>
              <a:cs typeface="Times New Roman" panose="02020603050405020304" pitchFamily="18" charset="0"/>
            </a:endParaRPr>
          </a:p>
          <a:p>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Bản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vẽ</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nhà</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gồm</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các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hình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biểu</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diễn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và</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các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số</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liệu</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xác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định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hình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dạng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kích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thước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các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bộ</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phận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của</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ngôi</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nhà</a:t>
            </a:r>
            <a:r>
              <a:rPr lang="en-US" sz="2800" dirty="0">
                <a:solidFill>
                  <a:srgbClr val="0000FF"/>
                </a:solidFill>
                <a:latin typeface="Times New Roman" panose="02020603050405020304" pitchFamily="18" charset="0"/>
                <a:cs typeface="Times New Roman" panose="02020603050405020304" pitchFamily="18" charset="0"/>
              </a:rPr>
              <a:t>.</a:t>
            </a:r>
          </a:p>
          <a:p>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Bản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vẽ</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nhà</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thường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có</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các</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bình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biểu</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diễn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sau</a:t>
            </a:r>
            <a:r>
              <a:rPr lang="en-US" sz="2800" dirty="0">
                <a:solidFill>
                  <a:srgbClr val="0000FF"/>
                </a:solidFill>
                <a:latin typeface="Times New Roman" panose="02020603050405020304" pitchFamily="18" charset="0"/>
                <a:cs typeface="Times New Roman" panose="02020603050405020304" pitchFamily="18" charset="0"/>
              </a:rPr>
              <a:t>:</a:t>
            </a:r>
          </a:p>
          <a:p>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Mặt</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đứng</a:t>
            </a:r>
            <a:r>
              <a:rPr lang="en-US" sz="2800" dirty="0" smtClean="0">
                <a:solidFill>
                  <a:srgbClr val="0000FF"/>
                </a:solidFill>
                <a:latin typeface="Times New Roman" panose="02020603050405020304" pitchFamily="18" charset="0"/>
                <a:cs typeface="Times New Roman" panose="02020603050405020304" pitchFamily="18" charset="0"/>
              </a:rPr>
              <a:t>.</a:t>
            </a:r>
          </a:p>
          <a:p>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Mặt</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bằng</a:t>
            </a:r>
            <a:endParaRPr lang="en-US" sz="2800" dirty="0" smtClean="0">
              <a:solidFill>
                <a:srgbClr val="0000FF"/>
              </a:solidFill>
              <a:latin typeface="Times New Roman" panose="02020603050405020304" pitchFamily="18" charset="0"/>
              <a:cs typeface="Times New Roman" panose="02020603050405020304" pitchFamily="18" charset="0"/>
            </a:endParaRPr>
          </a:p>
          <a:p>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Mặt</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cắt</a:t>
            </a:r>
            <a:r>
              <a:rPr lang="en-US" sz="2800"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83739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954107"/>
          </a:xfrm>
          <a:prstGeom prst="rect">
            <a:avLst/>
          </a:prstGeom>
        </p:spPr>
        <p:txBody>
          <a:bodyPr wrap="square">
            <a:spAutoFit/>
          </a:bodyPr>
          <a:lstStyle/>
          <a:p>
            <a:r>
              <a:rPr lang="en-US" sz="2800" b="1" dirty="0" smtClean="0">
                <a:solidFill>
                  <a:srgbClr val="0033CC"/>
                </a:solidFill>
                <a:latin typeface="Times New Roman" panose="02020603050405020304" pitchFamily="18" charset="0"/>
                <a:cs typeface="Times New Roman" panose="02020603050405020304" pitchFamily="18" charset="0"/>
              </a:rPr>
              <a:t>II, </a:t>
            </a:r>
            <a:r>
              <a:rPr lang="en-US" sz="2800" b="1" u="sng" dirty="0" err="1" smtClean="0">
                <a:solidFill>
                  <a:srgbClr val="0033CC"/>
                </a:solidFill>
                <a:latin typeface="Times New Roman" panose="02020603050405020304" pitchFamily="18" charset="0"/>
                <a:cs typeface="Times New Roman" panose="02020603050405020304" pitchFamily="18" charset="0"/>
              </a:rPr>
              <a:t>Kí</a:t>
            </a:r>
            <a:r>
              <a:rPr lang="en-US" sz="2800" b="1" u="sng" dirty="0" smtClean="0">
                <a:solidFill>
                  <a:srgbClr val="0033CC"/>
                </a:solidFill>
                <a:latin typeface="Times New Roman" panose="02020603050405020304" pitchFamily="18" charset="0"/>
                <a:cs typeface="Times New Roman" panose="02020603050405020304" pitchFamily="18" charset="0"/>
              </a:rPr>
              <a:t> </a:t>
            </a:r>
            <a:r>
              <a:rPr lang="en-US" sz="2800" b="1" u="sng" dirty="0" err="1" smtClean="0">
                <a:solidFill>
                  <a:srgbClr val="0033CC"/>
                </a:solidFill>
                <a:latin typeface="Times New Roman" panose="02020603050405020304" pitchFamily="18" charset="0"/>
                <a:cs typeface="Times New Roman" panose="02020603050405020304" pitchFamily="18" charset="0"/>
              </a:rPr>
              <a:t>hiệu</a:t>
            </a:r>
            <a:r>
              <a:rPr lang="en-US" sz="2800" b="1" u="sng" dirty="0" smtClean="0">
                <a:solidFill>
                  <a:srgbClr val="0033CC"/>
                </a:solidFill>
                <a:latin typeface="Times New Roman" panose="02020603050405020304" pitchFamily="18" charset="0"/>
                <a:cs typeface="Times New Roman" panose="02020603050405020304" pitchFamily="18" charset="0"/>
              </a:rPr>
              <a:t> </a:t>
            </a:r>
            <a:r>
              <a:rPr lang="en-US" sz="2800" b="1" u="sng" dirty="0" err="1" smtClean="0">
                <a:solidFill>
                  <a:srgbClr val="0033CC"/>
                </a:solidFill>
                <a:latin typeface="Times New Roman" panose="02020603050405020304" pitchFamily="18" charset="0"/>
                <a:cs typeface="Times New Roman" panose="02020603050405020304" pitchFamily="18" charset="0"/>
              </a:rPr>
              <a:t>quy</a:t>
            </a:r>
            <a:r>
              <a:rPr lang="en-US" sz="2800" b="1" u="sng" dirty="0" smtClean="0">
                <a:solidFill>
                  <a:srgbClr val="0033CC"/>
                </a:solidFill>
                <a:latin typeface="Times New Roman" panose="02020603050405020304" pitchFamily="18" charset="0"/>
                <a:cs typeface="Times New Roman" panose="02020603050405020304" pitchFamily="18" charset="0"/>
              </a:rPr>
              <a:t> </a:t>
            </a:r>
            <a:r>
              <a:rPr lang="en-US" sz="2800" b="1" u="sng" dirty="0" err="1" smtClean="0">
                <a:solidFill>
                  <a:srgbClr val="0033CC"/>
                </a:solidFill>
                <a:latin typeface="Times New Roman" panose="02020603050405020304" pitchFamily="18" charset="0"/>
                <a:cs typeface="Times New Roman" panose="02020603050405020304" pitchFamily="18" charset="0"/>
              </a:rPr>
              <a:t>ước</a:t>
            </a:r>
            <a:r>
              <a:rPr lang="en-US" sz="2800" b="1" u="sng" dirty="0" smtClean="0">
                <a:solidFill>
                  <a:srgbClr val="0033CC"/>
                </a:solidFill>
                <a:latin typeface="Times New Roman" panose="02020603050405020304" pitchFamily="18" charset="0"/>
                <a:cs typeface="Times New Roman" panose="02020603050405020304" pitchFamily="18" charset="0"/>
              </a:rPr>
              <a:t> </a:t>
            </a:r>
            <a:r>
              <a:rPr lang="en-US" sz="2800" b="1" u="sng" dirty="0" err="1" smtClean="0">
                <a:solidFill>
                  <a:srgbClr val="0033CC"/>
                </a:solidFill>
                <a:latin typeface="Times New Roman" panose="02020603050405020304" pitchFamily="18" charset="0"/>
                <a:cs typeface="Times New Roman" panose="02020603050405020304" pitchFamily="18" charset="0"/>
              </a:rPr>
              <a:t>một</a:t>
            </a:r>
            <a:r>
              <a:rPr lang="en-US" sz="2800" b="1" u="sng" dirty="0" smtClean="0">
                <a:solidFill>
                  <a:srgbClr val="0033CC"/>
                </a:solidFill>
                <a:latin typeface="Times New Roman" panose="02020603050405020304" pitchFamily="18" charset="0"/>
                <a:cs typeface="Times New Roman" panose="02020603050405020304" pitchFamily="18" charset="0"/>
              </a:rPr>
              <a:t> </a:t>
            </a:r>
            <a:r>
              <a:rPr lang="en-US" sz="2800" b="1" u="sng" dirty="0" err="1" smtClean="0">
                <a:solidFill>
                  <a:srgbClr val="0033CC"/>
                </a:solidFill>
                <a:latin typeface="Times New Roman" panose="02020603050405020304" pitchFamily="18" charset="0"/>
                <a:cs typeface="Times New Roman" panose="02020603050405020304" pitchFamily="18" charset="0"/>
              </a:rPr>
              <a:t>số</a:t>
            </a:r>
            <a:r>
              <a:rPr lang="en-US" sz="2800" b="1" u="sng" dirty="0" smtClean="0">
                <a:solidFill>
                  <a:srgbClr val="0033CC"/>
                </a:solidFill>
                <a:latin typeface="Times New Roman" panose="02020603050405020304" pitchFamily="18" charset="0"/>
                <a:cs typeface="Times New Roman" panose="02020603050405020304" pitchFamily="18" charset="0"/>
              </a:rPr>
              <a:t> </a:t>
            </a:r>
            <a:r>
              <a:rPr lang="en-US" sz="2800" b="1" u="sng" dirty="0" err="1" smtClean="0">
                <a:solidFill>
                  <a:srgbClr val="0033CC"/>
                </a:solidFill>
                <a:latin typeface="Times New Roman" panose="02020603050405020304" pitchFamily="18" charset="0"/>
                <a:cs typeface="Times New Roman" panose="02020603050405020304" pitchFamily="18" charset="0"/>
              </a:rPr>
              <a:t>bộ</a:t>
            </a:r>
            <a:r>
              <a:rPr lang="en-US" sz="2800" b="1" u="sng" dirty="0" smtClean="0">
                <a:solidFill>
                  <a:srgbClr val="0033CC"/>
                </a:solidFill>
                <a:latin typeface="Times New Roman" panose="02020603050405020304" pitchFamily="18" charset="0"/>
                <a:cs typeface="Times New Roman" panose="02020603050405020304" pitchFamily="18" charset="0"/>
              </a:rPr>
              <a:t> </a:t>
            </a:r>
            <a:r>
              <a:rPr lang="en-US" sz="2800" b="1" u="sng" dirty="0" err="1" smtClean="0">
                <a:solidFill>
                  <a:srgbClr val="0033CC"/>
                </a:solidFill>
                <a:latin typeface="Times New Roman" panose="02020603050405020304" pitchFamily="18" charset="0"/>
                <a:cs typeface="Times New Roman" panose="02020603050405020304" pitchFamily="18" charset="0"/>
              </a:rPr>
              <a:t>phận</a:t>
            </a:r>
            <a:r>
              <a:rPr lang="en-US" sz="2800" b="1" u="sng" dirty="0" smtClean="0">
                <a:solidFill>
                  <a:srgbClr val="0033CC"/>
                </a:solidFill>
                <a:latin typeface="Times New Roman" panose="02020603050405020304" pitchFamily="18" charset="0"/>
                <a:cs typeface="Times New Roman" panose="02020603050405020304" pitchFamily="18" charset="0"/>
              </a:rPr>
              <a:t> </a:t>
            </a:r>
            <a:r>
              <a:rPr lang="en-US" sz="2800" b="1" u="sng" dirty="0" err="1" smtClean="0">
                <a:solidFill>
                  <a:srgbClr val="0033CC"/>
                </a:solidFill>
                <a:latin typeface="Times New Roman" panose="02020603050405020304" pitchFamily="18" charset="0"/>
                <a:cs typeface="Times New Roman" panose="02020603050405020304" pitchFamily="18" charset="0"/>
              </a:rPr>
              <a:t>của</a:t>
            </a:r>
            <a:r>
              <a:rPr lang="en-US" sz="2800" b="1" u="sng" dirty="0" smtClean="0">
                <a:solidFill>
                  <a:srgbClr val="0033CC"/>
                </a:solidFill>
                <a:latin typeface="Times New Roman" panose="02020603050405020304" pitchFamily="18" charset="0"/>
                <a:cs typeface="Times New Roman" panose="02020603050405020304" pitchFamily="18" charset="0"/>
              </a:rPr>
              <a:t> </a:t>
            </a:r>
            <a:r>
              <a:rPr lang="en-US" sz="2800" b="1" u="sng" dirty="0" err="1" smtClean="0">
                <a:solidFill>
                  <a:srgbClr val="0033CC"/>
                </a:solidFill>
                <a:latin typeface="Times New Roman" panose="02020603050405020304" pitchFamily="18" charset="0"/>
                <a:cs typeface="Times New Roman" panose="02020603050405020304" pitchFamily="18" charset="0"/>
              </a:rPr>
              <a:t>ngôi</a:t>
            </a:r>
            <a:r>
              <a:rPr lang="en-US" sz="2800" b="1" u="sng" dirty="0" smtClean="0">
                <a:solidFill>
                  <a:srgbClr val="0033CC"/>
                </a:solidFill>
                <a:latin typeface="Times New Roman" panose="02020603050405020304" pitchFamily="18" charset="0"/>
                <a:cs typeface="Times New Roman" panose="02020603050405020304" pitchFamily="18" charset="0"/>
              </a:rPr>
              <a:t> </a:t>
            </a:r>
            <a:r>
              <a:rPr lang="en-US" sz="2800" b="1" u="sng" dirty="0" err="1" smtClean="0">
                <a:solidFill>
                  <a:srgbClr val="0033CC"/>
                </a:solidFill>
                <a:latin typeface="Times New Roman" panose="02020603050405020304" pitchFamily="18" charset="0"/>
                <a:cs typeface="Times New Roman" panose="02020603050405020304" pitchFamily="18" charset="0"/>
              </a:rPr>
              <a:t>nhà</a:t>
            </a:r>
            <a:r>
              <a:rPr lang="en-US" sz="2800" b="1" dirty="0" smtClean="0">
                <a:solidFill>
                  <a:srgbClr val="0033CC"/>
                </a:solidFill>
                <a:latin typeface="Times New Roman" panose="02020603050405020304" pitchFamily="18" charset="0"/>
                <a:cs typeface="Times New Roman" panose="02020603050405020304" pitchFamily="18" charset="0"/>
              </a:rPr>
              <a:t>.</a:t>
            </a:r>
          </a:p>
          <a:p>
            <a:pPr algn="ctr"/>
            <a:r>
              <a:rPr lang="en-US" sz="2800" b="1" dirty="0" err="1" smtClean="0">
                <a:solidFill>
                  <a:srgbClr val="0033CC"/>
                </a:solidFill>
                <a:latin typeface="Times New Roman" panose="02020603050405020304" pitchFamily="18" charset="0"/>
                <a:cs typeface="Times New Roman" panose="02020603050405020304" pitchFamily="18" charset="0"/>
              </a:rPr>
              <a:t>Bảng</a:t>
            </a:r>
            <a:r>
              <a:rPr lang="en-US" sz="2800" b="1" dirty="0" smtClean="0">
                <a:solidFill>
                  <a:srgbClr val="0033CC"/>
                </a:solidFill>
                <a:latin typeface="Times New Roman" panose="02020603050405020304" pitchFamily="18" charset="0"/>
                <a:cs typeface="Times New Roman" panose="02020603050405020304" pitchFamily="18" charset="0"/>
              </a:rPr>
              <a:t> 5.1. SGK - T29</a:t>
            </a:r>
            <a:endParaRPr lang="en-US" sz="2800" b="1" dirty="0">
              <a:solidFill>
                <a:srgbClr val="0033CC"/>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53655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77422" y="844061"/>
            <a:ext cx="11539025" cy="5662247"/>
          </a:xfrm>
          <a:prstGeom prst="rect">
            <a:avLst/>
          </a:prstGeom>
        </p:spPr>
      </p:pic>
      <p:sp>
        <p:nvSpPr>
          <p:cNvPr id="3" name="TextBox 2"/>
          <p:cNvSpPr txBox="1"/>
          <p:nvPr/>
        </p:nvSpPr>
        <p:spPr>
          <a:xfrm>
            <a:off x="1099039" y="114300"/>
            <a:ext cx="10295792" cy="461665"/>
          </a:xfrm>
          <a:prstGeom prst="rect">
            <a:avLst/>
          </a:prstGeom>
          <a:noFill/>
        </p:spPr>
        <p:txBody>
          <a:bodyPr wrap="square" rtlCol="0">
            <a:spAutoFit/>
          </a:bodyPr>
          <a:lstStyle/>
          <a:p>
            <a:r>
              <a:rPr lang="en-US" sz="2400" b="1" i="1" smtClean="0">
                <a:solidFill>
                  <a:prstClr val="black"/>
                </a:solidFill>
                <a:latin typeface="Times New Roman" panose="02020603050405020304" pitchFamily="18" charset="0"/>
                <a:cs typeface="Times New Roman" panose="02020603050405020304" pitchFamily="18" charset="0"/>
              </a:rPr>
              <a:t>Bảng 5.1. Kí hiệu quy ước một số bộ phận của ngôi nhà(theo TCVN 4609:1998)</a:t>
            </a:r>
            <a:endParaRPr lang="en-US" sz="2400" b="1" i="1">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55380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5262979"/>
          </a:xfrm>
          <a:prstGeom prst="rect">
            <a:avLst/>
          </a:prstGeom>
        </p:spPr>
        <p:txBody>
          <a:bodyPr wrap="square">
            <a:spAutoFit/>
          </a:bodyPr>
          <a:lstStyle/>
          <a:p>
            <a:r>
              <a:rPr lang="en-US" sz="2400" b="1" dirty="0" smtClean="0">
                <a:solidFill>
                  <a:srgbClr val="0033CC"/>
                </a:solidFill>
                <a:latin typeface="Times New Roman" panose="02020603050405020304" pitchFamily="18" charset="0"/>
                <a:cs typeface="Times New Roman" panose="02020603050405020304" pitchFamily="18" charset="0"/>
              </a:rPr>
              <a:t>III. </a:t>
            </a:r>
            <a:r>
              <a:rPr lang="en-US" sz="2400" b="1" u="sng" dirty="0" err="1">
                <a:solidFill>
                  <a:srgbClr val="0033CC"/>
                </a:solidFill>
                <a:latin typeface="Times New Roman" panose="02020603050405020304" pitchFamily="18" charset="0"/>
                <a:cs typeface="Times New Roman" panose="02020603050405020304" pitchFamily="18" charset="0"/>
              </a:rPr>
              <a:t>Đọc</a:t>
            </a:r>
            <a:r>
              <a:rPr lang="en-US" sz="2400" b="1" u="sng" dirty="0">
                <a:solidFill>
                  <a:srgbClr val="0033CC"/>
                </a:solidFill>
                <a:latin typeface="Times New Roman" panose="02020603050405020304" pitchFamily="18" charset="0"/>
                <a:cs typeface="Times New Roman" panose="02020603050405020304" pitchFamily="18" charset="0"/>
              </a:rPr>
              <a:t> </a:t>
            </a:r>
            <a:r>
              <a:rPr lang="en-US" sz="2400" b="1" u="sng" dirty="0" err="1">
                <a:solidFill>
                  <a:srgbClr val="0033CC"/>
                </a:solidFill>
                <a:latin typeface="Times New Roman" panose="02020603050405020304" pitchFamily="18" charset="0"/>
                <a:cs typeface="Times New Roman" panose="02020603050405020304" pitchFamily="18" charset="0"/>
              </a:rPr>
              <a:t>bản</a:t>
            </a:r>
            <a:r>
              <a:rPr lang="en-US" sz="2400" b="1" u="sng" dirty="0">
                <a:solidFill>
                  <a:srgbClr val="0033CC"/>
                </a:solidFill>
                <a:latin typeface="Times New Roman" panose="02020603050405020304" pitchFamily="18" charset="0"/>
                <a:cs typeface="Times New Roman" panose="02020603050405020304" pitchFamily="18" charset="0"/>
              </a:rPr>
              <a:t> </a:t>
            </a:r>
            <a:r>
              <a:rPr lang="en-US" sz="2400" b="1" u="sng" dirty="0" err="1">
                <a:solidFill>
                  <a:srgbClr val="0033CC"/>
                </a:solidFill>
                <a:latin typeface="Times New Roman" panose="02020603050405020304" pitchFamily="18" charset="0"/>
                <a:cs typeface="Times New Roman" panose="02020603050405020304" pitchFamily="18" charset="0"/>
              </a:rPr>
              <a:t>vẽ</a:t>
            </a:r>
            <a:r>
              <a:rPr lang="en-US" sz="2400" b="1" u="sng" dirty="0">
                <a:solidFill>
                  <a:srgbClr val="0033CC"/>
                </a:solidFill>
                <a:latin typeface="Times New Roman" panose="02020603050405020304" pitchFamily="18" charset="0"/>
                <a:cs typeface="Times New Roman" panose="02020603050405020304" pitchFamily="18" charset="0"/>
              </a:rPr>
              <a:t> </a:t>
            </a:r>
            <a:r>
              <a:rPr lang="en-US" sz="2400" b="1" u="sng" dirty="0" err="1" smtClean="0">
                <a:solidFill>
                  <a:srgbClr val="0033CC"/>
                </a:solidFill>
                <a:latin typeface="Times New Roman" panose="02020603050405020304" pitchFamily="18" charset="0"/>
                <a:cs typeface="Times New Roman" panose="02020603050405020304" pitchFamily="18" charset="0"/>
              </a:rPr>
              <a:t>nhà</a:t>
            </a:r>
            <a:r>
              <a:rPr lang="en-US" sz="2400" b="1" u="sng" dirty="0" smtClean="0">
                <a:solidFill>
                  <a:srgbClr val="0033CC"/>
                </a:solidFill>
                <a:latin typeface="Times New Roman" panose="02020603050405020304" pitchFamily="18" charset="0"/>
                <a:cs typeface="Times New Roman" panose="02020603050405020304" pitchFamily="18" charset="0"/>
              </a:rPr>
              <a:t>.</a:t>
            </a:r>
            <a:endParaRPr lang="en-US" sz="2400" b="1" u="sng" dirty="0">
              <a:solidFill>
                <a:srgbClr val="0033CC"/>
              </a:solidFill>
              <a:latin typeface="Times New Roman" panose="02020603050405020304" pitchFamily="18" charset="0"/>
              <a:cs typeface="Times New Roman" panose="02020603050405020304" pitchFamily="18" charset="0"/>
            </a:endParaRPr>
          </a:p>
          <a:p>
            <a:r>
              <a:rPr lang="en-US" sz="2400" dirty="0" smtClean="0">
                <a:solidFill>
                  <a:srgbClr val="0033CC"/>
                </a:solidFill>
                <a:latin typeface="Times New Roman" panose="02020603050405020304" pitchFamily="18" charset="0"/>
                <a:cs typeface="Times New Roman" panose="02020603050405020304" pitchFamily="18" charset="0"/>
              </a:rPr>
              <a:t> </a:t>
            </a:r>
            <a:r>
              <a:rPr lang="en-US" sz="2400" u="sng" dirty="0" err="1">
                <a:solidFill>
                  <a:srgbClr val="0033CC"/>
                </a:solidFill>
                <a:latin typeface="Times New Roman" panose="02020603050405020304" pitchFamily="18" charset="0"/>
                <a:cs typeface="Times New Roman" panose="02020603050405020304" pitchFamily="18" charset="0"/>
              </a:rPr>
              <a:t>Bước</a:t>
            </a:r>
            <a:r>
              <a:rPr lang="en-US" sz="2400" u="sng" dirty="0">
                <a:solidFill>
                  <a:srgbClr val="0033CC"/>
                </a:solidFill>
                <a:latin typeface="Times New Roman" panose="02020603050405020304" pitchFamily="18" charset="0"/>
                <a:cs typeface="Times New Roman" panose="02020603050405020304" pitchFamily="18" charset="0"/>
              </a:rPr>
              <a:t> </a:t>
            </a:r>
            <a:r>
              <a:rPr lang="en-US" sz="2400" u="sng" dirty="0" smtClean="0">
                <a:solidFill>
                  <a:srgbClr val="0033CC"/>
                </a:solidFill>
                <a:latin typeface="Times New Roman" panose="02020603050405020304" pitchFamily="18" charset="0"/>
                <a:cs typeface="Times New Roman" panose="02020603050405020304" pitchFamily="18" charset="0"/>
              </a:rPr>
              <a:t>1</a:t>
            </a:r>
            <a:r>
              <a:rPr lang="en-US" sz="2400" dirty="0" smtClean="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Khung</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smtClean="0">
                <a:solidFill>
                  <a:srgbClr val="0033CC"/>
                </a:solidFill>
                <a:latin typeface="Times New Roman" panose="02020603050405020304" pitchFamily="18" charset="0"/>
                <a:cs typeface="Times New Roman" panose="02020603050405020304" pitchFamily="18" charset="0"/>
              </a:rPr>
              <a:t>tên</a:t>
            </a:r>
            <a:r>
              <a:rPr lang="en-US" sz="2400" dirty="0">
                <a:solidFill>
                  <a:srgbClr val="0033CC"/>
                </a:solidFill>
                <a:latin typeface="Times New Roman" panose="02020603050405020304" pitchFamily="18" charset="0"/>
                <a:cs typeface="Times New Roman" panose="02020603050405020304" pitchFamily="18" charset="0"/>
              </a:rPr>
              <a:t>.</a:t>
            </a:r>
            <a:endParaRPr lang="en-US" sz="2400" dirty="0">
              <a:solidFill>
                <a:srgbClr val="0033CC"/>
              </a:solidFill>
              <a:latin typeface="Times New Roman" panose="02020603050405020304" pitchFamily="18" charset="0"/>
              <a:cs typeface="Times New Roman" panose="02020603050405020304" pitchFamily="18" charset="0"/>
            </a:endParaRPr>
          </a:p>
          <a:p>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Tên</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của</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ngôi</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nhà</a:t>
            </a:r>
            <a:endParaRPr lang="en-US" sz="2400" dirty="0">
              <a:solidFill>
                <a:srgbClr val="0033CC"/>
              </a:solidFill>
              <a:latin typeface="Times New Roman" panose="02020603050405020304" pitchFamily="18" charset="0"/>
              <a:cs typeface="Times New Roman" panose="02020603050405020304" pitchFamily="18" charset="0"/>
            </a:endParaRPr>
          </a:p>
          <a:p>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Tỉ</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lệ</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bản</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vẽ</a:t>
            </a:r>
            <a:endParaRPr lang="en-US" sz="2400" dirty="0">
              <a:solidFill>
                <a:srgbClr val="0033CC"/>
              </a:solidFill>
              <a:latin typeface="Times New Roman" panose="02020603050405020304" pitchFamily="18" charset="0"/>
              <a:cs typeface="Times New Roman" panose="02020603050405020304" pitchFamily="18" charset="0"/>
            </a:endParaRPr>
          </a:p>
          <a:p>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Đơn</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vị</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thiết</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kế</a:t>
            </a:r>
            <a:endParaRPr lang="en-US" sz="2400" dirty="0">
              <a:solidFill>
                <a:srgbClr val="0033CC"/>
              </a:solidFill>
              <a:latin typeface="Times New Roman" panose="02020603050405020304" pitchFamily="18" charset="0"/>
              <a:cs typeface="Times New Roman" panose="02020603050405020304" pitchFamily="18" charset="0"/>
            </a:endParaRPr>
          </a:p>
          <a:p>
            <a:r>
              <a:rPr lang="en-US" sz="2400" u="sng" dirty="0" err="1" smtClean="0">
                <a:solidFill>
                  <a:srgbClr val="0033CC"/>
                </a:solidFill>
                <a:latin typeface="Times New Roman" panose="02020603050405020304" pitchFamily="18" charset="0"/>
                <a:cs typeface="Times New Roman" panose="02020603050405020304" pitchFamily="18" charset="0"/>
              </a:rPr>
              <a:t>Bước</a:t>
            </a:r>
            <a:r>
              <a:rPr lang="en-US" sz="2400" u="sng" dirty="0" smtClean="0">
                <a:solidFill>
                  <a:srgbClr val="0033CC"/>
                </a:solidFill>
                <a:latin typeface="Times New Roman" panose="02020603050405020304" pitchFamily="18" charset="0"/>
                <a:cs typeface="Times New Roman" panose="02020603050405020304" pitchFamily="18" charset="0"/>
              </a:rPr>
              <a:t> 2</a:t>
            </a:r>
            <a:r>
              <a:rPr lang="en-US" sz="2400" dirty="0" smtClean="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Hình</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biểu</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diễn</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tên</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gọi</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các</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hình</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biểu</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diễn</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vị</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trí</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đặt</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các</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hình</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biểu</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smtClean="0">
                <a:solidFill>
                  <a:srgbClr val="0033CC"/>
                </a:solidFill>
                <a:latin typeface="Times New Roman" panose="02020603050405020304" pitchFamily="18" charset="0"/>
                <a:cs typeface="Times New Roman" panose="02020603050405020304" pitchFamily="18" charset="0"/>
              </a:rPr>
              <a:t>diễn</a:t>
            </a:r>
            <a:r>
              <a:rPr lang="en-US" sz="2400" dirty="0" smtClean="0">
                <a:solidFill>
                  <a:srgbClr val="0033CC"/>
                </a:solidFill>
                <a:latin typeface="Times New Roman" panose="02020603050405020304" pitchFamily="18" charset="0"/>
                <a:cs typeface="Times New Roman" panose="02020603050405020304" pitchFamily="18" charset="0"/>
              </a:rPr>
              <a:t>.</a:t>
            </a:r>
            <a:endParaRPr lang="en-US" sz="2400" dirty="0">
              <a:solidFill>
                <a:srgbClr val="0033CC"/>
              </a:solidFill>
              <a:latin typeface="Times New Roman" panose="02020603050405020304" pitchFamily="18" charset="0"/>
              <a:cs typeface="Times New Roman" panose="02020603050405020304" pitchFamily="18" charset="0"/>
            </a:endParaRPr>
          </a:p>
          <a:p>
            <a:r>
              <a:rPr lang="en-US" sz="2400" u="sng" dirty="0" err="1" smtClean="0">
                <a:solidFill>
                  <a:srgbClr val="0033CC"/>
                </a:solidFill>
                <a:latin typeface="Times New Roman" panose="02020603050405020304" pitchFamily="18" charset="0"/>
                <a:cs typeface="Times New Roman" panose="02020603050405020304" pitchFamily="18" charset="0"/>
              </a:rPr>
              <a:t>Bước</a:t>
            </a:r>
            <a:r>
              <a:rPr lang="en-US" sz="2400" u="sng" dirty="0" smtClean="0">
                <a:solidFill>
                  <a:srgbClr val="0033CC"/>
                </a:solidFill>
                <a:latin typeface="Times New Roman" panose="02020603050405020304" pitchFamily="18" charset="0"/>
                <a:cs typeface="Times New Roman" panose="02020603050405020304" pitchFamily="18" charset="0"/>
              </a:rPr>
              <a:t> </a:t>
            </a:r>
            <a:r>
              <a:rPr lang="en-US" sz="2400" u="sng" dirty="0">
                <a:solidFill>
                  <a:srgbClr val="0033CC"/>
                </a:solidFill>
                <a:latin typeface="Times New Roman" panose="02020603050405020304" pitchFamily="18" charset="0"/>
                <a:cs typeface="Times New Roman" panose="02020603050405020304" pitchFamily="18" charset="0"/>
              </a:rPr>
              <a:t>3</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Kích</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smtClean="0">
                <a:solidFill>
                  <a:srgbClr val="0033CC"/>
                </a:solidFill>
                <a:latin typeface="Times New Roman" panose="02020603050405020304" pitchFamily="18" charset="0"/>
                <a:cs typeface="Times New Roman" panose="02020603050405020304" pitchFamily="18" charset="0"/>
              </a:rPr>
              <a:t>thước</a:t>
            </a:r>
            <a:r>
              <a:rPr lang="en-US" sz="2400" dirty="0">
                <a:solidFill>
                  <a:srgbClr val="0033CC"/>
                </a:solidFill>
                <a:latin typeface="Times New Roman" panose="02020603050405020304" pitchFamily="18" charset="0"/>
                <a:cs typeface="Times New Roman" panose="02020603050405020304" pitchFamily="18" charset="0"/>
              </a:rPr>
              <a:t>.</a:t>
            </a:r>
            <a:endParaRPr lang="en-US" sz="2400" dirty="0">
              <a:solidFill>
                <a:srgbClr val="0033CC"/>
              </a:solidFill>
              <a:latin typeface="Times New Roman" panose="02020603050405020304" pitchFamily="18" charset="0"/>
              <a:cs typeface="Times New Roman" panose="02020603050405020304" pitchFamily="18" charset="0"/>
            </a:endParaRPr>
          </a:p>
          <a:p>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Kích</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thước</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chung</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của</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ngôi</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nhà</a:t>
            </a:r>
            <a:endParaRPr lang="en-US" sz="2400" dirty="0">
              <a:solidFill>
                <a:srgbClr val="0033CC"/>
              </a:solidFill>
              <a:latin typeface="Times New Roman" panose="02020603050405020304" pitchFamily="18" charset="0"/>
              <a:cs typeface="Times New Roman" panose="02020603050405020304" pitchFamily="18" charset="0"/>
            </a:endParaRPr>
          </a:p>
          <a:p>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Kích</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thước</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từng</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phòng</a:t>
            </a:r>
            <a:endParaRPr lang="en-US" sz="2400" dirty="0">
              <a:solidFill>
                <a:srgbClr val="0033CC"/>
              </a:solidFill>
              <a:latin typeface="Times New Roman" panose="02020603050405020304" pitchFamily="18" charset="0"/>
              <a:cs typeface="Times New Roman" panose="02020603050405020304" pitchFamily="18" charset="0"/>
            </a:endParaRPr>
          </a:p>
          <a:p>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Kích</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thước</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của</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từng</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loại</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cửa</a:t>
            </a:r>
            <a:r>
              <a:rPr lang="en-US" sz="2400" dirty="0">
                <a:solidFill>
                  <a:srgbClr val="0033CC"/>
                </a:solidFill>
                <a:latin typeface="Times New Roman" panose="02020603050405020304" pitchFamily="18" charset="0"/>
                <a:cs typeface="Times New Roman" panose="02020603050405020304" pitchFamily="18" charset="0"/>
              </a:rPr>
              <a:t>.</a:t>
            </a:r>
          </a:p>
          <a:p>
            <a:r>
              <a:rPr lang="en-US" sz="2400" u="sng" dirty="0" err="1" smtClean="0">
                <a:solidFill>
                  <a:srgbClr val="0033CC"/>
                </a:solidFill>
                <a:latin typeface="Times New Roman" panose="02020603050405020304" pitchFamily="18" charset="0"/>
                <a:cs typeface="Times New Roman" panose="02020603050405020304" pitchFamily="18" charset="0"/>
              </a:rPr>
              <a:t>Bước</a:t>
            </a:r>
            <a:r>
              <a:rPr lang="en-US" sz="2400" u="sng" dirty="0" smtClean="0">
                <a:solidFill>
                  <a:srgbClr val="0033CC"/>
                </a:solidFill>
                <a:latin typeface="Times New Roman" panose="02020603050405020304" pitchFamily="18" charset="0"/>
                <a:cs typeface="Times New Roman" panose="02020603050405020304" pitchFamily="18" charset="0"/>
              </a:rPr>
              <a:t> 4</a:t>
            </a:r>
            <a:r>
              <a:rPr lang="en-US" sz="2400" dirty="0" smtClean="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Các</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bộ</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phận</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smtClean="0">
                <a:solidFill>
                  <a:srgbClr val="0033CC"/>
                </a:solidFill>
                <a:latin typeface="Times New Roman" panose="02020603050405020304" pitchFamily="18" charset="0"/>
                <a:cs typeface="Times New Roman" panose="02020603050405020304" pitchFamily="18" charset="0"/>
              </a:rPr>
              <a:t>chính</a:t>
            </a:r>
            <a:r>
              <a:rPr lang="en-US" sz="2400" dirty="0" smtClean="0">
                <a:solidFill>
                  <a:srgbClr val="0033CC"/>
                </a:solidFill>
                <a:latin typeface="Times New Roman" panose="02020603050405020304" pitchFamily="18" charset="0"/>
                <a:cs typeface="Times New Roman" panose="02020603050405020304" pitchFamily="18" charset="0"/>
              </a:rPr>
              <a:t>.</a:t>
            </a:r>
            <a:endParaRPr lang="en-US" sz="2400" dirty="0">
              <a:solidFill>
                <a:srgbClr val="0033CC"/>
              </a:solidFill>
              <a:latin typeface="Times New Roman" panose="02020603050405020304" pitchFamily="18" charset="0"/>
              <a:cs typeface="Times New Roman" panose="02020603050405020304" pitchFamily="18" charset="0"/>
            </a:endParaRPr>
          </a:p>
          <a:p>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Số</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phòng</a:t>
            </a:r>
            <a:endParaRPr lang="en-US" sz="2400" dirty="0">
              <a:solidFill>
                <a:srgbClr val="0033CC"/>
              </a:solidFill>
              <a:latin typeface="Times New Roman" panose="02020603050405020304" pitchFamily="18" charset="0"/>
              <a:cs typeface="Times New Roman" panose="02020603050405020304" pitchFamily="18" charset="0"/>
            </a:endParaRPr>
          </a:p>
          <a:p>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Số</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lượng</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cửa</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đi</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và</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cửa</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sổ</a:t>
            </a:r>
            <a:r>
              <a:rPr lang="en-US" sz="2400" dirty="0">
                <a:solidFill>
                  <a:srgbClr val="0033CC"/>
                </a:solidFill>
                <a:latin typeface="Times New Roman" panose="02020603050405020304" pitchFamily="18" charset="0"/>
                <a:cs typeface="Times New Roman" panose="02020603050405020304" pitchFamily="18" charset="0"/>
              </a:rPr>
              <a:t>.</a:t>
            </a:r>
          </a:p>
          <a:p>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Các</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loại</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cửa</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được</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sử</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dụng</a:t>
            </a:r>
            <a:endParaRPr lang="en-US" sz="2400" dirty="0">
              <a:solidFill>
                <a:srgbClr val="0033CC"/>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67556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498</TotalTime>
  <Words>974</Words>
  <Application>Microsoft Office PowerPoint</Application>
  <PresentationFormat>Custom</PresentationFormat>
  <Paragraphs>99</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Wisp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ADMIN</cp:lastModifiedBy>
  <cp:revision>52</cp:revision>
  <dcterms:created xsi:type="dcterms:W3CDTF">2023-06-21T22:05:51Z</dcterms:created>
  <dcterms:modified xsi:type="dcterms:W3CDTF">2023-09-13T04:41:41Z</dcterms:modified>
</cp:coreProperties>
</file>