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0"/>
  </p:notesMasterIdLst>
  <p:sldIdLst>
    <p:sldId id="292" r:id="rId2"/>
    <p:sldId id="318" r:id="rId3"/>
    <p:sldId id="337" r:id="rId4"/>
    <p:sldId id="293" r:id="rId5"/>
    <p:sldId id="294" r:id="rId6"/>
    <p:sldId id="295" r:id="rId7"/>
    <p:sldId id="338" r:id="rId8"/>
    <p:sldId id="361" r:id="rId9"/>
    <p:sldId id="362" r:id="rId10"/>
    <p:sldId id="297" r:id="rId11"/>
    <p:sldId id="344" r:id="rId12"/>
    <p:sldId id="363" r:id="rId13"/>
    <p:sldId id="368" r:id="rId14"/>
    <p:sldId id="327" r:id="rId15"/>
    <p:sldId id="369" r:id="rId16"/>
    <p:sldId id="372" r:id="rId17"/>
    <p:sldId id="371" r:id="rId18"/>
    <p:sldId id="310" r:id="rId19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1B3"/>
    <a:srgbClr val="009900"/>
    <a:srgbClr val="EDF6F7"/>
    <a:srgbClr val="C8FFFF"/>
    <a:srgbClr val="0000FF"/>
    <a:srgbClr val="FF7043"/>
    <a:srgbClr val="FF00FF"/>
    <a:srgbClr val="FF9900"/>
    <a:srgbClr val="CC00CC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67" autoAdjust="0"/>
    <p:restoredTop sz="94356" autoAdjust="0"/>
  </p:normalViewPr>
  <p:slideViewPr>
    <p:cSldViewPr>
      <p:cViewPr varScale="1">
        <p:scale>
          <a:sx n="69" d="100"/>
          <a:sy n="69" d="100"/>
        </p:scale>
        <p:origin x="532" y="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2:13.361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9.558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1.443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4.097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8.875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9.558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2:13.361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1.443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4.097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8.875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14.wav"/><Relationship Id="rId3" Type="http://schemas.microsoft.com/office/2007/relationships/media" Target="../media/media12.wav"/><Relationship Id="rId7" Type="http://schemas.microsoft.com/office/2007/relationships/media" Target="../media/media14.wav"/><Relationship Id="rId12" Type="http://schemas.openxmlformats.org/officeDocument/2006/relationships/image" Target="../media/image16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audio" Target="../media/media13.wav"/><Relationship Id="rId11" Type="http://schemas.openxmlformats.org/officeDocument/2006/relationships/image" Target="../media/image11.gif"/><Relationship Id="rId5" Type="http://schemas.microsoft.com/office/2007/relationships/media" Target="../media/media13.wav"/><Relationship Id="rId10" Type="http://schemas.openxmlformats.org/officeDocument/2006/relationships/image" Target="../media/image20.png"/><Relationship Id="rId4" Type="http://schemas.openxmlformats.org/officeDocument/2006/relationships/audio" Target="../media/media12.wav"/><Relationship Id="rId9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customXml" Target="../ink/ink5.xml"/><Relationship Id="rId3" Type="http://schemas.openxmlformats.org/officeDocument/2006/relationships/slideLayout" Target="../slideLayouts/slideLayout2.xml"/><Relationship Id="rId7" Type="http://schemas.openxmlformats.org/officeDocument/2006/relationships/customXml" Target="../ink/ink2.xml"/><Relationship Id="rId12" Type="http://schemas.openxmlformats.org/officeDocument/2006/relationships/image" Target="../media/image25.png"/><Relationship Id="rId2" Type="http://schemas.microsoft.com/office/2007/relationships/media" Target="../media/media16.mp4"/><Relationship Id="rId1" Type="http://schemas.openxmlformats.org/officeDocument/2006/relationships/video" Target="NULL" TargetMode="External"/><Relationship Id="rId11" Type="http://schemas.openxmlformats.org/officeDocument/2006/relationships/customXml" Target="../ink/ink4.xml"/><Relationship Id="rId5" Type="http://schemas.openxmlformats.org/officeDocument/2006/relationships/image" Target="../media/image22.png"/><Relationship Id="rId15" Type="http://schemas.openxmlformats.org/officeDocument/2006/relationships/image" Target="../media/image27.png"/><Relationship Id="rId10" Type="http://schemas.openxmlformats.org/officeDocument/2006/relationships/image" Target="../media/image24.png"/><Relationship Id="rId4" Type="http://schemas.openxmlformats.org/officeDocument/2006/relationships/customXml" Target="../ink/ink1.xml"/><Relationship Id="rId9" Type="http://schemas.openxmlformats.org/officeDocument/2006/relationships/customXml" Target="../ink/ink3.xml"/><Relationship Id="rId1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8.xml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12" Type="http://schemas.openxmlformats.org/officeDocument/2006/relationships/customXml" Target="../ink/ink10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customXml" Target="../ink/ink7.xml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openxmlformats.org/officeDocument/2006/relationships/customXml" Target="../ink/ink9.xml"/><Relationship Id="rId4" Type="http://schemas.openxmlformats.org/officeDocument/2006/relationships/customXml" Target="../ink/ink6.xml"/><Relationship Id="rId9" Type="http://schemas.openxmlformats.org/officeDocument/2006/relationships/image" Target="../media/image24.png"/><Relationship Id="rId1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wav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15.png"/><Relationship Id="rId3" Type="http://schemas.microsoft.com/office/2007/relationships/media" Target="../media/media4.wav"/><Relationship Id="rId7" Type="http://schemas.microsoft.com/office/2007/relationships/media" Target="../media/media6.wav"/><Relationship Id="rId12" Type="http://schemas.openxmlformats.org/officeDocument/2006/relationships/audio" Target="../media/media8.wav"/><Relationship Id="rId17" Type="http://schemas.openxmlformats.org/officeDocument/2006/relationships/image" Target="../media/image14.png"/><Relationship Id="rId2" Type="http://schemas.openxmlformats.org/officeDocument/2006/relationships/audio" Target="../media/media3.wav"/><Relationship Id="rId16" Type="http://schemas.openxmlformats.org/officeDocument/2006/relationships/image" Target="../media/image13.png"/><Relationship Id="rId1" Type="http://schemas.microsoft.com/office/2007/relationships/media" Target="../media/media3.wav"/><Relationship Id="rId6" Type="http://schemas.openxmlformats.org/officeDocument/2006/relationships/audio" Target="../media/media5.wav"/><Relationship Id="rId11" Type="http://schemas.microsoft.com/office/2007/relationships/media" Target="../media/media8.wav"/><Relationship Id="rId5" Type="http://schemas.microsoft.com/office/2007/relationships/media" Target="../media/media5.wav"/><Relationship Id="rId15" Type="http://schemas.openxmlformats.org/officeDocument/2006/relationships/image" Target="../media/image12.png"/><Relationship Id="rId10" Type="http://schemas.openxmlformats.org/officeDocument/2006/relationships/audio" Target="../media/media7.wav"/><Relationship Id="rId19" Type="http://schemas.openxmlformats.org/officeDocument/2006/relationships/image" Target="../media/image16.png"/><Relationship Id="rId4" Type="http://schemas.openxmlformats.org/officeDocument/2006/relationships/audio" Target="../media/media4.wav"/><Relationship Id="rId9" Type="http://schemas.microsoft.com/office/2007/relationships/media" Target="../media/media7.wav"/><Relationship Id="rId1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304800"/>
            <a:ext cx="7772400" cy="1470025"/>
          </a:xfrm>
        </p:spPr>
        <p:txBody>
          <a:bodyPr/>
          <a:lstStyle/>
          <a:p>
            <a:r>
              <a:rPr lang="en-US" sz="4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</a:t>
            </a:r>
            <a:r>
              <a:rPr 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đề</a:t>
            </a:r>
            <a: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</a:t>
            </a:r>
            <a:b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TÌNH BẠN BỐN PHƯƠNG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838200" y="2133600"/>
            <a:ext cx="10744200" cy="3733800"/>
          </a:xfrm>
        </p:spPr>
        <p:txBody>
          <a:bodyPr/>
          <a:lstStyle/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Hát: Bài </a:t>
            </a:r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Tình bạn bốn phương</a:t>
            </a:r>
          </a:p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Nghe nhạc: </a:t>
            </a:r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Turkish March</a:t>
            </a:r>
          </a:p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Đọc nhạc: </a:t>
            </a:r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Bài đọc nhạc số 4 </a:t>
            </a:r>
            <a:endParaRPr lang="en-US" sz="28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Nhạc cụ: 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Thể hiện tiết tấu; Hoà tấu</a:t>
            </a:r>
          </a:p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Lí thuyết âm nhạc: 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Nhịp</a:t>
            </a: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2800" b="1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Th</a:t>
            </a:r>
            <a:r>
              <a:rPr lang="vi-VN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ường</a:t>
            </a: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thức âm nhạc: 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Nhạc sĩ Wolfgang Amadeus Mozart</a:t>
            </a: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                                       </a:t>
            </a:r>
            <a:endParaRPr lang="en-US" sz="2800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en-US" sz="28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en-US" sz="28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Trải</a:t>
            </a:r>
            <a:r>
              <a:rPr lang="en-US" sz="28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nghiệm</a:t>
            </a: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và </a:t>
            </a:r>
            <a:r>
              <a:rPr lang="en-US" sz="2800" b="1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khám</a:t>
            </a: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phá: 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Thể hiện vòng hợp âm; Làm nhạc cụ gõ bằng các vật liệu, đồ dùng đã qua sử dụng</a:t>
            </a:r>
            <a:endParaRPr lang="en-US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2384"/>
            <a:ext cx="1727200" cy="19304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6743B5A-D8F3-4FED-B256-F0301FE2A9D6}"/>
              </a:ext>
            </a:extLst>
          </p:cNvPr>
          <p:cNvGrpSpPr/>
          <p:nvPr/>
        </p:nvGrpSpPr>
        <p:grpSpPr>
          <a:xfrm>
            <a:off x="5334000" y="4180065"/>
            <a:ext cx="385042" cy="828020"/>
            <a:chOff x="5334000" y="4038600"/>
            <a:chExt cx="385042" cy="82802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D8EF294-662F-44E8-8C63-A7F2786958CA}"/>
                </a:ext>
              </a:extLst>
            </p:cNvPr>
            <p:cNvSpPr txBox="1"/>
            <p:nvPr/>
          </p:nvSpPr>
          <p:spPr>
            <a:xfrm>
              <a:off x="5334000" y="4038600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18F5AC9-1F87-44E0-A4FB-54F351C2562A}"/>
                </a:ext>
              </a:extLst>
            </p:cNvPr>
            <p:cNvSpPr txBox="1"/>
            <p:nvPr/>
          </p:nvSpPr>
          <p:spPr>
            <a:xfrm>
              <a:off x="5334000" y="4343400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4349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nhBanBonPhuong Beat BQ2">
            <a:hlinkClick r:id="" action="ppaction://media"/>
            <a:extLst>
              <a:ext uri="{FF2B5EF4-FFF2-40B4-BE49-F238E27FC236}">
                <a16:creationId xmlns:a16="http://schemas.microsoft.com/office/drawing/2014/main" id="{3B3119EA-AA60-410A-BF2C-883EADC157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5000" y="727879"/>
            <a:ext cx="8441723" cy="60539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76200"/>
            <a:ext cx="8229600" cy="685800"/>
          </a:xfrm>
        </p:spPr>
        <p:txBody>
          <a:bodyPr/>
          <a:lstStyle/>
          <a:p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Hát hoàn chỉnh cả bài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912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304800" y="228600"/>
            <a:ext cx="1158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b="1" kern="0">
                <a:solidFill>
                  <a:srgbClr val="0000FF"/>
                </a:solidFill>
                <a:cs typeface="Times New Roman" panose="02020603050405020304" pitchFamily="18" charset="0"/>
              </a:rPr>
              <a:t>2. G</a:t>
            </a:r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õ đệm cho bài hát bằng nhạc cụ gõ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FBE0C0-77EC-4646-A7F9-7340149E0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905000"/>
            <a:ext cx="9906000" cy="442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302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5EA8DE-BAC1-4AF7-A9BB-D87F7D23096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24000" y="0"/>
            <a:ext cx="9022216" cy="6781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184CDE-D573-4DD9-AD89-5A64FF1C430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90699" y="1485900"/>
            <a:ext cx="219075" cy="4667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8BD285-F413-4740-8517-A71EC8D3E37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90700" y="2895600"/>
            <a:ext cx="219075" cy="4667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0881CD-3408-4B03-8C1F-A9D928ED88E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00225" y="4305300"/>
            <a:ext cx="219075" cy="4667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8F1F58-32D3-432E-95CE-0BF10BD4933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00225" y="5753100"/>
            <a:ext cx="219075" cy="466725"/>
          </a:xfrm>
          <a:prstGeom prst="rect">
            <a:avLst/>
          </a:prstGeom>
        </p:spPr>
      </p:pic>
      <p:pic>
        <p:nvPicPr>
          <p:cNvPr id="2" name="BT TietTau Triangle">
            <a:hlinkClick r:id="" action="ppaction://media"/>
            <a:extLst>
              <a:ext uri="{FF2B5EF4-FFF2-40B4-BE49-F238E27FC236}">
                <a16:creationId xmlns:a16="http://schemas.microsoft.com/office/drawing/2014/main" id="{D6A7F27F-AB51-4F1C-BA9F-D74F87E3C9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72800" y="1422401"/>
            <a:ext cx="406400" cy="406400"/>
          </a:xfrm>
          <a:prstGeom prst="rect">
            <a:avLst/>
          </a:prstGeom>
        </p:spPr>
      </p:pic>
      <p:pic>
        <p:nvPicPr>
          <p:cNvPr id="8" name="BT TietTau Trong nho">
            <a:hlinkClick r:id="" action="ppaction://media"/>
            <a:extLst>
              <a:ext uri="{FF2B5EF4-FFF2-40B4-BE49-F238E27FC236}">
                <a16:creationId xmlns:a16="http://schemas.microsoft.com/office/drawing/2014/main" id="{626C6C39-9D63-4389-BF07-B8A844452C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72800" y="2832100"/>
            <a:ext cx="406400" cy="406400"/>
          </a:xfrm>
          <a:prstGeom prst="rect">
            <a:avLst/>
          </a:prstGeom>
        </p:spPr>
      </p:pic>
      <p:pic>
        <p:nvPicPr>
          <p:cNvPr id="9" name="BT TietTau Tambourine">
            <a:hlinkClick r:id="" action="ppaction://media"/>
            <a:extLst>
              <a:ext uri="{FF2B5EF4-FFF2-40B4-BE49-F238E27FC236}">
                <a16:creationId xmlns:a16="http://schemas.microsoft.com/office/drawing/2014/main" id="{8A799D1F-95B8-459D-A650-A9729B2FDCE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72800" y="4191000"/>
            <a:ext cx="406400" cy="406400"/>
          </a:xfrm>
          <a:prstGeom prst="rect">
            <a:avLst/>
          </a:prstGeom>
        </p:spPr>
      </p:pic>
      <p:pic>
        <p:nvPicPr>
          <p:cNvPr id="10" name="BT TietTau ThanhPhach">
            <a:hlinkClick r:id="" action="ppaction://media"/>
            <a:extLst>
              <a:ext uri="{FF2B5EF4-FFF2-40B4-BE49-F238E27FC236}">
                <a16:creationId xmlns:a16="http://schemas.microsoft.com/office/drawing/2014/main" id="{BA4504CC-6154-4DF9-8103-311AAA29889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72800" y="5715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94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D4 BT_TietTau BQ2">
            <a:hlinkClick r:id="" action="ppaction://media"/>
            <a:extLst>
              <a:ext uri="{FF2B5EF4-FFF2-40B4-BE49-F238E27FC236}">
                <a16:creationId xmlns:a16="http://schemas.microsoft.com/office/drawing/2014/main" id="{D921DD7F-4F32-4A08-8939-19DE31D340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9700" y="304800"/>
            <a:ext cx="93726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941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35A1260-C03A-4897-ACD1-4978CBEBF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6200"/>
            <a:ext cx="8686800" cy="792162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Ứng dụng đệm cho</a:t>
            </a:r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 bài hát</a:t>
            </a:r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i="1">
                <a:solidFill>
                  <a:srgbClr val="C00000"/>
                </a:solidFill>
                <a:cs typeface="Times New Roman" panose="02020603050405020304" pitchFamily="18" charset="0"/>
              </a:rPr>
              <a:t>Tình bạn bốn phương</a:t>
            </a:r>
            <a:endParaRPr lang="en-US" sz="28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4D5E500-2550-41BF-A035-5447CB92AC70}"/>
                  </a:ext>
                </a:extLst>
              </p14:cNvPr>
              <p14:cNvContentPartPr/>
              <p14:nvPr/>
            </p14:nvContentPartPr>
            <p14:xfrm>
              <a:off x="418755" y="1580610"/>
              <a:ext cx="360" cy="36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4D5E500-2550-41BF-A035-5447CB92AC7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1115" y="147297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4A25B18-0E64-48F0-A996-B4A915C511DE}"/>
                  </a:ext>
                </a:extLst>
              </p14:cNvPr>
              <p14:cNvContentPartPr/>
              <p14:nvPr/>
            </p14:nvContentPartPr>
            <p14:xfrm>
              <a:off x="8648715" y="1904610"/>
              <a:ext cx="360" cy="36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84A25B18-0E64-48F0-A996-B4A915C511D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630715" y="179697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9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D6D18927-373B-4116-AAC1-6435541694B4}"/>
                  </a:ext>
                </a:extLst>
              </p14:cNvPr>
              <p14:cNvContentPartPr/>
              <p14:nvPr/>
            </p14:nvContentPartPr>
            <p14:xfrm>
              <a:off x="4238355" y="2133210"/>
              <a:ext cx="360" cy="36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D6D18927-373B-4116-AAC1-6435541694B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220715" y="202521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11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3F3D73A-ECC7-4852-B024-FD533EB8ABE7}"/>
                  </a:ext>
                </a:extLst>
              </p14:cNvPr>
              <p14:cNvContentPartPr/>
              <p14:nvPr/>
            </p14:nvContentPartPr>
            <p14:xfrm>
              <a:off x="4752435" y="2523450"/>
              <a:ext cx="360" cy="36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3F3D73A-ECC7-4852-B024-FD533EB8ABE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734795" y="241581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1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B092F2F-6B9F-48B4-9315-7CE1BA8BB3A6}"/>
                  </a:ext>
                </a:extLst>
              </p14:cNvPr>
              <p14:cNvContentPartPr/>
              <p14:nvPr/>
            </p14:nvContentPartPr>
            <p14:xfrm>
              <a:off x="5552715" y="3819090"/>
              <a:ext cx="360" cy="36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4B092F2F-6B9F-48B4-9315-7CE1BA8BB3A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535075" y="3711090"/>
                <a:ext cx="360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CD4 Hat+GoDem">
            <a:hlinkClick r:id="" action="ppaction://media"/>
            <a:extLst>
              <a:ext uri="{FF2B5EF4-FFF2-40B4-BE49-F238E27FC236}">
                <a16:creationId xmlns:a16="http://schemas.microsoft.com/office/drawing/2014/main" id="{61C9BBDC-22CA-4123-BE9E-EA9F83BAE5C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13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43000" y="868362"/>
            <a:ext cx="10134600" cy="570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112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35A1260-C03A-4897-ACD1-4978CBEBF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6200"/>
            <a:ext cx="8686800" cy="792162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Ứng dụng đệm cho</a:t>
            </a:r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 bài hát</a:t>
            </a:r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i="1">
                <a:solidFill>
                  <a:srgbClr val="C00000"/>
                </a:solidFill>
                <a:cs typeface="Times New Roman" panose="02020603050405020304" pitchFamily="18" charset="0"/>
              </a:rPr>
              <a:t>Tình bạn bốn phương</a:t>
            </a:r>
            <a:endParaRPr lang="en-US" sz="28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4D5E500-2550-41BF-A035-5447CB92AC70}"/>
                  </a:ext>
                </a:extLst>
              </p14:cNvPr>
              <p14:cNvContentPartPr/>
              <p14:nvPr/>
            </p14:nvContentPartPr>
            <p14:xfrm>
              <a:off x="418755" y="1580610"/>
              <a:ext cx="360" cy="36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4D5E500-2550-41BF-A035-5447CB92AC7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1115" y="147297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4A25B18-0E64-48F0-A996-B4A915C511DE}"/>
                  </a:ext>
                </a:extLst>
              </p14:cNvPr>
              <p14:cNvContentPartPr/>
              <p14:nvPr/>
            </p14:nvContentPartPr>
            <p14:xfrm>
              <a:off x="8648715" y="1904610"/>
              <a:ext cx="360" cy="36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84A25B18-0E64-48F0-A996-B4A915C511D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630715" y="179697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8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D6D18927-373B-4116-AAC1-6435541694B4}"/>
                  </a:ext>
                </a:extLst>
              </p14:cNvPr>
              <p14:cNvContentPartPr/>
              <p14:nvPr/>
            </p14:nvContentPartPr>
            <p14:xfrm>
              <a:off x="4238355" y="2133210"/>
              <a:ext cx="360" cy="36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D6D18927-373B-4116-AAC1-6435541694B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220715" y="202521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10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3F3D73A-ECC7-4852-B024-FD533EB8ABE7}"/>
                  </a:ext>
                </a:extLst>
              </p14:cNvPr>
              <p14:cNvContentPartPr/>
              <p14:nvPr/>
            </p14:nvContentPartPr>
            <p14:xfrm>
              <a:off x="4752435" y="2523450"/>
              <a:ext cx="360" cy="36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3F3D73A-ECC7-4852-B024-FD533EB8ABE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734795" y="241581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1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B092F2F-6B9F-48B4-9315-7CE1BA8BB3A6}"/>
                  </a:ext>
                </a:extLst>
              </p14:cNvPr>
              <p14:cNvContentPartPr/>
              <p14:nvPr/>
            </p14:nvContentPartPr>
            <p14:xfrm>
              <a:off x="5552715" y="3819090"/>
              <a:ext cx="360" cy="36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4B092F2F-6B9F-48B4-9315-7CE1BA8BB3A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535075" y="3711090"/>
                <a:ext cx="360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CD4 GoDem TinhBan4Phuong BQ2">
            <a:hlinkClick r:id="" action="ppaction://media"/>
            <a:extLst>
              <a:ext uri="{FF2B5EF4-FFF2-40B4-BE49-F238E27FC236}">
                <a16:creationId xmlns:a16="http://schemas.microsoft.com/office/drawing/2014/main" id="{A9080866-DDF8-48AB-AD3D-1998B5C891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22645" y="838200"/>
            <a:ext cx="11150600" cy="561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408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8382000" cy="3810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</a:rPr>
              <a:t>II. </a:t>
            </a:r>
            <a:r>
              <a:rPr lang="en-US" sz="3200" b="1" dirty="0" err="1">
                <a:solidFill>
                  <a:srgbClr val="0000FF"/>
                </a:solidFill>
              </a:rPr>
              <a:t>Trải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nghiệm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và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err="1">
                <a:solidFill>
                  <a:srgbClr val="0000FF"/>
                </a:solidFill>
              </a:rPr>
              <a:t>khám</a:t>
            </a:r>
            <a:r>
              <a:rPr lang="en-US" sz="3200" b="1">
                <a:solidFill>
                  <a:srgbClr val="0000FF"/>
                </a:solidFill>
              </a:rPr>
              <a:t> phá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2A765E-BBEE-4B96-A875-6D07D37941DD}"/>
              </a:ext>
            </a:extLst>
          </p:cNvPr>
          <p:cNvSpPr txBox="1"/>
          <p:nvPr/>
        </p:nvSpPr>
        <p:spPr>
          <a:xfrm>
            <a:off x="2819400" y="929643"/>
            <a:ext cx="6781800" cy="89915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lnSpc>
                <a:spcPct val="114000"/>
              </a:lnSpc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9900"/>
                </a:solidFill>
              </a:rPr>
              <a:t>Làm nhạc cụ gõ bằng các vật liệu, đồ dùng đã qua sử dụng để góp phần bảo vệ môi trường. </a:t>
            </a:r>
          </a:p>
        </p:txBody>
      </p:sp>
      <p:pic>
        <p:nvPicPr>
          <p:cNvPr id="4" name="tu tao Maracas">
            <a:hlinkClick r:id="" action="ppaction://media"/>
            <a:extLst>
              <a:ext uri="{FF2B5EF4-FFF2-40B4-BE49-F238E27FC236}">
                <a16:creationId xmlns:a16="http://schemas.microsoft.com/office/drawing/2014/main" id="{06DE0D6A-A44E-4784-B290-876A87AB16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1066" y="1905000"/>
            <a:ext cx="8669867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20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B15E0D5-B5EF-454E-8341-7A3A8E0AC1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20" b="58840"/>
          <a:stretch/>
        </p:blipFill>
        <p:spPr>
          <a:xfrm>
            <a:off x="313813" y="1013146"/>
            <a:ext cx="3441769" cy="37191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9FD3E4-995C-4D22-9545-50887E000E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70" t="43198" r="7569" b="29595"/>
          <a:stretch/>
        </p:blipFill>
        <p:spPr>
          <a:xfrm>
            <a:off x="8581878" y="723914"/>
            <a:ext cx="3441769" cy="21488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5C302E-FDF1-43E8-A849-81482F069E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1" t="70406" r="50274" b="959"/>
          <a:stretch/>
        </p:blipFill>
        <p:spPr>
          <a:xfrm>
            <a:off x="3129169" y="3883624"/>
            <a:ext cx="3987556" cy="22758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BABF8C-283B-4825-889F-BE4B54B8D7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61" t="70406" r="7832" b="1883"/>
          <a:stretch/>
        </p:blipFill>
        <p:spPr>
          <a:xfrm>
            <a:off x="8707340" y="3981598"/>
            <a:ext cx="3320897" cy="21488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E24A4A-DBD2-436F-BF62-96A789C5CC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" t="43198" r="58484" b="29595"/>
          <a:stretch/>
        </p:blipFill>
        <p:spPr>
          <a:xfrm>
            <a:off x="3689314" y="723914"/>
            <a:ext cx="3289371" cy="2148816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B7149767-9485-4930-8CFA-3700E416C4D7}"/>
              </a:ext>
            </a:extLst>
          </p:cNvPr>
          <p:cNvSpPr/>
          <p:nvPr/>
        </p:nvSpPr>
        <p:spPr bwMode="auto">
          <a:xfrm>
            <a:off x="7315200" y="1676400"/>
            <a:ext cx="990600" cy="533400"/>
          </a:xfrm>
          <a:prstGeom prst="rightArrow">
            <a:avLst/>
          </a:prstGeom>
          <a:solidFill>
            <a:schemeClr val="accent5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10C239C6-5F5A-4B50-BB56-28ADAB90129F}"/>
              </a:ext>
            </a:extLst>
          </p:cNvPr>
          <p:cNvSpPr/>
          <p:nvPr/>
        </p:nvSpPr>
        <p:spPr bwMode="auto">
          <a:xfrm>
            <a:off x="7315200" y="4881654"/>
            <a:ext cx="990600" cy="533400"/>
          </a:xfrm>
          <a:prstGeom prst="rightArrow">
            <a:avLst/>
          </a:prstGeom>
          <a:solidFill>
            <a:schemeClr val="accent5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2103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4555" y="0"/>
            <a:ext cx="12192000" cy="6858000"/>
            <a:chOff x="-14555" y="0"/>
            <a:chExt cx="12192000" cy="68580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99"/>
            <a:stretch/>
          </p:blipFill>
          <p:spPr>
            <a:xfrm>
              <a:off x="-14555" y="0"/>
              <a:ext cx="12192000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2484" y="3574293"/>
              <a:ext cx="2519671" cy="290981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854076"/>
            <a:ext cx="8229600" cy="873587"/>
          </a:xfrm>
        </p:spPr>
        <p:txBody>
          <a:bodyPr/>
          <a:lstStyle/>
          <a:p>
            <a:r>
              <a:rPr lang="en-US" sz="3200" b="1" dirty="0" err="1">
                <a:solidFill>
                  <a:srgbClr val="0000FF"/>
                </a:solidFill>
              </a:rPr>
              <a:t>Dặn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dò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về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nhà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2179639"/>
            <a:ext cx="8229600" cy="1020762"/>
          </a:xfrm>
        </p:spPr>
        <p:txBody>
          <a:bodyPr/>
          <a:lstStyle/>
          <a:p>
            <a:pPr>
              <a:buFontTx/>
              <a:buChar char="-"/>
            </a:pPr>
            <a:r>
              <a:rPr lang="en-US" sz="2800">
                <a:solidFill>
                  <a:srgbClr val="0000FF"/>
                </a:solidFill>
              </a:rPr>
              <a:t>Tập hát bài </a:t>
            </a:r>
            <a:r>
              <a:rPr lang="en-US" sz="2800" i="1">
                <a:solidFill>
                  <a:srgbClr val="0000FF"/>
                </a:solidFill>
              </a:rPr>
              <a:t>Tình bạn bốn phương; </a:t>
            </a:r>
            <a:r>
              <a:rPr lang="en-US" sz="2800">
                <a:solidFill>
                  <a:srgbClr val="0000FF"/>
                </a:solidFill>
              </a:rPr>
              <a:t>thuộc lời ca.</a:t>
            </a:r>
          </a:p>
          <a:p>
            <a:pPr>
              <a:buFontTx/>
              <a:buChar char="-"/>
            </a:pPr>
            <a:r>
              <a:rPr lang="en-US" sz="2800">
                <a:solidFill>
                  <a:srgbClr val="0000FF"/>
                </a:solidFill>
              </a:rPr>
              <a:t>Hoàn thiện nhạc cụ gõ tự tạo.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721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9000" b="-5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533401"/>
            <a:ext cx="7772400" cy="1470025"/>
          </a:xfrm>
        </p:spPr>
        <p:txBody>
          <a:bodyPr/>
          <a:lstStyle/>
          <a:p>
            <a: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 đề 4</a:t>
            </a:r>
            <a:b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TÌNH BẠN BỐN PHƯƠNG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828800" y="2362200"/>
            <a:ext cx="8839200" cy="2312988"/>
          </a:xfrm>
        </p:spPr>
        <p:txBody>
          <a:bodyPr/>
          <a:lstStyle/>
          <a:p>
            <a:r>
              <a:rPr lang="en-US" sz="40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Tiết</a:t>
            </a:r>
            <a:r>
              <a:rPr lang="vi-VN" sz="40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1</a:t>
            </a:r>
            <a:endParaRPr lang="en-US" sz="4000" b="1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Hát bài </a:t>
            </a:r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Tình bạn bốn phương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,</a:t>
            </a:r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kết hợp gõ đệm bằng nhạc cụ gõ</a:t>
            </a:r>
            <a:endParaRPr lang="en-US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en-US" sz="2800" b="1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Trải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nghiệm và </a:t>
            </a:r>
            <a:r>
              <a:rPr lang="en-US" sz="2800" b="1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khám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phá: Làm nhạc cụ gõ bằng các vật liệu, đồ dùng đã qua sử dụng</a:t>
            </a:r>
            <a:endParaRPr lang="en-US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52413"/>
            <a:ext cx="17272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451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11582400" cy="11430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I. </a:t>
            </a:r>
            <a:r>
              <a:rPr lang="en-US" sz="32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Hát bài </a:t>
            </a:r>
            <a:r>
              <a:rPr lang="en-US" sz="32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Tình bạn bốn phương</a:t>
            </a:r>
            <a:r>
              <a:rPr lang="en-US" sz="32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,</a:t>
            </a:r>
            <a:r>
              <a:rPr lang="en-US" sz="3200" b="1" i="1">
                <a:solidFill>
                  <a:srgbClr val="0000FF"/>
                </a:solidFill>
                <a:cs typeface="Times New Roman" panose="02020603050405020304" pitchFamily="18" charset="0"/>
              </a:rPr>
              <a:t/>
            </a:r>
            <a:br>
              <a:rPr lang="en-US" sz="3200" b="1" i="1">
                <a:solidFill>
                  <a:srgbClr val="0000FF"/>
                </a:solidFill>
                <a:cs typeface="Times New Roman" panose="02020603050405020304" pitchFamily="18" charset="0"/>
              </a:rPr>
            </a:br>
            <a:r>
              <a:rPr lang="en-US" sz="32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kết hợp gõ đệm bằng nhạc cụ gõ</a:t>
            </a:r>
            <a:endParaRPr lang="en-US" sz="32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8B1D06C-88B6-4AA0-8EDB-36EC08C3BA35}"/>
              </a:ext>
            </a:extLst>
          </p:cNvPr>
          <p:cNvGrpSpPr/>
          <p:nvPr/>
        </p:nvGrpSpPr>
        <p:grpSpPr>
          <a:xfrm>
            <a:off x="1295400" y="1682827"/>
            <a:ext cx="9315495" cy="4876800"/>
            <a:chOff x="1295400" y="1682827"/>
            <a:chExt cx="9315495" cy="48768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BBCF961-B161-44CD-AC4F-A9AB18113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95400" y="1682827"/>
              <a:ext cx="9315495" cy="4876800"/>
            </a:xfrm>
            <a:prstGeom prst="roundRect">
              <a:avLst>
                <a:gd name="adj" fmla="val 16667"/>
              </a:avLst>
            </a:prstGeom>
            <a:ln w="38100">
              <a:solidFill>
                <a:srgbClr val="FFC000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91DBD60-05E2-4CBC-9171-F6C76AAF4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00553" y="5556617"/>
              <a:ext cx="505932" cy="6917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3941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0"/>
            <a:ext cx="7315200" cy="715962"/>
          </a:xfrm>
        </p:spPr>
        <p:txBody>
          <a:bodyPr/>
          <a:lstStyle/>
          <a:p>
            <a:r>
              <a:rPr lang="en-US" sz="3200" b="1" dirty="0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1</a:t>
            </a:r>
            <a:r>
              <a:rPr lang="en-US" sz="3200" b="1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.</a:t>
            </a:r>
            <a:r>
              <a:rPr lang="vi-VN" sz="3200" b="1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 H</a:t>
            </a:r>
            <a:r>
              <a:rPr lang="en-US" sz="3200" b="1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át bài</a:t>
            </a:r>
            <a:endParaRPr lang="en-US" sz="3200" b="1" i="1" dirty="0">
              <a:solidFill>
                <a:srgbClr val="0000FF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E95E16-1859-4356-8455-5B354917A0E7}"/>
              </a:ext>
            </a:extLst>
          </p:cNvPr>
          <p:cNvSpPr/>
          <p:nvPr/>
        </p:nvSpPr>
        <p:spPr bwMode="auto">
          <a:xfrm>
            <a:off x="1524000" y="304800"/>
            <a:ext cx="1600200" cy="914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E98EC90-CFBE-4059-9150-C891A3786B09}"/>
              </a:ext>
            </a:extLst>
          </p:cNvPr>
          <p:cNvGrpSpPr/>
          <p:nvPr/>
        </p:nvGrpSpPr>
        <p:grpSpPr>
          <a:xfrm>
            <a:off x="1524000" y="685800"/>
            <a:ext cx="8915400" cy="5960028"/>
            <a:chOff x="1524000" y="685800"/>
            <a:chExt cx="8915400" cy="596002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C600574-485A-4AD8-A9F6-618A8CC445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4993" b="87901"/>
            <a:stretch/>
          </p:blipFill>
          <p:spPr>
            <a:xfrm>
              <a:off x="1897380" y="762000"/>
              <a:ext cx="8542020" cy="4572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4D68E43-FE79-4F5D-BDBC-4149FDE836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6837"/>
            <a:stretch/>
          </p:blipFill>
          <p:spPr>
            <a:xfrm>
              <a:off x="1897380" y="1295400"/>
              <a:ext cx="8542020" cy="535042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DF77EF6-6E71-4D18-858B-0A348A0FF5EC}"/>
                </a:ext>
              </a:extLst>
            </p:cNvPr>
            <p:cNvSpPr/>
            <p:nvPr/>
          </p:nvSpPr>
          <p:spPr bwMode="auto">
            <a:xfrm>
              <a:off x="1524000" y="685800"/>
              <a:ext cx="1600200" cy="6858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5267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74638"/>
            <a:ext cx="7848600" cy="715962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Giới thiệu </a:t>
            </a:r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bài </a:t>
            </a:r>
            <a:r>
              <a:rPr lang="vi-VN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hát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62075"/>
            <a:ext cx="5181600" cy="4011176"/>
          </a:xfrm>
        </p:spPr>
        <p:txBody>
          <a:bodyPr/>
          <a:lstStyle/>
          <a:p>
            <a:pPr indent="27432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Bài hát </a:t>
            </a:r>
            <a:r>
              <a:rPr lang="en-US" sz="2400" i="1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Tình </a:t>
            </a:r>
            <a:r>
              <a:rPr lang="en-US" sz="2400" i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i="1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bốn phương 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được nhạc sĩ Đỗ Thanh Hiên đặt tên và lời Việt trên giai điệu của bài </a:t>
            </a:r>
            <a:r>
              <a:rPr lang="en-US" sz="2400" i="1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Auld Lang Syne.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Nội dung bài hát thể hiện mong ước của tuổi thơ trên khắp hành tinh muốn được kết bạn với nhau và được sống trong hoà bình, nhân ái. </a:t>
            </a:r>
          </a:p>
          <a:p>
            <a:pPr indent="0" algn="just">
              <a:lnSpc>
                <a:spcPct val="115000"/>
              </a:lnSpc>
              <a:spcAft>
                <a:spcPts val="300"/>
              </a:spcAft>
              <a:buNone/>
            </a:pPr>
            <a:endParaRPr lang="en-US" sz="18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288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en-US" sz="2400">
              <a:solidFill>
                <a:srgbClr val="0000FF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4066A3A-C58F-4522-9577-CD2017356AB3}"/>
              </a:ext>
            </a:extLst>
          </p:cNvPr>
          <p:cNvSpPr txBox="1">
            <a:spLocks/>
          </p:cNvSpPr>
          <p:nvPr/>
        </p:nvSpPr>
        <p:spPr bwMode="auto">
          <a:xfrm>
            <a:off x="76200" y="4953000"/>
            <a:ext cx="11430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indent="27432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400" i="1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Auld Lang Syne 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là một bài dân ca Scotland rất nổi </a:t>
            </a:r>
            <a:r>
              <a:rPr lang="vi-VN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tiếng. Với lời ca 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được dịch ra nhiều thứ </a:t>
            </a:r>
            <a:r>
              <a:rPr lang="vi-VN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tiếng, 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Auld Lang Syne 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được hát ở rất nhiều nước trên thế </a:t>
            </a:r>
            <a:r>
              <a:rPr lang="vi-VN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giới </a:t>
            </a:r>
            <a:r>
              <a:rPr lang="vi-VN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trong những dịp như: 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thời khắc giao </a:t>
            </a:r>
            <a:r>
              <a:rPr lang="vi-VN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thừa,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lễ tốt nghiệp, liên hoan chia tay,...</a:t>
            </a:r>
            <a:endParaRPr lang="en-US" sz="2400">
              <a:solidFill>
                <a:srgbClr val="0000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ACF378-3D9C-4B3F-A8FB-8FB3ED5FE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675" y="1219200"/>
            <a:ext cx="6181725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632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-76200"/>
            <a:ext cx="7391400" cy="792162"/>
          </a:xfrm>
        </p:spPr>
        <p:txBody>
          <a:bodyPr/>
          <a:lstStyle/>
          <a:p>
            <a:r>
              <a:rPr lang="vi-VN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Nghe hát mẫu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TinhBanBonPhuong Beat Hat mau BanQuyen">
            <a:hlinkClick r:id="" action="ppaction://media"/>
            <a:extLst>
              <a:ext uri="{FF2B5EF4-FFF2-40B4-BE49-F238E27FC236}">
                <a16:creationId xmlns:a16="http://schemas.microsoft.com/office/drawing/2014/main" id="{B17B9B07-567D-4ABA-B2BC-EB83589D02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5000" y="609600"/>
            <a:ext cx="8268854" cy="592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358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41710CE-3097-46AD-829E-6ECE837730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589981"/>
            <a:ext cx="2967227" cy="2191819"/>
          </a:xfrm>
          <a:prstGeom prst="rect">
            <a:avLst/>
          </a:prstGeom>
        </p:spPr>
      </p:pic>
      <p:pic>
        <p:nvPicPr>
          <p:cNvPr id="8" name="Khoi Dong Giong">
            <a:hlinkClick r:id="" action="ppaction://media"/>
            <a:extLst>
              <a:ext uri="{FF2B5EF4-FFF2-40B4-BE49-F238E27FC236}">
                <a16:creationId xmlns:a16="http://schemas.microsoft.com/office/drawing/2014/main" id="{9D6FEEE2-307B-4C17-855A-B534CE2AB2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490" r="2104"/>
          <a:stretch/>
        </p:blipFill>
        <p:spPr>
          <a:xfrm>
            <a:off x="1524000" y="609600"/>
            <a:ext cx="8953450" cy="365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311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11811000" cy="685800"/>
          </a:xfrm>
        </p:spPr>
        <p:txBody>
          <a:bodyPr/>
          <a:lstStyle/>
          <a:p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Học hát từng câu</a:t>
            </a:r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FF"/>
                </a:solidFill>
                <a:cs typeface="Times New Roman" panose="02020603050405020304" pitchFamily="18" charset="0"/>
              </a:rPr>
              <a:t>(Lời 1)</a:t>
            </a:r>
            <a:endParaRPr lang="en-US" sz="28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Left Brace 1"/>
          <p:cNvSpPr/>
          <p:nvPr/>
        </p:nvSpPr>
        <p:spPr bwMode="auto">
          <a:xfrm>
            <a:off x="1024964" y="762000"/>
            <a:ext cx="499036" cy="5485875"/>
          </a:xfrm>
          <a:prstGeom prst="leftBrace">
            <a:avLst/>
          </a:prstGeom>
          <a:solidFill>
            <a:schemeClr val="bg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11437" y="1012533"/>
            <a:ext cx="219075" cy="4667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8700" y="2423679"/>
            <a:ext cx="219075" cy="4667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3900" y="4659240"/>
            <a:ext cx="219075" cy="46672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192762B-0241-4B45-BEA7-8CF980AF319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3900" y="1844467"/>
            <a:ext cx="219075" cy="466725"/>
          </a:xfrm>
          <a:prstGeom prst="rect">
            <a:avLst/>
          </a:prstGeom>
        </p:spPr>
      </p:pic>
      <p:sp>
        <p:nvSpPr>
          <p:cNvPr id="23" name="Left Brace 22">
            <a:extLst>
              <a:ext uri="{FF2B5EF4-FFF2-40B4-BE49-F238E27FC236}">
                <a16:creationId xmlns:a16="http://schemas.microsoft.com/office/drawing/2014/main" id="{A8551141-C5AB-486A-A8CE-B5F10A95E2B0}"/>
              </a:ext>
            </a:extLst>
          </p:cNvPr>
          <p:cNvSpPr/>
          <p:nvPr/>
        </p:nvSpPr>
        <p:spPr bwMode="auto">
          <a:xfrm>
            <a:off x="1142649" y="762000"/>
            <a:ext cx="544025" cy="2666475"/>
          </a:xfrm>
          <a:prstGeom prst="leftBrace">
            <a:avLst>
              <a:gd name="adj1" fmla="val 0"/>
              <a:gd name="adj2" fmla="val 46431"/>
            </a:avLst>
          </a:prstGeom>
          <a:solidFill>
            <a:schemeClr val="bg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sp>
        <p:nvSpPr>
          <p:cNvPr id="26" name="Left Brace 25">
            <a:extLst>
              <a:ext uri="{FF2B5EF4-FFF2-40B4-BE49-F238E27FC236}">
                <a16:creationId xmlns:a16="http://schemas.microsoft.com/office/drawing/2014/main" id="{F63F4529-B727-4B79-B45E-9EDA187F31F0}"/>
              </a:ext>
            </a:extLst>
          </p:cNvPr>
          <p:cNvSpPr/>
          <p:nvPr/>
        </p:nvSpPr>
        <p:spPr bwMode="auto">
          <a:xfrm>
            <a:off x="1138552" y="3581400"/>
            <a:ext cx="544025" cy="2666475"/>
          </a:xfrm>
          <a:prstGeom prst="leftBrace">
            <a:avLst>
              <a:gd name="adj1" fmla="val 0"/>
              <a:gd name="adj2" fmla="val 46431"/>
            </a:avLst>
          </a:prstGeom>
          <a:solidFill>
            <a:schemeClr val="bg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6C2E80-212A-49BB-B057-DF04DD74222E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9375" t="27405" r="37500" b="59783"/>
          <a:stretch/>
        </p:blipFill>
        <p:spPr>
          <a:xfrm>
            <a:off x="1547547" y="685800"/>
            <a:ext cx="9229725" cy="12520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B5B8CE-4F0E-43CA-9D88-C93252E1E56E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9375" t="27405" r="38124" b="58889"/>
          <a:stretch/>
        </p:blipFill>
        <p:spPr>
          <a:xfrm>
            <a:off x="1547547" y="3537361"/>
            <a:ext cx="9121140" cy="13394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BE7759B-5632-4C7C-9452-EBC736D34F3E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9375" t="28889" r="33750" b="59219"/>
          <a:stretch/>
        </p:blipFill>
        <p:spPr>
          <a:xfrm>
            <a:off x="1547547" y="5181600"/>
            <a:ext cx="9881235" cy="11621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C1EA59-F16D-42E2-9370-2BD0DAFFDBA6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9374" t="27405" r="38126" b="58063"/>
          <a:stretch/>
        </p:blipFill>
        <p:spPr>
          <a:xfrm>
            <a:off x="1583622" y="2085038"/>
            <a:ext cx="9121140" cy="142016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CA9B15D-79C3-40D3-A46D-541007ECF1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8700" y="3864180"/>
            <a:ext cx="219075" cy="46672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9160CD58-8486-4BB3-9036-74EB97FE0E6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8700" y="5365458"/>
            <a:ext cx="219075" cy="46672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52F2C2C-CE63-4B17-AE6E-CB7F89B3A00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5373" y="3346833"/>
            <a:ext cx="219075" cy="466725"/>
          </a:xfrm>
          <a:prstGeom prst="rect">
            <a:avLst/>
          </a:prstGeom>
        </p:spPr>
      </p:pic>
      <p:pic>
        <p:nvPicPr>
          <p:cNvPr id="3" name="TinhBanBonPhuong Cau 1">
            <a:hlinkClick r:id="" action="ppaction://media"/>
            <a:extLst>
              <a:ext uri="{FF2B5EF4-FFF2-40B4-BE49-F238E27FC236}">
                <a16:creationId xmlns:a16="http://schemas.microsoft.com/office/drawing/2014/main" id="{F7A54EA1-1066-4D37-8842-D089CBE652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658600" y="905436"/>
            <a:ext cx="406400" cy="406400"/>
          </a:xfrm>
          <a:prstGeom prst="rect">
            <a:avLst/>
          </a:prstGeom>
        </p:spPr>
      </p:pic>
      <p:pic>
        <p:nvPicPr>
          <p:cNvPr id="7" name="TinhBanBonPhuong Cau 2-Cau 4">
            <a:hlinkClick r:id="" action="ppaction://media"/>
            <a:extLst>
              <a:ext uri="{FF2B5EF4-FFF2-40B4-BE49-F238E27FC236}">
                <a16:creationId xmlns:a16="http://schemas.microsoft.com/office/drawing/2014/main" id="{035177FA-3450-4354-95FE-E2B70181233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658600" y="2374900"/>
            <a:ext cx="406400" cy="406400"/>
          </a:xfrm>
          <a:prstGeom prst="rect">
            <a:avLst/>
          </a:prstGeom>
        </p:spPr>
      </p:pic>
      <p:pic>
        <p:nvPicPr>
          <p:cNvPr id="19" name="TinhBanBonPhuong Cau 2-Cau 4">
            <a:hlinkClick r:id="" action="ppaction://media"/>
            <a:extLst>
              <a:ext uri="{FF2B5EF4-FFF2-40B4-BE49-F238E27FC236}">
                <a16:creationId xmlns:a16="http://schemas.microsoft.com/office/drawing/2014/main" id="{29366BD0-7D6E-41BF-9105-B777495EAA7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638402" y="5334000"/>
            <a:ext cx="406400" cy="406400"/>
          </a:xfrm>
          <a:prstGeom prst="rect">
            <a:avLst/>
          </a:prstGeom>
        </p:spPr>
      </p:pic>
      <p:pic>
        <p:nvPicPr>
          <p:cNvPr id="9" name="TinhBanBonPhuong Cau 3">
            <a:hlinkClick r:id="" action="ppaction://media"/>
            <a:extLst>
              <a:ext uri="{FF2B5EF4-FFF2-40B4-BE49-F238E27FC236}">
                <a16:creationId xmlns:a16="http://schemas.microsoft.com/office/drawing/2014/main" id="{E23C425D-07AC-462B-A660-853807E876A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633200" y="3783172"/>
            <a:ext cx="406400" cy="406400"/>
          </a:xfrm>
          <a:prstGeom prst="rect">
            <a:avLst/>
          </a:prstGeom>
        </p:spPr>
      </p:pic>
      <p:pic>
        <p:nvPicPr>
          <p:cNvPr id="12" name="TinhBanBonPhuong Doan 1">
            <a:hlinkClick r:id="" action="ppaction://media"/>
            <a:extLst>
              <a:ext uri="{FF2B5EF4-FFF2-40B4-BE49-F238E27FC236}">
                <a16:creationId xmlns:a16="http://schemas.microsoft.com/office/drawing/2014/main" id="{61FFE294-1220-4A1C-8DC0-1E9169CF3341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633200" y="1752600"/>
            <a:ext cx="406400" cy="406400"/>
          </a:xfrm>
          <a:prstGeom prst="rect">
            <a:avLst/>
          </a:prstGeom>
        </p:spPr>
      </p:pic>
      <p:pic>
        <p:nvPicPr>
          <p:cNvPr id="15" name="TinhBanBonPhuong Doan 2">
            <a:hlinkClick r:id="" action="ppaction://media"/>
            <a:extLst>
              <a:ext uri="{FF2B5EF4-FFF2-40B4-BE49-F238E27FC236}">
                <a16:creationId xmlns:a16="http://schemas.microsoft.com/office/drawing/2014/main" id="{DA5D86A2-6595-4E2D-B465-3E6F5EE11686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633200" y="4673600"/>
            <a:ext cx="406400" cy="406400"/>
          </a:xfrm>
          <a:prstGeom prst="rect">
            <a:avLst/>
          </a:prstGeom>
        </p:spPr>
      </p:pic>
      <p:pic>
        <p:nvPicPr>
          <p:cNvPr id="16" name="TinhBanBonPhuong 4 cau">
            <a:hlinkClick r:id="" action="ppaction://media"/>
            <a:extLst>
              <a:ext uri="{FF2B5EF4-FFF2-40B4-BE49-F238E27FC236}">
                <a16:creationId xmlns:a16="http://schemas.microsoft.com/office/drawing/2014/main" id="{09F8B840-5657-4AEE-A4AD-AF7BB31B976F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633200" y="330173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519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5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6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8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" grpId="0" animBg="1"/>
      <p:bldP spid="23" grpId="0" animBg="1"/>
      <p:bldP spid="23" grpId="1" animBg="1"/>
      <p:bldP spid="26" grpId="0" animBg="1"/>
      <p:bldP spid="2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11811000" cy="685800"/>
          </a:xfrm>
        </p:spPr>
        <p:txBody>
          <a:bodyPr/>
          <a:lstStyle/>
          <a:p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Học hát </a:t>
            </a:r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lời 2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TinhBan BonPhuong Loi 2">
            <a:hlinkClick r:id="" action="ppaction://media"/>
            <a:extLst>
              <a:ext uri="{FF2B5EF4-FFF2-40B4-BE49-F238E27FC236}">
                <a16:creationId xmlns:a16="http://schemas.microsoft.com/office/drawing/2014/main" id="{B0BD6808-915B-473B-919B-66D414C837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8333"/>
          <a:stretch/>
        </p:blipFill>
        <p:spPr>
          <a:xfrm>
            <a:off x="1295400" y="852624"/>
            <a:ext cx="9490129" cy="570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9711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7027</TotalTime>
  <Words>363</Words>
  <Application>Microsoft Office PowerPoint</Application>
  <PresentationFormat>Widescreen</PresentationFormat>
  <Paragraphs>31</Paragraphs>
  <Slides>18</Slides>
  <Notes>0</Notes>
  <HiddenSlides>0</HiddenSlides>
  <MMClips>19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Default Design</vt:lpstr>
      <vt:lpstr>Chủ đề 4 TÌNH BẠN BỐN PHƯƠNG</vt:lpstr>
      <vt:lpstr>Chủ đề 4 TÌNH BẠN BỐN PHƯƠNG</vt:lpstr>
      <vt:lpstr>I. Hát bài Tình bạn bốn phương, kết hợp gõ đệm bằng nhạc cụ gõ</vt:lpstr>
      <vt:lpstr>1. Hát bài</vt:lpstr>
      <vt:lpstr>Giới thiệu bài hát</vt:lpstr>
      <vt:lpstr>Nghe hát mẫu</vt:lpstr>
      <vt:lpstr>PowerPoint Presentation</vt:lpstr>
      <vt:lpstr>Học hát từng câu (Lời 1)</vt:lpstr>
      <vt:lpstr>Học hát lời 2</vt:lpstr>
      <vt:lpstr>Hát hoàn chỉnh cả bài</vt:lpstr>
      <vt:lpstr>PowerPoint Presentation</vt:lpstr>
      <vt:lpstr>PowerPoint Presentation</vt:lpstr>
      <vt:lpstr>PowerPoint Presentation</vt:lpstr>
      <vt:lpstr>Ứng dụng đệm cho bài hát Tình bạn bốn phương</vt:lpstr>
      <vt:lpstr>Ứng dụng đệm cho bài hát Tình bạn bốn phương</vt:lpstr>
      <vt:lpstr>II. Trải nghiệm và khám phá</vt:lpstr>
      <vt:lpstr>PowerPoint Presentation</vt:lpstr>
      <vt:lpstr>Dặn dò về nhà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ASUS</cp:lastModifiedBy>
  <cp:revision>276</cp:revision>
  <dcterms:created xsi:type="dcterms:W3CDTF">2006-11-06T13:45:38Z</dcterms:created>
  <dcterms:modified xsi:type="dcterms:W3CDTF">2022-12-21T06:30:21Z</dcterms:modified>
</cp:coreProperties>
</file>