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19"/>
  </p:notesMasterIdLst>
  <p:sldIdLst>
    <p:sldId id="292" r:id="rId2"/>
    <p:sldId id="359" r:id="rId3"/>
    <p:sldId id="358" r:id="rId4"/>
    <p:sldId id="354" r:id="rId5"/>
    <p:sldId id="351" r:id="rId6"/>
    <p:sldId id="352" r:id="rId7"/>
    <p:sldId id="348" r:id="rId8"/>
    <p:sldId id="362" r:id="rId9"/>
    <p:sldId id="357" r:id="rId10"/>
    <p:sldId id="337" r:id="rId11"/>
    <p:sldId id="363" r:id="rId12"/>
    <p:sldId id="295" r:id="rId13"/>
    <p:sldId id="341" r:id="rId14"/>
    <p:sldId id="364" r:id="rId15"/>
    <p:sldId id="342" r:id="rId16"/>
    <p:sldId id="365" r:id="rId17"/>
    <p:sldId id="336" r:id="rId18"/>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B2DE82"/>
    <a:srgbClr val="E7FFFF"/>
    <a:srgbClr val="C8FFFF"/>
    <a:srgbClr val="4B4BFF"/>
    <a:srgbClr val="EAF7F9"/>
    <a:srgbClr val="FFFFFF"/>
    <a:srgbClr val="EAF6F9"/>
    <a:srgbClr val="00602B"/>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356" autoAdjust="0"/>
  </p:normalViewPr>
  <p:slideViewPr>
    <p:cSldViewPr>
      <p:cViewPr varScale="1">
        <p:scale>
          <a:sx n="69" d="100"/>
          <a:sy n="69" d="100"/>
        </p:scale>
        <p:origin x="564" y="44"/>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467A44-B9E3-4839-A5C6-5F8A911FFAFC}" type="datetimeFigureOut">
              <a:rPr lang="en-US" smtClean="0"/>
              <a:pPr/>
              <a:t>12/26/2022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8F8F5B-8E1F-4947-81C1-D51EE90A865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08C4A0E-AE95-454F-A2E2-71B23AF28C3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DEE483-DD1C-4192-AD40-C8F21048B1C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E4362E-EEC3-4576-BDFE-7739F93EDDF3}"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800" cy="452596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ACDB6DB-3D4F-49D8-8FDB-612300820E85}"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B6A0F44-ECC0-4664-BB81-4589E688E0BB}"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7BB2E09-7A25-4679-9E62-65DB48CA281D}"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E40C62B-41F5-48A8-B539-C8361A2645A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F7130BA-9B41-4D5B-8CD7-263DBE816A0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63D9F9-6FA6-4913-AC9C-E88B45A2737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1FEDE19-A640-4E92-93C1-021EA31184C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C395E3F-7D6A-4CA7-B93E-E99E08BA59C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FB3C4FF-FCF3-423C-AF0D-CC2F270ACB4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154EED5-014E-4B21-AF20-0FAAD83CEF9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549440E-59E1-47FA-B69F-0F304E99960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80BE4AC-A57C-4D7A-8622-A771FD9AD32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580"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p>
        </p:txBody>
      </p:sp>
      <p:sp>
        <p:nvSpPr>
          <p:cNvPr id="24581"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p>
        </p:txBody>
      </p:sp>
      <p:sp>
        <p:nvSpPr>
          <p:cNvPr id="24582"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35C7E76-F3A5-4018-853D-E449C62038C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media" Target="../media/media4.mp4"/><Relationship Id="rId7" Type="http://schemas.openxmlformats.org/officeDocument/2006/relationships/image" Target="../media/image13.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2.png"/><Relationship Id="rId5" Type="http://schemas.openxmlformats.org/officeDocument/2006/relationships/slideLayout" Target="../slideLayouts/slideLayout2.xml"/><Relationship Id="rId4" Type="http://schemas.openxmlformats.org/officeDocument/2006/relationships/video" Target="../media/media4.mp4"/></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clrChange>
              <a:clrFrom>
                <a:srgbClr val="F9FEFF"/>
              </a:clrFrom>
              <a:clrTo>
                <a:srgbClr val="F9FEFF">
                  <a:alpha val="0"/>
                </a:srgbClr>
              </a:clrTo>
            </a:clrChange>
            <a:extLst>
              <a:ext uri="{28A0092B-C50C-407E-A947-70E740481C1C}">
                <a14:useLocalDpi xmlns:a14="http://schemas.microsoft.com/office/drawing/2010/main" val="0"/>
              </a:ext>
            </a:extLst>
          </a:blip>
          <a:stretch>
            <a:fillRect/>
          </a:stretch>
        </p:blipFill>
        <p:spPr>
          <a:xfrm>
            <a:off x="152400" y="155575"/>
            <a:ext cx="1727200" cy="1930400"/>
          </a:xfrm>
          <a:prstGeom prst="rect">
            <a:avLst/>
          </a:prstGeom>
        </p:spPr>
      </p:pic>
      <p:sp>
        <p:nvSpPr>
          <p:cNvPr id="9" name="Title 3">
            <a:extLst>
              <a:ext uri="{FF2B5EF4-FFF2-40B4-BE49-F238E27FC236}">
                <a16:creationId xmlns:a16="http://schemas.microsoft.com/office/drawing/2014/main" id="{90960FD6-6BA1-4498-AD1B-4AB17B8A779F}"/>
              </a:ext>
            </a:extLst>
          </p:cNvPr>
          <p:cNvSpPr>
            <a:spLocks noGrp="1"/>
          </p:cNvSpPr>
          <p:nvPr>
            <p:ph type="ctrTitle"/>
          </p:nvPr>
        </p:nvSpPr>
        <p:spPr>
          <a:xfrm>
            <a:off x="2209800" y="533401"/>
            <a:ext cx="7772400" cy="1470025"/>
          </a:xfrm>
        </p:spPr>
        <p:txBody>
          <a:bodyPr/>
          <a:lstStyle/>
          <a:p>
            <a:r>
              <a:rPr lang="en-US" sz="4000" b="1">
                <a:solidFill>
                  <a:srgbClr val="0000FF"/>
                </a:solidFill>
                <a:effectLst>
                  <a:outerShdw blurRad="38100" dist="38100" dir="2700000" algn="tl">
                    <a:srgbClr val="000000">
                      <a:alpha val="43137"/>
                    </a:srgbClr>
                  </a:outerShdw>
                </a:effectLst>
              </a:rPr>
              <a:t>Chủ đề 4</a:t>
            </a:r>
            <a:br>
              <a:rPr lang="en-US" sz="4000" b="1">
                <a:solidFill>
                  <a:srgbClr val="0000FF"/>
                </a:solidFill>
                <a:effectLst>
                  <a:outerShdw blurRad="38100" dist="38100" dir="2700000" algn="tl">
                    <a:srgbClr val="000000">
                      <a:alpha val="43137"/>
                    </a:srgbClr>
                  </a:outerShdw>
                </a:effectLst>
              </a:rPr>
            </a:br>
            <a:r>
              <a:rPr lang="en-US" sz="4000" b="1">
                <a:solidFill>
                  <a:srgbClr val="C00000"/>
                </a:solidFill>
                <a:effectLst>
                  <a:outerShdw blurRad="38100" dist="38100" dir="2700000" algn="tl">
                    <a:srgbClr val="000000">
                      <a:alpha val="43137"/>
                    </a:srgbClr>
                  </a:outerShdw>
                </a:effectLst>
              </a:rPr>
              <a:t>TÌNH BẠN BỐN PHƯƠNG</a:t>
            </a:r>
            <a:endParaRPr lang="en-US" b="1" dirty="0">
              <a:solidFill>
                <a:srgbClr val="C00000"/>
              </a:solidFill>
              <a:effectLst>
                <a:outerShdw blurRad="38100" dist="38100" dir="2700000" algn="tl">
                  <a:srgbClr val="000000">
                    <a:alpha val="43137"/>
                  </a:srgbClr>
                </a:outerShdw>
              </a:effectLst>
            </a:endParaRPr>
          </a:p>
        </p:txBody>
      </p:sp>
      <p:sp>
        <p:nvSpPr>
          <p:cNvPr id="10" name="Subtitle 6">
            <a:extLst>
              <a:ext uri="{FF2B5EF4-FFF2-40B4-BE49-F238E27FC236}">
                <a16:creationId xmlns:a16="http://schemas.microsoft.com/office/drawing/2014/main" id="{FA357FC4-0473-45EC-81CB-2909956F26D6}"/>
              </a:ext>
            </a:extLst>
          </p:cNvPr>
          <p:cNvSpPr>
            <a:spLocks noGrp="1"/>
          </p:cNvSpPr>
          <p:nvPr>
            <p:ph type="subTitle" idx="1"/>
          </p:nvPr>
        </p:nvSpPr>
        <p:spPr>
          <a:xfrm>
            <a:off x="228600" y="2362200"/>
            <a:ext cx="11734800" cy="2312988"/>
          </a:xfrm>
        </p:spPr>
        <p:txBody>
          <a:bodyPr/>
          <a:lstStyle/>
          <a:p>
            <a:r>
              <a:rPr lang="en-US" sz="4000" b="1" err="1">
                <a:solidFill>
                  <a:srgbClr val="0000FF"/>
                </a:solidFill>
                <a:latin typeface="+mj-lt"/>
                <a:cs typeface="Times New Roman" panose="02020603050405020304" pitchFamily="18" charset="0"/>
              </a:rPr>
              <a:t>Tiết</a:t>
            </a:r>
            <a:r>
              <a:rPr lang="vi-VN" sz="4000" b="1">
                <a:solidFill>
                  <a:srgbClr val="0000FF"/>
                </a:solidFill>
                <a:latin typeface="+mj-lt"/>
                <a:cs typeface="Times New Roman" panose="02020603050405020304" pitchFamily="18" charset="0"/>
              </a:rPr>
              <a:t> </a:t>
            </a:r>
            <a:r>
              <a:rPr lang="en-US" sz="4000" b="1">
                <a:solidFill>
                  <a:srgbClr val="0000FF"/>
                </a:solidFill>
                <a:latin typeface="+mj-lt"/>
                <a:cs typeface="Times New Roman" panose="02020603050405020304" pitchFamily="18" charset="0"/>
              </a:rPr>
              <a:t>2</a:t>
            </a:r>
            <a:endParaRPr lang="en-US" sz="4000" b="1" dirty="0">
              <a:solidFill>
                <a:srgbClr val="0000FF"/>
              </a:solidFill>
              <a:latin typeface="+mj-lt"/>
              <a:cs typeface="Times New Roman" panose="02020603050405020304" pitchFamily="18" charset="0"/>
            </a:endParaRPr>
          </a:p>
          <a:p>
            <a:pPr algn="just"/>
            <a:r>
              <a:rPr lang="en-US" sz="2800" b="1">
                <a:solidFill>
                  <a:srgbClr val="C00000"/>
                </a:solidFill>
                <a:cs typeface="Times New Roman" panose="02020603050405020304" pitchFamily="18" charset="0"/>
              </a:rPr>
              <a:t>– Nghe tác phẩm </a:t>
            </a:r>
            <a:r>
              <a:rPr lang="en-US" sz="2800" b="1" i="1">
                <a:solidFill>
                  <a:srgbClr val="C00000"/>
                </a:solidFill>
                <a:latin typeface="+mj-lt"/>
                <a:cs typeface="Times New Roman" panose="02020603050405020304" pitchFamily="18" charset="0"/>
              </a:rPr>
              <a:t>Turkish March</a:t>
            </a:r>
            <a:r>
              <a:rPr lang="en-US" sz="2800" b="1">
                <a:solidFill>
                  <a:srgbClr val="C00000"/>
                </a:solidFill>
                <a:cs typeface="Times New Roman" panose="02020603050405020304" pitchFamily="18" charset="0"/>
              </a:rPr>
              <a:t>; nhạc sĩ </a:t>
            </a:r>
            <a:r>
              <a:rPr lang="en-US" sz="2800" b="1">
                <a:solidFill>
                  <a:srgbClr val="C00000"/>
                </a:solidFill>
                <a:latin typeface="+mj-lt"/>
                <a:cs typeface="Times New Roman" panose="02020603050405020304" pitchFamily="18" charset="0"/>
              </a:rPr>
              <a:t>Wolfgang Amadeus Mozart</a:t>
            </a:r>
            <a:endParaRPr lang="en-US" sz="2800" b="1" i="1">
              <a:solidFill>
                <a:srgbClr val="C00000"/>
              </a:solidFill>
              <a:latin typeface="+mj-lt"/>
              <a:cs typeface="Times New Roman" panose="02020603050405020304" pitchFamily="18" charset="0"/>
            </a:endParaRPr>
          </a:p>
          <a:p>
            <a:pPr algn="just"/>
            <a:r>
              <a:rPr lang="en-US" sz="2800" b="1" i="1">
                <a:solidFill>
                  <a:srgbClr val="C00000"/>
                </a:solidFill>
                <a:latin typeface="+mj-lt"/>
                <a:cs typeface="Times New Roman" panose="02020603050405020304" pitchFamily="18" charset="0"/>
              </a:rPr>
              <a:t>– </a:t>
            </a:r>
            <a:r>
              <a:rPr lang="en-US" sz="2800" b="1">
                <a:solidFill>
                  <a:srgbClr val="C00000"/>
                </a:solidFill>
                <a:latin typeface="+mj-lt"/>
                <a:cs typeface="Times New Roman" panose="02020603050405020304" pitchFamily="18" charset="0"/>
              </a:rPr>
              <a:t>Ôn tập bài hát </a:t>
            </a:r>
            <a:r>
              <a:rPr lang="en-US" sz="2800" b="1" i="1">
                <a:solidFill>
                  <a:srgbClr val="C00000"/>
                </a:solidFill>
                <a:latin typeface="+mj-lt"/>
                <a:cs typeface="Times New Roman" panose="02020603050405020304" pitchFamily="18" charset="0"/>
              </a:rPr>
              <a:t>Tình bạn bốn phương</a:t>
            </a:r>
            <a:endParaRPr lang="en-US" sz="2800" dirty="0">
              <a:solidFill>
                <a:srgbClr val="C00000"/>
              </a:solidFill>
              <a:latin typeface="+mj-lt"/>
              <a:cs typeface="Times New Roman" panose="02020603050405020304" pitchFamily="18" charset="0"/>
            </a:endParaRPr>
          </a:p>
          <a:p>
            <a:pPr algn="just"/>
            <a:r>
              <a:rPr lang="en-US" sz="2800" b="1">
                <a:solidFill>
                  <a:srgbClr val="C00000"/>
                </a:solidFill>
                <a:latin typeface="+mj-lt"/>
                <a:cs typeface="Times New Roman" panose="02020603050405020304" pitchFamily="18" charset="0"/>
              </a:rPr>
              <a:t>– </a:t>
            </a:r>
            <a:r>
              <a:rPr lang="en-US" sz="2800" b="1" err="1">
                <a:solidFill>
                  <a:srgbClr val="C00000"/>
                </a:solidFill>
                <a:latin typeface="+mj-lt"/>
                <a:cs typeface="Times New Roman" panose="02020603050405020304" pitchFamily="18" charset="0"/>
              </a:rPr>
              <a:t>Trải</a:t>
            </a:r>
            <a:r>
              <a:rPr lang="en-US" sz="2800" b="1">
                <a:solidFill>
                  <a:srgbClr val="C00000"/>
                </a:solidFill>
                <a:latin typeface="+mj-lt"/>
                <a:cs typeface="Times New Roman" panose="02020603050405020304" pitchFamily="18" charset="0"/>
              </a:rPr>
              <a:t> nghiệm và </a:t>
            </a:r>
            <a:r>
              <a:rPr lang="en-US" sz="2800" b="1" err="1">
                <a:solidFill>
                  <a:srgbClr val="C00000"/>
                </a:solidFill>
                <a:latin typeface="+mj-lt"/>
                <a:cs typeface="Times New Roman" panose="02020603050405020304" pitchFamily="18" charset="0"/>
              </a:rPr>
              <a:t>khám</a:t>
            </a:r>
            <a:r>
              <a:rPr lang="en-US" sz="2800" b="1">
                <a:solidFill>
                  <a:srgbClr val="C00000"/>
                </a:solidFill>
                <a:latin typeface="+mj-lt"/>
                <a:cs typeface="Times New Roman" panose="02020603050405020304" pitchFamily="18" charset="0"/>
              </a:rPr>
              <a:t> phá: Thể hiện vòng hợp âm</a:t>
            </a:r>
            <a:endParaRPr lang="en-US" sz="2800" dirty="0">
              <a:solidFill>
                <a:srgbClr val="C00000"/>
              </a:solidFill>
              <a:latin typeface="+mj-lt"/>
              <a:cs typeface="Times New Roman" panose="02020603050405020304" pitchFamily="18" charset="0"/>
            </a:endParaRPr>
          </a:p>
        </p:txBody>
      </p:sp>
    </p:spTree>
    <p:extLst>
      <p:ext uri="{BB962C8B-B14F-4D97-AF65-F5344CB8AC3E}">
        <p14:creationId xmlns:p14="http://schemas.microsoft.com/office/powerpoint/2010/main" val="27543492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11582400" cy="1143000"/>
          </a:xfrm>
        </p:spPr>
        <p:txBody>
          <a:bodyPr/>
          <a:lstStyle/>
          <a:p>
            <a:r>
              <a:rPr lang="en-US" sz="3200" b="1">
                <a:solidFill>
                  <a:srgbClr val="0000FF"/>
                </a:solidFill>
                <a:cs typeface="Times New Roman" panose="02020603050405020304" pitchFamily="18" charset="0"/>
              </a:rPr>
              <a:t>II. Ôn tập bài hát</a:t>
            </a:r>
            <a:endParaRPr lang="en-US" sz="3200" dirty="0">
              <a:solidFill>
                <a:srgbClr val="0000FF"/>
              </a:solidFill>
              <a:cs typeface="Times New Roman" panose="02020603050405020304" pitchFamily="18" charset="0"/>
            </a:endParaRPr>
          </a:p>
        </p:txBody>
      </p:sp>
      <p:grpSp>
        <p:nvGrpSpPr>
          <p:cNvPr id="5" name="Group 4">
            <a:extLst>
              <a:ext uri="{FF2B5EF4-FFF2-40B4-BE49-F238E27FC236}">
                <a16:creationId xmlns:a16="http://schemas.microsoft.com/office/drawing/2014/main" id="{4F4630BF-2ED3-42AC-B89C-EA11223BD4C4}"/>
              </a:ext>
            </a:extLst>
          </p:cNvPr>
          <p:cNvGrpSpPr/>
          <p:nvPr/>
        </p:nvGrpSpPr>
        <p:grpSpPr>
          <a:xfrm>
            <a:off x="1665514" y="914400"/>
            <a:ext cx="8610600" cy="5655228"/>
            <a:chOff x="1524000" y="685800"/>
            <a:chExt cx="8915400" cy="5960028"/>
          </a:xfrm>
        </p:grpSpPr>
        <p:pic>
          <p:nvPicPr>
            <p:cNvPr id="6" name="Picture 5">
              <a:extLst>
                <a:ext uri="{FF2B5EF4-FFF2-40B4-BE49-F238E27FC236}">
                  <a16:creationId xmlns:a16="http://schemas.microsoft.com/office/drawing/2014/main" id="{ECAB2925-1A2C-4A40-8367-D4A2AEDAEB32}"/>
                </a:ext>
              </a:extLst>
            </p:cNvPr>
            <p:cNvPicPr>
              <a:picLocks noChangeAspect="1"/>
            </p:cNvPicPr>
            <p:nvPr/>
          </p:nvPicPr>
          <p:blipFill rotWithShape="1">
            <a:blip r:embed="rId2"/>
            <a:srcRect t="4993" b="87901"/>
            <a:stretch/>
          </p:blipFill>
          <p:spPr>
            <a:xfrm>
              <a:off x="1897380" y="762000"/>
              <a:ext cx="8542020" cy="457200"/>
            </a:xfrm>
            <a:prstGeom prst="rect">
              <a:avLst/>
            </a:prstGeom>
          </p:spPr>
        </p:pic>
        <p:pic>
          <p:nvPicPr>
            <p:cNvPr id="7" name="Picture 6">
              <a:extLst>
                <a:ext uri="{FF2B5EF4-FFF2-40B4-BE49-F238E27FC236}">
                  <a16:creationId xmlns:a16="http://schemas.microsoft.com/office/drawing/2014/main" id="{366BEADC-D32D-432D-9B0D-D939848C800E}"/>
                </a:ext>
              </a:extLst>
            </p:cNvPr>
            <p:cNvPicPr>
              <a:picLocks noChangeAspect="1"/>
            </p:cNvPicPr>
            <p:nvPr/>
          </p:nvPicPr>
          <p:blipFill rotWithShape="1">
            <a:blip r:embed="rId2"/>
            <a:srcRect t="16837"/>
            <a:stretch/>
          </p:blipFill>
          <p:spPr>
            <a:xfrm>
              <a:off x="1897380" y="1295400"/>
              <a:ext cx="8542020" cy="5350428"/>
            </a:xfrm>
            <a:prstGeom prst="rect">
              <a:avLst/>
            </a:prstGeom>
          </p:spPr>
        </p:pic>
        <p:sp>
          <p:nvSpPr>
            <p:cNvPr id="8" name="Rectangle 7">
              <a:extLst>
                <a:ext uri="{FF2B5EF4-FFF2-40B4-BE49-F238E27FC236}">
                  <a16:creationId xmlns:a16="http://schemas.microsoft.com/office/drawing/2014/main" id="{A102138E-4CEC-4653-A0C5-571A873CF740}"/>
                </a:ext>
              </a:extLst>
            </p:cNvPr>
            <p:cNvSpPr/>
            <p:nvPr/>
          </p:nvSpPr>
          <p:spPr bwMode="auto">
            <a:xfrm>
              <a:off x="1524000" y="685800"/>
              <a:ext cx="1600200" cy="685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Tree>
    <p:extLst>
      <p:ext uri="{BB962C8B-B14F-4D97-AF65-F5344CB8AC3E}">
        <p14:creationId xmlns:p14="http://schemas.microsoft.com/office/powerpoint/2010/main" val="42139418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41710CE-3097-46AD-829E-6ECE837730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4400" y="4589981"/>
            <a:ext cx="2967227" cy="2191819"/>
          </a:xfrm>
          <a:prstGeom prst="rect">
            <a:avLst/>
          </a:prstGeom>
        </p:spPr>
      </p:pic>
      <p:pic>
        <p:nvPicPr>
          <p:cNvPr id="8" name="Khoi Dong Giong">
            <a:hlinkClick r:id="" action="ppaction://media"/>
            <a:extLst>
              <a:ext uri="{FF2B5EF4-FFF2-40B4-BE49-F238E27FC236}">
                <a16:creationId xmlns:a16="http://schemas.microsoft.com/office/drawing/2014/main" id="{9D6FEEE2-307B-4C17-855A-B534CE2AB21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2490" r="2104"/>
          <a:stretch/>
        </p:blipFill>
        <p:spPr>
          <a:xfrm>
            <a:off x="1524000" y="609600"/>
            <a:ext cx="8953450" cy="3653537"/>
          </a:xfrm>
          <a:prstGeom prst="rect">
            <a:avLst/>
          </a:prstGeom>
        </p:spPr>
      </p:pic>
    </p:spTree>
    <p:extLst>
      <p:ext uri="{BB962C8B-B14F-4D97-AF65-F5344CB8AC3E}">
        <p14:creationId xmlns:p14="http://schemas.microsoft.com/office/powerpoint/2010/main" val="31655224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p:cMediaNode vol="80000">
                <p:cTn id="2" fill="hold" display="0">
                  <p:stCondLst>
                    <p:cond delay="indefinite"/>
                  </p:stCondLst>
                </p:cTn>
                <p:tgtEl>
                  <p:spTgt spid="8"/>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76200"/>
            <a:ext cx="7391400" cy="792162"/>
          </a:xfrm>
        </p:spPr>
        <p:txBody>
          <a:bodyPr/>
          <a:lstStyle/>
          <a:p>
            <a:r>
              <a:rPr lang="vi-VN" sz="2800" b="1">
                <a:solidFill>
                  <a:srgbClr val="0000FF"/>
                </a:solidFill>
                <a:cs typeface="Times New Roman" panose="02020603050405020304" pitchFamily="18" charset="0"/>
              </a:rPr>
              <a:t>Nghe </a:t>
            </a:r>
            <a:r>
              <a:rPr lang="en-US" sz="2800" b="1">
                <a:solidFill>
                  <a:srgbClr val="0000FF"/>
                </a:solidFill>
                <a:cs typeface="Times New Roman" panose="02020603050405020304" pitchFamily="18" charset="0"/>
              </a:rPr>
              <a:t>bài hát</a:t>
            </a:r>
            <a:endParaRPr lang="en-US" sz="2800" b="1" dirty="0">
              <a:solidFill>
                <a:srgbClr val="0000FF"/>
              </a:solidFill>
              <a:cs typeface="Times New Roman" panose="02020603050405020304" pitchFamily="18" charset="0"/>
            </a:endParaRPr>
          </a:p>
        </p:txBody>
      </p:sp>
      <p:pic>
        <p:nvPicPr>
          <p:cNvPr id="4" name="Hát mẫu bài TÌNH BẠN BỐN PHƯƠNG (CĐ4 – SGK ÂM NHẠC 6 – Cánh diều). Giọng hát- Bảo Anh">
            <a:hlinkClick r:id="" action="ppaction://media"/>
            <a:extLst>
              <a:ext uri="{FF2B5EF4-FFF2-40B4-BE49-F238E27FC236}">
                <a16:creationId xmlns:a16="http://schemas.microsoft.com/office/drawing/2014/main" id="{DDA0A689-EDCA-4673-8B02-D970ED684FE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905000" y="715962"/>
            <a:ext cx="8075506" cy="5791200"/>
          </a:xfrm>
          <a:prstGeom prst="rect">
            <a:avLst/>
          </a:prstGeom>
        </p:spPr>
      </p:pic>
    </p:spTree>
    <p:extLst>
      <p:ext uri="{BB962C8B-B14F-4D97-AF65-F5344CB8AC3E}">
        <p14:creationId xmlns:p14="http://schemas.microsoft.com/office/powerpoint/2010/main" val="13783586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ular Callout 3"/>
          <p:cNvSpPr/>
          <p:nvPr/>
        </p:nvSpPr>
        <p:spPr bwMode="auto">
          <a:xfrm>
            <a:off x="1981200" y="304800"/>
            <a:ext cx="8077200" cy="1219200"/>
          </a:xfrm>
          <a:custGeom>
            <a:avLst/>
            <a:gdLst>
              <a:gd name="connsiteX0" fmla="*/ 0 w 6172200"/>
              <a:gd name="connsiteY0" fmla="*/ 165103 h 990600"/>
              <a:gd name="connsiteX1" fmla="*/ 165103 w 6172200"/>
              <a:gd name="connsiteY1" fmla="*/ 0 h 990600"/>
              <a:gd name="connsiteX2" fmla="*/ 1028700 w 6172200"/>
              <a:gd name="connsiteY2" fmla="*/ 0 h 990600"/>
              <a:gd name="connsiteX3" fmla="*/ 1028700 w 6172200"/>
              <a:gd name="connsiteY3" fmla="*/ 0 h 990600"/>
              <a:gd name="connsiteX4" fmla="*/ 2571750 w 6172200"/>
              <a:gd name="connsiteY4" fmla="*/ 0 h 990600"/>
              <a:gd name="connsiteX5" fmla="*/ 6007097 w 6172200"/>
              <a:gd name="connsiteY5" fmla="*/ 0 h 990600"/>
              <a:gd name="connsiteX6" fmla="*/ 6172200 w 6172200"/>
              <a:gd name="connsiteY6" fmla="*/ 165103 h 990600"/>
              <a:gd name="connsiteX7" fmla="*/ 6172200 w 6172200"/>
              <a:gd name="connsiteY7" fmla="*/ 577850 h 990600"/>
              <a:gd name="connsiteX8" fmla="*/ 6172200 w 6172200"/>
              <a:gd name="connsiteY8" fmla="*/ 577850 h 990600"/>
              <a:gd name="connsiteX9" fmla="*/ 6172200 w 6172200"/>
              <a:gd name="connsiteY9" fmla="*/ 825500 h 990600"/>
              <a:gd name="connsiteX10" fmla="*/ 6172200 w 6172200"/>
              <a:gd name="connsiteY10" fmla="*/ 825497 h 990600"/>
              <a:gd name="connsiteX11" fmla="*/ 6007097 w 6172200"/>
              <a:gd name="connsiteY11" fmla="*/ 990600 h 990600"/>
              <a:gd name="connsiteX12" fmla="*/ 2571750 w 6172200"/>
              <a:gd name="connsiteY12" fmla="*/ 990600 h 990600"/>
              <a:gd name="connsiteX13" fmla="*/ 1028700 w 6172200"/>
              <a:gd name="connsiteY13" fmla="*/ 990600 h 990600"/>
              <a:gd name="connsiteX14" fmla="*/ 1028700 w 6172200"/>
              <a:gd name="connsiteY14" fmla="*/ 990600 h 990600"/>
              <a:gd name="connsiteX15" fmla="*/ 165103 w 6172200"/>
              <a:gd name="connsiteY15" fmla="*/ 990600 h 990600"/>
              <a:gd name="connsiteX16" fmla="*/ 0 w 6172200"/>
              <a:gd name="connsiteY16" fmla="*/ 825497 h 990600"/>
              <a:gd name="connsiteX17" fmla="*/ 0 w 6172200"/>
              <a:gd name="connsiteY17" fmla="*/ 825500 h 990600"/>
              <a:gd name="connsiteX18" fmla="*/ -392922 w 6172200"/>
              <a:gd name="connsiteY18" fmla="*/ 919415 h 990600"/>
              <a:gd name="connsiteX19" fmla="*/ 0 w 6172200"/>
              <a:gd name="connsiteY19" fmla="*/ 577850 h 990600"/>
              <a:gd name="connsiteX20" fmla="*/ 0 w 6172200"/>
              <a:gd name="connsiteY20" fmla="*/ 165103 h 990600"/>
              <a:gd name="connsiteX0" fmla="*/ 509300 w 6681500"/>
              <a:gd name="connsiteY0" fmla="*/ 165103 h 990600"/>
              <a:gd name="connsiteX1" fmla="*/ 674403 w 6681500"/>
              <a:gd name="connsiteY1" fmla="*/ 0 h 990600"/>
              <a:gd name="connsiteX2" fmla="*/ 1538000 w 6681500"/>
              <a:gd name="connsiteY2" fmla="*/ 0 h 990600"/>
              <a:gd name="connsiteX3" fmla="*/ 1538000 w 6681500"/>
              <a:gd name="connsiteY3" fmla="*/ 0 h 990600"/>
              <a:gd name="connsiteX4" fmla="*/ 3081050 w 6681500"/>
              <a:gd name="connsiteY4" fmla="*/ 0 h 990600"/>
              <a:gd name="connsiteX5" fmla="*/ 6516397 w 6681500"/>
              <a:gd name="connsiteY5" fmla="*/ 0 h 990600"/>
              <a:gd name="connsiteX6" fmla="*/ 6681500 w 6681500"/>
              <a:gd name="connsiteY6" fmla="*/ 165103 h 990600"/>
              <a:gd name="connsiteX7" fmla="*/ 6681500 w 6681500"/>
              <a:gd name="connsiteY7" fmla="*/ 577850 h 990600"/>
              <a:gd name="connsiteX8" fmla="*/ 6681500 w 6681500"/>
              <a:gd name="connsiteY8" fmla="*/ 577850 h 990600"/>
              <a:gd name="connsiteX9" fmla="*/ 6681500 w 6681500"/>
              <a:gd name="connsiteY9" fmla="*/ 825500 h 990600"/>
              <a:gd name="connsiteX10" fmla="*/ 6681500 w 6681500"/>
              <a:gd name="connsiteY10" fmla="*/ 825497 h 990600"/>
              <a:gd name="connsiteX11" fmla="*/ 6516397 w 6681500"/>
              <a:gd name="connsiteY11" fmla="*/ 990600 h 990600"/>
              <a:gd name="connsiteX12" fmla="*/ 3081050 w 6681500"/>
              <a:gd name="connsiteY12" fmla="*/ 990600 h 990600"/>
              <a:gd name="connsiteX13" fmla="*/ 1538000 w 6681500"/>
              <a:gd name="connsiteY13" fmla="*/ 990600 h 990600"/>
              <a:gd name="connsiteX14" fmla="*/ 1538000 w 6681500"/>
              <a:gd name="connsiteY14" fmla="*/ 990600 h 990600"/>
              <a:gd name="connsiteX15" fmla="*/ 674403 w 6681500"/>
              <a:gd name="connsiteY15" fmla="*/ 990600 h 990600"/>
              <a:gd name="connsiteX16" fmla="*/ 509300 w 6681500"/>
              <a:gd name="connsiteY16" fmla="*/ 825497 h 990600"/>
              <a:gd name="connsiteX17" fmla="*/ 509300 w 6681500"/>
              <a:gd name="connsiteY17" fmla="*/ 825500 h 990600"/>
              <a:gd name="connsiteX18" fmla="*/ 0 w 6681500"/>
              <a:gd name="connsiteY18" fmla="*/ 977604 h 990600"/>
              <a:gd name="connsiteX19" fmla="*/ 509300 w 6681500"/>
              <a:gd name="connsiteY19" fmla="*/ 577850 h 990600"/>
              <a:gd name="connsiteX20" fmla="*/ 509300 w 6681500"/>
              <a:gd name="connsiteY20" fmla="*/ 165103 h 99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81500" h="990600">
                <a:moveTo>
                  <a:pt x="509300" y="165103"/>
                </a:moveTo>
                <a:cubicBezTo>
                  <a:pt x="509300" y="73919"/>
                  <a:pt x="583219" y="0"/>
                  <a:pt x="674403" y="0"/>
                </a:cubicBezTo>
                <a:lnTo>
                  <a:pt x="1538000" y="0"/>
                </a:lnTo>
                <a:lnTo>
                  <a:pt x="1538000" y="0"/>
                </a:lnTo>
                <a:lnTo>
                  <a:pt x="3081050" y="0"/>
                </a:lnTo>
                <a:lnTo>
                  <a:pt x="6516397" y="0"/>
                </a:lnTo>
                <a:cubicBezTo>
                  <a:pt x="6607581" y="0"/>
                  <a:pt x="6681500" y="73919"/>
                  <a:pt x="6681500" y="165103"/>
                </a:cubicBezTo>
                <a:lnTo>
                  <a:pt x="6681500" y="577850"/>
                </a:lnTo>
                <a:lnTo>
                  <a:pt x="6681500" y="577850"/>
                </a:lnTo>
                <a:lnTo>
                  <a:pt x="6681500" y="825500"/>
                </a:lnTo>
                <a:lnTo>
                  <a:pt x="6681500" y="825497"/>
                </a:lnTo>
                <a:cubicBezTo>
                  <a:pt x="6681500" y="916681"/>
                  <a:pt x="6607581" y="990600"/>
                  <a:pt x="6516397" y="990600"/>
                </a:cubicBezTo>
                <a:lnTo>
                  <a:pt x="3081050" y="990600"/>
                </a:lnTo>
                <a:lnTo>
                  <a:pt x="1538000" y="990600"/>
                </a:lnTo>
                <a:lnTo>
                  <a:pt x="1538000" y="990600"/>
                </a:lnTo>
                <a:lnTo>
                  <a:pt x="674403" y="990600"/>
                </a:lnTo>
                <a:cubicBezTo>
                  <a:pt x="583219" y="990600"/>
                  <a:pt x="509300" y="916681"/>
                  <a:pt x="509300" y="825497"/>
                </a:cubicBezTo>
                <a:lnTo>
                  <a:pt x="509300" y="825500"/>
                </a:lnTo>
                <a:lnTo>
                  <a:pt x="0" y="977604"/>
                </a:lnTo>
                <a:lnTo>
                  <a:pt x="509300" y="577850"/>
                </a:lnTo>
                <a:lnTo>
                  <a:pt x="509300" y="165103"/>
                </a:lnTo>
                <a:close/>
              </a:path>
            </a:pathLst>
          </a:custGeom>
          <a:solidFill>
            <a:srgbClr val="E7FFFF"/>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vi-VN" sz="2800" b="1">
                <a:solidFill>
                  <a:srgbClr val="C00000"/>
                </a:solidFill>
                <a:cs typeface="Times New Roman" panose="02020603050405020304" pitchFamily="18" charset="0"/>
              </a:rPr>
              <a:t>     </a:t>
            </a:r>
            <a:r>
              <a:rPr lang="vi-VN" sz="2800" b="1">
                <a:solidFill>
                  <a:srgbClr val="0000FF"/>
                </a:solidFill>
                <a:cs typeface="Times New Roman" panose="02020603050405020304" pitchFamily="18" charset="0"/>
              </a:rPr>
              <a:t>Hát kết hợp vỗ tay nhịp nhàng;</a:t>
            </a:r>
            <a:br>
              <a:rPr lang="vi-VN" sz="2800" b="1">
                <a:solidFill>
                  <a:srgbClr val="0000FF"/>
                </a:solidFill>
                <a:cs typeface="Times New Roman" panose="02020603050405020304" pitchFamily="18" charset="0"/>
              </a:rPr>
            </a:br>
            <a:r>
              <a:rPr lang="vi-VN" sz="2800" b="1">
                <a:solidFill>
                  <a:srgbClr val="0000FF"/>
                </a:solidFill>
                <a:cs typeface="Times New Roman" panose="02020603050405020304" pitchFamily="18" charset="0"/>
              </a:rPr>
              <a:t>      thể hiện sắc thái vui tươi, </a:t>
            </a:r>
            <a:r>
              <a:rPr lang="en-US" sz="2800" b="1">
                <a:solidFill>
                  <a:srgbClr val="0000FF"/>
                </a:solidFill>
                <a:cs typeface="Times New Roman" panose="02020603050405020304" pitchFamily="18" charset="0"/>
              </a:rPr>
              <a:t>sôi nổi</a:t>
            </a:r>
            <a:endParaRPr kumimoji="0" lang="vi-VN" sz="2800" b="1" i="0" u="none" strike="noStrike" cap="none" normalizeH="0" baseline="0">
              <a:ln>
                <a:noFill/>
              </a:ln>
              <a:solidFill>
                <a:srgbClr val="0000FF"/>
              </a:solidFill>
              <a:effectLst/>
            </a:endParaRPr>
          </a:p>
        </p:txBody>
      </p:sp>
      <p:pic>
        <p:nvPicPr>
          <p:cNvPr id="5" name="Picture 4"/>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13390" y="1687286"/>
            <a:ext cx="1890324" cy="2590800"/>
          </a:xfrm>
          <a:prstGeom prst="rect">
            <a:avLst/>
          </a:prstGeom>
        </p:spPr>
      </p:pic>
      <p:pic>
        <p:nvPicPr>
          <p:cNvPr id="2" name="Nhạc đệm bài hát Tình bạn bốn phương (Chủ đề 4 - SGK Âm nhạc 6 Cánh diều), Tone- C#">
            <a:hlinkClick r:id="" action="ppaction://media"/>
            <a:extLst>
              <a:ext uri="{FF2B5EF4-FFF2-40B4-BE49-F238E27FC236}">
                <a16:creationId xmlns:a16="http://schemas.microsoft.com/office/drawing/2014/main" id="{F5195D9D-43D4-45FF-90DE-E8A2D9A518F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908300" y="1676400"/>
            <a:ext cx="6375400" cy="4572000"/>
          </a:xfrm>
          <a:prstGeom prst="rect">
            <a:avLst/>
          </a:prstGeom>
        </p:spPr>
      </p:pic>
    </p:spTree>
    <p:extLst>
      <p:ext uri="{BB962C8B-B14F-4D97-AF65-F5344CB8AC3E}">
        <p14:creationId xmlns:p14="http://schemas.microsoft.com/office/powerpoint/2010/main" val="18788737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ular Callout 3"/>
          <p:cNvSpPr/>
          <p:nvPr/>
        </p:nvSpPr>
        <p:spPr bwMode="auto">
          <a:xfrm>
            <a:off x="2209800" y="76200"/>
            <a:ext cx="7848600" cy="1447800"/>
          </a:xfrm>
          <a:prstGeom prst="wedgeRoundRectCallout">
            <a:avLst>
              <a:gd name="adj1" fmla="val -57122"/>
              <a:gd name="adj2" fmla="val 49995"/>
              <a:gd name="adj3" fmla="val 16667"/>
            </a:avLst>
          </a:prstGeom>
          <a:solidFill>
            <a:schemeClr val="accent5"/>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hangingPunct="0"/>
            <a:r>
              <a:rPr lang="vi-VN" sz="2800" b="1">
                <a:solidFill>
                  <a:srgbClr val="C00000"/>
                </a:solidFill>
                <a:cs typeface="Times New Roman" panose="02020603050405020304" pitchFamily="18" charset="0"/>
              </a:rPr>
              <a:t>Hát </a:t>
            </a:r>
            <a:r>
              <a:rPr lang="en-US" sz="2800" b="1">
                <a:solidFill>
                  <a:srgbClr val="C00000"/>
                </a:solidFill>
                <a:cs typeface="Times New Roman" panose="02020603050405020304" pitchFamily="18" charset="0"/>
              </a:rPr>
              <a:t>đối đáp nam</a:t>
            </a:r>
            <a:r>
              <a:rPr lang="vi-VN" sz="2800" b="1">
                <a:solidFill>
                  <a:srgbClr val="C00000"/>
                </a:solidFill>
                <a:cs typeface="Times New Roman" panose="02020603050405020304" pitchFamily="18" charset="0"/>
              </a:rPr>
              <a:t> </a:t>
            </a:r>
            <a:r>
              <a:rPr lang="vi-VN" b="1">
                <a:solidFill>
                  <a:srgbClr val="C00000"/>
                </a:solidFill>
              </a:rPr>
              <a:t>–</a:t>
            </a:r>
            <a:r>
              <a:rPr lang="vi-VN" sz="2800" b="1">
                <a:solidFill>
                  <a:srgbClr val="C00000"/>
                </a:solidFill>
                <a:cs typeface="Times New Roman" panose="02020603050405020304" pitchFamily="18" charset="0"/>
              </a:rPr>
              <a:t> </a:t>
            </a:r>
            <a:r>
              <a:rPr lang="en-US" sz="2800" b="1">
                <a:solidFill>
                  <a:srgbClr val="C00000"/>
                </a:solidFill>
                <a:cs typeface="Times New Roman" panose="02020603050405020304" pitchFamily="18" charset="0"/>
              </a:rPr>
              <a:t>nữ</a:t>
            </a:r>
          </a:p>
          <a:p>
            <a:pPr marL="342900" indent="-342900" eaLnBrk="0" hangingPunct="0">
              <a:buFont typeface="Wingdings" panose="05000000000000000000" pitchFamily="2" charset="2"/>
              <a:buChar char="Ø"/>
            </a:pPr>
            <a:r>
              <a:rPr lang="en-US" sz="2000" b="1">
                <a:solidFill>
                  <a:srgbClr val="0000FF"/>
                </a:solidFill>
              </a:rPr>
              <a:t>Lời 1: </a:t>
            </a:r>
            <a:r>
              <a:rPr lang="en-US" sz="2000">
                <a:solidFill>
                  <a:srgbClr val="0000FF"/>
                </a:solidFill>
              </a:rPr>
              <a:t>Bè nữ hát</a:t>
            </a:r>
            <a:r>
              <a:rPr lang="en-US" sz="2000" i="1">
                <a:solidFill>
                  <a:srgbClr val="0000FF"/>
                </a:solidFill>
              </a:rPr>
              <a:t> c</a:t>
            </a:r>
            <a:r>
              <a:rPr lang="en-US" sz="2000">
                <a:solidFill>
                  <a:srgbClr val="0000FF"/>
                </a:solidFill>
              </a:rPr>
              <a:t>âu 1 và câu 3; </a:t>
            </a:r>
            <a:r>
              <a:rPr lang="en-US" sz="2000">
                <a:solidFill>
                  <a:srgbClr val="00B050"/>
                </a:solidFill>
              </a:rPr>
              <a:t>Bè nam hát</a:t>
            </a:r>
            <a:r>
              <a:rPr lang="en-US" sz="2000" i="1">
                <a:solidFill>
                  <a:srgbClr val="00B050"/>
                </a:solidFill>
              </a:rPr>
              <a:t> c</a:t>
            </a:r>
            <a:r>
              <a:rPr lang="en-US" sz="2000">
                <a:solidFill>
                  <a:srgbClr val="00B050"/>
                </a:solidFill>
              </a:rPr>
              <a:t>âu 2 và câu 4</a:t>
            </a:r>
          </a:p>
          <a:p>
            <a:pPr marL="342900" indent="-342900" algn="just" eaLnBrk="0" hangingPunct="0">
              <a:lnSpc>
                <a:spcPct val="108000"/>
              </a:lnSpc>
              <a:spcBef>
                <a:spcPts val="300"/>
              </a:spcBef>
              <a:spcAft>
                <a:spcPts val="300"/>
              </a:spcAft>
              <a:buFont typeface="Wingdings" panose="05000000000000000000" pitchFamily="2" charset="2"/>
              <a:buChar char="Ø"/>
            </a:pPr>
            <a:r>
              <a:rPr lang="en-US" sz="2000" b="1">
                <a:solidFill>
                  <a:srgbClr val="0000FF"/>
                </a:solidFill>
              </a:rPr>
              <a:t>Lời 2: </a:t>
            </a:r>
            <a:r>
              <a:rPr lang="en-US" sz="2000">
                <a:solidFill>
                  <a:srgbClr val="0000FF"/>
                </a:solidFill>
              </a:rPr>
              <a:t>Hai bè cùng hát</a:t>
            </a:r>
            <a:endParaRPr lang="en-US" sz="2000">
              <a:solidFill>
                <a:srgbClr val="00B050"/>
              </a:solidFill>
            </a:endParaRPr>
          </a:p>
        </p:txBody>
      </p:sp>
      <p:pic>
        <p:nvPicPr>
          <p:cNvPr id="7" name="Picture 6"/>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91193" y="1676400"/>
            <a:ext cx="1890324" cy="2590800"/>
          </a:xfrm>
          <a:prstGeom prst="rect">
            <a:avLst/>
          </a:prstGeom>
        </p:spPr>
      </p:pic>
      <p:pic>
        <p:nvPicPr>
          <p:cNvPr id="6" name="Nhạc đệm bài hát Tình bạn bốn phương (Chủ đề 4 - SGK Âm nhạc 6 Cánh diều), Tone- C#">
            <a:hlinkClick r:id="" action="ppaction://media"/>
            <a:extLst>
              <a:ext uri="{FF2B5EF4-FFF2-40B4-BE49-F238E27FC236}">
                <a16:creationId xmlns:a16="http://schemas.microsoft.com/office/drawing/2014/main" id="{702D8123-EE20-456E-9BCF-9503DBCF3E5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908300" y="1676400"/>
            <a:ext cx="6375400" cy="4572000"/>
          </a:xfrm>
          <a:prstGeom prst="rect">
            <a:avLst/>
          </a:prstGeom>
        </p:spPr>
      </p:pic>
    </p:spTree>
    <p:extLst>
      <p:ext uri="{BB962C8B-B14F-4D97-AF65-F5344CB8AC3E}">
        <p14:creationId xmlns:p14="http://schemas.microsoft.com/office/powerpoint/2010/main" val="3915502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6"/>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ular Callout 3"/>
          <p:cNvSpPr/>
          <p:nvPr/>
        </p:nvSpPr>
        <p:spPr bwMode="auto">
          <a:xfrm>
            <a:off x="1066800" y="76200"/>
            <a:ext cx="10058400" cy="1371600"/>
          </a:xfrm>
          <a:prstGeom prst="wedgeRoundRectCallout">
            <a:avLst>
              <a:gd name="adj1" fmla="val -43232"/>
              <a:gd name="adj2" fmla="val 61690"/>
              <a:gd name="adj3" fmla="val 16667"/>
            </a:avLst>
          </a:prstGeom>
          <a:solidFill>
            <a:schemeClr val="accent5"/>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hangingPunct="0"/>
            <a:r>
              <a:rPr lang="vi-VN" sz="2800" b="1">
                <a:solidFill>
                  <a:srgbClr val="C00000"/>
                </a:solidFill>
                <a:cs typeface="Times New Roman" panose="02020603050405020304" pitchFamily="18" charset="0"/>
              </a:rPr>
              <a:t>Hát </a:t>
            </a:r>
            <a:r>
              <a:rPr lang="en-US" sz="2800" b="1">
                <a:solidFill>
                  <a:srgbClr val="C00000"/>
                </a:solidFill>
                <a:cs typeface="Times New Roman" panose="02020603050405020304" pitchFamily="18" charset="0"/>
              </a:rPr>
              <a:t>nối tiếp</a:t>
            </a:r>
          </a:p>
          <a:p>
            <a:pPr marL="342900" indent="-342900" eaLnBrk="0" hangingPunct="0">
              <a:buFont typeface="Wingdings" panose="05000000000000000000" pitchFamily="2" charset="2"/>
              <a:buChar char="Ø"/>
            </a:pPr>
            <a:r>
              <a:rPr lang="en-US" sz="2000" b="1">
                <a:solidFill>
                  <a:srgbClr val="0000FF"/>
                </a:solidFill>
              </a:rPr>
              <a:t>Lời 1: </a:t>
            </a:r>
            <a:r>
              <a:rPr lang="en-US" sz="2000">
                <a:solidFill>
                  <a:srgbClr val="0000FF"/>
                </a:solidFill>
              </a:rPr>
              <a:t>Nhóm 1 hát</a:t>
            </a:r>
            <a:r>
              <a:rPr lang="en-US" sz="2000" i="1">
                <a:solidFill>
                  <a:srgbClr val="0000FF"/>
                </a:solidFill>
              </a:rPr>
              <a:t> c</a:t>
            </a:r>
            <a:r>
              <a:rPr lang="en-US" sz="2000">
                <a:solidFill>
                  <a:srgbClr val="0000FF"/>
                </a:solidFill>
              </a:rPr>
              <a:t>âu 1; </a:t>
            </a:r>
            <a:r>
              <a:rPr lang="en-US" sz="2000">
                <a:solidFill>
                  <a:srgbClr val="00B050"/>
                </a:solidFill>
              </a:rPr>
              <a:t>Nhóm 2 hát</a:t>
            </a:r>
            <a:r>
              <a:rPr lang="en-US" sz="2000" i="1">
                <a:solidFill>
                  <a:srgbClr val="00B050"/>
                </a:solidFill>
              </a:rPr>
              <a:t> c</a:t>
            </a:r>
            <a:r>
              <a:rPr lang="en-US" sz="2000">
                <a:solidFill>
                  <a:srgbClr val="00B050"/>
                </a:solidFill>
              </a:rPr>
              <a:t>âu 2; </a:t>
            </a:r>
            <a:r>
              <a:rPr lang="en-US" sz="2000">
                <a:solidFill>
                  <a:srgbClr val="0070C0"/>
                </a:solidFill>
              </a:rPr>
              <a:t>Nhóm 3 hát</a:t>
            </a:r>
            <a:r>
              <a:rPr lang="en-US" sz="2000" i="1">
                <a:solidFill>
                  <a:srgbClr val="0070C0"/>
                </a:solidFill>
              </a:rPr>
              <a:t> c</a:t>
            </a:r>
            <a:r>
              <a:rPr lang="en-US" sz="2000">
                <a:solidFill>
                  <a:srgbClr val="0070C0"/>
                </a:solidFill>
              </a:rPr>
              <a:t>âu 3; </a:t>
            </a:r>
            <a:r>
              <a:rPr lang="en-US" sz="2000">
                <a:solidFill>
                  <a:srgbClr val="7030A0"/>
                </a:solidFill>
              </a:rPr>
              <a:t>Nhóm 4 hát</a:t>
            </a:r>
            <a:r>
              <a:rPr lang="en-US" sz="2000" i="1">
                <a:solidFill>
                  <a:srgbClr val="7030A0"/>
                </a:solidFill>
              </a:rPr>
              <a:t> c</a:t>
            </a:r>
            <a:r>
              <a:rPr lang="en-US" sz="2000">
                <a:solidFill>
                  <a:srgbClr val="7030A0"/>
                </a:solidFill>
              </a:rPr>
              <a:t>âu 4.</a:t>
            </a:r>
          </a:p>
          <a:p>
            <a:pPr marL="342900" indent="-342900" eaLnBrk="0" hangingPunct="0">
              <a:buFont typeface="Wingdings" panose="05000000000000000000" pitchFamily="2" charset="2"/>
              <a:buChar char="Ø"/>
            </a:pPr>
            <a:r>
              <a:rPr lang="en-US" sz="2000" b="1">
                <a:solidFill>
                  <a:srgbClr val="0000FF"/>
                </a:solidFill>
              </a:rPr>
              <a:t>Lời 2: </a:t>
            </a:r>
            <a:r>
              <a:rPr lang="en-US" sz="2000">
                <a:solidFill>
                  <a:srgbClr val="0000FF"/>
                </a:solidFill>
              </a:rPr>
              <a:t>Bốn nhóm cùng hát</a:t>
            </a:r>
            <a:endParaRPr lang="en-US" sz="2000">
              <a:solidFill>
                <a:srgbClr val="00B050"/>
              </a:solidFill>
            </a:endParaRPr>
          </a:p>
          <a:p>
            <a:pPr algn="ctr" eaLnBrk="0" hangingPunct="0">
              <a:lnSpc>
                <a:spcPct val="108000"/>
              </a:lnSpc>
            </a:pPr>
            <a:endParaRPr kumimoji="0" lang="vi-VN" sz="2800" b="1" i="0" u="none" strike="noStrike" cap="none" normalizeH="0" baseline="0">
              <a:ln>
                <a:noFill/>
              </a:ln>
              <a:solidFill>
                <a:schemeClr val="tx1"/>
              </a:solidFill>
              <a:effectLst/>
            </a:endParaRPr>
          </a:p>
        </p:txBody>
      </p:sp>
      <p:pic>
        <p:nvPicPr>
          <p:cNvPr id="7" name="Picture 6"/>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33400" y="1600200"/>
            <a:ext cx="1890324" cy="2590800"/>
          </a:xfrm>
          <a:prstGeom prst="rect">
            <a:avLst/>
          </a:prstGeom>
        </p:spPr>
      </p:pic>
      <p:pic>
        <p:nvPicPr>
          <p:cNvPr id="6" name="Nhạc đệm bài hát Tình bạn bốn phương (Chủ đề 4 - SGK Âm nhạc 6 Cánh diều), Tone- C#">
            <a:hlinkClick r:id="" action="ppaction://media"/>
            <a:extLst>
              <a:ext uri="{FF2B5EF4-FFF2-40B4-BE49-F238E27FC236}">
                <a16:creationId xmlns:a16="http://schemas.microsoft.com/office/drawing/2014/main" id="{C1E982E2-16FA-4ED1-BA19-391D3382FF1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908300" y="1676400"/>
            <a:ext cx="6375400" cy="4572000"/>
          </a:xfrm>
          <a:prstGeom prst="rect">
            <a:avLst/>
          </a:prstGeom>
        </p:spPr>
      </p:pic>
    </p:spTree>
    <p:extLst>
      <p:ext uri="{BB962C8B-B14F-4D97-AF65-F5344CB8AC3E}">
        <p14:creationId xmlns:p14="http://schemas.microsoft.com/office/powerpoint/2010/main" val="11606806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6"/>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11582400" cy="1143000"/>
          </a:xfrm>
        </p:spPr>
        <p:txBody>
          <a:bodyPr/>
          <a:lstStyle/>
          <a:p>
            <a:r>
              <a:rPr lang="en-US" sz="3200" b="1">
                <a:solidFill>
                  <a:srgbClr val="0000FF"/>
                </a:solidFill>
                <a:cs typeface="Times New Roman" panose="02020603050405020304" pitchFamily="18" charset="0"/>
              </a:rPr>
              <a:t>III. Trải nghiệm và khám phá</a:t>
            </a:r>
            <a:endParaRPr lang="en-US" sz="3200" dirty="0">
              <a:solidFill>
                <a:srgbClr val="0000FF"/>
              </a:solidFill>
              <a:cs typeface="Times New Roman" panose="02020603050405020304" pitchFamily="18" charset="0"/>
            </a:endParaRPr>
          </a:p>
        </p:txBody>
      </p:sp>
      <p:sp>
        <p:nvSpPr>
          <p:cNvPr id="9" name="Title 1">
            <a:extLst>
              <a:ext uri="{FF2B5EF4-FFF2-40B4-BE49-F238E27FC236}">
                <a16:creationId xmlns:a16="http://schemas.microsoft.com/office/drawing/2014/main" id="{F09CBC94-E112-4513-AABB-E012FA70EAA7}"/>
              </a:ext>
            </a:extLst>
          </p:cNvPr>
          <p:cNvSpPr txBox="1">
            <a:spLocks/>
          </p:cNvSpPr>
          <p:nvPr/>
        </p:nvSpPr>
        <p:spPr bwMode="auto">
          <a:xfrm>
            <a:off x="3124200" y="838200"/>
            <a:ext cx="6019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342900" indent="-342900">
              <a:buFont typeface="Wingdings" panose="05000000000000000000" pitchFamily="2" charset="2"/>
              <a:buChar char="v"/>
            </a:pPr>
            <a:r>
              <a:rPr lang="en-US" sz="2400" kern="0">
                <a:solidFill>
                  <a:srgbClr val="00B050"/>
                </a:solidFill>
                <a:cs typeface="Times New Roman" panose="02020603050405020304" pitchFamily="18" charset="0"/>
              </a:rPr>
              <a:t>Thể hiện vòng hợp âm sau đó ứng dụng đệm cho bài hát </a:t>
            </a:r>
            <a:r>
              <a:rPr lang="en-US" sz="2400" i="1" kern="0">
                <a:solidFill>
                  <a:srgbClr val="00B050"/>
                </a:solidFill>
                <a:cs typeface="Times New Roman" panose="02020603050405020304" pitchFamily="18" charset="0"/>
              </a:rPr>
              <a:t>Tình bạn bốn phương</a:t>
            </a:r>
            <a:endParaRPr lang="en-US" sz="3200" i="1" kern="0" dirty="0">
              <a:solidFill>
                <a:srgbClr val="00B050"/>
              </a:solidFill>
              <a:cs typeface="Times New Roman" panose="02020603050405020304" pitchFamily="18" charset="0"/>
            </a:endParaRPr>
          </a:p>
        </p:txBody>
      </p:sp>
      <p:pic>
        <p:nvPicPr>
          <p:cNvPr id="4" name="Thể hiện vòng hợp âm 2 lượt để đệm bài Tình bạn bốn phương (Chủ đề 4 -SGK Âm nhạc 6 - Cánh diều)">
            <a:hlinkClick r:id="" action="ppaction://media"/>
            <a:extLst>
              <a:ext uri="{FF2B5EF4-FFF2-40B4-BE49-F238E27FC236}">
                <a16:creationId xmlns:a16="http://schemas.microsoft.com/office/drawing/2014/main" id="{36E0778E-F21C-4C30-956C-B0291CB4E254}"/>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5000" t="6425" r="5000" b="6425"/>
          <a:stretch/>
        </p:blipFill>
        <p:spPr>
          <a:xfrm>
            <a:off x="1600200" y="1905000"/>
            <a:ext cx="8962292" cy="4854574"/>
          </a:xfrm>
          <a:prstGeom prst="rect">
            <a:avLst/>
          </a:prstGeom>
        </p:spPr>
      </p:pic>
    </p:spTree>
    <p:extLst>
      <p:ext uri="{BB962C8B-B14F-4D97-AF65-F5344CB8AC3E}">
        <p14:creationId xmlns:p14="http://schemas.microsoft.com/office/powerpoint/2010/main" val="16568305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81200" y="854076"/>
            <a:ext cx="8229600" cy="873587"/>
          </a:xfrm>
        </p:spPr>
        <p:txBody>
          <a:bodyPr/>
          <a:lstStyle/>
          <a:p>
            <a:r>
              <a:rPr lang="en-US" sz="3200" b="1" dirty="0" err="1">
                <a:solidFill>
                  <a:srgbClr val="0000FF"/>
                </a:solidFill>
              </a:rPr>
              <a:t>Dặn</a:t>
            </a:r>
            <a:r>
              <a:rPr lang="en-US" sz="3200" b="1" dirty="0">
                <a:solidFill>
                  <a:srgbClr val="0000FF"/>
                </a:solidFill>
              </a:rPr>
              <a:t> </a:t>
            </a:r>
            <a:r>
              <a:rPr lang="en-US" sz="3200" b="1" dirty="0" err="1">
                <a:solidFill>
                  <a:srgbClr val="0000FF"/>
                </a:solidFill>
              </a:rPr>
              <a:t>dò</a:t>
            </a:r>
            <a:r>
              <a:rPr lang="en-US" sz="3200" b="1" dirty="0">
                <a:solidFill>
                  <a:srgbClr val="0000FF"/>
                </a:solidFill>
              </a:rPr>
              <a:t> </a:t>
            </a:r>
            <a:r>
              <a:rPr lang="en-US" sz="3200" b="1" dirty="0" err="1">
                <a:solidFill>
                  <a:srgbClr val="0000FF"/>
                </a:solidFill>
              </a:rPr>
              <a:t>về</a:t>
            </a:r>
            <a:r>
              <a:rPr lang="en-US" sz="3200" b="1" dirty="0">
                <a:solidFill>
                  <a:srgbClr val="0000FF"/>
                </a:solidFill>
              </a:rPr>
              <a:t> </a:t>
            </a:r>
            <a:r>
              <a:rPr lang="en-US" sz="3200" b="1" dirty="0" err="1">
                <a:solidFill>
                  <a:srgbClr val="0000FF"/>
                </a:solidFill>
              </a:rPr>
              <a:t>nhà</a:t>
            </a:r>
            <a:endParaRPr lang="en-US" sz="3200" b="1" dirty="0">
              <a:solidFill>
                <a:srgbClr val="0000FF"/>
              </a:solidFill>
            </a:endParaRPr>
          </a:p>
        </p:txBody>
      </p:sp>
      <p:sp>
        <p:nvSpPr>
          <p:cNvPr id="3" name="Content Placeholder 2"/>
          <p:cNvSpPr>
            <a:spLocks noGrp="1"/>
          </p:cNvSpPr>
          <p:nvPr>
            <p:ph idx="1"/>
          </p:nvPr>
        </p:nvSpPr>
        <p:spPr>
          <a:xfrm>
            <a:off x="2209800" y="2179638"/>
            <a:ext cx="8382000" cy="3459163"/>
          </a:xfrm>
        </p:spPr>
        <p:txBody>
          <a:bodyPr/>
          <a:lstStyle/>
          <a:p>
            <a:pPr marL="0" indent="0">
              <a:buNone/>
            </a:pPr>
            <a:r>
              <a:rPr lang="en-US" sz="2800">
                <a:solidFill>
                  <a:srgbClr val="0000FF"/>
                </a:solidFill>
              </a:rPr>
              <a:t>- Tập biểu diễn bài </a:t>
            </a:r>
            <a:r>
              <a:rPr lang="en-US" sz="2800" i="1">
                <a:solidFill>
                  <a:srgbClr val="0000FF"/>
                </a:solidFill>
              </a:rPr>
              <a:t>Tình bạn bốn phương </a:t>
            </a:r>
            <a:r>
              <a:rPr lang="en-US" sz="2800">
                <a:solidFill>
                  <a:srgbClr val="0000FF"/>
                </a:solidFill>
              </a:rPr>
              <a:t>kết hợp gõ đệm hoặc vận động phụ hoạ.</a:t>
            </a:r>
          </a:p>
          <a:p>
            <a:pPr marL="0" indent="0">
              <a:buNone/>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3733800"/>
            <a:ext cx="2519671" cy="2909814"/>
          </a:xfrm>
          <a:prstGeom prst="rect">
            <a:avLst/>
          </a:prstGeom>
        </p:spPr>
      </p:pic>
    </p:spTree>
    <p:extLst>
      <p:ext uri="{BB962C8B-B14F-4D97-AF65-F5344CB8AC3E}">
        <p14:creationId xmlns:p14="http://schemas.microsoft.com/office/powerpoint/2010/main" val="20638428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8000" b="-68000"/>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57FE9F0-BD26-461A-B77B-EA4D076F8FB6}"/>
              </a:ext>
            </a:extLst>
          </p:cNvPr>
          <p:cNvGrpSpPr/>
          <p:nvPr/>
        </p:nvGrpSpPr>
        <p:grpSpPr>
          <a:xfrm>
            <a:off x="1752600" y="1524000"/>
            <a:ext cx="8563537" cy="5105400"/>
            <a:chOff x="1447800" y="828676"/>
            <a:chExt cx="9249337" cy="5724524"/>
          </a:xfrm>
        </p:grpSpPr>
        <p:pic>
          <p:nvPicPr>
            <p:cNvPr id="6" name="Picture 5">
              <a:extLst>
                <a:ext uri="{FF2B5EF4-FFF2-40B4-BE49-F238E27FC236}">
                  <a16:creationId xmlns:a16="http://schemas.microsoft.com/office/drawing/2014/main" id="{F487D418-E644-4333-B2B3-A49DFEE94E54}"/>
                </a:ext>
              </a:extLst>
            </p:cNvPr>
            <p:cNvPicPr>
              <a:picLocks noChangeAspect="1"/>
            </p:cNvPicPr>
            <p:nvPr/>
          </p:nvPicPr>
          <p:blipFill rotWithShape="1">
            <a:blip r:embed="rId3">
              <a:clrChange>
                <a:clrFrom>
                  <a:srgbClr val="FFFFFF"/>
                </a:clrFrom>
                <a:clrTo>
                  <a:srgbClr val="FFFFFF">
                    <a:alpha val="0"/>
                  </a:srgbClr>
                </a:clrTo>
              </a:clrChange>
            </a:blip>
            <a:srcRect t="20139"/>
            <a:stretch/>
          </p:blipFill>
          <p:spPr>
            <a:xfrm>
              <a:off x="1447800" y="1142855"/>
              <a:ext cx="9249337" cy="5410345"/>
            </a:xfrm>
            <a:prstGeom prst="rect">
              <a:avLst/>
            </a:prstGeom>
          </p:spPr>
        </p:pic>
        <p:pic>
          <p:nvPicPr>
            <p:cNvPr id="9" name="Picture 8">
              <a:extLst>
                <a:ext uri="{FF2B5EF4-FFF2-40B4-BE49-F238E27FC236}">
                  <a16:creationId xmlns:a16="http://schemas.microsoft.com/office/drawing/2014/main" id="{6C0BE89D-6C3C-437A-9B85-55793C3769F0}"/>
                </a:ext>
              </a:extLst>
            </p:cNvPr>
            <p:cNvPicPr>
              <a:picLocks noChangeAspect="1"/>
            </p:cNvPicPr>
            <p:nvPr/>
          </p:nvPicPr>
          <p:blipFill rotWithShape="1">
            <a:blip r:embed="rId3">
              <a:clrChange>
                <a:clrFrom>
                  <a:srgbClr val="FFFFFF"/>
                </a:clrFrom>
                <a:clrTo>
                  <a:srgbClr val="FFFFFF">
                    <a:alpha val="0"/>
                  </a:srgbClr>
                </a:clrTo>
              </a:clrChange>
            </a:blip>
            <a:srcRect l="30196" t="9165" r="29159" b="82917"/>
            <a:stretch/>
          </p:blipFill>
          <p:spPr>
            <a:xfrm>
              <a:off x="4448175" y="828676"/>
              <a:ext cx="3362324" cy="542924"/>
            </a:xfrm>
            <a:prstGeom prst="rect">
              <a:avLst/>
            </a:prstGeom>
          </p:spPr>
        </p:pic>
        <p:pic>
          <p:nvPicPr>
            <p:cNvPr id="1028" name="Picture 4" descr="Wolfgang Amadeus Mozart | Pianista - Superb Wiki | Fandom">
              <a:extLst>
                <a:ext uri="{FF2B5EF4-FFF2-40B4-BE49-F238E27FC236}">
                  <a16:creationId xmlns:a16="http://schemas.microsoft.com/office/drawing/2014/main" id="{9F913F9F-C2F6-453C-B2C5-2CA1D8E6EBB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5626"/>
            <a:stretch/>
          </p:blipFill>
          <p:spPr bwMode="auto">
            <a:xfrm>
              <a:off x="1600200" y="1828655"/>
              <a:ext cx="4060032" cy="4263035"/>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Title 1">
            <a:extLst>
              <a:ext uri="{FF2B5EF4-FFF2-40B4-BE49-F238E27FC236}">
                <a16:creationId xmlns:a16="http://schemas.microsoft.com/office/drawing/2014/main" id="{1E69E3C0-8323-4AED-AB4E-1A4866065112}"/>
              </a:ext>
            </a:extLst>
          </p:cNvPr>
          <p:cNvSpPr txBox="1">
            <a:spLocks/>
          </p:cNvSpPr>
          <p:nvPr/>
        </p:nvSpPr>
        <p:spPr bwMode="auto">
          <a:xfrm>
            <a:off x="304800" y="0"/>
            <a:ext cx="1158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en-US" sz="3200" b="1" kern="0">
                <a:solidFill>
                  <a:srgbClr val="0000FF"/>
                </a:solidFill>
                <a:cs typeface="Times New Roman" panose="02020603050405020304" pitchFamily="18" charset="0"/>
              </a:rPr>
              <a:t>I. Nghe tác phẩm </a:t>
            </a:r>
            <a:r>
              <a:rPr lang="en-US" sz="3200" b="1" i="1" kern="0">
                <a:solidFill>
                  <a:srgbClr val="0000FF"/>
                </a:solidFill>
                <a:cs typeface="Times New Roman" panose="02020603050405020304" pitchFamily="18" charset="0"/>
              </a:rPr>
              <a:t>Turkish March</a:t>
            </a:r>
            <a:r>
              <a:rPr lang="en-US" sz="3200" b="1" kern="0">
                <a:solidFill>
                  <a:srgbClr val="0000FF"/>
                </a:solidFill>
                <a:cs typeface="Times New Roman" panose="02020603050405020304" pitchFamily="18" charset="0"/>
              </a:rPr>
              <a:t>;</a:t>
            </a:r>
            <a:br>
              <a:rPr lang="en-US" sz="3200" b="1" kern="0">
                <a:solidFill>
                  <a:srgbClr val="0000FF"/>
                </a:solidFill>
                <a:cs typeface="Times New Roman" panose="02020603050405020304" pitchFamily="18" charset="0"/>
              </a:rPr>
            </a:br>
            <a:r>
              <a:rPr lang="en-US" sz="3200" b="1" kern="0">
                <a:solidFill>
                  <a:srgbClr val="0000FF"/>
                </a:solidFill>
                <a:cs typeface="Times New Roman" panose="02020603050405020304" pitchFamily="18" charset="0"/>
              </a:rPr>
              <a:t>nhạc sĩ Wolfgang Amadeus Mozart</a:t>
            </a:r>
          </a:p>
        </p:txBody>
      </p:sp>
    </p:spTree>
    <p:extLst>
      <p:ext uri="{BB962C8B-B14F-4D97-AF65-F5344CB8AC3E}">
        <p14:creationId xmlns:p14="http://schemas.microsoft.com/office/powerpoint/2010/main" val="1980831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11582400" cy="457200"/>
          </a:xfrm>
        </p:spPr>
        <p:txBody>
          <a:bodyPr/>
          <a:lstStyle/>
          <a:p>
            <a:r>
              <a:rPr lang="en-US" sz="3200" b="1">
                <a:solidFill>
                  <a:srgbClr val="0000FF"/>
                </a:solidFill>
                <a:cs typeface="Times New Roman" panose="02020603050405020304" pitchFamily="18" charset="0"/>
              </a:rPr>
              <a:t>1. Nghe tác phẩm</a:t>
            </a:r>
          </a:p>
        </p:txBody>
      </p:sp>
      <p:pic>
        <p:nvPicPr>
          <p:cNvPr id="4" name="Hành khúc Thổ Nhĩ Kì">
            <a:hlinkClick r:id="" action="ppaction://media"/>
            <a:extLst>
              <a:ext uri="{FF2B5EF4-FFF2-40B4-BE49-F238E27FC236}">
                <a16:creationId xmlns:a16="http://schemas.microsoft.com/office/drawing/2014/main" id="{522227EC-478E-4B93-AF87-6AD2FE975AF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87400" y="642937"/>
            <a:ext cx="10642600" cy="5986463"/>
          </a:xfrm>
          <a:prstGeom prst="rect">
            <a:avLst/>
          </a:prstGeom>
        </p:spPr>
      </p:pic>
    </p:spTree>
    <p:extLst>
      <p:ext uri="{BB962C8B-B14F-4D97-AF65-F5344CB8AC3E}">
        <p14:creationId xmlns:p14="http://schemas.microsoft.com/office/powerpoint/2010/main" val="8770535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3962400" cy="457200"/>
          </a:xfrm>
        </p:spPr>
        <p:txBody>
          <a:bodyPr/>
          <a:lstStyle/>
          <a:p>
            <a:r>
              <a:rPr lang="en-US" sz="3200" b="1">
                <a:solidFill>
                  <a:srgbClr val="00B050"/>
                </a:solidFill>
                <a:cs typeface="Times New Roman" panose="02020603050405020304" pitchFamily="18" charset="0"/>
              </a:rPr>
              <a:t>Thảo luận nhóm</a:t>
            </a:r>
          </a:p>
        </p:txBody>
      </p:sp>
      <p:sp>
        <p:nvSpPr>
          <p:cNvPr id="7" name="Rectangle 2"/>
          <p:cNvSpPr>
            <a:spLocks noChangeArrowheads="1"/>
          </p:cNvSpPr>
          <p:nvPr/>
        </p:nvSpPr>
        <p:spPr bwMode="auto">
          <a:xfrm>
            <a:off x="76200" y="1262744"/>
            <a:ext cx="5257800" cy="3513182"/>
          </a:xfrm>
          <a:prstGeom prst="rect">
            <a:avLst/>
          </a:prstGeom>
          <a:ln>
            <a:noFill/>
          </a:ln>
        </p:spPr>
        <p:style>
          <a:lnRef idx="2">
            <a:schemeClr val="accent5"/>
          </a:lnRef>
          <a:fillRef idx="1">
            <a:schemeClr val="lt1"/>
          </a:fillRef>
          <a:effectRef idx="0">
            <a:schemeClr val="accent5"/>
          </a:effectRef>
          <a:fontRef idx="minor">
            <a:schemeClr val="dk1"/>
          </a:fontRef>
        </p:style>
        <p:txBody>
          <a:bodyPr vert="horz" wrap="square" lIns="91440" tIns="38088" rIns="91440" bIns="38088" numCol="1" anchor="ctr" anchorCtr="0" compatLnSpc="1">
            <a:prstTxWarp prst="textNoShape">
              <a:avLst/>
            </a:prstTxWarp>
            <a:spAutoFit/>
          </a:bodyPr>
          <a:lstStyle/>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vi-VN" sz="2000">
                <a:solidFill>
                  <a:srgbClr val="0000FF"/>
                </a:solidFill>
                <a:effectLst/>
                <a:latin typeface="+mj-lt"/>
                <a:ea typeface="Calibri" panose="020F0502020204030204" pitchFamily="34" charset="0"/>
              </a:rPr>
              <a:t>Bản nhạc </a:t>
            </a:r>
            <a:r>
              <a:rPr lang="en-US" sz="2000" i="1">
                <a:solidFill>
                  <a:srgbClr val="C00000"/>
                </a:solidFill>
                <a:effectLst/>
                <a:latin typeface="+mj-lt"/>
                <a:ea typeface="Calibri" panose="020F0502020204030204" pitchFamily="34" charset="0"/>
              </a:rPr>
              <a:t>Turkish March </a:t>
            </a:r>
            <a:r>
              <a:rPr lang="vi-VN" sz="2000">
                <a:solidFill>
                  <a:srgbClr val="0000FF"/>
                </a:solidFill>
                <a:effectLst/>
                <a:latin typeface="+mj-lt"/>
                <a:ea typeface="Calibri" panose="020F0502020204030204" pitchFamily="34" charset="0"/>
              </a:rPr>
              <a:t>được chơi bằng nhạc cụ nào</a:t>
            </a:r>
            <a:r>
              <a:rPr lang="en-US" sz="2000">
                <a:solidFill>
                  <a:srgbClr val="0000FF"/>
                </a:solidFill>
                <a:effectLst/>
                <a:latin typeface="+mj-lt"/>
                <a:ea typeface="Calibri" panose="020F0502020204030204" pitchFamily="34" charset="0"/>
              </a:rPr>
              <a:t>?</a:t>
            </a:r>
            <a:endParaRPr lang="en-US" sz="2000">
              <a:solidFill>
                <a:srgbClr val="0000FF"/>
              </a:solidFill>
              <a:latin typeface="+mj-lt"/>
              <a:ea typeface="Calibri" panose="020F0502020204030204" pitchFamily="34" charset="0"/>
            </a:endParaRP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vi-VN" sz="2000">
                <a:solidFill>
                  <a:srgbClr val="0000FF"/>
                </a:solidFill>
                <a:effectLst/>
                <a:latin typeface="+mj-lt"/>
                <a:ea typeface="Calibri" panose="020F0502020204030204" pitchFamily="34" charset="0"/>
              </a:rPr>
              <a:t>Bản nhạc được chơi với nhịp độ nhanh hay chậm</a:t>
            </a:r>
            <a:r>
              <a:rPr lang="en-US" sz="2000">
                <a:solidFill>
                  <a:srgbClr val="0000FF"/>
                </a:solidFill>
                <a:effectLst/>
                <a:latin typeface="+mj-lt"/>
                <a:ea typeface="Calibri" panose="020F0502020204030204" pitchFamily="34" charset="0"/>
              </a:rPr>
              <a:t>?</a:t>
            </a: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vi-VN" sz="2000">
                <a:solidFill>
                  <a:srgbClr val="0000FF"/>
                </a:solidFill>
                <a:effectLst/>
                <a:latin typeface="+mj-lt"/>
                <a:ea typeface="Calibri" panose="020F0502020204030204" pitchFamily="34" charset="0"/>
              </a:rPr>
              <a:t>Bản nhạc được chơi với cường độ mạnh hay nhẹ</a:t>
            </a:r>
            <a:r>
              <a:rPr lang="en-US" sz="2000">
                <a:solidFill>
                  <a:srgbClr val="0000FF"/>
                </a:solidFill>
                <a:effectLst/>
                <a:latin typeface="+mj-lt"/>
                <a:ea typeface="Calibri" panose="020F0502020204030204" pitchFamily="34" charset="0"/>
              </a:rPr>
              <a:t>?</a:t>
            </a: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vi-VN" sz="2000">
                <a:solidFill>
                  <a:srgbClr val="0000FF"/>
                </a:solidFill>
                <a:effectLst/>
                <a:latin typeface="+mj-lt"/>
                <a:ea typeface="Calibri" panose="020F0502020204030204" pitchFamily="34" charset="0"/>
              </a:rPr>
              <a:t>Bản nhạc </a:t>
            </a:r>
            <a:r>
              <a:rPr lang="en-US" sz="2000">
                <a:solidFill>
                  <a:srgbClr val="0000FF"/>
                </a:solidFill>
                <a:effectLst/>
                <a:latin typeface="+mj-lt"/>
                <a:ea typeface="Calibri" panose="020F0502020204030204" pitchFamily="34" charset="0"/>
              </a:rPr>
              <a:t>có tính chất âm nhạc như thế </a:t>
            </a:r>
            <a:r>
              <a:rPr lang="en-US" sz="2000">
                <a:solidFill>
                  <a:srgbClr val="0000FF"/>
                </a:solidFill>
                <a:effectLst/>
                <a:latin typeface="Times New Roman" panose="02020603050405020304" pitchFamily="18" charset="0"/>
                <a:ea typeface="Calibri" panose="020F0502020204030204" pitchFamily="34" charset="0"/>
              </a:rPr>
              <a:t>nào?</a:t>
            </a:r>
          </a:p>
          <a:p>
            <a:pPr marL="3429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en-US" altLang="vi-VN" sz="2000" b="0"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rPr>
              <a:t>Nêu cảm nhận của em về tác phẩm. </a:t>
            </a:r>
            <a:endParaRPr kumimoji="0" lang="en-US" altLang="vi-VN" sz="2000" b="0" u="none" strike="noStrike" cap="none" normalizeH="0" baseline="0">
              <a:ln>
                <a:noFill/>
              </a:ln>
              <a:solidFill>
                <a:srgbClr val="0000FF"/>
              </a:solidFill>
              <a:effectLst/>
              <a:latin typeface="+mn-lt"/>
            </a:endParaRPr>
          </a:p>
        </p:txBody>
      </p:sp>
      <p:pic>
        <p:nvPicPr>
          <p:cNvPr id="11" name="Picture 4" descr="https://tuannguyenweb.files.wordpress.com/2017/05/8209cd50d6a29bf52a674ca37df94565_students-group-work-by-pietluk-children-group-work-clipart_2213-1650.png?w=107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5029200"/>
            <a:ext cx="1981200" cy="1477599"/>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D6C3D95E-9C9F-4862-80A1-673F0CEEACC6}"/>
              </a:ext>
            </a:extLst>
          </p:cNvPr>
          <p:cNvGrpSpPr/>
          <p:nvPr/>
        </p:nvGrpSpPr>
        <p:grpSpPr>
          <a:xfrm>
            <a:off x="5410200" y="533400"/>
            <a:ext cx="6400800" cy="5094514"/>
            <a:chOff x="1314449" y="257175"/>
            <a:chExt cx="9363075" cy="5727737"/>
          </a:xfrm>
        </p:grpSpPr>
        <p:pic>
          <p:nvPicPr>
            <p:cNvPr id="9" name="Picture 8">
              <a:extLst>
                <a:ext uri="{FF2B5EF4-FFF2-40B4-BE49-F238E27FC236}">
                  <a16:creationId xmlns:a16="http://schemas.microsoft.com/office/drawing/2014/main" id="{6D3E7A4A-B657-4DDA-A64E-34002CC9A9E3}"/>
                </a:ext>
              </a:extLst>
            </p:cNvPr>
            <p:cNvPicPr>
              <a:picLocks noChangeAspect="1"/>
            </p:cNvPicPr>
            <p:nvPr/>
          </p:nvPicPr>
          <p:blipFill rotWithShape="1">
            <a:blip r:embed="rId3">
              <a:clrChange>
                <a:clrFrom>
                  <a:srgbClr val="FFFFFF"/>
                </a:clrFrom>
                <a:clrTo>
                  <a:srgbClr val="FFFFFF">
                    <a:alpha val="0"/>
                  </a:srgbClr>
                </a:clrTo>
              </a:clrChange>
            </a:blip>
            <a:srcRect t="20139"/>
            <a:stretch/>
          </p:blipFill>
          <p:spPr>
            <a:xfrm>
              <a:off x="1314449" y="508037"/>
              <a:ext cx="9363075" cy="5476875"/>
            </a:xfrm>
            <a:prstGeom prst="rect">
              <a:avLst/>
            </a:prstGeom>
          </p:spPr>
        </p:pic>
        <p:pic>
          <p:nvPicPr>
            <p:cNvPr id="10" name="Picture 9">
              <a:extLst>
                <a:ext uri="{FF2B5EF4-FFF2-40B4-BE49-F238E27FC236}">
                  <a16:creationId xmlns:a16="http://schemas.microsoft.com/office/drawing/2014/main" id="{E3348B83-6E49-4273-8E92-1BF307C9B77A}"/>
                </a:ext>
              </a:extLst>
            </p:cNvPr>
            <p:cNvPicPr>
              <a:picLocks noChangeAspect="1"/>
            </p:cNvPicPr>
            <p:nvPr/>
          </p:nvPicPr>
          <p:blipFill rotWithShape="1">
            <a:blip r:embed="rId3">
              <a:clrChange>
                <a:clrFrom>
                  <a:srgbClr val="FFFFFF"/>
                </a:clrFrom>
                <a:clrTo>
                  <a:srgbClr val="FFFFFF">
                    <a:alpha val="0"/>
                  </a:srgbClr>
                </a:clrTo>
              </a:clrChange>
            </a:blip>
            <a:srcRect l="30196" t="9165" r="29159" b="82917"/>
            <a:stretch/>
          </p:blipFill>
          <p:spPr>
            <a:xfrm>
              <a:off x="4448175" y="257175"/>
              <a:ext cx="3362325" cy="542924"/>
            </a:xfrm>
            <a:prstGeom prst="rect">
              <a:avLst/>
            </a:prstGeom>
          </p:spPr>
        </p:pic>
      </p:grpSp>
    </p:spTree>
    <p:extLst>
      <p:ext uri="{BB962C8B-B14F-4D97-AF65-F5344CB8AC3E}">
        <p14:creationId xmlns:p14="http://schemas.microsoft.com/office/powerpoint/2010/main" val="4967036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clrChange>
              <a:clrFrom>
                <a:srgbClr val="FFFFFF"/>
              </a:clrFrom>
              <a:clrTo>
                <a:srgbClr val="FFFFFF">
                  <a:alpha val="0"/>
                </a:srgbClr>
              </a:clrTo>
            </a:clrChange>
          </a:blip>
          <a:stretch>
            <a:fillRect/>
          </a:stretch>
        </p:blipFill>
        <p:spPr>
          <a:xfrm flipH="1">
            <a:off x="19050" y="914400"/>
            <a:ext cx="2028825" cy="2962275"/>
          </a:xfrm>
          <a:prstGeom prst="rect">
            <a:avLst/>
          </a:prstGeom>
        </p:spPr>
      </p:pic>
      <p:sp>
        <p:nvSpPr>
          <p:cNvPr id="4" name="Rectangle 1"/>
          <p:cNvSpPr>
            <a:spLocks noChangeArrowheads="1"/>
          </p:cNvSpPr>
          <p:nvPr/>
        </p:nvSpPr>
        <p:spPr bwMode="auto">
          <a:xfrm>
            <a:off x="2295524" y="381000"/>
            <a:ext cx="9363076" cy="2847633"/>
          </a:xfrm>
          <a:prstGeom prst="wedgeRoundRectCallout">
            <a:avLst>
              <a:gd name="adj1" fmla="val -57751"/>
              <a:gd name="adj2" fmla="val -6666"/>
              <a:gd name="adj3" fmla="val 16667"/>
            </a:avLst>
          </a:prstGeom>
          <a:ln>
            <a:solidFill>
              <a:srgbClr val="FFC000"/>
            </a:solidFill>
          </a:ln>
        </p:spPr>
        <p:style>
          <a:lnRef idx="1">
            <a:schemeClr val="accent5"/>
          </a:lnRef>
          <a:fillRef idx="2">
            <a:schemeClr val="accent5"/>
          </a:fillRef>
          <a:effectRef idx="1">
            <a:schemeClr val="accent5"/>
          </a:effectRef>
          <a:fontRef idx="minor">
            <a:schemeClr val="dk1"/>
          </a:fontRef>
        </p:style>
        <p:txBody>
          <a:bodyPr vert="horz" wrap="square" lIns="91440" tIns="38088" rIns="91440" bIns="38088" numCol="1" anchor="ctr" anchorCtr="0" compatLnSpc="1">
            <a:prstTxWarp prst="textNoShape">
              <a:avLst/>
            </a:prstTxWarp>
            <a:spAutoFit/>
          </a:bodyPr>
          <a:lstStyle/>
          <a:p>
            <a:pPr marL="0" marR="0" lvl="0" indent="269875" algn="just" defTabSz="914400" rtl="0" eaLnBrk="0" fontAlgn="base" latinLnBrk="0" hangingPunct="0">
              <a:lnSpc>
                <a:spcPct val="114000"/>
              </a:lnSpc>
              <a:spcBef>
                <a:spcPct val="0"/>
              </a:spcBef>
              <a:spcAft>
                <a:spcPct val="0"/>
              </a:spcAft>
              <a:buClrTx/>
              <a:buSzTx/>
              <a:buFontTx/>
              <a:buNone/>
              <a:tabLst/>
            </a:pPr>
            <a:r>
              <a:rPr lang="en-US" sz="2000" i="1">
                <a:solidFill>
                  <a:srgbClr val="C00000"/>
                </a:solidFill>
                <a:effectLst/>
                <a:latin typeface="+mj-lt"/>
                <a:ea typeface="Calibri" panose="020F0502020204030204" pitchFamily="34" charset="0"/>
              </a:rPr>
              <a:t>Turkish March </a:t>
            </a:r>
            <a:r>
              <a:rPr lang="en-US" sz="2000">
                <a:solidFill>
                  <a:srgbClr val="0000FF"/>
                </a:solidFill>
                <a:effectLst/>
                <a:latin typeface="+mj-lt"/>
                <a:ea typeface="Calibri" panose="020F0502020204030204" pitchFamily="34" charset="0"/>
              </a:rPr>
              <a:t>(</a:t>
            </a:r>
            <a:r>
              <a:rPr lang="en-US" sz="2000" i="1">
                <a:solidFill>
                  <a:srgbClr val="0000FF"/>
                </a:solidFill>
                <a:effectLst/>
                <a:latin typeface="+mj-lt"/>
                <a:ea typeface="Calibri" panose="020F0502020204030204" pitchFamily="34" charset="0"/>
              </a:rPr>
              <a:t>Hành khúc Thổ Nhĩ Kỳ</a:t>
            </a:r>
            <a:r>
              <a:rPr lang="en-US" sz="2000">
                <a:solidFill>
                  <a:srgbClr val="0000FF"/>
                </a:solidFill>
                <a:effectLst/>
                <a:latin typeface="+mj-lt"/>
                <a:ea typeface="Calibri" panose="020F0502020204030204" pitchFamily="34" charset="0"/>
              </a:rPr>
              <a:t>) là Chương III trong bản </a:t>
            </a:r>
            <a:r>
              <a:rPr lang="en-US" sz="2000" i="1">
                <a:solidFill>
                  <a:srgbClr val="C00000"/>
                </a:solidFill>
                <a:effectLst/>
                <a:latin typeface="+mj-lt"/>
                <a:ea typeface="Calibri" panose="020F0502020204030204" pitchFamily="34" charset="0"/>
              </a:rPr>
              <a:t>Sonata số 11 </a:t>
            </a:r>
            <a:r>
              <a:rPr lang="en-US" sz="2000">
                <a:solidFill>
                  <a:srgbClr val="0000FF"/>
                </a:solidFill>
                <a:effectLst/>
                <a:latin typeface="+mj-lt"/>
                <a:ea typeface="Calibri" panose="020F0502020204030204" pitchFamily="34" charset="0"/>
              </a:rPr>
              <a:t>giọng La trưởng viết cho piano của nhà soạn nhạc thiên tài W.A.Mozart. Chương nhạc này thường được tách ra khỏi bản sonata để biểu diễn độc lập và đã trở thành một trong những khúc nhạc nổi tiếng nhất của Mozar</a:t>
            </a:r>
            <a:r>
              <a:rPr lang="en-US" sz="2400">
                <a:solidFill>
                  <a:srgbClr val="0000FF"/>
                </a:solidFill>
                <a:ea typeface="Calibri" panose="020F0502020204030204" pitchFamily="34" charset="0"/>
                <a:cs typeface="Times New Roman" panose="02020603050405020304" pitchFamily="18" charset="0"/>
              </a:rPr>
              <a:t>t.</a:t>
            </a:r>
            <a:r>
              <a:rPr kumimoji="0" lang="en-US" altLang="vi-VN" sz="2400" b="0" u="none" strike="noStrike" cap="none" normalizeH="0" baseline="0">
                <a:ln>
                  <a:noFill/>
                </a:ln>
                <a:solidFill>
                  <a:srgbClr val="0000FF"/>
                </a:solidFill>
                <a:effectLst/>
                <a:latin typeface="+mn-lt"/>
                <a:ea typeface="Times New Roman" panose="02020603050405020304" pitchFamily="18" charset="0"/>
                <a:cs typeface="Times New Roman" panose="02020603050405020304" pitchFamily="18" charset="0"/>
              </a:rPr>
              <a:t> </a:t>
            </a:r>
          </a:p>
          <a:p>
            <a:pPr marL="0" marR="0" lvl="0" indent="269875" algn="just" defTabSz="914400" rtl="0" eaLnBrk="0" fontAlgn="base" latinLnBrk="0" hangingPunct="0">
              <a:lnSpc>
                <a:spcPct val="114000"/>
              </a:lnSpc>
              <a:spcBef>
                <a:spcPct val="0"/>
              </a:spcBef>
              <a:spcAft>
                <a:spcPct val="0"/>
              </a:spcAft>
              <a:buClrTx/>
              <a:buSzTx/>
              <a:buFontTx/>
              <a:buNone/>
              <a:tabLst/>
            </a:pPr>
            <a:r>
              <a:rPr lang="en-US" sz="2000" spc="-55">
                <a:solidFill>
                  <a:srgbClr val="0000FF"/>
                </a:solidFill>
                <a:effectLst/>
                <a:latin typeface="+mj-lt"/>
                <a:ea typeface="Calibri" panose="020F0502020204030204" pitchFamily="34" charset="0"/>
              </a:rPr>
              <a:t>Với không </a:t>
            </a:r>
            <a:r>
              <a:rPr lang="en-US" sz="2000">
                <a:solidFill>
                  <a:srgbClr val="0000FF"/>
                </a:solidFill>
                <a:effectLst/>
                <a:latin typeface="+mj-lt"/>
                <a:ea typeface="Calibri" panose="020F0502020204030204" pitchFamily="34" charset="0"/>
              </a:rPr>
              <a:t>khí</a:t>
            </a:r>
            <a:r>
              <a:rPr lang="en-US" sz="2000" spc="-55">
                <a:solidFill>
                  <a:srgbClr val="0000FF"/>
                </a:solidFill>
                <a:effectLst/>
                <a:latin typeface="+mj-lt"/>
                <a:ea typeface="Calibri" panose="020F0502020204030204" pitchFamily="34" charset="0"/>
              </a:rPr>
              <a:t> vui tươi, nhộn nhịp và tiết tấu nhanh, mạnh, bản nhạc</a:t>
            </a:r>
            <a:r>
              <a:rPr lang="vi-VN" sz="2000" spc="-55">
                <a:solidFill>
                  <a:srgbClr val="0000FF"/>
                </a:solidFill>
                <a:effectLst/>
                <a:latin typeface="+mj-lt"/>
                <a:ea typeface="Calibri" panose="020F0502020204030204" pitchFamily="34" charset="0"/>
              </a:rPr>
              <a:t> là sự</a:t>
            </a:r>
            <a:r>
              <a:rPr lang="en-US" sz="2000" spc="-55">
                <a:solidFill>
                  <a:srgbClr val="0000FF"/>
                </a:solidFill>
                <a:effectLst/>
                <a:latin typeface="+mj-lt"/>
                <a:ea typeface="Calibri" panose="020F0502020204030204" pitchFamily="34" charset="0"/>
              </a:rPr>
              <a:t> ngợi ca </a:t>
            </a:r>
            <a:r>
              <a:rPr lang="vi-VN" sz="2000" spc="-55">
                <a:solidFill>
                  <a:srgbClr val="0000FF"/>
                </a:solidFill>
                <a:effectLst/>
                <a:latin typeface="+mj-lt"/>
                <a:ea typeface="Calibri" panose="020F0502020204030204" pitchFamily="34" charset="0"/>
              </a:rPr>
              <a:t>tinh thần</a:t>
            </a:r>
            <a:r>
              <a:rPr lang="en-US" sz="2000" spc="-55">
                <a:solidFill>
                  <a:srgbClr val="0000FF"/>
                </a:solidFill>
                <a:effectLst/>
                <a:latin typeface="+mj-lt"/>
                <a:ea typeface="Calibri" panose="020F0502020204030204" pitchFamily="34" charset="0"/>
              </a:rPr>
              <a:t> dũng cảm của các chiến binh Thổ Nhĩ </a:t>
            </a:r>
            <a:r>
              <a:rPr lang="vi-VN" sz="2000" spc="-55">
                <a:solidFill>
                  <a:srgbClr val="0000FF"/>
                </a:solidFill>
                <a:effectLst/>
                <a:latin typeface="+mj-lt"/>
                <a:ea typeface="Calibri" panose="020F0502020204030204" pitchFamily="34" charset="0"/>
              </a:rPr>
              <a:t>Kỳ; đồng thời như</a:t>
            </a:r>
            <a:r>
              <a:rPr lang="en-US" sz="2000" spc="-55">
                <a:solidFill>
                  <a:srgbClr val="0000FF"/>
                </a:solidFill>
                <a:effectLst/>
                <a:latin typeface="+mj-lt"/>
                <a:ea typeface="Calibri" panose="020F0502020204030204" pitchFamily="34" charset="0"/>
              </a:rPr>
              <a:t> thúc giục </a:t>
            </a:r>
            <a:r>
              <a:rPr lang="vi-VN" sz="2000" spc="-55">
                <a:solidFill>
                  <a:srgbClr val="0000FF"/>
                </a:solidFill>
                <a:effectLst/>
                <a:latin typeface="+mj-lt"/>
                <a:ea typeface="Calibri" panose="020F0502020204030204" pitchFamily="34" charset="0"/>
              </a:rPr>
              <a:t>chúng ta</a:t>
            </a:r>
            <a:r>
              <a:rPr lang="en-US" sz="2000" spc="-55">
                <a:solidFill>
                  <a:srgbClr val="0000FF"/>
                </a:solidFill>
                <a:effectLst/>
                <a:latin typeface="+mj-lt"/>
                <a:ea typeface="Calibri" panose="020F0502020204030204" pitchFamily="34" charset="0"/>
              </a:rPr>
              <a:t> tiến lên, </a:t>
            </a:r>
            <a:r>
              <a:rPr lang="vi-VN" sz="2000" spc="-55">
                <a:solidFill>
                  <a:srgbClr val="0000FF"/>
                </a:solidFill>
                <a:effectLst/>
                <a:latin typeface="+mj-lt"/>
                <a:ea typeface="Calibri" panose="020F0502020204030204" pitchFamily="34" charset="0"/>
              </a:rPr>
              <a:t>tìm và nắm bắt lấy hạnh</a:t>
            </a:r>
            <a:r>
              <a:rPr lang="en-US" sz="2000" spc="-55">
                <a:solidFill>
                  <a:srgbClr val="0000FF"/>
                </a:solidFill>
                <a:effectLst/>
                <a:latin typeface="+mj-lt"/>
                <a:ea typeface="Calibri" panose="020F0502020204030204" pitchFamily="34" charset="0"/>
              </a:rPr>
              <a:t> phúc.</a:t>
            </a:r>
            <a:r>
              <a:rPr lang="vi-VN" sz="2000" spc="-55">
                <a:solidFill>
                  <a:srgbClr val="0000FF"/>
                </a:solidFill>
                <a:effectLst/>
                <a:latin typeface="+mj-lt"/>
                <a:ea typeface="Calibri" panose="020F0502020204030204" pitchFamily="34" charset="0"/>
              </a:rPr>
              <a:t> </a:t>
            </a:r>
            <a:endParaRPr kumimoji="0" lang="en-US" altLang="vi-VN" sz="2800" u="none" strike="noStrike" cap="none" normalizeH="0" baseline="0">
              <a:ln>
                <a:noFill/>
              </a:ln>
              <a:solidFill>
                <a:srgbClr val="0000FF"/>
              </a:solidFill>
              <a:effectLst/>
              <a:latin typeface="+mj-lt"/>
            </a:endParaRPr>
          </a:p>
        </p:txBody>
      </p:sp>
      <p:pic>
        <p:nvPicPr>
          <p:cNvPr id="5" name="Picture 4">
            <a:extLst>
              <a:ext uri="{FF2B5EF4-FFF2-40B4-BE49-F238E27FC236}">
                <a16:creationId xmlns:a16="http://schemas.microsoft.com/office/drawing/2014/main" id="{05F0903E-E69C-48B9-8C0E-7EDE84770C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9600" y="3429000"/>
            <a:ext cx="4452035" cy="3222425"/>
          </a:xfrm>
          <a:prstGeom prst="rect">
            <a:avLst/>
          </a:prstGeom>
        </p:spPr>
      </p:pic>
    </p:spTree>
    <p:extLst>
      <p:ext uri="{BB962C8B-B14F-4D97-AF65-F5344CB8AC3E}">
        <p14:creationId xmlns:p14="http://schemas.microsoft.com/office/powerpoint/2010/main" val="1928466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Nghe nhạc kết hợp gõ đệm- Chủ đề 4 SGK Âm nhạc 6 Cánh diều">
            <a:hlinkClick r:id="" action="ppaction://media"/>
            <a:extLst>
              <a:ext uri="{FF2B5EF4-FFF2-40B4-BE49-F238E27FC236}">
                <a16:creationId xmlns:a16="http://schemas.microsoft.com/office/drawing/2014/main" id="{1B9C79E5-922D-4432-B467-E90A7D1AA44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77333" y="152400"/>
            <a:ext cx="10837334" cy="6096000"/>
          </a:xfrm>
          <a:prstGeom prst="rect">
            <a:avLst/>
          </a:prstGeom>
        </p:spPr>
      </p:pic>
    </p:spTree>
    <p:extLst>
      <p:ext uri="{BB962C8B-B14F-4D97-AF65-F5344CB8AC3E}">
        <p14:creationId xmlns:p14="http://schemas.microsoft.com/office/powerpoint/2010/main" val="5245530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fullScrn="1">
              <p:cMediaNode vol="80000">
                <p:cTn id="2" fill="hold" display="0">
                  <p:stCondLst>
                    <p:cond delay="indefinite"/>
                  </p:stCondLst>
                </p:cTn>
                <p:tgtEl>
                  <p:spTgt spid="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11582400" cy="457200"/>
          </a:xfrm>
        </p:spPr>
        <p:txBody>
          <a:bodyPr/>
          <a:lstStyle/>
          <a:p>
            <a:r>
              <a:rPr lang="en-US" sz="3200" b="1">
                <a:solidFill>
                  <a:srgbClr val="0000FF"/>
                </a:solidFill>
                <a:cs typeface="Times New Roman" panose="02020603050405020304" pitchFamily="18" charset="0"/>
              </a:rPr>
              <a:t>2. Nhạc sĩ </a:t>
            </a:r>
            <a:r>
              <a:rPr lang="en-US" sz="3200" b="1" kern="0">
                <a:solidFill>
                  <a:srgbClr val="0000FF"/>
                </a:solidFill>
                <a:cs typeface="Times New Roman" panose="02020603050405020304" pitchFamily="18" charset="0"/>
              </a:rPr>
              <a:t>Wolfgang Amadeus Mozart</a:t>
            </a:r>
            <a:r>
              <a:rPr lang="en-US" sz="3200" b="1">
                <a:solidFill>
                  <a:srgbClr val="0000FF"/>
                </a:solidFill>
                <a:cs typeface="Times New Roman" panose="02020603050405020304" pitchFamily="18" charset="0"/>
              </a:rPr>
              <a:t> </a:t>
            </a:r>
          </a:p>
        </p:txBody>
      </p:sp>
      <p:sp>
        <p:nvSpPr>
          <p:cNvPr id="3" name="Rectangle 1"/>
          <p:cNvSpPr>
            <a:spLocks noChangeArrowheads="1"/>
          </p:cNvSpPr>
          <p:nvPr/>
        </p:nvSpPr>
        <p:spPr bwMode="auto">
          <a:xfrm>
            <a:off x="4876800" y="1840331"/>
            <a:ext cx="6172200" cy="471286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38088" rIns="91440" bIns="38088" numCol="1" anchor="ctr" anchorCtr="0" compatLnSpc="1">
            <a:prstTxWarp prst="textNoShape">
              <a:avLst/>
            </a:prstTxWarp>
            <a:spAutoFit/>
          </a:bodyPr>
          <a:lstStyle/>
          <a:p>
            <a:pPr marL="6858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kumimoji="0" lang="en-US" altLang="vi-VN" sz="2400" b="0" u="none" strike="noStrike" cap="none" normalizeH="0" baseline="0">
                <a:ln>
                  <a:noFill/>
                </a:ln>
                <a:solidFill>
                  <a:srgbClr val="0000FF"/>
                </a:solidFill>
                <a:effectLst/>
                <a:latin typeface="+mj-lt"/>
                <a:ea typeface="Times New Roman" panose="02020603050405020304" pitchFamily="18" charset="0"/>
                <a:cs typeface="Times New Roman" panose="02020603050405020304" pitchFamily="18" charset="0"/>
              </a:rPr>
              <a:t> </a:t>
            </a:r>
            <a:r>
              <a:rPr lang="vi-VN" sz="2000">
                <a:solidFill>
                  <a:srgbClr val="0000FF"/>
                </a:solidFill>
                <a:effectLst/>
                <a:latin typeface="+mj-lt"/>
                <a:ea typeface="Calibri" panose="020F0502020204030204" pitchFamily="34" charset="0"/>
              </a:rPr>
              <a:t>Nhạc sĩ Mozart là người nước nào?</a:t>
            </a:r>
            <a:endParaRPr lang="en-US" sz="2000">
              <a:solidFill>
                <a:srgbClr val="0000FF"/>
              </a:solidFill>
              <a:effectLst/>
              <a:latin typeface="+mj-lt"/>
              <a:ea typeface="Calibri" panose="020F0502020204030204" pitchFamily="34" charset="0"/>
            </a:endParaRPr>
          </a:p>
          <a:p>
            <a:pPr marL="6858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vi-VN" sz="2000">
                <a:solidFill>
                  <a:srgbClr val="0000FF"/>
                </a:solidFill>
                <a:effectLst/>
                <a:latin typeface="+mj-lt"/>
                <a:ea typeface="Calibri" panose="020F0502020204030204" pitchFamily="34" charset="0"/>
              </a:rPr>
              <a:t>Vì sao ngay từ nhỏ Mozart đã được coi là thần đồng âm nhạc?</a:t>
            </a:r>
            <a:endParaRPr lang="en-US" sz="2000">
              <a:solidFill>
                <a:srgbClr val="0000FF"/>
              </a:solidFill>
              <a:effectLst/>
              <a:latin typeface="+mj-lt"/>
              <a:ea typeface="Calibri" panose="020F0502020204030204" pitchFamily="34" charset="0"/>
            </a:endParaRPr>
          </a:p>
          <a:p>
            <a:pPr marL="6858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vi-VN" sz="2000">
                <a:solidFill>
                  <a:srgbClr val="0000FF"/>
                </a:solidFill>
                <a:effectLst/>
                <a:latin typeface="+mj-lt"/>
                <a:ea typeface="Calibri" panose="020F0502020204030204" pitchFamily="34" charset="0"/>
              </a:rPr>
              <a:t>Mozart có thể chơi thành thạo những loại nhạc cụ nào?</a:t>
            </a:r>
            <a:endParaRPr lang="en-US" sz="2000">
              <a:solidFill>
                <a:srgbClr val="0000FF"/>
              </a:solidFill>
              <a:effectLst/>
              <a:latin typeface="+mj-lt"/>
              <a:ea typeface="Calibri" panose="020F0502020204030204" pitchFamily="34" charset="0"/>
            </a:endParaRPr>
          </a:p>
          <a:p>
            <a:pPr marL="6858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en-US" sz="2000">
                <a:solidFill>
                  <a:srgbClr val="0000FF"/>
                </a:solidFill>
                <a:effectLst/>
                <a:latin typeface="+mj-lt"/>
                <a:ea typeface="Calibri" panose="020F0502020204030204" pitchFamily="34" charset="0"/>
              </a:rPr>
              <a:t>Em có biết tác phẩm nào của nhạc sĩ </a:t>
            </a:r>
            <a:r>
              <a:rPr lang="vi-VN" sz="2000">
                <a:solidFill>
                  <a:srgbClr val="0000FF"/>
                </a:solidFill>
                <a:effectLst/>
                <a:latin typeface="+mj-lt"/>
                <a:ea typeface="Calibri" panose="020F0502020204030204" pitchFamily="34" charset="0"/>
              </a:rPr>
              <a:t>Mozart</a:t>
            </a:r>
            <a:r>
              <a:rPr lang="en-US" sz="2000">
                <a:solidFill>
                  <a:srgbClr val="0000FF"/>
                </a:solidFill>
                <a:effectLst/>
                <a:latin typeface="+mj-lt"/>
                <a:ea typeface="Calibri" panose="020F0502020204030204" pitchFamily="34" charset="0"/>
              </a:rPr>
              <a:t> không? Tên của tác phẩm là gì?</a:t>
            </a:r>
          </a:p>
          <a:p>
            <a:pPr marL="6858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vi-VN" sz="2000">
                <a:solidFill>
                  <a:srgbClr val="0000FF"/>
                </a:solidFill>
                <a:effectLst/>
                <a:latin typeface="+mj-lt"/>
                <a:ea typeface="Calibri" panose="020F0502020204030204" pitchFamily="34" charset="0"/>
              </a:rPr>
              <a:t>Hãy quan sát hình ảnh Mozart chơi đàn clavecin và cho biết cây đàn có</a:t>
            </a:r>
            <a:r>
              <a:rPr lang="en-US" sz="2000">
                <a:solidFill>
                  <a:srgbClr val="0000FF"/>
                </a:solidFill>
                <a:effectLst/>
                <a:latin typeface="+mj-lt"/>
                <a:ea typeface="Calibri" panose="020F0502020204030204" pitchFamily="34" charset="0"/>
              </a:rPr>
              <a:t> </a:t>
            </a:r>
            <a:r>
              <a:rPr lang="vi-VN" sz="2000">
                <a:solidFill>
                  <a:srgbClr val="0000FF"/>
                </a:solidFill>
                <a:effectLst/>
                <a:latin typeface="+mj-lt"/>
                <a:ea typeface="Calibri" panose="020F0502020204030204" pitchFamily="34" charset="0"/>
              </a:rPr>
              <a:t>hình dáng giống nhạc cụ nào hiện nay.</a:t>
            </a:r>
            <a:endParaRPr lang="en-US" sz="2000">
              <a:solidFill>
                <a:srgbClr val="0000FF"/>
              </a:solidFill>
              <a:effectLst/>
              <a:latin typeface="+mj-lt"/>
              <a:ea typeface="Calibri" panose="020F0502020204030204" pitchFamily="34" charset="0"/>
            </a:endParaRPr>
          </a:p>
          <a:p>
            <a:pPr marL="685800" marR="0" lvl="0" indent="-342900" algn="just" defTabSz="914400" rtl="0" eaLnBrk="0" fontAlgn="base" latinLnBrk="0" hangingPunct="0">
              <a:lnSpc>
                <a:spcPct val="114000"/>
              </a:lnSpc>
              <a:spcBef>
                <a:spcPts val="300"/>
              </a:spcBef>
              <a:spcAft>
                <a:spcPts val="300"/>
              </a:spcAft>
              <a:buClrTx/>
              <a:buSzTx/>
              <a:buFont typeface="Wingdings" panose="05000000000000000000" pitchFamily="2" charset="2"/>
              <a:buChar char="Ø"/>
              <a:tabLst/>
            </a:pPr>
            <a:r>
              <a:rPr lang="en-US" sz="2000">
                <a:solidFill>
                  <a:srgbClr val="0000FF"/>
                </a:solidFill>
                <a:latin typeface="+mj-lt"/>
                <a:ea typeface="Calibri" panose="020F0502020204030204" pitchFamily="34" charset="0"/>
              </a:rPr>
              <a:t>T</a:t>
            </a:r>
            <a:r>
              <a:rPr lang="en-US" sz="2000">
                <a:solidFill>
                  <a:srgbClr val="0000FF"/>
                </a:solidFill>
                <a:effectLst/>
                <a:latin typeface="+mj-lt"/>
                <a:ea typeface="Calibri" panose="020F0502020204030204" pitchFamily="34" charset="0"/>
              </a:rPr>
              <a:t>hể hiện một nét giai điệu âm nhạc của Mozart mà em yêu thích. </a:t>
            </a:r>
          </a:p>
        </p:txBody>
      </p:sp>
      <p:pic>
        <p:nvPicPr>
          <p:cNvPr id="4" name="Picture 3"/>
          <p:cNvPicPr>
            <a:picLocks noChangeAspect="1"/>
          </p:cNvPicPr>
          <p:nvPr/>
        </p:nvPicPr>
        <p:blipFill>
          <a:blip r:embed="rId2"/>
          <a:stretch>
            <a:fillRect/>
          </a:stretch>
        </p:blipFill>
        <p:spPr>
          <a:xfrm>
            <a:off x="7543800" y="986032"/>
            <a:ext cx="947738" cy="854299"/>
          </a:xfrm>
          <a:prstGeom prst="rect">
            <a:avLst/>
          </a:prstGeom>
        </p:spPr>
      </p:pic>
      <p:pic>
        <p:nvPicPr>
          <p:cNvPr id="12" name="Picture 4" descr="Wolfgang Amadeus Mozart | Pianista - Superb Wiki | Fandom">
            <a:extLst>
              <a:ext uri="{FF2B5EF4-FFF2-40B4-BE49-F238E27FC236}">
                <a16:creationId xmlns:a16="http://schemas.microsoft.com/office/drawing/2014/main" id="{35218C8C-4787-43E7-BA23-82B135F0D40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626"/>
          <a:stretch/>
        </p:blipFill>
        <p:spPr bwMode="auto">
          <a:xfrm>
            <a:off x="533255" y="1880701"/>
            <a:ext cx="4060033" cy="4263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0126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clrChange>
              <a:clrFrom>
                <a:srgbClr val="FFFFFF"/>
              </a:clrFrom>
              <a:clrTo>
                <a:srgbClr val="FFFFFF">
                  <a:alpha val="0"/>
                </a:srgbClr>
              </a:clrTo>
            </a:clrChange>
          </a:blip>
          <a:stretch>
            <a:fillRect/>
          </a:stretch>
        </p:blipFill>
        <p:spPr>
          <a:xfrm flipH="1">
            <a:off x="228600" y="2438400"/>
            <a:ext cx="1670030" cy="2438400"/>
          </a:xfrm>
          <a:prstGeom prst="rect">
            <a:avLst/>
          </a:prstGeom>
        </p:spPr>
      </p:pic>
      <p:sp>
        <p:nvSpPr>
          <p:cNvPr id="4" name="Rectangle 1"/>
          <p:cNvSpPr>
            <a:spLocks noChangeArrowheads="1"/>
          </p:cNvSpPr>
          <p:nvPr/>
        </p:nvSpPr>
        <p:spPr bwMode="auto">
          <a:xfrm>
            <a:off x="2514600" y="1142038"/>
            <a:ext cx="8915400" cy="4322788"/>
          </a:xfrm>
          <a:prstGeom prst="wedgeRoundRectCallout">
            <a:avLst>
              <a:gd name="adj1" fmla="val -57751"/>
              <a:gd name="adj2" fmla="val -6666"/>
              <a:gd name="adj3" fmla="val 16667"/>
            </a:avLst>
          </a:prstGeom>
          <a:ln>
            <a:solidFill>
              <a:srgbClr val="FFC000"/>
            </a:solidFill>
          </a:ln>
        </p:spPr>
        <p:style>
          <a:lnRef idx="1">
            <a:schemeClr val="accent5"/>
          </a:lnRef>
          <a:fillRef idx="2">
            <a:schemeClr val="accent5"/>
          </a:fillRef>
          <a:effectRef idx="1">
            <a:schemeClr val="accent5"/>
          </a:effectRef>
          <a:fontRef idx="minor">
            <a:schemeClr val="dk1"/>
          </a:fontRef>
        </p:style>
        <p:txBody>
          <a:bodyPr vert="horz" wrap="square" lIns="91440" tIns="38088" rIns="91440" bIns="38088" numCol="1" anchor="ctr" anchorCtr="0" compatLnSpc="1">
            <a:prstTxWarp prst="textNoShape">
              <a:avLst/>
            </a:prstTxWarp>
            <a:spAutoFit/>
          </a:bodyPr>
          <a:lstStyle/>
          <a:p>
            <a:pPr marL="0" marR="0" lvl="0" indent="269875" algn="just" defTabSz="914400" rtl="0" eaLnBrk="0" fontAlgn="base" latinLnBrk="0" hangingPunct="0">
              <a:lnSpc>
                <a:spcPct val="114000"/>
              </a:lnSpc>
              <a:spcBef>
                <a:spcPct val="0"/>
              </a:spcBef>
              <a:spcAft>
                <a:spcPct val="0"/>
              </a:spcAft>
              <a:buClrTx/>
              <a:buSzTx/>
              <a:buFontTx/>
              <a:buNone/>
              <a:tabLst/>
            </a:pPr>
            <a:r>
              <a:rPr lang="en-US" sz="2000" b="1">
                <a:solidFill>
                  <a:srgbClr val="C00000"/>
                </a:solidFill>
                <a:effectLst/>
                <a:ea typeface="Calibri" panose="020F0502020204030204" pitchFamily="34" charset="0"/>
              </a:rPr>
              <a:t>Mozart </a:t>
            </a:r>
            <a:r>
              <a:rPr lang="vi-VN" sz="2000" b="1">
                <a:solidFill>
                  <a:srgbClr val="C00000"/>
                </a:solidFill>
                <a:effectLst/>
                <a:ea typeface="Calibri" panose="020F0502020204030204" pitchFamily="34" charset="0"/>
              </a:rPr>
              <a:t>(1756 -  1791) </a:t>
            </a:r>
            <a:r>
              <a:rPr lang="en-US" sz="2000">
                <a:solidFill>
                  <a:srgbClr val="0000FF"/>
                </a:solidFill>
                <a:effectLst/>
                <a:ea typeface="Calibri" panose="020F0502020204030204" pitchFamily="34" charset="0"/>
              </a:rPr>
              <a:t>là nhạc sĩ thiên tài người </a:t>
            </a:r>
            <a:r>
              <a:rPr lang="vi-VN" sz="2000">
                <a:solidFill>
                  <a:srgbClr val="0000FF"/>
                </a:solidFill>
                <a:effectLst/>
                <a:ea typeface="Calibri" panose="020F0502020204030204" pitchFamily="34" charset="0"/>
              </a:rPr>
              <a:t>Áo. </a:t>
            </a:r>
            <a:r>
              <a:rPr lang="en-US" sz="2000">
                <a:solidFill>
                  <a:srgbClr val="0000FF"/>
                </a:solidFill>
                <a:effectLst/>
                <a:ea typeface="Calibri" panose="020F0502020204030204" pitchFamily="34" charset="0"/>
              </a:rPr>
              <a:t>Ngay từ khi còn rất nhỏ, ông đã được coi là thần đồng âm nhạc bởi tài năng biểu diễn và sáng tác của mình.</a:t>
            </a:r>
          </a:p>
          <a:p>
            <a:pPr marL="0" marR="0" lvl="0" indent="269875" algn="just" defTabSz="914400" rtl="0" eaLnBrk="0" fontAlgn="base" latinLnBrk="0" hangingPunct="0">
              <a:lnSpc>
                <a:spcPct val="114000"/>
              </a:lnSpc>
              <a:spcBef>
                <a:spcPct val="0"/>
              </a:spcBef>
              <a:spcAft>
                <a:spcPct val="0"/>
              </a:spcAft>
              <a:buClrTx/>
              <a:buSzTx/>
              <a:buFontTx/>
              <a:buNone/>
              <a:tabLst/>
            </a:pPr>
            <a:r>
              <a:rPr lang="vi-VN" sz="2000">
                <a:solidFill>
                  <a:srgbClr val="0000FF"/>
                </a:solidFill>
                <a:effectLst/>
                <a:ea typeface="Calibri" panose="020F0502020204030204" pitchFamily="34" charset="0"/>
              </a:rPr>
              <a:t>Mới chỉ 3 tuổi, </a:t>
            </a:r>
            <a:r>
              <a:rPr lang="en-US" sz="2000">
                <a:solidFill>
                  <a:srgbClr val="0000FF"/>
                </a:solidFill>
                <a:effectLst/>
                <a:ea typeface="Calibri" panose="020F0502020204030204" pitchFamily="34" charset="0"/>
              </a:rPr>
              <a:t>Mozart có thể chơi đàn lặp lại những giai điệu ngắn, cho dù chỉ nghe qua có một lần. </a:t>
            </a:r>
            <a:r>
              <a:rPr lang="vi-VN" sz="2000">
                <a:solidFill>
                  <a:srgbClr val="0000FF"/>
                </a:solidFill>
                <a:effectLst/>
                <a:ea typeface="Calibri" panose="020F0502020204030204" pitchFamily="34" charset="0"/>
              </a:rPr>
              <a:t>Lên 6 tuổi, ông</a:t>
            </a:r>
            <a:r>
              <a:rPr lang="en-US" sz="2000">
                <a:solidFill>
                  <a:srgbClr val="0000FF"/>
                </a:solidFill>
                <a:effectLst/>
                <a:ea typeface="Calibri" panose="020F0502020204030204" pitchFamily="34" charset="0"/>
              </a:rPr>
              <a:t> đã biểu diễn thành thạo các loại đàn như clavecin, organ, violon trước khán giả ở Viên </a:t>
            </a:r>
            <a:r>
              <a:rPr lang="vi-VN" sz="2000">
                <a:solidFill>
                  <a:srgbClr val="0000FF"/>
                </a:solidFill>
                <a:effectLst/>
                <a:ea typeface="Calibri" panose="020F0502020204030204" pitchFamily="34" charset="0"/>
              </a:rPr>
              <a:t>(</a:t>
            </a:r>
            <a:r>
              <a:rPr lang="en-US" sz="2000">
                <a:solidFill>
                  <a:srgbClr val="0000FF"/>
                </a:solidFill>
                <a:effectLst/>
                <a:ea typeface="Calibri" panose="020F0502020204030204" pitchFamily="34" charset="0"/>
              </a:rPr>
              <a:t>thủ đô nước </a:t>
            </a:r>
            <a:r>
              <a:rPr lang="vi-VN" sz="2000">
                <a:solidFill>
                  <a:srgbClr val="0000FF"/>
                </a:solidFill>
                <a:effectLst/>
                <a:ea typeface="Calibri" panose="020F0502020204030204" pitchFamily="34" charset="0"/>
              </a:rPr>
              <a:t>Áo)</a:t>
            </a:r>
            <a:r>
              <a:rPr lang="en-US" sz="2000">
                <a:solidFill>
                  <a:srgbClr val="0000FF"/>
                </a:solidFill>
                <a:effectLst/>
                <a:ea typeface="Calibri" panose="020F0502020204030204" pitchFamily="34" charset="0"/>
              </a:rPr>
              <a:t>. </a:t>
            </a:r>
            <a:r>
              <a:rPr lang="vi-VN" sz="2000">
                <a:solidFill>
                  <a:srgbClr val="0000FF"/>
                </a:solidFill>
                <a:effectLst/>
                <a:ea typeface="Calibri" panose="020F0502020204030204" pitchFamily="34" charset="0"/>
              </a:rPr>
              <a:t>Lên 7 tuổi, ông</a:t>
            </a:r>
            <a:r>
              <a:rPr lang="en-US" sz="2000">
                <a:solidFill>
                  <a:srgbClr val="0000FF"/>
                </a:solidFill>
                <a:effectLst/>
                <a:ea typeface="Calibri" panose="020F0502020204030204" pitchFamily="34" charset="0"/>
              </a:rPr>
              <a:t> đã đi biểu diễn cùng chị gái ở các thành phố lớn và thủ đô của nhiều nước Châu Âu.</a:t>
            </a:r>
          </a:p>
          <a:p>
            <a:pPr marL="0" marR="0" lvl="0" indent="269875" algn="just" defTabSz="914400" rtl="0" eaLnBrk="0" fontAlgn="base" latinLnBrk="0" hangingPunct="0">
              <a:lnSpc>
                <a:spcPct val="114000"/>
              </a:lnSpc>
              <a:spcBef>
                <a:spcPct val="0"/>
              </a:spcBef>
              <a:spcAft>
                <a:spcPct val="0"/>
              </a:spcAft>
              <a:buClrTx/>
              <a:buSzTx/>
              <a:buFontTx/>
              <a:buNone/>
              <a:tabLst/>
            </a:pPr>
            <a:r>
              <a:rPr lang="en-US" sz="2000">
                <a:solidFill>
                  <a:srgbClr val="0000FF"/>
                </a:solidFill>
                <a:effectLst/>
                <a:ea typeface="Calibri" panose="020F0502020204030204" pitchFamily="34" charset="0"/>
              </a:rPr>
              <a:t>Mozart</a:t>
            </a:r>
            <a:r>
              <a:rPr lang="vi-VN" sz="2000">
                <a:solidFill>
                  <a:srgbClr val="0000FF"/>
                </a:solidFill>
                <a:effectLst/>
                <a:ea typeface="Calibri" panose="020F0502020204030204" pitchFamily="34" charset="0"/>
              </a:rPr>
              <a:t> bắt đầu</a:t>
            </a:r>
            <a:r>
              <a:rPr lang="en-US" sz="2000">
                <a:solidFill>
                  <a:srgbClr val="0000FF"/>
                </a:solidFill>
                <a:effectLst/>
                <a:ea typeface="Calibri" panose="020F0502020204030204" pitchFamily="34" charset="0"/>
              </a:rPr>
              <a:t> sáng tác những điệu nhạc múa</a:t>
            </a:r>
            <a:r>
              <a:rPr lang="vi-VN" sz="2000">
                <a:solidFill>
                  <a:srgbClr val="0000FF"/>
                </a:solidFill>
                <a:effectLst/>
                <a:ea typeface="Calibri" panose="020F0502020204030204" pitchFamily="34" charset="0"/>
              </a:rPr>
              <a:t> từ khi mới 5 tuổi. Lên 7 tuổi, ông</a:t>
            </a:r>
            <a:r>
              <a:rPr lang="en-US" sz="2000">
                <a:solidFill>
                  <a:srgbClr val="0000FF"/>
                </a:solidFill>
                <a:effectLst/>
                <a:ea typeface="Calibri" panose="020F0502020204030204" pitchFamily="34" charset="0"/>
              </a:rPr>
              <a:t> đã sáng tác được 4 bản </a:t>
            </a:r>
            <a:r>
              <a:rPr lang="vi-VN" sz="2000">
                <a:solidFill>
                  <a:srgbClr val="0000FF"/>
                </a:solidFill>
                <a:effectLst/>
                <a:ea typeface="Calibri" panose="020F0502020204030204" pitchFamily="34" charset="0"/>
              </a:rPr>
              <a:t>sonate. Lên 10 tuổi, ông</a:t>
            </a:r>
            <a:r>
              <a:rPr lang="en-US" sz="2000">
                <a:solidFill>
                  <a:srgbClr val="0000FF"/>
                </a:solidFill>
                <a:effectLst/>
                <a:ea typeface="Calibri" panose="020F0502020204030204" pitchFamily="34" charset="0"/>
              </a:rPr>
              <a:t> sáng tác bản giao hưởng đầu </a:t>
            </a:r>
            <a:r>
              <a:rPr lang="vi-VN" sz="2000">
                <a:solidFill>
                  <a:srgbClr val="0000FF"/>
                </a:solidFill>
                <a:effectLst/>
                <a:ea typeface="Calibri" panose="020F0502020204030204" pitchFamily="34" charset="0"/>
              </a:rPr>
              <a:t>tiên.</a:t>
            </a:r>
            <a:r>
              <a:rPr lang="en-US" sz="2000">
                <a:solidFill>
                  <a:srgbClr val="0000FF"/>
                </a:solidFill>
                <a:effectLst/>
                <a:ea typeface="Calibri" panose="020F0502020204030204" pitchFamily="34" charset="0"/>
              </a:rPr>
              <a:t> </a:t>
            </a:r>
            <a:r>
              <a:rPr lang="vi-VN" sz="2000">
                <a:solidFill>
                  <a:srgbClr val="0000FF"/>
                </a:solidFill>
                <a:effectLst/>
                <a:ea typeface="Calibri" panose="020F0502020204030204" pitchFamily="34" charset="0"/>
              </a:rPr>
              <a:t>Lúc 12 tuổi, ông</a:t>
            </a:r>
            <a:r>
              <a:rPr lang="en-US" sz="2000">
                <a:solidFill>
                  <a:srgbClr val="0000FF"/>
                </a:solidFill>
                <a:effectLst/>
                <a:ea typeface="Calibri" panose="020F0502020204030204" pitchFamily="34" charset="0"/>
              </a:rPr>
              <a:t> đã sáng tác nhạc </a:t>
            </a:r>
            <a:r>
              <a:rPr lang="en-US" sz="2000">
                <a:solidFill>
                  <a:srgbClr val="0000FF"/>
                </a:solidFill>
                <a:ea typeface="Calibri" panose="020F0502020204030204" pitchFamily="34" charset="0"/>
              </a:rPr>
              <a:t>kịch.</a:t>
            </a:r>
          </a:p>
        </p:txBody>
      </p:sp>
      <p:sp>
        <p:nvSpPr>
          <p:cNvPr id="5" name="Rectangle 1">
            <a:extLst>
              <a:ext uri="{FF2B5EF4-FFF2-40B4-BE49-F238E27FC236}">
                <a16:creationId xmlns:a16="http://schemas.microsoft.com/office/drawing/2014/main" id="{DC409904-8E38-4AA4-A09D-51B3C3B84E14}"/>
              </a:ext>
            </a:extLst>
          </p:cNvPr>
          <p:cNvSpPr>
            <a:spLocks noChangeArrowheads="1"/>
          </p:cNvSpPr>
          <p:nvPr/>
        </p:nvSpPr>
        <p:spPr bwMode="auto">
          <a:xfrm>
            <a:off x="2362200" y="1295400"/>
            <a:ext cx="8610600" cy="3934597"/>
          </a:xfrm>
          <a:prstGeom prst="wedgeRoundRectCallout">
            <a:avLst>
              <a:gd name="adj1" fmla="val -57751"/>
              <a:gd name="adj2" fmla="val -6666"/>
              <a:gd name="adj3" fmla="val 16667"/>
            </a:avLst>
          </a:prstGeom>
          <a:ln>
            <a:solidFill>
              <a:srgbClr val="FFC000"/>
            </a:solidFill>
          </a:ln>
        </p:spPr>
        <p:style>
          <a:lnRef idx="1">
            <a:schemeClr val="accent5"/>
          </a:lnRef>
          <a:fillRef idx="2">
            <a:schemeClr val="accent5"/>
          </a:fillRef>
          <a:effectRef idx="1">
            <a:schemeClr val="accent5"/>
          </a:effectRef>
          <a:fontRef idx="minor">
            <a:schemeClr val="dk1"/>
          </a:fontRef>
        </p:style>
        <p:txBody>
          <a:bodyPr vert="horz" wrap="square" lIns="91440" tIns="38088" rIns="91440" bIns="38088" numCol="1" anchor="ctr" anchorCtr="0" compatLnSpc="1">
            <a:prstTxWarp prst="textNoShape">
              <a:avLst/>
            </a:prstTxWarp>
            <a:spAutoFit/>
          </a:bodyPr>
          <a:lstStyle/>
          <a:p>
            <a:pPr marL="0" marR="0" lvl="0" indent="269875" algn="just" defTabSz="914400" rtl="0" eaLnBrk="0" fontAlgn="base" latinLnBrk="0" hangingPunct="0">
              <a:lnSpc>
                <a:spcPct val="114000"/>
              </a:lnSpc>
              <a:spcBef>
                <a:spcPct val="0"/>
              </a:spcBef>
              <a:spcAft>
                <a:spcPct val="0"/>
              </a:spcAft>
              <a:buClrTx/>
              <a:buSzTx/>
              <a:buFontTx/>
              <a:buNone/>
              <a:tabLst/>
            </a:pPr>
            <a:r>
              <a:rPr lang="vi-VN" sz="2000">
                <a:solidFill>
                  <a:srgbClr val="0000FF"/>
                </a:solidFill>
                <a:effectLst/>
                <a:latin typeface="+mj-lt"/>
                <a:ea typeface="Calibri" panose="020F0502020204030204" pitchFamily="34" charset="0"/>
              </a:rPr>
              <a:t>Mozart</a:t>
            </a:r>
            <a:r>
              <a:rPr lang="en-US" sz="2000">
                <a:solidFill>
                  <a:srgbClr val="0000FF"/>
                </a:solidFill>
                <a:effectLst/>
                <a:latin typeface="+mj-lt"/>
                <a:ea typeface="Calibri" panose="020F0502020204030204" pitchFamily="34" charset="0"/>
              </a:rPr>
              <a:t> được coi là một trong những nhà soạn nhạc </a:t>
            </a:r>
            <a:r>
              <a:rPr lang="en-US" sz="2000">
                <a:solidFill>
                  <a:srgbClr val="0000FF"/>
                </a:solidFill>
                <a:latin typeface="+mj-lt"/>
                <a:ea typeface="Times New Roman" panose="02020603050405020304" pitchFamily="18" charset="0"/>
                <a:cs typeface="Times New Roman" panose="02020603050405020304" pitchFamily="18" charset="0"/>
              </a:rPr>
              <a:t>cổ điển</a:t>
            </a:r>
            <a:r>
              <a:rPr lang="en-US" sz="2000">
                <a:solidFill>
                  <a:srgbClr val="0000FF"/>
                </a:solidFill>
                <a:effectLst/>
                <a:latin typeface="+mj-lt"/>
                <a:ea typeface="Calibri" panose="020F0502020204030204" pitchFamily="34" charset="0"/>
              </a:rPr>
              <a:t> vĩ đại nhất mọi thời đại và</a:t>
            </a:r>
            <a:r>
              <a:rPr lang="vi-VN" sz="2000">
                <a:solidFill>
                  <a:srgbClr val="0000FF"/>
                </a:solidFill>
                <a:effectLst/>
                <a:latin typeface="+mj-lt"/>
                <a:ea typeface="Calibri" panose="020F0502020204030204" pitchFamily="34" charset="0"/>
              </a:rPr>
              <a:t> có </a:t>
            </a:r>
            <a:r>
              <a:rPr lang="en-US" sz="2000">
                <a:solidFill>
                  <a:srgbClr val="0000FF"/>
                </a:solidFill>
                <a:effectLst/>
                <a:latin typeface="+mj-lt"/>
                <a:ea typeface="Calibri" panose="020F0502020204030204" pitchFamily="34" charset="0"/>
              </a:rPr>
              <a:t>ảnh hưởng</a:t>
            </a:r>
            <a:r>
              <a:rPr lang="vi-VN" sz="2000">
                <a:solidFill>
                  <a:srgbClr val="0000FF"/>
                </a:solidFill>
                <a:effectLst/>
                <a:latin typeface="+mj-lt"/>
                <a:ea typeface="Calibri" panose="020F0502020204030204" pitchFamily="34" charset="0"/>
              </a:rPr>
              <a:t> sâu sắc </a:t>
            </a:r>
            <a:r>
              <a:rPr lang="en-US" sz="2000">
                <a:solidFill>
                  <a:srgbClr val="0000FF"/>
                </a:solidFill>
                <a:effectLst/>
                <a:latin typeface="+mj-lt"/>
                <a:ea typeface="Calibri" panose="020F0502020204030204" pitchFamily="34" charset="0"/>
              </a:rPr>
              <a:t>đối với âm nhạc phương Tây. </a:t>
            </a:r>
            <a:r>
              <a:rPr lang="vi-VN" sz="2000">
                <a:solidFill>
                  <a:srgbClr val="0000FF"/>
                </a:solidFill>
                <a:effectLst/>
                <a:latin typeface="+mj-lt"/>
                <a:ea typeface="Calibri" panose="020F0502020204030204" pitchFamily="34" charset="0"/>
              </a:rPr>
              <a:t>Ông</a:t>
            </a:r>
            <a:r>
              <a:rPr lang="en-US" sz="2000">
                <a:solidFill>
                  <a:srgbClr val="0000FF"/>
                </a:solidFill>
                <a:effectLst/>
                <a:latin typeface="+mj-lt"/>
                <a:ea typeface="Calibri" panose="020F0502020204030204" pitchFamily="34" charset="0"/>
              </a:rPr>
              <a:t> sáng tác ở</a:t>
            </a:r>
            <a:r>
              <a:rPr lang="vi-VN" sz="2000">
                <a:solidFill>
                  <a:srgbClr val="0000FF"/>
                </a:solidFill>
                <a:effectLst/>
                <a:latin typeface="+mj-lt"/>
                <a:ea typeface="Calibri" panose="020F0502020204030204" pitchFamily="34" charset="0"/>
              </a:rPr>
              <a:t> rất nhiều thể loại âm nhạc</a:t>
            </a:r>
            <a:r>
              <a:rPr lang="en-US" sz="2000">
                <a:solidFill>
                  <a:srgbClr val="0000FF"/>
                </a:solidFill>
                <a:effectLst/>
                <a:latin typeface="+mj-lt"/>
                <a:ea typeface="Calibri" panose="020F0502020204030204" pitchFamily="34" charset="0"/>
              </a:rPr>
              <a:t>, từ</a:t>
            </a:r>
            <a:r>
              <a:rPr lang="vi-VN" sz="2000">
                <a:solidFill>
                  <a:srgbClr val="0000FF"/>
                </a:solidFill>
                <a:effectLst/>
                <a:latin typeface="+mj-lt"/>
                <a:ea typeface="Calibri" panose="020F0502020204030204" pitchFamily="34" charset="0"/>
              </a:rPr>
              <a:t> những thể loại nhỏ</a:t>
            </a:r>
            <a:r>
              <a:rPr lang="en-US" sz="2000">
                <a:solidFill>
                  <a:srgbClr val="0000FF"/>
                </a:solidFill>
                <a:effectLst/>
                <a:latin typeface="+mj-lt"/>
                <a:ea typeface="Calibri" panose="020F0502020204030204" pitchFamily="34" charset="0"/>
              </a:rPr>
              <a:t> như ca khúc thiếu nhi, các bài luyện tập, đến </a:t>
            </a:r>
            <a:r>
              <a:rPr lang="vi-VN" sz="2000">
                <a:solidFill>
                  <a:srgbClr val="0000FF"/>
                </a:solidFill>
                <a:effectLst/>
                <a:latin typeface="+mj-lt"/>
                <a:ea typeface="Calibri" panose="020F0502020204030204" pitchFamily="34" charset="0"/>
              </a:rPr>
              <a:t>những </a:t>
            </a:r>
            <a:r>
              <a:rPr lang="en-US" sz="2000">
                <a:solidFill>
                  <a:srgbClr val="0000FF"/>
                </a:solidFill>
                <a:effectLst/>
                <a:latin typeface="+mj-lt"/>
                <a:ea typeface="Calibri" panose="020F0502020204030204" pitchFamily="34" charset="0"/>
              </a:rPr>
              <a:t>thể loại lớn như </a:t>
            </a:r>
            <a:r>
              <a:rPr lang="vi-VN" sz="2000">
                <a:solidFill>
                  <a:srgbClr val="0000FF"/>
                </a:solidFill>
                <a:effectLst/>
                <a:latin typeface="+mj-lt"/>
                <a:ea typeface="Calibri" panose="020F0502020204030204" pitchFamily="34" charset="0"/>
              </a:rPr>
              <a:t>bản</a:t>
            </a:r>
            <a:r>
              <a:rPr lang="en-US" sz="2000">
                <a:solidFill>
                  <a:srgbClr val="0000FF"/>
                </a:solidFill>
                <a:effectLst/>
                <a:latin typeface="+mj-lt"/>
                <a:ea typeface="Calibri" panose="020F0502020204030204" pitchFamily="34" charset="0"/>
              </a:rPr>
              <a:t> giao hưởng,</a:t>
            </a:r>
            <a:r>
              <a:rPr lang="vi-VN" sz="2000">
                <a:solidFill>
                  <a:srgbClr val="0000FF"/>
                </a:solidFill>
                <a:effectLst/>
                <a:latin typeface="+mj-lt"/>
                <a:ea typeface="Calibri" panose="020F0502020204030204" pitchFamily="34" charset="0"/>
              </a:rPr>
              <a:t> concerto</a:t>
            </a:r>
            <a:r>
              <a:rPr lang="en-US" sz="2000">
                <a:solidFill>
                  <a:srgbClr val="0000FF"/>
                </a:solidFill>
                <a:effectLst/>
                <a:latin typeface="+mj-lt"/>
                <a:ea typeface="Calibri" panose="020F0502020204030204" pitchFamily="34" charset="0"/>
              </a:rPr>
              <a:t>, </a:t>
            </a:r>
            <a:r>
              <a:rPr lang="vi-VN" sz="2000">
                <a:solidFill>
                  <a:srgbClr val="0000FF"/>
                </a:solidFill>
                <a:effectLst/>
                <a:latin typeface="+mj-lt"/>
                <a:ea typeface="Calibri" panose="020F0502020204030204" pitchFamily="34" charset="0"/>
              </a:rPr>
              <a:t>sonata</a:t>
            </a:r>
            <a:r>
              <a:rPr lang="en-US" sz="2000">
                <a:solidFill>
                  <a:srgbClr val="0000FF"/>
                </a:solidFill>
                <a:effectLst/>
                <a:latin typeface="+mj-lt"/>
                <a:ea typeface="Calibri" panose="020F0502020204030204" pitchFamily="34" charset="0"/>
              </a:rPr>
              <a:t>, nhạc kịch. </a:t>
            </a:r>
            <a:r>
              <a:rPr lang="vi-VN" sz="2000">
                <a:solidFill>
                  <a:srgbClr val="0000FF"/>
                </a:solidFill>
                <a:effectLst/>
                <a:latin typeface="+mj-lt"/>
                <a:ea typeface="Calibri" panose="020F0502020204030204" pitchFamily="34" charset="0"/>
              </a:rPr>
              <a:t>Â</a:t>
            </a:r>
            <a:r>
              <a:rPr lang="en-US" sz="2000">
                <a:solidFill>
                  <a:srgbClr val="0000FF"/>
                </a:solidFill>
                <a:effectLst/>
                <a:latin typeface="+mj-lt"/>
                <a:ea typeface="Calibri" panose="020F0502020204030204" pitchFamily="34" charset="0"/>
              </a:rPr>
              <a:t>m nhạc của ông</a:t>
            </a:r>
            <a:r>
              <a:rPr lang="vi-VN" sz="2000">
                <a:solidFill>
                  <a:srgbClr val="0000FF"/>
                </a:solidFill>
                <a:effectLst/>
                <a:latin typeface="+mj-lt"/>
                <a:ea typeface="Calibri" panose="020F0502020204030204" pitchFamily="34" charset="0"/>
              </a:rPr>
              <a:t> thường</a:t>
            </a:r>
            <a:r>
              <a:rPr lang="en-US" sz="2000">
                <a:solidFill>
                  <a:srgbClr val="0000FF"/>
                </a:solidFill>
                <a:effectLst/>
                <a:latin typeface="+mj-lt"/>
                <a:ea typeface="Calibri" panose="020F0502020204030204" pitchFamily="34" charset="0"/>
              </a:rPr>
              <a:t> có tính chất trong trẻo, tươi sáng, rực r</a:t>
            </a:r>
            <a:r>
              <a:rPr lang="en-US" sz="2000">
                <a:solidFill>
                  <a:srgbClr val="0000FF"/>
                </a:solidFill>
                <a:latin typeface="+mj-lt"/>
                <a:ea typeface="Calibri" panose="020F0502020204030204" pitchFamily="34" charset="0"/>
              </a:rPr>
              <a:t>ỡ.</a:t>
            </a:r>
          </a:p>
          <a:p>
            <a:pPr marL="0" marR="0" lvl="0" indent="269875" algn="just" defTabSz="914400" rtl="0" eaLnBrk="0" fontAlgn="base" latinLnBrk="0" hangingPunct="0">
              <a:lnSpc>
                <a:spcPct val="114000"/>
              </a:lnSpc>
              <a:spcBef>
                <a:spcPct val="0"/>
              </a:spcBef>
              <a:spcAft>
                <a:spcPct val="0"/>
              </a:spcAft>
              <a:buClrTx/>
              <a:buSzTx/>
              <a:buFontTx/>
              <a:buNone/>
              <a:tabLst/>
            </a:pPr>
            <a:r>
              <a:rPr lang="vi-VN" sz="2000">
                <a:solidFill>
                  <a:srgbClr val="0000FF"/>
                </a:solidFill>
                <a:effectLst/>
                <a:latin typeface="+mj-lt"/>
                <a:ea typeface="Calibri" panose="020F0502020204030204" pitchFamily="34" charset="0"/>
              </a:rPr>
              <a:t>Mozart để lại di sản âm nhạc rất lớn với </a:t>
            </a:r>
            <a:r>
              <a:rPr lang="en-US" sz="2000">
                <a:solidFill>
                  <a:srgbClr val="0000FF"/>
                </a:solidFill>
                <a:effectLst/>
                <a:latin typeface="+mj-lt"/>
                <a:ea typeface="Calibri" panose="020F0502020204030204" pitchFamily="34" charset="0"/>
              </a:rPr>
              <a:t>hơn 600 tác phẩm, nhiều </a:t>
            </a:r>
            <a:r>
              <a:rPr lang="en-US" sz="2000">
                <a:solidFill>
                  <a:srgbClr val="0000FF"/>
                </a:solidFill>
                <a:latin typeface="+mj-lt"/>
                <a:ea typeface="Times New Roman" panose="02020603050405020304" pitchFamily="18" charset="0"/>
                <a:cs typeface="Times New Roman" panose="02020603050405020304" pitchFamily="18" charset="0"/>
              </a:rPr>
              <a:t>tác phẩm</a:t>
            </a:r>
            <a:r>
              <a:rPr lang="en-US" sz="2000">
                <a:solidFill>
                  <a:srgbClr val="0000FF"/>
                </a:solidFill>
                <a:effectLst/>
                <a:latin typeface="+mj-lt"/>
                <a:ea typeface="Calibri" panose="020F0502020204030204" pitchFamily="34" charset="0"/>
              </a:rPr>
              <a:t> được công nhận là đỉnh cao của </a:t>
            </a:r>
            <a:r>
              <a:rPr lang="vi-VN" sz="2000">
                <a:solidFill>
                  <a:srgbClr val="0000FF"/>
                </a:solidFill>
                <a:effectLst/>
                <a:latin typeface="+mj-lt"/>
                <a:ea typeface="Calibri" panose="020F0502020204030204" pitchFamily="34" charset="0"/>
              </a:rPr>
              <a:t>nghệ thuật</a:t>
            </a:r>
            <a:r>
              <a:rPr lang="en-US" sz="2000">
                <a:solidFill>
                  <a:srgbClr val="0000FF"/>
                </a:solidFill>
                <a:effectLst/>
                <a:latin typeface="+mj-lt"/>
                <a:ea typeface="Calibri" panose="020F0502020204030204" pitchFamily="34" charset="0"/>
              </a:rPr>
              <a:t>. </a:t>
            </a:r>
            <a:r>
              <a:rPr lang="vi-VN" sz="2000">
                <a:solidFill>
                  <a:srgbClr val="0000FF"/>
                </a:solidFill>
                <a:effectLst/>
                <a:latin typeface="+mj-lt"/>
                <a:ea typeface="Calibri" panose="020F0502020204030204" pitchFamily="34" charset="0"/>
              </a:rPr>
              <a:t>Có thể kể m</a:t>
            </a:r>
            <a:r>
              <a:rPr lang="en-US" sz="2000">
                <a:solidFill>
                  <a:srgbClr val="0000FF"/>
                </a:solidFill>
                <a:effectLst/>
                <a:latin typeface="+mj-lt"/>
                <a:ea typeface="Calibri" panose="020F0502020204030204" pitchFamily="34" charset="0"/>
              </a:rPr>
              <a:t>ột số tác phẩm tiêu biểu như: </a:t>
            </a:r>
            <a:r>
              <a:rPr lang="en-US" sz="2000" i="1">
                <a:solidFill>
                  <a:srgbClr val="0000FF"/>
                </a:solidFill>
                <a:effectLst/>
                <a:latin typeface="+mj-lt"/>
                <a:ea typeface="Calibri" panose="020F0502020204030204" pitchFamily="34" charset="0"/>
              </a:rPr>
              <a:t>Giao hưởng số 40, </a:t>
            </a:r>
            <a:r>
              <a:rPr lang="vi-VN" sz="2000" i="1">
                <a:solidFill>
                  <a:srgbClr val="0000FF"/>
                </a:solidFill>
                <a:effectLst/>
                <a:latin typeface="+mj-lt"/>
                <a:ea typeface="Calibri" panose="020F0502020204030204" pitchFamily="34" charset="0"/>
              </a:rPr>
              <a:t>Sonata</a:t>
            </a:r>
            <a:r>
              <a:rPr lang="en-US" sz="2000" i="1">
                <a:solidFill>
                  <a:srgbClr val="0000FF"/>
                </a:solidFill>
                <a:effectLst/>
                <a:latin typeface="+mj-lt"/>
                <a:ea typeface="Calibri" panose="020F0502020204030204" pitchFamily="34" charset="0"/>
              </a:rPr>
              <a:t> số 11</a:t>
            </a:r>
            <a:r>
              <a:rPr lang="en-US" sz="2000">
                <a:solidFill>
                  <a:srgbClr val="0000FF"/>
                </a:solidFill>
                <a:effectLst/>
                <a:latin typeface="+mj-lt"/>
                <a:ea typeface="Calibri" panose="020F0502020204030204" pitchFamily="34" charset="0"/>
              </a:rPr>
              <a:t>, nhạc kịch </a:t>
            </a:r>
            <a:r>
              <a:rPr lang="en-US" sz="2000" i="1">
                <a:solidFill>
                  <a:srgbClr val="0000FF"/>
                </a:solidFill>
                <a:effectLst/>
                <a:latin typeface="+mj-lt"/>
                <a:ea typeface="Calibri" panose="020F0502020204030204" pitchFamily="34" charset="0"/>
              </a:rPr>
              <a:t>Đám cưới Figaro</a:t>
            </a:r>
            <a:r>
              <a:rPr lang="en-US" sz="2000">
                <a:solidFill>
                  <a:srgbClr val="0000FF"/>
                </a:solidFill>
                <a:effectLst/>
                <a:latin typeface="+mj-lt"/>
                <a:ea typeface="Calibri" panose="020F0502020204030204" pitchFamily="34" charset="0"/>
              </a:rPr>
              <a:t>, </a:t>
            </a:r>
            <a:r>
              <a:rPr lang="en-US" sz="2000" i="1">
                <a:solidFill>
                  <a:srgbClr val="0000FF"/>
                </a:solidFill>
                <a:effectLst/>
                <a:latin typeface="+mj-lt"/>
                <a:ea typeface="Calibri" panose="020F0502020204030204" pitchFamily="34" charset="0"/>
              </a:rPr>
              <a:t>Cây sáo thần</a:t>
            </a:r>
            <a:r>
              <a:rPr lang="en-US" sz="2000">
                <a:solidFill>
                  <a:srgbClr val="0000FF"/>
                </a:solidFill>
                <a:effectLst/>
                <a:latin typeface="+mj-lt"/>
                <a:ea typeface="Calibri" panose="020F0502020204030204" pitchFamily="34" charset="0"/>
              </a:rPr>
              <a:t>,...</a:t>
            </a:r>
            <a:endParaRPr lang="en-US" sz="2000">
              <a:solidFill>
                <a:srgbClr val="0000FF"/>
              </a:solidFill>
              <a:latin typeface="+mj-lt"/>
              <a:ea typeface="Calibri" panose="020F0502020204030204" pitchFamily="34" charset="0"/>
            </a:endParaRPr>
          </a:p>
        </p:txBody>
      </p:sp>
    </p:spTree>
    <p:extLst>
      <p:ext uri="{BB962C8B-B14F-4D97-AF65-F5344CB8AC3E}">
        <p14:creationId xmlns:p14="http://schemas.microsoft.com/office/powerpoint/2010/main" val="3805306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1000"/>
                                        <p:tgtEl>
                                          <p:spTgt spid="4"/>
                                        </p:tgtEl>
                                      </p:cBhvr>
                                    </p:animEffect>
                                    <p:set>
                                      <p:cBhvr>
                                        <p:cTn id="7" dur="1" fill="hold">
                                          <p:stCondLst>
                                            <p:cond delay="999"/>
                                          </p:stCondLst>
                                        </p:cTn>
                                        <p:tgtEl>
                                          <p:spTgt spid="4"/>
                                        </p:tgtEl>
                                        <p:attrNameLst>
                                          <p:attrName>style.visibility</p:attrName>
                                        </p:attrNameLst>
                                      </p:cBhvr>
                                      <p:to>
                                        <p:strVal val="hidden"/>
                                      </p:to>
                                    </p:set>
                                  </p:childTnLst>
                                </p:cTn>
                              </p:par>
                            </p:childTnLst>
                          </p:cTn>
                        </p:par>
                        <p:par>
                          <p:cTn id="8" fill="hold">
                            <p:stCondLst>
                              <p:cond delay="1000"/>
                            </p:stCondLst>
                            <p:childTnLst>
                              <p:par>
                                <p:cTn id="9" presetID="22" presetClass="entr" presetSubtype="2" fill="hold" grpId="0" nodeType="after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47800" y="681335"/>
            <a:ext cx="3209533" cy="461665"/>
          </a:xfrm>
          <a:prstGeom prst="rect">
            <a:avLst/>
          </a:prstGeom>
          <a:noFill/>
        </p:spPr>
        <p:txBody>
          <a:bodyPr wrap="none" rtlCol="0">
            <a:spAutoFit/>
          </a:bodyPr>
          <a:lstStyle/>
          <a:p>
            <a:r>
              <a:rPr lang="en-US" sz="2400" b="1">
                <a:solidFill>
                  <a:srgbClr val="0000FF"/>
                </a:solidFill>
              </a:rPr>
              <a:t>Khát vọng mùa xuân</a:t>
            </a:r>
            <a:endParaRPr lang="vi-VN" sz="2400" b="1">
              <a:solidFill>
                <a:srgbClr val="0000FF"/>
              </a:solidFill>
            </a:endParaRPr>
          </a:p>
        </p:txBody>
      </p:sp>
      <p:sp>
        <p:nvSpPr>
          <p:cNvPr id="6" name="TextBox 5"/>
          <p:cNvSpPr txBox="1"/>
          <p:nvPr/>
        </p:nvSpPr>
        <p:spPr>
          <a:xfrm>
            <a:off x="7106666" y="1905000"/>
            <a:ext cx="3637534" cy="461665"/>
          </a:xfrm>
          <a:prstGeom prst="rect">
            <a:avLst/>
          </a:prstGeom>
          <a:noFill/>
        </p:spPr>
        <p:txBody>
          <a:bodyPr wrap="none" rtlCol="0">
            <a:spAutoFit/>
          </a:bodyPr>
          <a:lstStyle/>
          <a:p>
            <a:r>
              <a:rPr lang="en-US" sz="2400" b="1">
                <a:solidFill>
                  <a:srgbClr val="0000FF"/>
                </a:solidFill>
              </a:rPr>
              <a:t>Symphony No.40 </a:t>
            </a:r>
            <a:r>
              <a:rPr lang="en-US" sz="2400">
                <a:solidFill>
                  <a:srgbClr val="0000FF"/>
                </a:solidFill>
              </a:rPr>
              <a:t>(trích)</a:t>
            </a:r>
            <a:endParaRPr lang="vi-VN" sz="2400">
              <a:solidFill>
                <a:srgbClr val="0000FF"/>
              </a:solidFill>
            </a:endParaRPr>
          </a:p>
        </p:txBody>
      </p:sp>
      <p:pic>
        <p:nvPicPr>
          <p:cNvPr id="4" name="Khat Vong Mua Xuan">
            <a:hlinkClick r:id="" action="ppaction://media"/>
            <a:extLst>
              <a:ext uri="{FF2B5EF4-FFF2-40B4-BE49-F238E27FC236}">
                <a16:creationId xmlns:a16="http://schemas.microsoft.com/office/drawing/2014/main" id="{1465060C-3AB5-4C42-9E9D-9AD758821726}"/>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85801" y="1295400"/>
            <a:ext cx="4648200" cy="3575538"/>
          </a:xfrm>
          <a:prstGeom prst="roundRect">
            <a:avLst>
              <a:gd name="adj" fmla="val 5439"/>
            </a:avLst>
          </a:prstGeom>
          <a:ln w="38100">
            <a:solidFill>
              <a:srgbClr val="B2DE82"/>
            </a:solidFill>
          </a:ln>
          <a:effectLst>
            <a:innerShdw blurRad="114300" dist="50800">
              <a:srgbClr val="000000">
                <a:alpha val="0"/>
              </a:srgbClr>
            </a:innerShdw>
          </a:effectLst>
        </p:spPr>
      </p:pic>
      <p:pic>
        <p:nvPicPr>
          <p:cNvPr id="2" name="Giao hưởng 40 Mozart (trích)- học liệu CĐ4 SGK Âm nhạc 6 Cánh diều">
            <a:hlinkClick r:id="" action="ppaction://media"/>
            <a:extLst>
              <a:ext uri="{FF2B5EF4-FFF2-40B4-BE49-F238E27FC236}">
                <a16:creationId xmlns:a16="http://schemas.microsoft.com/office/drawing/2014/main" id="{199A03F0-ED31-4A9D-9DBE-968B4152AE3A}"/>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6083300" y="2514600"/>
            <a:ext cx="5422900" cy="3035300"/>
          </a:xfrm>
          <a:prstGeom prst="rect">
            <a:avLst/>
          </a:prstGeom>
          <a:ln w="57150">
            <a:solidFill>
              <a:srgbClr val="92D050"/>
            </a:solidFill>
          </a:ln>
        </p:spPr>
      </p:pic>
    </p:spTree>
    <p:extLst>
      <p:ext uri="{BB962C8B-B14F-4D97-AF65-F5344CB8AC3E}">
        <p14:creationId xmlns:p14="http://schemas.microsoft.com/office/powerpoint/2010/main" val="41859231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video>
              <p:cMediaNode vol="80000">
                <p:cTn id="2" fill="hold" display="0">
                  <p:stCondLst>
                    <p:cond delay="indefinite"/>
                  </p:stCondLst>
                </p:cTn>
                <p:tgtEl>
                  <p:spTgt spid="4"/>
                </p:tgtEl>
              </p:cMediaNode>
            </p:video>
            <p:video>
              <p:cMediaNode vol="80000">
                <p:cTn id="3" fill="hold" display="0">
                  <p:stCondLst>
                    <p:cond delay="indefinite"/>
                  </p:stCondLst>
                </p:cTn>
                <p:tgtEl>
                  <p:spTgt spid="2"/>
                </p:tgtEl>
              </p:cMediaNode>
            </p:video>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7553</TotalTime>
  <Words>647</Words>
  <Application>Microsoft Office PowerPoint</Application>
  <PresentationFormat>Widescreen</PresentationFormat>
  <Paragraphs>42</Paragraphs>
  <Slides>17</Slides>
  <Notes>0</Notes>
  <HiddenSlides>0</HiddenSlides>
  <MMClips>10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Times New Roman</vt:lpstr>
      <vt:lpstr>Wingdings</vt:lpstr>
      <vt:lpstr>Default Design</vt:lpstr>
      <vt:lpstr>Chủ đề 4 TÌNH BẠN BỐN PHƯƠNG</vt:lpstr>
      <vt:lpstr>PowerPoint Presentation</vt:lpstr>
      <vt:lpstr>1. Nghe tác phẩm</vt:lpstr>
      <vt:lpstr>Thảo luận nhóm</vt:lpstr>
      <vt:lpstr>PowerPoint Presentation</vt:lpstr>
      <vt:lpstr>PowerPoint Presentation</vt:lpstr>
      <vt:lpstr>2. Nhạc sĩ Wolfgang Amadeus Mozart </vt:lpstr>
      <vt:lpstr>PowerPoint Presentation</vt:lpstr>
      <vt:lpstr>PowerPoint Presentation</vt:lpstr>
      <vt:lpstr>II. Ôn tập bài hát</vt:lpstr>
      <vt:lpstr>PowerPoint Presentation</vt:lpstr>
      <vt:lpstr>Nghe bài hát</vt:lpstr>
      <vt:lpstr>PowerPoint Presentation</vt:lpstr>
      <vt:lpstr>PowerPoint Presentation</vt:lpstr>
      <vt:lpstr>PowerPoint Presentation</vt:lpstr>
      <vt:lpstr>III. Trải nghiệm và khám phá</vt:lpstr>
      <vt:lpstr>Dặn dò về nhà</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ASUS</cp:lastModifiedBy>
  <cp:revision>286</cp:revision>
  <dcterms:created xsi:type="dcterms:W3CDTF">2006-11-06T13:45:38Z</dcterms:created>
  <dcterms:modified xsi:type="dcterms:W3CDTF">2022-12-26T13:17:31Z</dcterms:modified>
</cp:coreProperties>
</file>