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4"/>
  </p:notesMasterIdLst>
  <p:sldIdLst>
    <p:sldId id="318" r:id="rId2"/>
    <p:sldId id="475" r:id="rId3"/>
    <p:sldId id="294" r:id="rId4"/>
    <p:sldId id="295" r:id="rId5"/>
    <p:sldId id="338" r:id="rId6"/>
    <p:sldId id="478" r:id="rId7"/>
    <p:sldId id="494" r:id="rId8"/>
    <p:sldId id="297" r:id="rId9"/>
    <p:sldId id="495" r:id="rId10"/>
    <p:sldId id="359" r:id="rId11"/>
    <p:sldId id="360" r:id="rId12"/>
    <p:sldId id="375" r:id="rId13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00FF"/>
    <a:srgbClr val="CC00CC"/>
    <a:srgbClr val="FFF1B3"/>
    <a:srgbClr val="EDF6F7"/>
    <a:srgbClr val="C8FFFF"/>
    <a:srgbClr val="FF7043"/>
    <a:srgbClr val="FF00FF"/>
    <a:srgbClr val="FF99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356" autoAdjust="0"/>
  </p:normalViewPr>
  <p:slideViewPr>
    <p:cSldViewPr>
      <p:cViewPr varScale="1">
        <p:scale>
          <a:sx n="69" d="100"/>
          <a:sy n="69" d="100"/>
        </p:scale>
        <p:origin x="564" y="5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67A44-B9E3-4839-A5C6-5F8A911FFAFC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F8F5B-8E1F-4947-81C1-D51EE90A865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C4A0E-AE95-454F-A2E2-71B23AF28C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EE483-DD1C-4192-AD40-C8F21048B1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4362E-EEC3-4576-BDFE-7739F93EDD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DB6DB-3D4F-49D8-8FDB-612300820E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A0F44-ECC0-4664-BB81-4589E688E0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B2E09-7A25-4679-9E62-65DB48CA28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0C62B-41F5-48A8-B539-C8361A2645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130BA-9B41-4D5B-8CD7-263DBE816A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3D9F9-6FA6-4913-AC9C-E88B45A273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EDE19-A640-4E92-93C1-021EA31184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95E3F-7D6A-4CA7-B93E-E99E08BA59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3C4FF-FCF3-423C-AF0D-CC2F270ACB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4EED5-014E-4B21-AF20-0FAAD83CEF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9440E-59E1-47FA-B69F-0F304E9996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BE4AC-A57C-4D7A-8622-A771FD9AD3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35C7E76-F3A5-4018-853D-E449C62038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5.mp4"/><Relationship Id="rId1" Type="http://schemas.openxmlformats.org/officeDocument/2006/relationships/video" Target="NULL" TargetMode="Externa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wav"/><Relationship Id="rId13" Type="http://schemas.openxmlformats.org/officeDocument/2006/relationships/image" Target="../media/image11.png"/><Relationship Id="rId3" Type="http://schemas.microsoft.com/office/2007/relationships/media" Target="../media/media4.wav"/><Relationship Id="rId7" Type="http://schemas.microsoft.com/office/2007/relationships/media" Target="../media/media6.wav"/><Relationship Id="rId12" Type="http://schemas.openxmlformats.org/officeDocument/2006/relationships/image" Target="../media/image10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audio" Target="../media/media5.wav"/><Relationship Id="rId11" Type="http://schemas.openxmlformats.org/officeDocument/2006/relationships/image" Target="../media/image9.png"/><Relationship Id="rId5" Type="http://schemas.microsoft.com/office/2007/relationships/media" Target="../media/media5.wav"/><Relationship Id="rId10" Type="http://schemas.openxmlformats.org/officeDocument/2006/relationships/image" Target="../media/image8.gif"/><Relationship Id="rId4" Type="http://schemas.openxmlformats.org/officeDocument/2006/relationships/audio" Target="../media/media4.wav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10.wav"/><Relationship Id="rId13" Type="http://schemas.microsoft.com/office/2007/relationships/media" Target="../media/media13.wav"/><Relationship Id="rId18" Type="http://schemas.openxmlformats.org/officeDocument/2006/relationships/image" Target="../media/image14.png"/><Relationship Id="rId3" Type="http://schemas.microsoft.com/office/2007/relationships/media" Target="../media/media8.wav"/><Relationship Id="rId21" Type="http://schemas.openxmlformats.org/officeDocument/2006/relationships/image" Target="../media/image12.png"/><Relationship Id="rId7" Type="http://schemas.microsoft.com/office/2007/relationships/media" Target="../media/media10.wav"/><Relationship Id="rId12" Type="http://schemas.openxmlformats.org/officeDocument/2006/relationships/audio" Target="../media/media12.wav"/><Relationship Id="rId17" Type="http://schemas.openxmlformats.org/officeDocument/2006/relationships/image" Target="../media/image13.png"/><Relationship Id="rId2" Type="http://schemas.openxmlformats.org/officeDocument/2006/relationships/audio" Target="../media/media7.wav"/><Relationship Id="rId16" Type="http://schemas.openxmlformats.org/officeDocument/2006/relationships/image" Target="../media/image8.gif"/><Relationship Id="rId20" Type="http://schemas.openxmlformats.org/officeDocument/2006/relationships/image" Target="../media/image16.png"/><Relationship Id="rId1" Type="http://schemas.microsoft.com/office/2007/relationships/media" Target="../media/media7.wav"/><Relationship Id="rId6" Type="http://schemas.openxmlformats.org/officeDocument/2006/relationships/audio" Target="../media/media9.wav"/><Relationship Id="rId11" Type="http://schemas.microsoft.com/office/2007/relationships/media" Target="../media/media12.wav"/><Relationship Id="rId5" Type="http://schemas.microsoft.com/office/2007/relationships/media" Target="../media/media9.wav"/><Relationship Id="rId15" Type="http://schemas.openxmlformats.org/officeDocument/2006/relationships/slideLayout" Target="../slideLayouts/slideLayout2.xml"/><Relationship Id="rId10" Type="http://schemas.openxmlformats.org/officeDocument/2006/relationships/audio" Target="../media/media11.wav"/><Relationship Id="rId19" Type="http://schemas.openxmlformats.org/officeDocument/2006/relationships/image" Target="../media/image15.png"/><Relationship Id="rId4" Type="http://schemas.openxmlformats.org/officeDocument/2006/relationships/audio" Target="../media/media8.wav"/><Relationship Id="rId9" Type="http://schemas.microsoft.com/office/2007/relationships/media" Target="../media/media11.wav"/><Relationship Id="rId14" Type="http://schemas.openxmlformats.org/officeDocument/2006/relationships/audio" Target="../media/media13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9000" b="-5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276600" y="2548991"/>
            <a:ext cx="5679621" cy="2327809"/>
          </a:xfrm>
        </p:spPr>
        <p:txBody>
          <a:bodyPr/>
          <a:lstStyle/>
          <a:p>
            <a:r>
              <a:rPr lang="en-US" sz="4000" b="1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Tiết</a:t>
            </a:r>
            <a:r>
              <a:rPr lang="vi-VN" sz="4000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1</a:t>
            </a:r>
            <a:endParaRPr lang="en-US" sz="4000" b="1" dirty="0">
              <a:solidFill>
                <a:srgbClr val="0000FF"/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en-US" sz="2800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– </a:t>
            </a:r>
            <a:r>
              <a:rPr lang="en-US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Hát bài </a:t>
            </a:r>
            <a:r>
              <a:rPr lang="vi-VN" sz="3200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Lời ru của mẹ</a:t>
            </a:r>
            <a:endParaRPr lang="en-US" sz="3200" b="1" i="1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en-US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– Trải nghiệm và khám phá</a:t>
            </a:r>
            <a:endParaRPr lang="en-US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9FEFF"/>
              </a:clrFrom>
              <a:clrTo>
                <a:srgbClr val="F9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52413"/>
            <a:ext cx="1727200" cy="1930400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E67D5CF7-D9B2-8191-3D00-AC0F8CD00E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800" y="248616"/>
            <a:ext cx="7772400" cy="1470025"/>
          </a:xfrm>
        </p:spPr>
        <p:txBody>
          <a:bodyPr/>
          <a:lstStyle/>
          <a:p>
            <a:r>
              <a:rPr lang="en-US" sz="4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Chủ</a:t>
            </a:r>
            <a:r>
              <a:rPr 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đề</a:t>
            </a:r>
            <a:r>
              <a:rPr lang="en-US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</a:t>
            </a:r>
            <a:br>
              <a:rPr lang="en-US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vi-VN" sz="4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LỜI RU CỦA MẸ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1451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D6 Hat theo cach rieng BQ">
            <a:hlinkClick r:id="" action="ppaction://media"/>
            <a:extLst>
              <a:ext uri="{FF2B5EF4-FFF2-40B4-BE49-F238E27FC236}">
                <a16:creationId xmlns:a16="http://schemas.microsoft.com/office/drawing/2014/main" id="{30F1C475-E341-E4C7-E4F3-E7189EE30E7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4454" end="1249.755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" y="533400"/>
            <a:ext cx="10837333" cy="60960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905000" y="304800"/>
            <a:ext cx="8229600" cy="685801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Ví dụ:</a:t>
            </a:r>
            <a:endParaRPr lang="en-US" sz="32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326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33600" y="457200"/>
            <a:ext cx="7467600" cy="9343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182880" algn="ctr">
              <a:lnSpc>
                <a:spcPct val="114000"/>
              </a:lnSpc>
            </a:pPr>
            <a:r>
              <a:rPr lang="en-US" sz="2400">
                <a:solidFill>
                  <a:srgbClr val="0000FF"/>
                </a:solidFill>
              </a:rPr>
              <a:t>Có thể lựa chọn những câu thơ ca ngợi công ơn cha mẹ rồi hát lên theo cách riêng của mình.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95600" y="1988403"/>
            <a:ext cx="762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i="1">
                <a:solidFill>
                  <a:srgbClr val="00B050"/>
                </a:solidFill>
              </a:rPr>
              <a:t>Mẹ là tất cả mẹ ơi!</a:t>
            </a:r>
          </a:p>
          <a:p>
            <a:pPr algn="ctr"/>
            <a:r>
              <a:rPr lang="vi-VN" sz="2400" i="1">
                <a:solidFill>
                  <a:srgbClr val="00B050"/>
                </a:solidFill>
              </a:rPr>
              <a:t>Trăm năm mẹ gánh đời con lưng còng.</a:t>
            </a:r>
          </a:p>
          <a:p>
            <a:pPr algn="just"/>
            <a:endParaRPr lang="en-US" sz="240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53164" y="3273062"/>
            <a:ext cx="76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0" i="1">
                <a:solidFill>
                  <a:srgbClr val="0070C0"/>
                </a:solidFill>
                <a:effectLst/>
                <a:latin typeface="+mj-lt"/>
              </a:rPr>
              <a:t>Giờ đây con đã lớn khôn</a:t>
            </a:r>
          </a:p>
          <a:p>
            <a:pPr algn="ctr"/>
            <a:r>
              <a:rPr lang="vi-VN" sz="2400" b="0" i="1">
                <a:solidFill>
                  <a:srgbClr val="0070C0"/>
                </a:solidFill>
                <a:effectLst/>
                <a:latin typeface="+mj-lt"/>
              </a:rPr>
              <a:t>Công cha như núi Thái Sơn trong lòng!</a:t>
            </a:r>
            <a:endParaRPr lang="vi-VN" sz="2400" i="1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6000" y="4731603"/>
            <a:ext cx="76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0" i="1">
                <a:solidFill>
                  <a:srgbClr val="CC00CC"/>
                </a:solidFill>
                <a:effectLst/>
                <a:latin typeface="+mj-lt"/>
              </a:rPr>
              <a:t>Cha cho những bát cơm no</a:t>
            </a:r>
          </a:p>
          <a:p>
            <a:pPr algn="ctr"/>
            <a:r>
              <a:rPr lang="vi-VN" sz="2400" b="0" i="1">
                <a:solidFill>
                  <a:srgbClr val="CC00CC"/>
                </a:solidFill>
                <a:effectLst/>
                <a:latin typeface="+mj-lt"/>
              </a:rPr>
              <a:t>Mẹ cho câu hát điệu hò lời ru</a:t>
            </a:r>
            <a:r>
              <a:rPr lang="en-US" sz="2400" b="0" i="1">
                <a:solidFill>
                  <a:srgbClr val="CC00CC"/>
                </a:solidFill>
                <a:effectLst/>
                <a:latin typeface="+mj-lt"/>
              </a:rPr>
              <a:t>.</a:t>
            </a:r>
            <a:endParaRPr lang="vi-VN" sz="2400" i="1">
              <a:solidFill>
                <a:srgbClr val="CC00CC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0AE121A-50FF-C039-E50B-7EF52AB1C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3104807"/>
            <a:ext cx="1790950" cy="2457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1130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4555" y="0"/>
            <a:ext cx="12192000" cy="6858000"/>
            <a:chOff x="-14555" y="0"/>
            <a:chExt cx="12192000" cy="68580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899"/>
            <a:stretch/>
          </p:blipFill>
          <p:spPr>
            <a:xfrm>
              <a:off x="-14555" y="0"/>
              <a:ext cx="12192000" cy="68580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2484" y="3574293"/>
              <a:ext cx="2519671" cy="290981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854076"/>
            <a:ext cx="8229600" cy="873587"/>
          </a:xfrm>
        </p:spPr>
        <p:txBody>
          <a:bodyPr/>
          <a:lstStyle/>
          <a:p>
            <a:r>
              <a:rPr lang="en-US" sz="3200" b="1" dirty="0" err="1">
                <a:solidFill>
                  <a:srgbClr val="0000FF"/>
                </a:solidFill>
              </a:rPr>
              <a:t>Dặn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dò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về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nhà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0" y="2179639"/>
            <a:ext cx="7239000" cy="102076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>
                <a:solidFill>
                  <a:srgbClr val="0000FF"/>
                </a:solidFill>
              </a:rPr>
              <a:t>Tập hát bài </a:t>
            </a:r>
            <a:r>
              <a:rPr lang="en-US" sz="2800" i="1">
                <a:solidFill>
                  <a:srgbClr val="C00000"/>
                </a:solidFill>
              </a:rPr>
              <a:t>Lời ru của mẹ</a:t>
            </a:r>
            <a:r>
              <a:rPr lang="en-US" sz="2800" i="1">
                <a:solidFill>
                  <a:srgbClr val="0000FF"/>
                </a:solidFill>
              </a:rPr>
              <a:t>; </a:t>
            </a:r>
            <a:r>
              <a:rPr lang="en-US" sz="2800">
                <a:solidFill>
                  <a:srgbClr val="0000FF"/>
                </a:solidFill>
              </a:rPr>
              <a:t>thuộc lời ca.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1163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15A2508-6F62-32C1-02C9-BCABD90BE7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50" t="11111" r="33750" b="14444"/>
          <a:stretch/>
        </p:blipFill>
        <p:spPr>
          <a:xfrm>
            <a:off x="1942531" y="533400"/>
            <a:ext cx="8420669" cy="61324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63562"/>
          </a:xfrm>
        </p:spPr>
        <p:txBody>
          <a:bodyPr/>
          <a:lstStyle/>
          <a:p>
            <a:r>
              <a:rPr lang="en-US" sz="3200" b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I.</a:t>
            </a:r>
            <a:r>
              <a:rPr lang="vi-VN" sz="3200" b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H</a:t>
            </a:r>
            <a:r>
              <a:rPr lang="en-US" sz="3200" b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át bài</a:t>
            </a:r>
            <a:endParaRPr lang="en-US" sz="3200" b="1" i="1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4625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503238"/>
            <a:ext cx="7848600" cy="715962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Giới thiệu </a:t>
            </a:r>
            <a:r>
              <a:rPr lang="vi-VN" sz="2800" b="1">
                <a:solidFill>
                  <a:srgbClr val="0000FF"/>
                </a:solidFill>
                <a:cs typeface="Times New Roman" panose="02020603050405020304" pitchFamily="18" charset="0"/>
              </a:rPr>
              <a:t>bài </a:t>
            </a:r>
            <a:r>
              <a:rPr lang="vi-VN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hát</a:t>
            </a:r>
            <a:endParaRPr lang="en-US" sz="2800" b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5562600" cy="4191000"/>
          </a:xfrm>
        </p:spPr>
        <p:txBody>
          <a:bodyPr/>
          <a:lstStyle/>
          <a:p>
            <a:pPr marL="0" indent="274320"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vi-VN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Từ thuở trong nôi, lời ru của mẹ đã như nguồn sữa tinh thần dịu ngọt, mát lành nuôi dưỡng tâm hồn giúp chúng ta khôn lớn từng ngày. Bài hát </a:t>
            </a:r>
            <a:r>
              <a:rPr lang="vi-VN" sz="2000" i="1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Lời ru của mẹ</a:t>
            </a:r>
            <a:r>
              <a:rPr lang="vi-VN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thể hiện tình mẫu tử thiêng liêng cao quý qua giai điệu êm đềm, tha thiết và lời ca chan chứa yêu thương.</a:t>
            </a:r>
            <a:endParaRPr lang="en-US" sz="2000">
              <a:solidFill>
                <a:srgbClr val="0000F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274320"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vi-VN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Tác giả bài hát là nhạc sĩ Vũ Trọng Tường</a:t>
            </a:r>
            <a:r>
              <a:rPr lang="en-US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ông đã sáng tác một số ca khúc</a:t>
            </a:r>
            <a:r>
              <a:rPr lang="vi-VN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như:</a:t>
            </a:r>
            <a:r>
              <a:rPr lang="en-US" sz="2000">
                <a:solidFill>
                  <a:srgbClr val="0000FF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000" i="1">
                <a:solidFill>
                  <a:srgbClr val="0099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Cây bàng mùa hạ</a:t>
            </a:r>
            <a:r>
              <a:rPr lang="vi-VN" sz="2000">
                <a:solidFill>
                  <a:srgbClr val="0099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vi-VN" sz="2000" i="1">
                <a:solidFill>
                  <a:srgbClr val="0099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Mùa thu ngày khai trường</a:t>
            </a:r>
            <a:r>
              <a:rPr lang="vi-VN" sz="2000">
                <a:solidFill>
                  <a:srgbClr val="0099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vi-VN" sz="2000" i="1">
                <a:solidFill>
                  <a:srgbClr val="0099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Hạt nắng sân trường</a:t>
            </a:r>
            <a:r>
              <a:rPr lang="vi-VN" sz="2000">
                <a:solidFill>
                  <a:srgbClr val="0099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vi-VN" sz="2000" i="1">
                <a:solidFill>
                  <a:srgbClr val="0099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Lời ru của mẹ,… </a:t>
            </a:r>
            <a:r>
              <a:rPr lang="en-US" sz="2000" i="1">
                <a:solidFill>
                  <a:srgbClr val="0099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vi-VN" sz="2000" i="1">
              <a:solidFill>
                <a:srgbClr val="00990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DE9097-2C69-B8F8-7CF7-76D16A87AD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7964" y="1676400"/>
            <a:ext cx="5813002" cy="3837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346322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i ru cua me Hat mau E_1 lan">
            <a:hlinkClick r:id="" action="ppaction://media"/>
            <a:extLst>
              <a:ext uri="{FF2B5EF4-FFF2-40B4-BE49-F238E27FC236}">
                <a16:creationId xmlns:a16="http://schemas.microsoft.com/office/drawing/2014/main" id="{B203B29F-7580-4CDF-98E1-9398A129B9A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16577" y="284149"/>
            <a:ext cx="8622823" cy="64976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-76200"/>
            <a:ext cx="7391400" cy="792162"/>
          </a:xfrm>
        </p:spPr>
        <p:txBody>
          <a:bodyPr/>
          <a:lstStyle/>
          <a:p>
            <a:r>
              <a:rPr lang="vi-VN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Nghe hát mẫu</a:t>
            </a:r>
            <a:endParaRPr lang="en-US" sz="2800" b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358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41710CE-3097-46AD-829E-6ECE837730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4589981"/>
            <a:ext cx="2967227" cy="2191819"/>
          </a:xfrm>
          <a:prstGeom prst="rect">
            <a:avLst/>
          </a:prstGeom>
        </p:spPr>
      </p:pic>
      <p:pic>
        <p:nvPicPr>
          <p:cNvPr id="8" name="Khoi Dong Giong">
            <a:hlinkClick r:id="" action="ppaction://media"/>
            <a:extLst>
              <a:ext uri="{FF2B5EF4-FFF2-40B4-BE49-F238E27FC236}">
                <a16:creationId xmlns:a16="http://schemas.microsoft.com/office/drawing/2014/main" id="{9D6FEEE2-307B-4C17-855A-B534CE2AB21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490" r="2104"/>
          <a:stretch/>
        </p:blipFill>
        <p:spPr>
          <a:xfrm>
            <a:off x="1524000" y="609600"/>
            <a:ext cx="8953450" cy="365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311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Left Brace 17"/>
          <p:cNvSpPr/>
          <p:nvPr/>
        </p:nvSpPr>
        <p:spPr bwMode="auto">
          <a:xfrm>
            <a:off x="1295400" y="990600"/>
            <a:ext cx="685800" cy="4524375"/>
          </a:xfrm>
          <a:prstGeom prst="leftBrace">
            <a:avLst>
              <a:gd name="adj1" fmla="val 8333"/>
              <a:gd name="adj2" fmla="val 44161"/>
            </a:avLst>
          </a:prstGeom>
          <a:solidFill>
            <a:schemeClr val="bg1"/>
          </a:solidFill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52600" y="152400"/>
            <a:ext cx="8229600" cy="685800"/>
          </a:xfrm>
        </p:spPr>
        <p:txBody>
          <a:bodyPr/>
          <a:lstStyle/>
          <a:p>
            <a:r>
              <a:rPr lang="vi-VN" sz="3200" b="1">
                <a:solidFill>
                  <a:srgbClr val="0000FF"/>
                </a:solidFill>
                <a:cs typeface="Times New Roman" panose="02020603050405020304" pitchFamily="18" charset="0"/>
              </a:rPr>
              <a:t>Học hát từng câu</a:t>
            </a:r>
            <a:r>
              <a:rPr lang="en-US" sz="3200" b="1">
                <a:solidFill>
                  <a:srgbClr val="0000FF"/>
                </a:solidFill>
                <a:cs typeface="Times New Roman" panose="02020603050405020304" pitchFamily="18" charset="0"/>
              </a:rPr>
              <a:t> (Đoạn 1)</a:t>
            </a:r>
            <a:endParaRPr lang="en-US" sz="3200" b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77635" y="1219200"/>
            <a:ext cx="219075" cy="4667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10972" y="2872709"/>
            <a:ext cx="219075" cy="4667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43025" y="4640331"/>
            <a:ext cx="219075" cy="4667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4872" y="2816343"/>
            <a:ext cx="240983" cy="51339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26A47FA-C1B9-217A-70C2-B72BCD50D7EE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9375" t="38889" r="44375" b="48889"/>
          <a:stretch/>
        </p:blipFill>
        <p:spPr>
          <a:xfrm>
            <a:off x="1828800" y="1069985"/>
            <a:ext cx="7612380" cy="113154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3F551B5-B91C-CEC9-5197-81FA0A9C2359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9375" t="37778" r="44376" b="48889"/>
          <a:stretch/>
        </p:blipFill>
        <p:spPr>
          <a:xfrm>
            <a:off x="1905165" y="2590800"/>
            <a:ext cx="7612215" cy="123440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DBD7B1D-B727-0AB5-5826-A7A8A80B150A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9375" t="37778" r="44375" b="48889"/>
          <a:stretch/>
        </p:blipFill>
        <p:spPr>
          <a:xfrm>
            <a:off x="1878330" y="4343400"/>
            <a:ext cx="7612380" cy="1234409"/>
          </a:xfrm>
          <a:prstGeom prst="rect">
            <a:avLst/>
          </a:prstGeom>
        </p:spPr>
      </p:pic>
      <p:pic>
        <p:nvPicPr>
          <p:cNvPr id="2" name="Cau 1">
            <a:hlinkClick r:id="" action="ppaction://media"/>
            <a:extLst>
              <a:ext uri="{FF2B5EF4-FFF2-40B4-BE49-F238E27FC236}">
                <a16:creationId xmlns:a16="http://schemas.microsoft.com/office/drawing/2014/main" id="{E4EEC3D5-58BE-FE80-5479-24C5F8A4CE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947400" y="1155700"/>
            <a:ext cx="406400" cy="406400"/>
          </a:xfrm>
          <a:prstGeom prst="rect">
            <a:avLst/>
          </a:prstGeom>
        </p:spPr>
      </p:pic>
      <p:pic>
        <p:nvPicPr>
          <p:cNvPr id="3" name="Cau 2">
            <a:hlinkClick r:id="" action="ppaction://media"/>
            <a:extLst>
              <a:ext uri="{FF2B5EF4-FFF2-40B4-BE49-F238E27FC236}">
                <a16:creationId xmlns:a16="http://schemas.microsoft.com/office/drawing/2014/main" id="{DBC34FD9-5D7E-584B-2103-2F6C18408EA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946562" y="2758975"/>
            <a:ext cx="406400" cy="406400"/>
          </a:xfrm>
          <a:prstGeom prst="rect">
            <a:avLst/>
          </a:prstGeom>
        </p:spPr>
      </p:pic>
      <p:pic>
        <p:nvPicPr>
          <p:cNvPr id="6" name="Câu 3">
            <a:hlinkClick r:id="" action="ppaction://media"/>
            <a:extLst>
              <a:ext uri="{FF2B5EF4-FFF2-40B4-BE49-F238E27FC236}">
                <a16:creationId xmlns:a16="http://schemas.microsoft.com/office/drawing/2014/main" id="{D89A21B1-B33D-886E-84C7-DF7394F99B0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946562" y="4546600"/>
            <a:ext cx="406400" cy="406400"/>
          </a:xfrm>
          <a:prstGeom prst="rect">
            <a:avLst/>
          </a:prstGeom>
        </p:spPr>
      </p:pic>
      <p:pic>
        <p:nvPicPr>
          <p:cNvPr id="7" name="Doan 1">
            <a:hlinkClick r:id="" action="ppaction://media"/>
            <a:extLst>
              <a:ext uri="{FF2B5EF4-FFF2-40B4-BE49-F238E27FC236}">
                <a16:creationId xmlns:a16="http://schemas.microsoft.com/office/drawing/2014/main" id="{B74CFB66-E2C1-7FE9-56D7-FC4CBF20A2B1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896600" y="2758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1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1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6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44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Left Brace 17"/>
          <p:cNvSpPr/>
          <p:nvPr/>
        </p:nvSpPr>
        <p:spPr bwMode="auto">
          <a:xfrm>
            <a:off x="990600" y="990600"/>
            <a:ext cx="685800" cy="5283200"/>
          </a:xfrm>
          <a:prstGeom prst="leftBrace">
            <a:avLst/>
          </a:prstGeom>
          <a:solidFill>
            <a:schemeClr val="bg1"/>
          </a:solidFill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52600" y="152400"/>
            <a:ext cx="8229600" cy="685800"/>
          </a:xfrm>
        </p:spPr>
        <p:txBody>
          <a:bodyPr/>
          <a:lstStyle/>
          <a:p>
            <a:r>
              <a:rPr lang="vi-VN" sz="3200" b="1">
                <a:solidFill>
                  <a:srgbClr val="0000FF"/>
                </a:solidFill>
                <a:cs typeface="Times New Roman" panose="02020603050405020304" pitchFamily="18" charset="0"/>
              </a:rPr>
              <a:t>Học hát từng câu</a:t>
            </a:r>
            <a:r>
              <a:rPr lang="en-US" sz="3200" b="1">
                <a:solidFill>
                  <a:srgbClr val="0000FF"/>
                </a:solidFill>
                <a:cs typeface="Times New Roman" panose="02020603050405020304" pitchFamily="18" charset="0"/>
              </a:rPr>
              <a:t> (Đoạn 2)</a:t>
            </a:r>
            <a:endParaRPr lang="en-US" sz="3200" b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Left Brace 1"/>
          <p:cNvSpPr/>
          <p:nvPr/>
        </p:nvSpPr>
        <p:spPr bwMode="auto">
          <a:xfrm>
            <a:off x="1066800" y="1016000"/>
            <a:ext cx="685800" cy="2489200"/>
          </a:xfrm>
          <a:prstGeom prst="leftBrace">
            <a:avLst/>
          </a:prstGeom>
          <a:solidFill>
            <a:schemeClr val="bg1"/>
          </a:solidFill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72835" y="1219200"/>
            <a:ext cx="219075" cy="4667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06172" y="2628900"/>
            <a:ext cx="219075" cy="4667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3888" y="2117534"/>
            <a:ext cx="219075" cy="466725"/>
          </a:xfrm>
          <a:prstGeom prst="rect">
            <a:avLst/>
          </a:prstGeom>
        </p:spPr>
      </p:pic>
      <p:sp>
        <p:nvSpPr>
          <p:cNvPr id="14" name="Left Brace 13"/>
          <p:cNvSpPr/>
          <p:nvPr/>
        </p:nvSpPr>
        <p:spPr bwMode="auto">
          <a:xfrm>
            <a:off x="1066800" y="3657600"/>
            <a:ext cx="558165" cy="2616200"/>
          </a:xfrm>
          <a:prstGeom prst="leftBrace">
            <a:avLst/>
          </a:prstGeom>
          <a:solidFill>
            <a:schemeClr val="bg1"/>
          </a:solidFill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3888" y="4816475"/>
            <a:ext cx="219075" cy="4667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0072" y="3445193"/>
            <a:ext cx="240983" cy="51339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D2ED463-0B04-497C-2C19-BAFAB4E9C435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9375" t="37778" r="44375" b="48889"/>
          <a:stretch/>
        </p:blipFill>
        <p:spPr>
          <a:xfrm>
            <a:off x="1684653" y="944895"/>
            <a:ext cx="7612380" cy="123440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EB3589F-B17F-ABE3-2A03-03B208282FE1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9375" t="37778" r="44375" b="48889"/>
          <a:stretch/>
        </p:blipFill>
        <p:spPr>
          <a:xfrm>
            <a:off x="1642427" y="2346991"/>
            <a:ext cx="7612380" cy="123440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84E11CA-A476-B13A-5930-2EE156FBD873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9375" t="37778" r="44375" b="49960"/>
          <a:stretch/>
        </p:blipFill>
        <p:spPr>
          <a:xfrm>
            <a:off x="1648777" y="3712082"/>
            <a:ext cx="7612380" cy="113527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A5CC03A-3D33-2BEC-E134-A353924114E8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9375" t="37778" r="45000" b="48889"/>
          <a:stretch/>
        </p:blipFill>
        <p:spPr>
          <a:xfrm>
            <a:off x="1751647" y="5123241"/>
            <a:ext cx="7509510" cy="123440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017ABD8-A34D-9059-1531-D13264AA632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67100" y="4000100"/>
            <a:ext cx="219075" cy="46672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B991DF5-29E4-A097-DBEC-6D2FDDF4392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00437" y="5409800"/>
            <a:ext cx="219075" cy="466725"/>
          </a:xfrm>
          <a:prstGeom prst="rect">
            <a:avLst/>
          </a:prstGeom>
        </p:spPr>
      </p:pic>
      <p:pic>
        <p:nvPicPr>
          <p:cNvPr id="3" name="Cau 4">
            <a:hlinkClick r:id="" action="ppaction://media"/>
            <a:extLst>
              <a:ext uri="{FF2B5EF4-FFF2-40B4-BE49-F238E27FC236}">
                <a16:creationId xmlns:a16="http://schemas.microsoft.com/office/drawing/2014/main" id="{9AB57F88-1085-BF5A-8DD6-D73C92DE04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718800" y="1139825"/>
            <a:ext cx="406400" cy="406400"/>
          </a:xfrm>
          <a:prstGeom prst="rect">
            <a:avLst/>
          </a:prstGeom>
        </p:spPr>
      </p:pic>
      <p:pic>
        <p:nvPicPr>
          <p:cNvPr id="6" name="Cau 5">
            <a:hlinkClick r:id="" action="ppaction://media"/>
            <a:extLst>
              <a:ext uri="{FF2B5EF4-FFF2-40B4-BE49-F238E27FC236}">
                <a16:creationId xmlns:a16="http://schemas.microsoft.com/office/drawing/2014/main" id="{80DD1446-1559-6EA1-C33A-1FCECB9E119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718800" y="2536525"/>
            <a:ext cx="406400" cy="406400"/>
          </a:xfrm>
          <a:prstGeom prst="rect">
            <a:avLst/>
          </a:prstGeom>
        </p:spPr>
      </p:pic>
      <p:pic>
        <p:nvPicPr>
          <p:cNvPr id="7" name="Cau 4-5">
            <a:hlinkClick r:id="" action="ppaction://media"/>
            <a:extLst>
              <a:ext uri="{FF2B5EF4-FFF2-40B4-BE49-F238E27FC236}">
                <a16:creationId xmlns:a16="http://schemas.microsoft.com/office/drawing/2014/main" id="{D54DDD57-4573-A88D-56C4-58AB79406F4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718800" y="2038159"/>
            <a:ext cx="406400" cy="406400"/>
          </a:xfrm>
          <a:prstGeom prst="rect">
            <a:avLst/>
          </a:prstGeom>
        </p:spPr>
      </p:pic>
      <p:pic>
        <p:nvPicPr>
          <p:cNvPr id="8" name="Cau 6">
            <a:hlinkClick r:id="" action="ppaction://media"/>
            <a:extLst>
              <a:ext uri="{FF2B5EF4-FFF2-40B4-BE49-F238E27FC236}">
                <a16:creationId xmlns:a16="http://schemas.microsoft.com/office/drawing/2014/main" id="{3DEE4970-323C-168E-32AA-EB4C7631802D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744200" y="3920725"/>
            <a:ext cx="406400" cy="406400"/>
          </a:xfrm>
          <a:prstGeom prst="rect">
            <a:avLst/>
          </a:prstGeom>
        </p:spPr>
      </p:pic>
      <p:pic>
        <p:nvPicPr>
          <p:cNvPr id="9" name="Cau 7">
            <a:hlinkClick r:id="" action="ppaction://media"/>
            <a:extLst>
              <a:ext uri="{FF2B5EF4-FFF2-40B4-BE49-F238E27FC236}">
                <a16:creationId xmlns:a16="http://schemas.microsoft.com/office/drawing/2014/main" id="{40F0B6E7-B869-A8FB-99B6-A156D3A3181B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795000" y="5334045"/>
            <a:ext cx="406400" cy="406400"/>
          </a:xfrm>
          <a:prstGeom prst="rect">
            <a:avLst/>
          </a:prstGeom>
        </p:spPr>
      </p:pic>
      <p:pic>
        <p:nvPicPr>
          <p:cNvPr id="10" name="Cau 6-7">
            <a:hlinkClick r:id="" action="ppaction://media"/>
            <a:extLst>
              <a:ext uri="{FF2B5EF4-FFF2-40B4-BE49-F238E27FC236}">
                <a16:creationId xmlns:a16="http://schemas.microsoft.com/office/drawing/2014/main" id="{AC12EB35-7ACF-D082-2C7D-A4D62D6FAC57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744200" y="4762500"/>
            <a:ext cx="406400" cy="406400"/>
          </a:xfrm>
          <a:prstGeom prst="rect">
            <a:avLst/>
          </a:prstGeom>
        </p:spPr>
      </p:pic>
      <p:pic>
        <p:nvPicPr>
          <p:cNvPr id="12" name="Doan 2">
            <a:hlinkClick r:id="" action="ppaction://media"/>
            <a:extLst>
              <a:ext uri="{FF2B5EF4-FFF2-40B4-BE49-F238E27FC236}">
                <a16:creationId xmlns:a16="http://schemas.microsoft.com/office/drawing/2014/main" id="{07EB81D2-1CF4-789F-65DA-6783FAC74409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718800" y="330568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6625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1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6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45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60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80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94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0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8" grpId="0" animBg="1"/>
      <p:bldP spid="2" grpId="0" animBg="1"/>
      <p:bldP spid="2" grpId="1" animBg="1"/>
      <p:bldP spid="14" grpId="0" animBg="1"/>
      <p:bldP spid="1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i ru cua me beat E tempo 115 BQ 1 lan">
            <a:hlinkClick r:id="" action="ppaction://media"/>
            <a:extLst>
              <a:ext uri="{FF2B5EF4-FFF2-40B4-BE49-F238E27FC236}">
                <a16:creationId xmlns:a16="http://schemas.microsoft.com/office/drawing/2014/main" id="{C44EAA30-46C0-582C-6F60-941D821DD35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65300" y="395839"/>
            <a:ext cx="8521700" cy="64214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76200"/>
            <a:ext cx="8229600" cy="685800"/>
          </a:xfrm>
        </p:spPr>
        <p:txBody>
          <a:bodyPr/>
          <a:lstStyle/>
          <a:p>
            <a:r>
              <a:rPr lang="vi-VN" sz="2800" b="1">
                <a:solidFill>
                  <a:srgbClr val="0000FF"/>
                </a:solidFill>
                <a:cs typeface="Times New Roman" panose="02020603050405020304" pitchFamily="18" charset="0"/>
              </a:rPr>
              <a:t>Hát hoàn chỉnh cả bài</a:t>
            </a:r>
            <a:endParaRPr lang="en-US" sz="2800" b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9127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21971C20-65E5-43A5-A71C-73B362A74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6600" y="228600"/>
            <a:ext cx="5715000" cy="715962"/>
          </a:xfrm>
        </p:spPr>
        <p:txBody>
          <a:bodyPr/>
          <a:lstStyle/>
          <a:p>
            <a:r>
              <a:rPr lang="en-US" sz="3200" b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II.</a:t>
            </a:r>
            <a:r>
              <a:rPr lang="vi-VN" sz="3200" b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3200" b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Trải nghiệm và khám phá</a:t>
            </a:r>
            <a:endParaRPr lang="en-US" sz="3200" b="1" i="1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8EFE241-AE96-4004-AA66-A33F3978DD57}"/>
              </a:ext>
            </a:extLst>
          </p:cNvPr>
          <p:cNvGrpSpPr/>
          <p:nvPr/>
        </p:nvGrpSpPr>
        <p:grpSpPr>
          <a:xfrm>
            <a:off x="1600200" y="1047407"/>
            <a:ext cx="8951494" cy="4972393"/>
            <a:chOff x="1600200" y="1047407"/>
            <a:chExt cx="8951494" cy="497239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812B378-BAC4-361F-2E3B-87B3296AC4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00200" y="3886200"/>
              <a:ext cx="8951494" cy="2133600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858F022-341B-C60B-F402-D111276CBB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1600" y="1047407"/>
              <a:ext cx="1790950" cy="24577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26446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9010</TotalTime>
  <Words>250</Words>
  <Application>Microsoft Office PowerPoint</Application>
  <PresentationFormat>Widescreen</PresentationFormat>
  <Paragraphs>23</Paragraphs>
  <Slides>12</Slides>
  <Notes>0</Notes>
  <HiddenSlides>0</HiddenSlides>
  <MMClips>15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Default Design</vt:lpstr>
      <vt:lpstr>Chủ đề 6 LỜI RU CỦA MẸ</vt:lpstr>
      <vt:lpstr>I. Hát bài</vt:lpstr>
      <vt:lpstr>Giới thiệu bài hát</vt:lpstr>
      <vt:lpstr>Nghe hát mẫu</vt:lpstr>
      <vt:lpstr>PowerPoint Presentation</vt:lpstr>
      <vt:lpstr>Học hát từng câu (Đoạn 1)</vt:lpstr>
      <vt:lpstr>Học hát từng câu (Đoạn 2)</vt:lpstr>
      <vt:lpstr>Hát hoàn chỉnh cả bài</vt:lpstr>
      <vt:lpstr>II. Trải nghiệm và khám phá</vt:lpstr>
      <vt:lpstr>Ví dụ:</vt:lpstr>
      <vt:lpstr>PowerPoint Presentation</vt:lpstr>
      <vt:lpstr>Dặn dò về nhà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ASUS</cp:lastModifiedBy>
  <cp:revision>311</cp:revision>
  <dcterms:created xsi:type="dcterms:W3CDTF">2006-11-06T13:45:38Z</dcterms:created>
  <dcterms:modified xsi:type="dcterms:W3CDTF">2023-03-01T07:43:02Z</dcterms:modified>
</cp:coreProperties>
</file>