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50"/>
  </p:notesMasterIdLst>
  <p:sldIdLst>
    <p:sldId id="256" r:id="rId3"/>
    <p:sldId id="257" r:id="rId4"/>
    <p:sldId id="259" r:id="rId5"/>
    <p:sldId id="258" r:id="rId6"/>
    <p:sldId id="260" r:id="rId7"/>
    <p:sldId id="261" r:id="rId8"/>
    <p:sldId id="262" r:id="rId9"/>
    <p:sldId id="268" r:id="rId10"/>
    <p:sldId id="269" r:id="rId11"/>
    <p:sldId id="263" r:id="rId12"/>
    <p:sldId id="264" r:id="rId13"/>
    <p:sldId id="265" r:id="rId14"/>
    <p:sldId id="270" r:id="rId15"/>
    <p:sldId id="271" r:id="rId16"/>
    <p:sldId id="272" r:id="rId17"/>
    <p:sldId id="273" r:id="rId18"/>
    <p:sldId id="274" r:id="rId19"/>
    <p:sldId id="275" r:id="rId20"/>
    <p:sldId id="278" r:id="rId21"/>
    <p:sldId id="277" r:id="rId22"/>
    <p:sldId id="276" r:id="rId23"/>
    <p:sldId id="279" r:id="rId24"/>
    <p:sldId id="280" r:id="rId25"/>
    <p:sldId id="281" r:id="rId26"/>
    <p:sldId id="282" r:id="rId27"/>
    <p:sldId id="283" r:id="rId28"/>
    <p:sldId id="285" r:id="rId29"/>
    <p:sldId id="286" r:id="rId30"/>
    <p:sldId id="287" r:id="rId31"/>
    <p:sldId id="288" r:id="rId32"/>
    <p:sldId id="289" r:id="rId33"/>
    <p:sldId id="290" r:id="rId34"/>
    <p:sldId id="293" r:id="rId35"/>
    <p:sldId id="291" r:id="rId36"/>
    <p:sldId id="294" r:id="rId37"/>
    <p:sldId id="292" r:id="rId38"/>
    <p:sldId id="295" r:id="rId39"/>
    <p:sldId id="296" r:id="rId40"/>
    <p:sldId id="297" r:id="rId41"/>
    <p:sldId id="299" r:id="rId42"/>
    <p:sldId id="298" r:id="rId43"/>
    <p:sldId id="300" r:id="rId44"/>
    <p:sldId id="301" r:id="rId45"/>
    <p:sldId id="302" r:id="rId46"/>
    <p:sldId id="304" r:id="rId47"/>
    <p:sldId id="266" r:id="rId48"/>
    <p:sldId id="305" r:id="rId49"/>
  </p:sldIdLst>
  <p:sldSz cx="18288000" cy="10287000"/>
  <p:notesSz cx="6858000" cy="9144000"/>
  <p:embeddedFontLst>
    <p:embeddedFont>
      <p:font typeface="Cambria Math" panose="02040503050406030204" pitchFamily="18" charset="0"/>
      <p:regular r:id="rId51"/>
    </p:embeddedFont>
    <p:embeddedFont>
      <p:font typeface="Open Sans" panose="020B0604020202020204" charset="0"/>
      <p:regular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Dotum" panose="020B0600000101010101" pitchFamily="34" charset="-127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B9FF"/>
    <a:srgbClr val="FFC111"/>
    <a:srgbClr val="FFF4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276" y="1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3.fntdata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7.fntdata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2.fntdata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font" Target="fonts/font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03E59-DC1F-4C58-872F-F7251AA26B66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F688E-6A67-4DDA-A2BA-C8D5D004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34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AF688E-6A67-4DDA-A2BA-C8D5D00425F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92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688E-6A67-4DDA-A2BA-C8D5D004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953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53816F-A1CF-4485-B308-1B9F14B36E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4104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Chọn đáp</a:t>
            </a:r>
            <a:r>
              <a:rPr lang="en-US" baseline="0" smtClean="0"/>
              <a:t> án bằng cách tích trực tiếp vào ô A, B, C, 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890E15-EA33-48B3-A867-E7A4573D3F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210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890E15-EA33-48B3-A867-E7A4573D3F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1845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890E15-EA33-48B3-A867-E7A4573D3F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913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890E15-EA33-48B3-A867-E7A4573D3F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491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890E15-EA33-48B3-A867-E7A4573D3F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4612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688E-6A67-4DDA-A2BA-C8D5D004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022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0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913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015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56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358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37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18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892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2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1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2" y="2152652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99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3348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546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9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9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41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2"/>
            <a:ext cx="164592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5F43DF45-0A26-47B7-9C01-048FA7822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D41B9903-8AE2-43AC-B205-B7C51EFB73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48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3716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1371600" rtl="0" eaLnBrk="1" latinLnBrk="0" hangingPunct="1">
        <a:spcBef>
          <a:spcPct val="20000"/>
        </a:spcBef>
        <a:buFont typeface="Arial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11.png"/><Relationship Id="rId4" Type="http://schemas.openxmlformats.org/officeDocument/2006/relationships/image" Target="../media/image3.sv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15.png"/><Relationship Id="rId10" Type="http://schemas.openxmlformats.org/officeDocument/2006/relationships/image" Target="../media/image39.png"/><Relationship Id="rId4" Type="http://schemas.openxmlformats.org/officeDocument/2006/relationships/image" Target="../media/image3.sv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.png"/><Relationship Id="rId7" Type="http://schemas.openxmlformats.org/officeDocument/2006/relationships/image" Target="../media/image41.png"/><Relationship Id="rId12" Type="http://schemas.microsoft.com/office/2007/relationships/hdphoto" Target="../media/hdphoto4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44.png"/><Relationship Id="rId5" Type="http://schemas.openxmlformats.org/officeDocument/2006/relationships/image" Target="../media/image14.png"/><Relationship Id="rId10" Type="http://schemas.openxmlformats.org/officeDocument/2006/relationships/image" Target="../media/image43.png"/><Relationship Id="rId4" Type="http://schemas.openxmlformats.org/officeDocument/2006/relationships/image" Target="../media/image3.svg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5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.jpe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57.png"/><Relationship Id="rId10" Type="http://schemas.openxmlformats.org/officeDocument/2006/relationships/image" Target="../media/image60.png"/><Relationship Id="rId4" Type="http://schemas.openxmlformats.org/officeDocument/2006/relationships/image" Target="../media/image17.png"/><Relationship Id="rId9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image" Target="../media/image6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15.png"/><Relationship Id="rId10" Type="http://schemas.openxmlformats.org/officeDocument/2006/relationships/image" Target="../media/image64.png"/><Relationship Id="rId4" Type="http://schemas.openxmlformats.org/officeDocument/2006/relationships/image" Target="../media/image3.svg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2.jpe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9.png"/><Relationship Id="rId4" Type="http://schemas.openxmlformats.org/officeDocument/2006/relationships/image" Target="../media/image17.png"/><Relationship Id="rId9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image" Target="../media/image7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15.png"/><Relationship Id="rId10" Type="http://schemas.openxmlformats.org/officeDocument/2006/relationships/image" Target="../media/image64.png"/><Relationship Id="rId4" Type="http://schemas.openxmlformats.org/officeDocument/2006/relationships/image" Target="../media/image3.svg"/><Relationship Id="rId9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0.png"/><Relationship Id="rId7" Type="http://schemas.openxmlformats.org/officeDocument/2006/relationships/image" Target="../media/image8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81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0.png"/><Relationship Id="rId7" Type="http://schemas.openxmlformats.org/officeDocument/2006/relationships/image" Target="../media/image8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84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24.png"/><Relationship Id="rId4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jpeg"/><Relationship Id="rId4" Type="http://schemas.openxmlformats.org/officeDocument/2006/relationships/image" Target="../media/image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91.png"/><Relationship Id="rId11" Type="http://schemas.openxmlformats.org/officeDocument/2006/relationships/image" Target="../media/image97.png"/><Relationship Id="rId5" Type="http://schemas.openxmlformats.org/officeDocument/2006/relationships/image" Target="../media/image92.png"/><Relationship Id="rId10" Type="http://schemas.openxmlformats.org/officeDocument/2006/relationships/image" Target="../media/image9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9.png"/><Relationship Id="rId12" Type="http://schemas.openxmlformats.org/officeDocument/2006/relationships/image" Target="../media/image103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91.png"/><Relationship Id="rId11" Type="http://schemas.openxmlformats.org/officeDocument/2006/relationships/image" Target="../media/image97.png"/><Relationship Id="rId5" Type="http://schemas.openxmlformats.org/officeDocument/2006/relationships/image" Target="../media/image92.png"/><Relationship Id="rId10" Type="http://schemas.openxmlformats.org/officeDocument/2006/relationships/image" Target="../media/image102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0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4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91.png"/><Relationship Id="rId11" Type="http://schemas.openxmlformats.org/officeDocument/2006/relationships/image" Target="../media/image107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0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8.png"/><Relationship Id="rId12" Type="http://schemas.openxmlformats.org/officeDocument/2006/relationships/image" Target="../media/image112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91.png"/><Relationship Id="rId11" Type="http://schemas.openxmlformats.org/officeDocument/2006/relationships/image" Target="../media/image97.png"/><Relationship Id="rId5" Type="http://schemas.openxmlformats.org/officeDocument/2006/relationships/image" Target="../media/image92.png"/><Relationship Id="rId10" Type="http://schemas.openxmlformats.org/officeDocument/2006/relationships/image" Target="../media/image11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7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91.png"/><Relationship Id="rId5" Type="http://schemas.openxmlformats.org/officeDocument/2006/relationships/image" Target="../media/image92.png"/><Relationship Id="rId4" Type="http://schemas.openxmlformats.org/officeDocument/2006/relationships/notesSlide" Target="../notesSlides/notesSlide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5" Type="http://schemas.openxmlformats.org/officeDocument/2006/relationships/image" Target="../media/image13.png"/><Relationship Id="rId4" Type="http://schemas.openxmlformats.org/officeDocument/2006/relationships/image" Target="../media/image3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64.png"/><Relationship Id="rId4" Type="http://schemas.openxmlformats.org/officeDocument/2006/relationships/image" Target="../media/image3.svg"/><Relationship Id="rId9" Type="http://schemas.openxmlformats.org/officeDocument/2006/relationships/image" Target="../media/image11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21.png"/><Relationship Id="rId4" Type="http://schemas.openxmlformats.org/officeDocument/2006/relationships/image" Target="../media/image7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1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23.png"/><Relationship Id="rId4" Type="http://schemas.openxmlformats.org/officeDocument/2006/relationships/image" Target="../media/image6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9.png"/><Relationship Id="rId4" Type="http://schemas.openxmlformats.org/officeDocument/2006/relationships/image" Target="../media/image2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.svg"/></Relationships>
</file>

<file path=ppt/slides/_rels/slide4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25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118533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889002" y="5117102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0626" y="60556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98998" y="60556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7" y="0"/>
                </a:lnTo>
                <a:lnTo>
                  <a:pt x="8733857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32"/>
          <p:cNvGrpSpPr/>
          <p:nvPr/>
        </p:nvGrpSpPr>
        <p:grpSpPr>
          <a:xfrm>
            <a:off x="1711101" y="1880027"/>
            <a:ext cx="14900499" cy="6311473"/>
            <a:chOff x="0" y="0"/>
            <a:chExt cx="3454583" cy="1463274"/>
          </a:xfrm>
        </p:grpSpPr>
        <p:sp>
          <p:nvSpPr>
            <p:cNvPr id="14" name="Freeform 33"/>
            <p:cNvSpPr/>
            <p:nvPr/>
          </p:nvSpPr>
          <p:spPr>
            <a:xfrm>
              <a:off x="0" y="0"/>
              <a:ext cx="3454583" cy="1463274"/>
            </a:xfrm>
            <a:custGeom>
              <a:avLst/>
              <a:gdLst/>
              <a:ahLst/>
              <a:cxnLst/>
              <a:rect l="l" t="t" r="r" b="b"/>
              <a:pathLst>
                <a:path w="3454583" h="1463274">
                  <a:moveTo>
                    <a:pt x="26498" y="0"/>
                  </a:moveTo>
                  <a:lnTo>
                    <a:pt x="3428085" y="0"/>
                  </a:lnTo>
                  <a:cubicBezTo>
                    <a:pt x="3435112" y="0"/>
                    <a:pt x="3441852" y="2792"/>
                    <a:pt x="3446822" y="7761"/>
                  </a:cubicBezTo>
                  <a:cubicBezTo>
                    <a:pt x="3451791" y="12731"/>
                    <a:pt x="3454583" y="19471"/>
                    <a:pt x="3454583" y="26498"/>
                  </a:cubicBezTo>
                  <a:lnTo>
                    <a:pt x="3454583" y="1436775"/>
                  </a:lnTo>
                  <a:cubicBezTo>
                    <a:pt x="3454583" y="1443803"/>
                    <a:pt x="3451791" y="1450543"/>
                    <a:pt x="3446822" y="1455512"/>
                  </a:cubicBezTo>
                  <a:cubicBezTo>
                    <a:pt x="3441852" y="1460482"/>
                    <a:pt x="3435112" y="1463274"/>
                    <a:pt x="3428085" y="1463274"/>
                  </a:cubicBezTo>
                  <a:lnTo>
                    <a:pt x="26498" y="1463274"/>
                  </a:lnTo>
                  <a:cubicBezTo>
                    <a:pt x="19471" y="1463274"/>
                    <a:pt x="12731" y="1460482"/>
                    <a:pt x="7761" y="1455512"/>
                  </a:cubicBezTo>
                  <a:cubicBezTo>
                    <a:pt x="2792" y="1450543"/>
                    <a:pt x="0" y="1443803"/>
                    <a:pt x="0" y="1436775"/>
                  </a:cubicBezTo>
                  <a:lnTo>
                    <a:pt x="0" y="26498"/>
                  </a:lnTo>
                  <a:cubicBezTo>
                    <a:pt x="0" y="19471"/>
                    <a:pt x="2792" y="12731"/>
                    <a:pt x="7761" y="7761"/>
                  </a:cubicBezTo>
                  <a:cubicBezTo>
                    <a:pt x="12731" y="2792"/>
                    <a:pt x="19471" y="0"/>
                    <a:pt x="2649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TextBox 3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41"/>
          <p:cNvSpPr txBox="1"/>
          <p:nvPr/>
        </p:nvSpPr>
        <p:spPr>
          <a:xfrm>
            <a:off x="3041669" y="2745581"/>
            <a:ext cx="12299056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8000" b="1" spc="204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CẢ LỚP ĐẾN VỚI BÀI HỌC MỚI!</a:t>
            </a:r>
            <a:endParaRPr lang="en-US" sz="8000" b="1" spc="204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7"/>
          <p:cNvSpPr/>
          <p:nvPr/>
        </p:nvSpPr>
        <p:spPr>
          <a:xfrm rot="411704">
            <a:off x="14453007" y="7136309"/>
            <a:ext cx="3027230" cy="2314296"/>
          </a:xfrm>
          <a:custGeom>
            <a:avLst/>
            <a:gdLst/>
            <a:ahLst/>
            <a:cxnLst/>
            <a:rect l="l" t="t" r="r" b="b"/>
            <a:pathLst>
              <a:path w="3585613" h="2751958">
                <a:moveTo>
                  <a:pt x="0" y="0"/>
                </a:moveTo>
                <a:lnTo>
                  <a:pt x="3585613" y="0"/>
                </a:lnTo>
                <a:lnTo>
                  <a:pt x="3585613" y="2751959"/>
                </a:lnTo>
                <a:lnTo>
                  <a:pt x="0" y="27519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8" name="Freeform 8"/>
          <p:cNvSpPr/>
          <p:nvPr/>
        </p:nvSpPr>
        <p:spPr>
          <a:xfrm rot="-1475543">
            <a:off x="959635" y="1314476"/>
            <a:ext cx="1562626" cy="2022817"/>
          </a:xfrm>
          <a:custGeom>
            <a:avLst/>
            <a:gdLst/>
            <a:ahLst/>
            <a:cxnLst/>
            <a:rect l="l" t="t" r="r" b="b"/>
            <a:pathLst>
              <a:path w="1562626" h="2022817">
                <a:moveTo>
                  <a:pt x="0" y="0"/>
                </a:moveTo>
                <a:lnTo>
                  <a:pt x="1562626" y="0"/>
                </a:lnTo>
                <a:lnTo>
                  <a:pt x="1562626" y="2022817"/>
                </a:lnTo>
                <a:lnTo>
                  <a:pt x="0" y="2022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circle/>
      </p:transition>
    </mc:Choice>
    <mc:Fallback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0" y="6294396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6294396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425116" y="419100"/>
            <a:ext cx="17449800" cy="9448800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13256198">
            <a:off x="16705799" y="213615"/>
            <a:ext cx="1415706" cy="1734403"/>
          </a:xfrm>
          <a:custGeom>
            <a:avLst/>
            <a:gdLst/>
            <a:ahLst/>
            <a:cxnLst/>
            <a:rect l="l" t="t" r="r" b="b"/>
            <a:pathLst>
              <a:path w="1415706" h="1734403">
                <a:moveTo>
                  <a:pt x="0" y="0"/>
                </a:moveTo>
                <a:lnTo>
                  <a:pt x="1415706" y="0"/>
                </a:lnTo>
                <a:lnTo>
                  <a:pt x="1415706" y="1734403"/>
                </a:lnTo>
                <a:lnTo>
                  <a:pt x="0" y="17344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Rounded Rectangle 16"/>
          <p:cNvSpPr/>
          <p:nvPr/>
        </p:nvSpPr>
        <p:spPr>
          <a:xfrm>
            <a:off x="1143000" y="647700"/>
            <a:ext cx="1766967" cy="98791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</a:t>
            </a:r>
            <a:r>
              <a:rPr lang="en-US" sz="4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1143000" y="1791895"/>
                <a:ext cx="16018702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000">
                    <a:solidFill>
                      <a:srgbClr val="000000"/>
                    </a:solidFill>
                  </a:rPr>
                  <a:t>Từ kết quả của HĐ1, em có nhận xét gì về quan hệ giữa hệ số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vi-VN" sz="4000">
                    <a:solidFill>
                      <a:srgbClr val="000000"/>
                    </a:solidFill>
                  </a:rPr>
                  <a:t> của đường thẳng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≠0) </m:t>
                    </m:r>
                  </m:oMath>
                </a14:m>
                <a:r>
                  <a:rPr lang="vi-VN" sz="4000">
                    <a:solidFill>
                      <a:srgbClr val="000000"/>
                    </a:solidFill>
                  </a:rPr>
                  <a:t>với góc tạo bởi đường thẳng này và trục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vi-VN" sz="4000">
                    <a:solidFill>
                      <a:srgbClr val="000000"/>
                    </a:solidFill>
                  </a:rPr>
                  <a:t>?</a:t>
                </a:r>
                <a:endParaRPr lang="vi-VN" sz="400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1791895"/>
                <a:ext cx="16018702" cy="2862322"/>
              </a:xfrm>
              <a:prstGeom prst="rect">
                <a:avLst/>
              </a:prstGeom>
              <a:blipFill>
                <a:blip r:embed="rId6"/>
                <a:stretch>
                  <a:fillRect l="-1370" r="-1370"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8136869" y="4311707"/>
            <a:ext cx="2026293" cy="1275995"/>
            <a:chOff x="981393" y="777308"/>
            <a:chExt cx="1858639" cy="127599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222092" y="992827"/>
              <a:ext cx="14197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066800" y="5929104"/>
                <a:ext cx="16094902" cy="38625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vi-VN" sz="4000" smtClean="0">
                    <a:ea typeface="Dotum" panose="020B0600000101010101" pitchFamily="34" charset="-127"/>
                    <a:cs typeface="Times New Roman" panose="02020603050405020304" pitchFamily="18" charset="0"/>
                  </a:rPr>
                  <a:t>Khi </a:t>
                </a:r>
                <a:r>
                  <a:rPr lang="vi-VN" sz="4000">
                    <a:ea typeface="Dotum" panose="020B0600000101010101" pitchFamily="34" charset="-127"/>
                    <a:cs typeface="Times New Roman" panose="02020603050405020304" pitchFamily="18" charset="0"/>
                  </a:rPr>
                  <a:t>hệ số góc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&gt;0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thì góc tạo bởi đường thẳng này và trục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là </a:t>
                </a:r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góc </a:t>
                </a:r>
                <a:r>
                  <a:rPr lang="vi-VN" sz="40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nhọn.</a:t>
                </a:r>
                <a:endParaRPr lang="en-US" sz="4000" smtClean="0"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vi-VN" sz="40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Khi </a:t>
                </a:r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hệ số góc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&lt;0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thì góc tạo bởi đường thẳng này và trục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là góc tù.</a:t>
                </a:r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5929104"/>
                <a:ext cx="16094902" cy="3862596"/>
              </a:xfrm>
              <a:prstGeom prst="rect">
                <a:avLst/>
              </a:prstGeom>
              <a:blipFill>
                <a:blip r:embed="rId8"/>
                <a:stretch>
                  <a:fillRect l="-1212" r="-1326" b="-30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157322">
            <a:off x="15415666" y="9155356"/>
            <a:ext cx="2617301" cy="7954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wipe dir="r"/>
      </p:transition>
    </mc:Choice>
    <mc:Fallback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962294" y="1326296"/>
            <a:ext cx="12363413" cy="7634407"/>
          </a:xfrm>
          <a:custGeom>
            <a:avLst/>
            <a:gdLst/>
            <a:ahLst/>
            <a:cxnLst/>
            <a:rect l="l" t="t" r="r" b="b"/>
            <a:pathLst>
              <a:path w="12363413" h="7634407">
                <a:moveTo>
                  <a:pt x="0" y="0"/>
                </a:moveTo>
                <a:lnTo>
                  <a:pt x="12363412" y="0"/>
                </a:lnTo>
                <a:lnTo>
                  <a:pt x="12363412" y="7634408"/>
                </a:lnTo>
                <a:lnTo>
                  <a:pt x="0" y="7634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Rectangle 20"/>
          <p:cNvSpPr/>
          <p:nvPr/>
        </p:nvSpPr>
        <p:spPr>
          <a:xfrm>
            <a:off x="7049504" y="2541845"/>
            <a:ext cx="4156907" cy="1306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6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 nghĩa</a:t>
            </a:r>
            <a:endParaRPr lang="en-US" sz="60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4072661" y="4000873"/>
                <a:ext cx="10142678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2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500">
                    <a:ea typeface="Dotum" panose="020B0600000101010101" pitchFamily="34" charset="-127"/>
                    <a:cs typeface="Times New Roman" panose="02020603050405020304" pitchFamily="18" charset="0"/>
                  </a:rPr>
                  <a:t>Ta gọi </a:t>
                </a:r>
                <a14:m>
                  <m:oMath xmlns:m="http://schemas.openxmlformats.org/officeDocument/2006/math"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vi-VN" sz="45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là hệ số góc của đường thẳng </a:t>
                </a:r>
                <a14:m>
                  <m:oMath xmlns:m="http://schemas.openxmlformats.org/officeDocument/2006/math"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45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5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vi-VN" sz="45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≠0</m:t>
                        </m:r>
                      </m:e>
                    </m:d>
                  </m:oMath>
                </a14:m>
                <a:r>
                  <a:rPr lang="en-US" sz="4500" smtClean="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.</a:t>
                </a:r>
                <a:endParaRPr lang="en-US" sz="45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661" y="4000873"/>
                <a:ext cx="10142678" cy="2862322"/>
              </a:xfrm>
              <a:prstGeom prst="rect">
                <a:avLst/>
              </a:prstGeom>
              <a:blipFill>
                <a:blip r:embed="rId7"/>
                <a:stretch>
                  <a:fillRect l="-2524" r="-2524" b="-29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3014967" y="6116394"/>
            <a:ext cx="3511112" cy="33954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687817" y="929869"/>
            <a:ext cx="2548954" cy="2671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7"/>
          <p:cNvGrpSpPr/>
          <p:nvPr/>
        </p:nvGrpSpPr>
        <p:grpSpPr>
          <a:xfrm>
            <a:off x="425116" y="419100"/>
            <a:ext cx="17449800" cy="9448800"/>
            <a:chOff x="0" y="0"/>
            <a:chExt cx="4521135" cy="2620190"/>
          </a:xfrm>
        </p:grpSpPr>
        <p:sp>
          <p:nvSpPr>
            <p:cNvPr id="14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5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9"/>
          <p:cNvSpPr/>
          <p:nvPr/>
        </p:nvSpPr>
        <p:spPr>
          <a:xfrm rot="217817" flipH="1">
            <a:off x="39443" y="7353672"/>
            <a:ext cx="2429622" cy="2209648"/>
          </a:xfrm>
          <a:custGeom>
            <a:avLst/>
            <a:gdLst/>
            <a:ahLst/>
            <a:cxnLst/>
            <a:rect l="l" t="t" r="r" b="b"/>
            <a:pathLst>
              <a:path w="2657820" h="2345526">
                <a:moveTo>
                  <a:pt x="0" y="0"/>
                </a:moveTo>
                <a:lnTo>
                  <a:pt x="2657820" y="0"/>
                </a:lnTo>
                <a:lnTo>
                  <a:pt x="2657820" y="2345526"/>
                </a:lnTo>
                <a:lnTo>
                  <a:pt x="0" y="23455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3562204" y="5340361"/>
                <a:ext cx="15392400" cy="40318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20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vi-VN" sz="4100" smtClean="0">
                    <a:ea typeface="Dotum" panose="020B0600000101010101" pitchFamily="34" charset="-127"/>
                    <a:cs typeface="Times New Roman" panose="02020603050405020304" pitchFamily="18" charset="0"/>
                  </a:rPr>
                  <a:t>Đường </a:t>
                </a:r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thẳng</a:t>
                </a:r>
                <a:r>
                  <a:rPr lang="en-US" sz="41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41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1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=3</m:t>
                    </m:r>
                    <m:r>
                      <a:rPr lang="vi-VN" sz="41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1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vi-VN" sz="41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, hệ số góc là </a:t>
                </a:r>
                <a14:m>
                  <m:oMath xmlns:m="http://schemas.openxmlformats.org/officeDocument/2006/math">
                    <m:r>
                      <a:rPr lang="vi-VN" sz="41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41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=3</m:t>
                    </m:r>
                  </m:oMath>
                </a14:m>
                <a:endParaRPr lang="en-US" sz="41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marL="571500" indent="-571500" algn="just">
                  <a:lnSpc>
                    <a:spcPct val="20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vi-VN" sz="41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Đường</a:t>
                </a:r>
                <a:r>
                  <a:rPr lang="en-US" sz="41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thẳng</a:t>
                </a:r>
                <a:r>
                  <a:rPr lang="en-US" sz="41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41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1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=2−</m:t>
                    </m:r>
                    <m:r>
                      <a:rPr lang="vi-VN" sz="41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41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, hệ số góc là </a:t>
                </a:r>
                <a14:m>
                  <m:oMath xmlns:m="http://schemas.openxmlformats.org/officeDocument/2006/math">
                    <m:r>
                      <a:rPr lang="vi-VN" sz="41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41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endParaRPr lang="en-US" sz="41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marL="571500" indent="-571500">
                  <a:lnSpc>
                    <a:spcPct val="20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vi-VN" sz="41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Đường</a:t>
                </a:r>
                <a:r>
                  <a:rPr lang="en-US" sz="41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r>
                  <a:rPr lang="en-US" sz="41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thẳng                      </a:t>
                </a:r>
                <a:r>
                  <a:rPr lang="vi-VN" sz="41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, </a:t>
                </a:r>
                <a:r>
                  <a:rPr lang="vi-VN" sz="41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hệ số </a:t>
                </a:r>
                <a:r>
                  <a:rPr lang="vi-VN" sz="41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góc </a:t>
                </a:r>
                <a:r>
                  <a:rPr lang="vi-VN" sz="41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là</a:t>
                </a:r>
                <a:endParaRPr lang="en-US" sz="41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204" y="5340361"/>
                <a:ext cx="15392400" cy="4031873"/>
              </a:xfrm>
              <a:prstGeom prst="rect">
                <a:avLst/>
              </a:prstGeom>
              <a:blipFill>
                <a:blip r:embed="rId6"/>
                <a:stretch>
                  <a:fillRect l="-1307" b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/>
          <p:cNvGrpSpPr/>
          <p:nvPr/>
        </p:nvGrpSpPr>
        <p:grpSpPr>
          <a:xfrm>
            <a:off x="2025744" y="753361"/>
            <a:ext cx="13431853" cy="2332739"/>
            <a:chOff x="1980678" y="936822"/>
            <a:chExt cx="13431853" cy="2332739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80678" y="1326782"/>
              <a:ext cx="1900120" cy="1799761"/>
            </a:xfrm>
            <a:prstGeom prst="rect">
              <a:avLst/>
            </a:prstGeom>
          </p:spPr>
        </p:pic>
        <p:grpSp>
          <p:nvGrpSpPr>
            <p:cNvPr id="24" name="Group 23"/>
            <p:cNvGrpSpPr/>
            <p:nvPr/>
          </p:nvGrpSpPr>
          <p:grpSpPr>
            <a:xfrm>
              <a:off x="4462097" y="936822"/>
              <a:ext cx="10950434" cy="2332739"/>
              <a:chOff x="3995529" y="1355015"/>
              <a:chExt cx="10950434" cy="2332739"/>
            </a:xfrm>
          </p:grpSpPr>
          <p:sp>
            <p:nvSpPr>
              <p:cNvPr id="18" name="Rectangle 1"/>
              <p:cNvSpPr>
                <a:spLocks noChangeArrowheads="1"/>
              </p:cNvSpPr>
              <p:nvPr/>
            </p:nvSpPr>
            <p:spPr bwMode="auto">
              <a:xfrm>
                <a:off x="3995529" y="1355015"/>
                <a:ext cx="10950434" cy="9218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just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Open Sans" panose="020B0604020202020204" charset="0"/>
                  </a:rPr>
                  <a:t>Xác định hệ số góc của mỗi đường thẳng </a:t>
                </a:r>
                <a:r>
                  <a:rPr kumimoji="0" lang="en-US" altLang="en-US" sz="4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Open Sans" panose="020B0604020202020204" charset="0"/>
                  </a:rPr>
                  <a:t>sau</a:t>
                </a:r>
                <a:r>
                  <a:rPr kumimoji="0" lang="en-US" altLang="en-US" sz="4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Open Sans" panose="020B0604020202020204" charset="0"/>
                  </a:rPr>
                  <a:t>:</a:t>
                </a:r>
                <a:endParaRPr kumimoji="0" lang="en-US" altLang="en-US" sz="4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0" name="Rectangle 19"/>
                  <p:cNvSpPr/>
                  <p:nvPr/>
                </p:nvSpPr>
                <p:spPr>
                  <a:xfrm>
                    <a:off x="4914241" y="2414264"/>
                    <a:ext cx="8471550" cy="127349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vi-VN" sz="4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vi-VN" sz="4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=3</m:t>
                          </m:r>
                          <m:r>
                            <a:rPr lang="vi-VN" sz="4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4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−1;</m:t>
                          </m:r>
                          <m:r>
                            <a:rPr lang="vi-VN" sz="4100" i="1"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vi-VN" sz="4100" i="1"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=2−</m:t>
                          </m:r>
                          <m:r>
                            <a:rPr lang="vi-VN" sz="4100" i="1"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4100" b="0" i="1" smtClean="0"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;</m:t>
                          </m:r>
                          <m:r>
                            <a:rPr lang="vi-VN" sz="4100" i="1"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vi-VN" sz="4100" i="1"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4100" i="1"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vi-VN" sz="4100" i="1"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vi-VN" sz="4100" i="1"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vi-VN" sz="4100" i="1"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vi-VN" sz="4100" i="1"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4100" i="1"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−1)</m:t>
                          </m:r>
                        </m:oMath>
                      </m:oMathPara>
                    </a14:m>
                    <a:endParaRPr lang="en-US" sz="4100"/>
                  </a:p>
                </p:txBody>
              </p:sp>
            </mc:Choice>
            <mc:Fallback>
              <p:sp>
                <p:nvSpPr>
                  <p:cNvPr id="20" name="Rectangle 1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14241" y="2414264"/>
                    <a:ext cx="8471550" cy="127349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6" name="Group 25"/>
          <p:cNvGrpSpPr/>
          <p:nvPr/>
        </p:nvGrpSpPr>
        <p:grpSpPr>
          <a:xfrm>
            <a:off x="8139358" y="3695700"/>
            <a:ext cx="2026293" cy="1275995"/>
            <a:chOff x="981393" y="777308"/>
            <a:chExt cx="1858639" cy="1275995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222092" y="976785"/>
              <a:ext cx="14197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7336832" y="8063639"/>
                <a:ext cx="3322063" cy="1273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41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vi-VN" sz="41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vi-VN" sz="4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vi-VN" sz="41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vi-VN" sz="41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vi-VN" sz="41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−1)</m:t>
                      </m:r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6832" y="8063639"/>
                <a:ext cx="3322063" cy="127349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13640485" y="8098744"/>
                <a:ext cx="1586075" cy="1273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41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vi-VN" sz="41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vi-VN" sz="4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0485" y="8098744"/>
                <a:ext cx="1586075" cy="127349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8105" y="571500"/>
            <a:ext cx="17068800" cy="9245110"/>
          </a:xfrm>
          <a:custGeom>
            <a:avLst/>
            <a:gdLst/>
            <a:ahLst/>
            <a:cxnLst/>
            <a:rect l="l" t="t" r="r" b="b"/>
            <a:pathLst>
              <a:path w="12363413" h="7634407">
                <a:moveTo>
                  <a:pt x="0" y="0"/>
                </a:moveTo>
                <a:lnTo>
                  <a:pt x="12363412" y="0"/>
                </a:lnTo>
                <a:lnTo>
                  <a:pt x="12363412" y="7634408"/>
                </a:lnTo>
                <a:lnTo>
                  <a:pt x="0" y="7634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Rectangle 20"/>
          <p:cNvSpPr/>
          <p:nvPr/>
        </p:nvSpPr>
        <p:spPr>
          <a:xfrm>
            <a:off x="7508095" y="507849"/>
            <a:ext cx="3166251" cy="12050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5500" b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xét</a:t>
            </a:r>
            <a:endParaRPr kumimoji="0" lang="en-US" sz="5500" b="1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076207" y="2133600"/>
                <a:ext cx="10992597" cy="26545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vi-VN" sz="3700" smtClean="0">
                    <a:ea typeface="Dotum" panose="020B0600000101010101" pitchFamily="34" charset="-127"/>
                    <a:cs typeface="Times New Roman" panose="02020603050405020304" pitchFamily="18" charset="0"/>
                  </a:rPr>
                  <a:t>Khi </a:t>
                </a:r>
                <a:r>
                  <a:rPr lang="vi-VN" sz="3700">
                    <a:ea typeface="Dotum" panose="020B0600000101010101" pitchFamily="34" charset="-127"/>
                    <a:cs typeface="Times New Roman" panose="02020603050405020304" pitchFamily="18" charset="0"/>
                  </a:rPr>
                  <a:t>hệ số góc </a:t>
                </a:r>
                <a14:m>
                  <m:oMath xmlns:m="http://schemas.openxmlformats.org/officeDocument/2006/math"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dương, đường thẳng </a:t>
                </a:r>
                <a14:m>
                  <m:oMath xmlns:m="http://schemas.openxmlformats.org/officeDocument/2006/math"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đi lên từ trái sáng phải. Góc tạo bởi đường thẳng này và trục </a:t>
                </a:r>
                <a14:m>
                  <m:oMath xmlns:m="http://schemas.openxmlformats.org/officeDocument/2006/math"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là </a:t>
                </a:r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góc </a:t>
                </a:r>
                <a:r>
                  <a:rPr lang="vi-VN" sz="37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nhọn</a:t>
                </a:r>
                <a:r>
                  <a:rPr lang="en-US" sz="37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.</a:t>
                </a:r>
                <a:endParaRPr lang="en-US" sz="37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207" y="2133600"/>
                <a:ext cx="10992597" cy="2654573"/>
              </a:xfrm>
              <a:prstGeom prst="rect">
                <a:avLst/>
              </a:prstGeom>
              <a:blipFill>
                <a:blip r:embed="rId7"/>
                <a:stretch>
                  <a:fillRect l="-1608" r="-1719" b="-50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19920" y="2095500"/>
            <a:ext cx="4648336" cy="406198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6348046" y="6298927"/>
                <a:ext cx="10611737" cy="26545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vi-VN" sz="3700" smtClean="0">
                    <a:ea typeface="Dotum" panose="020B0600000101010101" pitchFamily="34" charset="-127"/>
                    <a:cs typeface="Times New Roman" panose="02020603050405020304" pitchFamily="18" charset="0"/>
                  </a:rPr>
                  <a:t>Khi </a:t>
                </a:r>
                <a:r>
                  <a:rPr lang="vi-VN" sz="3700">
                    <a:ea typeface="Dotum" panose="020B0600000101010101" pitchFamily="34" charset="-127"/>
                    <a:cs typeface="Times New Roman" panose="02020603050405020304" pitchFamily="18" charset="0"/>
                  </a:rPr>
                  <a:t>hệ số góc </a:t>
                </a:r>
                <a14:m>
                  <m:oMath xmlns:m="http://schemas.openxmlformats.org/officeDocument/2006/math"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âm, đường thẳng </a:t>
                </a:r>
                <a14:m>
                  <m:oMath xmlns:m="http://schemas.openxmlformats.org/officeDocument/2006/math"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đi xuống từ trái sang phải. Góc tạo bởi đường thẳng này và trục </a:t>
                </a:r>
                <a14:m>
                  <m:oMath xmlns:m="http://schemas.openxmlformats.org/officeDocument/2006/math">
                    <m:r>
                      <a:rPr lang="vi-VN" sz="37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là </a:t>
                </a:r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góc </a:t>
                </a:r>
                <a:r>
                  <a:rPr lang="vi-VN" sz="37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tù</a:t>
                </a:r>
                <a:r>
                  <a:rPr lang="en-US" sz="37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.</a:t>
                </a:r>
                <a:endParaRPr lang="en-US" sz="37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046" y="6298927"/>
                <a:ext cx="10611737" cy="2654573"/>
              </a:xfrm>
              <a:prstGeom prst="rect">
                <a:avLst/>
              </a:prstGeom>
              <a:blipFill>
                <a:blip r:embed="rId10"/>
                <a:stretch>
                  <a:fillRect l="-1608" r="-1838" b="-4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0200" y="4991100"/>
            <a:ext cx="4237864" cy="430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55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circle/>
      </p:transition>
    </mc:Choice>
    <mc:Fallback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0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6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7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8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14400" y="651577"/>
            <a:ext cx="16306799" cy="1824923"/>
            <a:chOff x="533401" y="311863"/>
            <a:chExt cx="16306799" cy="1824923"/>
          </a:xfrm>
        </p:grpSpPr>
        <p:sp>
          <p:nvSpPr>
            <p:cNvPr id="14" name="Rounded Rectangle 13"/>
            <p:cNvSpPr/>
            <p:nvPr/>
          </p:nvSpPr>
          <p:spPr>
            <a:xfrm>
              <a:off x="533401" y="753021"/>
              <a:ext cx="2209799" cy="103767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Ví dụ </a:t>
              </a:r>
              <a:r>
                <a:rPr lang="en-US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4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Rectangle 14"/>
                <p:cNvSpPr/>
                <p:nvPr/>
              </p:nvSpPr>
              <p:spPr>
                <a:xfrm>
                  <a:off x="3124200" y="311863"/>
                  <a:ext cx="13716000" cy="182492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500"/>
                    </a:spcAft>
                  </a:pPr>
                  <a:r>
                    <a:rPr lang="vi-VN" sz="4000" smtClean="0"/>
                    <a:t>Tìm hàm số bậc nhất có đồ thị là đường thẳng có hệ </a:t>
                  </a:r>
                  <a:r>
                    <a:rPr lang="vi-VN" sz="4000"/>
                    <a:t>số </a:t>
                  </a:r>
                  <a:r>
                    <a:rPr lang="en-US" sz="40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góc</a:t>
                  </a:r>
                  <a:r>
                    <a:rPr lang="en-US" sz="4000" smtClean="0"/>
                    <a:t> </a:t>
                  </a:r>
                  <a14:m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=− 2</m:t>
                      </m:r>
                    </m:oMath>
                  </a14:m>
                  <a:r>
                    <a:rPr lang="vi-VN" sz="4000" smtClean="0"/>
                    <a:t> </a:t>
                  </a:r>
                  <a:r>
                    <a:rPr lang="vi-VN" sz="4000"/>
                    <a:t>và đi qua điểm </a:t>
                  </a:r>
                  <a14:m>
                    <m:oMath xmlns:m="http://schemas.openxmlformats.org/officeDocument/2006/math">
                      <m:r>
                        <a:rPr lang="vi-VN" sz="4000" i="1" smtClean="0">
                          <a:latin typeface="Cambria Math" panose="02040503050406030204" pitchFamily="18" charset="0"/>
                        </a:rPr>
                        <m:t>(1; </m:t>
                      </m:r>
                      <m:r>
                        <a:rPr lang="vi-VN" sz="4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vi-VN" sz="4000" i="1" smtClean="0">
                          <a:latin typeface="Cambria Math" panose="02040503050406030204" pitchFamily="18" charset="0"/>
                        </a:rPr>
                        <m:t>).</m:t>
                      </m:r>
                    </m:oMath>
                  </a14:m>
                  <a:endParaRPr lang="vi-VN" sz="4000"/>
                </a:p>
              </p:txBody>
            </p:sp>
          </mc:Choice>
          <mc:Fallback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4200" y="311863"/>
                  <a:ext cx="13716000" cy="1824923"/>
                </a:xfrm>
                <a:prstGeom prst="rect">
                  <a:avLst/>
                </a:prstGeom>
                <a:blipFill>
                  <a:blip r:embed="rId3"/>
                  <a:stretch>
                    <a:fillRect l="-1556" r="-1556" b="-137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2745339"/>
            <a:ext cx="5063134" cy="6912128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4453006" y="3181705"/>
            <a:ext cx="2026293" cy="1275995"/>
            <a:chOff x="981393" y="777308"/>
            <a:chExt cx="1858639" cy="127599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222092" y="976785"/>
              <a:ext cx="14197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914400" y="4933436"/>
                <a:ext cx="11353800" cy="424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65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latin typeface="Arial" panose="020B0604020202020204" pitchFamily="34" charset="0"/>
                    <a:cs typeface="Arial" panose="020B0604020202020204" pitchFamily="34" charset="0"/>
                  </a:rPr>
                  <a:t>Hàm số bậc nhất cần tìm có dạng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400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vi-VN" sz="40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400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vi-VN" sz="400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vi-VN" sz="400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65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latin typeface="Arial" panose="020B0604020202020204" pitchFamily="34" charset="0"/>
                    <a:cs typeface="Arial" panose="020B0604020202020204" pitchFamily="34" charset="0"/>
                  </a:rPr>
                  <a:t>Vì đường thẳng đi qua điểm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</a:rPr>
                      <m:t>(1; 2) </m:t>
                    </m:r>
                  </m:oMath>
                </a14:m>
                <a:r>
                  <a:rPr lang="vi-VN" sz="4000">
                    <a:latin typeface="Arial" panose="020B0604020202020204" pitchFamily="34" charset="0"/>
                    <a:cs typeface="Arial" panose="020B0604020202020204" pitchFamily="34" charset="0"/>
                  </a:rPr>
                  <a:t>nên ta có</a:t>
                </a:r>
                <a:r>
                  <a:rPr lang="vi-VN" sz="400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400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65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</a:rPr>
                      <m:t>2 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= −2 . 1 + 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vi-VN" sz="4000">
                    <a:latin typeface="Arial" panose="020B0604020202020204" pitchFamily="34" charset="0"/>
                    <a:cs typeface="Arial" panose="020B0604020202020204" pitchFamily="34" charset="0"/>
                  </a:rPr>
                  <a:t>, suy ra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vi-VN" sz="400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vi-VN" sz="400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65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latin typeface="Arial" panose="020B0604020202020204" pitchFamily="34" charset="0"/>
                    <a:cs typeface="Arial" panose="020B0604020202020204" pitchFamily="34" charset="0"/>
                  </a:rPr>
                  <a:t>Vậy hàm số cần tìm là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400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vi-VN" sz="40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4000" i="1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vi-VN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4933436"/>
                <a:ext cx="11353800" cy="4248664"/>
              </a:xfrm>
              <a:prstGeom prst="rect">
                <a:avLst/>
              </a:prstGeom>
              <a:blipFill>
                <a:blip r:embed="rId6"/>
                <a:stretch>
                  <a:fillRect l="-1879" b="-5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6579901" y="2476500"/>
            <a:ext cx="1833697" cy="1100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601009">
            <a:off x="-220707" y="8063236"/>
            <a:ext cx="1357819" cy="156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36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28600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70398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609600" y="571500"/>
            <a:ext cx="3718560" cy="10287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3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1</a:t>
            </a:r>
            <a:endParaRPr lang="en-US" sz="43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9600" y="1828800"/>
            <a:ext cx="16992600" cy="173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800">
                <a:cs typeface="Arial" panose="020B0604020202020204" pitchFamily="34" charset="0"/>
              </a:rPr>
              <a:t>Tìm hàm số bậc nhất có đồ thị là đường thẳng có hệ số góc là 3 và cắt trục tung tại điểm có tung độ bằng –1.</a:t>
            </a:r>
            <a:endParaRPr lang="vi-VN" sz="3800"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8123076" y="3810000"/>
            <a:ext cx="1965647" cy="1238319"/>
            <a:chOff x="981393" y="777308"/>
            <a:chExt cx="1858639" cy="127599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222092" y="976785"/>
              <a:ext cx="1419799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09600" y="5197019"/>
                <a:ext cx="16992600" cy="4708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 smtClean="0">
                    <a:ea typeface="Dotum" panose="020B0600000101010101" pitchFamily="34" charset="-127"/>
                    <a:cs typeface="Times New Roman" panose="02020603050405020304" pitchFamily="18" charset="0"/>
                  </a:rPr>
                  <a:t>Với </a:t>
                </a:r>
                <a:r>
                  <a:rPr lang="vi-VN" sz="3800">
                    <a:ea typeface="Dotum" panose="020B0600000101010101" pitchFamily="34" charset="-127"/>
                    <a:cs typeface="Times New Roman" panose="02020603050405020304" pitchFamily="18" charset="0"/>
                  </a:rPr>
                  <a:t>hệ số góc là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, thì hàm số bậc nhất có dạng: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=3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Đồ </a:t>
                </a:r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thị hàm số cắt trục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𝑂𝑦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tại điểm có tung độ bằng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, tức là đồ thị đi qua điểm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0;−1</m:t>
                        </m:r>
                      </m:e>
                    </m:d>
                  </m:oMath>
                </a14:m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Thay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=0;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vào hàm số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=3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được: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−1=3.0+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⟺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Hàm </a:t>
                </a:r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số cần tìm là: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=3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.</a:t>
                </a:r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197019"/>
                <a:ext cx="16992600" cy="4708981"/>
              </a:xfrm>
              <a:prstGeom prst="rect">
                <a:avLst/>
              </a:prstGeom>
              <a:blipFill>
                <a:blip r:embed="rId4"/>
                <a:stretch>
                  <a:fillRect l="-1184" r="-1148" b="-1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60348" y="443116"/>
            <a:ext cx="1178666" cy="13616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853723">
            <a:off x="17034591" y="8467896"/>
            <a:ext cx="1409290" cy="160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56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0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6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7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8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04584" y="7928811"/>
            <a:ext cx="1555784" cy="197174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44642" y="218573"/>
            <a:ext cx="4800600" cy="1295401"/>
            <a:chOff x="304800" y="266693"/>
            <a:chExt cx="6438171" cy="1295401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304800" y="266693"/>
              <a:ext cx="6438171" cy="1295401"/>
            </a:xfrm>
            <a:prstGeom prst="round1Rect">
              <a:avLst>
                <a:gd name="adj" fmla="val 29216"/>
              </a:avLst>
            </a:prstGeom>
            <a:solidFill>
              <a:srgbClr val="FFD34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49406" y="511342"/>
              <a:ext cx="5553405" cy="8156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4700" b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TRANH LUẬN</a:t>
              </a:r>
              <a:endParaRPr lang="en-US" sz="47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>
                <a:spLocks noChangeArrowheads="1"/>
              </p:cNvSpPr>
              <p:nvPr/>
            </p:nvSpPr>
            <p:spPr bwMode="auto">
              <a:xfrm>
                <a:off x="620859" y="1638300"/>
                <a:ext cx="7075341" cy="39641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algn="just">
                  <a:lnSpc>
                    <a:spcPct val="150000"/>
                  </a:lnSpc>
                </a:pPr>
                <a:r>
                  <a:rPr kumimoji="0" lang="en-US" altLang="en-US" sz="3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Đường thẳng</a:t>
                </a:r>
                <a:r>
                  <a:rPr kumimoji="0" lang="en-US" altLang="en-US" sz="3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800" i="1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vi-VN" sz="3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vi-VN" sz="3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vi-VN" sz="3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altLang="en-US" sz="3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 có hệ số góc bằng bao </a:t>
                </a:r>
                <a:r>
                  <a:rPr kumimoji="0" lang="en-US" altLang="en-US" sz="3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nhiêu</a:t>
                </a:r>
                <a:r>
                  <a:rPr kumimoji="0" lang="en-US" altLang="en-US" sz="3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?</a:t>
                </a:r>
              </a:p>
              <a:p>
                <a:pPr lvl="0" algn="just"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800">
                    <a:solidFill>
                      <a:srgbClr val="000000"/>
                    </a:solidFill>
                    <a:cs typeface="Arial" panose="020B0604020202020204" pitchFamily="34" charset="0"/>
                  </a:rPr>
                  <a:t>Theo em, bạn nào trả lời đúng, bạn nào trả lời sai? Vì </a:t>
                </a:r>
                <a:r>
                  <a:rPr lang="en-US" sz="3800">
                    <a:solidFill>
                      <a:srgbClr val="000000"/>
                    </a:solidFill>
                    <a:cs typeface="Arial" panose="020B0604020202020204" pitchFamily="34" charset="0"/>
                  </a:rPr>
                  <a:t>sao</a:t>
                </a:r>
                <a:r>
                  <a:rPr lang="en-US" sz="380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?</a:t>
                </a:r>
                <a:endParaRPr lang="en-US" sz="380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0859" y="1638300"/>
                <a:ext cx="7075341" cy="3964162"/>
              </a:xfrm>
              <a:prstGeom prst="rect">
                <a:avLst/>
              </a:prstGeom>
              <a:blipFill>
                <a:blip r:embed="rId4"/>
                <a:stretch>
                  <a:fillRect l="-2842" r="-2756" b="-292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703" y="1868662"/>
            <a:ext cx="10046297" cy="386623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105400" y="6528371"/>
                <a:ext cx="10821582" cy="3263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>
                    <a:ea typeface="Dotum" panose="020B0600000101010101" pitchFamily="34" charset="-127"/>
                    <a:cs typeface="Times New Roman" panose="02020603050405020304" pitchFamily="18" charset="0"/>
                  </a:rPr>
                  <a:t>Đường thẳng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vi-VN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vi-VN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vi-VN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⟺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Vậy hệ số góc của đường thẳng trên là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Vậy Vuông đúng.</a:t>
                </a:r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6528371"/>
                <a:ext cx="10821582" cy="3263329"/>
              </a:xfrm>
              <a:prstGeom prst="rect">
                <a:avLst/>
              </a:prstGeom>
              <a:blipFill>
                <a:blip r:embed="rId7"/>
                <a:stretch>
                  <a:fillRect l="-1859" b="-3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2057400" y="5926881"/>
            <a:ext cx="2264228" cy="1426419"/>
            <a:chOff x="1104912" y="690519"/>
            <a:chExt cx="2140966" cy="1469818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912" y="690519"/>
              <a:ext cx="2140966" cy="146981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222091" y="976785"/>
              <a:ext cx="1900268" cy="697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Trả</a:t>
              </a:r>
              <a:r>
                <a:rPr kumimoji="0" lang="en-US" sz="3800" b="1" i="0" u="none" strike="noStrike" kern="1200" cap="none" spc="0" normalizeH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lời:</a:t>
              </a:r>
              <a:endPara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161" y="8763539"/>
            <a:ext cx="1234481" cy="105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87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" y="1326297"/>
            <a:ext cx="16459200" cy="7170004"/>
          </a:xfrm>
          <a:custGeom>
            <a:avLst/>
            <a:gdLst/>
            <a:ahLst/>
            <a:cxnLst/>
            <a:rect l="l" t="t" r="r" b="b"/>
            <a:pathLst>
              <a:path w="12363413" h="7634407">
                <a:moveTo>
                  <a:pt x="0" y="0"/>
                </a:moveTo>
                <a:lnTo>
                  <a:pt x="12363412" y="0"/>
                </a:lnTo>
                <a:lnTo>
                  <a:pt x="12363412" y="7634408"/>
                </a:lnTo>
                <a:lnTo>
                  <a:pt x="0" y="7634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045462">
            <a:off x="1267675" y="286245"/>
            <a:ext cx="2067473" cy="2676341"/>
          </a:xfrm>
          <a:custGeom>
            <a:avLst/>
            <a:gdLst/>
            <a:ahLst/>
            <a:cxnLst/>
            <a:rect l="l" t="t" r="r" b="b"/>
            <a:pathLst>
              <a:path w="2067473" h="2676341">
                <a:moveTo>
                  <a:pt x="0" y="0"/>
                </a:moveTo>
                <a:lnTo>
                  <a:pt x="2067473" y="0"/>
                </a:lnTo>
                <a:lnTo>
                  <a:pt x="2067473" y="2676340"/>
                </a:lnTo>
                <a:lnTo>
                  <a:pt x="0" y="26763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6" name="Freeform 9"/>
          <p:cNvSpPr/>
          <p:nvPr/>
        </p:nvSpPr>
        <p:spPr>
          <a:xfrm rot="350176">
            <a:off x="15235924" y="6159077"/>
            <a:ext cx="2667000" cy="2363263"/>
          </a:xfrm>
          <a:custGeom>
            <a:avLst/>
            <a:gdLst/>
            <a:ahLst/>
            <a:cxnLst/>
            <a:rect l="l" t="t" r="r" b="b"/>
            <a:pathLst>
              <a:path w="2657820" h="2345526">
                <a:moveTo>
                  <a:pt x="0" y="0"/>
                </a:moveTo>
                <a:lnTo>
                  <a:pt x="2657820" y="0"/>
                </a:lnTo>
                <a:lnTo>
                  <a:pt x="2657820" y="2345526"/>
                </a:lnTo>
                <a:lnTo>
                  <a:pt x="0" y="23455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7" name="Rectangle 16"/>
          <p:cNvSpPr/>
          <p:nvPr/>
        </p:nvSpPr>
        <p:spPr>
          <a:xfrm>
            <a:off x="1676400" y="3112681"/>
            <a:ext cx="14888534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7500" b="1" smtClean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vi-VN" sz="7500" b="1" smtClean="0">
                <a:solidFill>
                  <a:srgbClr val="1F497D"/>
                </a:solidFill>
                <a:ea typeface="Calibri" panose="020F0502020204030204" pitchFamily="34" charset="0"/>
                <a:cs typeface="Arial" panose="020B0604020202020204" pitchFamily="34" charset="0"/>
              </a:rPr>
              <a:t>ĐƯỜNG </a:t>
            </a:r>
            <a:r>
              <a:rPr lang="vi-VN" sz="7500" b="1">
                <a:solidFill>
                  <a:srgbClr val="1F497D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THẲNG SONG SONG VÀ ĐƯỜNG THẲNG CẮT NHAU</a:t>
            </a:r>
            <a:endParaRPr kumimoji="0" lang="en-US" sz="75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4217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pageCurlDoubl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0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6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7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8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684629" y="466231"/>
            <a:ext cx="11000737" cy="943469"/>
            <a:chOff x="2646572" y="344362"/>
            <a:chExt cx="11000737" cy="943469"/>
          </a:xfrm>
        </p:grpSpPr>
        <p:sp>
          <p:nvSpPr>
            <p:cNvPr id="22" name="Rectangle 21"/>
            <p:cNvSpPr/>
            <p:nvPr/>
          </p:nvSpPr>
          <p:spPr>
            <a:xfrm>
              <a:off x="3958438" y="350971"/>
              <a:ext cx="9688871" cy="9368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nn-NO" sz="4100" b="1" i="1">
                  <a:solidFill>
                    <a:srgbClr val="C00000"/>
                  </a:solidFill>
                  <a:latin typeface="Arial" panose="020B0604020202020204" pitchFamily="34" charset="0"/>
                  <a:ea typeface="Dotum" panose="020B0600000101010101" pitchFamily="34" charset="-127"/>
                  <a:cs typeface="Times New Roman" panose="02020603050405020304" pitchFamily="18" charset="0"/>
                </a:rPr>
                <a:t>Nhận biết hai đường thẳng song song</a:t>
              </a:r>
              <a:endParaRPr kumimoji="0" lang="en-US" sz="41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46572" y="344362"/>
              <a:ext cx="1066800" cy="943469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2351016" y="1562100"/>
                <a:ext cx="15267226" cy="18004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500"/>
                  </a:spcAft>
                </a:pPr>
                <a:r>
                  <a:rPr lang="vi-VN" sz="3700">
                    <a:solidFill>
                      <a:prstClr val="black"/>
                    </a:solidFill>
                  </a:rPr>
                  <a:t>Trên cùng một mặt phẳng tọa độ </a:t>
                </a:r>
                <a14:m>
                  <m:oMath xmlns:m="http://schemas.openxmlformats.org/officeDocument/2006/math">
                    <m:r>
                      <a:rPr lang="vi-VN" sz="37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𝑂𝑥𝑦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</a:rPr>
                  <a:t>, vẽ hai đường thẳng </a:t>
                </a:r>
                <a14:m>
                  <m:oMath xmlns:m="http://schemas.openxmlformats.org/officeDocument/2006/math">
                    <m:r>
                      <a:rPr lang="vi-VN" sz="37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37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vi-VN" sz="37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37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</a:rPr>
                  <a:t>và </a:t>
                </a:r>
                <a14:m>
                  <m:oMath xmlns:m="http://schemas.openxmlformats.org/officeDocument/2006/math">
                    <m:r>
                      <a:rPr lang="vi-VN" sz="37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37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vi-VN" sz="37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37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</a:rPr>
                  <a:t>. Có nhận xét gì về vị trí tương đối của hai đường thẳng này?</a:t>
                </a:r>
                <a:endParaRPr kumimoji="0" lang="vi-VN" sz="3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016" y="1562100"/>
                <a:ext cx="15267226" cy="1800493"/>
              </a:xfrm>
              <a:prstGeom prst="rect">
                <a:avLst/>
              </a:prstGeom>
              <a:blipFill>
                <a:blip r:embed="rId5"/>
                <a:stretch>
                  <a:fillRect l="-1278" r="-1238" b="-6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/>
          <p:cNvSpPr/>
          <p:nvPr/>
        </p:nvSpPr>
        <p:spPr>
          <a:xfrm>
            <a:off x="565483" y="1930520"/>
            <a:ext cx="1556932" cy="12192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</a:t>
            </a:r>
            <a:r>
              <a:rPr kumimoji="0" lang="en-US" sz="3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  <a:endParaRPr kumimoji="0" lang="en-US" sz="3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128074" y="3467100"/>
            <a:ext cx="1865566" cy="1197974"/>
            <a:chOff x="981393" y="777308"/>
            <a:chExt cx="1858639" cy="127599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222092" y="976785"/>
              <a:ext cx="1419799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37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565483" y="4838700"/>
                <a:ext cx="9144000" cy="382630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3700" smtClean="0">
                    <a:ea typeface="Arial" panose="020B0604020202020204" pitchFamily="34" charset="0"/>
                    <a:cs typeface="Times New Roman" panose="02020603050405020304" pitchFamily="18" charset="0"/>
                  </a:rPr>
                  <a:t>Đường </a:t>
                </a:r>
                <a:r>
                  <a:rPr lang="vi-VN" sz="3700">
                    <a:ea typeface="Arial" panose="020B0604020202020204" pitchFamily="34" charset="0"/>
                    <a:cs typeface="Times New Roman" panose="02020603050405020304" pitchFamily="18" charset="0"/>
                  </a:rPr>
                  <a:t>thẳng </a:t>
                </a:r>
                <a14:m>
                  <m:oMath xmlns:m="http://schemas.openxmlformats.org/officeDocument/2006/math">
                    <m:r>
                      <a:rPr lang="vi-VN" sz="37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7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37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đi qua điểm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7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7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0;0</m:t>
                        </m:r>
                      </m:e>
                    </m:d>
                  </m:oMath>
                </a14:m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7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7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1;2</m:t>
                        </m:r>
                      </m:e>
                    </m:d>
                  </m:oMath>
                </a14:m>
                <a:endParaRPr lang="en-US" sz="3700" smtClean="0">
                  <a:effectLst/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3700" smtClean="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Đường </a:t>
                </a:r>
                <a:r>
                  <a:rPr lang="vi-VN" sz="370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thẳng </a:t>
                </a:r>
                <a14:m>
                  <m:oMath xmlns:m="http://schemas.openxmlformats.org/officeDocument/2006/math">
                    <m:r>
                      <a:rPr lang="vi-VN" sz="37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7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37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7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đi qua điểm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7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7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700" i="1">
                                <a:effectLst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vi-VN" sz="3700" i="1">
                                <a:effectLst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vi-VN" sz="3700" i="1">
                                <a:effectLst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vi-VN" sz="37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;0</m:t>
                        </m:r>
                      </m:e>
                    </m:d>
                  </m:oMath>
                </a14:m>
                <a:r>
                  <a:rPr lang="vi-VN" sz="37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7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7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0;1</m:t>
                        </m:r>
                      </m:e>
                    </m:d>
                  </m:oMath>
                </a14:m>
                <a:endParaRPr lang="en-US" sz="37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83" y="4838700"/>
                <a:ext cx="9144000" cy="3826304"/>
              </a:xfrm>
              <a:prstGeom prst="rect">
                <a:avLst/>
              </a:prstGeom>
              <a:blipFill>
                <a:blip r:embed="rId7"/>
                <a:stretch>
                  <a:fillRect l="-1933" r="-2067" b="-1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38989" y="3472997"/>
            <a:ext cx="7168011" cy="631870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93558" y="8877300"/>
            <a:ext cx="13351042" cy="854465"/>
            <a:chOff x="364958" y="8877300"/>
            <a:chExt cx="13351042" cy="85446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Rectangle 3"/>
                <p:cNvSpPr/>
                <p:nvPr/>
              </p:nvSpPr>
              <p:spPr>
                <a:xfrm>
                  <a:off x="943786" y="8877300"/>
                  <a:ext cx="12772214" cy="8544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Bef>
                      <a:spcPts val="300"/>
                    </a:spcBef>
                    <a:spcAft>
                      <a:spcPts val="300"/>
                    </a:spcAft>
                  </a:pPr>
                  <a:r>
                    <a:rPr lang="vi-VN" sz="3700">
                      <a:ea typeface="Arial" panose="020B0604020202020204" pitchFamily="34" charset="0"/>
                      <a:cs typeface="Times New Roman" panose="02020603050405020304" pitchFamily="18" charset="0"/>
                    </a:rPr>
                    <a:t>Hai đường thẳng </a:t>
                  </a:r>
                  <a14:m>
                    <m:oMath xmlns:m="http://schemas.openxmlformats.org/officeDocument/2006/math">
                      <m:r>
                        <a:rPr lang="vi-VN" sz="3700" i="1">
                          <a:effectLst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vi-VN" sz="3700" i="1">
                          <a:effectLst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=2</m:t>
                      </m:r>
                      <m:r>
                        <a:rPr lang="vi-VN" sz="3700" i="1">
                          <a:effectLst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a14:m>
                  <a:r>
                    <a:rPr lang="vi-VN" sz="3700">
                      <a:effectLst/>
                      <a:ea typeface="Dotum" panose="020B0600000101010101" pitchFamily="34" charset="-127"/>
                      <a:cs typeface="Times New Roman" panose="02020603050405020304" pitchFamily="18" charset="0"/>
                    </a:rPr>
                    <a:t> và </a:t>
                  </a:r>
                  <a14:m>
                    <m:oMath xmlns:m="http://schemas.openxmlformats.org/officeDocument/2006/math">
                      <m:r>
                        <a:rPr lang="vi-VN" sz="3700" i="1"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vi-VN" sz="3700" i="1"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=2</m:t>
                      </m:r>
                      <m:r>
                        <a:rPr lang="vi-VN" sz="3700" i="1"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vi-VN" sz="3700" i="1"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+1</m:t>
                      </m:r>
                    </m:oMath>
                  </a14:m>
                  <a:r>
                    <a:rPr lang="vi-VN" sz="3700">
                      <a:effectLst/>
                      <a:ea typeface="Dotum" panose="020B0600000101010101" pitchFamily="34" charset="-127"/>
                      <a:cs typeface="Times New Roman" panose="02020603050405020304" pitchFamily="18" charset="0"/>
                    </a:rPr>
                    <a:t> </a:t>
                  </a:r>
                  <a:r>
                    <a:rPr lang="vi-VN" sz="3700">
                      <a:effectLst/>
                      <a:ea typeface="Arial" panose="020B0604020202020204" pitchFamily="34" charset="0"/>
                      <a:cs typeface="Times New Roman" panose="02020603050405020304" pitchFamily="18" charset="0"/>
                    </a:rPr>
                    <a:t>song song với nhau.</a:t>
                  </a:r>
                  <a:endParaRPr lang="en-US" sz="3700">
                    <a:effectLst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3786" y="8877300"/>
                  <a:ext cx="12772214" cy="854465"/>
                </a:xfrm>
                <a:prstGeom prst="rect">
                  <a:avLst/>
                </a:prstGeom>
                <a:blipFill>
                  <a:blip r:embed="rId10"/>
                  <a:stretch>
                    <a:fillRect l="-1479" r="-525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Right Arrow 4"/>
            <p:cNvSpPr/>
            <p:nvPr/>
          </p:nvSpPr>
          <p:spPr>
            <a:xfrm>
              <a:off x="364958" y="9214184"/>
              <a:ext cx="501317" cy="37286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67193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905000" y="1409700"/>
            <a:ext cx="14335106" cy="6951543"/>
          </a:xfrm>
          <a:custGeom>
            <a:avLst/>
            <a:gdLst/>
            <a:ahLst/>
            <a:cxnLst/>
            <a:rect l="l" t="t" r="r" b="b"/>
            <a:pathLst>
              <a:path w="12363413" h="7634407">
                <a:moveTo>
                  <a:pt x="0" y="0"/>
                </a:moveTo>
                <a:lnTo>
                  <a:pt x="12363412" y="0"/>
                </a:lnTo>
                <a:lnTo>
                  <a:pt x="12363412" y="7634408"/>
                </a:lnTo>
                <a:lnTo>
                  <a:pt x="0" y="7634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Rectangle 20"/>
          <p:cNvSpPr/>
          <p:nvPr/>
        </p:nvSpPr>
        <p:spPr>
          <a:xfrm>
            <a:off x="7504436" y="2417643"/>
            <a:ext cx="3219150" cy="1306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6000" b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kumimoji="0" lang="en-US" sz="6000" b="1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2656545" y="3893827"/>
                <a:ext cx="12914932" cy="34594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300" smtClean="0">
                    <a:ea typeface="Arial" panose="020B0604020202020204" pitchFamily="34" charset="0"/>
                    <a:cs typeface="Times New Roman" panose="02020603050405020304" pitchFamily="18" charset="0"/>
                  </a:rPr>
                  <a:t>Hai đường thẳng </a:t>
                </a:r>
                <a14:m>
                  <m:oMath xmlns:m="http://schemas.openxmlformats.org/officeDocument/2006/math">
                    <m:r>
                      <a:rPr lang="vi-VN" sz="43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3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3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vi-VN" sz="43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43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3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4300" i="1">
                            <a:effectLst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300" i="1">
                            <a:effectLst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vi-VN" sz="4300" i="1">
                            <a:effectLst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≠0</m:t>
                        </m:r>
                      </m:e>
                    </m:d>
                  </m:oMath>
                </a14:m>
                <a:r>
                  <a:rPr lang="vi-VN" sz="43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r>
                  <a:rPr lang="vi-VN" sz="43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và</a:t>
                </a:r>
                <a:r>
                  <a:rPr lang="en-US" sz="43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r>
                  <a:rPr lang="vi-VN" sz="43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vi-VN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vi-VN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sz="4300" i="1" smtClean="0">
                  <a:effectLst/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300" i="1">
                                <a:effectLst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vi-VN" sz="4300" i="1">
                                <a:effectLst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vi-VN" sz="4300" i="1">
                                <a:effectLst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vi-VN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≠0</m:t>
                        </m:r>
                      </m:e>
                    </m:d>
                  </m:oMath>
                </a14:m>
                <a:r>
                  <a:rPr lang="vi-VN" sz="43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song song với nhau khi </a:t>
                </a:r>
                <a14:m>
                  <m:oMath xmlns:m="http://schemas.openxmlformats.org/officeDocument/2006/math"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vi-VN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, 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≠ 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vi-VN" sz="43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ngược lại; trùng nhau khi </a:t>
                </a:r>
                <a14:m>
                  <m:oMath xmlns:m="http://schemas.openxmlformats.org/officeDocument/2006/math"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vi-VN" sz="43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;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3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vi-VN" sz="43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ngược lại.</a:t>
                </a:r>
                <a:endParaRPr lang="en-US" sz="43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545" y="3893827"/>
                <a:ext cx="12914932" cy="3459473"/>
              </a:xfrm>
              <a:prstGeom prst="rect">
                <a:avLst/>
              </a:prstGeom>
              <a:blipFill>
                <a:blip r:embed="rId7"/>
                <a:stretch>
                  <a:fillRect l="-1889" r="-1889" b="-3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4422812" y="1028700"/>
            <a:ext cx="2766728" cy="267556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968107" flipH="1">
            <a:off x="1225445" y="6703003"/>
            <a:ext cx="1619297" cy="184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37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304800" y="9612902"/>
            <a:ext cx="18797996" cy="9398998"/>
            <a:chOff x="-228600" y="7810500"/>
            <a:chExt cx="18797996" cy="9398998"/>
          </a:xfrm>
        </p:grpSpPr>
        <p:sp>
          <p:nvSpPr>
            <p:cNvPr id="2" name="Freeform 2"/>
            <p:cNvSpPr/>
            <p:nvPr/>
          </p:nvSpPr>
          <p:spPr>
            <a:xfrm>
              <a:off x="-228600" y="7810500"/>
              <a:ext cx="9398998" cy="9398998"/>
            </a:xfrm>
            <a:custGeom>
              <a:avLst/>
              <a:gdLst/>
              <a:ahLst/>
              <a:cxnLst/>
              <a:rect l="l" t="t" r="r" b="b"/>
              <a:pathLst>
                <a:path w="9398998" h="9398998">
                  <a:moveTo>
                    <a:pt x="0" y="0"/>
                  </a:moveTo>
                  <a:lnTo>
                    <a:pt x="9398998" y="0"/>
                  </a:lnTo>
                  <a:lnTo>
                    <a:pt x="9398998" y="9398998"/>
                  </a:lnTo>
                  <a:lnTo>
                    <a:pt x="0" y="93989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3" name="Freeform 3"/>
            <p:cNvSpPr/>
            <p:nvPr/>
          </p:nvSpPr>
          <p:spPr>
            <a:xfrm>
              <a:off x="9170398" y="7810500"/>
              <a:ext cx="9398998" cy="9398998"/>
            </a:xfrm>
            <a:custGeom>
              <a:avLst/>
              <a:gdLst/>
              <a:ahLst/>
              <a:cxnLst/>
              <a:rect l="l" t="t" r="r" b="b"/>
              <a:pathLst>
                <a:path w="9398998" h="9398998">
                  <a:moveTo>
                    <a:pt x="0" y="0"/>
                  </a:moveTo>
                  <a:lnTo>
                    <a:pt x="9398998" y="0"/>
                  </a:lnTo>
                  <a:lnTo>
                    <a:pt x="9398998" y="9398998"/>
                  </a:lnTo>
                  <a:lnTo>
                    <a:pt x="0" y="93989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16" name="TextBox 15"/>
          <p:cNvSpPr txBox="1"/>
          <p:nvPr/>
        </p:nvSpPr>
        <p:spPr>
          <a:xfrm>
            <a:off x="6019800" y="530304"/>
            <a:ext cx="6629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66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57200" y="6591300"/>
            <a:ext cx="2438400" cy="28561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ounded Rectangular Callout 23"/>
              <p:cNvSpPr/>
              <p:nvPr/>
            </p:nvSpPr>
            <p:spPr>
              <a:xfrm>
                <a:off x="457200" y="2962569"/>
                <a:ext cx="5504645" cy="3306482"/>
              </a:xfrm>
              <a:prstGeom prst="wedgeRoundRectCallou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r>
                  <a:rPr lang="vi-VN" sz="3300">
                    <a:ea typeface="Calibri" panose="020F0502020204030204" pitchFamily="34" charset="0"/>
                  </a:rPr>
                  <a:t>Làm thế nào để biết hai đường thẳng </a:t>
                </a:r>
                <a14:m>
                  <m:oMath xmlns:m="http://schemas.openxmlformats.org/officeDocument/2006/math">
                    <m:r>
                      <a:rPr lang="vi-VN" sz="33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3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33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vi-VN" sz="33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33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vi-VN" sz="3300">
                    <a:ea typeface="Calibri" panose="020F050202020403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3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3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3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33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vi-VN" sz="33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vi-VN" sz="33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3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33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33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vi-VN" sz="3300">
                    <a:ea typeface="Calibri" panose="020F0502020204030204" pitchFamily="34" charset="0"/>
                  </a:rPr>
                  <a:t> </a:t>
                </a:r>
                <a:r>
                  <a:rPr lang="vi-VN" sz="3300" smtClean="0">
                    <a:ea typeface="Calibri" panose="020F0502020204030204" pitchFamily="34" charset="0"/>
                  </a:rPr>
                  <a:t>song </a:t>
                </a:r>
                <a:r>
                  <a:rPr lang="vi-VN" sz="3300">
                    <a:ea typeface="Calibri" panose="020F0502020204030204" pitchFamily="34" charset="0"/>
                  </a:rPr>
                  <a:t>song hay cắt nhau nhỉ?</a:t>
                </a:r>
                <a:endParaRPr lang="en-US" sz="3300"/>
              </a:p>
            </p:txBody>
          </p:sp>
        </mc:Choice>
        <mc:Fallback>
          <p:sp>
            <p:nvSpPr>
              <p:cNvPr id="24" name="Rounded Rectangular Callout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962569"/>
                <a:ext cx="5504645" cy="3306482"/>
              </a:xfrm>
              <a:prstGeom prst="wedgeRoundRectCallou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ounded Rectangular Callout 24"/>
              <p:cNvSpPr/>
              <p:nvPr/>
            </p:nvSpPr>
            <p:spPr>
              <a:xfrm>
                <a:off x="6460958" y="4182979"/>
                <a:ext cx="4815893" cy="3306482"/>
              </a:xfrm>
              <a:prstGeom prst="wedgeRoundRectCallout">
                <a:avLst>
                  <a:gd name="adj1" fmla="val 15620"/>
                  <a:gd name="adj2" fmla="val 60306"/>
                  <a:gd name="adj3" fmla="val 16667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r>
                  <a:rPr lang="vi-VN" sz="3300">
                    <a:ea typeface="Calibri" panose="020F0502020204030204" pitchFamily="34" charset="0"/>
                  </a:rPr>
                  <a:t>Cứ vẽ hai đường thẳng nay trong cùng một mặt phẳng tọa độ </a:t>
                </a:r>
                <a14:m>
                  <m:oMath xmlns:m="http://schemas.openxmlformats.org/officeDocument/2006/math">
                    <m:r>
                      <a:rPr lang="vi-VN" sz="3300" i="1" smtClean="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𝑂𝑥𝑦</m:t>
                    </m:r>
                    <m:r>
                      <a:rPr lang="vi-VN" sz="3300" i="1" smtClean="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vi-VN" sz="3300">
                    <a:ea typeface="Calibri" panose="020F0502020204030204" pitchFamily="34" charset="0"/>
                  </a:rPr>
                  <a:t>là biết ngay mà!</a:t>
                </a:r>
                <a:endParaRPr lang="en-US" sz="3300"/>
              </a:p>
            </p:txBody>
          </p:sp>
        </mc:Choice>
        <mc:Fallback>
          <p:sp>
            <p:nvSpPr>
              <p:cNvPr id="25" name="Rounded Rectangular Callout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958" y="4182979"/>
                <a:ext cx="4815893" cy="3306482"/>
              </a:xfrm>
              <a:prstGeom prst="wedgeRoundRectCallout">
                <a:avLst>
                  <a:gd name="adj1" fmla="val 15620"/>
                  <a:gd name="adj2" fmla="val 60306"/>
                  <a:gd name="adj3" fmla="val 16667"/>
                </a:avLst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84314" y="7565661"/>
            <a:ext cx="2403734" cy="2683239"/>
          </a:xfrm>
          <a:prstGeom prst="rect">
            <a:avLst/>
          </a:prstGeom>
        </p:spPr>
      </p:pic>
      <p:sp>
        <p:nvSpPr>
          <p:cNvPr id="28" name="Rounded Rectangular Callout 27"/>
          <p:cNvSpPr/>
          <p:nvPr/>
        </p:nvSpPr>
        <p:spPr>
          <a:xfrm>
            <a:off x="11734800" y="2705100"/>
            <a:ext cx="6083371" cy="3306482"/>
          </a:xfrm>
          <a:prstGeom prst="wedgeRoundRectCallout">
            <a:avLst>
              <a:gd name="adj1" fmla="val 14666"/>
              <a:gd name="adj2" fmla="val 6425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3300">
                <a:ea typeface="Calibri" panose="020F0502020204030204" pitchFamily="34" charset="0"/>
              </a:rPr>
              <a:t>Anh có một cách nhanh hơn nhiều mà không cần vẽ hình. Trong bài học này chúng ta cùng tìm hiểu nhé!</a:t>
            </a:r>
            <a:endParaRPr lang="en-US" sz="330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5630582"/>
            <a:ext cx="3210582" cy="3459079"/>
          </a:xfrm>
          <a:prstGeom prst="rect">
            <a:avLst/>
          </a:prstGeom>
        </p:spPr>
      </p:pic>
      <p:sp>
        <p:nvSpPr>
          <p:cNvPr id="30" name="Freeform 8"/>
          <p:cNvSpPr/>
          <p:nvPr/>
        </p:nvSpPr>
        <p:spPr>
          <a:xfrm rot="1045462">
            <a:off x="16385598" y="353921"/>
            <a:ext cx="1518562" cy="1776878"/>
          </a:xfrm>
          <a:custGeom>
            <a:avLst/>
            <a:gdLst/>
            <a:ahLst/>
            <a:cxnLst/>
            <a:rect l="l" t="t" r="r" b="b"/>
            <a:pathLst>
              <a:path w="2067473" h="2676341">
                <a:moveTo>
                  <a:pt x="0" y="0"/>
                </a:moveTo>
                <a:lnTo>
                  <a:pt x="2067473" y="0"/>
                </a:lnTo>
                <a:lnTo>
                  <a:pt x="2067473" y="2676340"/>
                </a:lnTo>
                <a:lnTo>
                  <a:pt x="0" y="26763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 animBg="1"/>
      <p:bldP spid="25" grpId="0" animBg="1"/>
      <p:bldP spid="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7"/>
          <p:cNvGrpSpPr/>
          <p:nvPr/>
        </p:nvGrpSpPr>
        <p:grpSpPr>
          <a:xfrm>
            <a:off x="425116" y="419100"/>
            <a:ext cx="17449800" cy="9448800"/>
            <a:chOff x="0" y="0"/>
            <a:chExt cx="4521135" cy="2620190"/>
          </a:xfrm>
        </p:grpSpPr>
        <p:sp>
          <p:nvSpPr>
            <p:cNvPr id="14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5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Freeform 9"/>
          <p:cNvSpPr/>
          <p:nvPr/>
        </p:nvSpPr>
        <p:spPr>
          <a:xfrm rot="629681" flipH="1">
            <a:off x="-632636" y="3985795"/>
            <a:ext cx="2714465" cy="2404236"/>
          </a:xfrm>
          <a:custGeom>
            <a:avLst/>
            <a:gdLst/>
            <a:ahLst/>
            <a:cxnLst/>
            <a:rect l="l" t="t" r="r" b="b"/>
            <a:pathLst>
              <a:path w="2657820" h="2345526">
                <a:moveTo>
                  <a:pt x="0" y="0"/>
                </a:moveTo>
                <a:lnTo>
                  <a:pt x="2657820" y="0"/>
                </a:lnTo>
                <a:lnTo>
                  <a:pt x="2657820" y="2345526"/>
                </a:lnTo>
                <a:lnTo>
                  <a:pt x="0" y="23455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3891643" y="5676900"/>
                <a:ext cx="10551109" cy="40164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ea typeface="Arial" panose="020B0604020202020204" pitchFamily="34" charset="0"/>
                    <a:cs typeface="Times New Roman" panose="02020603050405020304" pitchFamily="18" charset="0"/>
                  </a:rPr>
                  <a:t>Các đường thẳng song song với nhau:</a:t>
                </a:r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=2+2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; </a:t>
                </a:r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=−1+2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=2+2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=−1+2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.</a:t>
                </a:r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1643" y="5676900"/>
                <a:ext cx="10551109" cy="4016484"/>
              </a:xfrm>
              <a:prstGeom prst="rect">
                <a:avLst/>
              </a:prstGeom>
              <a:blipFill>
                <a:blip r:embed="rId6"/>
                <a:stretch>
                  <a:fillRect b="-27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8130853" y="4019905"/>
            <a:ext cx="2026293" cy="1275995"/>
            <a:chOff x="981393" y="777308"/>
            <a:chExt cx="1858639" cy="1275995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222092" y="976785"/>
              <a:ext cx="14197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47800" y="647700"/>
            <a:ext cx="15359910" cy="2902018"/>
            <a:chOff x="1679092" y="800100"/>
            <a:chExt cx="15359910" cy="2902018"/>
          </a:xfrm>
        </p:grpSpPr>
        <p:grpSp>
          <p:nvGrpSpPr>
            <p:cNvPr id="25" name="Group 24"/>
            <p:cNvGrpSpPr/>
            <p:nvPr/>
          </p:nvGrpSpPr>
          <p:grpSpPr>
            <a:xfrm>
              <a:off x="1752600" y="800100"/>
              <a:ext cx="15087600" cy="1985159"/>
              <a:chOff x="2411637" y="1162288"/>
              <a:chExt cx="15087600" cy="1985159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11637" y="1490104"/>
                <a:ext cx="1513550" cy="1507055"/>
              </a:xfrm>
              <a:prstGeom prst="rect">
                <a:avLst/>
              </a:prstGeom>
            </p:spPr>
          </p:pic>
          <p:sp>
            <p:nvSpPr>
              <p:cNvPr id="18" name="Rectangle 1"/>
              <p:cNvSpPr>
                <a:spLocks noChangeArrowheads="1"/>
              </p:cNvSpPr>
              <p:nvPr/>
            </p:nvSpPr>
            <p:spPr bwMode="auto">
              <a:xfrm>
                <a:off x="4041635" y="1162288"/>
                <a:ext cx="13457602" cy="19851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algn="just">
                  <a:lnSpc>
                    <a:spcPct val="150000"/>
                  </a:lnSpc>
                </a:pPr>
                <a:r>
                  <a:rPr lang="vi-VN" altLang="en-US" sz="4100">
                    <a:solidFill>
                      <a:srgbClr val="000000"/>
                    </a:solidFill>
                    <a:ea typeface="Open Sans" panose="020B0604020202020204" charset="0"/>
                  </a:rPr>
                  <a:t>Tìm các cặp đường thẳng song song với nhau trong các đường thẳng sau:</a:t>
                </a:r>
                <a:endParaRPr kumimoji="0" lang="en-US" altLang="en-US" sz="41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Rectangle 5"/>
                <p:cNvSpPr/>
                <p:nvPr/>
              </p:nvSpPr>
              <p:spPr>
                <a:xfrm>
                  <a:off x="1679092" y="2994232"/>
                  <a:ext cx="15359910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) </m:t>
                        </m:r>
                        <m:r>
                          <a:rPr lang="vi-VN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vi-VN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=2</m:t>
                        </m:r>
                        <m:r>
                          <a:rPr lang="vi-VN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vi-VN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+1;    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) </m:t>
                        </m:r>
                        <m:r>
                          <a:rPr lang="vi-VN" sz="40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vi-VN" sz="40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=−1−2</m:t>
                        </m:r>
                        <m:r>
                          <a:rPr lang="vi-VN" sz="40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;   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) </m:t>
                        </m:r>
                        <m:r>
                          <a:rPr lang="vi-VN" sz="40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vi-VN" sz="40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=2+2</m:t>
                        </m:r>
                        <m:r>
                          <a:rPr lang="vi-VN" sz="40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;   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)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vi-VN" sz="40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=−1+2</m:t>
                        </m:r>
                        <m:r>
                          <a:rPr lang="vi-VN" sz="40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4100">
                    <a:solidFill>
                      <a:prstClr val="black"/>
                    </a:solidFill>
                  </a:endParaRPr>
                </a:p>
              </p:txBody>
            </p:sp>
          </mc:Choice>
          <mc:Fallback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79092" y="2994232"/>
                  <a:ext cx="15359910" cy="70788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975534" y="7935301"/>
            <a:ext cx="1664352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47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28600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70398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609600" y="495300"/>
            <a:ext cx="17068800" cy="9220200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90600" y="888852"/>
            <a:ext cx="16306799" cy="1938992"/>
            <a:chOff x="533401" y="311863"/>
            <a:chExt cx="16306799" cy="1938992"/>
          </a:xfrm>
        </p:grpSpPr>
        <p:sp>
          <p:nvSpPr>
            <p:cNvPr id="12" name="Rounded Rectangle 11"/>
            <p:cNvSpPr/>
            <p:nvPr/>
          </p:nvSpPr>
          <p:spPr>
            <a:xfrm>
              <a:off x="533401" y="753021"/>
              <a:ext cx="2209799" cy="103767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Ví dụ </a:t>
              </a:r>
              <a:r>
                <a:rPr lang="en-US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Rectangle 12"/>
                <p:cNvSpPr/>
                <p:nvPr/>
              </p:nvSpPr>
              <p:spPr>
                <a:xfrm>
                  <a:off x="3124200" y="311863"/>
                  <a:ext cx="13716000" cy="193899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500"/>
                    </a:spcAft>
                  </a:pPr>
                  <a:r>
                    <a:rPr lang="vi-VN" sz="4000" smtClean="0"/>
                    <a:t>Tìm giá trị của </a:t>
                  </a:r>
                  <a14:m>
                    <m:oMath xmlns:m="http://schemas.openxmlformats.org/officeDocument/2006/math">
                      <m:r>
                        <a:rPr lang="vi-VN" sz="400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lang="vi-VN" sz="4000"/>
                    <a:t> để đường thẳng </a:t>
                  </a:r>
                  <a14:m>
                    <m:oMath xmlns:m="http://schemas.openxmlformats.org/officeDocument/2006/math">
                      <m:r>
                        <a:rPr lang="vi-VN" sz="4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vi-VN" sz="4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vi-VN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vi-VN" sz="400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vi-VN" sz="400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vi-VN" sz="4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vi-VN" sz="4000" i="1" smtClean="0">
                          <a:latin typeface="Cambria Math" panose="02040503050406030204" pitchFamily="18" charset="0"/>
                        </a:rPr>
                        <m:t>+2 </m:t>
                      </m:r>
                      <m:d>
                        <m:dPr>
                          <m:ctrlPr>
                            <a:rPr lang="vi-VN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≠1</m:t>
                          </m:r>
                        </m:e>
                      </m:d>
                    </m:oMath>
                  </a14:m>
                  <a:r>
                    <a:rPr lang="en-US" sz="4000" smtClean="0"/>
                    <a:t> </a:t>
                  </a:r>
                  <a:r>
                    <a:rPr lang="vi-VN" sz="4000" smtClean="0"/>
                    <a:t>song </a:t>
                  </a:r>
                  <a:r>
                    <a:rPr lang="vi-VN" sz="4000"/>
                    <a:t>song với </a:t>
                  </a:r>
                  <a:r>
                    <a:rPr lang="vi-VN" sz="4000"/>
                    <a:t>đường </a:t>
                  </a:r>
                  <a:r>
                    <a:rPr lang="vi-VN" sz="4000" smtClean="0"/>
                    <a:t>thẳng</a:t>
                  </a:r>
                  <a:r>
                    <a:rPr lang="en-US" sz="4000" smtClean="0"/>
                    <a:t> </a:t>
                  </a:r>
                  <a14:m>
                    <m:oMath xmlns:m="http://schemas.openxmlformats.org/officeDocument/2006/math">
                      <m:r>
                        <a:rPr lang="vi-VN" sz="4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vi-VN" sz="4000" i="1" smtClean="0">
                          <a:latin typeface="Cambria Math" panose="02040503050406030204" pitchFamily="18" charset="0"/>
                        </a:rPr>
                        <m:t> = −2</m:t>
                      </m:r>
                      <m:r>
                        <a:rPr lang="vi-VN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vi-VN" sz="4000" i="1">
                          <a:latin typeface="Cambria Math" panose="02040503050406030204" pitchFamily="18" charset="0"/>
                        </a:rPr>
                        <m:t>+1.</m:t>
                      </m:r>
                    </m:oMath>
                  </a14:m>
                  <a:endParaRPr lang="vi-VN" sz="4000"/>
                </a:p>
              </p:txBody>
            </p:sp>
          </mc:Choice>
          <mc:Fallback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4200" y="311863"/>
                  <a:ext cx="13716000" cy="1938992"/>
                </a:xfrm>
                <a:prstGeom prst="rect">
                  <a:avLst/>
                </a:prstGeom>
                <a:blipFill>
                  <a:blip r:embed="rId3"/>
                  <a:stretch>
                    <a:fillRect l="-1556" b="-6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8130849" y="3418082"/>
            <a:ext cx="2026293" cy="1275995"/>
            <a:chOff x="981393" y="777308"/>
            <a:chExt cx="1858639" cy="127599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222092" y="976785"/>
              <a:ext cx="14197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856437" y="5215109"/>
                <a:ext cx="14575119" cy="39793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/>
                  <a:t>Hai đường thẳng đã cho song song với nhau khi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vi-VN" sz="4000" i="1" smtClean="0">
                        <a:latin typeface="Cambria Math" panose="02040503050406030204" pitchFamily="18" charset="0"/>
                      </a:rPr>
                      <m:t> + 1 = −2</m:t>
                    </m:r>
                  </m:oMath>
                </a14:m>
                <a:r>
                  <a:rPr lang="vi-VN" sz="4000"/>
                  <a:t>, tức là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vi-VN" sz="4000" i="1" smtClean="0">
                        <a:latin typeface="Cambria Math" panose="02040503050406030204" pitchFamily="18" charset="0"/>
                      </a:rPr>
                      <m:t> = –3.</m:t>
                    </m:r>
                  </m:oMath>
                </a14:m>
                <a:endParaRPr lang="vi-VN" sz="4000"/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/>
                  <a:t>Giá trị này thoả mãn điều kiện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vi-VN" sz="4000"/>
                  <a:t>.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/>
                  <a:t>Vậy giá trị </a:t>
                </a:r>
                <a14:m>
                  <m:oMath xmlns:m="http://schemas.openxmlformats.org/officeDocument/2006/math">
                    <m:r>
                      <a:rPr lang="vi-VN" sz="40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vi-VN" sz="4000"/>
                  <a:t> cần tìm là </a:t>
                </a:r>
                <a14:m>
                  <m:oMath xmlns:m="http://schemas.openxmlformats.org/officeDocument/2006/math">
                    <m:r>
                      <a:rPr lang="vi-VN" sz="4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 = –3</m:t>
                    </m:r>
                  </m:oMath>
                </a14:m>
                <a:r>
                  <a:rPr lang="vi-VN" sz="4000" smtClean="0"/>
                  <a:t>.</a:t>
                </a:r>
                <a:endParaRPr lang="vi-VN" sz="400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437" y="5215109"/>
                <a:ext cx="14575119" cy="3979359"/>
              </a:xfrm>
              <a:prstGeom prst="rect">
                <a:avLst/>
              </a:prstGeom>
              <a:blipFill>
                <a:blip r:embed="rId5"/>
                <a:stretch>
                  <a:fillRect l="-1506" r="-1506" b="-56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9600" y="8428749"/>
            <a:ext cx="2010733" cy="15818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93949">
            <a:off x="243594" y="3650965"/>
            <a:ext cx="1462859" cy="179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82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0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6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7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8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861330" y="789672"/>
            <a:ext cx="10652728" cy="1001028"/>
            <a:chOff x="2646572" y="350971"/>
            <a:chExt cx="10652728" cy="1001028"/>
          </a:xfrm>
        </p:grpSpPr>
        <p:sp>
          <p:nvSpPr>
            <p:cNvPr id="22" name="Rectangle 21"/>
            <p:cNvSpPr/>
            <p:nvPr/>
          </p:nvSpPr>
          <p:spPr>
            <a:xfrm>
              <a:off x="3876528" y="350971"/>
              <a:ext cx="9422772" cy="9575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vi-VN" sz="4200" b="1" i="1">
                  <a:solidFill>
                    <a:srgbClr val="C00000"/>
                  </a:solidFill>
                  <a:ea typeface="Dotum" panose="020B0600000101010101" pitchFamily="34" charset="-127"/>
                  <a:cs typeface="Times New Roman" panose="02020603050405020304" pitchFamily="18" charset="0"/>
                </a:rPr>
                <a:t>Nhận biết hai đường thẳng cắt nhau</a:t>
              </a: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46572" y="408530"/>
              <a:ext cx="1066800" cy="943469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838199" y="3449241"/>
                <a:ext cx="16595557" cy="1846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500"/>
                  </a:spcAft>
                </a:pPr>
                <a:r>
                  <a:rPr lang="vi-VN" sz="3800">
                    <a:solidFill>
                      <a:prstClr val="black"/>
                    </a:solidFill>
                  </a:rPr>
                  <a:t>Cho hai đường thẳng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–1 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</a:rPr>
                  <a:t>và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–3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</a:rPr>
                  <a:t>. Bằng cách so sánh hai hệ số góc, hãy cho biết hai đường thẳng này có song song hay trùng nhau không.</a:t>
                </a:r>
                <a:endParaRPr kumimoji="0" lang="vi-VN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3449241"/>
                <a:ext cx="16595557" cy="1846659"/>
              </a:xfrm>
              <a:prstGeom prst="rect">
                <a:avLst/>
              </a:prstGeom>
              <a:blipFill>
                <a:blip r:embed="rId5"/>
                <a:stretch>
                  <a:fillRect l="-1175" r="-1175" b="-6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/>
          <p:cNvSpPr/>
          <p:nvPr/>
        </p:nvSpPr>
        <p:spPr>
          <a:xfrm>
            <a:off x="938464" y="2271299"/>
            <a:ext cx="1949117" cy="9906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</a:t>
            </a:r>
            <a:r>
              <a:rPr kumimoji="0" lang="en-US" sz="3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endParaRPr kumimoji="0" lang="en-US" sz="3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197604" y="5676900"/>
            <a:ext cx="1865566" cy="1197974"/>
            <a:chOff x="981393" y="777308"/>
            <a:chExt cx="1858639" cy="127599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222092" y="976785"/>
              <a:ext cx="1419799" cy="721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838200" y="7200900"/>
                <a:ext cx="16595557" cy="1846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2≠1</m:t>
                    </m:r>
                  </m:oMath>
                </a14:m>
                <a:r>
                  <a:rPr lang="vi-VN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nên hai đường thẳng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vi-VN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−3</m:t>
                    </m:r>
                  </m:oMath>
                </a14:m>
                <a:r>
                  <a:rPr lang="vi-VN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không song song</a:t>
                </a:r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</a:t>
                </a:r>
                <a:r>
                  <a:rPr lang="vi-VN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cũng không trùng nhau.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7200900"/>
                <a:ext cx="16595557" cy="1846659"/>
              </a:xfrm>
              <a:prstGeom prst="rect">
                <a:avLst/>
              </a:prstGeom>
              <a:blipFill>
                <a:blip r:embed="rId7"/>
                <a:stretch>
                  <a:fillRect l="-1212" r="-1176" b="-66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6108838" y="2077830"/>
            <a:ext cx="2118178" cy="10802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47852" y="8961360"/>
            <a:ext cx="1014454" cy="111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22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wipe dir="r"/>
      </p:transition>
    </mc:Choice>
    <mc:Fallback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905000" y="1409700"/>
            <a:ext cx="14335106" cy="6951543"/>
          </a:xfrm>
          <a:custGeom>
            <a:avLst/>
            <a:gdLst/>
            <a:ahLst/>
            <a:cxnLst/>
            <a:rect l="l" t="t" r="r" b="b"/>
            <a:pathLst>
              <a:path w="12363413" h="7634407">
                <a:moveTo>
                  <a:pt x="0" y="0"/>
                </a:moveTo>
                <a:lnTo>
                  <a:pt x="12363412" y="0"/>
                </a:lnTo>
                <a:lnTo>
                  <a:pt x="12363412" y="7634408"/>
                </a:lnTo>
                <a:lnTo>
                  <a:pt x="0" y="7634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Rectangle 20"/>
          <p:cNvSpPr/>
          <p:nvPr/>
        </p:nvSpPr>
        <p:spPr>
          <a:xfrm>
            <a:off x="7428293" y="2552700"/>
            <a:ext cx="3371437" cy="1366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 luận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2410144" y="4152900"/>
                <a:ext cx="13324817" cy="27123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75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500" smtClean="0">
                    <a:ea typeface="Arial" panose="020B0604020202020204" pitchFamily="34" charset="0"/>
                    <a:cs typeface="Times New Roman" panose="02020603050405020304" pitchFamily="18" charset="0"/>
                  </a:rPr>
                  <a:t>Hai đường thẳng </a:t>
                </a:r>
                <a14:m>
                  <m:oMath xmlns:m="http://schemas.openxmlformats.org/officeDocument/2006/math"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(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≠0)</m:t>
                    </m:r>
                  </m:oMath>
                </a14:m>
                <a:r>
                  <a:rPr lang="vi-VN" sz="45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5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5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vi-VN" sz="45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5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5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vi-VN" sz="45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sz="4500" i="1" smtClean="0">
                  <a:effectLst/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75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5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500" i="1">
                                <a:effectLst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vi-VN" sz="4500" i="1">
                                <a:effectLst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vi-VN" sz="4500" i="1">
                                <a:effectLst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vi-VN" sz="45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≠0</m:t>
                        </m:r>
                      </m:e>
                    </m:d>
                  </m:oMath>
                </a14:m>
                <a:r>
                  <a:rPr lang="vi-VN" sz="45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cắt nhau khi </a:t>
                </a:r>
                <a14:m>
                  <m:oMath xmlns:m="http://schemas.openxmlformats.org/officeDocument/2006/math"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≠</m:t>
                    </m:r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45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vi-VN" sz="45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ngược lại.</a:t>
                </a:r>
                <a:endParaRPr lang="en-US" sz="45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0144" y="4152900"/>
                <a:ext cx="13324817" cy="2712346"/>
              </a:xfrm>
              <a:prstGeom prst="rect">
                <a:avLst/>
              </a:prstGeom>
              <a:blipFill>
                <a:blip r:embed="rId7"/>
                <a:stretch>
                  <a:fillRect l="-1921" b="-8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4422812" y="943938"/>
            <a:ext cx="2766728" cy="267556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968107" flipH="1">
            <a:off x="1225445" y="6703003"/>
            <a:ext cx="1619297" cy="184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0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7"/>
          <p:cNvGrpSpPr/>
          <p:nvPr/>
        </p:nvGrpSpPr>
        <p:grpSpPr>
          <a:xfrm>
            <a:off x="425116" y="419100"/>
            <a:ext cx="17449800" cy="9448800"/>
            <a:chOff x="0" y="0"/>
            <a:chExt cx="4521135" cy="2620190"/>
          </a:xfrm>
        </p:grpSpPr>
        <p:sp>
          <p:nvSpPr>
            <p:cNvPr id="14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5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Freeform 9"/>
          <p:cNvSpPr/>
          <p:nvPr/>
        </p:nvSpPr>
        <p:spPr>
          <a:xfrm rot="629681" flipH="1">
            <a:off x="-632636" y="3985795"/>
            <a:ext cx="2714465" cy="2404236"/>
          </a:xfrm>
          <a:custGeom>
            <a:avLst/>
            <a:gdLst/>
            <a:ahLst/>
            <a:cxnLst/>
            <a:rect l="l" t="t" r="r" b="b"/>
            <a:pathLst>
              <a:path w="2657820" h="2345526">
                <a:moveTo>
                  <a:pt x="0" y="0"/>
                </a:moveTo>
                <a:lnTo>
                  <a:pt x="2657820" y="0"/>
                </a:lnTo>
                <a:lnTo>
                  <a:pt x="2657820" y="2345526"/>
                </a:lnTo>
                <a:lnTo>
                  <a:pt x="0" y="23455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3901977" y="5295900"/>
                <a:ext cx="10551109" cy="4147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 smtClean="0">
                    <a:ea typeface="Arial" panose="020B0604020202020204" pitchFamily="34" charset="0"/>
                    <a:cs typeface="Times New Roman" panose="02020603050405020304" pitchFamily="18" charset="0"/>
                  </a:rPr>
                  <a:t>Các đường thẳng cắt nhau là:</a:t>
                </a:r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=1−2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=1−2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=2+2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=1−2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977" y="5295900"/>
                <a:ext cx="10551109" cy="4147930"/>
              </a:xfrm>
              <a:prstGeom prst="rect">
                <a:avLst/>
              </a:prstGeom>
              <a:blipFill>
                <a:blip r:embed="rId6"/>
                <a:stretch>
                  <a:fillRect b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8136869" y="3543300"/>
            <a:ext cx="2026293" cy="1275995"/>
            <a:chOff x="981393" y="777308"/>
            <a:chExt cx="1858639" cy="1275995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222092" y="976785"/>
              <a:ext cx="14197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22995" y="907043"/>
            <a:ext cx="16827331" cy="1874257"/>
            <a:chOff x="1308542" y="1385278"/>
            <a:chExt cx="16827331" cy="1874257"/>
          </a:xfrm>
        </p:grpSpPr>
        <p:grpSp>
          <p:nvGrpSpPr>
            <p:cNvPr id="25" name="Group 24"/>
            <p:cNvGrpSpPr/>
            <p:nvPr/>
          </p:nvGrpSpPr>
          <p:grpSpPr>
            <a:xfrm>
              <a:off x="1308542" y="1385278"/>
              <a:ext cx="16288121" cy="1836277"/>
              <a:chOff x="1967579" y="1747466"/>
              <a:chExt cx="16288121" cy="1836277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67579" y="2076688"/>
                <a:ext cx="1513550" cy="1507055"/>
              </a:xfrm>
              <a:prstGeom prst="rect">
                <a:avLst/>
              </a:prstGeom>
            </p:spPr>
          </p:pic>
          <p:sp>
            <p:nvSpPr>
              <p:cNvPr id="18" name="Rectangle 1"/>
              <p:cNvSpPr>
                <a:spLocks noChangeArrowheads="1"/>
              </p:cNvSpPr>
              <p:nvPr/>
            </p:nvSpPr>
            <p:spPr bwMode="auto">
              <a:xfrm>
                <a:off x="3712421" y="1747466"/>
                <a:ext cx="14543279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algn="just">
                  <a:lnSpc>
                    <a:spcPct val="150000"/>
                  </a:lnSpc>
                </a:pPr>
                <a:r>
                  <a:rPr lang="vi-VN" altLang="en-US" sz="4000">
                    <a:solidFill>
                      <a:srgbClr val="000000"/>
                    </a:solidFill>
                    <a:ea typeface="Open Sans" panose="020B0604020202020204" charset="0"/>
                  </a:rPr>
                  <a:t>Tìm các cặp đường thẳng cắt nhau trong các đường thẳng </a:t>
                </a:r>
                <a:r>
                  <a:rPr lang="vi-VN" altLang="en-US" sz="4000">
                    <a:solidFill>
                      <a:srgbClr val="000000"/>
                    </a:solidFill>
                    <a:ea typeface="Open Sans" panose="020B0604020202020204" charset="0"/>
                  </a:rPr>
                  <a:t>sau</a:t>
                </a:r>
                <a:r>
                  <a:rPr lang="vi-VN" altLang="en-US" sz="4000" smtClean="0">
                    <a:solidFill>
                      <a:srgbClr val="000000"/>
                    </a:solidFill>
                    <a:ea typeface="Open Sans" panose="020B0604020202020204" charset="0"/>
                  </a:rPr>
                  <a:t>:</a:t>
                </a:r>
                <a:endParaRPr lang="vi-VN" altLang="en-US" sz="4000">
                  <a:solidFill>
                    <a:srgbClr val="000000"/>
                  </a:solidFill>
                  <a:ea typeface="Open Sans" panose="020B060402020202020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Rectangle 5"/>
                <p:cNvSpPr/>
                <p:nvPr/>
              </p:nvSpPr>
              <p:spPr>
                <a:xfrm>
                  <a:off x="2777823" y="2476500"/>
                  <a:ext cx="15358050" cy="7830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=2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+1;       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=2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         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=2+2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       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= 1 – 2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s-E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oMath>
                    </m:oMathPara>
                  </a14:m>
                  <a:endParaRPr kumimoji="0" lang="en-US" sz="41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7823" y="2476500"/>
                  <a:ext cx="15358050" cy="78303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975534" y="7935301"/>
            <a:ext cx="1664352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68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28600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70398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609600" y="495300"/>
            <a:ext cx="17068800" cy="9220200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43000" y="1028700"/>
            <a:ext cx="16002000" cy="1938992"/>
            <a:chOff x="533401" y="311863"/>
            <a:chExt cx="16002000" cy="1938992"/>
          </a:xfrm>
        </p:grpSpPr>
        <p:sp>
          <p:nvSpPr>
            <p:cNvPr id="12" name="Rounded Rectangle 11"/>
            <p:cNvSpPr/>
            <p:nvPr/>
          </p:nvSpPr>
          <p:spPr>
            <a:xfrm>
              <a:off x="533401" y="753021"/>
              <a:ext cx="2209799" cy="103767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Ví dụ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Rectangle 12"/>
                <p:cNvSpPr/>
                <p:nvPr/>
              </p:nvSpPr>
              <p:spPr>
                <a:xfrm>
                  <a:off x="3124200" y="311863"/>
                  <a:ext cx="13411201" cy="193899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  <a:spcAft>
                      <a:spcPts val="500"/>
                    </a:spcAft>
                  </a:pPr>
                  <a:r>
                    <a:rPr lang="vi-VN" sz="4000">
                      <a:solidFill>
                        <a:prstClr val="black"/>
                      </a:solidFill>
                    </a:rPr>
                    <a:t>Tìm các giá trị của </a:t>
                  </a:r>
                  <a14:m>
                    <m:oMath xmlns:m="http://schemas.openxmlformats.org/officeDocument/2006/math">
                      <m:r>
                        <a:rPr lang="vi-VN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lang="vi-VN" sz="4000">
                      <a:solidFill>
                        <a:prstClr val="black"/>
                      </a:solidFill>
                    </a:rPr>
                    <a:t> để đường thẳng </a:t>
                  </a:r>
                  <a14:m>
                    <m:oMath xmlns:m="http://schemas.openxmlformats.org/officeDocument/2006/math">
                      <m:r>
                        <a:rPr lang="vi-VN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vi-VN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𝑚𝑥</m:t>
                      </m:r>
                      <m:r>
                        <a:rPr lang="vi-VN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 (</m:t>
                      </m:r>
                      <m:r>
                        <a:rPr lang="vi-VN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vi-VN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a14:m>
                  <a:r>
                    <a:rPr lang="vi-VN" sz="4000">
                      <a:solidFill>
                        <a:prstClr val="black"/>
                      </a:solidFill>
                    </a:rPr>
                    <a:t>) cắt đường thẳng </a:t>
                  </a:r>
                  <a14:m>
                    <m:oMath xmlns:m="http://schemas.openxmlformats.org/officeDocument/2006/math">
                      <m:r>
                        <a:rPr lang="vi-VN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vi-VN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vi-VN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vi-VN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+ 1</m:t>
                      </m:r>
                    </m:oMath>
                  </a14:m>
                  <a:r>
                    <a:rPr lang="vi-VN" sz="4000">
                      <a:solidFill>
                        <a:prstClr val="black"/>
                      </a:solidFill>
                    </a:rPr>
                    <a:t>.</a:t>
                  </a:r>
                </a:p>
              </p:txBody>
            </p:sp>
          </mc:Choice>
          <mc:Fallback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4200" y="311863"/>
                  <a:ext cx="13411201" cy="1938992"/>
                </a:xfrm>
                <a:prstGeom prst="rect">
                  <a:avLst/>
                </a:prstGeom>
                <a:blipFill>
                  <a:blip r:embed="rId3"/>
                  <a:stretch>
                    <a:fillRect l="-1590" r="-1590" b="-6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8130847" y="3671711"/>
            <a:ext cx="2026293" cy="1275995"/>
            <a:chOff x="981393" y="777308"/>
            <a:chExt cx="1858639" cy="127599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222092" y="976785"/>
              <a:ext cx="14197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856435" y="5448300"/>
                <a:ext cx="14575119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 smtClean="0">
                    <a:solidFill>
                      <a:prstClr val="black"/>
                    </a:solidFill>
                  </a:rPr>
                  <a:t>Hai đường thẳng đã cho cắt nhau khi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</a:rPr>
                      <m:t>𝑚</m:t>
                    </m:r>
                    <m:r>
                      <a:rPr lang="en-US" sz="4000" i="1">
                        <a:solidFill>
                          <a:prstClr val="black"/>
                        </a:solidFill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vi-VN" sz="4000">
                    <a:solidFill>
                      <a:prstClr val="black"/>
                    </a:solidFill>
                  </a:rPr>
                  <a:t>.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solidFill>
                      <a:prstClr val="black"/>
                    </a:solidFill>
                  </a:rPr>
                  <a:t>Kết hợp với điều kiện đã cho, ta được các giá trị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prstClr val="black"/>
                        </a:solidFill>
                      </a:rPr>
                      <m:t>𝑚</m:t>
                    </m:r>
                  </m:oMath>
                </a14:m>
                <a:r>
                  <a:rPr lang="vi-VN" sz="4000">
                    <a:solidFill>
                      <a:prstClr val="black"/>
                    </a:solidFill>
                  </a:rPr>
                  <a:t> cần tìm là</a:t>
                </a:r>
                <a:r>
                  <a:rPr lang="vi-VN" sz="4000">
                    <a:solidFill>
                      <a:prstClr val="black"/>
                    </a:solidFill>
                  </a:rPr>
                  <a:t>: </a:t>
                </a:r>
                <a:endParaRPr lang="en-US" sz="4000" smtClean="0">
                  <a:solidFill>
                    <a:prstClr val="black"/>
                  </a:solidFill>
                </a:endParaRPr>
              </a:p>
              <a:p>
                <a:pPr lvl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</a:rPr>
                      <m:t>𝑚</m:t>
                    </m:r>
                    <m:r>
                      <a:rPr lang="en-US" sz="4000" i="1">
                        <a:solidFill>
                          <a:prstClr val="black"/>
                        </a:solidFill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4000" i="1">
                        <a:solidFill>
                          <a:prstClr val="black"/>
                        </a:solidFill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smtClean="0">
                    <a:solidFill>
                      <a:prstClr val="black"/>
                    </a:solidFill>
                  </a:rPr>
                  <a:t>và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</a:rPr>
                      <m:t>𝑚</m:t>
                    </m:r>
                    <m:r>
                      <a:rPr lang="en-US" sz="4000" i="1">
                        <a:solidFill>
                          <a:prstClr val="black"/>
                        </a:solidFill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4000" i="1">
                        <a:solidFill>
                          <a:prstClr val="black"/>
                        </a:solidFill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vi-VN" sz="4000">
                    <a:solidFill>
                      <a:prstClr val="black"/>
                    </a:solidFill>
                  </a:rPr>
                  <a:t>.</a:t>
                </a:r>
                <a:endParaRPr lang="vi-VN" sz="400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435" y="5448300"/>
                <a:ext cx="14575119" cy="3170099"/>
              </a:xfrm>
              <a:prstGeom prst="rect">
                <a:avLst/>
              </a:prstGeom>
              <a:blipFill>
                <a:blip r:embed="rId5"/>
                <a:stretch>
                  <a:fillRect l="-1506"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26997" y="7871097"/>
            <a:ext cx="1655960" cy="19077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71851" flipH="1">
            <a:off x="115869" y="2757105"/>
            <a:ext cx="1759156" cy="232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82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28600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70398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762000" y="533400"/>
            <a:ext cx="3718560" cy="10287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3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 </a:t>
            </a:r>
            <a:r>
              <a:rPr kumimoji="0" lang="en-US" sz="43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4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762000" y="1638300"/>
                <a:ext cx="16840200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vi-VN" sz="380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Tìm </a:t>
                </a:r>
                <a:r>
                  <a:rPr lang="vi-VN" sz="3800">
                    <a:solidFill>
                      <a:prstClr val="black"/>
                    </a:solidFill>
                    <a:cs typeface="Arial" panose="020B0604020202020204" pitchFamily="34" charset="0"/>
                  </a:rPr>
                  <a:t>các giá trị của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  <a:cs typeface="Arial" panose="020B0604020202020204" pitchFamily="34" charset="0"/>
                  </a:rPr>
                  <a:t> để đồ thị của hai hàm số đã cho </a:t>
                </a:r>
                <a:r>
                  <a:rPr lang="vi-VN" sz="3800">
                    <a:solidFill>
                      <a:prstClr val="black"/>
                    </a:solidFill>
                    <a:cs typeface="Arial" panose="020B0604020202020204" pitchFamily="34" charset="0"/>
                  </a:rPr>
                  <a:t>là</a:t>
                </a:r>
                <a:r>
                  <a:rPr lang="vi-VN" sz="380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:</a:t>
                </a:r>
                <a:endParaRPr lang="vi-VN" sz="380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vi-VN" sz="3800">
                    <a:solidFill>
                      <a:prstClr val="black"/>
                    </a:solidFill>
                    <a:cs typeface="Arial" panose="020B0604020202020204" pitchFamily="34" charset="0"/>
                  </a:rPr>
                  <a:t>a) Hai đường thẳng song song </a:t>
                </a:r>
                <a:r>
                  <a:rPr lang="vi-VN" sz="3800">
                    <a:solidFill>
                      <a:prstClr val="black"/>
                    </a:solidFill>
                    <a:cs typeface="Arial" panose="020B0604020202020204" pitchFamily="34" charset="0"/>
                  </a:rPr>
                  <a:t>với </a:t>
                </a:r>
                <a:r>
                  <a:rPr lang="vi-VN" sz="380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nhau.</a:t>
                </a:r>
                <a:r>
                  <a:rPr lang="en-US" sz="380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		</a:t>
                </a:r>
                <a:r>
                  <a:rPr lang="vi-VN" sz="380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b</a:t>
                </a:r>
                <a:r>
                  <a:rPr lang="vi-VN" sz="3800">
                    <a:solidFill>
                      <a:prstClr val="black"/>
                    </a:solidFill>
                    <a:cs typeface="Arial" panose="020B0604020202020204" pitchFamily="34" charset="0"/>
                  </a:rPr>
                  <a:t>) Hai đường thẳng cắt nhau.</a:t>
                </a:r>
                <a:endParaRPr kumimoji="0" lang="vi-VN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638300"/>
                <a:ext cx="16840200" cy="1846659"/>
              </a:xfrm>
              <a:prstGeom prst="rect">
                <a:avLst/>
              </a:prstGeom>
              <a:blipFill>
                <a:blip r:embed="rId3"/>
                <a:stretch>
                  <a:fillRect l="-1194" b="-6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8287508" y="3845447"/>
            <a:ext cx="1965647" cy="1238319"/>
            <a:chOff x="981393" y="777308"/>
            <a:chExt cx="1858639" cy="127599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222092" y="976785"/>
              <a:ext cx="1419799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85800" y="5260767"/>
                <a:ext cx="16992600" cy="4683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vi-VN" sz="3800">
                    <a:ea typeface="Arial" panose="020B0604020202020204" pitchFamily="34" charset="0"/>
                    <a:cs typeface="Times New Roman" panose="02020603050405020304" pitchFamily="18" charset="0"/>
                  </a:rPr>
                  <a:t>Điều kiện để 2 hàm số là hàm số bậc nhất lần lượt là:</a:t>
                </a:r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≠0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vi-VN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≠0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hay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≠0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≠1</m:t>
                    </m:r>
                  </m:oMath>
                </a14:m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vi-VN" sz="380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a) Để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𝑚𝑥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song song với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vi-VN" sz="38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thì:</a:t>
                </a:r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−1⟺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(TMĐK)</a:t>
                </a:r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vi-VN" sz="380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Vậy với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thì hai đồ thị của hàm số song song </a:t>
                </a:r>
                <a:r>
                  <a:rPr lang="vi-VN" sz="38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với </a:t>
                </a:r>
                <a:r>
                  <a:rPr lang="vi-VN" sz="38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nhau</a:t>
                </a:r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260767"/>
                <a:ext cx="16992600" cy="4683333"/>
              </a:xfrm>
              <a:prstGeom prst="rect">
                <a:avLst/>
              </a:prstGeom>
              <a:blipFill>
                <a:blip r:embed="rId5"/>
                <a:stretch>
                  <a:fillRect l="-1184" b="-1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724825">
            <a:off x="-266382" y="3106874"/>
            <a:ext cx="1409290" cy="160479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648200" y="723900"/>
                <a:ext cx="13273050" cy="677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380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Cho hai hàm số bậc nhất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𝑚𝑥</m:t>
                    </m:r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r>
                  <a:rPr lang="en-US" sz="380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3800">
                    <a:solidFill>
                      <a:prstClr val="black"/>
                    </a:solidFill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vi-VN" sz="3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vi-VN" sz="3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vi-VN" sz="3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–1</m:t>
                        </m:r>
                      </m:e>
                    </m:d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vi-VN" sz="3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723900"/>
                <a:ext cx="13273050" cy="677108"/>
              </a:xfrm>
              <a:prstGeom prst="rect">
                <a:avLst/>
              </a:prstGeom>
              <a:blipFill>
                <a:blip r:embed="rId7"/>
                <a:stretch>
                  <a:fillRect l="-1516" t="-171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88559" y="7223738"/>
            <a:ext cx="2130999" cy="264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82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28600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70398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762000" y="533400"/>
            <a:ext cx="3718560" cy="10287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3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 </a:t>
            </a:r>
            <a:r>
              <a:rPr kumimoji="0" lang="en-US" sz="43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4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762000" y="1638300"/>
                <a:ext cx="16840200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Tìm </a:t>
                </a:r>
                <a:r>
                  <a:rPr kumimoji="0" lang="vi-VN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các giá trị của </a:t>
                </a:r>
                <a14:m>
                  <m:oMath xmlns:m="http://schemas.openxmlformats.org/officeDocument/2006/math">
                    <m:r>
                      <a:rPr kumimoji="0" lang="vi-VN" sz="3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vi-VN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để đồ thị của hai hàm số đã cho là</a:t>
                </a:r>
                <a:r>
                  <a:rPr kumimoji="0" lang="vi-VN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:</a:t>
                </a:r>
                <a:endParaRPr kumimoji="0" lang="vi-VN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a) Hai đường thẳng song song với </a:t>
                </a:r>
                <a:r>
                  <a:rPr kumimoji="0" lang="vi-VN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nhau.</a:t>
                </a:r>
                <a:r>
                  <a:rPr kumimoji="0" lang="en-US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		</a:t>
                </a:r>
                <a:r>
                  <a:rPr kumimoji="0" lang="vi-VN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</a:t>
                </a:r>
                <a:r>
                  <a:rPr kumimoji="0" lang="vi-VN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 Hai đường thẳng cắt nhau.</a:t>
                </a: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638300"/>
                <a:ext cx="16840200" cy="1846659"/>
              </a:xfrm>
              <a:prstGeom prst="rect">
                <a:avLst/>
              </a:prstGeom>
              <a:blipFill>
                <a:blip r:embed="rId3"/>
                <a:stretch>
                  <a:fillRect l="-1194" b="-6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8287508" y="3845447"/>
            <a:ext cx="1965647" cy="1238319"/>
            <a:chOff x="981393" y="777308"/>
            <a:chExt cx="1858639" cy="127599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222092" y="976785"/>
              <a:ext cx="1419799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762000" y="5524500"/>
                <a:ext cx="13792200" cy="3908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vi-VN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) Để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𝑚𝑥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cắt với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vi-VN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thì: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−1⟺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≠−1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Kết hợp điều kiện ta thấy, với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≠−1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thì hai đồ thị của hàm số cắt nhau.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5524500"/>
                <a:ext cx="13792200" cy="3908762"/>
              </a:xfrm>
              <a:prstGeom prst="rect">
                <a:avLst/>
              </a:prstGeom>
              <a:blipFill>
                <a:blip r:embed="rId5"/>
                <a:stretch>
                  <a:fillRect l="-1458" r="-1414" b="-2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724825">
            <a:off x="-266382" y="3106874"/>
            <a:ext cx="1409290" cy="160479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648200" y="723900"/>
                <a:ext cx="13273050" cy="677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Cho hai hàm số bậc nhất </a:t>
                </a:r>
                <a14:m>
                  <m:oMath xmlns:m="http://schemas.openxmlformats.org/officeDocument/2006/math">
                    <m:r>
                      <a:rPr kumimoji="0" lang="vi-VN" sz="3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vi-VN" sz="3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=2</m:t>
                    </m:r>
                    <m:r>
                      <a:rPr kumimoji="0" lang="vi-VN" sz="3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𝑚𝑥</m:t>
                    </m:r>
                    <m:r>
                      <a:rPr kumimoji="0" lang="vi-VN" sz="3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+1</m:t>
                    </m:r>
                  </m:oMath>
                </a14:m>
                <a:r>
                  <a:rPr kumimoji="0" lang="en-US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vi-VN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kumimoji="0" lang="vi-VN" sz="3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vi-VN" sz="3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kumimoji="0" lang="vi-VN" sz="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0" lang="vi-VN" sz="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kumimoji="0" lang="vi-VN" sz="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 –1</m:t>
                        </m:r>
                      </m:e>
                    </m:d>
                    <m:r>
                      <a:rPr kumimoji="0" lang="vi-VN" sz="3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3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</m:t>
                    </m:r>
                    <m:r>
                      <a:rPr kumimoji="0" lang="vi-VN" sz="3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2</m:t>
                    </m:r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723900"/>
                <a:ext cx="13273050" cy="677108"/>
              </a:xfrm>
              <a:prstGeom prst="rect">
                <a:avLst/>
              </a:prstGeom>
              <a:blipFill>
                <a:blip r:embed="rId7"/>
                <a:stretch>
                  <a:fillRect l="-1516" t="-171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88559" y="7223738"/>
            <a:ext cx="2130999" cy="264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03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0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6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7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8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44642" y="218572"/>
            <a:ext cx="5013158" cy="1295401"/>
            <a:chOff x="304800" y="266692"/>
            <a:chExt cx="6723236" cy="1295401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304800" y="266692"/>
              <a:ext cx="6723236" cy="1295401"/>
            </a:xfrm>
            <a:prstGeom prst="round1Rect">
              <a:avLst>
                <a:gd name="adj" fmla="val 29216"/>
              </a:avLst>
            </a:prstGeom>
            <a:solidFill>
              <a:srgbClr val="FFD34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49406" y="511342"/>
              <a:ext cx="5908125" cy="8156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7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Thử</a:t>
              </a:r>
              <a:r>
                <a:rPr kumimoji="0" lang="en-US" sz="47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thách nhỏ</a:t>
              </a:r>
              <a:endParaRPr kumimoji="0" lang="en-US" sz="4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>
                <a:spLocks noChangeArrowheads="1"/>
              </p:cNvSpPr>
              <p:nvPr/>
            </p:nvSpPr>
            <p:spPr bwMode="auto">
              <a:xfrm>
                <a:off x="521368" y="1714500"/>
                <a:ext cx="15609741" cy="31700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altLang="en-US" sz="4000">
                    <a:solidFill>
                      <a:srgbClr val="000000"/>
                    </a:solidFill>
                    <a:cs typeface="Arial" panose="020B0604020202020204" pitchFamily="34" charset="0"/>
                  </a:rPr>
                  <a:t>Liệu hai đường thẳng phân biệt có cùng hệ số góc có thể </a:t>
                </a:r>
                <a:r>
                  <a:rPr lang="vi-VN" altLang="en-US" sz="4000">
                    <a:solidFill>
                      <a:srgbClr val="000000"/>
                    </a:solidFill>
                    <a:cs typeface="Arial" panose="020B0604020202020204" pitchFamily="34" charset="0"/>
                  </a:rPr>
                  <a:t>có</a:t>
                </a:r>
                <a:r>
                  <a:rPr lang="vi-VN" altLang="en-US" sz="400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:</a:t>
                </a:r>
                <a:endParaRPr lang="en-US" altLang="en-US" sz="4000" smtClean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prstClr val="black"/>
                    </a:solidFill>
                    <a:cs typeface="Arial" panose="020B0604020202020204" pitchFamily="34" charset="0"/>
                  </a:rPr>
                  <a:t>a) Cùng giao điểm với trục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𝑂𝑥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4000">
                    <a:solidFill>
                      <a:prstClr val="black"/>
                    </a:solidFill>
                    <a:cs typeface="Arial" panose="020B0604020202020204" pitchFamily="34" charset="0"/>
                  </a:rPr>
                  <a:t>không</a:t>
                </a:r>
                <a:r>
                  <a:rPr lang="en-US" sz="400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?</a:t>
                </a:r>
                <a:endParaRPr lang="en-US" sz="400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prstClr val="black"/>
                    </a:solidFill>
                    <a:cs typeface="Arial" panose="020B0604020202020204" pitchFamily="34" charset="0"/>
                  </a:rPr>
                  <a:t>b) Cùng giao điểm với trục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𝑂𝑦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cs typeface="Arial" panose="020B0604020202020204" pitchFamily="34" charset="0"/>
                  </a:rPr>
                  <a:t> không?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1368" y="1714500"/>
                <a:ext cx="15609741" cy="3170099"/>
              </a:xfrm>
              <a:prstGeom prst="rect">
                <a:avLst/>
              </a:prstGeom>
              <a:blipFill>
                <a:blip r:embed="rId3"/>
                <a:stretch>
                  <a:fillRect l="-1406" b="-442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33400" y="6776234"/>
                <a:ext cx="17165526" cy="29392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solidFill>
                      <a:prstClr val="black"/>
                    </a:solidFill>
                    <a:ea typeface="Dotum" panose="020B0600000101010101" pitchFamily="34" charset="-127"/>
                    <a:cs typeface="Times New Roman" panose="02020603050405020304" pitchFamily="18" charset="0"/>
                  </a:rPr>
                  <a:t>Hai đường thẳng phân biệt có cùng hệ số góc thì chúng phải song song với nhau</a:t>
                </a:r>
                <a:r>
                  <a:rPr lang="vi-VN" sz="4000">
                    <a:solidFill>
                      <a:prstClr val="black"/>
                    </a:solidFill>
                    <a:ea typeface="Dotum" panose="020B0600000101010101" pitchFamily="34" charset="-127"/>
                    <a:cs typeface="Times New Roman" panose="02020603050405020304" pitchFamily="18" charset="0"/>
                  </a:rPr>
                  <a:t>. </a:t>
                </a:r>
                <a:endParaRPr lang="en-US" sz="4000" smtClean="0">
                  <a:solidFill>
                    <a:prstClr val="black"/>
                  </a:solidFill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 smtClean="0">
                    <a:solidFill>
                      <a:prstClr val="black"/>
                    </a:solidFill>
                    <a:ea typeface="Dotum" panose="020B0600000101010101" pitchFamily="34" charset="-127"/>
                    <a:cs typeface="Times New Roman" panose="02020603050405020304" pitchFamily="18" charset="0"/>
                  </a:rPr>
                  <a:t>Do </a:t>
                </a:r>
                <a:r>
                  <a:rPr lang="vi-VN" sz="4000">
                    <a:solidFill>
                      <a:prstClr val="black"/>
                    </a:solidFill>
                    <a:ea typeface="Dotum" panose="020B0600000101010101" pitchFamily="34" charset="-127"/>
                    <a:cs typeface="Times New Roman" panose="02020603050405020304" pitchFamily="18" charset="0"/>
                  </a:rPr>
                  <a:t>vậy mà chúng không thể có cùng giao điểm với trục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vi-VN" sz="4000">
                    <a:solidFill>
                      <a:prstClr val="black"/>
                    </a:solidFill>
                    <a:ea typeface="Dotum" panose="020B0600000101010101" pitchFamily="34" charset="-127"/>
                    <a:cs typeface="Times New Roman" panose="02020603050405020304" pitchFamily="18" charset="0"/>
                  </a:rPr>
                  <a:t> hoặc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𝑂𝑦</m:t>
                    </m:r>
                  </m:oMath>
                </a14:m>
                <a:r>
                  <a:rPr lang="vi-VN" sz="4000">
                    <a:solidFill>
                      <a:prstClr val="black"/>
                    </a:solidFill>
                    <a:ea typeface="Dotum" panose="020B0600000101010101" pitchFamily="34" charset="-127"/>
                    <a:cs typeface="Times New Roman" panose="02020603050405020304" pitchFamily="18" charset="0"/>
                  </a:rPr>
                  <a:t> được.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6776234"/>
                <a:ext cx="17165526" cy="2939266"/>
              </a:xfrm>
              <a:prstGeom prst="rect">
                <a:avLst/>
              </a:prstGeom>
              <a:blipFill>
                <a:blip r:embed="rId4"/>
                <a:stretch>
                  <a:fillRect l="-1279" r="-1279" b="-4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8020391" y="5067300"/>
            <a:ext cx="2264228" cy="1426419"/>
            <a:chOff x="1104912" y="690519"/>
            <a:chExt cx="2140966" cy="1469818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912" y="690519"/>
              <a:ext cx="2140966" cy="146981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222091" y="976784"/>
              <a:ext cx="1900268" cy="72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90101" y="1685000"/>
            <a:ext cx="2208564" cy="30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9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circle/>
      </p:transition>
    </mc:Choice>
    <mc:Fallback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304800" y="9689102"/>
            <a:ext cx="18797996" cy="9398998"/>
            <a:chOff x="-228600" y="7810500"/>
            <a:chExt cx="18797996" cy="9398998"/>
          </a:xfrm>
        </p:grpSpPr>
        <p:sp>
          <p:nvSpPr>
            <p:cNvPr id="2" name="Freeform 2"/>
            <p:cNvSpPr/>
            <p:nvPr/>
          </p:nvSpPr>
          <p:spPr>
            <a:xfrm>
              <a:off x="-228600" y="7810500"/>
              <a:ext cx="9398998" cy="9398998"/>
            </a:xfrm>
            <a:custGeom>
              <a:avLst/>
              <a:gdLst/>
              <a:ahLst/>
              <a:cxnLst/>
              <a:rect l="l" t="t" r="r" b="b"/>
              <a:pathLst>
                <a:path w="9398998" h="9398998">
                  <a:moveTo>
                    <a:pt x="0" y="0"/>
                  </a:moveTo>
                  <a:lnTo>
                    <a:pt x="9398998" y="0"/>
                  </a:lnTo>
                  <a:lnTo>
                    <a:pt x="9398998" y="9398998"/>
                  </a:lnTo>
                  <a:lnTo>
                    <a:pt x="0" y="93989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3" name="Freeform 3"/>
            <p:cNvSpPr/>
            <p:nvPr/>
          </p:nvSpPr>
          <p:spPr>
            <a:xfrm>
              <a:off x="9170398" y="7810500"/>
              <a:ext cx="9398998" cy="9398998"/>
            </a:xfrm>
            <a:custGeom>
              <a:avLst/>
              <a:gdLst/>
              <a:ahLst/>
              <a:cxnLst/>
              <a:rect l="l" t="t" r="r" b="b"/>
              <a:pathLst>
                <a:path w="9398998" h="9398998">
                  <a:moveTo>
                    <a:pt x="0" y="0"/>
                  </a:moveTo>
                  <a:lnTo>
                    <a:pt x="9398998" y="0"/>
                  </a:lnTo>
                  <a:lnTo>
                    <a:pt x="9398998" y="9398998"/>
                  </a:lnTo>
                  <a:lnTo>
                    <a:pt x="0" y="93989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16" name="TextBox 15"/>
          <p:cNvSpPr txBox="1"/>
          <p:nvPr/>
        </p:nvSpPr>
        <p:spPr>
          <a:xfrm>
            <a:off x="6016445" y="470237"/>
            <a:ext cx="6629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Vận dụng</a:t>
            </a:r>
            <a:endParaRPr kumimoji="0" lang="en-US" sz="60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Freeform 8"/>
          <p:cNvSpPr/>
          <p:nvPr/>
        </p:nvSpPr>
        <p:spPr>
          <a:xfrm rot="1045462">
            <a:off x="16498345" y="219021"/>
            <a:ext cx="1437927" cy="1498080"/>
          </a:xfrm>
          <a:custGeom>
            <a:avLst/>
            <a:gdLst/>
            <a:ahLst/>
            <a:cxnLst/>
            <a:rect l="l" t="t" r="r" b="b"/>
            <a:pathLst>
              <a:path w="2067473" h="2676341">
                <a:moveTo>
                  <a:pt x="0" y="0"/>
                </a:moveTo>
                <a:lnTo>
                  <a:pt x="2067473" y="0"/>
                </a:lnTo>
                <a:lnTo>
                  <a:pt x="2067473" y="2676340"/>
                </a:lnTo>
                <a:lnTo>
                  <a:pt x="0" y="26763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Rectangle 3"/>
          <p:cNvSpPr/>
          <p:nvPr/>
        </p:nvSpPr>
        <p:spPr>
          <a:xfrm>
            <a:off x="1470574" y="1756708"/>
            <a:ext cx="157211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trình bày cách làm của anh Pi để trả lời câu hỏi của bạn Vuông trong tình huống mở đầu.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202385" y="3945681"/>
            <a:ext cx="2264228" cy="1426419"/>
            <a:chOff x="1104912" y="690519"/>
            <a:chExt cx="2140966" cy="1469818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912" y="690519"/>
              <a:ext cx="2140966" cy="146981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222091" y="976784"/>
              <a:ext cx="1900268" cy="72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482605" y="5556234"/>
                <a:ext cx="15697081" cy="4006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vi-VN" sz="4000" smtClean="0">
                    <a:ea typeface="Arial" panose="020B0604020202020204" pitchFamily="34" charset="0"/>
                    <a:cs typeface="Times New Roman" panose="02020603050405020304" pitchFamily="18" charset="0"/>
                  </a:rPr>
                  <a:t>Hai </a:t>
                </a:r>
                <a:r>
                  <a:rPr lang="vi-VN" sz="4000">
                    <a:ea typeface="Arial" panose="020B0604020202020204" pitchFamily="34" charset="0"/>
                    <a:cs typeface="Times New Roman" panose="02020603050405020304" pitchFamily="18" charset="0"/>
                  </a:rPr>
                  <a:t>đường thẳng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vi-VN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có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vi-VN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;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≠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thì chúng song song </a:t>
                </a:r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với </a:t>
                </a:r>
                <a:r>
                  <a:rPr lang="vi-VN" sz="40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nhau</a:t>
                </a:r>
                <a:endParaRPr lang="en-US" sz="4000" smtClean="0"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vi-VN" sz="4000" smtClean="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Hai </a:t>
                </a:r>
                <a:r>
                  <a:rPr lang="vi-VN" sz="400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đường thẳng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vi-VN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có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4000" i="1">
                        <a:effectLst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≠</m:t>
                    </m:r>
                    <m:sSup>
                      <m:sSupPr>
                        <m:ctrlPr>
                          <a:rPr lang="en-US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vi-VN" sz="4000" i="1">
                            <a:effectLst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thì chúng </a:t>
                </a:r>
                <a:r>
                  <a:rPr lang="vi-VN" sz="400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cắt </a:t>
                </a:r>
                <a:r>
                  <a:rPr lang="vi-VN" sz="40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nhau</a:t>
                </a:r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605" y="5556234"/>
                <a:ext cx="15697081" cy="4006866"/>
              </a:xfrm>
              <a:prstGeom prst="rect">
                <a:avLst/>
              </a:prstGeom>
              <a:blipFill>
                <a:blip r:embed="rId5"/>
                <a:stretch>
                  <a:fillRect l="-1243" r="-1398" b="-25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8724900"/>
            <a:ext cx="989415" cy="116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5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9554144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" name="Freeform 2"/>
          <p:cNvSpPr/>
          <p:nvPr/>
        </p:nvSpPr>
        <p:spPr>
          <a:xfrm>
            <a:off x="-246493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3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14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chemeClr val="bg1"/>
            </a:solidFill>
            <a:ln w="209550">
              <a:solidFill>
                <a:srgbClr val="FFCB7C"/>
              </a:solidFill>
            </a:ln>
          </p:spPr>
        </p:sp>
        <p:sp>
          <p:nvSpPr>
            <p:cNvPr id="15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295400" y="1729872"/>
            <a:ext cx="15763595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7300" b="1" kern="0">
                <a:solidFill>
                  <a:schemeClr val="tx2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CHƯƠNG VII. PHƯƠNG TRÌNH BẬC NHẤT VÀ HÀM SỐ BẬC NHẤT</a:t>
            </a:r>
            <a:endParaRPr lang="en-US" sz="7300" b="1" kern="0">
              <a:solidFill>
                <a:schemeClr val="tx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02680" y="5286027"/>
            <a:ext cx="13482639" cy="3340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7500" b="1">
                <a:solidFill>
                  <a:srgbClr val="C00000"/>
                </a:solidFill>
                <a:cs typeface="Arial" panose="020B0604020202020204" pitchFamily="34" charset="0"/>
              </a:rPr>
              <a:t>BÀI 29. HỆ SỐ GÓC CỦA ĐƯỜNG THẲNG </a:t>
            </a:r>
            <a:endParaRPr lang="en-US" sz="75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6"/>
          <p:cNvSpPr/>
          <p:nvPr/>
        </p:nvSpPr>
        <p:spPr>
          <a:xfrm rot="10238553">
            <a:off x="511361" y="795863"/>
            <a:ext cx="1803438" cy="2081271"/>
          </a:xfrm>
          <a:custGeom>
            <a:avLst/>
            <a:gdLst/>
            <a:ahLst/>
            <a:cxnLst/>
            <a:rect l="l" t="t" r="r" b="b"/>
            <a:pathLst>
              <a:path w="1976386" h="2421299">
                <a:moveTo>
                  <a:pt x="0" y="0"/>
                </a:moveTo>
                <a:lnTo>
                  <a:pt x="1976386" y="0"/>
                </a:lnTo>
                <a:lnTo>
                  <a:pt x="1976386" y="2421299"/>
                </a:lnTo>
                <a:lnTo>
                  <a:pt x="0" y="242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438174" y="7132587"/>
            <a:ext cx="2335476" cy="2861226"/>
          </a:xfrm>
          <a:custGeom>
            <a:avLst/>
            <a:gdLst/>
            <a:ahLst/>
            <a:cxnLst/>
            <a:rect l="l" t="t" r="r" b="b"/>
            <a:pathLst>
              <a:path w="2335476" h="2861226">
                <a:moveTo>
                  <a:pt x="0" y="0"/>
                </a:moveTo>
                <a:lnTo>
                  <a:pt x="2335476" y="0"/>
                </a:lnTo>
                <a:lnTo>
                  <a:pt x="2335476" y="2861226"/>
                </a:lnTo>
                <a:lnTo>
                  <a:pt x="0" y="28612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comb/>
      </p:transition>
    </mc:Choice>
    <mc:Fallback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962294" y="1326296"/>
            <a:ext cx="12363413" cy="7634407"/>
          </a:xfrm>
          <a:custGeom>
            <a:avLst/>
            <a:gdLst/>
            <a:ahLst/>
            <a:cxnLst/>
            <a:rect l="l" t="t" r="r" b="b"/>
            <a:pathLst>
              <a:path w="12363413" h="7634407">
                <a:moveTo>
                  <a:pt x="0" y="0"/>
                </a:moveTo>
                <a:lnTo>
                  <a:pt x="12363412" y="0"/>
                </a:lnTo>
                <a:lnTo>
                  <a:pt x="12363412" y="7634408"/>
                </a:lnTo>
                <a:lnTo>
                  <a:pt x="0" y="7634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Rectangle 16"/>
          <p:cNvSpPr/>
          <p:nvPr/>
        </p:nvSpPr>
        <p:spPr>
          <a:xfrm>
            <a:off x="3632001" y="2709154"/>
            <a:ext cx="11056079" cy="2358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</a:t>
            </a:r>
            <a:r>
              <a:rPr kumimoji="0" lang="en-US" sz="11000" b="1" i="0" u="none" strike="noStrike" kern="1200" cap="none" spc="0" normalizeH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TẬP</a:t>
            </a:r>
            <a:endParaRPr kumimoji="0" lang="en-US" sz="110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3443" y="6251608"/>
            <a:ext cx="4641110" cy="270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223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pageCurlDoubl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08005" y="5676900"/>
            <a:ext cx="11056079" cy="1740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TRÒ</a:t>
            </a:r>
            <a:r>
              <a:rPr kumimoji="0" lang="en-US" sz="8000" b="1" i="0" u="none" strike="noStrike" kern="1200" cap="none" spc="0" normalizeH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CHƠI BÓNG ĐÁ</a:t>
            </a:r>
            <a:endParaRPr kumimoji="0" lang="en-US" sz="8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Thủ Mô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2705100"/>
            <a:ext cx="3032091" cy="2747118"/>
          </a:xfrm>
          <a:prstGeom prst="rect">
            <a:avLst/>
          </a:prstGeom>
        </p:spPr>
      </p:pic>
      <p:pic>
        <p:nvPicPr>
          <p:cNvPr id="9" name="Quả Bó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0" y="8039100"/>
            <a:ext cx="1758463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907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fallOver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6827E-7 L 0.19167 -2.6827E-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75 -0.00023 " pathEditMode="relative" rAng="0" ptsTypes="AA">
                                      <p:cBhvr>
                                        <p:cTn id="20" dur="1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Quả Bó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763" y="7658100"/>
            <a:ext cx="1055078" cy="914400"/>
          </a:xfrm>
          <a:prstGeom prst="rect">
            <a:avLst/>
          </a:prstGeom>
        </p:spPr>
      </p:pic>
      <p:pic>
        <p:nvPicPr>
          <p:cNvPr id="7" name="Thủ Mô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255" y="2400300"/>
            <a:ext cx="3032091" cy="27471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âu TL A"/>
              <p:cNvSpPr/>
              <p:nvPr/>
            </p:nvSpPr>
            <p:spPr>
              <a:xfrm>
                <a:off x="10629900" y="6517707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500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vi-VN" sz="50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5000">
                  <a:effectLst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âu TL 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9900" y="6517707"/>
                <a:ext cx="4457700" cy="1394460"/>
              </a:xfrm>
              <a:prstGeom prst="flowChartTerminator">
                <a:avLst/>
              </a:prstGeom>
              <a:blipFill>
                <a:blip r:embed="rId7"/>
                <a:stretch>
                  <a:fillRect b="-2128"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âu TL C"/>
              <p:cNvSpPr/>
              <p:nvPr/>
            </p:nvSpPr>
            <p:spPr>
              <a:xfrm>
                <a:off x="3284555" y="83439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vi-VN" sz="5000">
                    <a:ea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vi-VN" sz="5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−2</m:t>
                    </m:r>
                  </m:oMath>
                </a14:m>
                <a:endParaRPr lang="en-US" sz="5000" b="1" dirty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Câu TL 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555" y="8343900"/>
                <a:ext cx="4457700" cy="1394460"/>
              </a:xfrm>
              <a:prstGeom prst="flowChartTerminator">
                <a:avLst/>
              </a:prstGeom>
              <a:blipFill>
                <a:blip r:embed="rId8"/>
                <a:stretch>
                  <a:fillRect b="-2128"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âu TL B"/>
              <p:cNvSpPr/>
              <p:nvPr/>
            </p:nvSpPr>
            <p:spPr>
              <a:xfrm>
                <a:off x="3284555" y="6517707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vi-VN" sz="5000">
                    <a:ea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vi-VN" sz="5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vi-VN" sz="5000">
                    <a:effectLst/>
                    <a:ea typeface="Arial" panose="020B0604020202020204" pitchFamily="34" charset="0"/>
                  </a:rPr>
                  <a:t>	</a:t>
                </a:r>
                <a:endParaRPr lang="en-US" sz="5000" b="1" dirty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Câu TL 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555" y="6517707"/>
                <a:ext cx="4457700" cy="1394460"/>
              </a:xfrm>
              <a:prstGeom prst="flowChartTerminator">
                <a:avLst/>
              </a:prstGeom>
              <a:blipFill>
                <a:blip r:embed="rId9"/>
                <a:stretch>
                  <a:fillRect b="-2128"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âu TL D"/>
              <p:cNvSpPr/>
              <p:nvPr/>
            </p:nvSpPr>
            <p:spPr>
              <a:xfrm>
                <a:off x="10629900" y="83439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500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vi-VN" sz="50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endParaRPr lang="en-US" sz="5000">
                  <a:effectLst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Câu TL D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9900" y="8343900"/>
                <a:ext cx="4457700" cy="1394460"/>
              </a:xfrm>
              <a:prstGeom prst="flowChartTerminator">
                <a:avLst/>
              </a:prstGeom>
              <a:blipFill>
                <a:blip r:embed="rId10"/>
                <a:stretch>
                  <a:fillRect b="-2128"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ai"/>
          <p:cNvSpPr/>
          <p:nvPr/>
        </p:nvSpPr>
        <p:spPr>
          <a:xfrm>
            <a:off x="7543802" y="5147418"/>
            <a:ext cx="3230546" cy="91048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5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 RỒI</a:t>
            </a:r>
          </a:p>
        </p:txBody>
      </p:sp>
      <p:sp>
        <p:nvSpPr>
          <p:cNvPr id="13" name="Đúng"/>
          <p:cNvSpPr/>
          <p:nvPr/>
        </p:nvSpPr>
        <p:spPr>
          <a:xfrm>
            <a:off x="7543801" y="5147418"/>
            <a:ext cx="3230546" cy="910482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5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</a:p>
        </p:txBody>
      </p:sp>
      <p:pic>
        <p:nvPicPr>
          <p:cNvPr id="14" name="15s">
            <a:hlinkClick r:id="" action="ppaction://media"/>
            <a:extLst>
              <a:ext uri="{FF2B5EF4-FFF2-40B4-BE49-F238E27FC236}">
                <a16:creationId xmlns:a16="http://schemas.microsoft.com/office/drawing/2014/main" id="{99DEE66F-3784-4741-8AFE-FEB5C314576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296" end="1439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743786" y="2541064"/>
            <a:ext cx="3842351" cy="2465590"/>
          </a:xfrm>
          <a:prstGeom prst="snip2DiagRect">
            <a:avLst>
              <a:gd name="adj1" fmla="val 0"/>
              <a:gd name="adj2" fmla="val 6620"/>
            </a:avLst>
          </a:prstGeom>
          <a:ln w="31750" cap="flat">
            <a:gradFill>
              <a:gsLst>
                <a:gs pos="0">
                  <a:srgbClr val="7F7F7F"/>
                </a:gs>
                <a:gs pos="100000">
                  <a:srgbClr val="F2F2F2"/>
                </a:gs>
              </a:gsLst>
              <a:lin ang="2700000" scaled="1"/>
            </a:gradFill>
          </a:ln>
          <a:effectLst>
            <a:glow rad="101600">
              <a:srgbClr val="969696">
                <a:alpha val="40000"/>
              </a:srgbClr>
            </a:glow>
          </a:effectLst>
          <a:scene3d>
            <a:camera prst="orthographicFront"/>
            <a:lightRig rig="twoPt" dir="t"/>
          </a:scene3d>
          <a:sp3d contourW="25400">
            <a:contourClr>
              <a:srgbClr val="262626"/>
            </a:contourClr>
          </a:sp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ounded Rectangle 15"/>
              <p:cNvSpPr/>
              <p:nvPr/>
            </p:nvSpPr>
            <p:spPr>
              <a:xfrm>
                <a:off x="1698381" y="114300"/>
                <a:ext cx="15119838" cy="137551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R="30480" algn="ctr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fr-FR" sz="5000" b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1. </a:t>
                </a:r>
                <a:r>
                  <a:rPr lang="vi-VN" sz="5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Hệ số góc của đường thẳng </a:t>
                </a:r>
                <a14:m>
                  <m:oMath xmlns:m="http://schemas.openxmlformats.org/officeDocument/2006/math">
                    <m:r>
                      <a:rPr lang="vi-VN" sz="5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5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5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5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5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</a:t>
                </a:r>
                <a:endParaRPr lang="en-US" sz="50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ounded 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8381" y="114300"/>
                <a:ext cx="15119838" cy="1375518"/>
              </a:xfrm>
              <a:prstGeom prst="roundRect">
                <a:avLst/>
              </a:prstGeom>
              <a:blipFill>
                <a:blip r:embed="rId12"/>
                <a:stretch>
                  <a:fillRect b="-8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1140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6841 -0.25532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20" y="-1276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6827E-7 L 0.19167 -2.6827E-7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5834 -0.24422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1221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6667 -0.25532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-127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1667 -0.47734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23867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5834 -0.24422 " pathEditMode="relative" rAng="0" ptsTypes="AA">
                                      <p:cBhvr>
                                        <p:cTn id="61" dur="1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12211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75 -0.00023 " pathEditMode="relative" rAng="0" ptsTypes="AA">
                                      <p:cBhvr>
                                        <p:cTn id="63" dur="1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-23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7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12" grpId="0" animBg="1"/>
      <p:bldP spid="12" grpId="1" animBg="1"/>
      <p:bldP spid="12" grpId="2" animBg="1"/>
      <p:bldP spid="12" grpId="3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Quả Bó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763" y="7658100"/>
            <a:ext cx="1055078" cy="914400"/>
          </a:xfrm>
          <a:prstGeom prst="rect">
            <a:avLst/>
          </a:prstGeom>
        </p:spPr>
      </p:pic>
      <p:pic>
        <p:nvPicPr>
          <p:cNvPr id="7" name="Thủ Mô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255" y="2400300"/>
            <a:ext cx="3032091" cy="27471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âu TL A"/>
              <p:cNvSpPr/>
              <p:nvPr/>
            </p:nvSpPr>
            <p:spPr>
              <a:xfrm>
                <a:off x="3284555" y="66294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vi-VN" sz="4500">
                    <a:ea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</m:oMath>
                </a14:m>
                <a:endParaRPr lang="en-US" sz="4500" b="1" dirty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Câu TL 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555" y="6629400"/>
                <a:ext cx="4457700" cy="1394460"/>
              </a:xfrm>
              <a:prstGeom prst="flowChartTerminator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âu TL C"/>
              <p:cNvSpPr/>
              <p:nvPr/>
            </p:nvSpPr>
            <p:spPr>
              <a:xfrm>
                <a:off x="3284555" y="83439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vi-VN" sz="4500" smtClean="0">
                    <a:ea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5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500" b="0" i="1" smtClean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endParaRPr lang="en-US" sz="4500" b="1" dirty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Câu TL 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555" y="8343900"/>
                <a:ext cx="4457700" cy="1394460"/>
              </a:xfrm>
              <a:prstGeom prst="flowChartTerminator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âu TL B"/>
              <p:cNvSpPr/>
              <p:nvPr/>
            </p:nvSpPr>
            <p:spPr>
              <a:xfrm>
                <a:off x="10629900" y="66294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50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vi-VN" sz="45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5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vi-VN" sz="45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5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endParaRPr lang="en-US" sz="4500">
                  <a:effectLst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Câu TL 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9900" y="6629400"/>
                <a:ext cx="4457700" cy="1394460"/>
              </a:xfrm>
              <a:prstGeom prst="flowChartTerminator">
                <a:avLst/>
              </a:prstGeom>
              <a:blipFill>
                <a:blip r:embed="rId9"/>
                <a:stretch>
                  <a:fillRect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âu TL D"/>
              <p:cNvSpPr/>
              <p:nvPr/>
            </p:nvSpPr>
            <p:spPr>
              <a:xfrm>
                <a:off x="10629900" y="83439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50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vi-VN" sz="45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5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vi-VN" sz="45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5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endParaRPr lang="en-US" sz="4500">
                  <a:effectLst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Câu TL D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9900" y="8343900"/>
                <a:ext cx="4457700" cy="1394460"/>
              </a:xfrm>
              <a:prstGeom prst="flowChartTerminator">
                <a:avLst/>
              </a:prstGeom>
              <a:blipFill>
                <a:blip r:embed="rId10"/>
                <a:stretch>
                  <a:fillRect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ai"/>
          <p:cNvSpPr/>
          <p:nvPr/>
        </p:nvSpPr>
        <p:spPr>
          <a:xfrm>
            <a:off x="7543802" y="5147418"/>
            <a:ext cx="3230546" cy="91048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5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 RỒI</a:t>
            </a:r>
          </a:p>
        </p:txBody>
      </p:sp>
      <p:sp>
        <p:nvSpPr>
          <p:cNvPr id="13" name="Đúng"/>
          <p:cNvSpPr/>
          <p:nvPr/>
        </p:nvSpPr>
        <p:spPr>
          <a:xfrm>
            <a:off x="7543801" y="5147418"/>
            <a:ext cx="3230546" cy="910482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5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</a:p>
        </p:txBody>
      </p:sp>
      <p:pic>
        <p:nvPicPr>
          <p:cNvPr id="16" name="15s">
            <a:hlinkClick r:id="" action="ppaction://media"/>
            <a:extLst>
              <a:ext uri="{FF2B5EF4-FFF2-40B4-BE49-F238E27FC236}">
                <a16:creationId xmlns:a16="http://schemas.microsoft.com/office/drawing/2014/main" id="{99DEE66F-3784-4741-8AFE-FEB5C314576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296" end="1439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743786" y="2541064"/>
            <a:ext cx="3842351" cy="2465590"/>
          </a:xfrm>
          <a:prstGeom prst="snip2DiagRect">
            <a:avLst>
              <a:gd name="adj1" fmla="val 0"/>
              <a:gd name="adj2" fmla="val 6620"/>
            </a:avLst>
          </a:prstGeom>
          <a:ln w="31750" cap="flat">
            <a:gradFill>
              <a:gsLst>
                <a:gs pos="0">
                  <a:srgbClr val="7F7F7F"/>
                </a:gs>
                <a:gs pos="100000">
                  <a:srgbClr val="F2F2F2"/>
                </a:gs>
              </a:gsLst>
              <a:lin ang="2700000" scaled="1"/>
            </a:gradFill>
          </a:ln>
          <a:effectLst>
            <a:glow rad="101600">
              <a:srgbClr val="969696">
                <a:alpha val="40000"/>
              </a:srgbClr>
            </a:glow>
          </a:effectLst>
          <a:scene3d>
            <a:camera prst="orthographicFront"/>
            <a:lightRig rig="twoPt" dir="t"/>
          </a:scene3d>
          <a:sp3d contourW="25400">
            <a:contourClr>
              <a:srgbClr val="262626"/>
            </a:contourClr>
          </a:sp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ounded Rectangle 16"/>
              <p:cNvSpPr/>
              <p:nvPr/>
            </p:nvSpPr>
            <p:spPr>
              <a:xfrm>
                <a:off x="978564" y="114300"/>
                <a:ext cx="16361019" cy="17145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R="3048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fr-FR" sz="4500" b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vi-VN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Tìm hàm số bậc nhất có đồ thị hàm số là đường thẳng có hệ số góc bằng </a:t>
                </a:r>
                <a14:m>
                  <m:oMath xmlns:m="http://schemas.openxmlformats.org/officeDocument/2006/math">
                    <m:r>
                      <a:rPr lang="vi-VN" sz="45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vi-VN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đi qua điểm </a:t>
                </a:r>
                <a14:m>
                  <m:oMath xmlns:m="http://schemas.openxmlformats.org/officeDocument/2006/math">
                    <m:r>
                      <a:rPr lang="vi-VN" sz="45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(0;1)</m:t>
                    </m:r>
                  </m:oMath>
                </a14:m>
                <a:endParaRPr lang="en-US" sz="45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ounded 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564" y="114300"/>
                <a:ext cx="16361019" cy="1714500"/>
              </a:xfrm>
              <a:prstGeom prst="roundRect">
                <a:avLst/>
              </a:prstGeom>
              <a:blipFill>
                <a:blip r:embed="rId12"/>
                <a:stretch>
                  <a:fillRect l="-707" t="-6667" r="-521" b="-2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4292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6841 -0.25532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20" y="-1276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6827E-7 L 0.19167 -2.6827E-7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5834 -0.24422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1221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6667 -0.25532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-127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1667 -0.47734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23867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5834 -0.24422 " pathEditMode="relative" rAng="0" ptsTypes="AA">
                                      <p:cBhvr>
                                        <p:cTn id="61" dur="1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12211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75 -0.00023 " pathEditMode="relative" rAng="0" ptsTypes="AA">
                                      <p:cBhvr>
                                        <p:cTn id="63" dur="1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-23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7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12" grpId="0" animBg="1"/>
      <p:bldP spid="12" grpId="1" animBg="1"/>
      <p:bldP spid="12" grpId="2" animBg="1"/>
      <p:bldP spid="12" grpId="3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Quả Bó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763" y="7658100"/>
            <a:ext cx="1055078" cy="914400"/>
          </a:xfrm>
          <a:prstGeom prst="rect">
            <a:avLst/>
          </a:prstGeom>
        </p:spPr>
      </p:pic>
      <p:pic>
        <p:nvPicPr>
          <p:cNvPr id="7" name="Thủ Mô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255" y="2400300"/>
            <a:ext cx="3032091" cy="27471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âu TL A"/>
              <p:cNvSpPr/>
              <p:nvPr/>
            </p:nvSpPr>
            <p:spPr>
              <a:xfrm>
                <a:off x="3284555" y="66294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vi-VN" sz="4000">
                    <a:ea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effectLst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4000" i="1">
                            <a:effectLst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000" b="1" dirty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Câu TL 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555" y="6629400"/>
                <a:ext cx="4457700" cy="1394460"/>
              </a:xfrm>
              <a:prstGeom prst="flowChartTerminator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âu TL C"/>
              <p:cNvSpPr/>
              <p:nvPr/>
            </p:nvSpPr>
            <p:spPr>
              <a:xfrm>
                <a:off x="3284555" y="83439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vi-VN" sz="4000">
                    <a:ea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4000" i="1">
                        <a:effectLst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en-US" sz="4000" i="1">
                            <a:effectLst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effectLst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4000" i="1">
                            <a:effectLst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000" b="1" dirty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Câu TL 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555" y="8343900"/>
                <a:ext cx="4457700" cy="1394460"/>
              </a:xfrm>
              <a:prstGeom prst="flowChartTerminator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âu TL B"/>
              <p:cNvSpPr/>
              <p:nvPr/>
            </p:nvSpPr>
            <p:spPr>
              <a:xfrm>
                <a:off x="10629900" y="66294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40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US" sz="4000">
                  <a:effectLst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Câu TL 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9900" y="6629400"/>
                <a:ext cx="4457700" cy="1394460"/>
              </a:xfrm>
              <a:prstGeom prst="flowChartTerminator">
                <a:avLst/>
              </a:prstGeom>
              <a:blipFill>
                <a:blip r:embed="rId9"/>
                <a:stretch>
                  <a:fillRect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âu TL D"/>
          <p:cNvSpPr/>
          <p:nvPr/>
        </p:nvSpPr>
        <p:spPr>
          <a:xfrm>
            <a:off x="10629900" y="8343900"/>
            <a:ext cx="4457700" cy="1394460"/>
          </a:xfrm>
          <a:prstGeom prst="flowChartTerminator">
            <a:avLst/>
          </a:prstGeom>
          <a:solidFill>
            <a:srgbClr val="00B0F0"/>
          </a:solidFill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30480" algn="ctr">
              <a:spcBef>
                <a:spcPts val="300"/>
              </a:spcBef>
              <a:spcAft>
                <a:spcPts val="300"/>
              </a:spcAft>
            </a:pPr>
            <a:r>
              <a:rPr lang="vi-VN" sz="4000">
                <a:ea typeface="Times New Roman" panose="02020603050405020304" pitchFamily="18" charset="0"/>
                <a:cs typeface="Times New Roman" panose="02020603050405020304" pitchFamily="18" charset="0"/>
              </a:rPr>
              <a:t>D. Không xác định được</a:t>
            </a:r>
            <a:endParaRPr lang="en-US" sz="4000">
              <a:effectLst/>
              <a:ea typeface="Times New Roman" panose="02020603050405020304" pitchFamily="18" charset="0"/>
            </a:endParaRPr>
          </a:p>
        </p:txBody>
      </p:sp>
      <p:sp>
        <p:nvSpPr>
          <p:cNvPr id="12" name="Sai"/>
          <p:cNvSpPr/>
          <p:nvPr/>
        </p:nvSpPr>
        <p:spPr>
          <a:xfrm>
            <a:off x="7543801" y="5167266"/>
            <a:ext cx="3230546" cy="91048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5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 RỒI</a:t>
            </a:r>
          </a:p>
        </p:txBody>
      </p:sp>
      <p:sp>
        <p:nvSpPr>
          <p:cNvPr id="13" name="Đúng"/>
          <p:cNvSpPr/>
          <p:nvPr/>
        </p:nvSpPr>
        <p:spPr>
          <a:xfrm>
            <a:off x="7543802" y="5143500"/>
            <a:ext cx="3230546" cy="910482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5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</a:p>
        </p:txBody>
      </p:sp>
      <p:pic>
        <p:nvPicPr>
          <p:cNvPr id="16" name="15s">
            <a:hlinkClick r:id="" action="ppaction://media"/>
            <a:extLst>
              <a:ext uri="{FF2B5EF4-FFF2-40B4-BE49-F238E27FC236}">
                <a16:creationId xmlns:a16="http://schemas.microsoft.com/office/drawing/2014/main" id="{99DEE66F-3784-4741-8AFE-FEB5C314576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296" end="1439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743786" y="2541064"/>
            <a:ext cx="3842351" cy="2465590"/>
          </a:xfrm>
          <a:prstGeom prst="snip2DiagRect">
            <a:avLst>
              <a:gd name="adj1" fmla="val 0"/>
              <a:gd name="adj2" fmla="val 6620"/>
            </a:avLst>
          </a:prstGeom>
          <a:ln w="31750" cap="flat">
            <a:gradFill>
              <a:gsLst>
                <a:gs pos="0">
                  <a:srgbClr val="7F7F7F"/>
                </a:gs>
                <a:gs pos="100000">
                  <a:srgbClr val="F2F2F2"/>
                </a:gs>
              </a:gsLst>
              <a:lin ang="2700000" scaled="1"/>
            </a:gradFill>
          </a:ln>
          <a:effectLst>
            <a:glow rad="101600">
              <a:srgbClr val="969696">
                <a:alpha val="40000"/>
              </a:srgbClr>
            </a:glow>
          </a:effectLst>
          <a:scene3d>
            <a:camera prst="orthographicFront"/>
            <a:lightRig rig="twoPt" dir="t"/>
          </a:scene3d>
          <a:sp3d contourW="25400">
            <a:contourClr>
              <a:srgbClr val="262626"/>
            </a:contourClr>
          </a:sp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ounded Rectangle 16"/>
              <p:cNvSpPr/>
              <p:nvPr/>
            </p:nvSpPr>
            <p:spPr>
              <a:xfrm>
                <a:off x="1006642" y="58949"/>
                <a:ext cx="16205481" cy="202131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R="30480" algn="just">
                  <a:lnSpc>
                    <a:spcPct val="130000"/>
                  </a:lnSpc>
                </a:pPr>
                <a:r>
                  <a:rPr lang="fr-FR" sz="4000" b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3.</a:t>
                </a:r>
                <a:r>
                  <a:rPr lang="vi-VN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Tìm giá trị của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vi-VN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để đường thẳng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vi-VN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 (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≠−1)</m:t>
                    </m:r>
                  </m:oMath>
                </a14:m>
                <a:r>
                  <a:rPr lang="vi-VN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song song với đường thẳng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vi-VN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vi-VN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ounded 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642" y="58949"/>
                <a:ext cx="16205481" cy="2021311"/>
              </a:xfrm>
              <a:prstGeom prst="roundRect">
                <a:avLst/>
              </a:prstGeom>
              <a:blipFill>
                <a:blip r:embed="rId11"/>
                <a:stretch>
                  <a:fillRect l="-376" b="-1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441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6841 -0.25532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20" y="-1276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6827E-7 L 0.19167 -2.6827E-7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5834 -0.24422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1221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1667 -0.47734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2386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5834 -0.24422 " pathEditMode="relative" rAng="0" ptsTypes="AA">
                                      <p:cBhvr>
                                        <p:cTn id="50" dur="1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1221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75 -0.00023 " pathEditMode="relative" rAng="0" ptsTypes="AA">
                                      <p:cBhvr>
                                        <p:cTn id="52" dur="1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-2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6667 -0.2553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-127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7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12" grpId="0" animBg="1"/>
      <p:bldP spid="12" grpId="1" animBg="1"/>
      <p:bldP spid="12" grpId="2" animBg="1"/>
      <p:bldP spid="12" grpId="3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Quả Bó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763" y="7658100"/>
            <a:ext cx="1055078" cy="914400"/>
          </a:xfrm>
          <a:prstGeom prst="rect">
            <a:avLst/>
          </a:prstGeom>
        </p:spPr>
      </p:pic>
      <p:pic>
        <p:nvPicPr>
          <p:cNvPr id="7" name="Thủ Mô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255" y="2400300"/>
            <a:ext cx="3032091" cy="27471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âu TL A"/>
              <p:cNvSpPr/>
              <p:nvPr/>
            </p:nvSpPr>
            <p:spPr>
              <a:xfrm>
                <a:off x="3284555" y="66294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vi-VN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=−3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	</a:t>
                </a:r>
                <a:endParaRPr lang="en-US" sz="4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Câu TL 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555" y="6629400"/>
                <a:ext cx="4457700" cy="1394460"/>
              </a:xfrm>
              <a:prstGeom prst="flowChartTerminator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âu TL C"/>
              <p:cNvSpPr/>
              <p:nvPr/>
            </p:nvSpPr>
            <p:spPr>
              <a:xfrm>
                <a:off x="3284555" y="83439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vi-VN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=−3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</m:oMath>
                </a14:m>
                <a:r>
                  <a:rPr lang="vi-VN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Câu TL 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555" y="8343900"/>
                <a:ext cx="4457700" cy="1394460"/>
              </a:xfrm>
              <a:prstGeom prst="flowChartTerminator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âu TL B"/>
              <p:cNvSpPr/>
              <p:nvPr/>
            </p:nvSpPr>
            <p:spPr>
              <a:xfrm>
                <a:off x="10363200" y="8345325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vi-VN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4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Câu TL 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3200" y="8345325"/>
                <a:ext cx="4457700" cy="1394460"/>
              </a:xfrm>
              <a:prstGeom prst="flowChartTerminator">
                <a:avLst/>
              </a:prstGeom>
              <a:blipFill>
                <a:blip r:embed="rId9"/>
                <a:stretch>
                  <a:fillRect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âu TL D"/>
              <p:cNvSpPr/>
              <p:nvPr/>
            </p:nvSpPr>
            <p:spPr>
              <a:xfrm>
                <a:off x="10363200" y="6629400"/>
                <a:ext cx="4457700" cy="1394460"/>
              </a:xfrm>
              <a:prstGeom prst="flowChartTerminator">
                <a:avLst/>
              </a:prstGeom>
              <a:solidFill>
                <a:srgbClr val="00B0F0"/>
              </a:solidFill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vi-VN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−3</m:t>
                    </m:r>
                  </m:oMath>
                </a14:m>
                <a:endParaRPr lang="en-US" sz="4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Câu TL D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3200" y="6629400"/>
                <a:ext cx="4457700" cy="1394460"/>
              </a:xfrm>
              <a:prstGeom prst="flowChartTerminator">
                <a:avLst/>
              </a:prstGeom>
              <a:blipFill>
                <a:blip r:embed="rId10"/>
                <a:stretch>
                  <a:fillRect/>
                </a:stretch>
              </a:blipFill>
              <a:ln w="38100">
                <a:solidFill>
                  <a:schemeClr val="bg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ai"/>
          <p:cNvSpPr/>
          <p:nvPr/>
        </p:nvSpPr>
        <p:spPr>
          <a:xfrm>
            <a:off x="7543802" y="5147418"/>
            <a:ext cx="3230546" cy="91048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5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 RỒI</a:t>
            </a:r>
          </a:p>
        </p:txBody>
      </p:sp>
      <p:sp>
        <p:nvSpPr>
          <p:cNvPr id="13" name="Đúng"/>
          <p:cNvSpPr/>
          <p:nvPr/>
        </p:nvSpPr>
        <p:spPr>
          <a:xfrm>
            <a:off x="7543802" y="5143500"/>
            <a:ext cx="3230546" cy="910482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5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</a:p>
        </p:txBody>
      </p:sp>
      <p:pic>
        <p:nvPicPr>
          <p:cNvPr id="15" name="15s">
            <a:hlinkClick r:id="" action="ppaction://media"/>
            <a:extLst>
              <a:ext uri="{FF2B5EF4-FFF2-40B4-BE49-F238E27FC236}">
                <a16:creationId xmlns:a16="http://schemas.microsoft.com/office/drawing/2014/main" id="{99DEE66F-3784-4741-8AFE-FEB5C314576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296" end="1439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743786" y="2541064"/>
            <a:ext cx="3842351" cy="2465590"/>
          </a:xfrm>
          <a:prstGeom prst="snip2DiagRect">
            <a:avLst>
              <a:gd name="adj1" fmla="val 0"/>
              <a:gd name="adj2" fmla="val 6620"/>
            </a:avLst>
          </a:prstGeom>
          <a:ln w="31750" cap="flat">
            <a:gradFill>
              <a:gsLst>
                <a:gs pos="0">
                  <a:srgbClr val="7F7F7F"/>
                </a:gs>
                <a:gs pos="100000">
                  <a:srgbClr val="F2F2F2"/>
                </a:gs>
              </a:gsLst>
              <a:lin ang="2700000" scaled="1"/>
            </a:gradFill>
          </a:ln>
          <a:effectLst>
            <a:glow rad="101600">
              <a:srgbClr val="969696">
                <a:alpha val="40000"/>
              </a:srgbClr>
            </a:glow>
          </a:effectLst>
          <a:scene3d>
            <a:camera prst="orthographicFront"/>
            <a:lightRig rig="twoPt" dir="t"/>
          </a:scene3d>
          <a:sp3d contourW="25400">
            <a:contourClr>
              <a:srgbClr val="262626"/>
            </a:contourClr>
          </a:sp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ounded Rectangle 15"/>
              <p:cNvSpPr/>
              <p:nvPr/>
            </p:nvSpPr>
            <p:spPr>
              <a:xfrm>
                <a:off x="641663" y="77176"/>
                <a:ext cx="16976558" cy="191061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R="3048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fr-FR" sz="4000" b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4.</a:t>
                </a:r>
                <a:r>
                  <a:rPr lang="fr-FR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vi-VN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Tìm hàm số bậc nhất có dạng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vi-VN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≠0</m:t>
                        </m:r>
                      </m:e>
                    </m:d>
                  </m:oMath>
                </a14:m>
                <a:r>
                  <a:rPr lang="vi-VN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biết rằng đồ thị của nó song song với đường thẳng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vi-VN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đi qua gốc tọa độ. </a:t>
                </a:r>
                <a:endParaRPr lang="en-US" sz="36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ounded 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63" y="77176"/>
                <a:ext cx="16976558" cy="1910615"/>
              </a:xfrm>
              <a:prstGeom prst="roundRect">
                <a:avLst/>
              </a:prstGeom>
              <a:blipFill>
                <a:blip r:embed="rId12"/>
                <a:stretch>
                  <a:fillRect l="-359" r="-215" b="-7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7071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6841 -0.25532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20" y="-1276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6827E-7 L 0.19167 -2.6827E-7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5834 -0.24422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1221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6667 -0.25532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-127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1667 -0.47734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23867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5834 -0.24422 " pathEditMode="relative" rAng="0" ptsTypes="AA">
                                      <p:cBhvr>
                                        <p:cTn id="61" dur="1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12211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75 -0.00023 " pathEditMode="relative" rAng="0" ptsTypes="AA">
                                      <p:cBhvr>
                                        <p:cTn id="63" dur="1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-23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72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2" grpId="0" animBg="1"/>
      <p:bldP spid="12" grpId="1" animBg="1"/>
      <p:bldP spid="12" grpId="2" animBg="1"/>
      <p:bldP spid="12" grpId="3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Quả Bó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763" y="7658100"/>
            <a:ext cx="1055078" cy="914400"/>
          </a:xfrm>
          <a:prstGeom prst="rect">
            <a:avLst/>
          </a:prstGeom>
        </p:spPr>
      </p:pic>
      <p:pic>
        <p:nvPicPr>
          <p:cNvPr id="7" name="Thủ Mô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255" y="2400300"/>
            <a:ext cx="3032091" cy="2747118"/>
          </a:xfrm>
          <a:prstGeom prst="rect">
            <a:avLst/>
          </a:prstGeom>
        </p:spPr>
      </p:pic>
      <p:sp>
        <p:nvSpPr>
          <p:cNvPr id="8" name="Câu TL A"/>
          <p:cNvSpPr/>
          <p:nvPr/>
        </p:nvSpPr>
        <p:spPr>
          <a:xfrm>
            <a:off x="3284555" y="6629400"/>
            <a:ext cx="4457700" cy="1394460"/>
          </a:xfrm>
          <a:prstGeom prst="flowChartTerminator">
            <a:avLst/>
          </a:prstGeom>
          <a:solidFill>
            <a:srgbClr val="00B0F0"/>
          </a:solidFill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vi-VN" sz="4100">
                <a:ea typeface="Arial" panose="020B0604020202020204" pitchFamily="34" charset="0"/>
              </a:rPr>
              <a:t>A</a:t>
            </a:r>
            <a:r>
              <a:rPr lang="vi-VN" sz="4100">
                <a:ea typeface="Arial" panose="020B0604020202020204" pitchFamily="34" charset="0"/>
              </a:rPr>
              <a:t>. </a:t>
            </a:r>
            <a:r>
              <a:rPr lang="vi-VN" sz="4100" smtClean="0">
                <a:ea typeface="Arial" panose="020B0604020202020204" pitchFamily="34" charset="0"/>
              </a:rPr>
              <a:t>1</a:t>
            </a:r>
            <a:endParaRPr lang="en-US" sz="41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9" name="Câu TL C"/>
          <p:cNvSpPr/>
          <p:nvPr/>
        </p:nvSpPr>
        <p:spPr>
          <a:xfrm>
            <a:off x="3284555" y="8343900"/>
            <a:ext cx="4457700" cy="1394460"/>
          </a:xfrm>
          <a:prstGeom prst="flowChartTerminator">
            <a:avLst/>
          </a:prstGeom>
          <a:solidFill>
            <a:srgbClr val="00B0F0"/>
          </a:solidFill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vi-VN" sz="4100">
                <a:ea typeface="Arial" panose="020B0604020202020204" pitchFamily="34" charset="0"/>
              </a:rPr>
              <a:t>C. −7</a:t>
            </a:r>
            <a:r>
              <a:rPr lang="vi-VN" sz="4100">
                <a:ea typeface="Arial" panose="020B0604020202020204" pitchFamily="34" charset="0"/>
              </a:rPr>
              <a:t> </a:t>
            </a:r>
            <a:endParaRPr lang="en-US" sz="41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0" name="Câu TL B"/>
          <p:cNvSpPr/>
          <p:nvPr/>
        </p:nvSpPr>
        <p:spPr>
          <a:xfrm>
            <a:off x="10629900" y="6629400"/>
            <a:ext cx="4457700" cy="1394460"/>
          </a:xfrm>
          <a:prstGeom prst="flowChartTerminator">
            <a:avLst/>
          </a:prstGeom>
          <a:solidFill>
            <a:srgbClr val="00B0F0"/>
          </a:solidFill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vi-VN" sz="4100">
                <a:ea typeface="Arial" panose="020B0604020202020204" pitchFamily="34" charset="0"/>
              </a:rPr>
              <a:t>B</a:t>
            </a:r>
            <a:r>
              <a:rPr lang="vi-VN" sz="4100">
                <a:ea typeface="Arial" panose="020B0604020202020204" pitchFamily="34" charset="0"/>
              </a:rPr>
              <a:t>. </a:t>
            </a:r>
            <a:r>
              <a:rPr lang="vi-VN" sz="4100" smtClean="0">
                <a:ea typeface="Arial" panose="020B0604020202020204" pitchFamily="34" charset="0"/>
              </a:rPr>
              <a:t>11</a:t>
            </a:r>
            <a:endParaRPr lang="en-US" sz="41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1" name="Câu TL D"/>
          <p:cNvSpPr/>
          <p:nvPr/>
        </p:nvSpPr>
        <p:spPr>
          <a:xfrm>
            <a:off x="10629900" y="8343900"/>
            <a:ext cx="4457700" cy="1394460"/>
          </a:xfrm>
          <a:prstGeom prst="flowChartTerminator">
            <a:avLst/>
          </a:prstGeom>
          <a:solidFill>
            <a:srgbClr val="00B0F0"/>
          </a:solidFill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vi-VN" sz="4100">
                <a:ea typeface="Times New Roman" panose="02020603050405020304" pitchFamily="18" charset="0"/>
                <a:cs typeface="Times New Roman" panose="02020603050405020304" pitchFamily="18" charset="0"/>
              </a:rPr>
              <a:t>D. 7</a:t>
            </a:r>
            <a:endParaRPr lang="en-US" sz="4100">
              <a:effectLst/>
              <a:ea typeface="Times New Roman" panose="02020603050405020304" pitchFamily="18" charset="0"/>
            </a:endParaRPr>
          </a:p>
        </p:txBody>
      </p:sp>
      <p:sp>
        <p:nvSpPr>
          <p:cNvPr id="12" name="Sai"/>
          <p:cNvSpPr/>
          <p:nvPr/>
        </p:nvSpPr>
        <p:spPr>
          <a:xfrm>
            <a:off x="7543801" y="5167266"/>
            <a:ext cx="3230546" cy="91048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5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 RỒI</a:t>
            </a:r>
          </a:p>
        </p:txBody>
      </p:sp>
      <p:sp>
        <p:nvSpPr>
          <p:cNvPr id="13" name="Đúng"/>
          <p:cNvSpPr/>
          <p:nvPr/>
        </p:nvSpPr>
        <p:spPr>
          <a:xfrm>
            <a:off x="7543802" y="5143500"/>
            <a:ext cx="3230546" cy="910482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5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</a:p>
        </p:txBody>
      </p:sp>
      <p:pic>
        <p:nvPicPr>
          <p:cNvPr id="16" name="15s">
            <a:hlinkClick r:id="" action="ppaction://media"/>
            <a:extLst>
              <a:ext uri="{FF2B5EF4-FFF2-40B4-BE49-F238E27FC236}">
                <a16:creationId xmlns:a16="http://schemas.microsoft.com/office/drawing/2014/main" id="{99DEE66F-3784-4741-8AFE-FEB5C314576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296" end="1439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743786" y="2541064"/>
            <a:ext cx="3842351" cy="2465590"/>
          </a:xfrm>
          <a:prstGeom prst="snip2DiagRect">
            <a:avLst>
              <a:gd name="adj1" fmla="val 0"/>
              <a:gd name="adj2" fmla="val 6620"/>
            </a:avLst>
          </a:prstGeom>
          <a:ln w="31750" cap="flat">
            <a:gradFill>
              <a:gsLst>
                <a:gs pos="0">
                  <a:srgbClr val="7F7F7F"/>
                </a:gs>
                <a:gs pos="100000">
                  <a:srgbClr val="F2F2F2"/>
                </a:gs>
              </a:gsLst>
              <a:lin ang="2700000" scaled="1"/>
            </a:gradFill>
          </a:ln>
          <a:effectLst>
            <a:glow rad="101600">
              <a:srgbClr val="969696">
                <a:alpha val="40000"/>
              </a:srgbClr>
            </a:glow>
          </a:effectLst>
          <a:scene3d>
            <a:camera prst="orthographicFront"/>
            <a:lightRig rig="twoPt" dir="t"/>
          </a:scene3d>
          <a:sp3d contourW="25400">
            <a:contourClr>
              <a:srgbClr val="262626"/>
            </a:contourClr>
          </a:sp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ounded Rectangle 16"/>
              <p:cNvSpPr/>
              <p:nvPr/>
            </p:nvSpPr>
            <p:spPr>
              <a:xfrm>
                <a:off x="641663" y="77176"/>
                <a:ext cx="16976558" cy="191061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R="3048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fr-FR" sz="4200" b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5.</a:t>
                </a:r>
                <a:r>
                  <a:rPr lang="vi-VN" sz="42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Cho đường thẳng </a:t>
                </a:r>
                <a14:m>
                  <m:oMath xmlns:m="http://schemas.openxmlformats.org/officeDocument/2006/math"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 </m:t>
                    </m:r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= (</m:t>
                    </m:r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+ 2) </m:t>
                    </m:r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– 5 </m:t>
                    </m:r>
                  </m:oMath>
                </a14:m>
                <a:r>
                  <a:rPr lang="vi-VN" sz="42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 qua điểm </a:t>
                </a:r>
                <a14:m>
                  <m:oMath xmlns:m="http://schemas.openxmlformats.org/officeDocument/2006/math"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(−1; 2)</m:t>
                    </m:r>
                  </m:oMath>
                </a14:m>
                <a:r>
                  <a:rPr lang="vi-VN" sz="42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Hệ số góc của đường thẳng </a:t>
                </a:r>
                <a14:m>
                  <m:oMath xmlns:m="http://schemas.openxmlformats.org/officeDocument/2006/math"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2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là?</a:t>
                </a:r>
                <a:endParaRPr lang="en-US" sz="42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ounded 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63" y="77176"/>
                <a:ext cx="16976558" cy="1910615"/>
              </a:xfrm>
              <a:prstGeom prst="roundRect">
                <a:avLst/>
              </a:prstGeom>
              <a:blipFill>
                <a:blip r:embed="rId8"/>
                <a:stretch>
                  <a:fillRect l="-466" r="-323" b="-10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5546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6841 -0.25532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20" y="-1276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6827E-7 L 0.19167 -2.6827E-7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5834 -0.24422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1221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1667 -0.47734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2386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5834 -0.24422 " pathEditMode="relative" rAng="0" ptsTypes="AA">
                                      <p:cBhvr>
                                        <p:cTn id="50" dur="1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1221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75 -0.00023 " pathEditMode="relative" rAng="0" ptsTypes="AA">
                                      <p:cBhvr>
                                        <p:cTn id="52" dur="1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-2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5809E-6 L 0.18334 -0.00023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23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88067E-7 L 0.16667 -0.2553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-127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7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12" grpId="0" animBg="1"/>
      <p:bldP spid="12" grpId="1" animBg="1"/>
      <p:bldP spid="12" grpId="2" animBg="1"/>
      <p:bldP spid="12" grpId="3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-95276" y="5193302"/>
            <a:ext cx="18797996" cy="9398998"/>
            <a:chOff x="-228600" y="7810500"/>
            <a:chExt cx="18797996" cy="9398998"/>
          </a:xfrm>
        </p:grpSpPr>
        <p:sp>
          <p:nvSpPr>
            <p:cNvPr id="25" name="Freeform 2"/>
            <p:cNvSpPr/>
            <p:nvPr/>
          </p:nvSpPr>
          <p:spPr>
            <a:xfrm>
              <a:off x="-228600" y="7810500"/>
              <a:ext cx="9398998" cy="9398998"/>
            </a:xfrm>
            <a:custGeom>
              <a:avLst/>
              <a:gdLst/>
              <a:ahLst/>
              <a:cxnLst/>
              <a:rect l="l" t="t" r="r" b="b"/>
              <a:pathLst>
                <a:path w="9398998" h="9398998">
                  <a:moveTo>
                    <a:pt x="0" y="0"/>
                  </a:moveTo>
                  <a:lnTo>
                    <a:pt x="9398998" y="0"/>
                  </a:lnTo>
                  <a:lnTo>
                    <a:pt x="9398998" y="9398998"/>
                  </a:lnTo>
                  <a:lnTo>
                    <a:pt x="0" y="93989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26" name="Freeform 3"/>
            <p:cNvSpPr/>
            <p:nvPr/>
          </p:nvSpPr>
          <p:spPr>
            <a:xfrm>
              <a:off x="9170398" y="7810500"/>
              <a:ext cx="9398998" cy="9398998"/>
            </a:xfrm>
            <a:custGeom>
              <a:avLst/>
              <a:gdLst/>
              <a:ahLst/>
              <a:cxnLst/>
              <a:rect l="l" t="t" r="r" b="b"/>
              <a:pathLst>
                <a:path w="9398998" h="9398998">
                  <a:moveTo>
                    <a:pt x="0" y="0"/>
                  </a:moveTo>
                  <a:lnTo>
                    <a:pt x="9398998" y="0"/>
                  </a:lnTo>
                  <a:lnTo>
                    <a:pt x="9398998" y="9398998"/>
                  </a:lnTo>
                  <a:lnTo>
                    <a:pt x="0" y="93989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86266" y="87655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71342" y="-3924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7" y="0"/>
                </a:lnTo>
                <a:lnTo>
                  <a:pt x="8733857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516510" y="669070"/>
            <a:ext cx="17217996" cy="8817830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57646" y="7068874"/>
            <a:ext cx="2125267" cy="28239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210734" y="1091580"/>
                <a:ext cx="15829547" cy="18396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Bài </a:t>
                </a:r>
                <a:r>
                  <a:rPr lang="en-US" sz="40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7.30</a:t>
                </a:r>
                <a:r>
                  <a:rPr lang="vi-VN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(SGK</a:t>
                </a:r>
                <a:r>
                  <a:rPr lang="en-US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– </a:t>
                </a:r>
                <a:r>
                  <a:rPr lang="vi-VN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tr.</a:t>
                </a:r>
                <a:r>
                  <a:rPr lang="en-US" sz="40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0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4000">
                    <a:cs typeface="Arial" panose="020B0604020202020204" pitchFamily="34" charset="0"/>
                  </a:rPr>
                  <a:t>Tìm hàm số bậc nhất có đồ thị là đường thẳng đi qua điểm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(1; – 2) </m:t>
                    </m:r>
                  </m:oMath>
                </a14:m>
                <a:r>
                  <a:rPr lang="vi-VN" sz="4000">
                    <a:cs typeface="Arial" panose="020B0604020202020204" pitchFamily="34" charset="0"/>
                  </a:rPr>
                  <a:t>và có hệ số góc là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vi-VN" sz="4000">
                    <a:cs typeface="Arial" panose="020B0604020202020204" pitchFamily="34" charset="0"/>
                  </a:rPr>
                  <a:t>.</a:t>
                </a:r>
                <a:endParaRPr lang="en-US" sz="4000" smtClean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734" y="1091580"/>
                <a:ext cx="15829547" cy="1839606"/>
              </a:xfrm>
              <a:prstGeom prst="rect">
                <a:avLst/>
              </a:prstGeom>
              <a:blipFill>
                <a:blip r:embed="rId6"/>
                <a:stretch>
                  <a:fillRect l="-1387" r="-1387" b="-12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7993393" y="3412724"/>
            <a:ext cx="2264228" cy="1426419"/>
            <a:chOff x="1104912" y="690519"/>
            <a:chExt cx="2140966" cy="1469818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912" y="690519"/>
              <a:ext cx="2140966" cy="1469818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1222091" y="976784"/>
              <a:ext cx="1900268" cy="72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291166" y="5219700"/>
                <a:ext cx="15625233" cy="40164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Hàm số cần tìm có dạng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vi-VN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400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</a:t>
                </a:r>
                <a:r>
                  <a:rPr lang="vi-VN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 thẳng đi qua điểm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1;−2</m:t>
                        </m:r>
                      </m:e>
                    </m:d>
                  </m:oMath>
                </a14:m>
                <a:r>
                  <a:rPr lang="vi-VN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nên ta có: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−2=3.1+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vi-VN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tức là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=−5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hàm số cần tìm là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−5</m:t>
                    </m:r>
                  </m:oMath>
                </a14:m>
                <a:r>
                  <a:rPr lang="en-US" sz="40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166" y="5219700"/>
                <a:ext cx="15625233" cy="4016484"/>
              </a:xfrm>
              <a:prstGeom prst="rect">
                <a:avLst/>
              </a:prstGeom>
              <a:blipFill>
                <a:blip r:embed="rId8"/>
                <a:stretch>
                  <a:fillRect l="-1405" b="-27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7914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7"/>
          <p:cNvGrpSpPr/>
          <p:nvPr/>
        </p:nvGrpSpPr>
        <p:grpSpPr>
          <a:xfrm>
            <a:off x="425116" y="419100"/>
            <a:ext cx="17449800" cy="9448800"/>
            <a:chOff x="0" y="0"/>
            <a:chExt cx="4521135" cy="2620190"/>
          </a:xfrm>
        </p:grpSpPr>
        <p:sp>
          <p:nvSpPr>
            <p:cNvPr id="14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5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59200" y="8496920"/>
            <a:ext cx="1180686" cy="13709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1210734" y="918508"/>
                <a:ext cx="15829547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Bài </a:t>
                </a:r>
                <a:r>
                  <a:rPr lang="en-US" sz="40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7.31</a:t>
                </a:r>
                <a:r>
                  <a:rPr lang="vi-VN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(SGK</a:t>
                </a:r>
                <a:r>
                  <a:rPr lang="en-US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– </a:t>
                </a:r>
                <a:r>
                  <a:rPr lang="vi-VN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tr.</a:t>
                </a:r>
                <a:r>
                  <a:rPr lang="en-US" sz="40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0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40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4000">
                    <a:cs typeface="Arial" panose="020B0604020202020204" pitchFamily="34" charset="0"/>
                  </a:rPr>
                  <a:t>Tìm hàm số bậc nhất có đồ thị là đường thẳng có hệ số góc là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–2</m:t>
                    </m:r>
                  </m:oMath>
                </a14:m>
                <a:r>
                  <a:rPr lang="vi-VN" sz="4000">
                    <a:cs typeface="Arial" panose="020B0604020202020204" pitchFamily="34" charset="0"/>
                  </a:rPr>
                  <a:t> và cắt trục hoành tại điểm có hoành độ bằng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vi-VN" sz="4000">
                    <a:cs typeface="Arial" panose="020B0604020202020204" pitchFamily="34" charset="0"/>
                  </a:rPr>
                  <a:t>.</a:t>
                </a:r>
                <a:endParaRPr lang="en-US" sz="4000" smtClean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734" y="918508"/>
                <a:ext cx="15829547" cy="1938992"/>
              </a:xfrm>
              <a:prstGeom prst="rect">
                <a:avLst/>
              </a:prstGeom>
              <a:blipFill>
                <a:blip r:embed="rId6"/>
                <a:stretch>
                  <a:fillRect l="-1387" r="-1387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8020391" y="3314700"/>
            <a:ext cx="2264228" cy="1426419"/>
            <a:chOff x="1104912" y="690519"/>
            <a:chExt cx="2140966" cy="146981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912" y="690519"/>
              <a:ext cx="2140966" cy="146981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222091" y="976784"/>
              <a:ext cx="1900268" cy="72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210734" y="5165616"/>
                <a:ext cx="16250511" cy="40164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ea typeface="Calibri" panose="020F0502020204030204" pitchFamily="34" charset="0"/>
                    <a:cs typeface="Times New Roman" panose="02020603050405020304" pitchFamily="18" charset="0"/>
                  </a:rPr>
                  <a:t>Hàm số cần tìm có dạng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=−2</m:t>
                    </m:r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vi-VN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lang="en-US" sz="400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Vì </a:t>
                </a:r>
                <a:r>
                  <a:rPr lang="vi-VN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 thẳng cắt trục hoành tại điểm có hoành độ bằng 3 nên ta có: </a:t>
                </a:r>
                <a:endParaRPr lang="en-US" sz="400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0=−2 . 3+</m:t>
                    </m:r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vi-VN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, hay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</m:oMath>
                </a14:m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Vậy hàm số cần tìm là </a:t>
                </a:r>
                <a14:m>
                  <m:oMath xmlns:m="http://schemas.openxmlformats.org/officeDocument/2006/math"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=−2</m:t>
                    </m:r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734" y="5165616"/>
                <a:ext cx="16250511" cy="4016484"/>
              </a:xfrm>
              <a:prstGeom prst="rect">
                <a:avLst/>
              </a:prstGeom>
              <a:blipFill>
                <a:blip r:embed="rId8"/>
                <a:stretch>
                  <a:fillRect l="-1351" b="-27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84" y="3069933"/>
            <a:ext cx="1786118" cy="164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16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28600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70398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228600" y="266700"/>
            <a:ext cx="17754600" cy="9753600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4423" y="3869618"/>
            <a:ext cx="1568775" cy="180728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381000" y="342900"/>
                <a:ext cx="17425757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Bài </a:t>
                </a:r>
                <a:r>
                  <a:rPr lang="en-US" sz="38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7.32</a:t>
                </a: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(SGK</a:t>
                </a:r>
                <a:r>
                  <a:rPr lang="en-US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– </a:t>
                </a: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tr.</a:t>
                </a:r>
                <a:r>
                  <a:rPr lang="en-US" sz="38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38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3800">
                    <a:cs typeface="Arial" panose="020B0604020202020204" pitchFamily="34" charset="0"/>
                  </a:rPr>
                  <a:t>Hãy chỉ ra các cặp đường thẳng song song với nhau và các cặp đường thẳng cắt nhau trong các đường thẳng </a:t>
                </a:r>
                <a:r>
                  <a:rPr lang="vi-VN" sz="3800">
                    <a:cs typeface="Arial" panose="020B0604020202020204" pitchFamily="34" charset="0"/>
                  </a:rPr>
                  <a:t>sau</a:t>
                </a:r>
                <a:r>
                  <a:rPr lang="vi-VN" sz="3800" smtClean="0">
                    <a:cs typeface="Arial" panose="020B0604020202020204" pitchFamily="34" charset="0"/>
                  </a:rPr>
                  <a:t>.</a:t>
                </a:r>
                <a:endParaRPr lang="en-US" sz="3800" smtClean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vi-VN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vi-VN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en-US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vi-VN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+1</m:t>
                      </m:r>
                      <m:r>
                        <a:rPr lang="en-US" sz="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             </m:t>
                      </m:r>
                      <m:r>
                        <a:rPr lang="en-US" sz="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vi-VN" sz="3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vi-VN" sz="3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=−2</m:t>
                      </m:r>
                      <m:r>
                        <a:rPr lang="vi-VN" sz="3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vi-VN" sz="3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+1;             </m:t>
                      </m:r>
                      <m:r>
                        <a:rPr lang="en-US" sz="3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3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vi-VN" sz="3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vi-VN" sz="3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=−2</m:t>
                      </m:r>
                      <m:r>
                        <a:rPr lang="vi-VN" sz="3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vi-VN" sz="3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+2;             </m:t>
                      </m:r>
                      <m:r>
                        <a:rPr lang="en-US" sz="3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vi-VN" sz="3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vi-VN" sz="3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vi-VN" sz="3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vi-VN" sz="380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42900"/>
                <a:ext cx="17425757" cy="2723823"/>
              </a:xfrm>
              <a:prstGeom prst="rect">
                <a:avLst/>
              </a:prstGeom>
              <a:blipFill>
                <a:blip r:embed="rId4"/>
                <a:stretch>
                  <a:fillRect l="-1155" r="-1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498293" y="5177167"/>
                <a:ext cx="17215213" cy="46145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 smtClean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Các cặp đường thẳng song song là:</a:t>
                </a:r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38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(vì có cùng hệ số góc là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=−2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=−2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(vì có cùng hệ số góc là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−2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Các cặp đường thẳng cắt nhau là: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=−2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=−2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=−2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8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=−2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</m:oMath>
                </a14:m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93" y="5177167"/>
                <a:ext cx="17215213" cy="4614533"/>
              </a:xfrm>
              <a:prstGeom prst="rect">
                <a:avLst/>
              </a:prstGeom>
              <a:blipFill>
                <a:blip r:embed="rId5"/>
                <a:stretch>
                  <a:fillRect l="-1169" r="-1169" b="-40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/>
          <p:nvPr/>
        </p:nvGrpSpPr>
        <p:grpSpPr>
          <a:xfrm>
            <a:off x="7973785" y="3314700"/>
            <a:ext cx="2264228" cy="1426419"/>
            <a:chOff x="1104912" y="690519"/>
            <a:chExt cx="2140966" cy="1469818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912" y="690519"/>
              <a:ext cx="2140966" cy="1469818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1222091" y="976784"/>
              <a:ext cx="1900268" cy="697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6" name="Freeform 8"/>
          <p:cNvSpPr/>
          <p:nvPr/>
        </p:nvSpPr>
        <p:spPr>
          <a:xfrm rot="1045462">
            <a:off x="-34304" y="3520017"/>
            <a:ext cx="1214526" cy="1323120"/>
          </a:xfrm>
          <a:custGeom>
            <a:avLst/>
            <a:gdLst/>
            <a:ahLst/>
            <a:cxnLst/>
            <a:rect l="l" t="t" r="r" b="b"/>
            <a:pathLst>
              <a:path w="2067473" h="2676341">
                <a:moveTo>
                  <a:pt x="0" y="0"/>
                </a:moveTo>
                <a:lnTo>
                  <a:pt x="2067473" y="0"/>
                </a:lnTo>
                <a:lnTo>
                  <a:pt x="2067473" y="2676340"/>
                </a:lnTo>
                <a:lnTo>
                  <a:pt x="0" y="26763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023727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-95276" y="5193302"/>
            <a:ext cx="18797996" cy="9398998"/>
            <a:chOff x="-228600" y="7810500"/>
            <a:chExt cx="18797996" cy="9398998"/>
          </a:xfrm>
        </p:grpSpPr>
        <p:sp>
          <p:nvSpPr>
            <p:cNvPr id="25" name="Freeform 2"/>
            <p:cNvSpPr/>
            <p:nvPr/>
          </p:nvSpPr>
          <p:spPr>
            <a:xfrm>
              <a:off x="-228600" y="7810500"/>
              <a:ext cx="9398998" cy="9398998"/>
            </a:xfrm>
            <a:custGeom>
              <a:avLst/>
              <a:gdLst/>
              <a:ahLst/>
              <a:cxnLst/>
              <a:rect l="l" t="t" r="r" b="b"/>
              <a:pathLst>
                <a:path w="9398998" h="9398998">
                  <a:moveTo>
                    <a:pt x="0" y="0"/>
                  </a:moveTo>
                  <a:lnTo>
                    <a:pt x="9398998" y="0"/>
                  </a:lnTo>
                  <a:lnTo>
                    <a:pt x="9398998" y="9398998"/>
                  </a:lnTo>
                  <a:lnTo>
                    <a:pt x="0" y="93989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26" name="Freeform 3"/>
            <p:cNvSpPr/>
            <p:nvPr/>
          </p:nvSpPr>
          <p:spPr>
            <a:xfrm>
              <a:off x="9170398" y="7810500"/>
              <a:ext cx="9398998" cy="9398998"/>
            </a:xfrm>
            <a:custGeom>
              <a:avLst/>
              <a:gdLst/>
              <a:ahLst/>
              <a:cxnLst/>
              <a:rect l="l" t="t" r="r" b="b"/>
              <a:pathLst>
                <a:path w="9398998" h="9398998">
                  <a:moveTo>
                    <a:pt x="0" y="0"/>
                  </a:moveTo>
                  <a:lnTo>
                    <a:pt x="9398998" y="0"/>
                  </a:lnTo>
                  <a:lnTo>
                    <a:pt x="9398998" y="9398998"/>
                  </a:lnTo>
                  <a:lnTo>
                    <a:pt x="0" y="93989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86266" y="87655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71342" y="-3924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7" y="0"/>
                </a:lnTo>
                <a:lnTo>
                  <a:pt x="8733857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516510" y="669070"/>
            <a:ext cx="17217996" cy="8817830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32"/>
          <p:cNvSpPr txBox="1"/>
          <p:nvPr/>
        </p:nvSpPr>
        <p:spPr>
          <a:xfrm>
            <a:off x="4925903" y="1672320"/>
            <a:ext cx="839920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89"/>
              </a:lnSpc>
            </a:pPr>
            <a:r>
              <a:rPr lang="vi-VN" sz="6600" b="1" spc="116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600" b="1" spc="116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36"/>
          <p:cNvSpPr txBox="1"/>
          <p:nvPr/>
        </p:nvSpPr>
        <p:spPr>
          <a:xfrm>
            <a:off x="4500131" y="3665778"/>
            <a:ext cx="11674143" cy="8699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300" b="1" spc="80">
                <a:cs typeface="Arial" panose="020B0604020202020204" pitchFamily="34" charset="0"/>
              </a:rPr>
              <a:t>Hệ số góc của đường thẳng </a:t>
            </a:r>
            <a:endParaRPr lang="en-US" sz="4300" b="1" spc="8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37"/>
          <p:cNvSpPr txBox="1"/>
          <p:nvPr/>
        </p:nvSpPr>
        <p:spPr>
          <a:xfrm>
            <a:off x="4500130" y="5909681"/>
            <a:ext cx="11674143" cy="1862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300" b="1" spc="80">
                <a:cs typeface="Arial" panose="020B0604020202020204" pitchFamily="34" charset="0"/>
              </a:rPr>
              <a:t>Đường thẳng song song và đường thẳng cắt nhau</a:t>
            </a:r>
            <a:endParaRPr lang="en-US" sz="4300" b="1" spc="8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olded Corner 19"/>
          <p:cNvSpPr/>
          <p:nvPr/>
        </p:nvSpPr>
        <p:spPr>
          <a:xfrm>
            <a:off x="2601416" y="3619500"/>
            <a:ext cx="1400178" cy="1261199"/>
          </a:xfrm>
          <a:prstGeom prst="foldedCorner">
            <a:avLst/>
          </a:prstGeom>
          <a:solidFill>
            <a:srgbClr val="5BB9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55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55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olded Corner 20"/>
          <p:cNvSpPr/>
          <p:nvPr/>
        </p:nvSpPr>
        <p:spPr>
          <a:xfrm>
            <a:off x="2601416" y="6256039"/>
            <a:ext cx="1400178" cy="1261199"/>
          </a:xfrm>
          <a:prstGeom prst="foldedCorner">
            <a:avLst/>
          </a:prstGeom>
          <a:solidFill>
            <a:srgbClr val="FFC11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55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55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6828" y="7248906"/>
            <a:ext cx="2226214" cy="289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81000" y="607272"/>
            <a:ext cx="1568378" cy="20839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 animBg="1"/>
      <p:bldP spid="2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962294" y="1326296"/>
            <a:ext cx="12363413" cy="7634407"/>
          </a:xfrm>
          <a:custGeom>
            <a:avLst/>
            <a:gdLst/>
            <a:ahLst/>
            <a:cxnLst/>
            <a:rect l="l" t="t" r="r" b="b"/>
            <a:pathLst>
              <a:path w="12363413" h="7634407">
                <a:moveTo>
                  <a:pt x="0" y="0"/>
                </a:moveTo>
                <a:lnTo>
                  <a:pt x="12363412" y="0"/>
                </a:lnTo>
                <a:lnTo>
                  <a:pt x="12363412" y="7634408"/>
                </a:lnTo>
                <a:lnTo>
                  <a:pt x="0" y="7634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Rectangle 16"/>
          <p:cNvSpPr/>
          <p:nvPr/>
        </p:nvSpPr>
        <p:spPr>
          <a:xfrm>
            <a:off x="3632001" y="2552700"/>
            <a:ext cx="11056079" cy="2358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kumimoji="0" lang="en-US" sz="11000" b="1" i="0" u="none" strike="noStrike" kern="1200" cap="none" spc="0" normalizeH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DỤNG</a:t>
            </a:r>
            <a:endParaRPr kumimoji="0" lang="en-US" sz="110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3443" y="6251608"/>
            <a:ext cx="4641110" cy="270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456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pageCurlDoubl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7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8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6332395" y="3749371"/>
            <a:ext cx="2118178" cy="10802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7852" y="8961360"/>
            <a:ext cx="1014454" cy="11188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397042" y="342900"/>
                <a:ext cx="17425757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Bài </a:t>
                </a:r>
                <a:r>
                  <a:rPr lang="en-US" sz="38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7.33</a:t>
                </a: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(SGK</a:t>
                </a:r>
                <a:r>
                  <a:rPr lang="en-US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– </a:t>
                </a: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tr.</a:t>
                </a:r>
                <a:r>
                  <a:rPr lang="en-US" sz="38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38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3800">
                    <a:cs typeface="Arial" panose="020B0604020202020204" pitchFamily="34" charset="0"/>
                  </a:rPr>
                  <a:t>Cho hàm số bậc nhất </a:t>
                </a:r>
                <a14:m>
                  <m:oMath xmlns:m="http://schemas.openxmlformats.org/officeDocument/2006/math"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𝑚𝑥</m:t>
                    </m:r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–5 </m:t>
                    </m:r>
                  </m:oMath>
                </a14:m>
                <a:r>
                  <a:rPr lang="vi-VN" sz="3800"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=(2</m:t>
                    </m:r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+1)</m:t>
                    </m:r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</m:oMath>
                </a14:m>
                <a:r>
                  <a:rPr lang="vi-VN" sz="3800">
                    <a:cs typeface="Arial" panose="020B0604020202020204" pitchFamily="34" charset="0"/>
                  </a:rPr>
                  <a:t>. Tìm các giá trị của </a:t>
                </a:r>
                <a14:m>
                  <m:oMath xmlns:m="http://schemas.openxmlformats.org/officeDocument/2006/math"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vi-VN" sz="3800">
                    <a:cs typeface="Arial" panose="020B0604020202020204" pitchFamily="34" charset="0"/>
                  </a:rPr>
                  <a:t> để đồ thị của hai hàm số </a:t>
                </a:r>
                <a:r>
                  <a:rPr lang="vi-VN" sz="3800">
                    <a:cs typeface="Arial" panose="020B0604020202020204" pitchFamily="34" charset="0"/>
                  </a:rPr>
                  <a:t>là</a:t>
                </a:r>
                <a:r>
                  <a:rPr lang="vi-VN" sz="3800" smtClean="0">
                    <a:cs typeface="Arial" panose="020B0604020202020204" pitchFamily="34" charset="0"/>
                  </a:rPr>
                  <a:t>:</a:t>
                </a:r>
                <a:endParaRPr lang="vi-VN" sz="380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800">
                    <a:cs typeface="Arial" panose="020B0604020202020204" pitchFamily="34" charset="0"/>
                  </a:rPr>
                  <a:t>a) Hai đường thẳng song song </a:t>
                </a:r>
                <a:r>
                  <a:rPr lang="vi-VN" sz="3800">
                    <a:cs typeface="Arial" panose="020B0604020202020204" pitchFamily="34" charset="0"/>
                  </a:rPr>
                  <a:t>với </a:t>
                </a:r>
                <a:r>
                  <a:rPr lang="vi-VN" sz="3800" smtClean="0">
                    <a:cs typeface="Arial" panose="020B0604020202020204" pitchFamily="34" charset="0"/>
                  </a:rPr>
                  <a:t>nhau.</a:t>
                </a:r>
                <a:r>
                  <a:rPr lang="en-US" sz="3800" smtClean="0">
                    <a:cs typeface="Arial" panose="020B0604020202020204" pitchFamily="34" charset="0"/>
                  </a:rPr>
                  <a:t>		       </a:t>
                </a:r>
                <a:r>
                  <a:rPr lang="vi-VN" sz="3800" smtClean="0">
                    <a:cs typeface="Arial" panose="020B0604020202020204" pitchFamily="34" charset="0"/>
                  </a:rPr>
                  <a:t>b</a:t>
                </a:r>
                <a:r>
                  <a:rPr lang="vi-VN" sz="3800">
                    <a:cs typeface="Arial" panose="020B0604020202020204" pitchFamily="34" charset="0"/>
                  </a:rPr>
                  <a:t>) Hai đường thẳng cắt nhau.</a:t>
                </a: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42" y="342900"/>
                <a:ext cx="17425757" cy="2723823"/>
              </a:xfrm>
              <a:prstGeom prst="rect">
                <a:avLst/>
              </a:prstGeom>
              <a:blipFill>
                <a:blip r:embed="rId5"/>
                <a:stretch>
                  <a:fillRect l="-1154" r="-1119" b="-42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7998273" y="3314700"/>
            <a:ext cx="2264228" cy="1426419"/>
            <a:chOff x="1104912" y="690519"/>
            <a:chExt cx="2140966" cy="1469818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912" y="690519"/>
              <a:ext cx="2140966" cy="146981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222091" y="976784"/>
              <a:ext cx="1900268" cy="697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13792" y="4723735"/>
                <a:ext cx="17026483" cy="52493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8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Điều kiện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≠0;2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+1≠0</m:t>
                    </m:r>
                  </m:oMath>
                </a14:m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hay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≠0</m:t>
                    </m:r>
                  </m:oMath>
                </a14:m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≠−</m:t>
                    </m:r>
                    <m:f>
                      <m:fPr>
                        <m:ctrlPr>
                          <a:rPr lang="en-US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a) Hai đường thẳng đã cho song song khi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</m:t>
                    </m:r>
                    <m:r>
                      <a:rPr lang="en-US" sz="38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(TMĐK)</a:t>
                </a:r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Vậy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là giá trị </a:t>
                </a:r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cần </a:t>
                </a:r>
                <a:r>
                  <a:rPr lang="vi-VN" sz="38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tìm</a:t>
                </a:r>
                <a:r>
                  <a:rPr lang="en-US" sz="38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b) Hai đường thẳng cắt nhau khi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≠2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hay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≠−1</m:t>
                    </m:r>
                  </m:oMath>
                </a14:m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Kết hợp điều kiện, ta được: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≠0;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≠−</m:t>
                    </m:r>
                    <m:f>
                      <m:fPr>
                        <m:ctrlPr>
                          <a:rPr lang="en-US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≠−1</m:t>
                    </m:r>
                  </m:oMath>
                </a14:m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792" y="4723735"/>
                <a:ext cx="17026483" cy="5249386"/>
              </a:xfrm>
              <a:prstGeom prst="rect">
                <a:avLst/>
              </a:prstGeom>
              <a:blipFill>
                <a:blip r:embed="rId7"/>
                <a:stretch>
                  <a:fillRect l="-1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9047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28600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70398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609600" y="495300"/>
            <a:ext cx="17068800" cy="9220200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1600" y="9061139"/>
            <a:ext cx="1219200" cy="9591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93949">
            <a:off x="16429147" y="2373366"/>
            <a:ext cx="1462859" cy="17918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956500" y="553641"/>
                <a:ext cx="16374999" cy="1846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Bài </a:t>
                </a:r>
                <a:r>
                  <a:rPr lang="en-US" sz="38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7.34</a:t>
                </a: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(SGK</a:t>
                </a:r>
                <a:r>
                  <a:rPr lang="en-US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– </a:t>
                </a:r>
                <a:r>
                  <a:rPr lang="vi-VN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tr.</a:t>
                </a:r>
                <a:r>
                  <a:rPr lang="en-US" sz="38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38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8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3800">
                    <a:cs typeface="Arial" panose="020B0604020202020204" pitchFamily="34" charset="0"/>
                  </a:rPr>
                  <a:t>Tìm hàm số bậc nhất có đồ thị là đường thẳng song song với đường thẳng </a:t>
                </a:r>
                <a14:m>
                  <m:oMath xmlns:m="http://schemas.openxmlformats.org/officeDocument/2006/math"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–3</m:t>
                    </m:r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r>
                  <a:rPr lang="en-US" sz="3800" smtClean="0">
                    <a:cs typeface="Arial" panose="020B0604020202020204" pitchFamily="34" charset="0"/>
                  </a:rPr>
                  <a:t> </a:t>
                </a:r>
                <a:r>
                  <a:rPr lang="vi-VN" sz="3800">
                    <a:cs typeface="Arial" panose="020B0604020202020204" pitchFamily="34" charset="0"/>
                  </a:rPr>
                  <a:t>và đi qua điểm </a:t>
                </a:r>
                <a14:m>
                  <m:oMath xmlns:m="http://schemas.openxmlformats.org/officeDocument/2006/math">
                    <m:r>
                      <a:rPr lang="vi-VN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(2; 6) </m:t>
                    </m:r>
                  </m:oMath>
                </a14:m>
                <a:r>
                  <a:rPr lang="vi-VN" sz="3800"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00" y="553641"/>
                <a:ext cx="16374999" cy="1846659"/>
              </a:xfrm>
              <a:prstGeom prst="rect">
                <a:avLst/>
              </a:prstGeom>
              <a:blipFill>
                <a:blip r:embed="rId5"/>
                <a:stretch>
                  <a:fillRect l="-1229" r="-1229" b="-6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/>
          <p:nvPr/>
        </p:nvGrpSpPr>
        <p:grpSpPr>
          <a:xfrm>
            <a:off x="8011885" y="2574081"/>
            <a:ext cx="2264228" cy="1426419"/>
            <a:chOff x="1104912" y="690519"/>
            <a:chExt cx="2140966" cy="1469818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912" y="690519"/>
              <a:ext cx="2140966" cy="1469818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1222091" y="976784"/>
              <a:ext cx="1900268" cy="697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762000" y="4229100"/>
                <a:ext cx="16764000" cy="5355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Gọi hàm </a:t>
                </a:r>
                <a:r>
                  <a:rPr lang="vi-VN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 cầ</a:t>
                </a:r>
                <a:r>
                  <a:rPr lang="en-US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</a:t>
                </a:r>
                <a:r>
                  <a:rPr lang="vi-VN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 là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vi-VN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≠0</m:t>
                        </m:r>
                      </m:e>
                    </m:d>
                  </m:oMath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đồ thị của hàm số song song với đường thẳng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=−3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vi-VN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nên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=−3</m:t>
                    </m:r>
                  </m:oMath>
                </a14:m>
                <a:r>
                  <a:rPr lang="vi-VN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≠1</m:t>
                    </m:r>
                  </m:oMath>
                </a14:m>
                <a:r>
                  <a:rPr lang="en-US" sz="38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r>
                        <a:rPr lang="vi-VN" sz="3800" i="1"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vi-VN" sz="3800" i="1"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=−3</m:t>
                      </m:r>
                      <m:r>
                        <a:rPr lang="vi-VN" sz="3800" i="1"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vi-VN" sz="3800" i="1"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vi-VN" sz="3800" i="1"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vi-VN" sz="3800" i="1"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(</m:t>
                      </m:r>
                      <m:r>
                        <a:rPr lang="vi-VN" sz="3800" i="1"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vi-VN" sz="3800" i="1"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≠1)</m:t>
                      </m:r>
                    </m:oMath>
                  </m:oMathPara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Đồ thị hàm số đi qua điểm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2;6</m:t>
                        </m:r>
                      </m:e>
                    </m:d>
                  </m:oMath>
                </a14:m>
                <a:r>
                  <a:rPr lang="vi-VN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nên ta có: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6=−3 . 2+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vi-VN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hay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=12</m:t>
                    </m:r>
                  </m:oMath>
                </a14:m>
                <a:r>
                  <a:rPr lang="vi-VN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(TMĐK)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hàm số cần tìm là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=−3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+12</m:t>
                    </m:r>
                  </m:oMath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4229100"/>
                <a:ext cx="16764000" cy="5355312"/>
              </a:xfrm>
              <a:prstGeom prst="rect">
                <a:avLst/>
              </a:prstGeom>
              <a:blipFill>
                <a:blip r:embed="rId7"/>
                <a:stretch>
                  <a:fillRect l="-1200" r="-1200" b="-1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8113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54998" y="5539002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44000" y="5539002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625642" y="619935"/>
            <a:ext cx="16992600" cy="9019365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590298">
            <a:off x="812714" y="8438609"/>
            <a:ext cx="858413" cy="162760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3428" y="8231470"/>
            <a:ext cx="1024360" cy="147115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468850" y="926227"/>
                <a:ext cx="15350300" cy="77986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39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Bài </a:t>
                </a:r>
                <a:r>
                  <a:rPr lang="en-US" sz="39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7.35</a:t>
                </a:r>
                <a:r>
                  <a:rPr lang="vi-VN" sz="39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39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(SGK</a:t>
                </a:r>
                <a:r>
                  <a:rPr lang="en-US" sz="39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 – </a:t>
                </a:r>
                <a:r>
                  <a:rPr lang="vi-VN" sz="39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tr.</a:t>
                </a:r>
                <a:r>
                  <a:rPr lang="en-US" sz="39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3900" b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900" b="1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3900">
                    <a:cs typeface="Arial" panose="020B0604020202020204" pitchFamily="34" charset="0"/>
                  </a:rPr>
                  <a:t>Trong mặt phẳng tọa độ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𝑂𝑥𝑦</m:t>
                    </m:r>
                  </m:oMath>
                </a14:m>
                <a:r>
                  <a:rPr lang="vi-VN" sz="3900">
                    <a:cs typeface="Arial" panose="020B0604020202020204" pitchFamily="34" charset="0"/>
                  </a:rPr>
                  <a:t>, cho hai đường thẳng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vi-VN" sz="3900"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–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+2.</m:t>
                    </m:r>
                  </m:oMath>
                </a14:m>
                <a:endParaRPr lang="vi-VN" sz="390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3900">
                    <a:cs typeface="Arial" panose="020B0604020202020204" pitchFamily="34" charset="0"/>
                  </a:rPr>
                  <a:t>a) Vẽ hai đường thẳng đã cho trên cùng mặt phẳng tọa </a:t>
                </a:r>
                <a:r>
                  <a:rPr lang="vi-VN" sz="3900">
                    <a:cs typeface="Arial" panose="020B0604020202020204" pitchFamily="34" charset="0"/>
                  </a:rPr>
                  <a:t>độ</a:t>
                </a:r>
                <a:r>
                  <a:rPr lang="vi-VN" sz="3900" smtClean="0">
                    <a:cs typeface="Arial" panose="020B0604020202020204" pitchFamily="34" charset="0"/>
                  </a:rPr>
                  <a:t>.</a:t>
                </a:r>
                <a:endParaRPr lang="vi-VN" sz="390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3900">
                    <a:cs typeface="Arial" panose="020B0604020202020204" pitchFamily="34" charset="0"/>
                  </a:rPr>
                  <a:t>b) Tìm giao điểm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vi-VN" sz="3900">
                    <a:cs typeface="Arial" panose="020B0604020202020204" pitchFamily="34" charset="0"/>
                  </a:rPr>
                  <a:t> của hai đường thẳng đã </a:t>
                </a:r>
                <a:r>
                  <a:rPr lang="vi-VN" sz="3900">
                    <a:cs typeface="Arial" panose="020B0604020202020204" pitchFamily="34" charset="0"/>
                  </a:rPr>
                  <a:t>cho</a:t>
                </a:r>
                <a:r>
                  <a:rPr lang="vi-VN" sz="3900" smtClean="0">
                    <a:cs typeface="Arial" panose="020B0604020202020204" pitchFamily="34" charset="0"/>
                  </a:rPr>
                  <a:t>.</a:t>
                </a:r>
                <a:endParaRPr lang="vi-VN" sz="390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3900">
                    <a:cs typeface="Arial" panose="020B0604020202020204" pitchFamily="34" charset="0"/>
                  </a:rPr>
                  <a:t>c) Gọi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vi-VN" sz="3900">
                    <a:cs typeface="Arial" panose="020B0604020202020204" pitchFamily="34" charset="0"/>
                  </a:rPr>
                  <a:t> là giao điểm của đường thẳng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–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+2 </m:t>
                    </m:r>
                  </m:oMath>
                </a14:m>
                <a:r>
                  <a:rPr lang="vi-VN" sz="3900">
                    <a:cs typeface="Arial" panose="020B0604020202020204" pitchFamily="34" charset="0"/>
                  </a:rPr>
                  <a:t>và trục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𝑂𝑥</m:t>
                    </m:r>
                  </m:oMath>
                </a14:m>
                <a:r>
                  <a:rPr lang="vi-VN" sz="3900">
                    <a:cs typeface="Arial" panose="020B0604020202020204" pitchFamily="34" charset="0"/>
                  </a:rPr>
                  <a:t>. Chứng minh rằng tam </a:t>
                </a:r>
                <a:r>
                  <a:rPr lang="vi-VN" sz="3900">
                    <a:cs typeface="Arial" panose="020B0604020202020204" pitchFamily="34" charset="0"/>
                  </a:rPr>
                  <a:t>giác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𝑂𝐴𝐵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vi-VN" sz="3900">
                    <a:cs typeface="Arial" panose="020B0604020202020204" pitchFamily="34" charset="0"/>
                  </a:rPr>
                  <a:t>vuông tại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vi-VN" sz="3900">
                    <a:cs typeface="Arial" panose="020B0604020202020204" pitchFamily="34" charset="0"/>
                  </a:rPr>
                  <a:t>, tức hai đường </a:t>
                </a:r>
                <a:r>
                  <a:rPr lang="vi-VN" sz="3900">
                    <a:cs typeface="Arial" panose="020B0604020202020204" pitchFamily="34" charset="0"/>
                  </a:rPr>
                  <a:t>thẳng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vi-VN" sz="3900"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–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+2 </m:t>
                    </m:r>
                  </m:oMath>
                </a14:m>
                <a:r>
                  <a:rPr lang="vi-VN" sz="3900">
                    <a:cs typeface="Arial" panose="020B0604020202020204" pitchFamily="34" charset="0"/>
                  </a:rPr>
                  <a:t>vuông góc với </a:t>
                </a:r>
                <a:r>
                  <a:rPr lang="vi-VN" sz="3900">
                    <a:cs typeface="Arial" panose="020B0604020202020204" pitchFamily="34" charset="0"/>
                  </a:rPr>
                  <a:t>nhau</a:t>
                </a:r>
                <a:r>
                  <a:rPr lang="vi-VN" sz="3900" smtClean="0">
                    <a:cs typeface="Arial" panose="020B0604020202020204" pitchFamily="34" charset="0"/>
                  </a:rPr>
                  <a:t>.</a:t>
                </a:r>
                <a:endParaRPr lang="vi-VN" sz="390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3900">
                    <a:cs typeface="Arial" panose="020B0604020202020204" pitchFamily="34" charset="0"/>
                  </a:rPr>
                  <a:t>d) Có nhận xét gì về tích hai hệ số góc của hai đường thẳng đã cho?</a:t>
                </a: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850" y="926227"/>
                <a:ext cx="15350300" cy="7798673"/>
              </a:xfrm>
              <a:prstGeom prst="rect">
                <a:avLst/>
              </a:prstGeom>
              <a:blipFill>
                <a:blip r:embed="rId5"/>
                <a:stretch>
                  <a:fillRect l="-1350" r="-1350" b="-21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7878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54998" y="5539002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44000" y="5539002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625642" y="619935"/>
            <a:ext cx="16992600" cy="9019365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25270" y="190500"/>
            <a:ext cx="2264228" cy="1426419"/>
            <a:chOff x="1104912" y="690519"/>
            <a:chExt cx="2140966" cy="146981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912" y="690519"/>
              <a:ext cx="2140966" cy="146981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222091" y="976784"/>
              <a:ext cx="1900268" cy="72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275008" y="1866900"/>
                <a:ext cx="8554792" cy="3677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vi-VN" sz="3800"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r>
                  <a:rPr lang="vi-VN" sz="38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 </a:t>
                </a:r>
                <a:r>
                  <a:rPr lang="vi-VN" sz="3800">
                    <a:ea typeface="Calibri" panose="020F0502020204030204" pitchFamily="34" charset="0"/>
                    <a:cs typeface="Times New Roman" panose="02020603050405020304" pitchFamily="18" charset="0"/>
                  </a:rPr>
                  <a:t>thẳng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đi qua điểm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0;0</m:t>
                        </m:r>
                      </m:e>
                    </m:d>
                  </m:oMath>
                </a14:m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1;1</m:t>
                        </m:r>
                      </m:e>
                    </m:d>
                  </m:oMath>
                </a14:m>
                <a:endParaRPr lang="en-US" sz="380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8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 </a:t>
                </a:r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</m:oMath>
                </a14:m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đi qua điểm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1;1</m:t>
                        </m:r>
                      </m:e>
                    </m:d>
                  </m:oMath>
                </a14:m>
                <a:r>
                  <a:rPr lang="vi-VN" sz="38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8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d>
                      <m:dPr>
                        <m:ctrlPr>
                          <a:rPr lang="en-US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2;0</m:t>
                        </m:r>
                      </m:e>
                    </m:d>
                  </m:oMath>
                </a14:m>
                <a:endParaRPr lang="en-US" sz="38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008" y="1866900"/>
                <a:ext cx="8554792" cy="3677930"/>
              </a:xfrm>
              <a:prstGeom prst="rect">
                <a:avLst/>
              </a:prstGeom>
              <a:blipFill>
                <a:blip r:embed="rId4"/>
                <a:stretch>
                  <a:fillRect l="-2350" r="-2279" b="-2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91800" y="1104900"/>
            <a:ext cx="6830150" cy="598376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78200" y="7658100"/>
            <a:ext cx="1247015" cy="17909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275008" y="5753100"/>
                <a:ext cx="10277078" cy="36009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vi-VN" sz="3800">
                    <a:solidFill>
                      <a:prstClr val="black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b) Phương trình hoành độ giao điểm của hai đường thẳng đã cho: </a:t>
                </a:r>
                <a:endParaRPr lang="en-US" sz="3800" smtClean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solidFill>
                          <a:prstClr val="black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vi-VN" sz="3800" i="1">
                        <a:solidFill>
                          <a:prstClr val="black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solidFill>
                          <a:prstClr val="black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fr-FR" sz="3800" i="1">
                        <a:solidFill>
                          <a:prstClr val="black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⟺</m:t>
                    </m:r>
                    <m:r>
                      <a:rPr lang="fr-FR" sz="3800" i="1">
                        <a:solidFill>
                          <a:prstClr val="black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800" i="1">
                        <a:solidFill>
                          <a:prstClr val="black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800">
                  <a:solidFill>
                    <a:prstClr val="black"/>
                  </a:solidFill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vi-VN" sz="3800">
                    <a:solidFill>
                      <a:prstClr val="black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Vậy hai đường thẳng cắt nhau tại điểm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sz="3800" i="1">
                            <a:solidFill>
                              <a:prstClr val="black"/>
                            </a:solidFill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solidFill>
                              <a:prstClr val="black"/>
                            </a:solidFill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1;1</m:t>
                        </m:r>
                      </m:e>
                    </m:d>
                  </m:oMath>
                </a14:m>
                <a:endParaRPr lang="en-US" sz="380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008" y="5753100"/>
                <a:ext cx="10277078" cy="3600986"/>
              </a:xfrm>
              <a:prstGeom prst="rect">
                <a:avLst/>
              </a:prstGeom>
              <a:blipFill>
                <a:blip r:embed="rId8"/>
                <a:stretch>
                  <a:fillRect l="-1957" r="-1957" b="-2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1511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54998" y="5539002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44000" y="5539002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625642" y="619935"/>
            <a:ext cx="16992600" cy="9019365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25270" y="190500"/>
            <a:ext cx="2264228" cy="1426419"/>
            <a:chOff x="1104912" y="690519"/>
            <a:chExt cx="2140966" cy="146981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912" y="690519"/>
              <a:ext cx="2140966" cy="146981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222091" y="976784"/>
              <a:ext cx="1900268" cy="72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0098" y="822256"/>
            <a:ext cx="1247015" cy="17909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064859" y="1562100"/>
                <a:ext cx="16114166" cy="80128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vi-VN" sz="37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Cho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được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+2=0⟺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37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d>
                      <m:dPr>
                        <m:ctrlPr>
                          <a:rPr lang="en-US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2;0</m:t>
                        </m:r>
                      </m:e>
                    </m:d>
                  </m:oMath>
                </a14:m>
                <a:endParaRPr lang="en-US" sz="37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Gọi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giao điểm của đường thẳng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trục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𝑂𝑦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7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d>
                      <m:dPr>
                        <m:ctrlPr>
                          <a:rPr lang="en-US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0;2</m:t>
                        </m:r>
                      </m:e>
                    </m:d>
                  </m:oMath>
                </a14:m>
                <a:endParaRPr lang="en-US" sz="37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𝑂𝐵𝐶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vuông cân tại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(vì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𝑂𝐵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𝑂𝐶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37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𝑂𝐴𝐵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𝑂𝐴𝐶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có: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𝑂𝐴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chung;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𝑂𝐵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𝑂𝐶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𝑂𝐵𝐴</m:t>
                        </m:r>
                      </m:e>
                    </m:acc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𝑂𝐶𝐴</m:t>
                        </m:r>
                      </m:e>
                    </m:acc>
                  </m:oMath>
                </a14:m>
                <a:endParaRPr lang="en-US" sz="37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𝑂𝐴𝐵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=∆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𝑂𝐴𝐶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7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𝐴𝐶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37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14:m>
                  <m:oMath xmlns:m="http://schemas.openxmlformats.org/officeDocument/2006/math">
                    <m:r>
                      <a:rPr lang="en-US" sz="37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trung điểm của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𝐵𝐶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mà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𝑂𝐵𝐶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nên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𝑂𝐴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⊥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370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14:m>
                  <m:oMath xmlns:m="http://schemas.openxmlformats.org/officeDocument/2006/math">
                    <m:r>
                      <a:rPr lang="en-US" sz="37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𝑂𝐴𝐵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7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</a:t>
                </a:r>
                <a:r>
                  <a:rPr lang="en-US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ô</a:t>
                </a:r>
                <a:r>
                  <a:rPr lang="vi-VN" sz="37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 </a:t>
                </a:r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endParaRPr lang="en-US" sz="37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d) Ta có: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vi-VN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=1.</m:t>
                    </m:r>
                    <m:d>
                      <m:dPr>
                        <m:ctrlPr>
                          <a:rPr lang="en-US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3700" smtClean="0">
                  <a:solidFill>
                    <a:prstClr val="black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14:m>
                  <m:oMath xmlns:m="http://schemas.openxmlformats.org/officeDocument/2006/math">
                    <m:r>
                      <a:rPr lang="en-US" sz="37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Khi hai đường thẳng vuông góc với nhau thì tích hai hệ số góc bằng </a:t>
                </a:r>
                <a14:m>
                  <m:oMath xmlns:m="http://schemas.openxmlformats.org/officeDocument/2006/math">
                    <m:r>
                      <a:rPr lang="vi-VN" sz="3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vi-VN" sz="37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7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859" y="1562100"/>
                <a:ext cx="16114166" cy="8012835"/>
              </a:xfrm>
              <a:prstGeom prst="rect">
                <a:avLst/>
              </a:prstGeom>
              <a:blipFill>
                <a:blip r:embed="rId5"/>
                <a:stretch>
                  <a:fillRect l="-1211" b="-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3035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2871" y="523374"/>
            <a:ext cx="17419268" cy="9428246"/>
          </a:xfrm>
          <a:custGeom>
            <a:avLst/>
            <a:gdLst/>
            <a:ahLst/>
            <a:cxnLst/>
            <a:rect l="l" t="t" r="r" b="b"/>
            <a:pathLst>
              <a:path w="9485648" h="5857388">
                <a:moveTo>
                  <a:pt x="0" y="0"/>
                </a:moveTo>
                <a:lnTo>
                  <a:pt x="9485648" y="0"/>
                </a:lnTo>
                <a:lnTo>
                  <a:pt x="9485648" y="5857388"/>
                </a:lnTo>
                <a:lnTo>
                  <a:pt x="0" y="58573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045462">
            <a:off x="15862755" y="7417104"/>
            <a:ext cx="1778737" cy="2184254"/>
          </a:xfrm>
          <a:custGeom>
            <a:avLst/>
            <a:gdLst/>
            <a:ahLst/>
            <a:cxnLst/>
            <a:rect l="l" t="t" r="r" b="b"/>
            <a:pathLst>
              <a:path w="2067473" h="2676341">
                <a:moveTo>
                  <a:pt x="0" y="0"/>
                </a:moveTo>
                <a:lnTo>
                  <a:pt x="2067473" y="0"/>
                </a:lnTo>
                <a:lnTo>
                  <a:pt x="2067473" y="2676340"/>
                </a:lnTo>
                <a:lnTo>
                  <a:pt x="0" y="26763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TextBox 32"/>
          <p:cNvSpPr txBox="1"/>
          <p:nvPr/>
        </p:nvSpPr>
        <p:spPr>
          <a:xfrm>
            <a:off x="3870334" y="755984"/>
            <a:ext cx="10152906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88"/>
              </a:lnSpc>
            </a:pPr>
            <a:r>
              <a:rPr lang="vi-VN" sz="6600" b="1" spc="147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spc="147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lded Corner 12"/>
          <p:cNvSpPr/>
          <p:nvPr/>
        </p:nvSpPr>
        <p:spPr>
          <a:xfrm>
            <a:off x="2794919" y="2704756"/>
            <a:ext cx="1465387" cy="1465387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vi-VN" sz="5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5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olded Corner 13"/>
          <p:cNvSpPr/>
          <p:nvPr/>
        </p:nvSpPr>
        <p:spPr>
          <a:xfrm>
            <a:off x="2794919" y="4886029"/>
            <a:ext cx="1465387" cy="1465387"/>
          </a:xfrm>
          <a:prstGeom prst="foldedCorner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vi-VN" sz="5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5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olded Corner 14"/>
          <p:cNvSpPr/>
          <p:nvPr/>
        </p:nvSpPr>
        <p:spPr>
          <a:xfrm>
            <a:off x="2794919" y="7107113"/>
            <a:ext cx="1465387" cy="1465387"/>
          </a:xfrm>
          <a:prstGeom prst="foldedCorner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vi-VN" sz="5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US" sz="5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52797" y="2923290"/>
            <a:ext cx="10453271" cy="942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200" smtClean="0">
                <a:latin typeface="Arial" panose="020B0604020202020204" pitchFamily="34" charset="0"/>
                <a:cs typeface="Arial" panose="020B0604020202020204" pitchFamily="34" charset="0"/>
              </a:rPr>
              <a:t>Ôn lại các kiến thức đã học trong bài</a:t>
            </a:r>
            <a:endParaRPr lang="en-US" sz="4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44776" y="5059395"/>
            <a:ext cx="11790624" cy="942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200" smtClean="0">
                <a:cs typeface="Arial" panose="020B0604020202020204" pitchFamily="34" charset="0"/>
              </a:rPr>
              <a:t>Hoàn </a:t>
            </a:r>
            <a:r>
              <a:rPr lang="vi-VN" sz="4200">
                <a:cs typeface="Arial" panose="020B0604020202020204" pitchFamily="34" charset="0"/>
              </a:rPr>
              <a:t>thành các bài tập trong SBT</a:t>
            </a:r>
            <a:endParaRPr lang="en-US" sz="4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52797" y="7308891"/>
            <a:ext cx="1045327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200" smtClean="0">
                <a:latin typeface="Arial" panose="020B0604020202020204" pitchFamily="34" charset="0"/>
                <a:cs typeface="Arial" panose="020B0604020202020204" pitchFamily="34" charset="0"/>
              </a:rPr>
              <a:t>Chuẩn bị bài sau - </a:t>
            </a:r>
            <a:r>
              <a:rPr lang="vi-VN" sz="4200" b="1">
                <a:cs typeface="Arial" panose="020B0604020202020204" pitchFamily="34" charset="0"/>
              </a:rPr>
              <a:t>Bài </a:t>
            </a:r>
            <a:r>
              <a:rPr lang="en-US" sz="4200" b="1"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  <a:endParaRPr lang="en-US" sz="4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6" grpId="0"/>
      <p:bldP spid="17" grpId="0"/>
      <p:bldP spid="1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9554144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6062143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" name="Freeform 2"/>
          <p:cNvSpPr/>
          <p:nvPr/>
        </p:nvSpPr>
        <p:spPr>
          <a:xfrm>
            <a:off x="-246493" y="-3670799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3" name="Group 2"/>
          <p:cNvGrpSpPr/>
          <p:nvPr/>
        </p:nvGrpSpPr>
        <p:grpSpPr>
          <a:xfrm>
            <a:off x="1219200" y="1409700"/>
            <a:ext cx="15925800" cy="7696200"/>
            <a:chOff x="0" y="0"/>
            <a:chExt cx="4274726" cy="2167467"/>
          </a:xfrm>
        </p:grpSpPr>
        <p:sp>
          <p:nvSpPr>
            <p:cNvPr id="14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chemeClr val="bg1"/>
            </a:solidFill>
            <a:ln w="209550">
              <a:solidFill>
                <a:srgbClr val="FFCB7C"/>
              </a:solidFill>
            </a:ln>
          </p:spPr>
        </p:sp>
        <p:sp>
          <p:nvSpPr>
            <p:cNvPr id="15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3009900" y="2171700"/>
            <a:ext cx="12344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ts val="1200"/>
              </a:spcBef>
            </a:pPr>
            <a:r>
              <a:rPr lang="vi-VN" sz="8000" b="1" kern="0" smtClean="0">
                <a:solidFill>
                  <a:srgbClr val="1F497D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HẸN GẶP LẠI CÁC EM TRONG TIẾT HỌC SAU!</a:t>
            </a:r>
            <a:endParaRPr lang="vi-VN" sz="8000" b="1" kern="0">
              <a:solidFill>
                <a:srgbClr val="1F497D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Freeform 8"/>
          <p:cNvSpPr/>
          <p:nvPr/>
        </p:nvSpPr>
        <p:spPr>
          <a:xfrm>
            <a:off x="871635" y="6608689"/>
            <a:ext cx="3723274" cy="2857613"/>
          </a:xfrm>
          <a:custGeom>
            <a:avLst/>
            <a:gdLst/>
            <a:ahLst/>
            <a:cxnLst/>
            <a:rect l="l" t="t" r="r" b="b"/>
            <a:pathLst>
              <a:path w="3723274" h="2857613">
                <a:moveTo>
                  <a:pt x="0" y="0"/>
                </a:moveTo>
                <a:lnTo>
                  <a:pt x="3723274" y="0"/>
                </a:lnTo>
                <a:lnTo>
                  <a:pt x="3723274" y="2857613"/>
                </a:lnTo>
                <a:lnTo>
                  <a:pt x="0" y="28576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66770" y="7111406"/>
            <a:ext cx="2774219" cy="212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17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54144" y="-302727"/>
            <a:ext cx="8733856" cy="4792704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962294" y="1326296"/>
            <a:ext cx="12363413" cy="7634407"/>
          </a:xfrm>
          <a:custGeom>
            <a:avLst/>
            <a:gdLst/>
            <a:ahLst/>
            <a:cxnLst/>
            <a:rect l="l" t="t" r="r" b="b"/>
            <a:pathLst>
              <a:path w="12363413" h="7634407">
                <a:moveTo>
                  <a:pt x="0" y="0"/>
                </a:moveTo>
                <a:lnTo>
                  <a:pt x="12363412" y="0"/>
                </a:lnTo>
                <a:lnTo>
                  <a:pt x="12363412" y="7634408"/>
                </a:lnTo>
                <a:lnTo>
                  <a:pt x="0" y="7634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045462">
            <a:off x="1978263" y="755454"/>
            <a:ext cx="2067473" cy="2676341"/>
          </a:xfrm>
          <a:custGeom>
            <a:avLst/>
            <a:gdLst/>
            <a:ahLst/>
            <a:cxnLst/>
            <a:rect l="l" t="t" r="r" b="b"/>
            <a:pathLst>
              <a:path w="2067473" h="2676341">
                <a:moveTo>
                  <a:pt x="0" y="0"/>
                </a:moveTo>
                <a:lnTo>
                  <a:pt x="2067473" y="0"/>
                </a:lnTo>
                <a:lnTo>
                  <a:pt x="2067473" y="2676340"/>
                </a:lnTo>
                <a:lnTo>
                  <a:pt x="0" y="26763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6" name="Freeform 9"/>
          <p:cNvSpPr/>
          <p:nvPr/>
        </p:nvSpPr>
        <p:spPr>
          <a:xfrm>
            <a:off x="13335000" y="5550382"/>
            <a:ext cx="3681603" cy="3321026"/>
          </a:xfrm>
          <a:custGeom>
            <a:avLst/>
            <a:gdLst/>
            <a:ahLst/>
            <a:cxnLst/>
            <a:rect l="l" t="t" r="r" b="b"/>
            <a:pathLst>
              <a:path w="2657820" h="2345526">
                <a:moveTo>
                  <a:pt x="0" y="0"/>
                </a:moveTo>
                <a:lnTo>
                  <a:pt x="2657820" y="0"/>
                </a:lnTo>
                <a:lnTo>
                  <a:pt x="2657820" y="2345526"/>
                </a:lnTo>
                <a:lnTo>
                  <a:pt x="0" y="23455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7" name="Rectangle 16"/>
          <p:cNvSpPr/>
          <p:nvPr/>
        </p:nvSpPr>
        <p:spPr>
          <a:xfrm>
            <a:off x="3615960" y="3099447"/>
            <a:ext cx="1105607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7500" b="1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vi-VN" sz="7500" b="1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HỆ </a:t>
            </a:r>
            <a:r>
              <a:rPr lang="vi-VN" sz="7500" b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SỐ </a:t>
            </a:r>
            <a:r>
              <a:rPr lang="vi-VN" sz="7500" b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GÓC </a:t>
            </a:r>
            <a:endParaRPr lang="en-US" sz="7500" b="1" smtClean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7500" b="1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CỦA </a:t>
            </a:r>
            <a:r>
              <a:rPr lang="vi-VN" sz="7500" b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ĐƯỜNG THẲNG</a:t>
            </a:r>
            <a:endParaRPr lang="en-US" sz="7500">
              <a:solidFill>
                <a:schemeClr val="tx2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pageCurlDoubl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-246493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0" name="Freeform 3"/>
          <p:cNvSpPr/>
          <p:nvPr/>
        </p:nvSpPr>
        <p:spPr>
          <a:xfrm>
            <a:off x="9152505" y="4798768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6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7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8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446918" y="495300"/>
            <a:ext cx="15545682" cy="965577"/>
            <a:chOff x="408861" y="342900"/>
            <a:chExt cx="15545682" cy="96557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Rectangle 21"/>
                <p:cNvSpPr/>
                <p:nvPr/>
              </p:nvSpPr>
              <p:spPr>
                <a:xfrm>
                  <a:off x="1651204" y="350971"/>
                  <a:ext cx="14303339" cy="95750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Bef>
                      <a:spcPts val="300"/>
                    </a:spcBef>
                    <a:spcAft>
                      <a:spcPts val="300"/>
                    </a:spcAft>
                  </a:pPr>
                  <a:r>
                    <a:rPr lang="vi-VN" sz="4100" b="1" i="1" smtClean="0">
                      <a:solidFill>
                        <a:srgbClr val="C00000"/>
                      </a:solidFill>
                      <a:ea typeface="Dotum" panose="020B0600000101010101" pitchFamily="34" charset="-127"/>
                      <a:cs typeface="Times New Roman" panose="02020603050405020304" pitchFamily="18" charset="0"/>
                    </a:rPr>
                    <a:t>Góc tạo bởi đường thẳng </a:t>
                  </a:r>
                  <a14:m>
                    <m:oMath xmlns:m="http://schemas.openxmlformats.org/officeDocument/2006/math">
                      <m:r>
                        <a:rPr lang="vi-VN" sz="4100" b="1" i="1">
                          <a:solidFill>
                            <a:srgbClr val="C00000"/>
                          </a:solidFill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𝒚</m:t>
                      </m:r>
                      <m:r>
                        <a:rPr lang="vi-VN" sz="4100" b="1" i="1">
                          <a:solidFill>
                            <a:srgbClr val="C00000"/>
                          </a:solidFill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vi-VN" sz="4100" b="1" i="1">
                          <a:solidFill>
                            <a:srgbClr val="C00000"/>
                          </a:solidFill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𝒂𝒙</m:t>
                      </m:r>
                      <m:r>
                        <a:rPr lang="vi-VN" sz="4100" b="1" i="1">
                          <a:solidFill>
                            <a:srgbClr val="C00000"/>
                          </a:solidFill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vi-VN" sz="4100" b="1" i="1">
                          <a:solidFill>
                            <a:srgbClr val="C00000"/>
                          </a:solidFill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𝒃</m:t>
                      </m:r>
                      <m:r>
                        <a:rPr lang="vi-VN" sz="4100" b="1" i="1">
                          <a:solidFill>
                            <a:srgbClr val="C00000"/>
                          </a:solidFill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 (</m:t>
                      </m:r>
                      <m:r>
                        <a:rPr lang="vi-VN" sz="4100" b="1" i="1">
                          <a:solidFill>
                            <a:srgbClr val="C00000"/>
                          </a:solidFill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𝒂</m:t>
                      </m:r>
                      <m:r>
                        <a:rPr lang="vi-VN" sz="4100" b="1" i="1">
                          <a:solidFill>
                            <a:srgbClr val="C00000"/>
                          </a:solidFill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≠</m:t>
                      </m:r>
                      <m:r>
                        <a:rPr lang="vi-VN" sz="4100" b="1" i="1">
                          <a:solidFill>
                            <a:srgbClr val="C00000"/>
                          </a:solidFill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vi-VN" sz="4100" b="1" i="1">
                          <a:solidFill>
                            <a:srgbClr val="C00000"/>
                          </a:solidFill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r>
                    <a:rPr lang="vi-VN" sz="4100" b="1" i="1">
                      <a:solidFill>
                        <a:srgbClr val="C00000"/>
                      </a:solidFill>
                      <a:effectLst/>
                      <a:ea typeface="Dotum" panose="020B0600000101010101" pitchFamily="34" charset="-127"/>
                      <a:cs typeface="Times New Roman" panose="02020603050405020304" pitchFamily="18" charset="0"/>
                    </a:rPr>
                    <a:t> và trục </a:t>
                  </a:r>
                  <a14:m>
                    <m:oMath xmlns:m="http://schemas.openxmlformats.org/officeDocument/2006/math">
                      <m:r>
                        <a:rPr lang="vi-VN" sz="4100" b="1" i="1">
                          <a:solidFill>
                            <a:srgbClr val="C00000"/>
                          </a:solidFill>
                          <a:effectLst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𝑶𝒙</m:t>
                      </m:r>
                    </m:oMath>
                  </a14:m>
                  <a:r>
                    <a:rPr lang="vi-VN" sz="4100" b="1" i="1">
                      <a:solidFill>
                        <a:srgbClr val="C00000"/>
                      </a:solidFill>
                      <a:effectLst/>
                      <a:ea typeface="Dotum" panose="020B0600000101010101" pitchFamily="34" charset="-127"/>
                      <a:cs typeface="Times New Roman" panose="02020603050405020304" pitchFamily="18" charset="0"/>
                    </a:rPr>
                    <a:t>.</a:t>
                  </a:r>
                  <a:endParaRPr lang="en-US" sz="4100">
                    <a:solidFill>
                      <a:srgbClr val="C00000"/>
                    </a:solidFill>
                    <a:effectLst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2" name="Rectangle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1204" y="350971"/>
                  <a:ext cx="14303339" cy="957506"/>
                </a:xfrm>
                <a:prstGeom prst="rect">
                  <a:avLst/>
                </a:prstGeom>
                <a:blipFill>
                  <a:blip r:embed="rId3"/>
                  <a:stretch>
                    <a:fillRect l="-1534" b="-229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8861" y="342900"/>
              <a:ext cx="1066800" cy="943469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762000" y="1562100"/>
                <a:ext cx="16840200" cy="35086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00"/>
                  </a:spcAft>
                </a:pPr>
                <a:r>
                  <a:rPr lang="vi-VN" sz="3700" smtClean="0"/>
                  <a:t>Trong mặt phẳng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</a:rPr>
                      <m:t>𝑂𝑥𝑦</m:t>
                    </m:r>
                  </m:oMath>
                </a14:m>
                <a:r>
                  <a:rPr lang="vi-VN" sz="3700"/>
                  <a:t>, góc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vi-VN" sz="3700"/>
                  <a:t> tạo bởi đường thẳng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≠0) </m:t>
                    </m:r>
                  </m:oMath>
                </a14:m>
                <a:r>
                  <a:rPr lang="vi-VN" sz="3700"/>
                  <a:t>và trục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vi-VN" sz="3700"/>
                  <a:t> là góc tạo bởi tia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</a:rPr>
                      <m:t>𝐴𝑥</m:t>
                    </m:r>
                  </m:oMath>
                </a14:m>
                <a:r>
                  <a:rPr lang="vi-VN" sz="3700"/>
                  <a:t> và tia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</a:rPr>
                      <m:t>𝐴𝑇</m:t>
                    </m:r>
                  </m:oMath>
                </a14:m>
                <a:r>
                  <a:rPr lang="vi-VN" sz="3700"/>
                  <a:t>, trong đó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vi-VN" sz="3700"/>
                  <a:t> là giao điểm của đường thẳng </a:t>
                </a:r>
                <a:r>
                  <a:rPr lang="en-US" sz="3700" smtClean="0"/>
                  <a:t>         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700"/>
                  <a:t>với trục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vi-VN" sz="3700"/>
                  <a:t>,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vi-VN" sz="3700"/>
                  <a:t> là một điểm nào đó thuộc đường thẳng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7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3700" smtClean="0"/>
                  <a:t> </a:t>
                </a:r>
                <a:r>
                  <a:rPr lang="vi-VN" sz="3700" smtClean="0"/>
                  <a:t>và </a:t>
                </a:r>
                <a:r>
                  <a:rPr lang="vi-VN" sz="3700"/>
                  <a:t>có tung độ dương. Chú ý rằng </a:t>
                </a:r>
                <a14:m>
                  <m:oMath xmlns:m="http://schemas.openxmlformats.org/officeDocument/2006/math">
                    <m:r>
                      <a:rPr lang="vi-VN" sz="3700" i="1" smtClean="0">
                        <a:latin typeface="Cambria Math" panose="02040503050406030204" pitchFamily="18" charset="0"/>
                      </a:rPr>
                      <m:t>0° &lt;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vi-VN" sz="3700" i="1" smtClean="0">
                        <a:latin typeface="Cambria Math" panose="02040503050406030204" pitchFamily="18" charset="0"/>
                      </a:rPr>
                      <m:t>&lt; 180° </m:t>
                    </m:r>
                    <m:r>
                      <a:rPr lang="en-US" sz="37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vi-VN" sz="3700"/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562100"/>
                <a:ext cx="16840200" cy="3508653"/>
              </a:xfrm>
              <a:prstGeom prst="rect">
                <a:avLst/>
              </a:prstGeom>
              <a:blipFill>
                <a:blip r:embed="rId5"/>
                <a:stretch>
                  <a:fillRect l="-1122" r="-1086" b="-2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50" y="5067300"/>
            <a:ext cx="10325100" cy="483325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04584" y="7928811"/>
            <a:ext cx="1555784" cy="1971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28600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70398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609600" y="495300"/>
            <a:ext cx="17068800" cy="9220200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8062833" y="1352433"/>
            <a:ext cx="2209800" cy="1197581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3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</a:t>
            </a:r>
            <a:r>
              <a:rPr lang="en-US" sz="43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3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3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1158382" y="2934586"/>
                <a:ext cx="16018702" cy="51807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200000"/>
                  </a:lnSpc>
                </a:pPr>
                <a:r>
                  <a:rPr lang="vi-VN" sz="4300">
                    <a:cs typeface="Arial" panose="020B0604020202020204" pitchFamily="34" charset="0"/>
                  </a:rPr>
                  <a:t>Trên cùng một mặt phẳng tọa độ </a:t>
                </a:r>
                <a14:m>
                  <m:oMath xmlns:m="http://schemas.openxmlformats.org/officeDocument/2006/math"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𝑂𝑥𝑦</m:t>
                    </m:r>
                  </m:oMath>
                </a14:m>
                <a:r>
                  <a:rPr lang="vi-VN" sz="4300">
                    <a:cs typeface="Arial" panose="020B0604020202020204" pitchFamily="34" charset="0"/>
                  </a:rPr>
                  <a:t>, vẽ hai đường thẳng </a:t>
                </a:r>
                <a:r>
                  <a:rPr lang="vi-VN" sz="4300">
                    <a:cs typeface="Arial" panose="020B0604020202020204" pitchFamily="34" charset="0"/>
                  </a:rPr>
                  <a:t>sau</a:t>
                </a:r>
                <a:r>
                  <a:rPr lang="vi-VN" sz="4300" smtClean="0">
                    <a:cs typeface="Arial" panose="020B0604020202020204" pitchFamily="34" charset="0"/>
                  </a:rPr>
                  <a:t>:</a:t>
                </a:r>
                <a:endParaRPr lang="en-US" sz="4300" smtClean="0">
                  <a:cs typeface="Arial" panose="020B0604020202020204" pitchFamily="34" charset="0"/>
                </a:endParaRPr>
              </a:p>
              <a:p>
                <a:pPr algn="ctr">
                  <a:lnSpc>
                    <a:spcPct val="200000"/>
                  </a:lnSpc>
                </a:pPr>
                <a14:m>
                  <m:oMath xmlns:m="http://schemas.openxmlformats.org/officeDocument/2006/math"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): 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r>
                  <a:rPr lang="vi-VN" sz="4300"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′): 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–2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+1.</m:t>
                    </m:r>
                  </m:oMath>
                </a14:m>
                <a:endParaRPr lang="vi-VN" sz="4300">
                  <a:cs typeface="Arial" panose="020B0604020202020204" pitchFamily="34" charset="0"/>
                </a:endParaRPr>
              </a:p>
              <a:p>
                <a:pPr algn="just">
                  <a:lnSpc>
                    <a:spcPct val="200000"/>
                  </a:lnSpc>
                </a:pPr>
                <a:r>
                  <a:rPr lang="vi-VN" sz="4300">
                    <a:cs typeface="Arial" panose="020B0604020202020204" pitchFamily="34" charset="0"/>
                  </a:rPr>
                  <a:t>a) So sánh góc tạo bởi đường thẳng </a:t>
                </a:r>
                <a14:m>
                  <m:oMath xmlns:m="http://schemas.openxmlformats.org/officeDocument/2006/math"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vi-VN" sz="4300">
                    <a:cs typeface="Arial" panose="020B0604020202020204" pitchFamily="34" charset="0"/>
                  </a:rPr>
                  <a:t> và trục </a:t>
                </a:r>
                <a14:m>
                  <m:oMath xmlns:m="http://schemas.openxmlformats.org/officeDocument/2006/math"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𝑂𝑥</m:t>
                    </m:r>
                  </m:oMath>
                </a14:m>
                <a:r>
                  <a:rPr lang="vi-VN" sz="4300">
                    <a:cs typeface="Arial" panose="020B0604020202020204" pitchFamily="34" charset="0"/>
                  </a:rPr>
                  <a:t> với </a:t>
                </a:r>
                <a14:m>
                  <m:oMath xmlns:m="http://schemas.openxmlformats.org/officeDocument/2006/math"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90°.</m:t>
                    </m:r>
                  </m:oMath>
                </a14:m>
                <a:endParaRPr lang="vi-VN" sz="4300">
                  <a:cs typeface="Arial" panose="020B0604020202020204" pitchFamily="34" charset="0"/>
                </a:endParaRPr>
              </a:p>
              <a:p>
                <a:pPr algn="just">
                  <a:lnSpc>
                    <a:spcPct val="200000"/>
                  </a:lnSpc>
                </a:pPr>
                <a:r>
                  <a:rPr lang="vi-VN" sz="4300">
                    <a:cs typeface="Arial" panose="020B0604020202020204" pitchFamily="34" charset="0"/>
                  </a:rPr>
                  <a:t>b) So sánh góc tạo bởi đường thẳng </a:t>
                </a:r>
                <a14:m>
                  <m:oMath xmlns:m="http://schemas.openxmlformats.org/officeDocument/2006/math"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′) </m:t>
                    </m:r>
                  </m:oMath>
                </a14:m>
                <a:r>
                  <a:rPr lang="vi-VN" sz="4300">
                    <a:cs typeface="Arial" panose="020B0604020202020204" pitchFamily="34" charset="0"/>
                  </a:rPr>
                  <a:t>và trục </a:t>
                </a:r>
                <a14:m>
                  <m:oMath xmlns:m="http://schemas.openxmlformats.org/officeDocument/2006/math"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𝑂𝑥</m:t>
                    </m:r>
                  </m:oMath>
                </a14:m>
                <a:r>
                  <a:rPr lang="vi-VN" sz="4300">
                    <a:cs typeface="Arial" panose="020B0604020202020204" pitchFamily="34" charset="0"/>
                  </a:rPr>
                  <a:t> với </a:t>
                </a:r>
                <a14:m>
                  <m:oMath xmlns:m="http://schemas.openxmlformats.org/officeDocument/2006/math"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90°</m:t>
                    </m:r>
                  </m:oMath>
                </a14:m>
                <a:r>
                  <a:rPr lang="vi-VN" sz="4300">
                    <a:cs typeface="Arial" panose="020B0604020202020204" pitchFamily="34" charset="0"/>
                  </a:rPr>
                  <a:t>.</a:t>
                </a:r>
                <a:endParaRPr lang="vi-VN" sz="430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382" y="2934586"/>
                <a:ext cx="16018702" cy="5180714"/>
              </a:xfrm>
              <a:prstGeom prst="rect">
                <a:avLst/>
              </a:prstGeom>
              <a:blipFill>
                <a:blip r:embed="rId3"/>
                <a:stretch>
                  <a:fillRect l="-1484" b="-4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2027" y="864897"/>
            <a:ext cx="1599673" cy="229740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590298">
            <a:off x="968046" y="8139133"/>
            <a:ext cx="1159947" cy="2199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28600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70398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62000" y="438505"/>
            <a:ext cx="2026293" cy="1275995"/>
            <a:chOff x="981393" y="777308"/>
            <a:chExt cx="1858639" cy="127599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177948" y="992827"/>
              <a:ext cx="14197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685800" y="3882701"/>
                <a:ext cx="8881640" cy="52993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marR="0" lvl="0" indent="-5715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ctrlPr>
                          <a:rPr kumimoji="0" lang="en-US" sz="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vi-VN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kumimoji="0" lang="vi-VN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d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:</m:t>
                    </m:r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=−2</m:t>
                    </m:r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marL="571500" marR="0" lvl="0" indent="-5715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vi-VN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Cho </a:t>
                </a:r>
                <a14:m>
                  <m:oMath xmlns:m="http://schemas.openxmlformats.org/officeDocument/2006/math"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kumimoji="0" lang="vi-VN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thì </a:t>
                </a:r>
                <a14:m>
                  <m:oMath xmlns:m="http://schemas.openxmlformats.org/officeDocument/2006/math"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vi-VN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vi-VN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vi-VN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, đồ thị giao với trục </a:t>
                </a:r>
                <a14:m>
                  <m:oMath xmlns:m="http://schemas.openxmlformats.org/officeDocument/2006/math"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kumimoji="0" lang="vi-VN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tại </a:t>
                </a:r>
                <a14:m>
                  <m:oMath xmlns:m="http://schemas.openxmlformats.org/officeDocument/2006/math"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𝐶</m:t>
                    </m:r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vi-VN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vi-VN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kumimoji="0" lang="vi-VN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;0</m:t>
                        </m:r>
                      </m:e>
                    </m:d>
                  </m:oMath>
                </a14:m>
                <a:endParaRPr kumimoji="0" lang="en-US" sz="38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marL="571500" marR="0" lvl="0" indent="-5715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vi-VN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Cho </a:t>
                </a:r>
                <a14:m>
                  <m:oMath xmlns:m="http://schemas.openxmlformats.org/officeDocument/2006/math"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kumimoji="0" lang="vi-VN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thì </a:t>
                </a:r>
                <a14:m>
                  <m:oMath xmlns:m="http://schemas.openxmlformats.org/officeDocument/2006/math"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kumimoji="0" lang="vi-VN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, đồ thị giao với trục </a:t>
                </a:r>
                <a14:m>
                  <m:oMath xmlns:m="http://schemas.openxmlformats.org/officeDocument/2006/math"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𝑂𝑦</m:t>
                    </m:r>
                  </m:oMath>
                </a14:m>
                <a:r>
                  <a:rPr kumimoji="0" lang="vi-VN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tại </a:t>
                </a:r>
                <a14:m>
                  <m:oMath xmlns:m="http://schemas.openxmlformats.org/officeDocument/2006/math">
                    <m:r>
                      <a:rPr kumimoji="0" lang="vi-VN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𝐵</m:t>
                    </m:r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vi-VN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0;1</m:t>
                        </m:r>
                      </m:e>
                    </m:d>
                  </m:oMath>
                </a14:m>
                <a:r>
                  <a:rPr kumimoji="0" lang="en-US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Arial" panose="020B0604020202020204" pitchFamily="34" charset="0"/>
                    <a:cs typeface="Times New Roman" panose="02020603050405020304" pitchFamily="18" charset="0"/>
                  </a:rPr>
                  <a:t>.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882701"/>
                <a:ext cx="8881640" cy="5299399"/>
              </a:xfrm>
              <a:prstGeom prst="rect">
                <a:avLst/>
              </a:prstGeom>
              <a:blipFill>
                <a:blip r:embed="rId4"/>
                <a:stretch>
                  <a:fillRect l="-2060" r="-2266" b="-19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9469" y="3479905"/>
            <a:ext cx="7467531" cy="63891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169940" y="728773"/>
                <a:ext cx="4092852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: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endParaRPr lang="en-US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940" y="728773"/>
                <a:ext cx="4092852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685800" y="1333500"/>
                <a:ext cx="14325600" cy="21739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>
                  <a:lnSpc>
                    <a:spcPct val="150000"/>
                  </a:lnSpc>
                  <a:buFontTx/>
                  <a:buChar char="-"/>
                </a:pPr>
                <a:r>
                  <a:rPr lang="vi-VN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Cho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, đồ thị giao với trục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tại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vi-VN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vi-VN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vi-VN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;0</m:t>
                        </m:r>
                      </m:e>
                    </m:d>
                  </m:oMath>
                </a14:m>
                <a:endParaRPr lang="en-US" sz="380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71500" lvl="0" indent="-571500">
                  <a:lnSpc>
                    <a:spcPct val="150000"/>
                  </a:lnSpc>
                  <a:buFontTx/>
                  <a:buChar char="-"/>
                </a:pPr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Cho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, đồ thị giao với trục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𝑂𝑦</m:t>
                    </m:r>
                  </m:oMath>
                </a14:m>
                <a:r>
                  <a:rPr lang="vi-VN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tại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𝐵</m:t>
                    </m:r>
                    <m:d>
                      <m:d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0;1</m:t>
                        </m:r>
                      </m:e>
                    </m:d>
                  </m:oMath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333500"/>
                <a:ext cx="14325600" cy="2173928"/>
              </a:xfrm>
              <a:prstGeom prst="rect">
                <a:avLst/>
              </a:prstGeom>
              <a:blipFill>
                <a:blip r:embed="rId8"/>
                <a:stretch>
                  <a:fillRect l="-1277" b="-10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6590298">
            <a:off x="614497" y="8962983"/>
            <a:ext cx="858413" cy="162760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383000" y="619935"/>
            <a:ext cx="1222988" cy="175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3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228600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9170398" y="-4457700"/>
            <a:ext cx="9398998" cy="9398998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7"/>
          <p:cNvGrpSpPr/>
          <p:nvPr/>
        </p:nvGrpSpPr>
        <p:grpSpPr>
          <a:xfrm>
            <a:off x="244642" y="222584"/>
            <a:ext cx="17771490" cy="9797716"/>
            <a:chOff x="0" y="0"/>
            <a:chExt cx="4521135" cy="2620190"/>
          </a:xfrm>
        </p:grpSpPr>
        <p:sp>
          <p:nvSpPr>
            <p:cNvPr id="15" name="Freeform 18"/>
            <p:cNvSpPr/>
            <p:nvPr/>
          </p:nvSpPr>
          <p:spPr>
            <a:xfrm>
              <a:off x="0" y="0"/>
              <a:ext cx="4521135" cy="2620190"/>
            </a:xfrm>
            <a:custGeom>
              <a:avLst/>
              <a:gdLst/>
              <a:ahLst/>
              <a:cxnLst/>
              <a:rect l="l" t="t" r="r" b="b"/>
              <a:pathLst>
                <a:path w="4521135" h="2620190">
                  <a:moveTo>
                    <a:pt x="0" y="0"/>
                  </a:moveTo>
                  <a:lnTo>
                    <a:pt x="4521135" y="0"/>
                  </a:lnTo>
                  <a:lnTo>
                    <a:pt x="4521135" y="2620190"/>
                  </a:lnTo>
                  <a:lnTo>
                    <a:pt x="0" y="262019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16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62000" y="438505"/>
            <a:ext cx="2026293" cy="1275995"/>
            <a:chOff x="981393" y="777308"/>
            <a:chExt cx="1858639" cy="127599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93" y="777308"/>
              <a:ext cx="1858639" cy="127599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177948" y="992827"/>
              <a:ext cx="14197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Giải: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007597" y="7277573"/>
                <a:ext cx="14325600" cy="21858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75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ea typeface="Dotum" panose="020B0600000101010101" pitchFamily="34" charset="-127"/>
                    <a:cs typeface="Times New Roman" panose="02020603050405020304" pitchFamily="18" charset="0"/>
                  </a:rPr>
                  <a:t>a) Góc tạo bởi đường thẳng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(</m:t>
                    </m:r>
                    <m:r>
                      <a:rPr lang="vi-VN" sz="4000" i="1" smtClean="0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𝑑</m:t>
                    </m:r>
                    <m:r>
                      <a:rPr lang="vi-VN" sz="4000" i="1" smtClean="0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vi-VN" sz="4000">
                    <a:ea typeface="Dotum" panose="020B0600000101010101" pitchFamily="34" charset="-127"/>
                    <a:cs typeface="Times New Roman" panose="02020603050405020304" pitchFamily="18" charset="0"/>
                  </a:rPr>
                  <a:t> và trục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vi-VN" sz="4000">
                    <a:ea typeface="Dotum" panose="020B0600000101010101" pitchFamily="34" charset="-127"/>
                    <a:cs typeface="Times New Roman" panose="02020603050405020304" pitchFamily="18" charset="0"/>
                  </a:rPr>
                  <a:t> nhỏ hơn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90°</m:t>
                    </m:r>
                  </m:oMath>
                </a14:m>
                <a:r>
                  <a:rPr lang="vi-VN" sz="4000">
                    <a:ea typeface="Dotum" panose="020B0600000101010101" pitchFamily="34" charset="-127"/>
                    <a:cs typeface="Times New Roman" panose="02020603050405020304" pitchFamily="18" charset="0"/>
                  </a:rPr>
                  <a:t>.</a:t>
                </a:r>
                <a:endParaRPr lang="en-US" sz="4000"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75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4000">
                    <a:ea typeface="Dotum" panose="020B0600000101010101" pitchFamily="34" charset="-127"/>
                    <a:cs typeface="Times New Roman" panose="02020603050405020304" pitchFamily="18" charset="0"/>
                  </a:rPr>
                  <a:t>b) Góc tạo bởi đường thẳng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(</m:t>
                    </m:r>
                    <m:r>
                      <a:rPr lang="vi-VN" sz="4000" i="1" smtClean="0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𝑑</m:t>
                    </m:r>
                    <m:r>
                      <a:rPr lang="vi-VN" sz="4000" i="1" smtClean="0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′) </m:t>
                    </m:r>
                  </m:oMath>
                </a14:m>
                <a:r>
                  <a:rPr lang="vi-VN" sz="4000">
                    <a:ea typeface="Dotum" panose="020B0600000101010101" pitchFamily="34" charset="-127"/>
                    <a:cs typeface="Times New Roman" panose="02020603050405020304" pitchFamily="18" charset="0"/>
                  </a:rPr>
                  <a:t>và trục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vi-VN" sz="4000">
                    <a:ea typeface="Dotum" panose="020B0600000101010101" pitchFamily="34" charset="-127"/>
                    <a:cs typeface="Times New Roman" panose="02020603050405020304" pitchFamily="18" charset="0"/>
                  </a:rPr>
                  <a:t> lớn hơn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90°</m:t>
                    </m:r>
                  </m:oMath>
                </a14:m>
                <a:r>
                  <a:rPr lang="vi-VN" sz="4000">
                    <a:ea typeface="Dotum" panose="020B0600000101010101" pitchFamily="34" charset="-127"/>
                    <a:cs typeface="Times New Roman" panose="02020603050405020304" pitchFamily="18" charset="0"/>
                  </a:rPr>
                  <a:t>.</a:t>
                </a:r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597" y="7277573"/>
                <a:ext cx="14325600" cy="2185855"/>
              </a:xfrm>
              <a:prstGeom prst="rect">
                <a:avLst/>
              </a:prstGeom>
              <a:blipFill>
                <a:blip r:embed="rId4"/>
                <a:stretch>
                  <a:fillRect b="-10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590298">
            <a:off x="614497" y="8962983"/>
            <a:ext cx="858413" cy="162760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83000" y="619935"/>
            <a:ext cx="1222988" cy="175641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3584" y="746004"/>
            <a:ext cx="7913627" cy="638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68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</TotalTime>
  <Words>2495</Words>
  <Application>Microsoft Office PowerPoint</Application>
  <PresentationFormat>Custom</PresentationFormat>
  <Paragraphs>256</Paragraphs>
  <Slides>47</Slides>
  <Notes>9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Arial</vt:lpstr>
      <vt:lpstr>Cambria Math</vt:lpstr>
      <vt:lpstr>Open Sans</vt:lpstr>
      <vt:lpstr>Calibri</vt:lpstr>
      <vt:lpstr>Times New Roman</vt:lpstr>
      <vt:lpstr>Dotum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Pink Yellow Playful Thesis Defense Presentation</dc:title>
  <dc:creator>Hà Ngân</dc:creator>
  <cp:lastModifiedBy>Admin</cp:lastModifiedBy>
  <cp:revision>38</cp:revision>
  <dcterms:created xsi:type="dcterms:W3CDTF">2006-08-16T00:00:00Z</dcterms:created>
  <dcterms:modified xsi:type="dcterms:W3CDTF">2023-12-01T03:37:34Z</dcterms:modified>
  <dc:identifier>DAF1cscCFCQ</dc:identifier>
</cp:coreProperties>
</file>