
<file path=[Content_Types].xml><?xml version="1.0" encoding="utf-8"?>
<Types xmlns="http://schemas.openxmlformats.org/package/2006/content-types">
  <Default Extension="png" ContentType="image/png"/>
  <Default Extension="mp3" ContentType="audio/mpeg"/>
  <Default Extension="svg" ContentType="image/svg+xml"/>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27"/>
  </p:notesMasterIdLst>
  <p:sldIdLst>
    <p:sldId id="256" r:id="rId3"/>
    <p:sldId id="322" r:id="rId4"/>
    <p:sldId id="257" r:id="rId5"/>
    <p:sldId id="272" r:id="rId6"/>
    <p:sldId id="263" r:id="rId7"/>
    <p:sldId id="333" r:id="rId8"/>
    <p:sldId id="324" r:id="rId9"/>
    <p:sldId id="335" r:id="rId10"/>
    <p:sldId id="291" r:id="rId11"/>
    <p:sldId id="309" r:id="rId12"/>
    <p:sldId id="315" r:id="rId13"/>
    <p:sldId id="311" r:id="rId14"/>
    <p:sldId id="319" r:id="rId15"/>
    <p:sldId id="320" r:id="rId16"/>
    <p:sldId id="336" r:id="rId17"/>
    <p:sldId id="314" r:id="rId18"/>
    <p:sldId id="294" r:id="rId19"/>
    <p:sldId id="292" r:id="rId20"/>
    <p:sldId id="297" r:id="rId21"/>
    <p:sldId id="293" r:id="rId22"/>
    <p:sldId id="330" r:id="rId23"/>
    <p:sldId id="337" r:id="rId24"/>
    <p:sldId id="265" r:id="rId25"/>
    <p:sldId id="266" r:id="rId26"/>
  </p:sldIdLst>
  <p:sldSz cx="18288000" cy="10287000"/>
  <p:notesSz cx="6858000" cy="9144000"/>
  <p:embeddedFontLst>
    <p:embeddedFont>
      <p:font typeface="Dotum" panose="020B0600000101010101" pitchFamily="34" charset="-127"/>
      <p:regular r:id="rId28"/>
    </p:embeddedFont>
    <p:embeddedFont>
      <p:font typeface="Cambria Math" panose="02040503050406030204" pitchFamily="18" charset="0"/>
      <p:regular r:id="rId29"/>
    </p:embeddedFont>
    <p:embeddedFont>
      <p:font typeface="Calibri" panose="020F0502020204030204" pitchFamily="34" charset="0"/>
      <p:regular r:id="rId30"/>
      <p:bold r:id="rId31"/>
      <p:italic r:id="rId32"/>
      <p:boldItalic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9A80"/>
    <a:srgbClr val="438F79"/>
    <a:srgbClr val="4CA289"/>
    <a:srgbClr val="4EB28C"/>
    <a:srgbClr val="87CB8F"/>
    <a:srgbClr val="5AB2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06" autoAdjust="0"/>
    <p:restoredTop sz="93974" autoAdjust="0"/>
  </p:normalViewPr>
  <p:slideViewPr>
    <p:cSldViewPr>
      <p:cViewPr varScale="1">
        <p:scale>
          <a:sx n="40" d="100"/>
          <a:sy n="40" d="100"/>
        </p:scale>
        <p:origin x="21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642249-6B72-430D-BAED-377440711D68}" type="datetimeFigureOut">
              <a:rPr lang="en-US" smtClean="0"/>
              <a:t>12/7/2023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A89B7A-A0D2-48BE-AF02-9069F05AEA79}" type="slidenum">
              <a:rPr lang="en-US" smtClean="0"/>
              <a:t>‹#›</a:t>
            </a:fld>
            <a:endParaRPr lang="en-US"/>
          </a:p>
        </p:txBody>
      </p:sp>
    </p:spTree>
    <p:extLst>
      <p:ext uri="{BB962C8B-B14F-4D97-AF65-F5344CB8AC3E}">
        <p14:creationId xmlns:p14="http://schemas.microsoft.com/office/powerpoint/2010/main" val="1715317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89B7A-A0D2-48BE-AF02-9069F05AEA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7642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89B7A-A0D2-48BE-AF02-9069F05AEA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35035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89B7A-A0D2-48BE-AF02-9069F05AEA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5231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3</a:t>
            </a:fld>
            <a:endParaRPr lang="en-US"/>
          </a:p>
        </p:txBody>
      </p:sp>
    </p:spTree>
    <p:extLst>
      <p:ext uri="{BB962C8B-B14F-4D97-AF65-F5344CB8AC3E}">
        <p14:creationId xmlns:p14="http://schemas.microsoft.com/office/powerpoint/2010/main" val="237610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4</a:t>
            </a:fld>
            <a:endParaRPr lang="en-US"/>
          </a:p>
        </p:txBody>
      </p:sp>
    </p:spTree>
    <p:extLst>
      <p:ext uri="{BB962C8B-B14F-4D97-AF65-F5344CB8AC3E}">
        <p14:creationId xmlns:p14="http://schemas.microsoft.com/office/powerpoint/2010/main" val="4269683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5</a:t>
            </a:fld>
            <a:endParaRPr lang="en-US"/>
          </a:p>
        </p:txBody>
      </p:sp>
    </p:spTree>
    <p:extLst>
      <p:ext uri="{BB962C8B-B14F-4D97-AF65-F5344CB8AC3E}">
        <p14:creationId xmlns:p14="http://schemas.microsoft.com/office/powerpoint/2010/main" val="2526381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89B7A-A0D2-48BE-AF02-9069F05AEA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4219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89B7A-A0D2-48BE-AF02-9069F05AEA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32182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89B7A-A0D2-48BE-AF02-9069F05AEA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8022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13</a:t>
            </a:fld>
            <a:endParaRPr lang="en-US"/>
          </a:p>
        </p:txBody>
      </p:sp>
    </p:spTree>
    <p:extLst>
      <p:ext uri="{BB962C8B-B14F-4D97-AF65-F5344CB8AC3E}">
        <p14:creationId xmlns:p14="http://schemas.microsoft.com/office/powerpoint/2010/main" val="28880112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89B7A-A0D2-48BE-AF02-9069F05AEA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8394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195640"/>
            <a:ext cx="15544800" cy="2205038"/>
          </a:xfrm>
        </p:spPr>
        <p:txBody>
          <a:bodyPr/>
          <a:lstStyle/>
          <a:p>
            <a:r>
              <a:rPr lang="en-US"/>
              <a:t>Click to edit Master title style</a:t>
            </a:r>
          </a:p>
        </p:txBody>
      </p:sp>
      <p:sp>
        <p:nvSpPr>
          <p:cNvPr id="3" name="Subtitle 2"/>
          <p:cNvSpPr>
            <a:spLocks noGrp="1"/>
          </p:cNvSpPr>
          <p:nvPr>
            <p:ph type="subTitle" idx="1"/>
          </p:nvPr>
        </p:nvSpPr>
        <p:spPr>
          <a:xfrm>
            <a:off x="2743200" y="5829300"/>
            <a:ext cx="12801600" cy="2628900"/>
          </a:xfrm>
        </p:spPr>
        <p:txBody>
          <a:bodyPr/>
          <a:lstStyle>
            <a:lvl1pPr marL="0" indent="0" algn="ctr">
              <a:buNone/>
              <a:defRPr>
                <a:solidFill>
                  <a:schemeClr val="tx1">
                    <a:tint val="75000"/>
                  </a:schemeClr>
                </a:solidFill>
              </a:defRPr>
            </a:lvl1pPr>
            <a:lvl2pPr marL="685835" indent="0" algn="ctr">
              <a:buNone/>
              <a:defRPr>
                <a:solidFill>
                  <a:schemeClr val="tx1">
                    <a:tint val="75000"/>
                  </a:schemeClr>
                </a:solidFill>
              </a:defRPr>
            </a:lvl2pPr>
            <a:lvl3pPr marL="1371669" indent="0" algn="ctr">
              <a:buNone/>
              <a:defRPr>
                <a:solidFill>
                  <a:schemeClr val="tx1">
                    <a:tint val="75000"/>
                  </a:schemeClr>
                </a:solidFill>
              </a:defRPr>
            </a:lvl3pPr>
            <a:lvl4pPr marL="2057504" indent="0" algn="ctr">
              <a:buNone/>
              <a:defRPr>
                <a:solidFill>
                  <a:schemeClr val="tx1">
                    <a:tint val="75000"/>
                  </a:schemeClr>
                </a:solidFill>
              </a:defRPr>
            </a:lvl4pPr>
            <a:lvl5pPr marL="2743337" indent="0" algn="ctr">
              <a:buNone/>
              <a:defRPr>
                <a:solidFill>
                  <a:schemeClr val="tx1">
                    <a:tint val="75000"/>
                  </a:schemeClr>
                </a:solidFill>
              </a:defRPr>
            </a:lvl5pPr>
            <a:lvl6pPr marL="3429171" indent="0" algn="ctr">
              <a:buNone/>
              <a:defRPr>
                <a:solidFill>
                  <a:schemeClr val="tx1">
                    <a:tint val="75000"/>
                  </a:schemeClr>
                </a:solidFill>
              </a:defRPr>
            </a:lvl6pPr>
            <a:lvl7pPr marL="4115006" indent="0" algn="ctr">
              <a:buNone/>
              <a:defRPr>
                <a:solidFill>
                  <a:schemeClr val="tx1">
                    <a:tint val="75000"/>
                  </a:schemeClr>
                </a:solidFill>
              </a:defRPr>
            </a:lvl7pPr>
            <a:lvl8pPr marL="4800840" indent="0" algn="ctr">
              <a:buNone/>
              <a:defRPr>
                <a:solidFill>
                  <a:schemeClr val="tx1">
                    <a:tint val="75000"/>
                  </a:schemeClr>
                </a:solidFill>
              </a:defRPr>
            </a:lvl8pPr>
            <a:lvl9pPr marL="548667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12/7/2023</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0803907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12/7/2023</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211711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626" y="6610352"/>
            <a:ext cx="15544800" cy="2043113"/>
          </a:xfrm>
        </p:spPr>
        <p:txBody>
          <a:bodyPr anchor="t"/>
          <a:lstStyle>
            <a:lvl1pPr algn="l">
              <a:defRPr sz="6000" b="1" cap="all"/>
            </a:lvl1pPr>
          </a:lstStyle>
          <a:p>
            <a:r>
              <a:rPr lang="en-US"/>
              <a:t>Click to edit Master title style</a:t>
            </a:r>
          </a:p>
        </p:txBody>
      </p:sp>
      <p:sp>
        <p:nvSpPr>
          <p:cNvPr id="3" name="Text Placeholder 2"/>
          <p:cNvSpPr>
            <a:spLocks noGrp="1"/>
          </p:cNvSpPr>
          <p:nvPr>
            <p:ph type="body" idx="1"/>
          </p:nvPr>
        </p:nvSpPr>
        <p:spPr>
          <a:xfrm>
            <a:off x="1444626" y="4360070"/>
            <a:ext cx="15544800" cy="2250281"/>
          </a:xfrm>
        </p:spPr>
        <p:txBody>
          <a:bodyPr anchor="b"/>
          <a:lstStyle>
            <a:lvl1pPr marL="0" indent="0">
              <a:buNone/>
              <a:defRPr sz="3000">
                <a:solidFill>
                  <a:schemeClr val="tx1">
                    <a:tint val="75000"/>
                  </a:schemeClr>
                </a:solidFill>
              </a:defRPr>
            </a:lvl1pPr>
            <a:lvl2pPr marL="685835" indent="0">
              <a:buNone/>
              <a:defRPr sz="2700">
                <a:solidFill>
                  <a:schemeClr val="tx1">
                    <a:tint val="75000"/>
                  </a:schemeClr>
                </a:solidFill>
              </a:defRPr>
            </a:lvl2pPr>
            <a:lvl3pPr marL="1371669" indent="0">
              <a:buNone/>
              <a:defRPr sz="2400">
                <a:solidFill>
                  <a:schemeClr val="tx1">
                    <a:tint val="75000"/>
                  </a:schemeClr>
                </a:solidFill>
              </a:defRPr>
            </a:lvl3pPr>
            <a:lvl4pPr marL="2057504" indent="0">
              <a:buNone/>
              <a:defRPr sz="2100">
                <a:solidFill>
                  <a:schemeClr val="tx1">
                    <a:tint val="75000"/>
                  </a:schemeClr>
                </a:solidFill>
              </a:defRPr>
            </a:lvl4pPr>
            <a:lvl5pPr marL="2743337" indent="0">
              <a:buNone/>
              <a:defRPr sz="2100">
                <a:solidFill>
                  <a:schemeClr val="tx1">
                    <a:tint val="75000"/>
                  </a:schemeClr>
                </a:solidFill>
              </a:defRPr>
            </a:lvl5pPr>
            <a:lvl6pPr marL="3429171" indent="0">
              <a:buNone/>
              <a:defRPr sz="2100">
                <a:solidFill>
                  <a:schemeClr val="tx1">
                    <a:tint val="75000"/>
                  </a:schemeClr>
                </a:solidFill>
              </a:defRPr>
            </a:lvl6pPr>
            <a:lvl7pPr marL="4115006" indent="0">
              <a:buNone/>
              <a:defRPr sz="2100">
                <a:solidFill>
                  <a:schemeClr val="tx1">
                    <a:tint val="75000"/>
                  </a:schemeClr>
                </a:solidFill>
              </a:defRPr>
            </a:lvl7pPr>
            <a:lvl8pPr marL="4800840" indent="0">
              <a:buNone/>
              <a:defRPr sz="2100">
                <a:solidFill>
                  <a:schemeClr val="tx1">
                    <a:tint val="75000"/>
                  </a:schemeClr>
                </a:solidFill>
              </a:defRPr>
            </a:lvl8pPr>
            <a:lvl9pPr marL="5486675"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12/7/2023</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7695617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00302"/>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96400" y="2400302"/>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12/7/2023</a:t>
            </a:fld>
            <a:endParaRPr lang="en-US">
              <a:solidFill>
                <a:prstClr val="black">
                  <a:tint val="75000"/>
                </a:prstClr>
              </a:solidFill>
              <a:cs typeface="Arial"/>
              <a:sym typeface="Arial"/>
            </a:endParaRPr>
          </a:p>
        </p:txBody>
      </p:sp>
      <p:sp>
        <p:nvSpPr>
          <p:cNvPr id="6" name="Footer Placeholder 5"/>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7" name="Slide Number Placeholder 6"/>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933920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1" y="2302670"/>
            <a:ext cx="8080376" cy="959645"/>
          </a:xfrm>
        </p:spPr>
        <p:txBody>
          <a:bodyPr anchor="b"/>
          <a:lstStyle>
            <a:lvl1pPr marL="0" indent="0">
              <a:buNone/>
              <a:defRPr sz="3600" b="1"/>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4" name="Content Placeholder 3"/>
          <p:cNvSpPr>
            <a:spLocks noGrp="1"/>
          </p:cNvSpPr>
          <p:nvPr>
            <p:ph sz="half" idx="2"/>
          </p:nvPr>
        </p:nvSpPr>
        <p:spPr>
          <a:xfrm>
            <a:off x="914401" y="3262313"/>
            <a:ext cx="8080376"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0054" y="2302670"/>
            <a:ext cx="8083550" cy="959645"/>
          </a:xfrm>
        </p:spPr>
        <p:txBody>
          <a:bodyPr anchor="b"/>
          <a:lstStyle>
            <a:lvl1pPr marL="0" indent="0">
              <a:buNone/>
              <a:defRPr sz="3600" b="1"/>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90054" y="3262313"/>
            <a:ext cx="8083550"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12/7/2023</a:t>
            </a:fld>
            <a:endParaRPr lang="en-US">
              <a:solidFill>
                <a:prstClr val="black">
                  <a:tint val="75000"/>
                </a:prstClr>
              </a:solidFill>
              <a:cs typeface="Arial"/>
              <a:sym typeface="Arial"/>
            </a:endParaRPr>
          </a:p>
        </p:txBody>
      </p:sp>
      <p:sp>
        <p:nvSpPr>
          <p:cNvPr id="8" name="Footer Placeholder 7"/>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9" name="Slide Number Placeholder 8"/>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2378076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12/7/2023</a:t>
            </a:fld>
            <a:endParaRPr lang="en-US">
              <a:solidFill>
                <a:prstClr val="black">
                  <a:tint val="75000"/>
                </a:prstClr>
              </a:solidFill>
              <a:cs typeface="Arial"/>
              <a:sym typeface="Arial"/>
            </a:endParaRPr>
          </a:p>
        </p:txBody>
      </p:sp>
      <p:sp>
        <p:nvSpPr>
          <p:cNvPr id="4" name="Footer Placeholder 3"/>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5" name="Slide Number Placeholder 4"/>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0164727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12/7/2023</a:t>
            </a:fld>
            <a:endParaRPr lang="en-US">
              <a:solidFill>
                <a:prstClr val="black">
                  <a:tint val="75000"/>
                </a:prstClr>
              </a:solidFill>
              <a:cs typeface="Arial"/>
              <a:sym typeface="Arial"/>
            </a:endParaRPr>
          </a:p>
        </p:txBody>
      </p:sp>
      <p:sp>
        <p:nvSpPr>
          <p:cNvPr id="3" name="Footer Placeholder 2"/>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4" name="Slide Number Placeholder 3"/>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3610131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3" y="409574"/>
            <a:ext cx="6016626" cy="1743077"/>
          </a:xfrm>
        </p:spPr>
        <p:txBody>
          <a:bodyPr anchor="b"/>
          <a:lstStyle>
            <a:lvl1pPr algn="l">
              <a:defRPr sz="3000" b="1"/>
            </a:lvl1pPr>
          </a:lstStyle>
          <a:p>
            <a:r>
              <a:rPr lang="en-US"/>
              <a:t>Click to edit Master title style</a:t>
            </a:r>
          </a:p>
        </p:txBody>
      </p:sp>
      <p:sp>
        <p:nvSpPr>
          <p:cNvPr id="3" name="Content Placeholder 2"/>
          <p:cNvSpPr>
            <a:spLocks noGrp="1"/>
          </p:cNvSpPr>
          <p:nvPr>
            <p:ph idx="1"/>
          </p:nvPr>
        </p:nvSpPr>
        <p:spPr>
          <a:xfrm>
            <a:off x="7150100" y="409579"/>
            <a:ext cx="10223501" cy="8779670"/>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4403" y="2152654"/>
            <a:ext cx="6016626" cy="7036595"/>
          </a:xfrm>
        </p:spPr>
        <p:txBody>
          <a:bodyPr/>
          <a:lstStyle>
            <a:lvl1pPr marL="0" indent="0">
              <a:buNone/>
              <a:defRPr sz="2100"/>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12/7/2023</a:t>
            </a:fld>
            <a:endParaRPr lang="en-US">
              <a:solidFill>
                <a:prstClr val="black">
                  <a:tint val="75000"/>
                </a:prstClr>
              </a:solidFill>
              <a:cs typeface="Arial"/>
              <a:sym typeface="Arial"/>
            </a:endParaRPr>
          </a:p>
        </p:txBody>
      </p:sp>
      <p:sp>
        <p:nvSpPr>
          <p:cNvPr id="6" name="Footer Placeholder 5"/>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7" name="Slide Number Placeholder 6"/>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796812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4576" y="7200901"/>
            <a:ext cx="10972800" cy="850109"/>
          </a:xfrm>
        </p:spPr>
        <p:txBody>
          <a:bodyPr anchor="b"/>
          <a:lstStyle>
            <a:lvl1pPr algn="l">
              <a:defRPr sz="3000" b="1"/>
            </a:lvl1pPr>
          </a:lstStyle>
          <a:p>
            <a:r>
              <a:rPr lang="en-US"/>
              <a:t>Click to edit Master title style</a:t>
            </a:r>
          </a:p>
        </p:txBody>
      </p:sp>
      <p:sp>
        <p:nvSpPr>
          <p:cNvPr id="3" name="Picture Placeholder 2"/>
          <p:cNvSpPr>
            <a:spLocks noGrp="1"/>
          </p:cNvSpPr>
          <p:nvPr>
            <p:ph type="pic" idx="1"/>
          </p:nvPr>
        </p:nvSpPr>
        <p:spPr>
          <a:xfrm>
            <a:off x="3584576" y="919163"/>
            <a:ext cx="10972800" cy="6172200"/>
          </a:xfrm>
        </p:spPr>
        <p:txBody>
          <a:bodyPr/>
          <a:lstStyle>
            <a:lvl1pPr marL="0" indent="0">
              <a:buNone/>
              <a:defRPr sz="4800"/>
            </a:lvl1pPr>
            <a:lvl2pPr marL="685835" indent="0">
              <a:buNone/>
              <a:defRPr sz="4200"/>
            </a:lvl2pPr>
            <a:lvl3pPr marL="1371669" indent="0">
              <a:buNone/>
              <a:defRPr sz="3600"/>
            </a:lvl3pPr>
            <a:lvl4pPr marL="2057504" indent="0">
              <a:buNone/>
              <a:defRPr sz="3000"/>
            </a:lvl4pPr>
            <a:lvl5pPr marL="2743337" indent="0">
              <a:buNone/>
              <a:defRPr sz="3000"/>
            </a:lvl5pPr>
            <a:lvl6pPr marL="3429171" indent="0">
              <a:buNone/>
              <a:defRPr sz="3000"/>
            </a:lvl6pPr>
            <a:lvl7pPr marL="4115006" indent="0">
              <a:buNone/>
              <a:defRPr sz="3000"/>
            </a:lvl7pPr>
            <a:lvl8pPr marL="4800840" indent="0">
              <a:buNone/>
              <a:defRPr sz="3000"/>
            </a:lvl8pPr>
            <a:lvl9pPr marL="5486675" indent="0">
              <a:buNone/>
              <a:defRPr sz="3000"/>
            </a:lvl9pPr>
          </a:lstStyle>
          <a:p>
            <a:endParaRPr lang="en-US"/>
          </a:p>
        </p:txBody>
      </p:sp>
      <p:sp>
        <p:nvSpPr>
          <p:cNvPr id="4" name="Text Placeholder 3"/>
          <p:cNvSpPr>
            <a:spLocks noGrp="1"/>
          </p:cNvSpPr>
          <p:nvPr>
            <p:ph type="body" sz="half" idx="2"/>
          </p:nvPr>
        </p:nvSpPr>
        <p:spPr>
          <a:xfrm>
            <a:off x="3584576" y="8051008"/>
            <a:ext cx="10972800" cy="1207295"/>
          </a:xfrm>
        </p:spPr>
        <p:txBody>
          <a:bodyPr/>
          <a:lstStyle>
            <a:lvl1pPr marL="0" indent="0">
              <a:buNone/>
              <a:defRPr sz="2100"/>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12/7/2023</a:t>
            </a:fld>
            <a:endParaRPr lang="en-US">
              <a:solidFill>
                <a:prstClr val="black">
                  <a:tint val="75000"/>
                </a:prstClr>
              </a:solidFill>
              <a:cs typeface="Arial"/>
              <a:sym typeface="Arial"/>
            </a:endParaRPr>
          </a:p>
        </p:txBody>
      </p:sp>
      <p:sp>
        <p:nvSpPr>
          <p:cNvPr id="6" name="Footer Placeholder 5"/>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7" name="Slide Number Placeholder 6"/>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9947003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12/7/2023</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832592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58800" y="411959"/>
            <a:ext cx="4114800" cy="87772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411959"/>
            <a:ext cx="12039600" cy="87772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12/7/2023</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082612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12/7/2023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11959"/>
            <a:ext cx="16459200" cy="17145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14400" y="2400302"/>
            <a:ext cx="16459200" cy="678894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14400" y="9534527"/>
            <a:ext cx="42672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defTabSz="1371669">
              <a:defRPr/>
            </a:pPr>
            <a:fld id="{F0C0A7CE-68B0-4D7E-9884-D7BE6EE8BC27}" type="datetimeFigureOut">
              <a:rPr lang="en-US" smtClean="0">
                <a:solidFill>
                  <a:prstClr val="black">
                    <a:tint val="75000"/>
                  </a:prstClr>
                </a:solidFill>
                <a:cs typeface="Arial"/>
                <a:sym typeface="Arial"/>
              </a:rPr>
              <a:pPr defTabSz="1371669">
                <a:defRPr/>
              </a:pPr>
              <a:t>12/7/2023</a:t>
            </a:fld>
            <a:endParaRPr lang="en-US">
              <a:solidFill>
                <a:prstClr val="black">
                  <a:tint val="75000"/>
                </a:prstClr>
              </a:solidFill>
              <a:cs typeface="Arial"/>
              <a:sym typeface="Arial"/>
            </a:endParaRPr>
          </a:p>
        </p:txBody>
      </p:sp>
      <p:sp>
        <p:nvSpPr>
          <p:cNvPr id="5" name="Footer Placeholder 4"/>
          <p:cNvSpPr>
            <a:spLocks noGrp="1"/>
          </p:cNvSpPr>
          <p:nvPr>
            <p:ph type="ftr" sz="quarter" idx="3"/>
          </p:nvPr>
        </p:nvSpPr>
        <p:spPr>
          <a:xfrm>
            <a:off x="6248400" y="9534527"/>
            <a:ext cx="5791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defTabSz="1371669">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4"/>
          </p:nvPr>
        </p:nvSpPr>
        <p:spPr>
          <a:xfrm>
            <a:off x="13106400" y="9534527"/>
            <a:ext cx="42672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7410582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1371669" rtl="0" eaLnBrk="1" latinLnBrk="0" hangingPunct="1">
        <a:spcBef>
          <a:spcPct val="0"/>
        </a:spcBef>
        <a:buNone/>
        <a:defRPr sz="6600" kern="1200">
          <a:solidFill>
            <a:schemeClr val="tx1"/>
          </a:solidFill>
          <a:latin typeface="+mj-lt"/>
          <a:ea typeface="+mj-ea"/>
          <a:cs typeface="+mj-cs"/>
        </a:defRPr>
      </a:lvl1pPr>
    </p:titleStyle>
    <p:bodyStyle>
      <a:lvl1pPr marL="514376" indent="-514376" algn="l" defTabSz="1371669" rtl="0" eaLnBrk="1" latinLnBrk="0" hangingPunct="1">
        <a:spcBef>
          <a:spcPct val="20000"/>
        </a:spcBef>
        <a:buFont typeface="Arial" pitchFamily="34" charset="0"/>
        <a:buChar char="•"/>
        <a:defRPr sz="4800" kern="1200">
          <a:solidFill>
            <a:schemeClr val="tx1"/>
          </a:solidFill>
          <a:latin typeface="+mn-lt"/>
          <a:ea typeface="+mn-ea"/>
          <a:cs typeface="+mn-cs"/>
        </a:defRPr>
      </a:lvl1pPr>
      <a:lvl2pPr marL="1114482" indent="-428648" algn="l" defTabSz="1371669" rtl="0" eaLnBrk="1" latinLnBrk="0" hangingPunct="1">
        <a:spcBef>
          <a:spcPct val="20000"/>
        </a:spcBef>
        <a:buFont typeface="Arial" pitchFamily="34" charset="0"/>
        <a:buChar char="–"/>
        <a:defRPr sz="4200" kern="1200">
          <a:solidFill>
            <a:schemeClr val="tx1"/>
          </a:solidFill>
          <a:latin typeface="+mn-lt"/>
          <a:ea typeface="+mn-ea"/>
          <a:cs typeface="+mn-cs"/>
        </a:defRPr>
      </a:lvl2pPr>
      <a:lvl3pPr marL="1714586" indent="-342917" algn="l" defTabSz="1371669" rtl="0" eaLnBrk="1" latinLnBrk="0" hangingPunct="1">
        <a:spcBef>
          <a:spcPct val="20000"/>
        </a:spcBef>
        <a:buFont typeface="Arial" pitchFamily="34" charset="0"/>
        <a:buChar char="•"/>
        <a:defRPr sz="3600" kern="1200">
          <a:solidFill>
            <a:schemeClr val="tx1"/>
          </a:solidFill>
          <a:latin typeface="+mn-lt"/>
          <a:ea typeface="+mn-ea"/>
          <a:cs typeface="+mn-cs"/>
        </a:defRPr>
      </a:lvl3pPr>
      <a:lvl4pPr marL="2400420" indent="-342917" algn="l" defTabSz="1371669" rtl="0" eaLnBrk="1" latinLnBrk="0" hangingPunct="1">
        <a:spcBef>
          <a:spcPct val="20000"/>
        </a:spcBef>
        <a:buFont typeface="Arial" pitchFamily="34" charset="0"/>
        <a:buChar char="–"/>
        <a:defRPr sz="3000" kern="1200">
          <a:solidFill>
            <a:schemeClr val="tx1"/>
          </a:solidFill>
          <a:latin typeface="+mn-lt"/>
          <a:ea typeface="+mn-ea"/>
          <a:cs typeface="+mn-cs"/>
        </a:defRPr>
      </a:lvl4pPr>
      <a:lvl5pPr marL="3086255" indent="-342917" algn="l" defTabSz="1371669" rtl="0" eaLnBrk="1" latinLnBrk="0" hangingPunct="1">
        <a:spcBef>
          <a:spcPct val="20000"/>
        </a:spcBef>
        <a:buFont typeface="Arial" pitchFamily="34" charset="0"/>
        <a:buChar char="»"/>
        <a:defRPr sz="3000" kern="1200">
          <a:solidFill>
            <a:schemeClr val="tx1"/>
          </a:solidFill>
          <a:latin typeface="+mn-lt"/>
          <a:ea typeface="+mn-ea"/>
          <a:cs typeface="+mn-cs"/>
        </a:defRPr>
      </a:lvl5pPr>
      <a:lvl6pPr marL="3772089" indent="-342917" algn="l" defTabSz="1371669" rtl="0" eaLnBrk="1" latinLnBrk="0" hangingPunct="1">
        <a:spcBef>
          <a:spcPct val="20000"/>
        </a:spcBef>
        <a:buFont typeface="Arial" pitchFamily="34" charset="0"/>
        <a:buChar char="•"/>
        <a:defRPr sz="3000" kern="1200">
          <a:solidFill>
            <a:schemeClr val="tx1"/>
          </a:solidFill>
          <a:latin typeface="+mn-lt"/>
          <a:ea typeface="+mn-ea"/>
          <a:cs typeface="+mn-cs"/>
        </a:defRPr>
      </a:lvl6pPr>
      <a:lvl7pPr marL="4457924" indent="-342917" algn="l" defTabSz="1371669" rtl="0" eaLnBrk="1" latinLnBrk="0" hangingPunct="1">
        <a:spcBef>
          <a:spcPct val="20000"/>
        </a:spcBef>
        <a:buFont typeface="Arial" pitchFamily="34" charset="0"/>
        <a:buChar char="•"/>
        <a:defRPr sz="3000" kern="1200">
          <a:solidFill>
            <a:schemeClr val="tx1"/>
          </a:solidFill>
          <a:latin typeface="+mn-lt"/>
          <a:ea typeface="+mn-ea"/>
          <a:cs typeface="+mn-cs"/>
        </a:defRPr>
      </a:lvl7pPr>
      <a:lvl8pPr marL="5143757" indent="-342917" algn="l" defTabSz="1371669" rtl="0" eaLnBrk="1" latinLnBrk="0" hangingPunct="1">
        <a:spcBef>
          <a:spcPct val="20000"/>
        </a:spcBef>
        <a:buFont typeface="Arial" pitchFamily="34" charset="0"/>
        <a:buChar char="•"/>
        <a:defRPr sz="3000" kern="1200">
          <a:solidFill>
            <a:schemeClr val="tx1"/>
          </a:solidFill>
          <a:latin typeface="+mn-lt"/>
          <a:ea typeface="+mn-ea"/>
          <a:cs typeface="+mn-cs"/>
        </a:defRPr>
      </a:lvl8pPr>
      <a:lvl9pPr marL="5829591" indent="-342917" algn="l" defTabSz="1371669" rtl="0" eaLnBrk="1" latinLnBrk="0" hangingPunct="1">
        <a:spcBef>
          <a:spcPct val="20000"/>
        </a:spcBef>
        <a:buFont typeface="Arial" pitchFamily="34" charset="0"/>
        <a:buChar char="•"/>
        <a:defRPr sz="3000" kern="1200">
          <a:solidFill>
            <a:schemeClr val="tx1"/>
          </a:solidFill>
          <a:latin typeface="+mn-lt"/>
          <a:ea typeface="+mn-ea"/>
          <a:cs typeface="+mn-cs"/>
        </a:defRPr>
      </a:lvl9pPr>
    </p:bodyStyle>
    <p:otherStyle>
      <a:defPPr>
        <a:defRPr lang="en-US"/>
      </a:defPPr>
      <a:lvl1pPr marL="0" algn="l" defTabSz="1371669" rtl="0" eaLnBrk="1" latinLnBrk="0" hangingPunct="1">
        <a:defRPr sz="2700" kern="1200">
          <a:solidFill>
            <a:schemeClr val="tx1"/>
          </a:solidFill>
          <a:latin typeface="+mn-lt"/>
          <a:ea typeface="+mn-ea"/>
          <a:cs typeface="+mn-cs"/>
        </a:defRPr>
      </a:lvl1pPr>
      <a:lvl2pPr marL="685835" algn="l" defTabSz="1371669" rtl="0" eaLnBrk="1" latinLnBrk="0" hangingPunct="1">
        <a:defRPr sz="2700" kern="1200">
          <a:solidFill>
            <a:schemeClr val="tx1"/>
          </a:solidFill>
          <a:latin typeface="+mn-lt"/>
          <a:ea typeface="+mn-ea"/>
          <a:cs typeface="+mn-cs"/>
        </a:defRPr>
      </a:lvl2pPr>
      <a:lvl3pPr marL="1371669" algn="l" defTabSz="1371669" rtl="0" eaLnBrk="1" latinLnBrk="0" hangingPunct="1">
        <a:defRPr sz="2700" kern="1200">
          <a:solidFill>
            <a:schemeClr val="tx1"/>
          </a:solidFill>
          <a:latin typeface="+mn-lt"/>
          <a:ea typeface="+mn-ea"/>
          <a:cs typeface="+mn-cs"/>
        </a:defRPr>
      </a:lvl3pPr>
      <a:lvl4pPr marL="2057504" algn="l" defTabSz="1371669" rtl="0" eaLnBrk="1" latinLnBrk="0" hangingPunct="1">
        <a:defRPr sz="2700" kern="1200">
          <a:solidFill>
            <a:schemeClr val="tx1"/>
          </a:solidFill>
          <a:latin typeface="+mn-lt"/>
          <a:ea typeface="+mn-ea"/>
          <a:cs typeface="+mn-cs"/>
        </a:defRPr>
      </a:lvl4pPr>
      <a:lvl5pPr marL="2743337" algn="l" defTabSz="1371669" rtl="0" eaLnBrk="1" latinLnBrk="0" hangingPunct="1">
        <a:defRPr sz="2700" kern="1200">
          <a:solidFill>
            <a:schemeClr val="tx1"/>
          </a:solidFill>
          <a:latin typeface="+mn-lt"/>
          <a:ea typeface="+mn-ea"/>
          <a:cs typeface="+mn-cs"/>
        </a:defRPr>
      </a:lvl5pPr>
      <a:lvl6pPr marL="3429171" algn="l" defTabSz="1371669" rtl="0" eaLnBrk="1" latinLnBrk="0" hangingPunct="1">
        <a:defRPr sz="2700" kern="1200">
          <a:solidFill>
            <a:schemeClr val="tx1"/>
          </a:solidFill>
          <a:latin typeface="+mn-lt"/>
          <a:ea typeface="+mn-ea"/>
          <a:cs typeface="+mn-cs"/>
        </a:defRPr>
      </a:lvl6pPr>
      <a:lvl7pPr marL="4115006" algn="l" defTabSz="1371669" rtl="0" eaLnBrk="1" latinLnBrk="0" hangingPunct="1">
        <a:defRPr sz="2700" kern="1200">
          <a:solidFill>
            <a:schemeClr val="tx1"/>
          </a:solidFill>
          <a:latin typeface="+mn-lt"/>
          <a:ea typeface="+mn-ea"/>
          <a:cs typeface="+mn-cs"/>
        </a:defRPr>
      </a:lvl7pPr>
      <a:lvl8pPr marL="4800840" algn="l" defTabSz="1371669" rtl="0" eaLnBrk="1" latinLnBrk="0" hangingPunct="1">
        <a:defRPr sz="2700" kern="1200">
          <a:solidFill>
            <a:schemeClr val="tx1"/>
          </a:solidFill>
          <a:latin typeface="+mn-lt"/>
          <a:ea typeface="+mn-ea"/>
          <a:cs typeface="+mn-cs"/>
        </a:defRPr>
      </a:lvl8pPr>
      <a:lvl9pPr marL="5486675" algn="l" defTabSz="1371669"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6.png"/><Relationship Id="rId2" Type="http://schemas.openxmlformats.org/officeDocument/2006/relationships/image" Target="../media/image1.png"/><Relationship Id="rId16"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18.xml"/><Relationship Id="rId7" Type="http://schemas.openxmlformats.org/officeDocument/2006/relationships/image" Target="../media/image3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9" Type="http://schemas.microsoft.com/office/2007/relationships/hdphoto" Target="../media/hdphoto7.wdp"/></Relationships>
</file>

<file path=ppt/slides/_rels/slide11.xml.rels><?xml version="1.0" encoding="UTF-8" standalone="yes"?>
<Relationships xmlns="http://schemas.openxmlformats.org/package/2006/relationships"><Relationship Id="rId8" Type="http://schemas.openxmlformats.org/officeDocument/2006/relationships/image" Target="../media/image41.png"/><Relationship Id="rId3" Type="http://schemas.microsoft.com/office/2007/relationships/media" Target="../media/media3.mp3"/><Relationship Id="rId7" Type="http://schemas.openxmlformats.org/officeDocument/2006/relationships/image" Target="../media/image40.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slide" Target="slide11.xml"/><Relationship Id="rId5" Type="http://schemas.openxmlformats.org/officeDocument/2006/relationships/image" Target="../media/image39.jpg"/><Relationship Id="rId10" Type="http://schemas.openxmlformats.org/officeDocument/2006/relationships/image" Target="../media/image43.png"/><Relationship Id="rId4" Type="http://schemas.openxmlformats.org/officeDocument/2006/relationships/slideLayout" Target="../slideLayouts/slideLayout18.xml"/><Relationship Id="rId9" Type="http://schemas.openxmlformats.org/officeDocument/2006/relationships/image" Target="../media/image42.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microsoft.com/office/2007/relationships/media" Target="../media/media3.mp3"/><Relationship Id="rId7" Type="http://schemas.openxmlformats.org/officeDocument/2006/relationships/image" Target="../media/image40.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slide" Target="slide11.xml"/><Relationship Id="rId5" Type="http://schemas.openxmlformats.org/officeDocument/2006/relationships/image" Target="../media/image39.jpg"/><Relationship Id="rId10" Type="http://schemas.openxmlformats.org/officeDocument/2006/relationships/image" Target="../media/image42.png"/><Relationship Id="rId4" Type="http://schemas.openxmlformats.org/officeDocument/2006/relationships/slideLayout" Target="../slideLayouts/slideLayout18.xml"/><Relationship Id="rId9" Type="http://schemas.openxmlformats.org/officeDocument/2006/relationships/image" Target="../media/image44.png"/></Relationships>
</file>

<file path=ppt/slides/_rels/slide13.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image" Target="../media/image42.png"/><Relationship Id="rId3" Type="http://schemas.microsoft.com/office/2007/relationships/media" Target="../media/media3.mp3"/><Relationship Id="rId7" Type="http://schemas.openxmlformats.org/officeDocument/2006/relationships/image" Target="../media/image45.png"/><Relationship Id="rId12" Type="http://schemas.openxmlformats.org/officeDocument/2006/relationships/image" Target="../media/image47.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39.jpg"/><Relationship Id="rId11" Type="http://schemas.openxmlformats.org/officeDocument/2006/relationships/image" Target="../media/image46.png"/><Relationship Id="rId5" Type="http://schemas.openxmlformats.org/officeDocument/2006/relationships/notesSlide" Target="../notesSlides/notesSlide8.xml"/><Relationship Id="rId15" Type="http://schemas.openxmlformats.org/officeDocument/2006/relationships/image" Target="../media/image49.png"/><Relationship Id="rId10" Type="http://schemas.openxmlformats.org/officeDocument/2006/relationships/image" Target="../media/image41.png"/><Relationship Id="rId4" Type="http://schemas.openxmlformats.org/officeDocument/2006/relationships/slideLayout" Target="../slideLayouts/slideLayout18.xml"/><Relationship Id="rId9" Type="http://schemas.openxmlformats.org/officeDocument/2006/relationships/image" Target="../media/image40.png"/><Relationship Id="rId14" Type="http://schemas.openxmlformats.org/officeDocument/2006/relationships/image" Target="../media/image48.png"/></Relationships>
</file>

<file path=ppt/slides/_rels/slide14.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53.png"/><Relationship Id="rId3" Type="http://schemas.microsoft.com/office/2007/relationships/media" Target="../media/media3.mp3"/><Relationship Id="rId7" Type="http://schemas.openxmlformats.org/officeDocument/2006/relationships/slide" Target="slide11.xml"/><Relationship Id="rId12" Type="http://schemas.openxmlformats.org/officeDocument/2006/relationships/image" Target="../media/image42.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50.png"/><Relationship Id="rId11" Type="http://schemas.openxmlformats.org/officeDocument/2006/relationships/image" Target="../media/image52.png"/><Relationship Id="rId5" Type="http://schemas.openxmlformats.org/officeDocument/2006/relationships/image" Target="../media/image39.jpg"/><Relationship Id="rId10" Type="http://schemas.openxmlformats.org/officeDocument/2006/relationships/image" Target="../media/image51.png"/><Relationship Id="rId4" Type="http://schemas.openxmlformats.org/officeDocument/2006/relationships/slideLayout" Target="../slideLayouts/slideLayout18.xml"/><Relationship Id="rId9" Type="http://schemas.openxmlformats.org/officeDocument/2006/relationships/image" Target="../media/image41.png"/><Relationship Id="rId14" Type="http://schemas.openxmlformats.org/officeDocument/2006/relationships/image" Target="../media/image54.png"/></Relationships>
</file>

<file path=ppt/slides/_rels/slide15.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image" Target="../media/image42.png"/><Relationship Id="rId3" Type="http://schemas.microsoft.com/office/2007/relationships/media" Target="../media/media3.mp3"/><Relationship Id="rId7" Type="http://schemas.openxmlformats.org/officeDocument/2006/relationships/image" Target="../media/image55.png"/><Relationship Id="rId12" Type="http://schemas.openxmlformats.org/officeDocument/2006/relationships/image" Target="../media/image57.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39.jpg"/><Relationship Id="rId11" Type="http://schemas.openxmlformats.org/officeDocument/2006/relationships/image" Target="../media/image56.png"/><Relationship Id="rId5" Type="http://schemas.openxmlformats.org/officeDocument/2006/relationships/notesSlide" Target="../notesSlides/notesSlide9.xml"/><Relationship Id="rId15" Type="http://schemas.openxmlformats.org/officeDocument/2006/relationships/image" Target="../media/image59.png"/><Relationship Id="rId10" Type="http://schemas.openxmlformats.org/officeDocument/2006/relationships/image" Target="../media/image41.png"/><Relationship Id="rId4" Type="http://schemas.openxmlformats.org/officeDocument/2006/relationships/slideLayout" Target="../slideLayouts/slideLayout18.xml"/><Relationship Id="rId9" Type="http://schemas.openxmlformats.org/officeDocument/2006/relationships/image" Target="../media/image40.png"/><Relationship Id="rId14" Type="http://schemas.openxmlformats.org/officeDocument/2006/relationships/image" Target="../media/image58.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7.png"/><Relationship Id="rId5" Type="http://schemas.openxmlformats.org/officeDocument/2006/relationships/image" Target="../media/image61.png"/><Relationship Id="rId4" Type="http://schemas.openxmlformats.org/officeDocument/2006/relationships/image" Target="../media/image60.jpg"/></Relationships>
</file>

<file path=ppt/slides/_rels/slide1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5.png"/><Relationship Id="rId24" Type="http://schemas.openxmlformats.org/officeDocument/2006/relationships/image" Target="../media/image64.png"/><Relationship Id="rId5" Type="http://schemas.openxmlformats.org/officeDocument/2006/relationships/image" Target="../media/image46.svg"/><Relationship Id="rId23" Type="http://schemas.openxmlformats.org/officeDocument/2006/relationships/image" Target="../media/image63.png"/><Relationship Id="rId22" Type="http://schemas.openxmlformats.org/officeDocument/2006/relationships/image" Target="../media/image10.svg"/></Relationships>
</file>

<file path=ppt/slides/_rels/slide18.xml.rels><?xml version="1.0" encoding="UTF-8" standalone="yes"?>
<Relationships xmlns="http://schemas.openxmlformats.org/package/2006/relationships"><Relationship Id="rId3" Type="http://schemas.microsoft.com/office/2007/relationships/hdphoto" Target="../media/hdphoto6.wdp"/><Relationship Id="rId7" Type="http://schemas.microsoft.com/office/2007/relationships/hdphoto" Target="../media/hdphoto8.wdp"/><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44.svg"/></Relationships>
</file>

<file path=ppt/slides/_rels/slide1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3.svg"/><Relationship Id="rId7" Type="http://schemas.openxmlformats.org/officeDocument/2006/relationships/image" Target="../media/image38.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svg"/><Relationship Id="rId10" Type="http://schemas.openxmlformats.org/officeDocument/2006/relationships/image" Target="../media/image44.svg"/><Relationship Id="rId4" Type="http://schemas.openxmlformats.org/officeDocument/2006/relationships/image" Target="../media/image31.png"/><Relationship Id="rId9" Type="http://schemas.microsoft.com/office/2007/relationships/hdphoto" Target="../media/hdphoto6.wdp"/></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9.pn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42.svg"/><Relationship Id="rId4" Type="http://schemas.microsoft.com/office/2007/relationships/hdphoto" Target="../media/hdphoto1.wdp"/><Relationship Id="rId9" Type="http://schemas.openxmlformats.org/officeDocument/2006/relationships/image" Target="../media/image12.png"/></Relationships>
</file>

<file path=ppt/slides/_rels/slide20.xml.rels><?xml version="1.0" encoding="UTF-8" standalone="yes"?>
<Relationships xmlns="http://schemas.openxmlformats.org/package/2006/relationships"><Relationship Id="rId26" Type="http://schemas.openxmlformats.org/officeDocument/2006/relationships/image" Target="../media/image70.png"/><Relationship Id="rId3" Type="http://schemas.openxmlformats.org/officeDocument/2006/relationships/image" Target="../media/image68.png"/><Relationship Id="rId25" Type="http://schemas.openxmlformats.org/officeDocument/2006/relationships/image" Target="../media/image6.sv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3.png"/><Relationship Id="rId5" Type="http://schemas.microsoft.com/office/2007/relationships/hdphoto" Target="../media/hdphoto9.wdp"/><Relationship Id="rId28" Type="http://schemas.openxmlformats.org/officeDocument/2006/relationships/image" Target="../media/image42.svg"/><Relationship Id="rId4" Type="http://schemas.openxmlformats.org/officeDocument/2006/relationships/image" Target="../media/image69.png"/><Relationship Id="rId27" Type="http://schemas.microsoft.com/office/2007/relationships/hdphoto" Target="../media/hdphoto10.wdp"/></Relationships>
</file>

<file path=ppt/slides/_rels/slide2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73.png"/><Relationship Id="rId4" Type="http://schemas.openxmlformats.org/officeDocument/2006/relationships/image" Target="../media/image72.png"/></Relationships>
</file>

<file path=ppt/slides/_rels/slide2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75.png"/><Relationship Id="rId5" Type="http://schemas.microsoft.com/office/2007/relationships/hdphoto" Target="../media/hdphoto11.wdp"/><Relationship Id="rId4" Type="http://schemas.openxmlformats.org/officeDocument/2006/relationships/image" Target="../media/image74.png"/></Relationships>
</file>

<file path=ppt/slides/_rels/slide2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46.svg"/><Relationship Id="rId9" Type="http://schemas.openxmlformats.org/officeDocument/2006/relationships/image" Target="../media/image21.svg"/></Relationships>
</file>

<file path=ppt/slides/_rels/slide24.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10.svg"/><Relationship Id="rId3" Type="http://schemas.openxmlformats.org/officeDocument/2006/relationships/image" Target="../media/image50.svg"/><Relationship Id="rId7" Type="http://schemas.openxmlformats.org/officeDocument/2006/relationships/image" Target="../media/image2.svg"/><Relationship Id="rId12" Type="http://schemas.openxmlformats.org/officeDocument/2006/relationships/image" Target="../media/image5.png"/><Relationship Id="rId2" Type="http://schemas.openxmlformats.org/officeDocument/2006/relationships/image" Target="../media/image76.pn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8.svg"/><Relationship Id="rId5" Type="http://schemas.openxmlformats.org/officeDocument/2006/relationships/image" Target="../media/image52.svg"/><Relationship Id="rId15" Type="http://schemas.openxmlformats.org/officeDocument/2006/relationships/image" Target="../media/image12.svg"/><Relationship Id="rId10" Type="http://schemas.openxmlformats.org/officeDocument/2006/relationships/image" Target="../media/image4.png"/><Relationship Id="rId4" Type="http://schemas.openxmlformats.org/officeDocument/2006/relationships/image" Target="../media/image77.png"/><Relationship Id="rId9" Type="http://schemas.openxmlformats.org/officeDocument/2006/relationships/image" Target="../media/image4.svg"/><Relationship Id="rId1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3.png"/><Relationship Id="rId12" Type="http://schemas.openxmlformats.org/officeDocument/2006/relationships/image" Target="../media/image25.svg"/><Relationship Id="rId2" Type="http://schemas.openxmlformats.org/officeDocument/2006/relationships/notesSlide" Target="../notesSlides/notesSlide2.xml"/><Relationship Id="rId1" Type="http://schemas.openxmlformats.org/officeDocument/2006/relationships/slideLayout" Target="../slideLayouts/slideLayout7.xml"/><Relationship Id="rId11" Type="http://schemas.openxmlformats.org/officeDocument/2006/relationships/image" Target="../media/image15.png"/><Relationship Id="rId10" Type="http://schemas.openxmlformats.org/officeDocument/2006/relationships/image" Target="../media/image23.sv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13" Type="http://schemas.microsoft.com/office/2007/relationships/hdphoto" Target="../media/hdphoto3.wdp"/><Relationship Id="rId3" Type="http://schemas.openxmlformats.org/officeDocument/2006/relationships/image" Target="../media/image16.png"/><Relationship Id="rId7" Type="http://schemas.openxmlformats.org/officeDocument/2006/relationships/image" Target="../media/image33.svg"/><Relationship Id="rId12"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7.xml"/><Relationship Id="rId11" Type="http://schemas.openxmlformats.org/officeDocument/2006/relationships/image" Target="../media/image19.png"/><Relationship Id="rId10" Type="http://schemas.openxmlformats.org/officeDocument/2006/relationships/image" Target="../media/image18.png"/><Relationship Id="rId9" Type="http://schemas.openxmlformats.org/officeDocument/2006/relationships/image" Target="../media/image42.svg"/><Relationship Id="rId14" Type="http://schemas.openxmlformats.org/officeDocument/2006/relationships/image" Target="../media/image21.png"/></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9.png"/><Relationship Id="rId7" Type="http://schemas.microsoft.com/office/2007/relationships/hdphoto" Target="../media/hdphoto4.wdp"/><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42.sv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9.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42.sv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9.png"/><Relationship Id="rId7"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42.svg"/><Relationship Id="rId10" Type="http://schemas.openxmlformats.org/officeDocument/2006/relationships/image" Target="../media/image29.png"/><Relationship Id="rId4" Type="http://schemas.microsoft.com/office/2007/relationships/hdphoto" Target="../media/hdphoto1.wdp"/><Relationship Id="rId9"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9.png"/><Relationship Id="rId7"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42.svg"/><Relationship Id="rId10" Type="http://schemas.openxmlformats.org/officeDocument/2006/relationships/image" Target="../media/image30.png"/><Relationship Id="rId4" Type="http://schemas.microsoft.com/office/2007/relationships/hdphoto" Target="../media/hdphoto1.wdp"/><Relationship Id="rId9" Type="http://schemas.openxmlformats.org/officeDocument/2006/relationships/image" Target="../media/image29.png"/></Relationships>
</file>

<file path=ppt/slides/_rels/slide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3.svg"/><Relationship Id="rId7" Type="http://schemas.openxmlformats.org/officeDocument/2006/relationships/image" Target="../media/image38.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svg"/><Relationship Id="rId10" Type="http://schemas.openxmlformats.org/officeDocument/2006/relationships/image" Target="../media/image44.svg"/><Relationship Id="rId4" Type="http://schemas.openxmlformats.org/officeDocument/2006/relationships/image" Target="../media/image31.png"/><Relationship Id="rId9" Type="http://schemas.microsoft.com/office/2007/relationships/hdphoto" Target="../media/hdphoto6.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853995">
            <a:off x="13291279" y="-157980"/>
            <a:ext cx="5995585" cy="2660541"/>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7891265">
            <a:off x="14465191" y="6882388"/>
            <a:ext cx="5588219" cy="2479772"/>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122520">
            <a:off x="1199534" y="6748697"/>
            <a:ext cx="1561043" cy="3179902"/>
          </a:xfrm>
          <a:prstGeom prst="rect">
            <a:avLst/>
          </a:prstGeom>
        </p:spPr>
      </p:pic>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7891265">
            <a:off x="-1455351" y="-211186"/>
            <a:ext cx="5588219" cy="2479772"/>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022439">
            <a:off x="3234337" y="808248"/>
            <a:ext cx="1769883" cy="1879220"/>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97524" y="2799254"/>
            <a:ext cx="1805645" cy="1244253"/>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4143523" flipH="1">
            <a:off x="14684964" y="1447796"/>
            <a:ext cx="2181694" cy="1570819"/>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662805">
            <a:off x="16563673" y="8348240"/>
            <a:ext cx="1344943" cy="1512717"/>
          </a:xfrm>
          <a:prstGeom prst="rect">
            <a:avLst/>
          </a:prstGeom>
        </p:spPr>
      </p:pic>
      <p:pic>
        <p:nvPicPr>
          <p:cNvPr id="12" name="Picture 1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1656189" y="788994"/>
            <a:ext cx="506908" cy="766591"/>
          </a:xfrm>
          <a:prstGeom prst="rect">
            <a:avLst/>
          </a:prstGeom>
        </p:spPr>
      </p:pic>
      <p:pic>
        <p:nvPicPr>
          <p:cNvPr id="13" name="Picture 1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9525000" y="9059180"/>
            <a:ext cx="317697" cy="480448"/>
          </a:xfrm>
          <a:prstGeom prst="rect">
            <a:avLst/>
          </a:prstGeom>
        </p:spPr>
      </p:pic>
      <p:sp>
        <p:nvSpPr>
          <p:cNvPr id="14" name="Google Shape;7484;p29"/>
          <p:cNvSpPr txBox="1">
            <a:spLocks/>
          </p:cNvSpPr>
          <p:nvPr/>
        </p:nvSpPr>
        <p:spPr>
          <a:xfrm>
            <a:off x="2743200" y="3279300"/>
            <a:ext cx="12960896" cy="3464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Kavoon"/>
              <a:buNone/>
              <a:defRPr sz="7466"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2pPr>
            <a:lvl3pPr marR="0" lvl="2"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3pPr>
            <a:lvl4pPr marR="0" lvl="3"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4pPr>
            <a:lvl5pPr marR="0" lvl="4"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5pPr>
            <a:lvl6pPr marR="0" lvl="5"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6pPr>
            <a:lvl7pPr marR="0" lvl="6"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7pPr>
            <a:lvl8pPr marR="0" lvl="7"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8pPr>
            <a:lvl9pPr marR="0" lvl="8"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9pPr>
          </a:lstStyle>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kumimoji="0" lang="en-US" sz="7500" b="1" i="0" u="none" strike="noStrike" kern="0" cap="none" spc="0" normalizeH="0" baseline="0" noProof="0" smtClean="0">
                <a:ln w="0"/>
                <a:solidFill>
                  <a:schemeClr val="bg1"/>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CHÀO</a:t>
            </a:r>
            <a:r>
              <a:rPr kumimoji="0" lang="en-US" sz="7500" b="1" i="0" u="none" strike="noStrike" kern="0" cap="none" spc="0" normalizeH="0" noProof="0" smtClean="0">
                <a:ln w="0"/>
                <a:solidFill>
                  <a:schemeClr val="bg1"/>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 MỪNG CÁC EM </a:t>
            </a:r>
          </a:p>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kumimoji="0" lang="en-US" sz="7500" b="1" i="0" u="none" strike="noStrike" kern="0" cap="none" spc="0" normalizeH="0" noProof="0" smtClean="0">
                <a:ln w="0"/>
                <a:solidFill>
                  <a:schemeClr val="bg1"/>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ĐẾN TIẾT HỌC HÔM NAY</a:t>
            </a:r>
            <a:r>
              <a:rPr kumimoji="0" lang="vi-VN" sz="7500" b="1" i="0" u="none" strike="noStrike" kern="0" cap="none" spc="0" normalizeH="0" baseline="0" noProof="0" smtClean="0">
                <a:ln w="0"/>
                <a:solidFill>
                  <a:schemeClr val="bg1"/>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a:t>
            </a:r>
            <a:endParaRPr kumimoji="0" lang="vi-VN" sz="7500" b="1" i="0" u="none" strike="noStrike" kern="0" cap="none" spc="0" normalizeH="0" baseline="0" noProof="0">
              <a:ln w="0"/>
              <a:solidFill>
                <a:schemeClr val="bg1"/>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6000" r="-25000" b="19000"/>
          </a:stretch>
        </a:blip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15284" y="7303739"/>
            <a:ext cx="3240360" cy="3240360"/>
          </a:xfrm>
          <a:prstGeom prst="rect">
            <a:avLst/>
          </a:prstGeom>
        </p:spPr>
      </p:pic>
      <p:sp>
        <p:nvSpPr>
          <p:cNvPr id="11" name="Rectangle 10"/>
          <p:cNvSpPr/>
          <p:nvPr/>
        </p:nvSpPr>
        <p:spPr>
          <a:xfrm>
            <a:off x="1907196" y="5194952"/>
            <a:ext cx="11989332" cy="4139595"/>
          </a:xfrm>
          <a:prstGeom prst="rect">
            <a:avLst/>
          </a:prstGeom>
          <a:noFill/>
        </p:spPr>
        <p:txBody>
          <a:bodyPr wrap="square" lIns="137160" tIns="68580" rIns="137160" bIns="6858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defTabSz="1371669">
              <a:defRPr/>
            </a:pPr>
            <a:r>
              <a:rPr lang="en-US" sz="13000" b="1" cap="all">
                <a:ln w="0"/>
                <a:solidFill>
                  <a:srgbClr val="FF0000"/>
                </a:solidFill>
                <a:effectLst>
                  <a:reflection blurRad="12700" stA="50000" endPos="50000" dist="5000" dir="5400000" sy="-100000" rotWithShape="0"/>
                </a:effectLst>
                <a:latin typeface="Arial" panose="020B0604020202020204" pitchFamily="34" charset="0"/>
                <a:cs typeface="Arial" panose="020B0604020202020204" pitchFamily="34" charset="0"/>
                <a:sym typeface="Arial"/>
              </a:rPr>
              <a:t>BẢO VỆ </a:t>
            </a:r>
          </a:p>
          <a:p>
            <a:pPr algn="ctr" defTabSz="1371669">
              <a:defRPr/>
            </a:pPr>
            <a:r>
              <a:rPr lang="en-US" sz="13000" b="1" cap="all">
                <a:ln w="0"/>
                <a:solidFill>
                  <a:srgbClr val="FF0000"/>
                </a:solidFill>
                <a:effectLst>
                  <a:reflection blurRad="12700" stA="50000" endPos="50000" dist="5000" dir="5400000" sy="-100000" rotWithShape="0"/>
                </a:effectLst>
                <a:latin typeface="Arial" panose="020B0604020202020204" pitchFamily="34" charset="0"/>
                <a:cs typeface="Arial" panose="020B0604020202020204" pitchFamily="34" charset="0"/>
                <a:sym typeface="Arial"/>
              </a:rPr>
              <a:t>KHU PHỐ</a:t>
            </a:r>
          </a:p>
        </p:txBody>
      </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28812" y="7990208"/>
            <a:ext cx="3243683" cy="3243683"/>
          </a:xfrm>
          <a:prstGeom prst="rect">
            <a:avLst/>
          </a:prstGeom>
        </p:spPr>
      </p:pic>
      <p:pic>
        <p:nvPicPr>
          <p:cNvPr id="14" name="bensound-jazzyfrenchy.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4762285" y="-1828800"/>
            <a:ext cx="914400" cy="914400"/>
          </a:xfrm>
          <a:prstGeom prst="rect">
            <a:avLst/>
          </a:prstGeom>
        </p:spPr>
      </p:pic>
      <p:pic>
        <p:nvPicPr>
          <p:cNvPr id="15" name="Picture 14"/>
          <p:cNvPicPr>
            <a:picLocks noChangeAspect="1"/>
          </p:cNvPicPr>
          <p:nvPr/>
        </p:nvPicPr>
        <p:blipFill>
          <a:blip r:embed="rId8">
            <a:extLst>
              <a:ext uri="{BEBA8EAE-BF5A-486C-A8C5-ECC9F3942E4B}">
                <a14:imgProps xmlns:a14="http://schemas.microsoft.com/office/drawing/2010/main">
                  <a14:imgLayer r:embed="rId9">
                    <a14:imgEffect>
                      <a14:backgroundRemoval t="0" b="100000" l="9880" r="100000"/>
                    </a14:imgEffect>
                  </a14:imgLayer>
                </a14:imgProps>
              </a:ext>
              <a:ext uri="{28A0092B-C50C-407E-A947-70E740481C1C}">
                <a14:useLocalDpi xmlns:a14="http://schemas.microsoft.com/office/drawing/2010/main" val="0"/>
              </a:ext>
            </a:extLst>
          </a:blip>
          <a:stretch>
            <a:fillRect/>
          </a:stretch>
        </p:blipFill>
        <p:spPr>
          <a:xfrm>
            <a:off x="10180925" y="4701277"/>
            <a:ext cx="5929313" cy="5557838"/>
          </a:xfrm>
          <a:prstGeom prst="rect">
            <a:avLst/>
          </a:prstGeom>
        </p:spPr>
      </p:pic>
    </p:spTree>
    <p:extLst>
      <p:ext uri="{BB962C8B-B14F-4D97-AF65-F5344CB8AC3E}">
        <p14:creationId xmlns:p14="http://schemas.microsoft.com/office/powerpoint/2010/main" val="29860220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1"/>
                                        </p:tgtEl>
                                        <p:attrNameLst>
                                          <p:attrName>ppt_x</p:attrName>
                                          <p:attrName>ppt_y</p:attrName>
                                        </p:attrNameLst>
                                      </p:cBhvr>
                                    </p:animMotion>
                                    <p:animRot by="1500000">
                                      <p:cBhvr>
                                        <p:cTn id="7" dur="125" fill="hold">
                                          <p:stCondLst>
                                            <p:cond delay="0"/>
                                          </p:stCondLst>
                                        </p:cTn>
                                        <p:tgtEl>
                                          <p:spTgt spid="11"/>
                                        </p:tgtEl>
                                        <p:attrNameLst>
                                          <p:attrName>r</p:attrName>
                                        </p:attrNameLst>
                                      </p:cBhvr>
                                    </p:animRot>
                                    <p:animRot by="-1500000">
                                      <p:cBhvr>
                                        <p:cTn id="8" dur="125" fill="hold">
                                          <p:stCondLst>
                                            <p:cond delay="125"/>
                                          </p:stCondLst>
                                        </p:cTn>
                                        <p:tgtEl>
                                          <p:spTgt spid="11"/>
                                        </p:tgtEl>
                                        <p:attrNameLst>
                                          <p:attrName>r</p:attrName>
                                        </p:attrNameLst>
                                      </p:cBhvr>
                                    </p:animRot>
                                    <p:animRot by="-1500000">
                                      <p:cBhvr>
                                        <p:cTn id="9" dur="125" fill="hold">
                                          <p:stCondLst>
                                            <p:cond delay="250"/>
                                          </p:stCondLst>
                                        </p:cTn>
                                        <p:tgtEl>
                                          <p:spTgt spid="11"/>
                                        </p:tgtEl>
                                        <p:attrNameLst>
                                          <p:attrName>r</p:attrName>
                                        </p:attrNameLst>
                                      </p:cBhvr>
                                    </p:animRot>
                                    <p:animRot by="1500000">
                                      <p:cBhvr>
                                        <p:cTn id="10" dur="125" fill="hold">
                                          <p:stCondLst>
                                            <p:cond delay="375"/>
                                          </p:stCondLst>
                                        </p:cTn>
                                        <p:tgtEl>
                                          <p:spTgt spid="11"/>
                                        </p:tgtEl>
                                        <p:attrNameLst>
                                          <p:attrName>r</p:attrName>
                                        </p:attrNameLst>
                                      </p:cBhvr>
                                    </p:animRot>
                                  </p:childTnLst>
                                </p:cTn>
                              </p:par>
                              <p:par>
                                <p:cTn id="11" presetID="21" presetClass="emph" presetSubtype="0" repeatCount="indefinite" fill="hold" grpId="1" nodeType="withEffect">
                                  <p:stCondLst>
                                    <p:cond delay="0"/>
                                  </p:stCondLst>
                                  <p:iterate type="lt">
                                    <p:tmPct val="0"/>
                                  </p:iterate>
                                  <p:childTnLst>
                                    <p:animClr clrSpc="hsl" dir="cw">
                                      <p:cBhvr override="childStyle">
                                        <p:cTn id="12" dur="500" fill="hold"/>
                                        <p:tgtEl>
                                          <p:spTgt spid="11"/>
                                        </p:tgtEl>
                                        <p:attrNameLst>
                                          <p:attrName>style.color</p:attrName>
                                        </p:attrNameLst>
                                      </p:cBhvr>
                                      <p:by>
                                        <p:hsl h="7200000" s="0" l="0"/>
                                      </p:by>
                                    </p:animClr>
                                    <p:animClr clrSpc="hsl" dir="cw">
                                      <p:cBhvr>
                                        <p:cTn id="13" dur="500" fill="hold"/>
                                        <p:tgtEl>
                                          <p:spTgt spid="11"/>
                                        </p:tgtEl>
                                        <p:attrNameLst>
                                          <p:attrName>fillcolor</p:attrName>
                                        </p:attrNameLst>
                                      </p:cBhvr>
                                      <p:by>
                                        <p:hsl h="7200000" s="0" l="0"/>
                                      </p:by>
                                    </p:animClr>
                                    <p:animClr clrSpc="hsl" dir="cw">
                                      <p:cBhvr>
                                        <p:cTn id="14" dur="500" fill="hold"/>
                                        <p:tgtEl>
                                          <p:spTgt spid="11"/>
                                        </p:tgtEl>
                                        <p:attrNameLst>
                                          <p:attrName>stroke.color</p:attrName>
                                        </p:attrNameLst>
                                      </p:cBhvr>
                                      <p:by>
                                        <p:hsl h="7200000" s="0" l="0"/>
                                      </p:by>
                                    </p:animClr>
                                    <p:set>
                                      <p:cBhvr>
                                        <p:cTn id="15" dur="500" fill="hold"/>
                                        <p:tgtEl>
                                          <p:spTgt spid="11"/>
                                        </p:tgtEl>
                                        <p:attrNameLst>
                                          <p:attrName>fill.type</p:attrName>
                                        </p:attrNameLst>
                                      </p:cBhvr>
                                      <p:to>
                                        <p:strVal val="solid"/>
                                      </p:to>
                                    </p:set>
                                  </p:childTnLst>
                                </p:cTn>
                              </p:par>
                              <p:par>
                                <p:cTn id="16" presetID="2" presetClass="mediacall" presetSubtype="0" fill="hold" nodeType="withEffect">
                                  <p:stCondLst>
                                    <p:cond delay="0"/>
                                  </p:stCondLst>
                                  <p:childTnLst>
                                    <p:cmd type="call" cmd="togglePause">
                                      <p:cBhvr>
                                        <p:cTn id="17"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660">
                <p:cTn id="18" fill="hold" display="0">
                  <p:stCondLst>
                    <p:cond delay="indefinite"/>
                  </p:stCondLst>
                  <p:endCondLst>
                    <p:cond evt="onStopAudio" delay="0">
                      <p:tgtEl>
                        <p:sldTgt/>
                      </p:tgtEl>
                    </p:cond>
                  </p:endCondLst>
                </p:cTn>
                <p:tgtEl>
                  <p:spTgt spid="14"/>
                </p:tgtEl>
              </p:cMediaNode>
            </p:audio>
          </p:childTnLst>
        </p:cTn>
      </p:par>
    </p:tnLst>
    <p:bldLst>
      <p:bldP spid="11" grpId="0"/>
      <p:bldP spid="11" grpId="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9000" t="-2000" r="-37000"/>
          </a:stretch>
        </a:blipFill>
        <a:effectLst/>
      </p:bgPr>
    </p:bg>
    <p:spTree>
      <p:nvGrpSpPr>
        <p:cNvPr id="1" name=""/>
        <p:cNvGrpSpPr/>
        <p:nvPr/>
      </p:nvGrpSpPr>
      <p:grpSpPr>
        <a:xfrm>
          <a:off x="0" y="0"/>
          <a:ext cx="0" cy="0"/>
          <a:chOff x="0" y="0"/>
          <a:chExt cx="0" cy="0"/>
        </a:xfrm>
      </p:grpSpPr>
      <p:sp>
        <p:nvSpPr>
          <p:cNvPr id="2" name="Snip Diagonal Corner Rectangle 1"/>
          <p:cNvSpPr/>
          <p:nvPr/>
        </p:nvSpPr>
        <p:spPr>
          <a:xfrm>
            <a:off x="2235718" y="419100"/>
            <a:ext cx="13911158" cy="2125544"/>
          </a:xfrm>
          <a:prstGeom prst="snip2DiagRect">
            <a:avLst/>
          </a:prstGeom>
        </p:spPr>
        <p:style>
          <a:lnRef idx="3">
            <a:schemeClr val="lt1"/>
          </a:lnRef>
          <a:fillRef idx="1">
            <a:schemeClr val="accent3"/>
          </a:fillRef>
          <a:effectRef idx="1">
            <a:schemeClr val="accent3"/>
          </a:effectRef>
          <a:fontRef idx="minor">
            <a:schemeClr val="lt1"/>
          </a:fontRef>
        </p:style>
        <p:txBody>
          <a:bodyPr rtlCol="0" anchor="ctr"/>
          <a:lstStyle/>
          <a:p>
            <a:pPr algn="just" defTabSz="1371669">
              <a:lnSpc>
                <a:spcPct val="150000"/>
              </a:lnSpc>
              <a:defRPr/>
            </a:pPr>
            <a:r>
              <a:rPr lang="vi-VN" sz="4500" b="1">
                <a:solidFill>
                  <a:prstClr val="white"/>
                </a:solidFill>
                <a:cs typeface="Arial" panose="020B0604020202020204" pitchFamily="34" charset="0"/>
                <a:sym typeface="Arial"/>
              </a:rPr>
              <a:t>Câu 1. </a:t>
            </a:r>
            <a:r>
              <a:rPr lang="vi-VN" sz="4500">
                <a:solidFill>
                  <a:prstClr val="white"/>
                </a:solidFill>
                <a:cs typeface="Arial" panose="020B0604020202020204" pitchFamily="34" charset="0"/>
                <a:sym typeface="Arial"/>
              </a:rPr>
              <a:t>Trong các phát biểu sau, phát biểu nào </a:t>
            </a:r>
            <a:r>
              <a:rPr lang="vi-VN" sz="4500">
                <a:solidFill>
                  <a:prstClr val="white"/>
                </a:solidFill>
                <a:cs typeface="Arial" panose="020B0604020202020204" pitchFamily="34" charset="0"/>
                <a:sym typeface="Arial"/>
              </a:rPr>
              <a:t>sai</a:t>
            </a:r>
            <a:r>
              <a:rPr lang="vi-VN" sz="4500" smtClean="0">
                <a:solidFill>
                  <a:prstClr val="white"/>
                </a:solidFill>
                <a:cs typeface="Arial" panose="020B0604020202020204" pitchFamily="34" charset="0"/>
                <a:sym typeface="Arial"/>
              </a:rPr>
              <a:t>?</a:t>
            </a:r>
            <a:endParaRPr lang="en-US" sz="4500" smtClean="0">
              <a:solidFill>
                <a:prstClr val="white"/>
              </a:solidFill>
              <a:cs typeface="Arial" panose="020B0604020202020204" pitchFamily="34" charset="0"/>
              <a:sym typeface="Arial"/>
            </a:endParaRPr>
          </a:p>
          <a:p>
            <a:pPr algn="just" defTabSz="1371669">
              <a:lnSpc>
                <a:spcPct val="150000"/>
              </a:lnSpc>
              <a:defRPr/>
            </a:pPr>
            <a:r>
              <a:rPr lang="en-US" sz="4500">
                <a:solidFill>
                  <a:prstClr val="white"/>
                </a:solidFill>
                <a:latin typeface="Arial" panose="020B0604020202020204" pitchFamily="34" charset="0"/>
                <a:cs typeface="Arial" panose="020B0604020202020204" pitchFamily="34" charset="0"/>
                <a:sym typeface="Arial"/>
              </a:rPr>
              <a:t>Hình chóp tam giác đều có</a:t>
            </a:r>
            <a:endParaRPr lang="en-US" sz="4500" dirty="0">
              <a:solidFill>
                <a:prstClr val="white"/>
              </a:solidFill>
              <a:latin typeface="Arial" panose="020B0604020202020204" pitchFamily="34" charset="0"/>
              <a:cs typeface="Arial" panose="020B0604020202020204" pitchFamily="34" charset="0"/>
              <a:sym typeface="Arial"/>
            </a:endParaRPr>
          </a:p>
        </p:txBody>
      </p:sp>
      <p:pic>
        <p:nvPicPr>
          <p:cNvPr id="5" name="Picture 4">
            <a:hlinkClick r:id="rId6" action="ppaction://hlinksldjump"/>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569856" y="7843804"/>
            <a:ext cx="3002135" cy="3002135"/>
          </a:xfrm>
          <a:prstGeom prst="rect">
            <a:avLst/>
          </a:prstGeom>
        </p:spPr>
      </p:pic>
      <p:pic>
        <p:nvPicPr>
          <p:cNvPr id="6"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8"/>
          <a:stretch>
            <a:fillRect/>
          </a:stretch>
        </p:blipFill>
        <p:spPr>
          <a:xfrm>
            <a:off x="-1808112" y="851874"/>
            <a:ext cx="914400" cy="914400"/>
          </a:xfrm>
          <a:prstGeom prst="rect">
            <a:avLst/>
          </a:prstGeom>
        </p:spPr>
      </p:pic>
      <p:sp>
        <p:nvSpPr>
          <p:cNvPr id="3" name="Snip Diagonal Corner Rectangle 2"/>
          <p:cNvSpPr/>
          <p:nvPr/>
        </p:nvSpPr>
        <p:spPr>
          <a:xfrm>
            <a:off x="2253806" y="8734306"/>
            <a:ext cx="13821825" cy="1227255"/>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defTabSz="1371600">
              <a:lnSpc>
                <a:spcPct val="150000"/>
              </a:lnSpc>
              <a:buClr>
                <a:srgbClr val="000000"/>
              </a:buClr>
            </a:pPr>
            <a:r>
              <a:rPr lang="vi-VN" sz="4100">
                <a:cs typeface="Arial" panose="020B0604020202020204" pitchFamily="34" charset="0"/>
              </a:rPr>
              <a:t>D</a:t>
            </a:r>
            <a:r>
              <a:rPr lang="vi-VN" sz="4100">
                <a:cs typeface="Arial" panose="020B0604020202020204" pitchFamily="34" charset="0"/>
              </a:rPr>
              <a:t>. </a:t>
            </a:r>
            <a:r>
              <a:rPr lang="en-US" sz="4100" smtClean="0">
                <a:latin typeface="Arial" panose="020B0604020202020204" pitchFamily="34" charset="0"/>
                <a:cs typeface="Arial" panose="020B0604020202020204" pitchFamily="34" charset="0"/>
              </a:rPr>
              <a:t>T</a:t>
            </a:r>
            <a:r>
              <a:rPr lang="vi-VN" sz="4100" smtClean="0">
                <a:cs typeface="Arial" panose="020B0604020202020204" pitchFamily="34" charset="0"/>
              </a:rPr>
              <a:t>ất </a:t>
            </a:r>
            <a:r>
              <a:rPr lang="vi-VN" sz="4100">
                <a:cs typeface="Arial" panose="020B0604020202020204" pitchFamily="34" charset="0"/>
              </a:rPr>
              <a:t>cả các cạnh đều </a:t>
            </a:r>
            <a:r>
              <a:rPr lang="vi-VN" sz="4100">
                <a:cs typeface="Arial" panose="020B0604020202020204" pitchFamily="34" charset="0"/>
              </a:rPr>
              <a:t>bằng </a:t>
            </a:r>
            <a:r>
              <a:rPr lang="vi-VN" sz="4100" smtClean="0">
                <a:cs typeface="Arial" panose="020B0604020202020204" pitchFamily="34" charset="0"/>
              </a:rPr>
              <a:t>nhau</a:t>
            </a:r>
            <a:endParaRPr lang="en-US" sz="4100">
              <a:latin typeface="Arial" panose="020B0604020202020204" pitchFamily="34" charset="0"/>
              <a:cs typeface="Arial" panose="020B0604020202020204" pitchFamily="34" charset="0"/>
            </a:endParaRPr>
          </a:p>
        </p:txBody>
      </p:sp>
      <p:sp>
        <p:nvSpPr>
          <p:cNvPr id="12" name="Snip Diagonal Corner Rectangle 11"/>
          <p:cNvSpPr/>
          <p:nvPr/>
        </p:nvSpPr>
        <p:spPr>
          <a:xfrm>
            <a:off x="2230381" y="2963427"/>
            <a:ext cx="13916495" cy="1227256"/>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lnSpc>
                <a:spcPct val="150000"/>
              </a:lnSpc>
            </a:pPr>
            <a:r>
              <a:rPr lang="vi-VN" sz="4100">
                <a:ea typeface="Times New Roman" panose="02020603050405020304" pitchFamily="18" charset="0"/>
                <a:cs typeface="Arial" panose="020B0604020202020204" pitchFamily="34" charset="0"/>
              </a:rPr>
              <a:t>A</a:t>
            </a:r>
            <a:r>
              <a:rPr lang="vi-VN" sz="4100">
                <a:ea typeface="Times New Roman" panose="02020603050405020304" pitchFamily="18" charset="0"/>
                <a:cs typeface="Arial" panose="020B0604020202020204" pitchFamily="34" charset="0"/>
              </a:rPr>
              <a:t>. </a:t>
            </a:r>
            <a:r>
              <a:rPr lang="en-US" sz="4100" smtClean="0">
                <a:latin typeface="Arial" panose="020B0604020202020204" pitchFamily="34" charset="0"/>
                <a:ea typeface="Times New Roman" panose="02020603050405020304" pitchFamily="18" charset="0"/>
                <a:cs typeface="Arial" panose="020B0604020202020204" pitchFamily="34" charset="0"/>
              </a:rPr>
              <a:t>B</a:t>
            </a:r>
            <a:r>
              <a:rPr lang="vi-VN" sz="4100" smtClean="0">
                <a:ea typeface="Times New Roman" panose="02020603050405020304" pitchFamily="18" charset="0"/>
                <a:cs typeface="Arial" panose="020B0604020202020204" pitchFamily="34" charset="0"/>
              </a:rPr>
              <a:t>a </a:t>
            </a:r>
            <a:r>
              <a:rPr lang="vi-VN" sz="4100">
                <a:ea typeface="Times New Roman" panose="02020603050405020304" pitchFamily="18" charset="0"/>
                <a:cs typeface="Arial" panose="020B0604020202020204" pitchFamily="34" charset="0"/>
              </a:rPr>
              <a:t>cạnh bên bằng nhau</a:t>
            </a:r>
            <a:endParaRPr lang="en-US" sz="410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3"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9"/>
          <a:stretch>
            <a:fillRect/>
          </a:stretch>
        </p:blipFill>
        <p:spPr>
          <a:xfrm>
            <a:off x="8276897" y="10388735"/>
            <a:ext cx="914400" cy="914400"/>
          </a:xfrm>
          <a:prstGeom prst="rect">
            <a:avLst/>
          </a:prstGeom>
        </p:spPr>
      </p:pic>
      <p:sp>
        <p:nvSpPr>
          <p:cNvPr id="14" name="Snip Diagonal Corner Rectangle 13"/>
          <p:cNvSpPr/>
          <p:nvPr/>
        </p:nvSpPr>
        <p:spPr>
          <a:xfrm>
            <a:off x="2230382" y="4564912"/>
            <a:ext cx="13916494" cy="2111994"/>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lnSpc>
                <a:spcPct val="150000"/>
              </a:lnSpc>
              <a:spcAft>
                <a:spcPts val="1400"/>
              </a:spcAft>
            </a:pPr>
            <a:r>
              <a:rPr lang="vi-VN" sz="4100">
                <a:solidFill>
                  <a:srgbClr val="212529"/>
                </a:solidFill>
                <a:ea typeface="Times New Roman" panose="02020603050405020304" pitchFamily="18" charset="0"/>
                <a:cs typeface="Arial" panose="020B0604020202020204" pitchFamily="34" charset="0"/>
              </a:rPr>
              <a:t>B</a:t>
            </a:r>
            <a:r>
              <a:rPr lang="vi-VN" sz="4100">
                <a:solidFill>
                  <a:srgbClr val="212529"/>
                </a:solidFill>
                <a:ea typeface="Times New Roman" panose="02020603050405020304" pitchFamily="18" charset="0"/>
                <a:cs typeface="Arial" panose="020B0604020202020204" pitchFamily="34" charset="0"/>
              </a:rPr>
              <a:t>. </a:t>
            </a:r>
            <a:r>
              <a:rPr lang="en-US" sz="4100" smtClean="0">
                <a:solidFill>
                  <a:srgbClr val="212529"/>
                </a:solidFill>
                <a:latin typeface="Arial" panose="020B0604020202020204" pitchFamily="34" charset="0"/>
                <a:ea typeface="Times New Roman" panose="02020603050405020304" pitchFamily="18" charset="0"/>
                <a:cs typeface="Arial" panose="020B0604020202020204" pitchFamily="34" charset="0"/>
              </a:rPr>
              <a:t>C</a:t>
            </a:r>
            <a:r>
              <a:rPr lang="vi-VN" sz="4100" smtClean="0">
                <a:solidFill>
                  <a:srgbClr val="212529"/>
                </a:solidFill>
                <a:ea typeface="Times New Roman" panose="02020603050405020304" pitchFamily="18" charset="0"/>
                <a:cs typeface="Arial" panose="020B0604020202020204" pitchFamily="34" charset="0"/>
              </a:rPr>
              <a:t>ác </a:t>
            </a:r>
            <a:r>
              <a:rPr lang="vi-VN" sz="4100">
                <a:solidFill>
                  <a:srgbClr val="212529"/>
                </a:solidFill>
                <a:ea typeface="Times New Roman" panose="02020603050405020304" pitchFamily="18" charset="0"/>
                <a:cs typeface="Arial" panose="020B0604020202020204" pitchFamily="34" charset="0"/>
              </a:rPr>
              <a:t>cạnh bên bằng nhau và đáy là hình tam giác có ba góc </a:t>
            </a:r>
            <a:r>
              <a:rPr lang="vi-VN" sz="4100">
                <a:solidFill>
                  <a:srgbClr val="212529"/>
                </a:solidFill>
                <a:ea typeface="Times New Roman" panose="02020603050405020304" pitchFamily="18" charset="0"/>
                <a:cs typeface="Arial" panose="020B0604020202020204" pitchFamily="34" charset="0"/>
              </a:rPr>
              <a:t>bằng </a:t>
            </a:r>
            <a:r>
              <a:rPr lang="vi-VN" sz="4100" smtClean="0">
                <a:solidFill>
                  <a:srgbClr val="212529"/>
                </a:solidFill>
                <a:ea typeface="Times New Roman" panose="02020603050405020304" pitchFamily="18" charset="0"/>
                <a:cs typeface="Arial" panose="020B0604020202020204" pitchFamily="34" charset="0"/>
              </a:rPr>
              <a:t>nhau</a:t>
            </a:r>
            <a:endParaRPr lang="en-US" sz="4100">
              <a:effectLst/>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mc:Choice xmlns:a14="http://schemas.microsoft.com/office/drawing/2010/main" Requires="a14">
          <p:sp>
            <p:nvSpPr>
              <p:cNvPr id="15" name="Snip Diagonal Corner Rectangle 14"/>
              <p:cNvSpPr/>
              <p:nvPr/>
            </p:nvSpPr>
            <p:spPr>
              <a:xfrm>
                <a:off x="2230381" y="7073404"/>
                <a:ext cx="13916495" cy="1227256"/>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lnSpc>
                    <a:spcPct val="150000"/>
                  </a:lnSpc>
                </a:pPr>
                <a14:m>
                  <m:oMathPara xmlns:m="http://schemas.openxmlformats.org/officeDocument/2006/math">
                    <m:oMathParaPr>
                      <m:jc m:val="left"/>
                    </m:oMathParaPr>
                    <m:oMath xmlns:m="http://schemas.openxmlformats.org/officeDocument/2006/math">
                      <m:r>
                        <m:rPr>
                          <m:nor/>
                        </m:rPr>
                        <a:rPr lang="vi-VN" sz="4100">
                          <a:solidFill>
                            <a:srgbClr val="212529"/>
                          </a:solidFill>
                          <a:ea typeface="Times New Roman" panose="02020603050405020304" pitchFamily="18" charset="0"/>
                          <a:cs typeface="Arial" panose="020B0604020202020204" pitchFamily="34" charset="0"/>
                        </a:rPr>
                        <m:t>C</m:t>
                      </m:r>
                      <m:r>
                        <m:rPr>
                          <m:nor/>
                        </m:rPr>
                        <a:rPr lang="vi-VN" sz="4100">
                          <a:solidFill>
                            <a:srgbClr val="212529"/>
                          </a:solidFill>
                          <a:ea typeface="Times New Roman" panose="02020603050405020304" pitchFamily="18" charset="0"/>
                          <a:cs typeface="Arial" panose="020B0604020202020204" pitchFamily="34" charset="0"/>
                        </a:rPr>
                        <m:t>. </m:t>
                      </m:r>
                      <m:r>
                        <m:rPr>
                          <m:nor/>
                        </m:rPr>
                        <a:rPr lang="en-US" sz="4100" b="0" i="0" smtClean="0">
                          <a:solidFill>
                            <a:srgbClr val="212529"/>
                          </a:solidFill>
                          <a:latin typeface="Arial" panose="020B0604020202020204" pitchFamily="34" charset="0"/>
                          <a:ea typeface="Times New Roman" panose="02020603050405020304" pitchFamily="18" charset="0"/>
                          <a:cs typeface="Arial" panose="020B0604020202020204" pitchFamily="34" charset="0"/>
                        </a:rPr>
                        <m:t>T</m:t>
                      </m:r>
                      <m:r>
                        <m:rPr>
                          <m:nor/>
                        </m:rPr>
                        <a:rPr lang="vi-VN" sz="4100">
                          <a:solidFill>
                            <a:srgbClr val="212529"/>
                          </a:solidFill>
                          <a:ea typeface="Times New Roman" panose="02020603050405020304" pitchFamily="18" charset="0"/>
                          <a:cs typeface="Arial" panose="020B0604020202020204" pitchFamily="34" charset="0"/>
                        </a:rPr>
                        <m:t>ấ</m:t>
                      </m:r>
                      <m:r>
                        <m:rPr>
                          <m:nor/>
                        </m:rPr>
                        <a:rPr lang="vi-VN" sz="4100">
                          <a:solidFill>
                            <a:srgbClr val="212529"/>
                          </a:solidFill>
                          <a:ea typeface="Times New Roman" panose="02020603050405020304" pitchFamily="18" charset="0"/>
                          <a:cs typeface="Arial" panose="020B0604020202020204" pitchFamily="34" charset="0"/>
                        </a:rPr>
                        <m:t>t</m:t>
                      </m:r>
                      <m:r>
                        <m:rPr>
                          <m:nor/>
                        </m:rPr>
                        <a:rPr lang="vi-VN" sz="4100">
                          <a:solidFill>
                            <a:srgbClr val="212529"/>
                          </a:solidFill>
                          <a:ea typeface="Times New Roman" panose="02020603050405020304" pitchFamily="18" charset="0"/>
                          <a:cs typeface="Arial" panose="020B0604020202020204" pitchFamily="34" charset="0"/>
                        </a:rPr>
                        <m:t> </m:t>
                      </m:r>
                      <m:r>
                        <m:rPr>
                          <m:nor/>
                        </m:rPr>
                        <a:rPr lang="vi-VN" sz="4100">
                          <a:solidFill>
                            <a:srgbClr val="212529"/>
                          </a:solidFill>
                          <a:ea typeface="Times New Roman" panose="02020603050405020304" pitchFamily="18" charset="0"/>
                          <a:cs typeface="Arial" panose="020B0604020202020204" pitchFamily="34" charset="0"/>
                        </a:rPr>
                        <m:t>c</m:t>
                      </m:r>
                      <m:r>
                        <m:rPr>
                          <m:nor/>
                        </m:rPr>
                        <a:rPr lang="vi-VN" sz="4100">
                          <a:solidFill>
                            <a:srgbClr val="212529"/>
                          </a:solidFill>
                          <a:ea typeface="Times New Roman" panose="02020603050405020304" pitchFamily="18" charset="0"/>
                          <a:cs typeface="Arial" panose="020B0604020202020204" pitchFamily="34" charset="0"/>
                        </a:rPr>
                        <m:t>ả </m:t>
                      </m:r>
                      <m:r>
                        <m:rPr>
                          <m:nor/>
                        </m:rPr>
                        <a:rPr lang="vi-VN" sz="4100">
                          <a:solidFill>
                            <a:srgbClr val="212529"/>
                          </a:solidFill>
                          <a:ea typeface="Times New Roman" panose="02020603050405020304" pitchFamily="18" charset="0"/>
                          <a:cs typeface="Arial" panose="020B0604020202020204" pitchFamily="34" charset="0"/>
                        </a:rPr>
                        <m:t>c</m:t>
                      </m:r>
                      <m:r>
                        <m:rPr>
                          <m:nor/>
                        </m:rPr>
                        <a:rPr lang="vi-VN" sz="4100">
                          <a:solidFill>
                            <a:srgbClr val="212529"/>
                          </a:solidFill>
                          <a:ea typeface="Times New Roman" panose="02020603050405020304" pitchFamily="18" charset="0"/>
                          <a:cs typeface="Arial" panose="020B0604020202020204" pitchFamily="34" charset="0"/>
                        </a:rPr>
                        <m:t>á</m:t>
                      </m:r>
                      <m:r>
                        <m:rPr>
                          <m:nor/>
                        </m:rPr>
                        <a:rPr lang="vi-VN" sz="4100">
                          <a:solidFill>
                            <a:srgbClr val="212529"/>
                          </a:solidFill>
                          <a:ea typeface="Times New Roman" panose="02020603050405020304" pitchFamily="18" charset="0"/>
                          <a:cs typeface="Arial" panose="020B0604020202020204" pitchFamily="34" charset="0"/>
                        </a:rPr>
                        <m:t>c</m:t>
                      </m:r>
                      <m:r>
                        <m:rPr>
                          <m:nor/>
                        </m:rPr>
                        <a:rPr lang="vi-VN" sz="4100">
                          <a:solidFill>
                            <a:srgbClr val="212529"/>
                          </a:solidFill>
                          <a:ea typeface="Times New Roman" panose="02020603050405020304" pitchFamily="18" charset="0"/>
                          <a:cs typeface="Arial" panose="020B0604020202020204" pitchFamily="34" charset="0"/>
                        </a:rPr>
                        <m:t> </m:t>
                      </m:r>
                      <m:r>
                        <m:rPr>
                          <m:nor/>
                        </m:rPr>
                        <a:rPr lang="vi-VN" sz="4100">
                          <a:solidFill>
                            <a:srgbClr val="212529"/>
                          </a:solidFill>
                          <a:ea typeface="Times New Roman" panose="02020603050405020304" pitchFamily="18" charset="0"/>
                          <a:cs typeface="Arial" panose="020B0604020202020204" pitchFamily="34" charset="0"/>
                        </a:rPr>
                        <m:t>c</m:t>
                      </m:r>
                      <m:r>
                        <m:rPr>
                          <m:nor/>
                        </m:rPr>
                        <a:rPr lang="vi-VN" sz="4100">
                          <a:solidFill>
                            <a:srgbClr val="212529"/>
                          </a:solidFill>
                          <a:ea typeface="Times New Roman" panose="02020603050405020304" pitchFamily="18" charset="0"/>
                          <a:cs typeface="Arial" panose="020B0604020202020204" pitchFamily="34" charset="0"/>
                        </a:rPr>
                        <m:t>ạ</m:t>
                      </m:r>
                      <m:r>
                        <m:rPr>
                          <m:nor/>
                        </m:rPr>
                        <a:rPr lang="vi-VN" sz="4100">
                          <a:solidFill>
                            <a:srgbClr val="212529"/>
                          </a:solidFill>
                          <a:ea typeface="Times New Roman" panose="02020603050405020304" pitchFamily="18" charset="0"/>
                          <a:cs typeface="Arial" panose="020B0604020202020204" pitchFamily="34" charset="0"/>
                        </a:rPr>
                        <m:t>nh</m:t>
                      </m:r>
                      <m:r>
                        <m:rPr>
                          <m:nor/>
                        </m:rPr>
                        <a:rPr lang="vi-VN" sz="4100">
                          <a:solidFill>
                            <a:srgbClr val="212529"/>
                          </a:solidFill>
                          <a:ea typeface="Times New Roman" panose="02020603050405020304" pitchFamily="18" charset="0"/>
                          <a:cs typeface="Arial" panose="020B0604020202020204" pitchFamily="34" charset="0"/>
                        </a:rPr>
                        <m:t> </m:t>
                      </m:r>
                      <m:r>
                        <m:rPr>
                          <m:nor/>
                        </m:rPr>
                        <a:rPr lang="vi-VN" sz="4100">
                          <a:solidFill>
                            <a:srgbClr val="212529"/>
                          </a:solidFill>
                          <a:ea typeface="Times New Roman" panose="02020603050405020304" pitchFamily="18" charset="0"/>
                          <a:cs typeface="Arial" panose="020B0604020202020204" pitchFamily="34" charset="0"/>
                        </a:rPr>
                        <m:t>b</m:t>
                      </m:r>
                      <m:r>
                        <m:rPr>
                          <m:nor/>
                        </m:rPr>
                        <a:rPr lang="vi-VN" sz="4100">
                          <a:solidFill>
                            <a:srgbClr val="212529"/>
                          </a:solidFill>
                          <a:ea typeface="Times New Roman" panose="02020603050405020304" pitchFamily="18" charset="0"/>
                          <a:cs typeface="Arial" panose="020B0604020202020204" pitchFamily="34" charset="0"/>
                        </a:rPr>
                        <m:t>ê</m:t>
                      </m:r>
                      <m:r>
                        <m:rPr>
                          <m:nor/>
                        </m:rPr>
                        <a:rPr lang="vi-VN" sz="4100">
                          <a:solidFill>
                            <a:srgbClr val="212529"/>
                          </a:solidFill>
                          <a:ea typeface="Times New Roman" panose="02020603050405020304" pitchFamily="18" charset="0"/>
                          <a:cs typeface="Arial" panose="020B0604020202020204" pitchFamily="34" charset="0"/>
                        </a:rPr>
                        <m:t>n</m:t>
                      </m:r>
                      <m:r>
                        <m:rPr>
                          <m:nor/>
                        </m:rPr>
                        <a:rPr lang="vi-VN" sz="4100">
                          <a:solidFill>
                            <a:srgbClr val="212529"/>
                          </a:solidFill>
                          <a:ea typeface="Times New Roman" panose="02020603050405020304" pitchFamily="18" charset="0"/>
                          <a:cs typeface="Arial" panose="020B0604020202020204" pitchFamily="34" charset="0"/>
                        </a:rPr>
                        <m:t> </m:t>
                      </m:r>
                      <m:r>
                        <m:rPr>
                          <m:nor/>
                        </m:rPr>
                        <a:rPr lang="vi-VN" sz="4100">
                          <a:solidFill>
                            <a:srgbClr val="212529"/>
                          </a:solidFill>
                          <a:ea typeface="Times New Roman" panose="02020603050405020304" pitchFamily="18" charset="0"/>
                          <a:cs typeface="Arial" panose="020B0604020202020204" pitchFamily="34" charset="0"/>
                        </a:rPr>
                        <m:t>b</m:t>
                      </m:r>
                      <m:r>
                        <m:rPr>
                          <m:nor/>
                        </m:rPr>
                        <a:rPr lang="vi-VN" sz="4100">
                          <a:solidFill>
                            <a:srgbClr val="212529"/>
                          </a:solidFill>
                          <a:ea typeface="Times New Roman" panose="02020603050405020304" pitchFamily="18" charset="0"/>
                          <a:cs typeface="Arial" panose="020B0604020202020204" pitchFamily="34" charset="0"/>
                        </a:rPr>
                        <m:t>ằ</m:t>
                      </m:r>
                      <m:r>
                        <m:rPr>
                          <m:nor/>
                        </m:rPr>
                        <a:rPr lang="vi-VN" sz="4100">
                          <a:solidFill>
                            <a:srgbClr val="212529"/>
                          </a:solidFill>
                          <a:ea typeface="Times New Roman" panose="02020603050405020304" pitchFamily="18" charset="0"/>
                          <a:cs typeface="Arial" panose="020B0604020202020204" pitchFamily="34" charset="0"/>
                        </a:rPr>
                        <m:t>ng</m:t>
                      </m:r>
                      <m:r>
                        <m:rPr>
                          <m:nor/>
                        </m:rPr>
                        <a:rPr lang="vi-VN" sz="4100">
                          <a:solidFill>
                            <a:srgbClr val="212529"/>
                          </a:solidFill>
                          <a:ea typeface="Times New Roman" panose="02020603050405020304" pitchFamily="18" charset="0"/>
                          <a:cs typeface="Arial" panose="020B0604020202020204" pitchFamily="34" charset="0"/>
                        </a:rPr>
                        <m:t> </m:t>
                      </m:r>
                      <m:r>
                        <m:rPr>
                          <m:nor/>
                        </m:rPr>
                        <a:rPr lang="vi-VN" sz="4100">
                          <a:solidFill>
                            <a:srgbClr val="212529"/>
                          </a:solidFill>
                          <a:ea typeface="Times New Roman" panose="02020603050405020304" pitchFamily="18" charset="0"/>
                          <a:cs typeface="Arial" panose="020B0604020202020204" pitchFamily="34" charset="0"/>
                        </a:rPr>
                        <m:t>nhau</m:t>
                      </m:r>
                      <m:r>
                        <m:rPr>
                          <m:nor/>
                        </m:rPr>
                        <a:rPr lang="vi-VN" sz="4100">
                          <a:solidFill>
                            <a:srgbClr val="212529"/>
                          </a:solidFill>
                          <a:ea typeface="Times New Roman" panose="02020603050405020304" pitchFamily="18" charset="0"/>
                          <a:cs typeface="Arial" panose="020B0604020202020204" pitchFamily="34" charset="0"/>
                        </a:rPr>
                        <m:t> </m:t>
                      </m:r>
                      <m:r>
                        <m:rPr>
                          <m:nor/>
                        </m:rPr>
                        <a:rPr lang="vi-VN" sz="4100">
                          <a:solidFill>
                            <a:srgbClr val="212529"/>
                          </a:solidFill>
                          <a:ea typeface="Times New Roman" panose="02020603050405020304" pitchFamily="18" charset="0"/>
                          <a:cs typeface="Arial" panose="020B0604020202020204" pitchFamily="34" charset="0"/>
                        </a:rPr>
                        <m:t>v</m:t>
                      </m:r>
                      <m:r>
                        <m:rPr>
                          <m:nor/>
                        </m:rPr>
                        <a:rPr lang="vi-VN" sz="4100">
                          <a:solidFill>
                            <a:srgbClr val="212529"/>
                          </a:solidFill>
                          <a:ea typeface="Times New Roman" panose="02020603050405020304" pitchFamily="18" charset="0"/>
                          <a:cs typeface="Arial" panose="020B0604020202020204" pitchFamily="34" charset="0"/>
                        </a:rPr>
                        <m:t>à đá</m:t>
                      </m:r>
                      <m:r>
                        <m:rPr>
                          <m:nor/>
                        </m:rPr>
                        <a:rPr lang="vi-VN" sz="4100">
                          <a:solidFill>
                            <a:srgbClr val="212529"/>
                          </a:solidFill>
                          <a:ea typeface="Times New Roman" panose="02020603050405020304" pitchFamily="18" charset="0"/>
                          <a:cs typeface="Arial" panose="020B0604020202020204" pitchFamily="34" charset="0"/>
                        </a:rPr>
                        <m:t>y</m:t>
                      </m:r>
                      <m:r>
                        <m:rPr>
                          <m:nor/>
                        </m:rPr>
                        <a:rPr lang="vi-VN" sz="4100">
                          <a:solidFill>
                            <a:srgbClr val="212529"/>
                          </a:solidFill>
                          <a:ea typeface="Times New Roman" panose="02020603050405020304" pitchFamily="18" charset="0"/>
                          <a:cs typeface="Arial" panose="020B0604020202020204" pitchFamily="34" charset="0"/>
                        </a:rPr>
                        <m:t> </m:t>
                      </m:r>
                      <m:r>
                        <m:rPr>
                          <m:nor/>
                        </m:rPr>
                        <a:rPr lang="vi-VN" sz="4100">
                          <a:solidFill>
                            <a:srgbClr val="212529"/>
                          </a:solidFill>
                          <a:ea typeface="Times New Roman" panose="02020603050405020304" pitchFamily="18" charset="0"/>
                          <a:cs typeface="Arial" panose="020B0604020202020204" pitchFamily="34" charset="0"/>
                        </a:rPr>
                        <m:t>l</m:t>
                      </m:r>
                      <m:r>
                        <m:rPr>
                          <m:nor/>
                        </m:rPr>
                        <a:rPr lang="vi-VN" sz="4100">
                          <a:solidFill>
                            <a:srgbClr val="212529"/>
                          </a:solidFill>
                          <a:ea typeface="Times New Roman" panose="02020603050405020304" pitchFamily="18" charset="0"/>
                          <a:cs typeface="Arial" panose="020B0604020202020204" pitchFamily="34" charset="0"/>
                        </a:rPr>
                        <m:t>à </m:t>
                      </m:r>
                      <m:r>
                        <m:rPr>
                          <m:nor/>
                        </m:rPr>
                        <a:rPr lang="vi-VN" sz="4100">
                          <a:solidFill>
                            <a:srgbClr val="212529"/>
                          </a:solidFill>
                          <a:ea typeface="Times New Roman" panose="02020603050405020304" pitchFamily="18" charset="0"/>
                          <a:cs typeface="Arial" panose="020B0604020202020204" pitchFamily="34" charset="0"/>
                        </a:rPr>
                        <m:t>tam</m:t>
                      </m:r>
                      <m:r>
                        <m:rPr>
                          <m:nor/>
                        </m:rPr>
                        <a:rPr lang="vi-VN" sz="4100">
                          <a:solidFill>
                            <a:srgbClr val="212529"/>
                          </a:solidFill>
                          <a:ea typeface="Times New Roman" panose="02020603050405020304" pitchFamily="18" charset="0"/>
                          <a:cs typeface="Arial" panose="020B0604020202020204" pitchFamily="34" charset="0"/>
                        </a:rPr>
                        <m:t> </m:t>
                      </m:r>
                      <m:r>
                        <m:rPr>
                          <m:nor/>
                        </m:rPr>
                        <a:rPr lang="vi-VN" sz="4100">
                          <a:solidFill>
                            <a:srgbClr val="212529"/>
                          </a:solidFill>
                          <a:ea typeface="Times New Roman" panose="02020603050405020304" pitchFamily="18" charset="0"/>
                          <a:cs typeface="Arial" panose="020B0604020202020204" pitchFamily="34" charset="0"/>
                        </a:rPr>
                        <m:t>gi</m:t>
                      </m:r>
                      <m:r>
                        <m:rPr>
                          <m:nor/>
                        </m:rPr>
                        <a:rPr lang="vi-VN" sz="4100">
                          <a:solidFill>
                            <a:srgbClr val="212529"/>
                          </a:solidFill>
                          <a:ea typeface="Times New Roman" panose="02020603050405020304" pitchFamily="18" charset="0"/>
                          <a:cs typeface="Arial" panose="020B0604020202020204" pitchFamily="34" charset="0"/>
                        </a:rPr>
                        <m:t>á</m:t>
                      </m:r>
                      <m:r>
                        <m:rPr>
                          <m:nor/>
                        </m:rPr>
                        <a:rPr lang="vi-VN" sz="4100">
                          <a:solidFill>
                            <a:srgbClr val="212529"/>
                          </a:solidFill>
                          <a:ea typeface="Times New Roman" panose="02020603050405020304" pitchFamily="18" charset="0"/>
                          <a:cs typeface="Arial" panose="020B0604020202020204" pitchFamily="34" charset="0"/>
                        </a:rPr>
                        <m:t>c</m:t>
                      </m:r>
                      <m:r>
                        <m:rPr>
                          <m:nor/>
                        </m:rPr>
                        <a:rPr lang="vi-VN" sz="4100">
                          <a:solidFill>
                            <a:srgbClr val="212529"/>
                          </a:solidFill>
                          <a:ea typeface="Times New Roman" panose="02020603050405020304" pitchFamily="18" charset="0"/>
                          <a:cs typeface="Arial" panose="020B0604020202020204" pitchFamily="34" charset="0"/>
                        </a:rPr>
                        <m:t> đề</m:t>
                      </m:r>
                      <m:r>
                        <m:rPr>
                          <m:nor/>
                        </m:rPr>
                        <a:rPr lang="vi-VN" sz="4100">
                          <a:solidFill>
                            <a:srgbClr val="212529"/>
                          </a:solidFill>
                          <a:ea typeface="Times New Roman" panose="02020603050405020304" pitchFamily="18" charset="0"/>
                          <a:cs typeface="Arial" panose="020B0604020202020204" pitchFamily="34" charset="0"/>
                        </a:rPr>
                        <m:t>u</m:t>
                      </m:r>
                    </m:oMath>
                  </m:oMathPara>
                </a14:m>
                <a:endParaRPr lang="en-US" sz="4100">
                  <a:effectLst/>
                  <a:ea typeface="Times New Roman" panose="02020603050405020304" pitchFamily="18" charset="0"/>
                  <a:cs typeface="Arial" panose="020B0604020202020204" pitchFamily="34" charset="0"/>
                </a:endParaRPr>
              </a:p>
            </p:txBody>
          </p:sp>
        </mc:Choice>
        <mc:Fallback>
          <p:sp>
            <p:nvSpPr>
              <p:cNvPr id="15" name="Snip Diagonal Corner Rectangle 14"/>
              <p:cNvSpPr>
                <a:spLocks noRot="1" noChangeAspect="1" noMove="1" noResize="1" noEditPoints="1" noAdjustHandles="1" noChangeArrowheads="1" noChangeShapeType="1" noTextEdit="1"/>
              </p:cNvSpPr>
              <p:nvPr/>
            </p:nvSpPr>
            <p:spPr>
              <a:xfrm>
                <a:off x="2230381" y="7073404"/>
                <a:ext cx="13916495" cy="1227256"/>
              </a:xfrm>
              <a:prstGeom prst="snip2DiagRect">
                <a:avLst/>
              </a:prstGeom>
              <a:blipFill>
                <a:blip r:embed="rId10"/>
                <a:stretch>
                  <a:fillRect/>
                </a:stretch>
              </a:blipFill>
            </p:spPr>
            <p:txBody>
              <a:bodyPr/>
              <a:lstStyle/>
              <a:p>
                <a:r>
                  <a:rPr lang="en-US">
                    <a:noFill/>
                  </a:rPr>
                  <a:t> </a:t>
                </a:r>
              </a:p>
            </p:txBody>
          </p:sp>
        </mc:Fallback>
      </mc:AlternateContent>
      <p:pic>
        <p:nvPicPr>
          <p:cNvPr id="16"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9"/>
          <a:stretch>
            <a:fillRect/>
          </a:stretch>
        </p:blipFill>
        <p:spPr>
          <a:xfrm>
            <a:off x="11711136" y="10663151"/>
            <a:ext cx="914400" cy="914400"/>
          </a:xfrm>
          <a:prstGeom prst="rect">
            <a:avLst/>
          </a:prstGeom>
        </p:spPr>
      </p:pic>
      <p:pic>
        <p:nvPicPr>
          <p:cNvPr id="17"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9"/>
          <a:stretch>
            <a:fillRect/>
          </a:stretch>
        </p:blipFill>
        <p:spPr>
          <a:xfrm>
            <a:off x="15070920" y="10766366"/>
            <a:ext cx="914400" cy="914400"/>
          </a:xfrm>
          <a:prstGeom prst="rect">
            <a:avLst/>
          </a:prstGeom>
        </p:spPr>
      </p:pic>
    </p:spTree>
    <p:extLst>
      <p:ext uri="{BB962C8B-B14F-4D97-AF65-F5344CB8AC3E}">
        <p14:creationId xmlns:p14="http://schemas.microsoft.com/office/powerpoint/2010/main" val="3659389540"/>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outVertical)">
                                      <p:cBhvr>
                                        <p:cTn id="10" dur="500"/>
                                        <p:tgtEl>
                                          <p:spTgt spid="3"/>
                                        </p:tgtEl>
                                      </p:cBhvr>
                                    </p:animEffect>
                                  </p:childTnLst>
                                </p:cTn>
                              </p:par>
                              <p:par>
                                <p:cTn id="11" presetID="16" presetClass="entr" presetSubtype="37"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outVertical)">
                                      <p:cBhvr>
                                        <p:cTn id="13" dur="500"/>
                                        <p:tgtEl>
                                          <p:spTgt spid="12"/>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outVertical)">
                                      <p:cBhvr>
                                        <p:cTn id="16" dur="500"/>
                                        <p:tgtEl>
                                          <p:spTgt spid="14"/>
                                        </p:tgtEl>
                                      </p:cBhvr>
                                    </p:animEffect>
                                  </p:childTnLst>
                                </p:cTn>
                              </p:par>
                              <p:par>
                                <p:cTn id="17" presetID="16" presetClass="entr" presetSubtype="37"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out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mediacall" presetSubtype="0" fill="hold" nodeType="clickEffect">
                                  <p:stCondLst>
                                    <p:cond delay="0"/>
                                  </p:stCondLst>
                                  <p:childTnLst>
                                    <p:cmd type="call" cmd="stop">
                                      <p:cBhvr>
                                        <p:cTn id="23" dur="1" fill="hold"/>
                                        <p:tgtEl>
                                          <p:spTgt spid="6"/>
                                        </p:tgtEl>
                                      </p:cBhvr>
                                    </p:cmd>
                                  </p:childTnLst>
                                </p:cTn>
                              </p:par>
                            </p:childTnLst>
                          </p:cTn>
                        </p:par>
                      </p:childTnLst>
                    </p:cTn>
                  </p:par>
                  <p:par>
                    <p:cTn id="24" fill="hold">
                      <p:stCondLst>
                        <p:cond delay="indefinite"/>
                      </p:stCondLst>
                      <p:childTnLst>
                        <p:par>
                          <p:cTn id="25" fill="hold">
                            <p:stCondLst>
                              <p:cond delay="0"/>
                            </p:stCondLst>
                            <p:childTnLst>
                              <p:par>
                                <p:cTn id="26" presetID="3" presetClass="mediacall" presetSubtype="0" fill="hold" nodeType="clickEffect">
                                  <p:stCondLst>
                                    <p:cond delay="0"/>
                                  </p:stCondLst>
                                  <p:childTnLst>
                                    <p:cmd type="call" cmd="stop">
                                      <p:cBhvr>
                                        <p:cTn id="27" dur="1" fill="hold"/>
                                        <p:tgtEl>
                                          <p:spTgt spid="6"/>
                                        </p:tgtEl>
                                      </p:cBhvr>
                                    </p:cmd>
                                  </p:childTnLst>
                                </p:cTn>
                              </p:par>
                            </p:childTnLst>
                          </p:cTn>
                        </p:par>
                      </p:childTnLst>
                    </p:cTn>
                  </p:par>
                  <p:par>
                    <p:cTn id="28" fill="hold">
                      <p:stCondLst>
                        <p:cond delay="indefinite"/>
                      </p:stCondLst>
                      <p:childTnLst>
                        <p:par>
                          <p:cTn id="29" fill="hold">
                            <p:stCondLst>
                              <p:cond delay="0"/>
                            </p:stCondLst>
                            <p:childTnLst>
                              <p:par>
                                <p:cTn id="30" presetID="3" presetClass="mediacall" presetSubtype="0" fill="hold" nodeType="clickEffect">
                                  <p:stCondLst>
                                    <p:cond delay="0"/>
                                  </p:stCondLst>
                                  <p:childTnLst>
                                    <p:cmd type="call" cmd="stop">
                                      <p:cBhvr>
                                        <p:cTn id="31"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6"/>
                </p:tgtEl>
              </p:cMediaNode>
            </p:audio>
            <p:seq concurrent="1" nextAc="seek">
              <p:cTn id="33" restart="whenNotActive" fill="hold" evtFilter="cancelBubble" nodeType="interactiveSeq">
                <p:stCondLst>
                  <p:cond evt="onClick" delay="0">
                    <p:tgtEl>
                      <p:spTgt spid="3"/>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2000" fill="hold"/>
                                        <p:tgtEl>
                                          <p:spTgt spid="3"/>
                                        </p:tgtEl>
                                        <p:attrNameLst>
                                          <p:attrName>fillcolor</p:attrName>
                                        </p:attrNameLst>
                                      </p:cBhvr>
                                      <p:to>
                                        <a:srgbClr val="FF0000"/>
                                      </p:to>
                                    </p:animClr>
                                    <p:set>
                                      <p:cBhvr>
                                        <p:cTn id="38" dur="2000" fill="hold"/>
                                        <p:tgtEl>
                                          <p:spTgt spid="3"/>
                                        </p:tgtEl>
                                        <p:attrNameLst>
                                          <p:attrName>fill.type</p:attrName>
                                        </p:attrNameLst>
                                      </p:cBhvr>
                                      <p:to>
                                        <p:strVal val="solid"/>
                                      </p:to>
                                    </p:set>
                                    <p:set>
                                      <p:cBhvr>
                                        <p:cTn id="39" dur="2000" fill="hold"/>
                                        <p:tgtEl>
                                          <p:spTgt spid="3"/>
                                        </p:tgtEl>
                                        <p:attrNameLst>
                                          <p:attrName>fill.on</p:attrName>
                                        </p:attrNameLst>
                                      </p:cBhvr>
                                      <p:to>
                                        <p:strVal val="true"/>
                                      </p:to>
                                    </p:set>
                                  </p:childTnLst>
                                </p:cTn>
                              </p:par>
                              <p:par>
                                <p:cTn id="40" presetID="2" presetClass="mediacall" presetSubtype="0" fill="hold" nodeType="withEffect">
                                  <p:stCondLst>
                                    <p:cond delay="0"/>
                                  </p:stCondLst>
                                  <p:childTnLst>
                                    <p:cmd type="call" cmd="togglePause">
                                      <p:cBhvr>
                                        <p:cTn id="41" dur="1" fill="hold"/>
                                        <p:tgtEl>
                                          <p:spTgt spid="6"/>
                                        </p:tgtEl>
                                      </p:cBhvr>
                                    </p:cmd>
                                  </p:childTnLst>
                                </p:cTn>
                              </p:par>
                            </p:childTnLst>
                          </p:cTn>
                        </p:par>
                      </p:childTnLst>
                    </p:cTn>
                  </p:par>
                </p:childTnLst>
              </p:cTn>
              <p:nextCondLst>
                <p:cond evt="onClick" delay="0">
                  <p:tgtEl>
                    <p:spTgt spid="3"/>
                  </p:tgtEl>
                </p:cond>
              </p:nextCondLst>
            </p:seq>
            <p:seq concurrent="1" nextAc="seek">
              <p:cTn id="42" restart="whenNotActive" fill="hold" evtFilter="cancelBubble" nodeType="interactiveSeq">
                <p:stCondLst>
                  <p:cond evt="onClick" delay="0">
                    <p:tgtEl>
                      <p:spTgt spid="12"/>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2000" fill="hold"/>
                                        <p:tgtEl>
                                          <p:spTgt spid="12"/>
                                        </p:tgtEl>
                                        <p:attrNameLst>
                                          <p:attrName>fillcolor</p:attrName>
                                        </p:attrNameLst>
                                      </p:cBhvr>
                                      <p:to>
                                        <a:srgbClr val="A5A5A5"/>
                                      </p:to>
                                    </p:animClr>
                                    <p:set>
                                      <p:cBhvr>
                                        <p:cTn id="47" dur="2000" fill="hold"/>
                                        <p:tgtEl>
                                          <p:spTgt spid="12"/>
                                        </p:tgtEl>
                                        <p:attrNameLst>
                                          <p:attrName>fill.type</p:attrName>
                                        </p:attrNameLst>
                                      </p:cBhvr>
                                      <p:to>
                                        <p:strVal val="solid"/>
                                      </p:to>
                                    </p:set>
                                    <p:set>
                                      <p:cBhvr>
                                        <p:cTn id="48" dur="2000" fill="hold"/>
                                        <p:tgtEl>
                                          <p:spTgt spid="12"/>
                                        </p:tgtEl>
                                        <p:attrNameLst>
                                          <p:attrName>fill.on</p:attrName>
                                        </p:attrNameLst>
                                      </p:cBhvr>
                                      <p:to>
                                        <p:strVal val="true"/>
                                      </p:to>
                                    </p:set>
                                  </p:childTnLst>
                                </p:cTn>
                              </p:par>
                              <p:par>
                                <p:cTn id="49" presetID="1" presetClass="mediacall" presetSubtype="0" fill="hold" nodeType="withEffect">
                                  <p:stCondLst>
                                    <p:cond delay="0"/>
                                  </p:stCondLst>
                                  <p:childTnLst>
                                    <p:cmd type="call" cmd="playFrom(0.0)">
                                      <p:cBhvr>
                                        <p:cTn id="50" dur="2992" fill="hold"/>
                                        <p:tgtEl>
                                          <p:spTgt spid="13"/>
                                        </p:tgtEl>
                                      </p:cBhvr>
                                    </p:cmd>
                                  </p:childTnLst>
                                </p:cTn>
                              </p:par>
                            </p:childTnLst>
                          </p:cTn>
                        </p:par>
                      </p:childTnLst>
                    </p:cTn>
                  </p:par>
                </p:childTnLst>
              </p:cTn>
              <p:nextCondLst>
                <p:cond evt="onClick" delay="0">
                  <p:tgtEl>
                    <p:spTgt spid="12"/>
                  </p:tgtEl>
                </p:cond>
              </p:nextCondLst>
            </p:seq>
            <p:audio>
              <p:cMediaNode vol="80000">
                <p:cTn id="51" fill="hold" display="0">
                  <p:stCondLst>
                    <p:cond delay="indefinite"/>
                  </p:stCondLst>
                  <p:endCondLst>
                    <p:cond evt="onStopAudio" delay="0">
                      <p:tgtEl>
                        <p:sldTgt/>
                      </p:tgtEl>
                    </p:cond>
                  </p:endCondLst>
                </p:cTn>
                <p:tgtEl>
                  <p:spTgt spid="13"/>
                </p:tgtEl>
              </p:cMediaNode>
            </p:audio>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2000" fill="hold"/>
                                        <p:tgtEl>
                                          <p:spTgt spid="14"/>
                                        </p:tgtEl>
                                        <p:attrNameLst>
                                          <p:attrName>fillcolor</p:attrName>
                                        </p:attrNameLst>
                                      </p:cBhvr>
                                      <p:to>
                                        <a:srgbClr val="A5A5A5"/>
                                      </p:to>
                                    </p:animClr>
                                    <p:set>
                                      <p:cBhvr>
                                        <p:cTn id="57" dur="2000" fill="hold"/>
                                        <p:tgtEl>
                                          <p:spTgt spid="14"/>
                                        </p:tgtEl>
                                        <p:attrNameLst>
                                          <p:attrName>fill.type</p:attrName>
                                        </p:attrNameLst>
                                      </p:cBhvr>
                                      <p:to>
                                        <p:strVal val="solid"/>
                                      </p:to>
                                    </p:set>
                                    <p:set>
                                      <p:cBhvr>
                                        <p:cTn id="58" dur="2000" fill="hold"/>
                                        <p:tgtEl>
                                          <p:spTgt spid="14"/>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2992" fill="hold"/>
                                        <p:tgtEl>
                                          <p:spTgt spid="16"/>
                                        </p:tgtEl>
                                      </p:cBhvr>
                                    </p:cmd>
                                  </p:child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5"/>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000" fill="hold"/>
                                        <p:tgtEl>
                                          <p:spTgt spid="15"/>
                                        </p:tgtEl>
                                        <p:attrNameLst>
                                          <p:attrName>fillcolor</p:attrName>
                                        </p:attrNameLst>
                                      </p:cBhvr>
                                      <p:to>
                                        <a:srgbClr val="A5A5A5"/>
                                      </p:to>
                                    </p:animClr>
                                    <p:set>
                                      <p:cBhvr>
                                        <p:cTn id="66" dur="2000" fill="hold"/>
                                        <p:tgtEl>
                                          <p:spTgt spid="15"/>
                                        </p:tgtEl>
                                        <p:attrNameLst>
                                          <p:attrName>fill.type</p:attrName>
                                        </p:attrNameLst>
                                      </p:cBhvr>
                                      <p:to>
                                        <p:strVal val="solid"/>
                                      </p:to>
                                    </p:set>
                                    <p:set>
                                      <p:cBhvr>
                                        <p:cTn id="67" dur="2000" fill="hold"/>
                                        <p:tgtEl>
                                          <p:spTgt spid="15"/>
                                        </p:tgtEl>
                                        <p:attrNameLst>
                                          <p:attrName>fill.on</p:attrName>
                                        </p:attrNameLst>
                                      </p:cBhvr>
                                      <p:to>
                                        <p:strVal val="true"/>
                                      </p:to>
                                    </p:set>
                                  </p:childTnLst>
                                </p:cTn>
                              </p:par>
                              <p:par>
                                <p:cTn id="68" presetID="1" presetClass="mediacall" presetSubtype="0" fill="hold" nodeType="withEffect">
                                  <p:stCondLst>
                                    <p:cond delay="0"/>
                                  </p:stCondLst>
                                  <p:childTnLst>
                                    <p:cmd type="call" cmd="playFrom(0.0)">
                                      <p:cBhvr>
                                        <p:cTn id="69" dur="2992" fill="hold"/>
                                        <p:tgtEl>
                                          <p:spTgt spid="17"/>
                                        </p:tgtEl>
                                      </p:cBhvr>
                                    </p:cmd>
                                  </p:childTnLst>
                                </p:cTn>
                              </p:par>
                            </p:childTnLst>
                          </p:cTn>
                        </p:par>
                      </p:childTnLst>
                    </p:cTn>
                  </p:par>
                </p:childTnLst>
              </p:cTn>
              <p:nextCondLst>
                <p:cond evt="onClick" delay="0">
                  <p:tgtEl>
                    <p:spTgt spid="15"/>
                  </p:tgtEl>
                </p:cond>
              </p:nextCondLst>
            </p:seq>
            <p:audio>
              <p:cMediaNode vol="80000">
                <p:cTn id="70" fill="hold" display="0">
                  <p:stCondLst>
                    <p:cond delay="indefinite"/>
                  </p:stCondLst>
                  <p:endCondLst>
                    <p:cond evt="onStopAudio" delay="0">
                      <p:tgtEl>
                        <p:sldTgt/>
                      </p:tgtEl>
                    </p:cond>
                  </p:endCondLst>
                </p:cTn>
                <p:tgtEl>
                  <p:spTgt spid="16"/>
                </p:tgtEl>
              </p:cMediaNode>
            </p:audio>
            <p:audio>
              <p:cMediaNode vol="80000">
                <p:cTn id="71" fill="hold" display="0">
                  <p:stCondLst>
                    <p:cond delay="indefinite"/>
                  </p:stCondLst>
                  <p:endCondLst>
                    <p:cond evt="onStopAudio" delay="0">
                      <p:tgtEl>
                        <p:sldTgt/>
                      </p:tgtEl>
                    </p:cond>
                  </p:endCondLst>
                </p:cTn>
                <p:tgtEl>
                  <p:spTgt spid="17"/>
                </p:tgtEl>
              </p:cMediaNode>
            </p:audio>
          </p:childTnLst>
        </p:cTn>
      </p:par>
    </p:tnLst>
    <p:bldLst>
      <p:bldP spid="2" grpId="0" animBg="1"/>
      <p:bldP spid="3" grpId="0" animBg="1"/>
      <p:bldP spid="12" grpId="0" animBg="1"/>
      <p:bldP spid="14" grpId="0" animBg="1"/>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9000" t="-2000" r="-37000"/>
          </a:stretch>
        </a:blipFill>
        <a:effectLst/>
      </p:bgPr>
    </p:bg>
    <p:spTree>
      <p:nvGrpSpPr>
        <p:cNvPr id="1" name=""/>
        <p:cNvGrpSpPr/>
        <p:nvPr/>
      </p:nvGrpSpPr>
      <p:grpSpPr>
        <a:xfrm>
          <a:off x="0" y="0"/>
          <a:ext cx="0" cy="0"/>
          <a:chOff x="0" y="0"/>
          <a:chExt cx="0" cy="0"/>
        </a:xfrm>
      </p:grpSpPr>
      <p:sp>
        <p:nvSpPr>
          <p:cNvPr id="2" name="Snip Diagonal Corner Rectangle 1"/>
          <p:cNvSpPr/>
          <p:nvPr/>
        </p:nvSpPr>
        <p:spPr>
          <a:xfrm>
            <a:off x="1456997" y="986575"/>
            <a:ext cx="15468600" cy="2175725"/>
          </a:xfrm>
          <a:prstGeom prst="snip2DiagRect">
            <a:avLst/>
          </a:prstGeom>
        </p:spPr>
        <p:style>
          <a:lnRef idx="3">
            <a:schemeClr val="lt1"/>
          </a:lnRef>
          <a:fillRef idx="1">
            <a:schemeClr val="accent3"/>
          </a:fillRef>
          <a:effectRef idx="1">
            <a:schemeClr val="accent3"/>
          </a:effectRef>
          <a:fontRef idx="minor">
            <a:schemeClr val="lt1"/>
          </a:fontRef>
        </p:style>
        <p:txBody>
          <a:bodyPr rtlCol="0" anchor="ctr"/>
          <a:lstStyle/>
          <a:p>
            <a:pPr algn="just">
              <a:lnSpc>
                <a:spcPct val="150000"/>
              </a:lnSpc>
            </a:pPr>
            <a:r>
              <a:rPr lang="vi-VN" sz="4300" b="1">
                <a:solidFill>
                  <a:schemeClr val="bg1"/>
                </a:solidFill>
                <a:cs typeface="Arial" panose="020B0604020202020204" pitchFamily="34" charset="0"/>
                <a:sym typeface="Arial"/>
              </a:rPr>
              <a:t>Câu 2. </a:t>
            </a:r>
            <a:r>
              <a:rPr lang="vi-VN" sz="4300">
                <a:solidFill>
                  <a:schemeClr val="bg1"/>
                </a:solidFill>
                <a:cs typeface="Arial" panose="020B0604020202020204" pitchFamily="34" charset="0"/>
                <a:sym typeface="Arial"/>
              </a:rPr>
              <a:t>Trong các phát biểu sau, phát biểu nào </a:t>
            </a:r>
            <a:r>
              <a:rPr lang="vi-VN" sz="4300">
                <a:solidFill>
                  <a:schemeClr val="bg1"/>
                </a:solidFill>
                <a:cs typeface="Arial" panose="020B0604020202020204" pitchFamily="34" charset="0"/>
                <a:sym typeface="Arial"/>
              </a:rPr>
              <a:t>đúng</a:t>
            </a:r>
            <a:r>
              <a:rPr lang="vi-VN" sz="4300" smtClean="0">
                <a:solidFill>
                  <a:schemeClr val="bg1"/>
                </a:solidFill>
                <a:cs typeface="Arial" panose="020B0604020202020204" pitchFamily="34" charset="0"/>
                <a:sym typeface="Arial"/>
              </a:rPr>
              <a:t>?</a:t>
            </a:r>
            <a:endParaRPr lang="en-US" sz="4300" smtClean="0">
              <a:solidFill>
                <a:schemeClr val="bg1"/>
              </a:solidFill>
              <a:cs typeface="Arial" panose="020B0604020202020204" pitchFamily="34" charset="0"/>
              <a:sym typeface="Arial"/>
            </a:endParaRPr>
          </a:p>
          <a:p>
            <a:pPr algn="just">
              <a:lnSpc>
                <a:spcPct val="150000"/>
              </a:lnSpc>
            </a:pPr>
            <a:r>
              <a:rPr lang="en-US" sz="4300">
                <a:solidFill>
                  <a:schemeClr val="bg1"/>
                </a:solidFill>
                <a:latin typeface="Arial" panose="020B0604020202020204" pitchFamily="34" charset="0"/>
                <a:ea typeface="Times New Roman" panose="02020603050405020304" pitchFamily="18" charset="0"/>
                <a:cs typeface="Arial" panose="020B0604020202020204" pitchFamily="34" charset="0"/>
              </a:rPr>
              <a:t>Hình chóp tứ giác đều có</a:t>
            </a:r>
            <a:endParaRPr lang="en-US" sz="43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5" name="Picture 4">
            <a:hlinkClick r:id="rId6" action="ppaction://hlinksldjump"/>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569856" y="7843804"/>
            <a:ext cx="3002135" cy="3002135"/>
          </a:xfrm>
          <a:prstGeom prst="rect">
            <a:avLst/>
          </a:prstGeom>
        </p:spPr>
      </p:pic>
      <p:pic>
        <p:nvPicPr>
          <p:cNvPr id="6"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8"/>
          <a:stretch>
            <a:fillRect/>
          </a:stretch>
        </p:blipFill>
        <p:spPr>
          <a:xfrm>
            <a:off x="-1808112" y="851874"/>
            <a:ext cx="914400" cy="914400"/>
          </a:xfrm>
          <a:prstGeom prst="rect">
            <a:avLst/>
          </a:prstGeom>
        </p:spPr>
      </p:pic>
      <p:sp>
        <p:nvSpPr>
          <p:cNvPr id="3" name="Snip Diagonal Corner Rectangle 2"/>
          <p:cNvSpPr/>
          <p:nvPr/>
        </p:nvSpPr>
        <p:spPr>
          <a:xfrm>
            <a:off x="1456997" y="6809953"/>
            <a:ext cx="6384758" cy="1944216"/>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lnSpc>
                <a:spcPct val="150000"/>
              </a:lnSpc>
              <a:spcBef>
                <a:spcPts val="1200"/>
              </a:spcBef>
              <a:spcAft>
                <a:spcPts val="1200"/>
              </a:spcAft>
            </a:pPr>
            <a: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a:t>C</a:t>
            </a:r>
            <a: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smtClean="0">
                <a:solidFill>
                  <a:srgbClr val="000000"/>
                </a:solidFill>
                <a:latin typeface="Arial" panose="020B0604020202020204" pitchFamily="34" charset="0"/>
                <a:ea typeface="Times New Roman" panose="02020603050405020304" pitchFamily="18" charset="0"/>
                <a:cs typeface="Arial" panose="020B0604020202020204" pitchFamily="34" charset="0"/>
              </a:rPr>
              <a:t>Các </a:t>
            </a:r>
            <a: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a:t>cạnh bên bằng nhau và đáy là hình vuông</a:t>
            </a:r>
            <a:endParaRPr lang="en-US" sz="3800">
              <a:effectLst/>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mc:Choice xmlns:a14="http://schemas.microsoft.com/office/drawing/2010/main" Requires="a14">
          <p:sp>
            <p:nvSpPr>
              <p:cNvPr id="12" name="Snip Diagonal Corner Rectangle 11"/>
              <p:cNvSpPr/>
              <p:nvPr/>
            </p:nvSpPr>
            <p:spPr>
              <a:xfrm>
                <a:off x="1493092" y="4014018"/>
                <a:ext cx="6380016" cy="1944216"/>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nSpc>
                    <a:spcPct val="150000"/>
                  </a:lnSpc>
                </a:pPr>
                <a14:m>
                  <m:oMathPara xmlns:m="http://schemas.openxmlformats.org/officeDocument/2006/math">
                    <m:oMathParaPr>
                      <m:jc m:val="center"/>
                    </m:oMathParaPr>
                    <m:oMath xmlns:m="http://schemas.openxmlformats.org/officeDocument/2006/math">
                      <m:r>
                        <m:rPr>
                          <m:nor/>
                        </m:rPr>
                        <a:rPr lang="en-US" sz="3800" smtClean="0">
                          <a:solidFill>
                            <a:srgbClr val="000000"/>
                          </a:solidFill>
                          <a:latin typeface="Arial" panose="020B0604020202020204" pitchFamily="34" charset="0"/>
                          <a:ea typeface="Times New Roman" panose="02020603050405020304" pitchFamily="18" charset="0"/>
                          <a:cs typeface="Arial" panose="020B0604020202020204" pitchFamily="34" charset="0"/>
                        </a:rPr>
                        <m:t>A</m:t>
                      </m:r>
                      <m:r>
                        <m:rPr>
                          <m:nor/>
                        </m:rPr>
                        <a:rPr lang="en-US" sz="3800" smtClean="0">
                          <a:solidFill>
                            <a:srgbClr val="000000"/>
                          </a:solidFill>
                          <a:latin typeface="Arial" panose="020B0604020202020204" pitchFamily="34" charset="0"/>
                          <a:ea typeface="Times New Roman" panose="02020603050405020304" pitchFamily="18" charset="0"/>
                          <a:cs typeface="Arial" panose="020B0604020202020204" pitchFamily="34" charset="0"/>
                        </a:rPr>
                        <m:t>. </m:t>
                      </m:r>
                      <m:r>
                        <m:rPr>
                          <m:nor/>
                        </m:rPr>
                        <a:rPr lang="en-US" sz="3800" b="0" i="0" smtClean="0">
                          <a:solidFill>
                            <a:srgbClr val="000000"/>
                          </a:solidFill>
                          <a:latin typeface="Arial" panose="020B0604020202020204" pitchFamily="34" charset="0"/>
                          <a:ea typeface="Times New Roman" panose="02020603050405020304" pitchFamily="18" charset="0"/>
                          <a:cs typeface="Arial" panose="020B0604020202020204" pitchFamily="34" charset="0"/>
                        </a:rPr>
                        <m:t>C</m:t>
                      </m:r>
                      <m:r>
                        <m:rPr>
                          <m:nor/>
                        </m:rP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m:t>á</m:t>
                      </m:r>
                      <m:r>
                        <m:rPr>
                          <m:nor/>
                        </m:rP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m:t>c</m:t>
                      </m:r>
                      <m:r>
                        <m:rPr>
                          <m:nor/>
                        </m:rP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m:t> </m:t>
                      </m:r>
                      <m:r>
                        <m:rPr>
                          <m:nor/>
                        </m:rP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m:t>m</m:t>
                      </m:r>
                      <m:r>
                        <m:rPr>
                          <m:nor/>
                        </m:rP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m:t>ặ</m:t>
                      </m:r>
                      <m:r>
                        <m:rPr>
                          <m:nor/>
                        </m:rP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m:t>t</m:t>
                      </m:r>
                      <m:r>
                        <m:rPr>
                          <m:nor/>
                        </m:rP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m:t> </m:t>
                      </m:r>
                      <m:r>
                        <m:rPr>
                          <m:nor/>
                        </m:rP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m:t>b</m:t>
                      </m:r>
                      <m:r>
                        <m:rPr>
                          <m:nor/>
                        </m:rP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m:t>ê</m:t>
                      </m:r>
                      <m:r>
                        <m:rPr>
                          <m:nor/>
                        </m:rP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m:t>n</m:t>
                      </m:r>
                      <m:r>
                        <m:rPr>
                          <m:nor/>
                        </m:rP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m:t> </m:t>
                      </m:r>
                      <m:r>
                        <m:rPr>
                          <m:nor/>
                        </m:rP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m:t>l</m:t>
                      </m:r>
                      <m:r>
                        <m:rPr>
                          <m:nor/>
                        </m:rP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m:t>à </m:t>
                      </m:r>
                    </m:oMath>
                  </m:oMathPara>
                </a14:m>
                <a:endParaRPr lang="en-US" sz="3800" smtClean="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lnSpc>
                    <a:spcPct val="150000"/>
                  </a:lnSpc>
                </a:pPr>
                <a14:m>
                  <m:oMathPara xmlns:m="http://schemas.openxmlformats.org/officeDocument/2006/math">
                    <m:oMathParaPr>
                      <m:jc m:val="center"/>
                    </m:oMathParaPr>
                    <m:oMath xmlns:m="http://schemas.openxmlformats.org/officeDocument/2006/math">
                      <m:r>
                        <m:rPr>
                          <m:nor/>
                        </m:rP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m:t>tam</m:t>
                      </m:r>
                      <m:r>
                        <m:rPr>
                          <m:nor/>
                        </m:rP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m:t> </m:t>
                      </m:r>
                      <m:r>
                        <m:rPr>
                          <m:nor/>
                        </m:rP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m:t>gi</m:t>
                      </m:r>
                      <m:r>
                        <m:rPr>
                          <m:nor/>
                        </m:rP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m:t>á</m:t>
                      </m:r>
                      <m:r>
                        <m:rPr>
                          <m:nor/>
                        </m:rP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m:t>c</m:t>
                      </m:r>
                      <m:r>
                        <m:rPr>
                          <m:nor/>
                        </m:rP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m:t> đề</m:t>
                      </m:r>
                      <m:r>
                        <m:rPr>
                          <m:nor/>
                        </m:rP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m:t>u</m:t>
                      </m:r>
                    </m:oMath>
                  </m:oMathPara>
                </a14:m>
                <a:endParaRPr lang="en-US" sz="38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2" name="Snip Diagonal Corner Rectangle 11"/>
              <p:cNvSpPr>
                <a:spLocks noRot="1" noChangeAspect="1" noMove="1" noResize="1" noEditPoints="1" noAdjustHandles="1" noChangeArrowheads="1" noChangeShapeType="1" noTextEdit="1"/>
              </p:cNvSpPr>
              <p:nvPr/>
            </p:nvSpPr>
            <p:spPr>
              <a:xfrm>
                <a:off x="1493092" y="4014018"/>
                <a:ext cx="6380016" cy="1944216"/>
              </a:xfrm>
              <a:prstGeom prst="snip2DiagRect">
                <a:avLst/>
              </a:prstGeom>
              <a:blipFill>
                <a:blip r:embed="rId9"/>
                <a:stretch>
                  <a:fillRect/>
                </a:stretch>
              </a:blipFill>
            </p:spPr>
            <p:txBody>
              <a:bodyPr/>
              <a:lstStyle/>
              <a:p>
                <a:r>
                  <a:rPr lang="en-US">
                    <a:noFill/>
                  </a:rPr>
                  <a:t> </a:t>
                </a:r>
              </a:p>
            </p:txBody>
          </p:sp>
        </mc:Fallback>
      </mc:AlternateContent>
      <p:pic>
        <p:nvPicPr>
          <p:cNvPr id="13"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8276897" y="10388735"/>
            <a:ext cx="914400" cy="914400"/>
          </a:xfrm>
          <a:prstGeom prst="rect">
            <a:avLst/>
          </a:prstGeom>
        </p:spPr>
      </p:pic>
      <p:sp>
        <p:nvSpPr>
          <p:cNvPr id="14" name="Snip Diagonal Corner Rectangle 13"/>
          <p:cNvSpPr/>
          <p:nvPr/>
        </p:nvSpPr>
        <p:spPr>
          <a:xfrm>
            <a:off x="10455442" y="4014020"/>
            <a:ext cx="6384758" cy="1944216"/>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lnSpc>
                <a:spcPct val="150000"/>
              </a:lnSpc>
            </a:pPr>
            <a: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a:t>B</a:t>
            </a:r>
            <a: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smtClean="0">
                <a:solidFill>
                  <a:srgbClr val="000000"/>
                </a:solidFill>
                <a:latin typeface="Arial" panose="020B0604020202020204" pitchFamily="34" charset="0"/>
                <a:ea typeface="Times New Roman" panose="02020603050405020304" pitchFamily="18" charset="0"/>
                <a:cs typeface="Arial" panose="020B0604020202020204" pitchFamily="34" charset="0"/>
              </a:rPr>
              <a:t>Tất </a:t>
            </a:r>
            <a: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a:t>cả các </a:t>
            </a:r>
            <a: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a:t>cạnh </a:t>
            </a:r>
            <a:endParaRPr lang="en-US" sz="3800" smtClean="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lgn="ctr">
              <a:lnSpc>
                <a:spcPct val="150000"/>
              </a:lnSpc>
            </a:pPr>
            <a:r>
              <a:rPr lang="en-US" sz="3800" smtClean="0">
                <a:solidFill>
                  <a:srgbClr val="000000"/>
                </a:solidFill>
                <a:latin typeface="Arial" panose="020B0604020202020204" pitchFamily="34" charset="0"/>
                <a:ea typeface="Times New Roman" panose="02020603050405020304" pitchFamily="18" charset="0"/>
                <a:cs typeface="Arial" panose="020B0604020202020204" pitchFamily="34" charset="0"/>
              </a:rPr>
              <a:t>bằng </a:t>
            </a:r>
            <a: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a:t>nhau</a:t>
            </a:r>
            <a:endParaRPr lang="en-US" sz="3800">
              <a:effectLst/>
              <a:latin typeface="Arial" panose="020B0604020202020204" pitchFamily="34" charset="0"/>
              <a:ea typeface="Times New Roman" panose="02020603050405020304" pitchFamily="18" charset="0"/>
              <a:cs typeface="Arial" panose="020B0604020202020204" pitchFamily="34" charset="0"/>
            </a:endParaRPr>
          </a:p>
        </p:txBody>
      </p:sp>
      <p:sp>
        <p:nvSpPr>
          <p:cNvPr id="15" name="Snip Diagonal Corner Rectangle 14"/>
          <p:cNvSpPr/>
          <p:nvPr/>
        </p:nvSpPr>
        <p:spPr>
          <a:xfrm>
            <a:off x="10428197" y="6809953"/>
            <a:ext cx="6402743" cy="1944217"/>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lnSpc>
                <a:spcPct val="150000"/>
              </a:lnSpc>
            </a:pPr>
            <a:r>
              <a:rPr lang="en-US" sz="3800">
                <a:solidFill>
                  <a:srgbClr val="000000"/>
                </a:solidFill>
                <a:latin typeface="Arial" panose="020B0604020202020204" pitchFamily="34" charset="0"/>
                <a:ea typeface="Times New Roman" panose="02020603050405020304" pitchFamily="18" charset="0"/>
                <a:cs typeface="Arial" panose="020B0604020202020204" pitchFamily="34" charset="0"/>
              </a:rPr>
              <a:t>D. </a:t>
            </a:r>
            <a:r>
              <a:rPr lang="en-US" sz="3800" smtClean="0">
                <a:solidFill>
                  <a:srgbClr val="000000"/>
                </a:solidFill>
                <a:latin typeface="Arial" panose="020B0604020202020204" pitchFamily="34" charset="0"/>
                <a:ea typeface="Times New Roman" panose="02020603050405020304" pitchFamily="18" charset="0"/>
                <a:cs typeface="Arial" panose="020B0604020202020204" pitchFamily="34" charset="0"/>
              </a:rPr>
              <a:t>Tất cả các đáp án trên</a:t>
            </a:r>
            <a:endParaRPr lang="en-US" sz="380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6"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11711136" y="10663151"/>
            <a:ext cx="914400" cy="914400"/>
          </a:xfrm>
          <a:prstGeom prst="rect">
            <a:avLst/>
          </a:prstGeom>
        </p:spPr>
      </p:pic>
      <p:pic>
        <p:nvPicPr>
          <p:cNvPr id="17"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15070920" y="10766366"/>
            <a:ext cx="914400" cy="914400"/>
          </a:xfrm>
          <a:prstGeom prst="rect">
            <a:avLst/>
          </a:prstGeom>
        </p:spPr>
      </p:pic>
    </p:spTree>
    <p:extLst>
      <p:ext uri="{BB962C8B-B14F-4D97-AF65-F5344CB8AC3E}">
        <p14:creationId xmlns:p14="http://schemas.microsoft.com/office/powerpoint/2010/main" val="2941938498"/>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outVertical)">
                                      <p:cBhvr>
                                        <p:cTn id="10" dur="500"/>
                                        <p:tgtEl>
                                          <p:spTgt spid="3"/>
                                        </p:tgtEl>
                                      </p:cBhvr>
                                    </p:animEffect>
                                  </p:childTnLst>
                                </p:cTn>
                              </p:par>
                              <p:par>
                                <p:cTn id="11" presetID="16" presetClass="entr" presetSubtype="37"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outVertical)">
                                      <p:cBhvr>
                                        <p:cTn id="13" dur="500"/>
                                        <p:tgtEl>
                                          <p:spTgt spid="12"/>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outVertical)">
                                      <p:cBhvr>
                                        <p:cTn id="16" dur="500"/>
                                        <p:tgtEl>
                                          <p:spTgt spid="14"/>
                                        </p:tgtEl>
                                      </p:cBhvr>
                                    </p:animEffect>
                                  </p:childTnLst>
                                </p:cTn>
                              </p:par>
                              <p:par>
                                <p:cTn id="17" presetID="16" presetClass="entr" presetSubtype="37"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out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mediacall" presetSubtype="0" fill="hold" nodeType="clickEffect">
                                  <p:stCondLst>
                                    <p:cond delay="0"/>
                                  </p:stCondLst>
                                  <p:childTnLst>
                                    <p:cmd type="call" cmd="stop">
                                      <p:cBhvr>
                                        <p:cTn id="23" dur="1" fill="hold"/>
                                        <p:tgtEl>
                                          <p:spTgt spid="6"/>
                                        </p:tgtEl>
                                      </p:cBhvr>
                                    </p:cmd>
                                  </p:childTnLst>
                                </p:cTn>
                              </p:par>
                            </p:childTnLst>
                          </p:cTn>
                        </p:par>
                      </p:childTnLst>
                    </p:cTn>
                  </p:par>
                  <p:par>
                    <p:cTn id="24" fill="hold">
                      <p:stCondLst>
                        <p:cond delay="indefinite"/>
                      </p:stCondLst>
                      <p:childTnLst>
                        <p:par>
                          <p:cTn id="25" fill="hold">
                            <p:stCondLst>
                              <p:cond delay="0"/>
                            </p:stCondLst>
                            <p:childTnLst>
                              <p:par>
                                <p:cTn id="26" presetID="3" presetClass="mediacall" presetSubtype="0" fill="hold" nodeType="clickEffect">
                                  <p:stCondLst>
                                    <p:cond delay="0"/>
                                  </p:stCondLst>
                                  <p:childTnLst>
                                    <p:cmd type="call" cmd="stop">
                                      <p:cBhvr>
                                        <p:cTn id="27" dur="1" fill="hold"/>
                                        <p:tgtEl>
                                          <p:spTgt spid="6"/>
                                        </p:tgtEl>
                                      </p:cBhvr>
                                    </p:cmd>
                                  </p:childTnLst>
                                </p:cTn>
                              </p:par>
                            </p:childTnLst>
                          </p:cTn>
                        </p:par>
                      </p:childTnLst>
                    </p:cTn>
                  </p:par>
                  <p:par>
                    <p:cTn id="28" fill="hold">
                      <p:stCondLst>
                        <p:cond delay="indefinite"/>
                      </p:stCondLst>
                      <p:childTnLst>
                        <p:par>
                          <p:cTn id="29" fill="hold">
                            <p:stCondLst>
                              <p:cond delay="0"/>
                            </p:stCondLst>
                            <p:childTnLst>
                              <p:par>
                                <p:cTn id="30" presetID="3" presetClass="mediacall" presetSubtype="0" fill="hold" nodeType="clickEffect">
                                  <p:stCondLst>
                                    <p:cond delay="0"/>
                                  </p:stCondLst>
                                  <p:childTnLst>
                                    <p:cmd type="call" cmd="stop">
                                      <p:cBhvr>
                                        <p:cTn id="31"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6"/>
                </p:tgtEl>
              </p:cMediaNode>
            </p:audio>
            <p:seq concurrent="1" nextAc="seek">
              <p:cTn id="33" restart="whenNotActive" fill="hold" evtFilter="cancelBubble" nodeType="interactiveSeq">
                <p:stCondLst>
                  <p:cond evt="onClick" delay="0">
                    <p:tgtEl>
                      <p:spTgt spid="3"/>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2000" fill="hold"/>
                                        <p:tgtEl>
                                          <p:spTgt spid="3"/>
                                        </p:tgtEl>
                                        <p:attrNameLst>
                                          <p:attrName>fillcolor</p:attrName>
                                        </p:attrNameLst>
                                      </p:cBhvr>
                                      <p:to>
                                        <a:srgbClr val="FF0000"/>
                                      </p:to>
                                    </p:animClr>
                                    <p:set>
                                      <p:cBhvr>
                                        <p:cTn id="38" dur="2000" fill="hold"/>
                                        <p:tgtEl>
                                          <p:spTgt spid="3"/>
                                        </p:tgtEl>
                                        <p:attrNameLst>
                                          <p:attrName>fill.type</p:attrName>
                                        </p:attrNameLst>
                                      </p:cBhvr>
                                      <p:to>
                                        <p:strVal val="solid"/>
                                      </p:to>
                                    </p:set>
                                    <p:set>
                                      <p:cBhvr>
                                        <p:cTn id="39" dur="2000" fill="hold"/>
                                        <p:tgtEl>
                                          <p:spTgt spid="3"/>
                                        </p:tgtEl>
                                        <p:attrNameLst>
                                          <p:attrName>fill.on</p:attrName>
                                        </p:attrNameLst>
                                      </p:cBhvr>
                                      <p:to>
                                        <p:strVal val="true"/>
                                      </p:to>
                                    </p:set>
                                  </p:childTnLst>
                                </p:cTn>
                              </p:par>
                              <p:par>
                                <p:cTn id="40" presetID="2" presetClass="mediacall" presetSubtype="0" fill="hold" nodeType="withEffect">
                                  <p:stCondLst>
                                    <p:cond delay="0"/>
                                  </p:stCondLst>
                                  <p:childTnLst>
                                    <p:cmd type="call" cmd="togglePause">
                                      <p:cBhvr>
                                        <p:cTn id="41" dur="1" fill="hold"/>
                                        <p:tgtEl>
                                          <p:spTgt spid="6"/>
                                        </p:tgtEl>
                                      </p:cBhvr>
                                    </p:cmd>
                                  </p:childTnLst>
                                </p:cTn>
                              </p:par>
                            </p:childTnLst>
                          </p:cTn>
                        </p:par>
                      </p:childTnLst>
                    </p:cTn>
                  </p:par>
                </p:childTnLst>
              </p:cTn>
              <p:nextCondLst>
                <p:cond evt="onClick" delay="0">
                  <p:tgtEl>
                    <p:spTgt spid="3"/>
                  </p:tgtEl>
                </p:cond>
              </p:nextCondLst>
            </p:seq>
            <p:seq concurrent="1" nextAc="seek">
              <p:cTn id="42" restart="whenNotActive" fill="hold" evtFilter="cancelBubble" nodeType="interactiveSeq">
                <p:stCondLst>
                  <p:cond evt="onClick" delay="0">
                    <p:tgtEl>
                      <p:spTgt spid="12"/>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2000" fill="hold"/>
                                        <p:tgtEl>
                                          <p:spTgt spid="12"/>
                                        </p:tgtEl>
                                        <p:attrNameLst>
                                          <p:attrName>fillcolor</p:attrName>
                                        </p:attrNameLst>
                                      </p:cBhvr>
                                      <p:to>
                                        <a:srgbClr val="A5A5A5"/>
                                      </p:to>
                                    </p:animClr>
                                    <p:set>
                                      <p:cBhvr>
                                        <p:cTn id="47" dur="2000" fill="hold"/>
                                        <p:tgtEl>
                                          <p:spTgt spid="12"/>
                                        </p:tgtEl>
                                        <p:attrNameLst>
                                          <p:attrName>fill.type</p:attrName>
                                        </p:attrNameLst>
                                      </p:cBhvr>
                                      <p:to>
                                        <p:strVal val="solid"/>
                                      </p:to>
                                    </p:set>
                                    <p:set>
                                      <p:cBhvr>
                                        <p:cTn id="48" dur="2000" fill="hold"/>
                                        <p:tgtEl>
                                          <p:spTgt spid="12"/>
                                        </p:tgtEl>
                                        <p:attrNameLst>
                                          <p:attrName>fill.on</p:attrName>
                                        </p:attrNameLst>
                                      </p:cBhvr>
                                      <p:to>
                                        <p:strVal val="true"/>
                                      </p:to>
                                    </p:set>
                                  </p:childTnLst>
                                </p:cTn>
                              </p:par>
                              <p:par>
                                <p:cTn id="49" presetID="1" presetClass="mediacall" presetSubtype="0" fill="hold" nodeType="withEffect">
                                  <p:stCondLst>
                                    <p:cond delay="0"/>
                                  </p:stCondLst>
                                  <p:childTnLst>
                                    <p:cmd type="call" cmd="playFrom(0.0)">
                                      <p:cBhvr>
                                        <p:cTn id="50" dur="2992" fill="hold"/>
                                        <p:tgtEl>
                                          <p:spTgt spid="13"/>
                                        </p:tgtEl>
                                      </p:cBhvr>
                                    </p:cmd>
                                  </p:childTnLst>
                                </p:cTn>
                              </p:par>
                            </p:childTnLst>
                          </p:cTn>
                        </p:par>
                      </p:childTnLst>
                    </p:cTn>
                  </p:par>
                </p:childTnLst>
              </p:cTn>
              <p:nextCondLst>
                <p:cond evt="onClick" delay="0">
                  <p:tgtEl>
                    <p:spTgt spid="12"/>
                  </p:tgtEl>
                </p:cond>
              </p:nextCondLst>
            </p:seq>
            <p:audio>
              <p:cMediaNode vol="80000">
                <p:cTn id="51" fill="hold" display="0">
                  <p:stCondLst>
                    <p:cond delay="indefinite"/>
                  </p:stCondLst>
                  <p:endCondLst>
                    <p:cond evt="onStopAudio" delay="0">
                      <p:tgtEl>
                        <p:sldTgt/>
                      </p:tgtEl>
                    </p:cond>
                  </p:endCondLst>
                </p:cTn>
                <p:tgtEl>
                  <p:spTgt spid="13"/>
                </p:tgtEl>
              </p:cMediaNode>
            </p:audio>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2000" fill="hold"/>
                                        <p:tgtEl>
                                          <p:spTgt spid="14"/>
                                        </p:tgtEl>
                                        <p:attrNameLst>
                                          <p:attrName>fillcolor</p:attrName>
                                        </p:attrNameLst>
                                      </p:cBhvr>
                                      <p:to>
                                        <a:srgbClr val="A5A5A5"/>
                                      </p:to>
                                    </p:animClr>
                                    <p:set>
                                      <p:cBhvr>
                                        <p:cTn id="57" dur="2000" fill="hold"/>
                                        <p:tgtEl>
                                          <p:spTgt spid="14"/>
                                        </p:tgtEl>
                                        <p:attrNameLst>
                                          <p:attrName>fill.type</p:attrName>
                                        </p:attrNameLst>
                                      </p:cBhvr>
                                      <p:to>
                                        <p:strVal val="solid"/>
                                      </p:to>
                                    </p:set>
                                    <p:set>
                                      <p:cBhvr>
                                        <p:cTn id="58" dur="2000" fill="hold"/>
                                        <p:tgtEl>
                                          <p:spTgt spid="14"/>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2992" fill="hold"/>
                                        <p:tgtEl>
                                          <p:spTgt spid="16"/>
                                        </p:tgtEl>
                                      </p:cBhvr>
                                    </p:cmd>
                                  </p:child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5"/>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000" fill="hold"/>
                                        <p:tgtEl>
                                          <p:spTgt spid="15"/>
                                        </p:tgtEl>
                                        <p:attrNameLst>
                                          <p:attrName>fillcolor</p:attrName>
                                        </p:attrNameLst>
                                      </p:cBhvr>
                                      <p:to>
                                        <a:srgbClr val="A5A5A5"/>
                                      </p:to>
                                    </p:animClr>
                                    <p:set>
                                      <p:cBhvr>
                                        <p:cTn id="66" dur="2000" fill="hold"/>
                                        <p:tgtEl>
                                          <p:spTgt spid="15"/>
                                        </p:tgtEl>
                                        <p:attrNameLst>
                                          <p:attrName>fill.type</p:attrName>
                                        </p:attrNameLst>
                                      </p:cBhvr>
                                      <p:to>
                                        <p:strVal val="solid"/>
                                      </p:to>
                                    </p:set>
                                    <p:set>
                                      <p:cBhvr>
                                        <p:cTn id="67" dur="2000" fill="hold"/>
                                        <p:tgtEl>
                                          <p:spTgt spid="15"/>
                                        </p:tgtEl>
                                        <p:attrNameLst>
                                          <p:attrName>fill.on</p:attrName>
                                        </p:attrNameLst>
                                      </p:cBhvr>
                                      <p:to>
                                        <p:strVal val="true"/>
                                      </p:to>
                                    </p:set>
                                  </p:childTnLst>
                                </p:cTn>
                              </p:par>
                              <p:par>
                                <p:cTn id="68" presetID="1" presetClass="mediacall" presetSubtype="0" fill="hold" nodeType="withEffect">
                                  <p:stCondLst>
                                    <p:cond delay="0"/>
                                  </p:stCondLst>
                                  <p:childTnLst>
                                    <p:cmd type="call" cmd="playFrom(0.0)">
                                      <p:cBhvr>
                                        <p:cTn id="69" dur="2992" fill="hold"/>
                                        <p:tgtEl>
                                          <p:spTgt spid="17"/>
                                        </p:tgtEl>
                                      </p:cBhvr>
                                    </p:cmd>
                                  </p:childTnLst>
                                </p:cTn>
                              </p:par>
                            </p:childTnLst>
                          </p:cTn>
                        </p:par>
                      </p:childTnLst>
                    </p:cTn>
                  </p:par>
                </p:childTnLst>
              </p:cTn>
              <p:nextCondLst>
                <p:cond evt="onClick" delay="0">
                  <p:tgtEl>
                    <p:spTgt spid="15"/>
                  </p:tgtEl>
                </p:cond>
              </p:nextCondLst>
            </p:seq>
            <p:audio>
              <p:cMediaNode vol="80000">
                <p:cTn id="70" fill="hold" display="0">
                  <p:stCondLst>
                    <p:cond delay="indefinite"/>
                  </p:stCondLst>
                  <p:endCondLst>
                    <p:cond evt="onStopAudio" delay="0">
                      <p:tgtEl>
                        <p:sldTgt/>
                      </p:tgtEl>
                    </p:cond>
                  </p:endCondLst>
                </p:cTn>
                <p:tgtEl>
                  <p:spTgt spid="16"/>
                </p:tgtEl>
              </p:cMediaNode>
            </p:audio>
            <p:audio>
              <p:cMediaNode vol="80000">
                <p:cTn id="71" fill="hold" display="0">
                  <p:stCondLst>
                    <p:cond delay="indefinite"/>
                  </p:stCondLst>
                  <p:endCondLst>
                    <p:cond evt="onStopAudio" delay="0">
                      <p:tgtEl>
                        <p:sldTgt/>
                      </p:tgtEl>
                    </p:cond>
                  </p:endCondLst>
                </p:cTn>
                <p:tgtEl>
                  <p:spTgt spid="17"/>
                </p:tgtEl>
              </p:cMediaNode>
            </p:audio>
          </p:childTnLst>
        </p:cTn>
      </p:par>
    </p:tnLst>
    <p:bldLst>
      <p:bldP spid="2" grpId="0" animBg="1"/>
      <p:bldP spid="3" grpId="0" animBg="1"/>
      <p:bldP spid="12" grpId="0" animBg="1"/>
      <p:bldP spid="14"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9000" t="-2000" r="-37000"/>
          </a:stretch>
        </a:blipFill>
        <a:effectLst/>
      </p:bgPr>
    </p:bg>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Snip Diagonal Corner Rectangle 1"/>
              <p:cNvSpPr/>
              <p:nvPr/>
            </p:nvSpPr>
            <p:spPr>
              <a:xfrm>
                <a:off x="853413" y="1028700"/>
                <a:ext cx="16611600" cy="3090125"/>
              </a:xfrm>
              <a:prstGeom prst="snip2DiagRect">
                <a:avLst/>
              </a:prstGeom>
            </p:spPr>
            <p:style>
              <a:lnRef idx="3">
                <a:schemeClr val="lt1"/>
              </a:lnRef>
              <a:fillRef idx="1">
                <a:schemeClr val="accent3"/>
              </a:fillRef>
              <a:effectRef idx="1">
                <a:schemeClr val="accent3"/>
              </a:effectRef>
              <a:fontRef idx="minor">
                <a:schemeClr val="lt1"/>
              </a:fontRef>
            </p:style>
            <p:txBody>
              <a:bodyPr rtlCol="0" anchor="ctr"/>
              <a:lstStyle/>
              <a:p>
                <a:pPr marR="30480">
                  <a:lnSpc>
                    <a:spcPct val="150000"/>
                  </a:lnSpc>
                  <a:spcBef>
                    <a:spcPts val="300"/>
                  </a:spcBef>
                  <a:spcAft>
                    <a:spcPts val="300"/>
                  </a:spcAft>
                </a:pPr>
                <a:r>
                  <a:rPr lang="fr-FR" sz="4500" b="1">
                    <a:latin typeface="Arial" panose="020B0604020202020204" pitchFamily="34" charset="0"/>
                    <a:ea typeface="Times New Roman" panose="02020603050405020304" pitchFamily="18" charset="0"/>
                    <a:cs typeface="Arial" panose="020B0604020202020204" pitchFamily="34" charset="0"/>
                  </a:rPr>
                  <a:t>Câu 3.</a:t>
                </a:r>
                <a:r>
                  <a:rPr lang="fr-FR" sz="4500">
                    <a:effectLst/>
                    <a:latin typeface="Arial" panose="020B0604020202020204" pitchFamily="34" charset="0"/>
                    <a:ea typeface="Times New Roman" panose="02020603050405020304" pitchFamily="18" charset="0"/>
                    <a:cs typeface="Arial" panose="020B0604020202020204" pitchFamily="34" charset="0"/>
                  </a:rPr>
                  <a:t> </a:t>
                </a:r>
                <a:r>
                  <a:rPr lang="da-DK" sz="4500">
                    <a:effectLst/>
                    <a:latin typeface="Arial" panose="020B0604020202020204" pitchFamily="34" charset="0"/>
                    <a:ea typeface="Times New Roman" panose="02020603050405020304" pitchFamily="18" charset="0"/>
                    <a:cs typeface="Arial" panose="020B0604020202020204" pitchFamily="34" charset="0"/>
                  </a:rPr>
                  <a:t>Hình chóp tam giác đều có diện tích đáy </a:t>
                </a:r>
                <a14:m>
                  <m:oMath xmlns:m="http://schemas.openxmlformats.org/officeDocument/2006/math">
                    <m:r>
                      <a:rPr lang="da-DK" sz="4500" i="1">
                        <a:effectLst/>
                        <a:latin typeface="Cambria Math" panose="02040503050406030204" pitchFamily="18" charset="0"/>
                        <a:ea typeface="Times New Roman" panose="02020603050405020304" pitchFamily="18" charset="0"/>
                        <a:cs typeface="Times New Roman" panose="02020603050405020304" pitchFamily="18" charset="0"/>
                      </a:rPr>
                      <m:t>45 </m:t>
                    </m:r>
                    <m:r>
                      <a:rPr lang="da-DK" sz="4500" i="1">
                        <a:effectLst/>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45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da-DK" sz="4500" i="1">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4500" i="1">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r>
                  <a:rPr lang="da-DK" sz="4500">
                    <a:effectLst/>
                    <a:latin typeface="Arial" panose="020B0604020202020204" pitchFamily="34" charset="0"/>
                    <a:ea typeface="Times New Roman" panose="02020603050405020304" pitchFamily="18" charset="0"/>
                    <a:cs typeface="Arial" panose="020B0604020202020204" pitchFamily="34" charset="0"/>
                  </a:rPr>
                  <a:t>, mỗi mặt bên có diện tích </a:t>
                </a:r>
                <a14:m>
                  <m:oMath xmlns:m="http://schemas.openxmlformats.org/officeDocument/2006/math">
                    <m:r>
                      <a:rPr lang="da-DK" sz="4500" i="1">
                        <a:effectLst/>
                        <a:latin typeface="Cambria Math" panose="02040503050406030204" pitchFamily="18" charset="0"/>
                        <a:ea typeface="Times New Roman" panose="02020603050405020304" pitchFamily="18" charset="0"/>
                        <a:cs typeface="Times New Roman" panose="02020603050405020304" pitchFamily="18" charset="0"/>
                      </a:rPr>
                      <m:t>50 </m:t>
                    </m:r>
                    <m:r>
                      <a:rPr lang="da-DK" sz="4500" i="1">
                        <a:effectLst/>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45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da-DK" sz="4500" i="1">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4500" i="1">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r>
                  <a:rPr lang="da-DK" sz="4500">
                    <a:effectLst/>
                    <a:latin typeface="Arial" panose="020B0604020202020204" pitchFamily="34" charset="0"/>
                    <a:ea typeface="Times New Roman" panose="02020603050405020304" pitchFamily="18" charset="0"/>
                    <a:cs typeface="Arial" panose="020B0604020202020204" pitchFamily="34" charset="0"/>
                  </a:rPr>
                  <a:t>, có diện tích toàn phần là</a:t>
                </a:r>
                <a:endParaRPr lang="en-US" sz="45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 name="Snip Diagonal Corner Rectangle 1"/>
              <p:cNvSpPr>
                <a:spLocks noRot="1" noChangeAspect="1" noMove="1" noResize="1" noEditPoints="1" noAdjustHandles="1" noChangeArrowheads="1" noChangeShapeType="1" noTextEdit="1"/>
              </p:cNvSpPr>
              <p:nvPr/>
            </p:nvSpPr>
            <p:spPr>
              <a:xfrm>
                <a:off x="853413" y="1028700"/>
                <a:ext cx="16611600" cy="3090125"/>
              </a:xfrm>
              <a:prstGeom prst="snip2DiagRect">
                <a:avLst/>
              </a:prstGeom>
              <a:blipFill>
                <a:blip r:embed="rId7"/>
                <a:stretch>
                  <a:fillRect/>
                </a:stretch>
              </a:blipFill>
            </p:spPr>
            <p:txBody>
              <a:bodyPr/>
              <a:lstStyle/>
              <a:p>
                <a:r>
                  <a:rPr lang="en-US">
                    <a:noFill/>
                  </a:rPr>
                  <a:t> </a:t>
                </a:r>
              </a:p>
            </p:txBody>
          </p:sp>
        </mc:Fallback>
      </mc:AlternateContent>
      <p:pic>
        <p:nvPicPr>
          <p:cNvPr id="5" name="Picture 4">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569856" y="7843804"/>
            <a:ext cx="3002135" cy="3002135"/>
          </a:xfrm>
          <a:prstGeom prst="rect">
            <a:avLst/>
          </a:prstGeom>
        </p:spPr>
      </p:pic>
      <p:pic>
        <p:nvPicPr>
          <p:cNvPr id="6"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10"/>
          <a:stretch>
            <a:fillRect/>
          </a:stretch>
        </p:blipFill>
        <p:spPr>
          <a:xfrm>
            <a:off x="-1808112" y="851874"/>
            <a:ext cx="914400" cy="914400"/>
          </a:xfrm>
          <a:prstGeom prst="rect">
            <a:avLst/>
          </a:prstGeom>
        </p:spPr>
      </p:pic>
      <mc:AlternateContent xmlns:mc="http://schemas.openxmlformats.org/markup-compatibility/2006">
        <mc:Choice xmlns:a14="http://schemas.microsoft.com/office/drawing/2010/main" Requires="a14">
          <p:sp>
            <p:nvSpPr>
              <p:cNvPr id="3" name="Snip Diagonal Corner Rectangle 2"/>
              <p:cNvSpPr/>
              <p:nvPr/>
            </p:nvSpPr>
            <p:spPr>
              <a:xfrm>
                <a:off x="1614694" y="5067300"/>
                <a:ext cx="6569021" cy="1754239"/>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marR="30480" algn="ctr">
                  <a:lnSpc>
                    <a:spcPct val="150000"/>
                  </a:lnSpc>
                  <a:spcBef>
                    <a:spcPts val="300"/>
                  </a:spcBef>
                  <a:spcAft>
                    <a:spcPts val="300"/>
                  </a:spcAft>
                </a:pPr>
                <a:r>
                  <a:rPr lang="da-DK" sz="4400">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195 </m:t>
                    </m:r>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endParaRPr lang="en-US" sz="40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3" name="Snip Diagonal Corner Rectangle 2"/>
              <p:cNvSpPr>
                <a:spLocks noRot="1" noChangeAspect="1" noMove="1" noResize="1" noEditPoints="1" noAdjustHandles="1" noChangeArrowheads="1" noChangeShapeType="1" noTextEdit="1"/>
              </p:cNvSpPr>
              <p:nvPr/>
            </p:nvSpPr>
            <p:spPr>
              <a:xfrm>
                <a:off x="1614694" y="5067300"/>
                <a:ext cx="6569021" cy="1754239"/>
              </a:xfrm>
              <a:prstGeom prst="snip2Diag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Snip Diagonal Corner Rectangle 11"/>
              <p:cNvSpPr/>
              <p:nvPr/>
            </p:nvSpPr>
            <p:spPr>
              <a:xfrm>
                <a:off x="9966380" y="5105923"/>
                <a:ext cx="6569021" cy="1754239"/>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marR="30480" algn="ctr">
                  <a:lnSpc>
                    <a:spcPct val="150000"/>
                  </a:lnSpc>
                  <a:spcBef>
                    <a:spcPts val="300"/>
                  </a:spcBef>
                  <a:spcAft>
                    <a:spcPts val="300"/>
                  </a:spcAft>
                </a:pPr>
                <a:r>
                  <a:rPr lang="da-DK" sz="4400">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145 </m:t>
                    </m:r>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endParaRPr lang="en-US" sz="40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2" name="Snip Diagonal Corner Rectangle 11"/>
              <p:cNvSpPr>
                <a:spLocks noRot="1" noChangeAspect="1" noMove="1" noResize="1" noEditPoints="1" noAdjustHandles="1" noChangeArrowheads="1" noChangeShapeType="1" noTextEdit="1"/>
              </p:cNvSpPr>
              <p:nvPr/>
            </p:nvSpPr>
            <p:spPr>
              <a:xfrm>
                <a:off x="9966380" y="5105923"/>
                <a:ext cx="6569021" cy="1754239"/>
              </a:xfrm>
              <a:prstGeom prst="snip2DiagRect">
                <a:avLst/>
              </a:prstGeom>
              <a:blipFill>
                <a:blip r:embed="rId12"/>
                <a:stretch>
                  <a:fillRect/>
                </a:stretch>
              </a:blipFill>
            </p:spPr>
            <p:txBody>
              <a:bodyPr/>
              <a:lstStyle/>
              <a:p>
                <a:r>
                  <a:rPr lang="en-US">
                    <a:noFill/>
                  </a:rPr>
                  <a:t> </a:t>
                </a:r>
              </a:p>
            </p:txBody>
          </p:sp>
        </mc:Fallback>
      </mc:AlternateContent>
      <p:pic>
        <p:nvPicPr>
          <p:cNvPr id="13"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3"/>
          <a:stretch>
            <a:fillRect/>
          </a:stretch>
        </p:blipFill>
        <p:spPr>
          <a:xfrm>
            <a:off x="8276897" y="10388735"/>
            <a:ext cx="914400" cy="914400"/>
          </a:xfrm>
          <a:prstGeom prst="rect">
            <a:avLst/>
          </a:prstGeom>
        </p:spPr>
      </p:pic>
      <mc:AlternateContent xmlns:mc="http://schemas.openxmlformats.org/markup-compatibility/2006">
        <mc:Choice xmlns:a14="http://schemas.microsoft.com/office/drawing/2010/main" Requires="a14">
          <p:sp>
            <p:nvSpPr>
              <p:cNvPr id="14" name="Snip Diagonal Corner Rectangle 13"/>
              <p:cNvSpPr/>
              <p:nvPr/>
            </p:nvSpPr>
            <p:spPr>
              <a:xfrm>
                <a:off x="1600200" y="7644698"/>
                <a:ext cx="6569021" cy="1754239"/>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marR="30480" algn="ctr">
                  <a:lnSpc>
                    <a:spcPct val="150000"/>
                  </a:lnSpc>
                  <a:spcBef>
                    <a:spcPts val="300"/>
                  </a:spcBef>
                  <a:spcAft>
                    <a:spcPts val="300"/>
                  </a:spcAft>
                </a:pPr>
                <a:r>
                  <a:rPr lang="da-DK" sz="4400">
                    <a:latin typeface="Arial" panose="020B0604020202020204" pitchFamily="34" charset="0"/>
                    <a:ea typeface="Times New Roman" panose="02020603050405020304" pitchFamily="18" charset="0"/>
                    <a:cs typeface="Arial" panose="020B0604020202020204" pitchFamily="34" charset="0"/>
                  </a:rPr>
                  <a:t>C. </a:t>
                </a:r>
                <a14:m>
                  <m:oMath xmlns:m="http://schemas.openxmlformats.org/officeDocument/2006/math">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95 </m:t>
                    </m:r>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endParaRPr lang="en-US" sz="40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4" name="Snip Diagonal Corner Rectangle 13"/>
              <p:cNvSpPr>
                <a:spLocks noRot="1" noChangeAspect="1" noMove="1" noResize="1" noEditPoints="1" noAdjustHandles="1" noChangeArrowheads="1" noChangeShapeType="1" noTextEdit="1"/>
              </p:cNvSpPr>
              <p:nvPr/>
            </p:nvSpPr>
            <p:spPr>
              <a:xfrm>
                <a:off x="1600200" y="7644698"/>
                <a:ext cx="6569021" cy="1754239"/>
              </a:xfrm>
              <a:prstGeom prst="snip2Diag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Snip Diagonal Corner Rectangle 14"/>
              <p:cNvSpPr/>
              <p:nvPr/>
            </p:nvSpPr>
            <p:spPr>
              <a:xfrm>
                <a:off x="9947876" y="7732661"/>
                <a:ext cx="6587525" cy="1754239"/>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marR="30480" algn="ctr">
                  <a:lnSpc>
                    <a:spcPct val="150000"/>
                  </a:lnSpc>
                  <a:spcBef>
                    <a:spcPts val="300"/>
                  </a:spcBef>
                  <a:spcAft>
                    <a:spcPts val="300"/>
                  </a:spcAft>
                </a:pPr>
                <a:r>
                  <a:rPr lang="da-DK" sz="4400">
                    <a:latin typeface="Arial" panose="020B0604020202020204" pitchFamily="34" charset="0"/>
                    <a:ea typeface="Times New Roman" panose="02020603050405020304" pitchFamily="18" charset="0"/>
                    <a:cs typeface="Arial" panose="020B0604020202020204" pitchFamily="34" charset="0"/>
                  </a:rPr>
                  <a:t>D. </a:t>
                </a:r>
                <a14:m>
                  <m:oMath xmlns:m="http://schemas.openxmlformats.org/officeDocument/2006/math">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100 </m:t>
                    </m:r>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endParaRPr lang="en-US" sz="40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5" name="Snip Diagonal Corner Rectangle 14"/>
              <p:cNvSpPr>
                <a:spLocks noRot="1" noChangeAspect="1" noMove="1" noResize="1" noEditPoints="1" noAdjustHandles="1" noChangeArrowheads="1" noChangeShapeType="1" noTextEdit="1"/>
              </p:cNvSpPr>
              <p:nvPr/>
            </p:nvSpPr>
            <p:spPr>
              <a:xfrm>
                <a:off x="9947876" y="7732661"/>
                <a:ext cx="6587525" cy="1754239"/>
              </a:xfrm>
              <a:prstGeom prst="snip2DiagRect">
                <a:avLst/>
              </a:prstGeom>
              <a:blipFill>
                <a:blip r:embed="rId15"/>
                <a:stretch>
                  <a:fillRect/>
                </a:stretch>
              </a:blipFill>
            </p:spPr>
            <p:txBody>
              <a:bodyPr/>
              <a:lstStyle/>
              <a:p>
                <a:r>
                  <a:rPr lang="en-US">
                    <a:noFill/>
                  </a:rPr>
                  <a:t> </a:t>
                </a:r>
              </a:p>
            </p:txBody>
          </p:sp>
        </mc:Fallback>
      </mc:AlternateContent>
      <p:pic>
        <p:nvPicPr>
          <p:cNvPr id="16"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3"/>
          <a:stretch>
            <a:fillRect/>
          </a:stretch>
        </p:blipFill>
        <p:spPr>
          <a:xfrm>
            <a:off x="11711136" y="10663151"/>
            <a:ext cx="914400" cy="914400"/>
          </a:xfrm>
          <a:prstGeom prst="rect">
            <a:avLst/>
          </a:prstGeom>
        </p:spPr>
      </p:pic>
      <p:pic>
        <p:nvPicPr>
          <p:cNvPr id="17"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3"/>
          <a:stretch>
            <a:fillRect/>
          </a:stretch>
        </p:blipFill>
        <p:spPr>
          <a:xfrm>
            <a:off x="15070920" y="10766366"/>
            <a:ext cx="914400" cy="914400"/>
          </a:xfrm>
          <a:prstGeom prst="rect">
            <a:avLst/>
          </a:prstGeom>
        </p:spPr>
      </p:pic>
    </p:spTree>
    <p:extLst>
      <p:ext uri="{BB962C8B-B14F-4D97-AF65-F5344CB8AC3E}">
        <p14:creationId xmlns:p14="http://schemas.microsoft.com/office/powerpoint/2010/main" val="3592222162"/>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outVertical)">
                                      <p:cBhvr>
                                        <p:cTn id="10" dur="500"/>
                                        <p:tgtEl>
                                          <p:spTgt spid="3"/>
                                        </p:tgtEl>
                                      </p:cBhvr>
                                    </p:animEffect>
                                  </p:childTnLst>
                                </p:cTn>
                              </p:par>
                              <p:par>
                                <p:cTn id="11" presetID="16" presetClass="entr" presetSubtype="37"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outVertical)">
                                      <p:cBhvr>
                                        <p:cTn id="13" dur="500"/>
                                        <p:tgtEl>
                                          <p:spTgt spid="12"/>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outVertical)">
                                      <p:cBhvr>
                                        <p:cTn id="16" dur="500"/>
                                        <p:tgtEl>
                                          <p:spTgt spid="14"/>
                                        </p:tgtEl>
                                      </p:cBhvr>
                                    </p:animEffect>
                                  </p:childTnLst>
                                </p:cTn>
                              </p:par>
                              <p:par>
                                <p:cTn id="17" presetID="16" presetClass="entr" presetSubtype="37"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out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mediacall" presetSubtype="0" fill="hold" nodeType="clickEffect">
                                  <p:stCondLst>
                                    <p:cond delay="0"/>
                                  </p:stCondLst>
                                  <p:childTnLst>
                                    <p:cmd type="call" cmd="stop">
                                      <p:cBhvr>
                                        <p:cTn id="23" dur="1" fill="hold"/>
                                        <p:tgtEl>
                                          <p:spTgt spid="6"/>
                                        </p:tgtEl>
                                      </p:cBhvr>
                                    </p:cmd>
                                  </p:childTnLst>
                                </p:cTn>
                              </p:par>
                            </p:childTnLst>
                          </p:cTn>
                        </p:par>
                      </p:childTnLst>
                    </p:cTn>
                  </p:par>
                  <p:par>
                    <p:cTn id="24" fill="hold">
                      <p:stCondLst>
                        <p:cond delay="indefinite"/>
                      </p:stCondLst>
                      <p:childTnLst>
                        <p:par>
                          <p:cTn id="25" fill="hold">
                            <p:stCondLst>
                              <p:cond delay="0"/>
                            </p:stCondLst>
                            <p:childTnLst>
                              <p:par>
                                <p:cTn id="26" presetID="3" presetClass="mediacall" presetSubtype="0" fill="hold" nodeType="clickEffect">
                                  <p:stCondLst>
                                    <p:cond delay="0"/>
                                  </p:stCondLst>
                                  <p:childTnLst>
                                    <p:cmd type="call" cmd="stop">
                                      <p:cBhvr>
                                        <p:cTn id="27" dur="1" fill="hold"/>
                                        <p:tgtEl>
                                          <p:spTgt spid="6"/>
                                        </p:tgtEl>
                                      </p:cBhvr>
                                    </p:cmd>
                                  </p:childTnLst>
                                </p:cTn>
                              </p:par>
                            </p:childTnLst>
                          </p:cTn>
                        </p:par>
                      </p:childTnLst>
                    </p:cTn>
                  </p:par>
                  <p:par>
                    <p:cTn id="28" fill="hold">
                      <p:stCondLst>
                        <p:cond delay="indefinite"/>
                      </p:stCondLst>
                      <p:childTnLst>
                        <p:par>
                          <p:cTn id="29" fill="hold">
                            <p:stCondLst>
                              <p:cond delay="0"/>
                            </p:stCondLst>
                            <p:childTnLst>
                              <p:par>
                                <p:cTn id="30" presetID="3" presetClass="mediacall" presetSubtype="0" fill="hold" nodeType="clickEffect">
                                  <p:stCondLst>
                                    <p:cond delay="0"/>
                                  </p:stCondLst>
                                  <p:childTnLst>
                                    <p:cmd type="call" cmd="stop">
                                      <p:cBhvr>
                                        <p:cTn id="31"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6"/>
                </p:tgtEl>
              </p:cMediaNode>
            </p:audio>
            <p:seq concurrent="1" nextAc="seek">
              <p:cTn id="33" restart="whenNotActive" fill="hold" evtFilter="cancelBubble" nodeType="interactiveSeq">
                <p:stCondLst>
                  <p:cond evt="onClick" delay="0">
                    <p:tgtEl>
                      <p:spTgt spid="3"/>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2000" fill="hold"/>
                                        <p:tgtEl>
                                          <p:spTgt spid="3"/>
                                        </p:tgtEl>
                                        <p:attrNameLst>
                                          <p:attrName>fillcolor</p:attrName>
                                        </p:attrNameLst>
                                      </p:cBhvr>
                                      <p:to>
                                        <a:srgbClr val="FF0000"/>
                                      </p:to>
                                    </p:animClr>
                                    <p:set>
                                      <p:cBhvr>
                                        <p:cTn id="38" dur="2000" fill="hold"/>
                                        <p:tgtEl>
                                          <p:spTgt spid="3"/>
                                        </p:tgtEl>
                                        <p:attrNameLst>
                                          <p:attrName>fill.type</p:attrName>
                                        </p:attrNameLst>
                                      </p:cBhvr>
                                      <p:to>
                                        <p:strVal val="solid"/>
                                      </p:to>
                                    </p:set>
                                    <p:set>
                                      <p:cBhvr>
                                        <p:cTn id="39" dur="2000" fill="hold"/>
                                        <p:tgtEl>
                                          <p:spTgt spid="3"/>
                                        </p:tgtEl>
                                        <p:attrNameLst>
                                          <p:attrName>fill.on</p:attrName>
                                        </p:attrNameLst>
                                      </p:cBhvr>
                                      <p:to>
                                        <p:strVal val="true"/>
                                      </p:to>
                                    </p:set>
                                  </p:childTnLst>
                                </p:cTn>
                              </p:par>
                              <p:par>
                                <p:cTn id="40" presetID="2" presetClass="mediacall" presetSubtype="0" fill="hold" nodeType="withEffect">
                                  <p:stCondLst>
                                    <p:cond delay="0"/>
                                  </p:stCondLst>
                                  <p:childTnLst>
                                    <p:cmd type="call" cmd="togglePause">
                                      <p:cBhvr>
                                        <p:cTn id="41" dur="1" fill="hold"/>
                                        <p:tgtEl>
                                          <p:spTgt spid="6"/>
                                        </p:tgtEl>
                                      </p:cBhvr>
                                    </p:cmd>
                                  </p:childTnLst>
                                </p:cTn>
                              </p:par>
                            </p:childTnLst>
                          </p:cTn>
                        </p:par>
                      </p:childTnLst>
                    </p:cTn>
                  </p:par>
                </p:childTnLst>
              </p:cTn>
              <p:nextCondLst>
                <p:cond evt="onClick" delay="0">
                  <p:tgtEl>
                    <p:spTgt spid="3"/>
                  </p:tgtEl>
                </p:cond>
              </p:nextCondLst>
            </p:seq>
            <p:seq concurrent="1" nextAc="seek">
              <p:cTn id="42" restart="whenNotActive" fill="hold" evtFilter="cancelBubble" nodeType="interactiveSeq">
                <p:stCondLst>
                  <p:cond evt="onClick" delay="0">
                    <p:tgtEl>
                      <p:spTgt spid="12"/>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2000" fill="hold"/>
                                        <p:tgtEl>
                                          <p:spTgt spid="12"/>
                                        </p:tgtEl>
                                        <p:attrNameLst>
                                          <p:attrName>fillcolor</p:attrName>
                                        </p:attrNameLst>
                                      </p:cBhvr>
                                      <p:to>
                                        <a:srgbClr val="A5A5A5"/>
                                      </p:to>
                                    </p:animClr>
                                    <p:set>
                                      <p:cBhvr>
                                        <p:cTn id="47" dur="2000" fill="hold"/>
                                        <p:tgtEl>
                                          <p:spTgt spid="12"/>
                                        </p:tgtEl>
                                        <p:attrNameLst>
                                          <p:attrName>fill.type</p:attrName>
                                        </p:attrNameLst>
                                      </p:cBhvr>
                                      <p:to>
                                        <p:strVal val="solid"/>
                                      </p:to>
                                    </p:set>
                                    <p:set>
                                      <p:cBhvr>
                                        <p:cTn id="48" dur="2000" fill="hold"/>
                                        <p:tgtEl>
                                          <p:spTgt spid="12"/>
                                        </p:tgtEl>
                                        <p:attrNameLst>
                                          <p:attrName>fill.on</p:attrName>
                                        </p:attrNameLst>
                                      </p:cBhvr>
                                      <p:to>
                                        <p:strVal val="true"/>
                                      </p:to>
                                    </p:set>
                                  </p:childTnLst>
                                </p:cTn>
                              </p:par>
                              <p:par>
                                <p:cTn id="49" presetID="1" presetClass="mediacall" presetSubtype="0" fill="hold" nodeType="withEffect">
                                  <p:stCondLst>
                                    <p:cond delay="0"/>
                                  </p:stCondLst>
                                  <p:childTnLst>
                                    <p:cmd type="call" cmd="playFrom(0.0)">
                                      <p:cBhvr>
                                        <p:cTn id="50" dur="2992" fill="hold"/>
                                        <p:tgtEl>
                                          <p:spTgt spid="13"/>
                                        </p:tgtEl>
                                      </p:cBhvr>
                                    </p:cmd>
                                  </p:childTnLst>
                                </p:cTn>
                              </p:par>
                            </p:childTnLst>
                          </p:cTn>
                        </p:par>
                      </p:childTnLst>
                    </p:cTn>
                  </p:par>
                </p:childTnLst>
              </p:cTn>
              <p:nextCondLst>
                <p:cond evt="onClick" delay="0">
                  <p:tgtEl>
                    <p:spTgt spid="12"/>
                  </p:tgtEl>
                </p:cond>
              </p:nextCondLst>
            </p:seq>
            <p:audio>
              <p:cMediaNode vol="80000">
                <p:cTn id="51" fill="hold" display="0">
                  <p:stCondLst>
                    <p:cond delay="indefinite"/>
                  </p:stCondLst>
                  <p:endCondLst>
                    <p:cond evt="onStopAudio" delay="0">
                      <p:tgtEl>
                        <p:sldTgt/>
                      </p:tgtEl>
                    </p:cond>
                  </p:endCondLst>
                </p:cTn>
                <p:tgtEl>
                  <p:spTgt spid="13"/>
                </p:tgtEl>
              </p:cMediaNode>
            </p:audio>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2000" fill="hold"/>
                                        <p:tgtEl>
                                          <p:spTgt spid="14"/>
                                        </p:tgtEl>
                                        <p:attrNameLst>
                                          <p:attrName>fillcolor</p:attrName>
                                        </p:attrNameLst>
                                      </p:cBhvr>
                                      <p:to>
                                        <a:srgbClr val="A5A5A5"/>
                                      </p:to>
                                    </p:animClr>
                                    <p:set>
                                      <p:cBhvr>
                                        <p:cTn id="57" dur="2000" fill="hold"/>
                                        <p:tgtEl>
                                          <p:spTgt spid="14"/>
                                        </p:tgtEl>
                                        <p:attrNameLst>
                                          <p:attrName>fill.type</p:attrName>
                                        </p:attrNameLst>
                                      </p:cBhvr>
                                      <p:to>
                                        <p:strVal val="solid"/>
                                      </p:to>
                                    </p:set>
                                    <p:set>
                                      <p:cBhvr>
                                        <p:cTn id="58" dur="2000" fill="hold"/>
                                        <p:tgtEl>
                                          <p:spTgt spid="14"/>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2992" fill="hold"/>
                                        <p:tgtEl>
                                          <p:spTgt spid="16"/>
                                        </p:tgtEl>
                                      </p:cBhvr>
                                    </p:cmd>
                                  </p:child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5"/>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000" fill="hold"/>
                                        <p:tgtEl>
                                          <p:spTgt spid="15"/>
                                        </p:tgtEl>
                                        <p:attrNameLst>
                                          <p:attrName>fillcolor</p:attrName>
                                        </p:attrNameLst>
                                      </p:cBhvr>
                                      <p:to>
                                        <a:srgbClr val="A5A5A5"/>
                                      </p:to>
                                    </p:animClr>
                                    <p:set>
                                      <p:cBhvr>
                                        <p:cTn id="66" dur="2000" fill="hold"/>
                                        <p:tgtEl>
                                          <p:spTgt spid="15"/>
                                        </p:tgtEl>
                                        <p:attrNameLst>
                                          <p:attrName>fill.type</p:attrName>
                                        </p:attrNameLst>
                                      </p:cBhvr>
                                      <p:to>
                                        <p:strVal val="solid"/>
                                      </p:to>
                                    </p:set>
                                    <p:set>
                                      <p:cBhvr>
                                        <p:cTn id="67" dur="2000" fill="hold"/>
                                        <p:tgtEl>
                                          <p:spTgt spid="15"/>
                                        </p:tgtEl>
                                        <p:attrNameLst>
                                          <p:attrName>fill.on</p:attrName>
                                        </p:attrNameLst>
                                      </p:cBhvr>
                                      <p:to>
                                        <p:strVal val="true"/>
                                      </p:to>
                                    </p:set>
                                  </p:childTnLst>
                                </p:cTn>
                              </p:par>
                              <p:par>
                                <p:cTn id="68" presetID="1" presetClass="mediacall" presetSubtype="0" fill="hold" nodeType="withEffect">
                                  <p:stCondLst>
                                    <p:cond delay="0"/>
                                  </p:stCondLst>
                                  <p:childTnLst>
                                    <p:cmd type="call" cmd="playFrom(0.0)">
                                      <p:cBhvr>
                                        <p:cTn id="69" dur="2992" fill="hold"/>
                                        <p:tgtEl>
                                          <p:spTgt spid="17"/>
                                        </p:tgtEl>
                                      </p:cBhvr>
                                    </p:cmd>
                                  </p:childTnLst>
                                </p:cTn>
                              </p:par>
                            </p:childTnLst>
                          </p:cTn>
                        </p:par>
                      </p:childTnLst>
                    </p:cTn>
                  </p:par>
                </p:childTnLst>
              </p:cTn>
              <p:nextCondLst>
                <p:cond evt="onClick" delay="0">
                  <p:tgtEl>
                    <p:spTgt spid="15"/>
                  </p:tgtEl>
                </p:cond>
              </p:nextCondLst>
            </p:seq>
            <p:audio>
              <p:cMediaNode vol="80000">
                <p:cTn id="70" fill="hold" display="0">
                  <p:stCondLst>
                    <p:cond delay="indefinite"/>
                  </p:stCondLst>
                  <p:endCondLst>
                    <p:cond evt="onStopAudio" delay="0">
                      <p:tgtEl>
                        <p:sldTgt/>
                      </p:tgtEl>
                    </p:cond>
                  </p:endCondLst>
                </p:cTn>
                <p:tgtEl>
                  <p:spTgt spid="16"/>
                </p:tgtEl>
              </p:cMediaNode>
            </p:audio>
            <p:audio>
              <p:cMediaNode vol="80000">
                <p:cTn id="71" fill="hold" display="0">
                  <p:stCondLst>
                    <p:cond delay="indefinite"/>
                  </p:stCondLst>
                  <p:endCondLst>
                    <p:cond evt="onStopAudio" delay="0">
                      <p:tgtEl>
                        <p:sldTgt/>
                      </p:tgtEl>
                    </p:cond>
                  </p:endCondLst>
                </p:cTn>
                <p:tgtEl>
                  <p:spTgt spid="17"/>
                </p:tgtEl>
              </p:cMediaNode>
            </p:audio>
          </p:childTnLst>
        </p:cTn>
      </p:par>
    </p:tnLst>
    <p:bldLst>
      <p:bldP spid="2" grpId="0" animBg="1"/>
      <p:bldP spid="3" grpId="0" animBg="1"/>
      <p:bldP spid="12" grpId="0" animBg="1"/>
      <p:bldP spid="14"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9000" t="-2000" r="-37000"/>
          </a:stretch>
        </a:blipFill>
        <a:effectLst/>
      </p:bgPr>
    </p:bg>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Snip Diagonal Corner Rectangle 1"/>
              <p:cNvSpPr/>
              <p:nvPr/>
            </p:nvSpPr>
            <p:spPr>
              <a:xfrm>
                <a:off x="705611" y="772901"/>
                <a:ext cx="16907203" cy="2480525"/>
              </a:xfrm>
              <a:prstGeom prst="snip2DiagRect">
                <a:avLst/>
              </a:prstGeom>
            </p:spPr>
            <p:style>
              <a:lnRef idx="3">
                <a:schemeClr val="lt1"/>
              </a:lnRef>
              <a:fillRef idx="1">
                <a:schemeClr val="accent3"/>
              </a:fillRef>
              <a:effectRef idx="1">
                <a:schemeClr val="accent3"/>
              </a:effectRef>
              <a:fontRef idx="minor">
                <a:schemeClr val="lt1"/>
              </a:fontRef>
            </p:style>
            <p:txBody>
              <a:bodyPr rtlCol="0" anchor="ctr"/>
              <a:lstStyle/>
              <a:p>
                <a:pPr marR="30480">
                  <a:lnSpc>
                    <a:spcPct val="150000"/>
                  </a:lnSpc>
                  <a:spcBef>
                    <a:spcPts val="300"/>
                  </a:spcBef>
                  <a:spcAft>
                    <a:spcPts val="300"/>
                  </a:spcAft>
                </a:pPr>
                <a:r>
                  <a:rPr lang="fr-FR" sz="4500" b="1">
                    <a:latin typeface="Arial" panose="020B0604020202020204" pitchFamily="34" charset="0"/>
                    <a:ea typeface="Times New Roman" panose="02020603050405020304" pitchFamily="18" charset="0"/>
                    <a:cs typeface="Arial" panose="020B0604020202020204" pitchFamily="34" charset="0"/>
                  </a:rPr>
                  <a:t>Câu 4.</a:t>
                </a:r>
                <a:r>
                  <a:rPr lang="fr-FR" sz="4500">
                    <a:effectLst/>
                    <a:latin typeface="Arial" panose="020B0604020202020204" pitchFamily="34" charset="0"/>
                    <a:ea typeface="Times New Roman" panose="02020603050405020304" pitchFamily="18" charset="0"/>
                    <a:cs typeface="Arial" panose="020B0604020202020204" pitchFamily="34" charset="0"/>
                  </a:rPr>
                  <a:t> </a:t>
                </a:r>
                <a:r>
                  <a:rPr lang="da-DK" sz="4500">
                    <a:effectLst/>
                    <a:latin typeface="Arial" panose="020B0604020202020204" pitchFamily="34" charset="0"/>
                    <a:ea typeface="Times New Roman" panose="02020603050405020304" pitchFamily="18" charset="0"/>
                    <a:cs typeface="Arial" panose="020B0604020202020204" pitchFamily="34" charset="0"/>
                  </a:rPr>
                  <a:t>Hình chóp tứ giác đều có diện tích đáy </a:t>
                </a:r>
                <a14:m>
                  <m:oMath xmlns:m="http://schemas.openxmlformats.org/officeDocument/2006/math">
                    <m:r>
                      <a:rPr lang="da-DK" sz="4500" i="1">
                        <a:effectLst/>
                        <a:latin typeface="Cambria Math" panose="02040503050406030204" pitchFamily="18" charset="0"/>
                        <a:ea typeface="Times New Roman" panose="02020603050405020304" pitchFamily="18" charset="0"/>
                        <a:cs typeface="Times New Roman" panose="02020603050405020304" pitchFamily="18" charset="0"/>
                      </a:rPr>
                      <m:t>30 </m:t>
                    </m:r>
                    <m:sSup>
                      <m:sSupPr>
                        <m:ctrlPr>
                          <a:rPr lang="en-US" sz="45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da-DK" sz="4500" i="1">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4500" i="1">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r>
                  <a:rPr lang="da-DK" sz="4500">
                    <a:effectLst/>
                    <a:latin typeface="Arial" panose="020B0604020202020204" pitchFamily="34" charset="0"/>
                    <a:ea typeface="Times New Roman" panose="02020603050405020304" pitchFamily="18" charset="0"/>
                    <a:cs typeface="Arial" panose="020B0604020202020204" pitchFamily="34" charset="0"/>
                  </a:rPr>
                  <a:t>, chiều cao </a:t>
                </a:r>
                <a14:m>
                  <m:oMath xmlns:m="http://schemas.openxmlformats.org/officeDocument/2006/math">
                    <m:r>
                      <a:rPr lang="da-DK" sz="4500" i="1">
                        <a:effectLst/>
                        <a:latin typeface="Cambria Math" panose="02040503050406030204" pitchFamily="18" charset="0"/>
                        <a:ea typeface="Times New Roman" panose="02020603050405020304" pitchFamily="18" charset="0"/>
                        <a:cs typeface="Times New Roman" panose="02020603050405020304" pitchFamily="18" charset="0"/>
                      </a:rPr>
                      <m:t>200 </m:t>
                    </m:r>
                    <m:r>
                      <a:rPr lang="da-DK" sz="4500" i="1">
                        <a:effectLst/>
                        <a:latin typeface="Cambria Math" panose="02040503050406030204" pitchFamily="18" charset="0"/>
                        <a:ea typeface="Times New Roman" panose="02020603050405020304" pitchFamily="18" charset="0"/>
                        <a:cs typeface="Times New Roman" panose="02020603050405020304" pitchFamily="18" charset="0"/>
                      </a:rPr>
                      <m:t>𝑑𝑚</m:t>
                    </m:r>
                  </m:oMath>
                </a14:m>
                <a:r>
                  <a:rPr lang="da-DK" sz="4500">
                    <a:effectLst/>
                    <a:latin typeface="Arial" panose="020B0604020202020204" pitchFamily="34" charset="0"/>
                    <a:ea typeface="Times New Roman" panose="02020603050405020304" pitchFamily="18" charset="0"/>
                    <a:cs typeface="Arial" panose="020B0604020202020204" pitchFamily="34" charset="0"/>
                  </a:rPr>
                  <a:t>, có thể tích là</a:t>
                </a:r>
                <a:endParaRPr lang="en-US" sz="45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 name="Snip Diagonal Corner Rectangle 1"/>
              <p:cNvSpPr>
                <a:spLocks noRot="1" noChangeAspect="1" noMove="1" noResize="1" noEditPoints="1" noAdjustHandles="1" noChangeArrowheads="1" noChangeShapeType="1" noTextEdit="1"/>
              </p:cNvSpPr>
              <p:nvPr/>
            </p:nvSpPr>
            <p:spPr>
              <a:xfrm>
                <a:off x="705611" y="772901"/>
                <a:ext cx="16907203" cy="2480525"/>
              </a:xfrm>
              <a:prstGeom prst="snip2DiagRect">
                <a:avLst/>
              </a:prstGeom>
              <a:blipFill>
                <a:blip r:embed="rId6"/>
                <a:stretch>
                  <a:fillRect/>
                </a:stretch>
              </a:blipFill>
            </p:spPr>
            <p:txBody>
              <a:bodyPr/>
              <a:lstStyle/>
              <a:p>
                <a:r>
                  <a:rPr lang="en-US">
                    <a:noFill/>
                  </a:rPr>
                  <a:t> </a:t>
                </a:r>
              </a:p>
            </p:txBody>
          </p:sp>
        </mc:Fallback>
      </mc:AlternateContent>
      <p:pic>
        <p:nvPicPr>
          <p:cNvPr id="5" name="Picture 4">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569856" y="7843804"/>
            <a:ext cx="3002135" cy="3002135"/>
          </a:xfrm>
          <a:prstGeom prst="rect">
            <a:avLst/>
          </a:prstGeom>
        </p:spPr>
      </p:pic>
      <p:pic>
        <p:nvPicPr>
          <p:cNvPr id="6"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9"/>
          <a:stretch>
            <a:fillRect/>
          </a:stretch>
        </p:blipFill>
        <p:spPr>
          <a:xfrm>
            <a:off x="-1808112" y="851874"/>
            <a:ext cx="914400" cy="914400"/>
          </a:xfrm>
          <a:prstGeom prst="rect">
            <a:avLst/>
          </a:prstGeom>
        </p:spPr>
      </p:pic>
      <mc:AlternateContent xmlns:mc="http://schemas.openxmlformats.org/markup-compatibility/2006">
        <mc:Choice xmlns:a14="http://schemas.microsoft.com/office/drawing/2010/main" Requires="a14">
          <p:sp>
            <p:nvSpPr>
              <p:cNvPr id="3" name="Snip Diagonal Corner Rectangle 2"/>
              <p:cNvSpPr/>
              <p:nvPr/>
            </p:nvSpPr>
            <p:spPr>
              <a:xfrm>
                <a:off x="10353280" y="4021440"/>
                <a:ext cx="5400600" cy="1944216"/>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marR="30480" algn="ctr">
                  <a:spcBef>
                    <a:spcPts val="300"/>
                  </a:spcBef>
                  <a:spcAft>
                    <a:spcPts val="300"/>
                  </a:spcAft>
                </a:pPr>
                <a:r>
                  <a:rPr lang="da-DK" sz="4400">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200 </m:t>
                    </m:r>
                    <m:sSup>
                      <m:sSup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3</m:t>
                        </m:r>
                      </m:sup>
                    </m:sSup>
                  </m:oMath>
                </a14:m>
                <a:endParaRPr lang="en-US" sz="40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3" name="Snip Diagonal Corner Rectangle 2"/>
              <p:cNvSpPr>
                <a:spLocks noRot="1" noChangeAspect="1" noMove="1" noResize="1" noEditPoints="1" noAdjustHandles="1" noChangeArrowheads="1" noChangeShapeType="1" noTextEdit="1"/>
              </p:cNvSpPr>
              <p:nvPr/>
            </p:nvSpPr>
            <p:spPr>
              <a:xfrm>
                <a:off x="10353280" y="4021440"/>
                <a:ext cx="5400600" cy="1944216"/>
              </a:xfrm>
              <a:prstGeom prst="snip2Diag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Snip Diagonal Corner Rectangle 11"/>
              <p:cNvSpPr/>
              <p:nvPr/>
            </p:nvSpPr>
            <p:spPr>
              <a:xfrm>
                <a:off x="10397396" y="6763751"/>
                <a:ext cx="5400600" cy="1944217"/>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marR="30480" algn="ctr">
                  <a:spcBef>
                    <a:spcPts val="300"/>
                  </a:spcBef>
                  <a:spcAft>
                    <a:spcPts val="300"/>
                  </a:spcAft>
                </a:pPr>
                <a14:m>
                  <m:oMathPara xmlns:m="http://schemas.openxmlformats.org/officeDocument/2006/math">
                    <m:oMathParaPr>
                      <m:jc m:val="centerGroup"/>
                    </m:oMathParaPr>
                    <m:oMath xmlns:m="http://schemas.openxmlformats.org/officeDocument/2006/math">
                      <m:r>
                        <m:rPr>
                          <m:nor/>
                        </m:rPr>
                        <a:rPr lang="da-DK" sz="4400">
                          <a:latin typeface="Arial" panose="020B0604020202020204" pitchFamily="34" charset="0"/>
                          <a:ea typeface="Times New Roman" panose="02020603050405020304" pitchFamily="18" charset="0"/>
                          <a:cs typeface="Arial" panose="020B0604020202020204" pitchFamily="34" charset="0"/>
                        </a:rPr>
                        <m:t>D</m:t>
                      </m:r>
                      <m:r>
                        <m:rPr>
                          <m:nor/>
                        </m:rPr>
                        <a:rPr lang="da-DK" sz="4400">
                          <a:latin typeface="Arial" panose="020B0604020202020204" pitchFamily="34" charset="0"/>
                          <a:ea typeface="Times New Roman" panose="02020603050405020304" pitchFamily="18" charset="0"/>
                          <a:cs typeface="Arial" panose="020B0604020202020204" pitchFamily="34" charset="0"/>
                        </a:rPr>
                        <m:t>. </m:t>
                      </m:r>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200 </m:t>
                      </m:r>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𝑑</m:t>
                      </m:r>
                      <m:sSup>
                        <m:sSup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3</m:t>
                          </m:r>
                        </m:sup>
                      </m:sSup>
                    </m:oMath>
                  </m:oMathPara>
                </a14:m>
                <a:endParaRPr lang="en-US" sz="40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2" name="Snip Diagonal Corner Rectangle 11"/>
              <p:cNvSpPr>
                <a:spLocks noRot="1" noChangeAspect="1" noMove="1" noResize="1" noEditPoints="1" noAdjustHandles="1" noChangeArrowheads="1" noChangeShapeType="1" noTextEdit="1"/>
              </p:cNvSpPr>
              <p:nvPr/>
            </p:nvSpPr>
            <p:spPr>
              <a:xfrm>
                <a:off x="10397396" y="6763751"/>
                <a:ext cx="5400600" cy="1944217"/>
              </a:xfrm>
              <a:prstGeom prst="snip2DiagRect">
                <a:avLst/>
              </a:prstGeom>
              <a:blipFill>
                <a:blip r:embed="rId11"/>
                <a:stretch>
                  <a:fillRect/>
                </a:stretch>
              </a:blipFill>
            </p:spPr>
            <p:txBody>
              <a:bodyPr/>
              <a:lstStyle/>
              <a:p>
                <a:r>
                  <a:rPr lang="en-US">
                    <a:noFill/>
                  </a:rPr>
                  <a:t> </a:t>
                </a:r>
              </a:p>
            </p:txBody>
          </p:sp>
        </mc:Fallback>
      </mc:AlternateContent>
      <p:pic>
        <p:nvPicPr>
          <p:cNvPr id="13"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8276897" y="10388735"/>
            <a:ext cx="914400" cy="914400"/>
          </a:xfrm>
          <a:prstGeom prst="rect">
            <a:avLst/>
          </a:prstGeom>
        </p:spPr>
      </p:pic>
      <mc:AlternateContent xmlns:mc="http://schemas.openxmlformats.org/markup-compatibility/2006">
        <mc:Choice xmlns:a14="http://schemas.microsoft.com/office/drawing/2010/main" Requires="a14">
          <p:sp>
            <p:nvSpPr>
              <p:cNvPr id="14" name="Snip Diagonal Corner Rectangle 13"/>
              <p:cNvSpPr/>
              <p:nvPr/>
            </p:nvSpPr>
            <p:spPr>
              <a:xfrm>
                <a:off x="2209800" y="6763752"/>
                <a:ext cx="5400600" cy="1944216"/>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marR="30480" algn="ctr">
                  <a:spcBef>
                    <a:spcPts val="300"/>
                  </a:spcBef>
                  <a:spcAft>
                    <a:spcPts val="300"/>
                  </a:spcAft>
                </a:pPr>
                <a:r>
                  <a:rPr lang="da-DK" sz="4400">
                    <a:latin typeface="Arial" panose="020B0604020202020204" pitchFamily="34" charset="0"/>
                    <a:ea typeface="Times New Roman" panose="02020603050405020304" pitchFamily="18" charset="0"/>
                    <a:cs typeface="Arial" panose="020B0604020202020204" pitchFamily="34" charset="0"/>
                  </a:rPr>
                  <a:t>C. </a:t>
                </a:r>
                <a14:m>
                  <m:oMath xmlns:m="http://schemas.openxmlformats.org/officeDocument/2006/math">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1 000 </m:t>
                    </m:r>
                    <m:sSup>
                      <m:sSup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3</m:t>
                        </m:r>
                      </m:sup>
                    </m:sSup>
                  </m:oMath>
                </a14:m>
                <a:endParaRPr lang="en-US" sz="40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4" name="Snip Diagonal Corner Rectangle 13"/>
              <p:cNvSpPr>
                <a:spLocks noRot="1" noChangeAspect="1" noMove="1" noResize="1" noEditPoints="1" noAdjustHandles="1" noChangeArrowheads="1" noChangeShapeType="1" noTextEdit="1"/>
              </p:cNvSpPr>
              <p:nvPr/>
            </p:nvSpPr>
            <p:spPr>
              <a:xfrm>
                <a:off x="2209800" y="6763752"/>
                <a:ext cx="5400600" cy="1944216"/>
              </a:xfrm>
              <a:prstGeom prst="snip2Diag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Snip Diagonal Corner Rectangle 14"/>
              <p:cNvSpPr/>
              <p:nvPr/>
            </p:nvSpPr>
            <p:spPr>
              <a:xfrm>
                <a:off x="2202193" y="4021440"/>
                <a:ext cx="5415813" cy="1944216"/>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marR="30480" algn="ctr">
                  <a:spcBef>
                    <a:spcPts val="300"/>
                  </a:spcBef>
                  <a:spcAft>
                    <a:spcPts val="300"/>
                  </a:spcAft>
                </a:pPr>
                <a:r>
                  <a:rPr lang="da-DK" sz="4400">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100 </m:t>
                    </m:r>
                    <m:sSup>
                      <m:sSup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3</m:t>
                        </m:r>
                      </m:sup>
                    </m:sSup>
                  </m:oMath>
                </a14:m>
                <a:endParaRPr lang="en-US" sz="40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5" name="Snip Diagonal Corner Rectangle 14"/>
              <p:cNvSpPr>
                <a:spLocks noRot="1" noChangeAspect="1" noMove="1" noResize="1" noEditPoints="1" noAdjustHandles="1" noChangeArrowheads="1" noChangeShapeType="1" noTextEdit="1"/>
              </p:cNvSpPr>
              <p:nvPr/>
            </p:nvSpPr>
            <p:spPr>
              <a:xfrm>
                <a:off x="2202193" y="4021440"/>
                <a:ext cx="5415813" cy="1944216"/>
              </a:xfrm>
              <a:prstGeom prst="snip2DiagRect">
                <a:avLst/>
              </a:prstGeom>
              <a:blipFill>
                <a:blip r:embed="rId14"/>
                <a:stretch>
                  <a:fillRect/>
                </a:stretch>
              </a:blipFill>
            </p:spPr>
            <p:txBody>
              <a:bodyPr/>
              <a:lstStyle/>
              <a:p>
                <a:r>
                  <a:rPr lang="en-US">
                    <a:noFill/>
                  </a:rPr>
                  <a:t> </a:t>
                </a:r>
              </a:p>
            </p:txBody>
          </p:sp>
        </mc:Fallback>
      </mc:AlternateContent>
      <p:pic>
        <p:nvPicPr>
          <p:cNvPr id="16"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11711136" y="10663151"/>
            <a:ext cx="914400" cy="914400"/>
          </a:xfrm>
          <a:prstGeom prst="rect">
            <a:avLst/>
          </a:prstGeom>
        </p:spPr>
      </p:pic>
      <p:pic>
        <p:nvPicPr>
          <p:cNvPr id="17"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15070920" y="10766366"/>
            <a:ext cx="914400" cy="914400"/>
          </a:xfrm>
          <a:prstGeom prst="rect">
            <a:avLst/>
          </a:prstGeom>
        </p:spPr>
      </p:pic>
    </p:spTree>
    <p:extLst>
      <p:ext uri="{BB962C8B-B14F-4D97-AF65-F5344CB8AC3E}">
        <p14:creationId xmlns:p14="http://schemas.microsoft.com/office/powerpoint/2010/main" val="1031891902"/>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outVertical)">
                                      <p:cBhvr>
                                        <p:cTn id="10" dur="500"/>
                                        <p:tgtEl>
                                          <p:spTgt spid="3"/>
                                        </p:tgtEl>
                                      </p:cBhvr>
                                    </p:animEffect>
                                  </p:childTnLst>
                                </p:cTn>
                              </p:par>
                              <p:par>
                                <p:cTn id="11" presetID="16" presetClass="entr" presetSubtype="37"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outVertical)">
                                      <p:cBhvr>
                                        <p:cTn id="13" dur="500"/>
                                        <p:tgtEl>
                                          <p:spTgt spid="12"/>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outVertical)">
                                      <p:cBhvr>
                                        <p:cTn id="16" dur="500"/>
                                        <p:tgtEl>
                                          <p:spTgt spid="14"/>
                                        </p:tgtEl>
                                      </p:cBhvr>
                                    </p:animEffect>
                                  </p:childTnLst>
                                </p:cTn>
                              </p:par>
                              <p:par>
                                <p:cTn id="17" presetID="16" presetClass="entr" presetSubtype="37"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out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mediacall" presetSubtype="0" fill="hold" nodeType="clickEffect">
                                  <p:stCondLst>
                                    <p:cond delay="0"/>
                                  </p:stCondLst>
                                  <p:childTnLst>
                                    <p:cmd type="call" cmd="stop">
                                      <p:cBhvr>
                                        <p:cTn id="23" dur="1" fill="hold"/>
                                        <p:tgtEl>
                                          <p:spTgt spid="6"/>
                                        </p:tgtEl>
                                      </p:cBhvr>
                                    </p:cmd>
                                  </p:childTnLst>
                                </p:cTn>
                              </p:par>
                            </p:childTnLst>
                          </p:cTn>
                        </p:par>
                      </p:childTnLst>
                    </p:cTn>
                  </p:par>
                  <p:par>
                    <p:cTn id="24" fill="hold">
                      <p:stCondLst>
                        <p:cond delay="indefinite"/>
                      </p:stCondLst>
                      <p:childTnLst>
                        <p:par>
                          <p:cTn id="25" fill="hold">
                            <p:stCondLst>
                              <p:cond delay="0"/>
                            </p:stCondLst>
                            <p:childTnLst>
                              <p:par>
                                <p:cTn id="26" presetID="3" presetClass="mediacall" presetSubtype="0" fill="hold" nodeType="clickEffect">
                                  <p:stCondLst>
                                    <p:cond delay="0"/>
                                  </p:stCondLst>
                                  <p:childTnLst>
                                    <p:cmd type="call" cmd="stop">
                                      <p:cBhvr>
                                        <p:cTn id="27" dur="1" fill="hold"/>
                                        <p:tgtEl>
                                          <p:spTgt spid="6"/>
                                        </p:tgtEl>
                                      </p:cBhvr>
                                    </p:cmd>
                                  </p:childTnLst>
                                </p:cTn>
                              </p:par>
                            </p:childTnLst>
                          </p:cTn>
                        </p:par>
                      </p:childTnLst>
                    </p:cTn>
                  </p:par>
                  <p:par>
                    <p:cTn id="28" fill="hold">
                      <p:stCondLst>
                        <p:cond delay="indefinite"/>
                      </p:stCondLst>
                      <p:childTnLst>
                        <p:par>
                          <p:cTn id="29" fill="hold">
                            <p:stCondLst>
                              <p:cond delay="0"/>
                            </p:stCondLst>
                            <p:childTnLst>
                              <p:par>
                                <p:cTn id="30" presetID="3" presetClass="mediacall" presetSubtype="0" fill="hold" nodeType="clickEffect">
                                  <p:stCondLst>
                                    <p:cond delay="0"/>
                                  </p:stCondLst>
                                  <p:childTnLst>
                                    <p:cmd type="call" cmd="stop">
                                      <p:cBhvr>
                                        <p:cTn id="31"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6"/>
                </p:tgtEl>
              </p:cMediaNode>
            </p:audio>
            <p:seq concurrent="1" nextAc="seek">
              <p:cTn id="33" restart="whenNotActive" fill="hold" evtFilter="cancelBubble" nodeType="interactiveSeq">
                <p:stCondLst>
                  <p:cond evt="onClick" delay="0">
                    <p:tgtEl>
                      <p:spTgt spid="3"/>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2000" fill="hold"/>
                                        <p:tgtEl>
                                          <p:spTgt spid="3"/>
                                        </p:tgtEl>
                                        <p:attrNameLst>
                                          <p:attrName>fillcolor</p:attrName>
                                        </p:attrNameLst>
                                      </p:cBhvr>
                                      <p:to>
                                        <a:srgbClr val="FF0000"/>
                                      </p:to>
                                    </p:animClr>
                                    <p:set>
                                      <p:cBhvr>
                                        <p:cTn id="38" dur="2000" fill="hold"/>
                                        <p:tgtEl>
                                          <p:spTgt spid="3"/>
                                        </p:tgtEl>
                                        <p:attrNameLst>
                                          <p:attrName>fill.type</p:attrName>
                                        </p:attrNameLst>
                                      </p:cBhvr>
                                      <p:to>
                                        <p:strVal val="solid"/>
                                      </p:to>
                                    </p:set>
                                    <p:set>
                                      <p:cBhvr>
                                        <p:cTn id="39" dur="2000" fill="hold"/>
                                        <p:tgtEl>
                                          <p:spTgt spid="3"/>
                                        </p:tgtEl>
                                        <p:attrNameLst>
                                          <p:attrName>fill.on</p:attrName>
                                        </p:attrNameLst>
                                      </p:cBhvr>
                                      <p:to>
                                        <p:strVal val="true"/>
                                      </p:to>
                                    </p:set>
                                  </p:childTnLst>
                                </p:cTn>
                              </p:par>
                              <p:par>
                                <p:cTn id="40" presetID="2" presetClass="mediacall" presetSubtype="0" fill="hold" nodeType="withEffect">
                                  <p:stCondLst>
                                    <p:cond delay="0"/>
                                  </p:stCondLst>
                                  <p:childTnLst>
                                    <p:cmd type="call" cmd="togglePause">
                                      <p:cBhvr>
                                        <p:cTn id="41" dur="1" fill="hold"/>
                                        <p:tgtEl>
                                          <p:spTgt spid="6"/>
                                        </p:tgtEl>
                                      </p:cBhvr>
                                    </p:cmd>
                                  </p:childTnLst>
                                </p:cTn>
                              </p:par>
                            </p:childTnLst>
                          </p:cTn>
                        </p:par>
                      </p:childTnLst>
                    </p:cTn>
                  </p:par>
                </p:childTnLst>
              </p:cTn>
              <p:nextCondLst>
                <p:cond evt="onClick" delay="0">
                  <p:tgtEl>
                    <p:spTgt spid="3"/>
                  </p:tgtEl>
                </p:cond>
              </p:nextCondLst>
            </p:seq>
            <p:seq concurrent="1" nextAc="seek">
              <p:cTn id="42" restart="whenNotActive" fill="hold" evtFilter="cancelBubble" nodeType="interactiveSeq">
                <p:stCondLst>
                  <p:cond evt="onClick" delay="0">
                    <p:tgtEl>
                      <p:spTgt spid="12"/>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2000" fill="hold"/>
                                        <p:tgtEl>
                                          <p:spTgt spid="12"/>
                                        </p:tgtEl>
                                        <p:attrNameLst>
                                          <p:attrName>fillcolor</p:attrName>
                                        </p:attrNameLst>
                                      </p:cBhvr>
                                      <p:to>
                                        <a:srgbClr val="A5A5A5"/>
                                      </p:to>
                                    </p:animClr>
                                    <p:set>
                                      <p:cBhvr>
                                        <p:cTn id="47" dur="2000" fill="hold"/>
                                        <p:tgtEl>
                                          <p:spTgt spid="12"/>
                                        </p:tgtEl>
                                        <p:attrNameLst>
                                          <p:attrName>fill.type</p:attrName>
                                        </p:attrNameLst>
                                      </p:cBhvr>
                                      <p:to>
                                        <p:strVal val="solid"/>
                                      </p:to>
                                    </p:set>
                                    <p:set>
                                      <p:cBhvr>
                                        <p:cTn id="48" dur="2000" fill="hold"/>
                                        <p:tgtEl>
                                          <p:spTgt spid="12"/>
                                        </p:tgtEl>
                                        <p:attrNameLst>
                                          <p:attrName>fill.on</p:attrName>
                                        </p:attrNameLst>
                                      </p:cBhvr>
                                      <p:to>
                                        <p:strVal val="true"/>
                                      </p:to>
                                    </p:set>
                                  </p:childTnLst>
                                </p:cTn>
                              </p:par>
                              <p:par>
                                <p:cTn id="49" presetID="1" presetClass="mediacall" presetSubtype="0" fill="hold" nodeType="withEffect">
                                  <p:stCondLst>
                                    <p:cond delay="0"/>
                                  </p:stCondLst>
                                  <p:childTnLst>
                                    <p:cmd type="call" cmd="playFrom(0.0)">
                                      <p:cBhvr>
                                        <p:cTn id="50" dur="2992" fill="hold"/>
                                        <p:tgtEl>
                                          <p:spTgt spid="13"/>
                                        </p:tgtEl>
                                      </p:cBhvr>
                                    </p:cmd>
                                  </p:childTnLst>
                                </p:cTn>
                              </p:par>
                            </p:childTnLst>
                          </p:cTn>
                        </p:par>
                      </p:childTnLst>
                    </p:cTn>
                  </p:par>
                </p:childTnLst>
              </p:cTn>
              <p:nextCondLst>
                <p:cond evt="onClick" delay="0">
                  <p:tgtEl>
                    <p:spTgt spid="12"/>
                  </p:tgtEl>
                </p:cond>
              </p:nextCondLst>
            </p:seq>
            <p:audio>
              <p:cMediaNode vol="80000">
                <p:cTn id="51" fill="hold" display="0">
                  <p:stCondLst>
                    <p:cond delay="indefinite"/>
                  </p:stCondLst>
                  <p:endCondLst>
                    <p:cond evt="onStopAudio" delay="0">
                      <p:tgtEl>
                        <p:sldTgt/>
                      </p:tgtEl>
                    </p:cond>
                  </p:endCondLst>
                </p:cTn>
                <p:tgtEl>
                  <p:spTgt spid="13"/>
                </p:tgtEl>
              </p:cMediaNode>
            </p:audio>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2000" fill="hold"/>
                                        <p:tgtEl>
                                          <p:spTgt spid="14"/>
                                        </p:tgtEl>
                                        <p:attrNameLst>
                                          <p:attrName>fillcolor</p:attrName>
                                        </p:attrNameLst>
                                      </p:cBhvr>
                                      <p:to>
                                        <a:srgbClr val="A5A5A5"/>
                                      </p:to>
                                    </p:animClr>
                                    <p:set>
                                      <p:cBhvr>
                                        <p:cTn id="57" dur="2000" fill="hold"/>
                                        <p:tgtEl>
                                          <p:spTgt spid="14"/>
                                        </p:tgtEl>
                                        <p:attrNameLst>
                                          <p:attrName>fill.type</p:attrName>
                                        </p:attrNameLst>
                                      </p:cBhvr>
                                      <p:to>
                                        <p:strVal val="solid"/>
                                      </p:to>
                                    </p:set>
                                    <p:set>
                                      <p:cBhvr>
                                        <p:cTn id="58" dur="2000" fill="hold"/>
                                        <p:tgtEl>
                                          <p:spTgt spid="14"/>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2992" fill="hold"/>
                                        <p:tgtEl>
                                          <p:spTgt spid="16"/>
                                        </p:tgtEl>
                                      </p:cBhvr>
                                    </p:cmd>
                                  </p:child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5"/>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000" fill="hold"/>
                                        <p:tgtEl>
                                          <p:spTgt spid="15"/>
                                        </p:tgtEl>
                                        <p:attrNameLst>
                                          <p:attrName>fillcolor</p:attrName>
                                        </p:attrNameLst>
                                      </p:cBhvr>
                                      <p:to>
                                        <a:srgbClr val="A5A5A5"/>
                                      </p:to>
                                    </p:animClr>
                                    <p:set>
                                      <p:cBhvr>
                                        <p:cTn id="66" dur="2000" fill="hold"/>
                                        <p:tgtEl>
                                          <p:spTgt spid="15"/>
                                        </p:tgtEl>
                                        <p:attrNameLst>
                                          <p:attrName>fill.type</p:attrName>
                                        </p:attrNameLst>
                                      </p:cBhvr>
                                      <p:to>
                                        <p:strVal val="solid"/>
                                      </p:to>
                                    </p:set>
                                    <p:set>
                                      <p:cBhvr>
                                        <p:cTn id="67" dur="2000" fill="hold"/>
                                        <p:tgtEl>
                                          <p:spTgt spid="15"/>
                                        </p:tgtEl>
                                        <p:attrNameLst>
                                          <p:attrName>fill.on</p:attrName>
                                        </p:attrNameLst>
                                      </p:cBhvr>
                                      <p:to>
                                        <p:strVal val="true"/>
                                      </p:to>
                                    </p:set>
                                  </p:childTnLst>
                                </p:cTn>
                              </p:par>
                              <p:par>
                                <p:cTn id="68" presetID="1" presetClass="mediacall" presetSubtype="0" fill="hold" nodeType="withEffect">
                                  <p:stCondLst>
                                    <p:cond delay="0"/>
                                  </p:stCondLst>
                                  <p:childTnLst>
                                    <p:cmd type="call" cmd="playFrom(0.0)">
                                      <p:cBhvr>
                                        <p:cTn id="69" dur="2992" fill="hold"/>
                                        <p:tgtEl>
                                          <p:spTgt spid="17"/>
                                        </p:tgtEl>
                                      </p:cBhvr>
                                    </p:cmd>
                                  </p:childTnLst>
                                </p:cTn>
                              </p:par>
                            </p:childTnLst>
                          </p:cTn>
                        </p:par>
                      </p:childTnLst>
                    </p:cTn>
                  </p:par>
                </p:childTnLst>
              </p:cTn>
              <p:nextCondLst>
                <p:cond evt="onClick" delay="0">
                  <p:tgtEl>
                    <p:spTgt spid="15"/>
                  </p:tgtEl>
                </p:cond>
              </p:nextCondLst>
            </p:seq>
            <p:audio>
              <p:cMediaNode vol="80000">
                <p:cTn id="70" fill="hold" display="0">
                  <p:stCondLst>
                    <p:cond delay="indefinite"/>
                  </p:stCondLst>
                  <p:endCondLst>
                    <p:cond evt="onStopAudio" delay="0">
                      <p:tgtEl>
                        <p:sldTgt/>
                      </p:tgtEl>
                    </p:cond>
                  </p:endCondLst>
                </p:cTn>
                <p:tgtEl>
                  <p:spTgt spid="16"/>
                </p:tgtEl>
              </p:cMediaNode>
            </p:audio>
            <p:audio>
              <p:cMediaNode vol="80000">
                <p:cTn id="71" fill="hold" display="0">
                  <p:stCondLst>
                    <p:cond delay="indefinite"/>
                  </p:stCondLst>
                  <p:endCondLst>
                    <p:cond evt="onStopAudio" delay="0">
                      <p:tgtEl>
                        <p:sldTgt/>
                      </p:tgtEl>
                    </p:cond>
                  </p:endCondLst>
                </p:cTn>
                <p:tgtEl>
                  <p:spTgt spid="17"/>
                </p:tgtEl>
              </p:cMediaNode>
            </p:audio>
          </p:childTnLst>
        </p:cTn>
      </p:par>
    </p:tnLst>
    <p:bldLst>
      <p:bldP spid="2" grpId="0" animBg="1"/>
      <p:bldP spid="3" grpId="0" animBg="1"/>
      <p:bldP spid="12" grpId="0" animBg="1"/>
      <p:bldP spid="14"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9000" t="-2000" r="-37000"/>
          </a:stretch>
        </a:blipFill>
        <a:effectLst/>
      </p:bgPr>
    </p:bg>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Snip Diagonal Corner Rectangle 1"/>
              <p:cNvSpPr/>
              <p:nvPr/>
            </p:nvSpPr>
            <p:spPr>
              <a:xfrm>
                <a:off x="1310612" y="723900"/>
                <a:ext cx="15681988" cy="3581400"/>
              </a:xfrm>
              <a:prstGeom prst="snip2DiagRect">
                <a:avLst/>
              </a:prstGeom>
            </p:spPr>
            <p:style>
              <a:lnRef idx="3">
                <a:schemeClr val="lt1"/>
              </a:lnRef>
              <a:fillRef idx="1">
                <a:schemeClr val="accent3"/>
              </a:fillRef>
              <a:effectRef idx="1">
                <a:schemeClr val="accent3"/>
              </a:effectRef>
              <a:fontRef idx="minor">
                <a:schemeClr val="lt1"/>
              </a:fontRef>
            </p:style>
            <p:txBody>
              <a:bodyPr rtlCol="0" anchor="ctr"/>
              <a:lstStyle/>
              <a:p>
                <a:pPr marR="30480" algn="just">
                  <a:lnSpc>
                    <a:spcPct val="150000"/>
                  </a:lnSpc>
                  <a:spcBef>
                    <a:spcPts val="300"/>
                  </a:spcBef>
                  <a:spcAft>
                    <a:spcPts val="300"/>
                  </a:spcAft>
                </a:pPr>
                <a:r>
                  <a:rPr lang="fr-FR" sz="4800" b="1">
                    <a:latin typeface="Times New Roman" panose="02020603050405020304" pitchFamily="18" charset="0"/>
                    <a:ea typeface="Times New Roman" panose="02020603050405020304" pitchFamily="18" charset="0"/>
                    <a:cs typeface="Times New Roman" panose="02020603050405020304" pitchFamily="18" charset="0"/>
                  </a:rPr>
                  <a:t>Câu 5.</a:t>
                </a:r>
                <a:r>
                  <a:rPr lang="fr-FR" sz="4800">
                    <a:effectLst/>
                    <a:latin typeface="Times New Roman" panose="02020603050405020304" pitchFamily="18" charset="0"/>
                    <a:ea typeface="Times New Roman" panose="02020603050405020304" pitchFamily="18" charset="0"/>
                    <a:cs typeface="Times New Roman" panose="02020603050405020304" pitchFamily="18" charset="0"/>
                  </a:rPr>
                  <a:t> </a:t>
                </a:r>
                <a:r>
                  <a:rPr lang="da-DK" sz="4500">
                    <a:effectLst/>
                    <a:latin typeface="Arial" panose="020B0604020202020204" pitchFamily="34" charset="0"/>
                    <a:ea typeface="Times New Roman" panose="02020603050405020304" pitchFamily="18" charset="0"/>
                    <a:cs typeface="Arial" panose="020B0604020202020204" pitchFamily="34" charset="0"/>
                  </a:rPr>
                  <a:t>Cho hình chóp </a:t>
                </a:r>
                <a14:m>
                  <m:oMath xmlns:m="http://schemas.openxmlformats.org/officeDocument/2006/math">
                    <m:r>
                      <a:rPr lang="da-DK" sz="4500" i="1">
                        <a:effectLst/>
                        <a:latin typeface="Cambria Math" panose="02040503050406030204" pitchFamily="18" charset="0"/>
                        <a:ea typeface="Times New Roman" panose="02020603050405020304" pitchFamily="18" charset="0"/>
                        <a:cs typeface="Times New Roman" panose="02020603050405020304" pitchFamily="18" charset="0"/>
                      </a:rPr>
                      <m:t>𝑆</m:t>
                    </m:r>
                    <m:r>
                      <a:rPr lang="da-DK" sz="4500" i="1">
                        <a:effectLst/>
                        <a:latin typeface="Cambria Math" panose="02040503050406030204" pitchFamily="18" charset="0"/>
                        <a:ea typeface="Times New Roman" panose="02020603050405020304" pitchFamily="18" charset="0"/>
                        <a:cs typeface="Times New Roman" panose="02020603050405020304" pitchFamily="18" charset="0"/>
                      </a:rPr>
                      <m:t>.</m:t>
                    </m:r>
                    <m:r>
                      <a:rPr lang="da-DK" sz="4500" i="1">
                        <a:effectLst/>
                        <a:latin typeface="Cambria Math" panose="02040503050406030204" pitchFamily="18" charset="0"/>
                        <a:ea typeface="Times New Roman" panose="02020603050405020304" pitchFamily="18" charset="0"/>
                        <a:cs typeface="Times New Roman" panose="02020603050405020304" pitchFamily="18" charset="0"/>
                      </a:rPr>
                      <m:t>𝐴𝐵𝐶𝐷</m:t>
                    </m:r>
                  </m:oMath>
                </a14:m>
                <a:r>
                  <a:rPr lang="da-DK" sz="4500">
                    <a:effectLst/>
                    <a:latin typeface="Arial" panose="020B0604020202020204" pitchFamily="34" charset="0"/>
                    <a:ea typeface="Times New Roman" panose="02020603050405020304" pitchFamily="18" charset="0"/>
                    <a:cs typeface="Arial" panose="020B0604020202020204" pitchFamily="34" charset="0"/>
                  </a:rPr>
                  <a:t> có đáy </a:t>
                </a:r>
                <a14:m>
                  <m:oMath xmlns:m="http://schemas.openxmlformats.org/officeDocument/2006/math">
                    <m:r>
                      <a:rPr lang="da-DK" sz="4500" i="1">
                        <a:effectLst/>
                        <a:latin typeface="Cambria Math" panose="02040503050406030204" pitchFamily="18" charset="0"/>
                        <a:ea typeface="Times New Roman" panose="02020603050405020304" pitchFamily="18" charset="0"/>
                        <a:cs typeface="Times New Roman" panose="02020603050405020304" pitchFamily="18" charset="0"/>
                      </a:rPr>
                      <m:t>𝐴𝐵𝐶𝐷</m:t>
                    </m:r>
                  </m:oMath>
                </a14:m>
                <a:r>
                  <a:rPr lang="da-DK" sz="4500">
                    <a:effectLst/>
                    <a:latin typeface="Arial" panose="020B0604020202020204" pitchFamily="34" charset="0"/>
                    <a:ea typeface="Times New Roman" panose="02020603050405020304" pitchFamily="18" charset="0"/>
                    <a:cs typeface="Arial" panose="020B0604020202020204" pitchFamily="34" charset="0"/>
                  </a:rPr>
                  <a:t> là hình vuông cạnh bằng </a:t>
                </a:r>
                <a14:m>
                  <m:oMath xmlns:m="http://schemas.openxmlformats.org/officeDocument/2006/math">
                    <m:r>
                      <a:rPr lang="da-DK" sz="4500" i="1">
                        <a:effectLst/>
                        <a:latin typeface="Cambria Math" panose="02040503050406030204" pitchFamily="18" charset="0"/>
                        <a:ea typeface="Times New Roman" panose="02020603050405020304" pitchFamily="18" charset="0"/>
                        <a:cs typeface="Times New Roman" panose="02020603050405020304" pitchFamily="18" charset="0"/>
                      </a:rPr>
                      <m:t>3 </m:t>
                    </m:r>
                    <m:r>
                      <a:rPr lang="da-DK" sz="4500" i="1">
                        <a:effectLst/>
                        <a:latin typeface="Cambria Math" panose="02040503050406030204" pitchFamily="18" charset="0"/>
                        <a:ea typeface="Times New Roman" panose="02020603050405020304" pitchFamily="18" charset="0"/>
                        <a:cs typeface="Times New Roman" panose="02020603050405020304" pitchFamily="18" charset="0"/>
                      </a:rPr>
                      <m:t>𝑐𝑚</m:t>
                    </m:r>
                  </m:oMath>
                </a14:m>
                <a:r>
                  <a:rPr lang="da-DK" sz="4500">
                    <a:effectLst/>
                    <a:latin typeface="Arial" panose="020B0604020202020204" pitchFamily="34" charset="0"/>
                    <a:ea typeface="Times New Roman" panose="02020603050405020304" pitchFamily="18" charset="0"/>
                    <a:cs typeface="Arial" panose="020B0604020202020204" pitchFamily="34" charset="0"/>
                  </a:rPr>
                  <a:t>, chiều cao của hình chóp là </a:t>
                </a:r>
                <a14:m>
                  <m:oMath xmlns:m="http://schemas.openxmlformats.org/officeDocument/2006/math">
                    <m:r>
                      <a:rPr lang="da-DK" sz="4500" i="1">
                        <a:effectLst/>
                        <a:latin typeface="Cambria Math" panose="02040503050406030204" pitchFamily="18" charset="0"/>
                        <a:ea typeface="Times New Roman" panose="02020603050405020304" pitchFamily="18" charset="0"/>
                        <a:cs typeface="Times New Roman" panose="02020603050405020304" pitchFamily="18" charset="0"/>
                      </a:rPr>
                      <m:t>h</m:t>
                    </m:r>
                    <m:r>
                      <a:rPr lang="da-DK" sz="4500" i="1">
                        <a:effectLst/>
                        <a:latin typeface="Cambria Math" panose="02040503050406030204" pitchFamily="18" charset="0"/>
                        <a:ea typeface="Times New Roman" panose="02020603050405020304" pitchFamily="18" charset="0"/>
                        <a:cs typeface="Times New Roman" panose="02020603050405020304" pitchFamily="18" charset="0"/>
                      </a:rPr>
                      <m:t> = 2 </m:t>
                    </m:r>
                    <m:r>
                      <a:rPr lang="da-DK" sz="4500" i="1">
                        <a:effectLst/>
                        <a:latin typeface="Cambria Math" panose="02040503050406030204" pitchFamily="18" charset="0"/>
                        <a:ea typeface="Times New Roman" panose="02020603050405020304" pitchFamily="18" charset="0"/>
                        <a:cs typeface="Times New Roman" panose="02020603050405020304" pitchFamily="18" charset="0"/>
                      </a:rPr>
                      <m:t>𝑐𝑚</m:t>
                    </m:r>
                  </m:oMath>
                </a14:m>
                <a:r>
                  <a:rPr lang="da-DK" sz="4500">
                    <a:effectLst/>
                    <a:latin typeface="Arial" panose="020B0604020202020204" pitchFamily="34" charset="0"/>
                    <a:ea typeface="Times New Roman" panose="02020603050405020304" pitchFamily="18" charset="0"/>
                    <a:cs typeface="Arial" panose="020B0604020202020204" pitchFamily="34" charset="0"/>
                  </a:rPr>
                  <a:t>. Thể tích của hình chóp đã cho là?</a:t>
                </a:r>
                <a:endParaRPr lang="en-US" sz="45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 name="Snip Diagonal Corner Rectangle 1"/>
              <p:cNvSpPr>
                <a:spLocks noRot="1" noChangeAspect="1" noMove="1" noResize="1" noEditPoints="1" noAdjustHandles="1" noChangeArrowheads="1" noChangeShapeType="1" noTextEdit="1"/>
              </p:cNvSpPr>
              <p:nvPr/>
            </p:nvSpPr>
            <p:spPr>
              <a:xfrm>
                <a:off x="1310612" y="723900"/>
                <a:ext cx="15681988" cy="3581400"/>
              </a:xfrm>
              <a:prstGeom prst="snip2DiagRect">
                <a:avLst/>
              </a:prstGeom>
              <a:blipFill>
                <a:blip r:embed="rId7"/>
                <a:stretch>
                  <a:fillRect/>
                </a:stretch>
              </a:blipFill>
            </p:spPr>
            <p:txBody>
              <a:bodyPr/>
              <a:lstStyle/>
              <a:p>
                <a:r>
                  <a:rPr lang="en-US">
                    <a:noFill/>
                  </a:rPr>
                  <a:t> </a:t>
                </a:r>
              </a:p>
            </p:txBody>
          </p:sp>
        </mc:Fallback>
      </mc:AlternateContent>
      <p:pic>
        <p:nvPicPr>
          <p:cNvPr id="5" name="Picture 4">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569856" y="7843804"/>
            <a:ext cx="3002135" cy="3002135"/>
          </a:xfrm>
          <a:prstGeom prst="rect">
            <a:avLst/>
          </a:prstGeom>
        </p:spPr>
      </p:pic>
      <p:pic>
        <p:nvPicPr>
          <p:cNvPr id="6"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10"/>
          <a:stretch>
            <a:fillRect/>
          </a:stretch>
        </p:blipFill>
        <p:spPr>
          <a:xfrm>
            <a:off x="-1808112" y="851874"/>
            <a:ext cx="914400" cy="914400"/>
          </a:xfrm>
          <a:prstGeom prst="rect">
            <a:avLst/>
          </a:prstGeom>
        </p:spPr>
      </p:pic>
      <mc:AlternateContent xmlns:mc="http://schemas.openxmlformats.org/markup-compatibility/2006">
        <mc:Choice xmlns:a14="http://schemas.microsoft.com/office/drawing/2010/main" Requires="a14">
          <p:sp>
            <p:nvSpPr>
              <p:cNvPr id="3" name="Snip Diagonal Corner Rectangle 2"/>
              <p:cNvSpPr/>
              <p:nvPr/>
            </p:nvSpPr>
            <p:spPr>
              <a:xfrm>
                <a:off x="1686883" y="5133429"/>
                <a:ext cx="6569021" cy="1754239"/>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marR="30480" algn="ctr">
                  <a:spcBef>
                    <a:spcPts val="300"/>
                  </a:spcBef>
                  <a:spcAft>
                    <a:spcPts val="300"/>
                  </a:spcAft>
                </a:pPr>
                <a:r>
                  <a:rPr lang="da-DK" sz="4400">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6 </m:t>
                    </m:r>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3</m:t>
                        </m:r>
                      </m:sup>
                    </m:sSup>
                  </m:oMath>
                </a14:m>
                <a:endParaRPr lang="en-US" sz="40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3" name="Snip Diagonal Corner Rectangle 2"/>
              <p:cNvSpPr>
                <a:spLocks noRot="1" noChangeAspect="1" noMove="1" noResize="1" noEditPoints="1" noAdjustHandles="1" noChangeArrowheads="1" noChangeShapeType="1" noTextEdit="1"/>
              </p:cNvSpPr>
              <p:nvPr/>
            </p:nvSpPr>
            <p:spPr>
              <a:xfrm>
                <a:off x="1686883" y="5133429"/>
                <a:ext cx="6569021" cy="1754239"/>
              </a:xfrm>
              <a:prstGeom prst="snip2Diag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Snip Diagonal Corner Rectangle 11"/>
              <p:cNvSpPr/>
              <p:nvPr/>
            </p:nvSpPr>
            <p:spPr>
              <a:xfrm>
                <a:off x="10038569" y="5172052"/>
                <a:ext cx="6569021" cy="1754239"/>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marR="30480" algn="ctr">
                  <a:spcBef>
                    <a:spcPts val="300"/>
                  </a:spcBef>
                  <a:spcAft>
                    <a:spcPts val="300"/>
                  </a:spcAft>
                </a:pPr>
                <a:r>
                  <a:rPr lang="da-DK" sz="4400">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18 </m:t>
                    </m:r>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3</m:t>
                        </m:r>
                      </m:sup>
                    </m:sSup>
                  </m:oMath>
                </a14:m>
                <a:endParaRPr lang="en-US" sz="40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2" name="Snip Diagonal Corner Rectangle 11"/>
              <p:cNvSpPr>
                <a:spLocks noRot="1" noChangeAspect="1" noMove="1" noResize="1" noEditPoints="1" noAdjustHandles="1" noChangeArrowheads="1" noChangeShapeType="1" noTextEdit="1"/>
              </p:cNvSpPr>
              <p:nvPr/>
            </p:nvSpPr>
            <p:spPr>
              <a:xfrm>
                <a:off x="10038569" y="5172052"/>
                <a:ext cx="6569021" cy="1754239"/>
              </a:xfrm>
              <a:prstGeom prst="snip2DiagRect">
                <a:avLst/>
              </a:prstGeom>
              <a:blipFill>
                <a:blip r:embed="rId12"/>
                <a:stretch>
                  <a:fillRect/>
                </a:stretch>
              </a:blipFill>
            </p:spPr>
            <p:txBody>
              <a:bodyPr/>
              <a:lstStyle/>
              <a:p>
                <a:r>
                  <a:rPr lang="en-US">
                    <a:noFill/>
                  </a:rPr>
                  <a:t> </a:t>
                </a:r>
              </a:p>
            </p:txBody>
          </p:sp>
        </mc:Fallback>
      </mc:AlternateContent>
      <p:pic>
        <p:nvPicPr>
          <p:cNvPr id="13"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3"/>
          <a:stretch>
            <a:fillRect/>
          </a:stretch>
        </p:blipFill>
        <p:spPr>
          <a:xfrm>
            <a:off x="8276897" y="10388735"/>
            <a:ext cx="914400" cy="914400"/>
          </a:xfrm>
          <a:prstGeom prst="rect">
            <a:avLst/>
          </a:prstGeom>
        </p:spPr>
      </p:pic>
      <mc:AlternateContent xmlns:mc="http://schemas.openxmlformats.org/markup-compatibility/2006">
        <mc:Choice xmlns:a14="http://schemas.microsoft.com/office/drawing/2010/main" Requires="a14">
          <p:sp>
            <p:nvSpPr>
              <p:cNvPr id="14" name="Snip Diagonal Corner Rectangle 13"/>
              <p:cNvSpPr/>
              <p:nvPr/>
            </p:nvSpPr>
            <p:spPr>
              <a:xfrm>
                <a:off x="1686883" y="7720898"/>
                <a:ext cx="6569021" cy="1754239"/>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marR="30480" algn="ctr">
                  <a:spcBef>
                    <a:spcPts val="300"/>
                  </a:spcBef>
                  <a:spcAft>
                    <a:spcPts val="300"/>
                  </a:spcAft>
                </a:pPr>
                <a:r>
                  <a:rPr lang="da-DK" sz="4400">
                    <a:latin typeface="Arial" panose="020B0604020202020204" pitchFamily="34" charset="0"/>
                    <a:ea typeface="Times New Roman" panose="02020603050405020304" pitchFamily="18" charset="0"/>
                    <a:cs typeface="Arial" panose="020B0604020202020204" pitchFamily="34" charset="0"/>
                  </a:rPr>
                  <a:t>C. </a:t>
                </a:r>
                <a14:m>
                  <m:oMath xmlns:m="http://schemas.openxmlformats.org/officeDocument/2006/math">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12 </m:t>
                    </m:r>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3</m:t>
                        </m:r>
                      </m:sup>
                    </m:sSup>
                  </m:oMath>
                </a14:m>
                <a:endParaRPr lang="en-US" sz="40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4" name="Snip Diagonal Corner Rectangle 13"/>
              <p:cNvSpPr>
                <a:spLocks noRot="1" noChangeAspect="1" noMove="1" noResize="1" noEditPoints="1" noAdjustHandles="1" noChangeArrowheads="1" noChangeShapeType="1" noTextEdit="1"/>
              </p:cNvSpPr>
              <p:nvPr/>
            </p:nvSpPr>
            <p:spPr>
              <a:xfrm>
                <a:off x="1686883" y="7720898"/>
                <a:ext cx="6569021" cy="1754239"/>
              </a:xfrm>
              <a:prstGeom prst="snip2Diag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Snip Diagonal Corner Rectangle 14"/>
              <p:cNvSpPr/>
              <p:nvPr/>
            </p:nvSpPr>
            <p:spPr>
              <a:xfrm>
                <a:off x="10034559" y="7808861"/>
                <a:ext cx="6587525" cy="1754239"/>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marR="30480" algn="ctr">
                  <a:spcBef>
                    <a:spcPts val="300"/>
                  </a:spcBef>
                  <a:spcAft>
                    <a:spcPts val="300"/>
                  </a:spcAft>
                </a:pPr>
                <a:r>
                  <a:rPr lang="da-DK" sz="4400">
                    <a:latin typeface="Arial" panose="020B0604020202020204" pitchFamily="34" charset="0"/>
                    <a:ea typeface="Times New Roman" panose="02020603050405020304" pitchFamily="18" charset="0"/>
                    <a:cs typeface="Arial" panose="020B0604020202020204" pitchFamily="34" charset="0"/>
                  </a:rPr>
                  <a:t>D. </a:t>
                </a:r>
                <a14:m>
                  <m:oMath xmlns:m="http://schemas.openxmlformats.org/officeDocument/2006/math">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9 </m:t>
                    </m:r>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4400" i="1">
                            <a:effectLst/>
                            <a:latin typeface="Cambria Math" panose="02040503050406030204" pitchFamily="18" charset="0"/>
                            <a:ea typeface="Times New Roman" panose="02020603050405020304" pitchFamily="18" charset="0"/>
                            <a:cs typeface="Times New Roman" panose="02020603050405020304" pitchFamily="18" charset="0"/>
                          </a:rPr>
                          <m:t>3</m:t>
                        </m:r>
                      </m:sup>
                    </m:sSup>
                  </m:oMath>
                </a14:m>
                <a:endParaRPr lang="en-US" sz="40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5" name="Snip Diagonal Corner Rectangle 14"/>
              <p:cNvSpPr>
                <a:spLocks noRot="1" noChangeAspect="1" noMove="1" noResize="1" noEditPoints="1" noAdjustHandles="1" noChangeArrowheads="1" noChangeShapeType="1" noTextEdit="1"/>
              </p:cNvSpPr>
              <p:nvPr/>
            </p:nvSpPr>
            <p:spPr>
              <a:xfrm>
                <a:off x="10034559" y="7808861"/>
                <a:ext cx="6587525" cy="1754239"/>
              </a:xfrm>
              <a:prstGeom prst="snip2DiagRect">
                <a:avLst/>
              </a:prstGeom>
              <a:blipFill>
                <a:blip r:embed="rId15"/>
                <a:stretch>
                  <a:fillRect/>
                </a:stretch>
              </a:blipFill>
            </p:spPr>
            <p:txBody>
              <a:bodyPr/>
              <a:lstStyle/>
              <a:p>
                <a:r>
                  <a:rPr lang="en-US">
                    <a:noFill/>
                  </a:rPr>
                  <a:t> </a:t>
                </a:r>
              </a:p>
            </p:txBody>
          </p:sp>
        </mc:Fallback>
      </mc:AlternateContent>
      <p:pic>
        <p:nvPicPr>
          <p:cNvPr id="16"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3"/>
          <a:stretch>
            <a:fillRect/>
          </a:stretch>
        </p:blipFill>
        <p:spPr>
          <a:xfrm>
            <a:off x="11711136" y="10663151"/>
            <a:ext cx="914400" cy="914400"/>
          </a:xfrm>
          <a:prstGeom prst="rect">
            <a:avLst/>
          </a:prstGeom>
        </p:spPr>
      </p:pic>
      <p:pic>
        <p:nvPicPr>
          <p:cNvPr id="17"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3"/>
          <a:stretch>
            <a:fillRect/>
          </a:stretch>
        </p:blipFill>
        <p:spPr>
          <a:xfrm>
            <a:off x="15070920" y="10766366"/>
            <a:ext cx="914400" cy="914400"/>
          </a:xfrm>
          <a:prstGeom prst="rect">
            <a:avLst/>
          </a:prstGeom>
        </p:spPr>
      </p:pic>
    </p:spTree>
    <p:extLst>
      <p:ext uri="{BB962C8B-B14F-4D97-AF65-F5344CB8AC3E}">
        <p14:creationId xmlns:p14="http://schemas.microsoft.com/office/powerpoint/2010/main" val="3907027546"/>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outVertical)">
                                      <p:cBhvr>
                                        <p:cTn id="10" dur="500"/>
                                        <p:tgtEl>
                                          <p:spTgt spid="3"/>
                                        </p:tgtEl>
                                      </p:cBhvr>
                                    </p:animEffect>
                                  </p:childTnLst>
                                </p:cTn>
                              </p:par>
                              <p:par>
                                <p:cTn id="11" presetID="16" presetClass="entr" presetSubtype="37"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outVertical)">
                                      <p:cBhvr>
                                        <p:cTn id="13" dur="500"/>
                                        <p:tgtEl>
                                          <p:spTgt spid="12"/>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outVertical)">
                                      <p:cBhvr>
                                        <p:cTn id="16" dur="500"/>
                                        <p:tgtEl>
                                          <p:spTgt spid="14"/>
                                        </p:tgtEl>
                                      </p:cBhvr>
                                    </p:animEffect>
                                  </p:childTnLst>
                                </p:cTn>
                              </p:par>
                              <p:par>
                                <p:cTn id="17" presetID="16" presetClass="entr" presetSubtype="37"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out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mediacall" presetSubtype="0" fill="hold" nodeType="clickEffect">
                                  <p:stCondLst>
                                    <p:cond delay="0"/>
                                  </p:stCondLst>
                                  <p:childTnLst>
                                    <p:cmd type="call" cmd="stop">
                                      <p:cBhvr>
                                        <p:cTn id="23" dur="1" fill="hold"/>
                                        <p:tgtEl>
                                          <p:spTgt spid="6"/>
                                        </p:tgtEl>
                                      </p:cBhvr>
                                    </p:cmd>
                                  </p:childTnLst>
                                </p:cTn>
                              </p:par>
                            </p:childTnLst>
                          </p:cTn>
                        </p:par>
                      </p:childTnLst>
                    </p:cTn>
                  </p:par>
                  <p:par>
                    <p:cTn id="24" fill="hold">
                      <p:stCondLst>
                        <p:cond delay="indefinite"/>
                      </p:stCondLst>
                      <p:childTnLst>
                        <p:par>
                          <p:cTn id="25" fill="hold">
                            <p:stCondLst>
                              <p:cond delay="0"/>
                            </p:stCondLst>
                            <p:childTnLst>
                              <p:par>
                                <p:cTn id="26" presetID="3" presetClass="mediacall" presetSubtype="0" fill="hold" nodeType="clickEffect">
                                  <p:stCondLst>
                                    <p:cond delay="0"/>
                                  </p:stCondLst>
                                  <p:childTnLst>
                                    <p:cmd type="call" cmd="stop">
                                      <p:cBhvr>
                                        <p:cTn id="27" dur="1" fill="hold"/>
                                        <p:tgtEl>
                                          <p:spTgt spid="6"/>
                                        </p:tgtEl>
                                      </p:cBhvr>
                                    </p:cmd>
                                  </p:childTnLst>
                                </p:cTn>
                              </p:par>
                            </p:childTnLst>
                          </p:cTn>
                        </p:par>
                      </p:childTnLst>
                    </p:cTn>
                  </p:par>
                  <p:par>
                    <p:cTn id="28" fill="hold">
                      <p:stCondLst>
                        <p:cond delay="indefinite"/>
                      </p:stCondLst>
                      <p:childTnLst>
                        <p:par>
                          <p:cTn id="29" fill="hold">
                            <p:stCondLst>
                              <p:cond delay="0"/>
                            </p:stCondLst>
                            <p:childTnLst>
                              <p:par>
                                <p:cTn id="30" presetID="3" presetClass="mediacall" presetSubtype="0" fill="hold" nodeType="clickEffect">
                                  <p:stCondLst>
                                    <p:cond delay="0"/>
                                  </p:stCondLst>
                                  <p:childTnLst>
                                    <p:cmd type="call" cmd="stop">
                                      <p:cBhvr>
                                        <p:cTn id="31"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6"/>
                </p:tgtEl>
              </p:cMediaNode>
            </p:audio>
            <p:seq concurrent="1" nextAc="seek">
              <p:cTn id="33" restart="whenNotActive" fill="hold" evtFilter="cancelBubble" nodeType="interactiveSeq">
                <p:stCondLst>
                  <p:cond evt="onClick" delay="0">
                    <p:tgtEl>
                      <p:spTgt spid="3"/>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2000" fill="hold"/>
                                        <p:tgtEl>
                                          <p:spTgt spid="3"/>
                                        </p:tgtEl>
                                        <p:attrNameLst>
                                          <p:attrName>fillcolor</p:attrName>
                                        </p:attrNameLst>
                                      </p:cBhvr>
                                      <p:to>
                                        <a:srgbClr val="FF0000"/>
                                      </p:to>
                                    </p:animClr>
                                    <p:set>
                                      <p:cBhvr>
                                        <p:cTn id="38" dur="2000" fill="hold"/>
                                        <p:tgtEl>
                                          <p:spTgt spid="3"/>
                                        </p:tgtEl>
                                        <p:attrNameLst>
                                          <p:attrName>fill.type</p:attrName>
                                        </p:attrNameLst>
                                      </p:cBhvr>
                                      <p:to>
                                        <p:strVal val="solid"/>
                                      </p:to>
                                    </p:set>
                                    <p:set>
                                      <p:cBhvr>
                                        <p:cTn id="39" dur="2000" fill="hold"/>
                                        <p:tgtEl>
                                          <p:spTgt spid="3"/>
                                        </p:tgtEl>
                                        <p:attrNameLst>
                                          <p:attrName>fill.on</p:attrName>
                                        </p:attrNameLst>
                                      </p:cBhvr>
                                      <p:to>
                                        <p:strVal val="true"/>
                                      </p:to>
                                    </p:set>
                                  </p:childTnLst>
                                </p:cTn>
                              </p:par>
                              <p:par>
                                <p:cTn id="40" presetID="2" presetClass="mediacall" presetSubtype="0" fill="hold" nodeType="withEffect">
                                  <p:stCondLst>
                                    <p:cond delay="0"/>
                                  </p:stCondLst>
                                  <p:childTnLst>
                                    <p:cmd type="call" cmd="togglePause">
                                      <p:cBhvr>
                                        <p:cTn id="41" dur="1" fill="hold"/>
                                        <p:tgtEl>
                                          <p:spTgt spid="6"/>
                                        </p:tgtEl>
                                      </p:cBhvr>
                                    </p:cmd>
                                  </p:childTnLst>
                                </p:cTn>
                              </p:par>
                            </p:childTnLst>
                          </p:cTn>
                        </p:par>
                      </p:childTnLst>
                    </p:cTn>
                  </p:par>
                </p:childTnLst>
              </p:cTn>
              <p:nextCondLst>
                <p:cond evt="onClick" delay="0">
                  <p:tgtEl>
                    <p:spTgt spid="3"/>
                  </p:tgtEl>
                </p:cond>
              </p:nextCondLst>
            </p:seq>
            <p:seq concurrent="1" nextAc="seek">
              <p:cTn id="42" restart="whenNotActive" fill="hold" evtFilter="cancelBubble" nodeType="interactiveSeq">
                <p:stCondLst>
                  <p:cond evt="onClick" delay="0">
                    <p:tgtEl>
                      <p:spTgt spid="12"/>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2000" fill="hold"/>
                                        <p:tgtEl>
                                          <p:spTgt spid="12"/>
                                        </p:tgtEl>
                                        <p:attrNameLst>
                                          <p:attrName>fillcolor</p:attrName>
                                        </p:attrNameLst>
                                      </p:cBhvr>
                                      <p:to>
                                        <a:srgbClr val="A5A5A5"/>
                                      </p:to>
                                    </p:animClr>
                                    <p:set>
                                      <p:cBhvr>
                                        <p:cTn id="47" dur="2000" fill="hold"/>
                                        <p:tgtEl>
                                          <p:spTgt spid="12"/>
                                        </p:tgtEl>
                                        <p:attrNameLst>
                                          <p:attrName>fill.type</p:attrName>
                                        </p:attrNameLst>
                                      </p:cBhvr>
                                      <p:to>
                                        <p:strVal val="solid"/>
                                      </p:to>
                                    </p:set>
                                    <p:set>
                                      <p:cBhvr>
                                        <p:cTn id="48" dur="2000" fill="hold"/>
                                        <p:tgtEl>
                                          <p:spTgt spid="12"/>
                                        </p:tgtEl>
                                        <p:attrNameLst>
                                          <p:attrName>fill.on</p:attrName>
                                        </p:attrNameLst>
                                      </p:cBhvr>
                                      <p:to>
                                        <p:strVal val="true"/>
                                      </p:to>
                                    </p:set>
                                  </p:childTnLst>
                                </p:cTn>
                              </p:par>
                              <p:par>
                                <p:cTn id="49" presetID="1" presetClass="mediacall" presetSubtype="0" fill="hold" nodeType="withEffect">
                                  <p:stCondLst>
                                    <p:cond delay="0"/>
                                  </p:stCondLst>
                                  <p:childTnLst>
                                    <p:cmd type="call" cmd="playFrom(0.0)">
                                      <p:cBhvr>
                                        <p:cTn id="50" dur="2992" fill="hold"/>
                                        <p:tgtEl>
                                          <p:spTgt spid="13"/>
                                        </p:tgtEl>
                                      </p:cBhvr>
                                    </p:cmd>
                                  </p:childTnLst>
                                </p:cTn>
                              </p:par>
                            </p:childTnLst>
                          </p:cTn>
                        </p:par>
                      </p:childTnLst>
                    </p:cTn>
                  </p:par>
                </p:childTnLst>
              </p:cTn>
              <p:nextCondLst>
                <p:cond evt="onClick" delay="0">
                  <p:tgtEl>
                    <p:spTgt spid="12"/>
                  </p:tgtEl>
                </p:cond>
              </p:nextCondLst>
            </p:seq>
            <p:audio>
              <p:cMediaNode vol="80000">
                <p:cTn id="51" fill="hold" display="0">
                  <p:stCondLst>
                    <p:cond delay="indefinite"/>
                  </p:stCondLst>
                  <p:endCondLst>
                    <p:cond evt="onStopAudio" delay="0">
                      <p:tgtEl>
                        <p:sldTgt/>
                      </p:tgtEl>
                    </p:cond>
                  </p:endCondLst>
                </p:cTn>
                <p:tgtEl>
                  <p:spTgt spid="13"/>
                </p:tgtEl>
              </p:cMediaNode>
            </p:audio>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2000" fill="hold"/>
                                        <p:tgtEl>
                                          <p:spTgt spid="14"/>
                                        </p:tgtEl>
                                        <p:attrNameLst>
                                          <p:attrName>fillcolor</p:attrName>
                                        </p:attrNameLst>
                                      </p:cBhvr>
                                      <p:to>
                                        <a:srgbClr val="A5A5A5"/>
                                      </p:to>
                                    </p:animClr>
                                    <p:set>
                                      <p:cBhvr>
                                        <p:cTn id="57" dur="2000" fill="hold"/>
                                        <p:tgtEl>
                                          <p:spTgt spid="14"/>
                                        </p:tgtEl>
                                        <p:attrNameLst>
                                          <p:attrName>fill.type</p:attrName>
                                        </p:attrNameLst>
                                      </p:cBhvr>
                                      <p:to>
                                        <p:strVal val="solid"/>
                                      </p:to>
                                    </p:set>
                                    <p:set>
                                      <p:cBhvr>
                                        <p:cTn id="58" dur="2000" fill="hold"/>
                                        <p:tgtEl>
                                          <p:spTgt spid="14"/>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2992" fill="hold"/>
                                        <p:tgtEl>
                                          <p:spTgt spid="16"/>
                                        </p:tgtEl>
                                      </p:cBhvr>
                                    </p:cmd>
                                  </p:child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5"/>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000" fill="hold"/>
                                        <p:tgtEl>
                                          <p:spTgt spid="15"/>
                                        </p:tgtEl>
                                        <p:attrNameLst>
                                          <p:attrName>fillcolor</p:attrName>
                                        </p:attrNameLst>
                                      </p:cBhvr>
                                      <p:to>
                                        <a:srgbClr val="A5A5A5"/>
                                      </p:to>
                                    </p:animClr>
                                    <p:set>
                                      <p:cBhvr>
                                        <p:cTn id="66" dur="2000" fill="hold"/>
                                        <p:tgtEl>
                                          <p:spTgt spid="15"/>
                                        </p:tgtEl>
                                        <p:attrNameLst>
                                          <p:attrName>fill.type</p:attrName>
                                        </p:attrNameLst>
                                      </p:cBhvr>
                                      <p:to>
                                        <p:strVal val="solid"/>
                                      </p:to>
                                    </p:set>
                                    <p:set>
                                      <p:cBhvr>
                                        <p:cTn id="67" dur="2000" fill="hold"/>
                                        <p:tgtEl>
                                          <p:spTgt spid="15"/>
                                        </p:tgtEl>
                                        <p:attrNameLst>
                                          <p:attrName>fill.on</p:attrName>
                                        </p:attrNameLst>
                                      </p:cBhvr>
                                      <p:to>
                                        <p:strVal val="true"/>
                                      </p:to>
                                    </p:set>
                                  </p:childTnLst>
                                </p:cTn>
                              </p:par>
                              <p:par>
                                <p:cTn id="68" presetID="1" presetClass="mediacall" presetSubtype="0" fill="hold" nodeType="withEffect">
                                  <p:stCondLst>
                                    <p:cond delay="0"/>
                                  </p:stCondLst>
                                  <p:childTnLst>
                                    <p:cmd type="call" cmd="playFrom(0.0)">
                                      <p:cBhvr>
                                        <p:cTn id="69" dur="2992" fill="hold"/>
                                        <p:tgtEl>
                                          <p:spTgt spid="17"/>
                                        </p:tgtEl>
                                      </p:cBhvr>
                                    </p:cmd>
                                  </p:childTnLst>
                                </p:cTn>
                              </p:par>
                            </p:childTnLst>
                          </p:cTn>
                        </p:par>
                      </p:childTnLst>
                    </p:cTn>
                  </p:par>
                </p:childTnLst>
              </p:cTn>
              <p:nextCondLst>
                <p:cond evt="onClick" delay="0">
                  <p:tgtEl>
                    <p:spTgt spid="15"/>
                  </p:tgtEl>
                </p:cond>
              </p:nextCondLst>
            </p:seq>
            <p:audio>
              <p:cMediaNode vol="80000">
                <p:cTn id="70" fill="hold" display="0">
                  <p:stCondLst>
                    <p:cond delay="indefinite"/>
                  </p:stCondLst>
                  <p:endCondLst>
                    <p:cond evt="onStopAudio" delay="0">
                      <p:tgtEl>
                        <p:sldTgt/>
                      </p:tgtEl>
                    </p:cond>
                  </p:endCondLst>
                </p:cTn>
                <p:tgtEl>
                  <p:spTgt spid="16"/>
                </p:tgtEl>
              </p:cMediaNode>
            </p:audio>
            <p:audio>
              <p:cMediaNode vol="80000">
                <p:cTn id="71" fill="hold" display="0">
                  <p:stCondLst>
                    <p:cond delay="indefinite"/>
                  </p:stCondLst>
                  <p:endCondLst>
                    <p:cond evt="onStopAudio" delay="0">
                      <p:tgtEl>
                        <p:sldTgt/>
                      </p:tgtEl>
                    </p:cond>
                  </p:endCondLst>
                </p:cTn>
                <p:tgtEl>
                  <p:spTgt spid="17"/>
                </p:tgtEl>
              </p:cMediaNode>
            </p:audio>
          </p:childTnLst>
        </p:cTn>
      </p:par>
    </p:tnLst>
    <p:bldLst>
      <p:bldP spid="2" grpId="0" animBg="1"/>
      <p:bldP spid="3" grpId="0" animBg="1"/>
      <p:bldP spid="12" grpId="0" animBg="1"/>
      <p:bldP spid="14" grpId="0" animBg="1"/>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 action="ppaction://noaction"/>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353577" y="8198002"/>
            <a:ext cx="2640870" cy="2145707"/>
          </a:xfrm>
          <a:prstGeom prst="rect">
            <a:avLst/>
          </a:prstGeom>
        </p:spPr>
      </p:pic>
      <p:sp>
        <p:nvSpPr>
          <p:cNvPr id="2" name="Cloud Callout 1"/>
          <p:cNvSpPr/>
          <p:nvPr/>
        </p:nvSpPr>
        <p:spPr>
          <a:xfrm>
            <a:off x="3276600" y="3086100"/>
            <a:ext cx="10766410" cy="3499739"/>
          </a:xfrm>
          <a:prstGeom prst="cloudCallout">
            <a:avLst>
              <a:gd name="adj1" fmla="val 43909"/>
              <a:gd name="adj2" fmla="val 99436"/>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1371669">
              <a:defRPr/>
            </a:pPr>
            <a:r>
              <a:rPr lang="en-US" sz="6000" b="1" smtClean="0">
                <a:solidFill>
                  <a:prstClr val="black"/>
                </a:solidFill>
                <a:latin typeface="Arial" panose="020B0604020202020204" pitchFamily="34" charset="0"/>
                <a:cs typeface="Arial" panose="020B0604020202020204" pitchFamily="34" charset="0"/>
                <a:sym typeface="Arial"/>
              </a:rPr>
              <a:t>Cảm </a:t>
            </a:r>
            <a:r>
              <a:rPr lang="en-US" sz="6000" b="1">
                <a:solidFill>
                  <a:prstClr val="black"/>
                </a:solidFill>
                <a:latin typeface="Arial" panose="020B0604020202020204" pitchFamily="34" charset="0"/>
                <a:cs typeface="Arial" panose="020B0604020202020204" pitchFamily="34" charset="0"/>
                <a:sym typeface="Arial"/>
              </a:rPr>
              <a:t>ơn các bạn!!! </a:t>
            </a:r>
          </a:p>
        </p:txBody>
      </p:sp>
      <p:pic>
        <p:nvPicPr>
          <p:cNvPr id="14" name="bensound-jazzyfrenchy.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722721" y="-1828800"/>
            <a:ext cx="914400" cy="914400"/>
          </a:xfrm>
          <a:prstGeom prst="rect">
            <a:avLst/>
          </a:prstGeom>
        </p:spPr>
      </p:pic>
    </p:spTree>
    <p:extLst>
      <p:ext uri="{BB962C8B-B14F-4D97-AF65-F5344CB8AC3E}">
        <p14:creationId xmlns:p14="http://schemas.microsoft.com/office/powerpoint/2010/main" val="30018123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3"/>
                                        </p:tgtEl>
                                        <p:attrNameLst>
                                          <p:attrName>r</p:attrName>
                                        </p:attrNameLst>
                                      </p:cBhvr>
                                    </p:animRot>
                                    <p:animRot by="-240000">
                                      <p:cBhvr>
                                        <p:cTn id="7" dur="200" fill="hold">
                                          <p:stCondLst>
                                            <p:cond delay="200"/>
                                          </p:stCondLst>
                                        </p:cTn>
                                        <p:tgtEl>
                                          <p:spTgt spid="13"/>
                                        </p:tgtEl>
                                        <p:attrNameLst>
                                          <p:attrName>r</p:attrName>
                                        </p:attrNameLst>
                                      </p:cBhvr>
                                    </p:animRot>
                                    <p:animRot by="240000">
                                      <p:cBhvr>
                                        <p:cTn id="8" dur="200" fill="hold">
                                          <p:stCondLst>
                                            <p:cond delay="400"/>
                                          </p:stCondLst>
                                        </p:cTn>
                                        <p:tgtEl>
                                          <p:spTgt spid="13"/>
                                        </p:tgtEl>
                                        <p:attrNameLst>
                                          <p:attrName>r</p:attrName>
                                        </p:attrNameLst>
                                      </p:cBhvr>
                                    </p:animRot>
                                    <p:animRot by="-240000">
                                      <p:cBhvr>
                                        <p:cTn id="9" dur="200" fill="hold">
                                          <p:stCondLst>
                                            <p:cond delay="600"/>
                                          </p:stCondLst>
                                        </p:cTn>
                                        <p:tgtEl>
                                          <p:spTgt spid="13"/>
                                        </p:tgtEl>
                                        <p:attrNameLst>
                                          <p:attrName>r</p:attrName>
                                        </p:attrNameLst>
                                      </p:cBhvr>
                                    </p:animRot>
                                    <p:animRot by="120000">
                                      <p:cBhvr>
                                        <p:cTn id="10" dur="200" fill="hold">
                                          <p:stCondLst>
                                            <p:cond delay="800"/>
                                          </p:stCondLst>
                                        </p:cTn>
                                        <p:tgtEl>
                                          <p:spTgt spid="13"/>
                                        </p:tgtEl>
                                        <p:attrNameLst>
                                          <p:attrName>r</p:attrName>
                                        </p:attrNameLst>
                                      </p:cBhvr>
                                    </p:animRot>
                                  </p:childTnLst>
                                </p:cTn>
                              </p:par>
                              <p:par>
                                <p:cTn id="11" presetID="6" presetClass="entr" presetSubtype="16"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500"/>
                                        <p:tgtEl>
                                          <p:spTgt spid="2"/>
                                        </p:tgtEl>
                                      </p:cBhvr>
                                    </p:animEffect>
                                  </p:childTnLst>
                                </p:cTn>
                              </p:par>
                              <p:par>
                                <p:cTn id="14" presetID="2" presetClass="mediacall" presetSubtype="0" fill="hold" nodeType="withEffect">
                                  <p:stCondLst>
                                    <p:cond delay="0"/>
                                  </p:stCondLst>
                                  <p:childTnLst>
                                    <p:cmd type="call" cmd="togglePause">
                                      <p:cBhvr>
                                        <p:cTn id="15"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660">
                <p:cTn id="16" fill="hold" display="0">
                  <p:stCondLst>
                    <p:cond delay="indefinite"/>
                  </p:stCondLst>
                  <p:endCondLst>
                    <p:cond evt="onStopAudio" delay="0">
                      <p:tgtEl>
                        <p:sldTgt/>
                      </p:tgtEl>
                    </p:cond>
                  </p:endCondLst>
                </p:cTn>
                <p:tgtEl>
                  <p:spTgt spid="14"/>
                </p:tgtEl>
              </p:cMediaNode>
            </p:audio>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786935">
            <a:off x="-44879" y="8124463"/>
            <a:ext cx="2588469" cy="2588469"/>
          </a:xfrm>
          <a:prstGeom prst="rect">
            <a:avLst/>
          </a:prstGeom>
        </p:spPr>
      </p:pic>
      <p:sp>
        <p:nvSpPr>
          <p:cNvPr id="14" name="Oval Callout 13"/>
          <p:cNvSpPr/>
          <p:nvPr/>
        </p:nvSpPr>
        <p:spPr>
          <a:xfrm>
            <a:off x="8090576" y="4152900"/>
            <a:ext cx="1870682" cy="822734"/>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300" b="1" smtClean="0">
                <a:solidFill>
                  <a:prstClr val="black"/>
                </a:solidFill>
              </a:rPr>
              <a:t>Giải</a:t>
            </a:r>
            <a:endParaRPr lang="en-US" sz="4300" b="1">
              <a:solidFill>
                <a:prstClr val="black"/>
              </a:solidFill>
            </a:endParaRPr>
          </a:p>
        </p:txBody>
      </p:sp>
      <p:pic>
        <p:nvPicPr>
          <p:cNvPr id="13"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rot="16988925" flipH="1">
            <a:off x="16240067" y="8264152"/>
            <a:ext cx="1701970" cy="1760013"/>
          </a:xfrm>
          <a:prstGeom prst="rect">
            <a:avLst/>
          </a:prstGeom>
        </p:spPr>
      </p:pic>
      <mc:AlternateContent xmlns:mc="http://schemas.openxmlformats.org/markup-compatibility/2006">
        <mc:Choice xmlns:a14="http://schemas.microsoft.com/office/drawing/2010/main" Requires="a14">
          <p:sp>
            <p:nvSpPr>
              <p:cNvPr id="15" name="Rectangle 14"/>
              <p:cNvSpPr/>
              <p:nvPr/>
            </p:nvSpPr>
            <p:spPr>
              <a:xfrm>
                <a:off x="849237" y="592204"/>
                <a:ext cx="16353363" cy="3070071"/>
              </a:xfrm>
              <a:prstGeom prst="rect">
                <a:avLst/>
              </a:prstGeom>
            </p:spPr>
            <p:txBody>
              <a:bodyPr wrap="square">
                <a:spAutoFit/>
              </a:bodyPr>
              <a:lstStyle/>
              <a:p>
                <a:pPr lvl="0" algn="just">
                  <a:lnSpc>
                    <a:spcPct val="150000"/>
                  </a:lnSpc>
                </a:pPr>
                <a:r>
                  <a:rPr lang="en-US" sz="4300" b="1" smtClean="0">
                    <a:solidFill>
                      <a:srgbClr val="FFFF00"/>
                    </a:solidFill>
                    <a:latin typeface="Arial" panose="020B0604020202020204" pitchFamily="34" charset="0"/>
                    <a:cs typeface="Arial" panose="020B0604020202020204" pitchFamily="34" charset="0"/>
                  </a:rPr>
                  <a:t>Bài 10.11 </a:t>
                </a:r>
                <a:r>
                  <a:rPr lang="en-US" sz="4300" b="1">
                    <a:solidFill>
                      <a:srgbClr val="FFFF00"/>
                    </a:solidFill>
                    <a:latin typeface="Arial" panose="020B0604020202020204" pitchFamily="34" charset="0"/>
                    <a:cs typeface="Arial" panose="020B0604020202020204" pitchFamily="34" charset="0"/>
                  </a:rPr>
                  <a:t>(SGK – </a:t>
                </a:r>
                <a:r>
                  <a:rPr lang="en-US" sz="4300" b="1" smtClean="0">
                    <a:solidFill>
                      <a:srgbClr val="FFFF00"/>
                    </a:solidFill>
                    <a:latin typeface="Arial" panose="020B0604020202020204" pitchFamily="34" charset="0"/>
                    <a:cs typeface="Arial" panose="020B0604020202020204" pitchFamily="34" charset="0"/>
                  </a:rPr>
                  <a:t>tr.121) </a:t>
                </a:r>
                <a:r>
                  <a:rPr lang="vi-VN" sz="4300">
                    <a:solidFill>
                      <a:schemeClr val="bg1"/>
                    </a:solidFill>
                    <a:cs typeface="Arial" panose="020B0604020202020204" pitchFamily="34" charset="0"/>
                  </a:rPr>
                  <a:t>Tính thể tích của hình chóp tam giác đều </a:t>
                </a:r>
                <a14:m>
                  <m:oMath xmlns:m="http://schemas.openxmlformats.org/officeDocument/2006/math">
                    <m:r>
                      <a:rPr lang="vi-VN" sz="4300" i="1" smtClean="0">
                        <a:solidFill>
                          <a:schemeClr val="bg1"/>
                        </a:solidFill>
                        <a:latin typeface="Cambria Math" panose="02040503050406030204" pitchFamily="18" charset="0"/>
                        <a:cs typeface="Arial" panose="020B0604020202020204" pitchFamily="34" charset="0"/>
                      </a:rPr>
                      <m:t>𝑆</m:t>
                    </m:r>
                    <m:r>
                      <a:rPr lang="vi-VN" sz="4300" i="1" smtClean="0">
                        <a:solidFill>
                          <a:schemeClr val="bg1"/>
                        </a:solidFill>
                        <a:latin typeface="Cambria Math" panose="02040503050406030204" pitchFamily="18" charset="0"/>
                        <a:cs typeface="Arial" panose="020B0604020202020204" pitchFamily="34" charset="0"/>
                      </a:rPr>
                      <m:t>.</m:t>
                    </m:r>
                    <m:r>
                      <a:rPr lang="vi-VN" sz="4300" i="1" smtClean="0">
                        <a:solidFill>
                          <a:schemeClr val="bg1"/>
                        </a:solidFill>
                        <a:latin typeface="Cambria Math" panose="02040503050406030204" pitchFamily="18" charset="0"/>
                        <a:cs typeface="Arial" panose="020B0604020202020204" pitchFamily="34" charset="0"/>
                      </a:rPr>
                      <m:t>𝐴𝐵𝐶</m:t>
                    </m:r>
                  </m:oMath>
                </a14:m>
                <a:r>
                  <a:rPr lang="vi-VN" sz="4300">
                    <a:solidFill>
                      <a:schemeClr val="bg1"/>
                    </a:solidFill>
                    <a:cs typeface="Arial" panose="020B0604020202020204" pitchFamily="34" charset="0"/>
                  </a:rPr>
                  <a:t>, biết diện tích đáy của nó bằng </a:t>
                </a:r>
                <a14:m>
                  <m:oMath xmlns:m="http://schemas.openxmlformats.org/officeDocument/2006/math">
                    <m:r>
                      <a:rPr lang="vi-VN" sz="4300" i="1" smtClean="0">
                        <a:solidFill>
                          <a:schemeClr val="bg1"/>
                        </a:solidFill>
                        <a:latin typeface="Cambria Math" panose="02040503050406030204" pitchFamily="18" charset="0"/>
                        <a:cs typeface="Arial" panose="020B0604020202020204" pitchFamily="34" charset="0"/>
                      </a:rPr>
                      <m:t>15,6</m:t>
                    </m:r>
                    <m:r>
                      <a:rPr lang="en-US" sz="4300" b="0" i="1" smtClean="0">
                        <a:solidFill>
                          <a:schemeClr val="bg1"/>
                        </a:solidFill>
                        <a:latin typeface="Cambria Math" panose="02040503050406030204" pitchFamily="18" charset="0"/>
                        <a:cs typeface="Arial" panose="020B0604020202020204" pitchFamily="34" charset="0"/>
                      </a:rPr>
                      <m:t> </m:t>
                    </m:r>
                    <m:sSup>
                      <m:sSupPr>
                        <m:ctrlPr>
                          <a:rPr lang="en-US" sz="4300" b="0" i="1" smtClean="0">
                            <a:solidFill>
                              <a:schemeClr val="bg1"/>
                            </a:solidFill>
                            <a:latin typeface="Cambria Math" panose="02040503050406030204" pitchFamily="18" charset="0"/>
                            <a:cs typeface="Arial" panose="020B0604020202020204" pitchFamily="34" charset="0"/>
                          </a:rPr>
                        </m:ctrlPr>
                      </m:sSupPr>
                      <m:e>
                        <m:r>
                          <a:rPr lang="en-US" sz="4300" b="0" i="1" smtClean="0">
                            <a:solidFill>
                              <a:schemeClr val="bg1"/>
                            </a:solidFill>
                            <a:latin typeface="Cambria Math" panose="02040503050406030204" pitchFamily="18" charset="0"/>
                            <a:cs typeface="Arial" panose="020B0604020202020204" pitchFamily="34" charset="0"/>
                          </a:rPr>
                          <m:t>𝑐𝑚</m:t>
                        </m:r>
                      </m:e>
                      <m:sup>
                        <m:r>
                          <a:rPr lang="en-US" sz="4300" b="0" i="1" smtClean="0">
                            <a:solidFill>
                              <a:schemeClr val="bg1"/>
                            </a:solidFill>
                            <a:latin typeface="Cambria Math" panose="02040503050406030204" pitchFamily="18" charset="0"/>
                            <a:cs typeface="Arial" panose="020B0604020202020204" pitchFamily="34" charset="0"/>
                          </a:rPr>
                          <m:t>2</m:t>
                        </m:r>
                      </m:sup>
                    </m:sSup>
                  </m:oMath>
                </a14:m>
                <a:r>
                  <a:rPr lang="vi-VN" sz="4300" smtClean="0">
                    <a:solidFill>
                      <a:schemeClr val="bg1"/>
                    </a:solidFill>
                    <a:cs typeface="Arial" panose="020B0604020202020204" pitchFamily="34" charset="0"/>
                  </a:rPr>
                  <a:t>, </a:t>
                </a:r>
                <a:r>
                  <a:rPr lang="vi-VN" sz="4300">
                    <a:solidFill>
                      <a:schemeClr val="bg1"/>
                    </a:solidFill>
                    <a:cs typeface="Arial" panose="020B0604020202020204" pitchFamily="34" charset="0"/>
                  </a:rPr>
                  <a:t>chiều cao bằng </a:t>
                </a:r>
                <a14:m>
                  <m:oMath xmlns:m="http://schemas.openxmlformats.org/officeDocument/2006/math">
                    <m:r>
                      <a:rPr lang="vi-VN" sz="4300" i="1" smtClean="0">
                        <a:solidFill>
                          <a:schemeClr val="bg1"/>
                        </a:solidFill>
                        <a:latin typeface="Cambria Math" panose="02040503050406030204" pitchFamily="18" charset="0"/>
                        <a:cs typeface="Arial" panose="020B0604020202020204" pitchFamily="34" charset="0"/>
                      </a:rPr>
                      <m:t>10 </m:t>
                    </m:r>
                    <m:r>
                      <a:rPr lang="vi-VN" sz="4300" i="1" smtClean="0">
                        <a:solidFill>
                          <a:schemeClr val="bg1"/>
                        </a:solidFill>
                        <a:latin typeface="Cambria Math" panose="02040503050406030204" pitchFamily="18" charset="0"/>
                        <a:cs typeface="Arial" panose="020B0604020202020204" pitchFamily="34" charset="0"/>
                      </a:rPr>
                      <m:t>𝑐𝑚</m:t>
                    </m:r>
                  </m:oMath>
                </a14:m>
                <a:r>
                  <a:rPr lang="vi-VN" sz="4300">
                    <a:solidFill>
                      <a:schemeClr val="bg1"/>
                    </a:solidFill>
                    <a:cs typeface="Arial" panose="020B0604020202020204" pitchFamily="34" charset="0"/>
                  </a:rPr>
                  <a:t>.</a:t>
                </a:r>
                <a:endParaRPr lang="en-US" sz="4300">
                  <a:solidFill>
                    <a:schemeClr val="bg1"/>
                  </a:solidFill>
                  <a:latin typeface="Arial" panose="020B0604020202020204" pitchFamily="34" charset="0"/>
                  <a:cs typeface="Arial" panose="020B0604020202020204" pitchFamily="34" charset="0"/>
                </a:endParaRPr>
              </a:p>
            </p:txBody>
          </p:sp>
        </mc:Choice>
        <mc:Fallback>
          <p:sp>
            <p:nvSpPr>
              <p:cNvPr id="15" name="Rectangle 14"/>
              <p:cNvSpPr>
                <a:spLocks noRot="1" noChangeAspect="1" noMove="1" noResize="1" noEditPoints="1" noAdjustHandles="1" noChangeArrowheads="1" noChangeShapeType="1" noTextEdit="1"/>
              </p:cNvSpPr>
              <p:nvPr/>
            </p:nvSpPr>
            <p:spPr>
              <a:xfrm>
                <a:off x="849237" y="592204"/>
                <a:ext cx="16353363" cy="3070071"/>
              </a:xfrm>
              <a:prstGeom prst="rect">
                <a:avLst/>
              </a:prstGeom>
              <a:blipFill>
                <a:blip r:embed="rId23"/>
                <a:stretch>
                  <a:fillRect l="-1454" r="-1491" b="-436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3760956" y="5622102"/>
                <a:ext cx="10529921" cy="3026598"/>
              </a:xfrm>
              <a:prstGeom prst="rect">
                <a:avLst/>
              </a:prstGeom>
            </p:spPr>
            <p:txBody>
              <a:bodyPr wrap="square">
                <a:spAutoFit/>
              </a:bodyPr>
              <a:lstStyle/>
              <a:p>
                <a:pPr algn="just">
                  <a:lnSpc>
                    <a:spcPct val="150000"/>
                  </a:lnSpc>
                  <a:spcBef>
                    <a:spcPts val="300"/>
                  </a:spcBef>
                  <a:spcAft>
                    <a:spcPts val="300"/>
                  </a:spcAft>
                </a:pPr>
                <a:r>
                  <a:rPr lang="vi-VN" sz="4300" smtClean="0">
                    <a:solidFill>
                      <a:schemeClr val="bg1"/>
                    </a:solidFill>
                    <a:ea typeface="Calibri" panose="020F0502020204030204" pitchFamily="34" charset="0"/>
                    <a:cs typeface="Times New Roman" panose="02020603050405020304" pitchFamily="18" charset="0"/>
                  </a:rPr>
                  <a:t>Thể tích khối chóp tam giác đều </a:t>
                </a:r>
                <a14:m>
                  <m:oMath xmlns:m="http://schemas.openxmlformats.org/officeDocument/2006/math">
                    <m:r>
                      <a:rPr lang="vi-VN" sz="4300" i="1">
                        <a:solidFill>
                          <a:schemeClr val="bg1"/>
                        </a:solidFill>
                        <a:effectLst/>
                        <a:ea typeface="Calibri" panose="020F0502020204030204" pitchFamily="34" charset="0"/>
                        <a:cs typeface="Times New Roman" panose="02020603050405020304" pitchFamily="18" charset="0"/>
                      </a:rPr>
                      <m:t>𝑆</m:t>
                    </m:r>
                    <m:r>
                      <a:rPr lang="vi-VN" sz="4300" i="1">
                        <a:solidFill>
                          <a:schemeClr val="bg1"/>
                        </a:solidFill>
                        <a:effectLst/>
                        <a:ea typeface="Calibri" panose="020F0502020204030204" pitchFamily="34" charset="0"/>
                        <a:cs typeface="Times New Roman" panose="02020603050405020304" pitchFamily="18" charset="0"/>
                      </a:rPr>
                      <m:t>.</m:t>
                    </m:r>
                    <m:r>
                      <a:rPr lang="vi-VN" sz="4300" i="1">
                        <a:solidFill>
                          <a:schemeClr val="bg1"/>
                        </a:solidFill>
                        <a:effectLst/>
                        <a:ea typeface="Calibri" panose="020F0502020204030204" pitchFamily="34" charset="0"/>
                        <a:cs typeface="Times New Roman" panose="02020603050405020304" pitchFamily="18" charset="0"/>
                      </a:rPr>
                      <m:t>𝐴𝐵𝐶</m:t>
                    </m:r>
                  </m:oMath>
                </a14:m>
                <a:r>
                  <a:rPr lang="vi-VN" sz="4300">
                    <a:solidFill>
                      <a:schemeClr val="bg1"/>
                    </a:solidFill>
                    <a:effectLst/>
                    <a:ea typeface="Calibri" panose="020F0502020204030204" pitchFamily="34" charset="0"/>
                    <a:cs typeface="Times New Roman" panose="02020603050405020304" pitchFamily="18" charset="0"/>
                  </a:rPr>
                  <a:t> </a:t>
                </a:r>
                <a:r>
                  <a:rPr lang="vi-VN" sz="4300">
                    <a:solidFill>
                      <a:schemeClr val="bg1"/>
                    </a:solidFill>
                    <a:effectLst/>
                    <a:ea typeface="Calibri" panose="020F0502020204030204" pitchFamily="34" charset="0"/>
                    <a:cs typeface="Times New Roman" panose="02020603050405020304" pitchFamily="18" charset="0"/>
                  </a:rPr>
                  <a:t>là </a:t>
                </a:r>
                <a:endParaRPr lang="en-US" sz="4300" smtClean="0">
                  <a:solidFill>
                    <a:schemeClr val="bg1"/>
                  </a:solidFill>
                  <a:effectLst/>
                  <a:ea typeface="Calibri" panose="020F0502020204030204" pitchFamily="34" charset="0"/>
                  <a:cs typeface="Times New Roman" panose="02020603050405020304" pitchFamily="18" charset="0"/>
                </a:endParaRPr>
              </a:p>
              <a:p>
                <a:pPr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f>
                        <m:fPr>
                          <m:ctrlPr>
                            <a:rPr lang="en-US" sz="4300" i="1">
                              <a:solidFill>
                                <a:schemeClr val="bg1"/>
                              </a:solidFill>
                              <a:effectLst/>
                              <a:ea typeface="Calibri" panose="020F0502020204030204" pitchFamily="34" charset="0"/>
                              <a:cs typeface="Times New Roman" panose="02020603050405020304" pitchFamily="18" charset="0"/>
                            </a:rPr>
                          </m:ctrlPr>
                        </m:fPr>
                        <m:num>
                          <m:r>
                            <a:rPr lang="vi-VN" sz="4300" i="1">
                              <a:solidFill>
                                <a:schemeClr val="bg1"/>
                              </a:solidFill>
                              <a:effectLst/>
                              <a:ea typeface="Calibri" panose="020F0502020204030204" pitchFamily="34" charset="0"/>
                              <a:cs typeface="Times New Roman" panose="02020603050405020304" pitchFamily="18" charset="0"/>
                            </a:rPr>
                            <m:t>1</m:t>
                          </m:r>
                        </m:num>
                        <m:den>
                          <m:r>
                            <a:rPr lang="vi-VN" sz="4300" i="1">
                              <a:solidFill>
                                <a:schemeClr val="bg1"/>
                              </a:solidFill>
                              <a:effectLst/>
                              <a:ea typeface="Calibri" panose="020F0502020204030204" pitchFamily="34" charset="0"/>
                              <a:cs typeface="Times New Roman" panose="02020603050405020304" pitchFamily="18" charset="0"/>
                            </a:rPr>
                            <m:t>3</m:t>
                          </m:r>
                        </m:den>
                      </m:f>
                      <m:r>
                        <a:rPr lang="vi-VN" sz="4300" i="1">
                          <a:solidFill>
                            <a:schemeClr val="bg1"/>
                          </a:solidFill>
                          <a:effectLst/>
                          <a:ea typeface="Calibri" panose="020F0502020204030204" pitchFamily="34" charset="0"/>
                          <a:cs typeface="Times New Roman" panose="02020603050405020304" pitchFamily="18" charset="0"/>
                        </a:rPr>
                        <m:t> . 15,6.10=52 </m:t>
                      </m:r>
                      <m:r>
                        <a:rPr lang="vi-VN" sz="4300" i="1">
                          <a:solidFill>
                            <a:schemeClr val="bg1"/>
                          </a:solidFill>
                          <a:effectLst/>
                          <a:ea typeface="Calibri" panose="020F0502020204030204" pitchFamily="34" charset="0"/>
                          <a:cs typeface="Times New Roman" panose="02020603050405020304" pitchFamily="18" charset="0"/>
                        </a:rPr>
                        <m:t>𝑐</m:t>
                      </m:r>
                      <m:sSup>
                        <m:sSupPr>
                          <m:ctrlPr>
                            <a:rPr lang="en-US" sz="4300" i="1">
                              <a:solidFill>
                                <a:schemeClr val="bg1"/>
                              </a:solidFill>
                              <a:effectLst/>
                              <a:ea typeface="Calibri" panose="020F0502020204030204" pitchFamily="34" charset="0"/>
                              <a:cs typeface="Times New Roman" panose="02020603050405020304" pitchFamily="18" charset="0"/>
                            </a:rPr>
                          </m:ctrlPr>
                        </m:sSupPr>
                        <m:e>
                          <m:r>
                            <a:rPr lang="vi-VN" sz="4300" i="1">
                              <a:solidFill>
                                <a:schemeClr val="bg1"/>
                              </a:solidFill>
                              <a:effectLst/>
                              <a:ea typeface="Calibri" panose="020F0502020204030204" pitchFamily="34" charset="0"/>
                              <a:cs typeface="Times New Roman" panose="02020603050405020304" pitchFamily="18" charset="0"/>
                            </a:rPr>
                            <m:t>𝑚</m:t>
                          </m:r>
                        </m:e>
                        <m:sup>
                          <m:r>
                            <a:rPr lang="vi-VN" sz="4300" i="1">
                              <a:solidFill>
                                <a:schemeClr val="bg1"/>
                              </a:solidFill>
                              <a:effectLst/>
                              <a:ea typeface="Calibri" panose="020F0502020204030204" pitchFamily="34" charset="0"/>
                              <a:cs typeface="Times New Roman" panose="02020603050405020304" pitchFamily="18" charset="0"/>
                            </a:rPr>
                            <m:t>3</m:t>
                          </m:r>
                        </m:sup>
                      </m:sSup>
                    </m:oMath>
                  </m:oMathPara>
                </a14:m>
                <a:endParaRPr lang="en-US" sz="4300">
                  <a:solidFill>
                    <a:schemeClr val="bg1"/>
                  </a:solidFill>
                  <a:effectLst/>
                  <a:ea typeface="Arial" panose="020B0604020202020204" pitchFamily="34" charset="0"/>
                  <a:cs typeface="Times New Roman" panose="02020603050405020304" pitchFamily="18" charset="0"/>
                </a:endParaRPr>
              </a:p>
            </p:txBody>
          </p:sp>
        </mc:Choice>
        <mc:Fallback>
          <p:sp>
            <p:nvSpPr>
              <p:cNvPr id="7" name="Rectangle 6"/>
              <p:cNvSpPr>
                <a:spLocks noRot="1" noChangeAspect="1" noMove="1" noResize="1" noEditPoints="1" noAdjustHandles="1" noChangeArrowheads="1" noChangeShapeType="1" noTextEdit="1"/>
              </p:cNvSpPr>
              <p:nvPr/>
            </p:nvSpPr>
            <p:spPr>
              <a:xfrm>
                <a:off x="3760956" y="5622102"/>
                <a:ext cx="10529921" cy="3026598"/>
              </a:xfrm>
              <a:prstGeom prst="rect">
                <a:avLst/>
              </a:prstGeom>
              <a:blipFill>
                <a:blip r:embed="rId24"/>
                <a:stretch>
                  <a:fillRect l="-2316"/>
                </a:stretch>
              </a:blipFill>
            </p:spPr>
            <p:txBody>
              <a:bodyPr/>
              <a:lstStyle/>
              <a:p>
                <a:r>
                  <a:rPr lang="en-US">
                    <a:noFill/>
                  </a:rPr>
                  <a:t> </a:t>
                </a:r>
              </a:p>
            </p:txBody>
          </p:sp>
        </mc:Fallback>
      </mc:AlternateContent>
    </p:spTree>
    <p:extLst>
      <p:ext uri="{BB962C8B-B14F-4D97-AF65-F5344CB8AC3E}">
        <p14:creationId xmlns:p14="http://schemas.microsoft.com/office/powerpoint/2010/main" val="3621313706"/>
      </p:ext>
    </p:extLst>
  </p:cSld>
  <p:clrMapOvr>
    <a:masterClrMapping/>
  </p:clrMapOvr>
  <mc:AlternateContent xmlns:mc="http://schemas.openxmlformats.org/markup-compatibility/2006" xmlns:p14="http://schemas.microsoft.com/office/powerpoint/2010/main">
    <mc:Choice Requires="p14">
      <p:transition spd="med" p14:dur="700">
        <p:push dir="r"/>
      </p:transition>
    </mc:Choice>
    <mc:Fallback xmlns="">
      <p:transition spd="med">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ipe(left)">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randombar(horizontal)">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 name="Picture 23"/>
          <p:cNvPicPr>
            <a:picLocks noChangeAspect="1"/>
          </p:cNvPicPr>
          <p:nvPr/>
        </p:nvPicPr>
        <p:blipFill>
          <a:blip r:embed="rId2">
            <a:duotone>
              <a:prstClr val="black"/>
              <a:srgbClr val="4CA289">
                <a:tint val="45000"/>
                <a:satMod val="400000"/>
              </a:srgbClr>
            </a:duotone>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556889" y="9410700"/>
            <a:ext cx="2109416" cy="384968"/>
          </a:xfrm>
          <a:prstGeom prst="rect">
            <a:avLst/>
          </a:prstGeom>
        </p:spPr>
      </p:pic>
      <p:sp>
        <p:nvSpPr>
          <p:cNvPr id="27" name="Oval Callout 26"/>
          <p:cNvSpPr/>
          <p:nvPr/>
        </p:nvSpPr>
        <p:spPr>
          <a:xfrm>
            <a:off x="12954000" y="3162300"/>
            <a:ext cx="1676400" cy="843574"/>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800" b="1" smtClean="0">
                <a:solidFill>
                  <a:prstClr val="black"/>
                </a:solidFill>
              </a:rPr>
              <a:t>Giải</a:t>
            </a:r>
            <a:endParaRPr lang="en-US" sz="3800" b="1">
              <a:solidFill>
                <a:prstClr val="black"/>
              </a:solidFill>
            </a:endParaRPr>
          </a:p>
        </p:txBody>
      </p:sp>
      <p:grpSp>
        <p:nvGrpSpPr>
          <p:cNvPr id="16" name="Group 2"/>
          <p:cNvGrpSpPr/>
          <p:nvPr/>
        </p:nvGrpSpPr>
        <p:grpSpPr>
          <a:xfrm rot="-5400000">
            <a:off x="9237681" y="163862"/>
            <a:ext cx="1486106" cy="20969969"/>
            <a:chOff x="0" y="0"/>
            <a:chExt cx="2771140" cy="17082440"/>
          </a:xfrm>
          <a:solidFill>
            <a:srgbClr val="438F79"/>
          </a:solidFill>
        </p:grpSpPr>
        <p:sp>
          <p:nvSpPr>
            <p:cNvPr id="17"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sp>
        <p:nvSpPr>
          <p:cNvPr id="12" name="Rectangle 11"/>
          <p:cNvSpPr/>
          <p:nvPr/>
        </p:nvSpPr>
        <p:spPr>
          <a:xfrm>
            <a:off x="586660" y="158416"/>
            <a:ext cx="17079645" cy="2661626"/>
          </a:xfrm>
          <a:prstGeom prst="rect">
            <a:avLst/>
          </a:prstGeom>
        </p:spPr>
        <p:txBody>
          <a:bodyPr wrap="square">
            <a:spAutoFit/>
          </a:bodyPr>
          <a:lstStyle/>
          <a:p>
            <a:pPr lvl="0" algn="just">
              <a:lnSpc>
                <a:spcPct val="150000"/>
              </a:lnSpc>
            </a:pPr>
            <a:r>
              <a:rPr kumimoji="0" lang="en-US"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Bài </a:t>
            </a:r>
            <a:r>
              <a:rPr kumimoji="0" lang="en-US"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10.12 </a:t>
            </a:r>
            <a:r>
              <a:rPr kumimoji="0" lang="en-US" sz="4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(SGK – </a:t>
            </a:r>
            <a:r>
              <a:rPr kumimoji="0" lang="en-US"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tr.122) </a:t>
            </a:r>
            <a:r>
              <a:rPr lang="vi-VN" sz="3800">
                <a:cs typeface="Arial" panose="020B0604020202020204" pitchFamily="34" charset="0"/>
              </a:rPr>
              <a:t>Trong các miếng bìa ở Hình 10.32, miếng bìa nào khi gấp và dán lại thì được một hình chóp tam giác đều, miếng nào thì được một hình chóp tứ </a:t>
            </a:r>
            <a:r>
              <a:rPr lang="vi-VN" sz="3800">
                <a:cs typeface="Arial" panose="020B0604020202020204" pitchFamily="34" charset="0"/>
              </a:rPr>
              <a:t>giác </a:t>
            </a:r>
            <a:r>
              <a:rPr lang="vi-VN" sz="3800" smtClean="0">
                <a:cs typeface="Arial" panose="020B0604020202020204" pitchFamily="34" charset="0"/>
              </a:rPr>
              <a:t>đều</a:t>
            </a:r>
            <a:r>
              <a:rPr lang="en-US" sz="3800" smtClean="0">
                <a:latin typeface="Arial" panose="020B0604020202020204" pitchFamily="34" charset="0"/>
                <a:cs typeface="Arial" panose="020B0604020202020204" pitchFamily="34" charset="0"/>
              </a:rPr>
              <a:t>?</a:t>
            </a:r>
            <a:endParaRPr kumimoji="0" lang="en-US" sz="3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4" name="Rectangle 3"/>
          <p:cNvSpPr/>
          <p:nvPr/>
        </p:nvSpPr>
        <p:spPr>
          <a:xfrm>
            <a:off x="10114484" y="4590514"/>
            <a:ext cx="7543800" cy="3600986"/>
          </a:xfrm>
          <a:prstGeom prst="rect">
            <a:avLst/>
          </a:prstGeom>
        </p:spPr>
        <p:txBody>
          <a:bodyPr wrap="square">
            <a:spAutoFit/>
          </a:bodyPr>
          <a:lstStyle/>
          <a:p>
            <a:pPr algn="just">
              <a:lnSpc>
                <a:spcPct val="150000"/>
              </a:lnSpc>
              <a:spcBef>
                <a:spcPts val="300"/>
              </a:spcBef>
              <a:spcAft>
                <a:spcPts val="300"/>
              </a:spcAft>
            </a:pPr>
            <a:r>
              <a:rPr lang="fr-FR" sz="3800">
                <a:solidFill>
                  <a:srgbClr val="000000"/>
                </a:solidFill>
                <a:latin typeface="Arial" panose="020B0604020202020204" pitchFamily="34" charset="0"/>
                <a:ea typeface="Calibri" panose="020F0502020204030204" pitchFamily="34" charset="0"/>
                <a:cs typeface="Arial" panose="020B0604020202020204" pitchFamily="34" charset="0"/>
              </a:rPr>
              <a:t>Hình 2 gấp và dán lại thành hình chóp tứ giác đều;</a:t>
            </a:r>
          </a:p>
          <a:p>
            <a:pPr algn="just">
              <a:lnSpc>
                <a:spcPct val="150000"/>
              </a:lnSpc>
              <a:spcBef>
                <a:spcPts val="300"/>
              </a:spcBef>
              <a:spcAft>
                <a:spcPts val="300"/>
              </a:spcAft>
            </a:pPr>
            <a:r>
              <a:rPr lang="fr-FR" sz="3800">
                <a:solidFill>
                  <a:srgbClr val="000000"/>
                </a:solidFill>
                <a:latin typeface="Arial" panose="020B0604020202020204" pitchFamily="34" charset="0"/>
                <a:ea typeface="Calibri" panose="020F0502020204030204" pitchFamily="34" charset="0"/>
                <a:cs typeface="Arial" panose="020B0604020202020204" pitchFamily="34" charset="0"/>
              </a:rPr>
              <a:t>Hình 4 gấp và dán lại thành hình chóp tam giác đều. </a:t>
            </a:r>
            <a:endParaRPr lang="fr-FR" sz="3800">
              <a:solidFill>
                <a:srgbClr val="000000"/>
              </a:solidFill>
              <a:latin typeface="Arial" panose="020B0604020202020204" pitchFamily="34" charset="0"/>
              <a:ea typeface="Calibri" panose="020F0502020204030204" pitchFamily="34" charset="0"/>
              <a:cs typeface="Arial" panose="020B0604020202020204" pitchFamily="34" charset="0"/>
            </a:endParaRPr>
          </a:p>
        </p:txBody>
      </p:sp>
      <p:pic>
        <p:nvPicPr>
          <p:cNvPr id="2" name="Picture 1"/>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contrast="40000"/>
                    </a14:imgEffect>
                  </a14:imgLayer>
                </a14:imgProps>
              </a:ext>
            </a:extLst>
          </a:blip>
          <a:stretch>
            <a:fillRect/>
          </a:stretch>
        </p:blipFill>
        <p:spPr>
          <a:xfrm>
            <a:off x="586659" y="3238500"/>
            <a:ext cx="8996341" cy="6629400"/>
          </a:xfrm>
          <a:prstGeom prst="rect">
            <a:avLst/>
          </a:prstGeom>
        </p:spPr>
      </p:pic>
    </p:spTree>
    <p:extLst>
      <p:ext uri="{BB962C8B-B14F-4D97-AF65-F5344CB8AC3E}">
        <p14:creationId xmlns:p14="http://schemas.microsoft.com/office/powerpoint/2010/main" val="402263645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barn(inVertical)">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anim calcmode="lin" valueType="num">
                                      <p:cBhvr>
                                        <p:cTn id="25" dur="500" fill="hold"/>
                                        <p:tgtEl>
                                          <p:spTgt spid="4"/>
                                        </p:tgtEl>
                                        <p:attrNameLst>
                                          <p:attrName>ppt_x</p:attrName>
                                        </p:attrNameLst>
                                      </p:cBhvr>
                                      <p:tavLst>
                                        <p:tav tm="0">
                                          <p:val>
                                            <p:strVal val="#ppt_x"/>
                                          </p:val>
                                        </p:tav>
                                        <p:tav tm="100000">
                                          <p:val>
                                            <p:strVal val="#ppt_x"/>
                                          </p:val>
                                        </p:tav>
                                      </p:tavLst>
                                    </p:anim>
                                    <p:anim calcmode="lin" valueType="num">
                                      <p:cBhvr>
                                        <p:cTn id="26"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Effect transition="in" filter="wipe(up)">
                                      <p:cBhvr>
                                        <p:cTn id="31" dur="500"/>
                                        <p:tgtEl>
                                          <p:spTgt spid="4">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4">
                                            <p:txEl>
                                              <p:pRg st="1" end="1"/>
                                            </p:txEl>
                                          </p:spTgt>
                                        </p:tgtEl>
                                        <p:attrNameLst>
                                          <p:attrName>style.visibility</p:attrName>
                                        </p:attrNameLst>
                                      </p:cBhvr>
                                      <p:to>
                                        <p:strVal val="visible"/>
                                      </p:to>
                                    </p:set>
                                    <p:animEffect transition="in" filter="wipe(up)">
                                      <p:cBhvr>
                                        <p:cTn id="36"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12"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14" name="Picture 4"/>
          <p:cNvPicPr>
            <a:picLocks noChangeAspect="1"/>
          </p:cNvPicPr>
          <p:nvPr/>
        </p:nvPicPr>
        <p:blipFill>
          <a:blip r:embed="rId2">
            <a:alphaModFix amt="56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9474849" y="419100"/>
            <a:ext cx="6544433" cy="6544433"/>
          </a:xfrm>
          <a:prstGeom prst="rect">
            <a:avLst/>
          </a:prstGeom>
        </p:spPr>
      </p:pic>
      <p:grpSp>
        <p:nvGrpSpPr>
          <p:cNvPr id="2" name="Group 2"/>
          <p:cNvGrpSpPr/>
          <p:nvPr/>
        </p:nvGrpSpPr>
        <p:grpSpPr>
          <a:xfrm>
            <a:off x="2047146" y="2019300"/>
            <a:ext cx="13878654" cy="4108076"/>
            <a:chOff x="0" y="0"/>
            <a:chExt cx="5678267" cy="1677975"/>
          </a:xfrm>
        </p:grpSpPr>
        <p:sp>
          <p:nvSpPr>
            <p:cNvPr id="3" name="Freeform 3"/>
            <p:cNvSpPr/>
            <p:nvPr/>
          </p:nvSpPr>
          <p:spPr>
            <a:xfrm>
              <a:off x="0" y="0"/>
              <a:ext cx="5678267" cy="1677975"/>
            </a:xfrm>
            <a:custGeom>
              <a:avLst/>
              <a:gdLst/>
              <a:ahLst/>
              <a:cxnLst/>
              <a:rect l="l" t="t" r="r" b="b"/>
              <a:pathLst>
                <a:path w="5678267" h="1677975">
                  <a:moveTo>
                    <a:pt x="5553807" y="1677975"/>
                  </a:moveTo>
                  <a:lnTo>
                    <a:pt x="124460" y="1677975"/>
                  </a:lnTo>
                  <a:cubicBezTo>
                    <a:pt x="55880" y="1677975"/>
                    <a:pt x="0" y="1622095"/>
                    <a:pt x="0" y="1553515"/>
                  </a:cubicBezTo>
                  <a:lnTo>
                    <a:pt x="0" y="124460"/>
                  </a:lnTo>
                  <a:cubicBezTo>
                    <a:pt x="0" y="55880"/>
                    <a:pt x="55880" y="0"/>
                    <a:pt x="124460" y="0"/>
                  </a:cubicBezTo>
                  <a:lnTo>
                    <a:pt x="5553807" y="0"/>
                  </a:lnTo>
                  <a:cubicBezTo>
                    <a:pt x="5622387" y="0"/>
                    <a:pt x="5678267" y="55880"/>
                    <a:pt x="5678267" y="124460"/>
                  </a:cubicBezTo>
                  <a:lnTo>
                    <a:pt x="5678267" y="1553515"/>
                  </a:lnTo>
                  <a:cubicBezTo>
                    <a:pt x="5678267" y="1622095"/>
                    <a:pt x="5622387" y="1677975"/>
                    <a:pt x="5553807" y="1677975"/>
                  </a:cubicBezTo>
                  <a:close/>
                </a:path>
              </a:pathLst>
            </a:custGeom>
            <a:solidFill>
              <a:srgbClr val="FFFFFF"/>
            </a:solidFill>
          </p:spPr>
        </p:sp>
      </p:gr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365114" y="1207906"/>
            <a:ext cx="2464832" cy="5744312"/>
          </a:xfrm>
          <a:prstGeom prst="rect">
            <a:avLst/>
          </a:prstGeom>
        </p:spPr>
      </p:pic>
      <p:pic>
        <p:nvPicPr>
          <p:cNvPr id="7"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295400" y="8221808"/>
            <a:ext cx="12469085" cy="4130384"/>
          </a:xfrm>
          <a:prstGeom prst="rect">
            <a:avLst/>
          </a:prstGeom>
        </p:spPr>
      </p:pic>
      <p:pic>
        <p:nvPicPr>
          <p:cNvPr id="8"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7315200" y="8648700"/>
            <a:ext cx="12469085" cy="4130384"/>
          </a:xfrm>
          <a:prstGeom prst="rect">
            <a:avLst/>
          </a:prstGeom>
        </p:spPr>
      </p:pic>
      <p:grpSp>
        <p:nvGrpSpPr>
          <p:cNvPr id="10" name="Group 4"/>
          <p:cNvGrpSpPr/>
          <p:nvPr/>
        </p:nvGrpSpPr>
        <p:grpSpPr>
          <a:xfrm>
            <a:off x="1524000" y="1401022"/>
            <a:ext cx="2466580" cy="2297914"/>
            <a:chOff x="0" y="0"/>
            <a:chExt cx="6350000" cy="6350000"/>
          </a:xfrm>
          <a:solidFill>
            <a:srgbClr val="87CB8F"/>
          </a:solidFill>
        </p:grpSpPr>
        <p:sp>
          <p:nvSpPr>
            <p:cNvPr id="12"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pic>
        <p:nvPicPr>
          <p:cNvPr id="15" name="Picture 23"/>
          <p:cNvPicPr>
            <a:picLocks noChangeAspect="1"/>
          </p:cNvPicPr>
          <p:nvPr/>
        </p:nvPicPr>
        <p:blipFill>
          <a:blip r:embed="rId8">
            <a:lum bright="70000" contrast="-70000"/>
            <a:extLst>
              <a:ext uri="{BEBA8EAE-BF5A-486C-A8C5-ECC9F3942E4B}">
                <a14:imgProps xmlns:a14="http://schemas.microsoft.com/office/drawing/2010/main">
                  <a14:imgLayer r:embed="rId9">
                    <a14:imgEffect>
                      <a14:saturation sat="300000"/>
                    </a14:imgEffect>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flipV="1">
            <a:off x="7454627" y="7168452"/>
            <a:ext cx="3063692" cy="559124"/>
          </a:xfrm>
          <a:prstGeom prst="rect">
            <a:avLst/>
          </a:prstGeom>
        </p:spPr>
      </p:pic>
      <p:sp>
        <p:nvSpPr>
          <p:cNvPr id="17" name="Rectangle 16"/>
          <p:cNvSpPr/>
          <p:nvPr/>
        </p:nvSpPr>
        <p:spPr>
          <a:xfrm>
            <a:off x="5430426" y="3116580"/>
            <a:ext cx="7010400" cy="1508555"/>
          </a:xfrm>
          <a:prstGeom prst="rect">
            <a:avLst/>
          </a:prstGeom>
        </p:spPr>
        <p:txBody>
          <a:bodyPr wrap="square">
            <a:spAutoFit/>
          </a:bodyPr>
          <a:lstStyle/>
          <a:p>
            <a:pPr algn="ctr">
              <a:lnSpc>
                <a:spcPct val="150000"/>
              </a:lnSpc>
              <a:tabLst>
                <a:tab pos="360045" algn="l"/>
                <a:tab pos="720090" algn="l"/>
              </a:tabLst>
            </a:pPr>
            <a:r>
              <a:rPr lang="en-US" sz="7000" b="1" smtClean="0">
                <a:solidFill>
                  <a:prstClr val="black"/>
                </a:solidFill>
                <a:latin typeface="Arial" panose="020B0604020202020204" pitchFamily="34" charset="0"/>
                <a:ea typeface="Calibri" panose="020F0502020204030204" pitchFamily="34" charset="0"/>
                <a:cs typeface="Arial" panose="020B0604020202020204" pitchFamily="34" charset="0"/>
              </a:rPr>
              <a:t>VẬN DỤNG</a:t>
            </a:r>
            <a:endParaRPr lang="vi-VN" sz="7000" b="1">
              <a:solidFill>
                <a:prstClr val="black"/>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649841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2" name="Picture 22"/>
          <p:cNvPicPr>
            <a:picLocks noChangeAspect="1"/>
          </p:cNvPicPr>
          <p:nvPr/>
        </p:nvPicPr>
        <p:blipFill>
          <a:blip r:embed="rId3" cstate="print">
            <a:duotone>
              <a:prstClr val="black"/>
              <a:srgbClr val="4CA289">
                <a:tint val="45000"/>
                <a:satMod val="400000"/>
              </a:srgbClr>
            </a:duotone>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6772189">
            <a:off x="16499192" y="8777694"/>
            <a:ext cx="1745519" cy="983837"/>
          </a:xfrm>
          <a:prstGeom prst="rect">
            <a:avLst/>
          </a:prstGeom>
        </p:spPr>
      </p:pic>
      <p:grpSp>
        <p:nvGrpSpPr>
          <p:cNvPr id="9" name="Group 2"/>
          <p:cNvGrpSpPr/>
          <p:nvPr/>
        </p:nvGrpSpPr>
        <p:grpSpPr>
          <a:xfrm rot="-5400000">
            <a:off x="1071533" y="6967568"/>
            <a:ext cx="1069191" cy="6717455"/>
            <a:chOff x="0" y="0"/>
            <a:chExt cx="2771140" cy="17082440"/>
          </a:xfrm>
          <a:solidFill>
            <a:srgbClr val="438F79"/>
          </a:solidFill>
        </p:grpSpPr>
        <p:sp>
          <p:nvSpPr>
            <p:cNvPr id="10"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sp>
        <p:nvSpPr>
          <p:cNvPr id="8" name="Google Shape;911;p39"/>
          <p:cNvSpPr txBox="1">
            <a:spLocks/>
          </p:cNvSpPr>
          <p:nvPr/>
        </p:nvSpPr>
        <p:spPr>
          <a:xfrm>
            <a:off x="1426500" y="342900"/>
            <a:ext cx="15435000" cy="1046400"/>
          </a:xfrm>
          <a:prstGeom prst="rect">
            <a:avLst/>
          </a:prstGeom>
        </p:spPr>
        <p:txBody>
          <a:bodyPr spcFirstLastPara="1" wrap="square" lIns="182850" tIns="182850" rIns="182850" bIns="18285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6600" b="1" smtClean="0">
                <a:solidFill>
                  <a:srgbClr val="C00000"/>
                </a:solidFill>
                <a:latin typeface="Arial" panose="020B0604020202020204" pitchFamily="34" charset="0"/>
                <a:cs typeface="Arial" panose="020B0604020202020204" pitchFamily="34" charset="0"/>
              </a:rPr>
              <a:t>KHỞI ĐỘNG</a:t>
            </a:r>
            <a:endParaRPr lang="en-US" sz="6600" b="1" dirty="0">
              <a:solidFill>
                <a:srgbClr val="C00000"/>
              </a:solidFill>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6">
            <a:duotone>
              <a:prstClr val="black"/>
              <a:srgbClr val="438F79">
                <a:tint val="45000"/>
                <a:satMod val="400000"/>
              </a:srgbClr>
            </a:duotone>
            <a:extLst>
              <a:ext uri="{BEBA8EAE-BF5A-486C-A8C5-ECC9F3942E4B}">
                <a14:imgProps xmlns:a14="http://schemas.microsoft.com/office/drawing/2010/main">
                  <a14:imgLayer r:embed="rId7">
                    <a14:imgEffect>
                      <a14:saturation sat="400000"/>
                    </a14:imgEffect>
                  </a14:imgLayer>
                </a14:imgProps>
              </a:ext>
            </a:extLst>
          </a:blip>
          <a:stretch>
            <a:fillRect/>
          </a:stretch>
        </p:blipFill>
        <p:spPr>
          <a:xfrm>
            <a:off x="576388" y="833652"/>
            <a:ext cx="880949" cy="646232"/>
          </a:xfrm>
          <a:prstGeom prst="rect">
            <a:avLst/>
          </a:prstGeom>
        </p:spPr>
      </p:pic>
      <mc:AlternateContent xmlns:mc="http://schemas.openxmlformats.org/markup-compatibility/2006">
        <mc:Choice xmlns:a14="http://schemas.microsoft.com/office/drawing/2010/main" Requires="a14">
          <p:sp>
            <p:nvSpPr>
              <p:cNvPr id="2" name="Rectangle 1"/>
              <p:cNvSpPr/>
              <p:nvPr/>
            </p:nvSpPr>
            <p:spPr>
              <a:xfrm>
                <a:off x="795181" y="1720051"/>
                <a:ext cx="16697633" cy="2629374"/>
              </a:xfrm>
              <a:prstGeom prst="rect">
                <a:avLst/>
              </a:prstGeom>
            </p:spPr>
            <p:txBody>
              <a:bodyPr wrap="square">
                <a:spAutoFit/>
              </a:bodyPr>
              <a:lstStyle/>
              <a:p>
                <a:pPr algn="just">
                  <a:lnSpc>
                    <a:spcPct val="150000"/>
                  </a:lnSpc>
                  <a:spcBef>
                    <a:spcPts val="300"/>
                  </a:spcBef>
                  <a:spcAft>
                    <a:spcPts val="300"/>
                  </a:spcAft>
                </a:pPr>
                <a:r>
                  <a:rPr lang="vi-VN" sz="3800">
                    <a:ea typeface="Calibri" panose="020F0502020204030204" pitchFamily="34" charset="0"/>
                    <a:cs typeface="Times New Roman" panose="02020603050405020304" pitchFamily="18" charset="0"/>
                  </a:rPr>
                  <a:t>Tính diện tích bìa cần để làm một hộp quà hình chóp tam giác đều có bốn mặt là tam giác đều bằng nhau cạnh </a:t>
                </a:r>
                <a14:m>
                  <m:oMath xmlns:m="http://schemas.openxmlformats.org/officeDocument/2006/math">
                    <m:r>
                      <a:rPr lang="vi-VN" sz="3800" i="0">
                        <a:effectLst/>
                        <a:ea typeface="Calibri" panose="020F0502020204030204" pitchFamily="34" charset="0"/>
                        <a:cs typeface="Times New Roman" panose="02020603050405020304" pitchFamily="18" charset="0"/>
                      </a:rPr>
                      <m:t>4,4 </m:t>
                    </m:r>
                    <m:r>
                      <m:rPr>
                        <m:sty m:val="p"/>
                      </m:rPr>
                      <a:rPr lang="vi-VN" sz="3800" i="0">
                        <a:effectLst/>
                        <a:ea typeface="Calibri" panose="020F0502020204030204" pitchFamily="34" charset="0"/>
                        <a:cs typeface="Times New Roman" panose="02020603050405020304" pitchFamily="18" charset="0"/>
                      </a:rPr>
                      <m:t>cm</m:t>
                    </m:r>
                  </m:oMath>
                </a14:m>
                <a:r>
                  <a:rPr lang="vi-VN" sz="3800">
                    <a:effectLst/>
                    <a:ea typeface="Calibri" panose="020F0502020204030204" pitchFamily="34" charset="0"/>
                    <a:cs typeface="Times New Roman" panose="02020603050405020304" pitchFamily="18" charset="0"/>
                  </a:rPr>
                  <a:t> và chiều cao mặt đáy bằng </a:t>
                </a:r>
                <a14:m>
                  <m:oMath xmlns:m="http://schemas.openxmlformats.org/officeDocument/2006/math">
                    <m:r>
                      <a:rPr lang="vi-VN" sz="3800" i="0">
                        <a:effectLst/>
                        <a:ea typeface="Calibri" panose="020F0502020204030204" pitchFamily="34" charset="0"/>
                        <a:cs typeface="Times New Roman" panose="02020603050405020304" pitchFamily="18" charset="0"/>
                      </a:rPr>
                      <m:t>3 </m:t>
                    </m:r>
                    <m:r>
                      <m:rPr>
                        <m:sty m:val="p"/>
                      </m:rPr>
                      <a:rPr lang="vi-VN" sz="3800" i="0">
                        <a:effectLst/>
                        <a:ea typeface="Calibri" panose="020F0502020204030204" pitchFamily="34" charset="0"/>
                        <a:cs typeface="Times New Roman" panose="02020603050405020304" pitchFamily="18" charset="0"/>
                      </a:rPr>
                      <m:t>cm</m:t>
                    </m:r>
                  </m:oMath>
                </a14:m>
                <a:r>
                  <a:rPr lang="vi-VN" sz="3800">
                    <a:effectLst/>
                    <a:ea typeface="Calibri" panose="020F0502020204030204" pitchFamily="34" charset="0"/>
                    <a:cs typeface="Times New Roman" panose="02020603050405020304" pitchFamily="18" charset="0"/>
                  </a:rPr>
                  <a:t> (không tính mép dán)?</a:t>
                </a:r>
                <a:endParaRPr lang="en-US" sz="3800">
                  <a:effectLst/>
                  <a:ea typeface="Arial" panose="020B060402020202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795181" y="1720051"/>
                <a:ext cx="16697633" cy="2629374"/>
              </a:xfrm>
              <a:prstGeom prst="rect">
                <a:avLst/>
              </a:prstGeom>
              <a:blipFill>
                <a:blip r:embed="rId8"/>
                <a:stretch>
                  <a:fillRect l="-1204" r="-1168" b="-8121"/>
                </a:stretch>
              </a:blipFill>
            </p:spPr>
            <p:txBody>
              <a:bodyPr/>
              <a:lstStyle/>
              <a:p>
                <a:r>
                  <a:rPr lang="en-US">
                    <a:noFill/>
                  </a:rPr>
                  <a:t> </a:t>
                </a:r>
              </a:p>
            </p:txBody>
          </p:sp>
        </mc:Fallback>
      </mc:AlternateContent>
      <p:sp>
        <p:nvSpPr>
          <p:cNvPr id="3" name="Rectangle 2"/>
          <p:cNvSpPr/>
          <p:nvPr/>
        </p:nvSpPr>
        <p:spPr>
          <a:xfrm>
            <a:off x="807212" y="5543877"/>
            <a:ext cx="16673570" cy="2723823"/>
          </a:xfrm>
          <a:prstGeom prst="rect">
            <a:avLst/>
          </a:prstGeom>
        </p:spPr>
        <p:txBody>
          <a:bodyPr wrap="square">
            <a:spAutoFit/>
          </a:bodyPr>
          <a:lstStyle/>
          <a:p>
            <a:pPr algn="just">
              <a:lnSpc>
                <a:spcPct val="150000"/>
              </a:lnSpc>
            </a:pPr>
            <a:r>
              <a:rPr lang="en-US" sz="3800" smtClean="0">
                <a:solidFill>
                  <a:srgbClr val="000000"/>
                </a:solidFill>
                <a:latin typeface="Arial" panose="020B0604020202020204" pitchFamily="34" charset="0"/>
                <a:cs typeface="Arial" panose="020B0604020202020204" pitchFamily="34" charset="0"/>
              </a:rPr>
              <a:t>Vì tất cả các mặt đều là tam giác đều bằng nhau nên diện tích của các mặt đều bằng nhau.</a:t>
            </a:r>
          </a:p>
          <a:p>
            <a:pPr lvl="0" algn="just">
              <a:lnSpc>
                <a:spcPct val="150000"/>
              </a:lnSpc>
            </a:pPr>
            <a:r>
              <a:rPr lang="en-US" sz="3800">
                <a:solidFill>
                  <a:srgbClr val="000000"/>
                </a:solidFill>
                <a:latin typeface="Arial" panose="020B0604020202020204" pitchFamily="34" charset="0"/>
                <a:cs typeface="Arial" panose="020B0604020202020204" pitchFamily="34" charset="0"/>
              </a:rPr>
              <a:t>Khi đó diện tích bìa cần </a:t>
            </a:r>
            <a:r>
              <a:rPr lang="en-US" sz="3800">
                <a:solidFill>
                  <a:srgbClr val="000000"/>
                </a:solidFill>
                <a:latin typeface="Arial" panose="020B0604020202020204" pitchFamily="34" charset="0"/>
                <a:cs typeface="Arial" panose="020B0604020202020204" pitchFamily="34" charset="0"/>
              </a:rPr>
              <a:t>dùng </a:t>
            </a:r>
            <a:r>
              <a:rPr lang="en-US" sz="3800" smtClean="0">
                <a:solidFill>
                  <a:srgbClr val="000000"/>
                </a:solidFill>
                <a:latin typeface="Arial" panose="020B0604020202020204" pitchFamily="34" charset="0"/>
                <a:cs typeface="Arial" panose="020B0604020202020204" pitchFamily="34" charset="0"/>
              </a:rPr>
              <a:t>là </a:t>
            </a:r>
          </a:p>
        </p:txBody>
      </p:sp>
      <p:sp>
        <p:nvSpPr>
          <p:cNvPr id="14" name="Oval Callout 13"/>
          <p:cNvSpPr/>
          <p:nvPr/>
        </p:nvSpPr>
        <p:spPr>
          <a:xfrm>
            <a:off x="8313047" y="4457700"/>
            <a:ext cx="1661903" cy="812992"/>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800" b="1" smtClean="0">
                <a:solidFill>
                  <a:prstClr val="black"/>
                </a:solidFill>
              </a:rPr>
              <a:t>Giải</a:t>
            </a:r>
            <a:endParaRPr lang="en-US" sz="3800" b="1">
              <a:solidFill>
                <a:prstClr val="black"/>
              </a:solidFill>
            </a:endParaRPr>
          </a:p>
        </p:txBody>
      </p:sp>
      <mc:AlternateContent xmlns:mc="http://schemas.openxmlformats.org/markup-compatibility/2006">
        <mc:Choice xmlns:a14="http://schemas.microsoft.com/office/drawing/2010/main" Requires="a14">
          <p:sp>
            <p:nvSpPr>
              <p:cNvPr id="5" name="Rectangle 4"/>
              <p:cNvSpPr/>
              <p:nvPr/>
            </p:nvSpPr>
            <p:spPr>
              <a:xfrm>
                <a:off x="2899220" y="8343900"/>
                <a:ext cx="12489553" cy="1406282"/>
              </a:xfrm>
              <a:prstGeom prst="rect">
                <a:avLst/>
              </a:prstGeom>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pt-BR" sz="3800" i="1">
                              <a:solidFill>
                                <a:prstClr val="black"/>
                              </a:solidFill>
                              <a:latin typeface="Cambria Math" panose="02040503050406030204" pitchFamily="18" charset="0"/>
                              <a:cs typeface="Arial" panose="020B0604020202020204" pitchFamily="34" charset="0"/>
                            </a:rPr>
                          </m:ctrlPr>
                        </m:sSubPr>
                        <m:e>
                          <m:r>
                            <a:rPr lang="en-US" sz="3800" i="1">
                              <a:solidFill>
                                <a:prstClr val="black"/>
                              </a:solidFill>
                              <a:latin typeface="Cambria Math" panose="02040503050406030204" pitchFamily="18" charset="0"/>
                              <a:cs typeface="Arial" panose="020B0604020202020204" pitchFamily="34" charset="0"/>
                            </a:rPr>
                            <m:t>𝑆</m:t>
                          </m:r>
                        </m:e>
                        <m:sub>
                          <m:r>
                            <a:rPr lang="en-US" sz="3800" i="1">
                              <a:solidFill>
                                <a:prstClr val="black"/>
                              </a:solidFill>
                              <a:latin typeface="Cambria Math" panose="02040503050406030204" pitchFamily="18" charset="0"/>
                              <a:cs typeface="Arial" panose="020B0604020202020204" pitchFamily="34" charset="0"/>
                            </a:rPr>
                            <m:t>𝑡𝑝</m:t>
                          </m:r>
                        </m:sub>
                      </m:sSub>
                      <m:r>
                        <a:rPr lang="en-US" sz="3800" i="1">
                          <a:solidFill>
                            <a:prstClr val="black"/>
                          </a:solidFill>
                          <a:latin typeface="Cambria Math" panose="02040503050406030204" pitchFamily="18" charset="0"/>
                          <a:cs typeface="Arial" panose="020B0604020202020204" pitchFamily="34" charset="0"/>
                        </a:rPr>
                        <m:t>=</m:t>
                      </m:r>
                      <m:sSub>
                        <m:sSubPr>
                          <m:ctrlPr>
                            <a:rPr lang="pt-BR" sz="3800" i="1">
                              <a:solidFill>
                                <a:prstClr val="black"/>
                              </a:solidFill>
                              <a:latin typeface="Cambria Math" panose="02040503050406030204" pitchFamily="18" charset="0"/>
                              <a:cs typeface="Arial" panose="020B0604020202020204" pitchFamily="34" charset="0"/>
                            </a:rPr>
                          </m:ctrlPr>
                        </m:sSubPr>
                        <m:e>
                          <m:r>
                            <a:rPr lang="en-US" sz="3800" i="1">
                              <a:solidFill>
                                <a:prstClr val="black"/>
                              </a:solidFill>
                              <a:latin typeface="Cambria Math" panose="02040503050406030204" pitchFamily="18" charset="0"/>
                              <a:cs typeface="Arial" panose="020B0604020202020204" pitchFamily="34" charset="0"/>
                            </a:rPr>
                            <m:t>𝑆</m:t>
                          </m:r>
                        </m:e>
                        <m:sub>
                          <m:r>
                            <a:rPr lang="en-US" sz="3800" i="1">
                              <a:solidFill>
                                <a:prstClr val="black"/>
                              </a:solidFill>
                              <a:latin typeface="Cambria Math" panose="02040503050406030204" pitchFamily="18" charset="0"/>
                              <a:cs typeface="Arial" panose="020B0604020202020204" pitchFamily="34" charset="0"/>
                            </a:rPr>
                            <m:t>𝑥𝑞</m:t>
                          </m:r>
                        </m:sub>
                      </m:sSub>
                      <m:r>
                        <a:rPr lang="en-US" sz="3800" i="1">
                          <a:solidFill>
                            <a:prstClr val="black"/>
                          </a:solidFill>
                          <a:latin typeface="Cambria Math" panose="02040503050406030204" pitchFamily="18" charset="0"/>
                          <a:cs typeface="Arial" panose="020B0604020202020204" pitchFamily="34" charset="0"/>
                        </a:rPr>
                        <m:t>+</m:t>
                      </m:r>
                      <m:sSub>
                        <m:sSubPr>
                          <m:ctrlPr>
                            <a:rPr lang="pt-BR" sz="3800" i="1">
                              <a:solidFill>
                                <a:prstClr val="black"/>
                              </a:solidFill>
                              <a:latin typeface="Cambria Math" panose="02040503050406030204" pitchFamily="18" charset="0"/>
                              <a:cs typeface="Arial" panose="020B0604020202020204" pitchFamily="34" charset="0"/>
                            </a:rPr>
                          </m:ctrlPr>
                        </m:sSubPr>
                        <m:e>
                          <m:r>
                            <a:rPr lang="en-US" sz="3800" i="1">
                              <a:solidFill>
                                <a:prstClr val="black"/>
                              </a:solidFill>
                              <a:latin typeface="Cambria Math" panose="02040503050406030204" pitchFamily="18" charset="0"/>
                              <a:cs typeface="Arial" panose="020B0604020202020204" pitchFamily="34" charset="0"/>
                            </a:rPr>
                            <m:t>𝑆</m:t>
                          </m:r>
                        </m:e>
                        <m:sub>
                          <m:r>
                            <a:rPr lang="en-US" sz="3800" i="1">
                              <a:solidFill>
                                <a:prstClr val="black"/>
                              </a:solidFill>
                              <a:latin typeface="Cambria Math" panose="02040503050406030204" pitchFamily="18" charset="0"/>
                              <a:cs typeface="Arial" panose="020B0604020202020204" pitchFamily="34" charset="0"/>
                            </a:rPr>
                            <m:t>đá</m:t>
                          </m:r>
                          <m:r>
                            <a:rPr lang="en-US" sz="3800" i="1">
                              <a:solidFill>
                                <a:prstClr val="black"/>
                              </a:solidFill>
                              <a:latin typeface="Cambria Math" panose="02040503050406030204" pitchFamily="18" charset="0"/>
                              <a:cs typeface="Arial" panose="020B0604020202020204" pitchFamily="34" charset="0"/>
                            </a:rPr>
                            <m:t>𝑦</m:t>
                          </m:r>
                        </m:sub>
                      </m:sSub>
                      <m:r>
                        <a:rPr lang="en-US" sz="3800" i="1">
                          <a:solidFill>
                            <a:prstClr val="black"/>
                          </a:solidFill>
                          <a:latin typeface="Cambria Math" panose="02040503050406030204" pitchFamily="18" charset="0"/>
                          <a:cs typeface="Arial" panose="020B0604020202020204" pitchFamily="34" charset="0"/>
                        </a:rPr>
                        <m:t>=</m:t>
                      </m:r>
                      <m:sSub>
                        <m:sSubPr>
                          <m:ctrlPr>
                            <a:rPr lang="pt-BR" sz="3800" i="1">
                              <a:solidFill>
                                <a:prstClr val="black"/>
                              </a:solidFill>
                              <a:latin typeface="Cambria Math" panose="02040503050406030204" pitchFamily="18" charset="0"/>
                              <a:cs typeface="Arial" panose="020B0604020202020204" pitchFamily="34" charset="0"/>
                            </a:rPr>
                          </m:ctrlPr>
                        </m:sSubPr>
                        <m:e>
                          <m:r>
                            <a:rPr lang="en-US" sz="3800" i="1">
                              <a:solidFill>
                                <a:prstClr val="black"/>
                              </a:solidFill>
                              <a:latin typeface="Cambria Math" panose="02040503050406030204" pitchFamily="18" charset="0"/>
                              <a:cs typeface="Arial" panose="020B0604020202020204" pitchFamily="34" charset="0"/>
                            </a:rPr>
                            <m:t>𝑆</m:t>
                          </m:r>
                        </m:e>
                        <m:sub>
                          <m:r>
                            <a:rPr lang="en-US" sz="3800" i="1">
                              <a:solidFill>
                                <a:prstClr val="black"/>
                              </a:solidFill>
                              <a:latin typeface="Cambria Math" panose="02040503050406030204" pitchFamily="18" charset="0"/>
                              <a:cs typeface="Arial" panose="020B0604020202020204" pitchFamily="34" charset="0"/>
                            </a:rPr>
                            <m:t>đá</m:t>
                          </m:r>
                          <m:r>
                            <a:rPr lang="en-US" sz="3800" i="1">
                              <a:solidFill>
                                <a:prstClr val="black"/>
                              </a:solidFill>
                              <a:latin typeface="Cambria Math" panose="02040503050406030204" pitchFamily="18" charset="0"/>
                              <a:cs typeface="Arial" panose="020B0604020202020204" pitchFamily="34" charset="0"/>
                            </a:rPr>
                            <m:t>𝑦</m:t>
                          </m:r>
                        </m:sub>
                      </m:sSub>
                      <m:r>
                        <a:rPr lang="en-US" sz="3800" i="1">
                          <a:solidFill>
                            <a:prstClr val="black"/>
                          </a:solidFill>
                          <a:latin typeface="Cambria Math" panose="02040503050406030204" pitchFamily="18" charset="0"/>
                          <a:cs typeface="Arial" panose="020B0604020202020204" pitchFamily="34" charset="0"/>
                        </a:rPr>
                        <m:t>.4=</m:t>
                      </m:r>
                      <m:d>
                        <m:dPr>
                          <m:ctrlPr>
                            <a:rPr lang="en-US" sz="3800" i="1">
                              <a:solidFill>
                                <a:prstClr val="black"/>
                              </a:solidFill>
                              <a:latin typeface="Cambria Math" panose="02040503050406030204" pitchFamily="18" charset="0"/>
                              <a:cs typeface="Arial" panose="020B0604020202020204" pitchFamily="34" charset="0"/>
                            </a:rPr>
                          </m:ctrlPr>
                        </m:dPr>
                        <m:e>
                          <m:f>
                            <m:fPr>
                              <m:ctrlPr>
                                <a:rPr lang="en-US" sz="3800" i="1">
                                  <a:solidFill>
                                    <a:prstClr val="black"/>
                                  </a:solidFill>
                                  <a:latin typeface="Cambria Math" panose="02040503050406030204" pitchFamily="18" charset="0"/>
                                  <a:cs typeface="Arial" panose="020B0604020202020204" pitchFamily="34" charset="0"/>
                                </a:rPr>
                              </m:ctrlPr>
                            </m:fPr>
                            <m:num>
                              <m:r>
                                <a:rPr lang="en-US" sz="3800" i="1">
                                  <a:solidFill>
                                    <a:prstClr val="black"/>
                                  </a:solidFill>
                                  <a:latin typeface="Cambria Math" panose="02040503050406030204" pitchFamily="18" charset="0"/>
                                  <a:cs typeface="Arial" panose="020B0604020202020204" pitchFamily="34" charset="0"/>
                                </a:rPr>
                                <m:t>1</m:t>
                              </m:r>
                            </m:num>
                            <m:den>
                              <m:r>
                                <a:rPr lang="en-US" sz="3800" i="1">
                                  <a:solidFill>
                                    <a:prstClr val="black"/>
                                  </a:solidFill>
                                  <a:latin typeface="Cambria Math" panose="02040503050406030204" pitchFamily="18" charset="0"/>
                                  <a:cs typeface="Arial" panose="020B0604020202020204" pitchFamily="34" charset="0"/>
                                </a:rPr>
                                <m:t>2</m:t>
                              </m:r>
                            </m:den>
                          </m:f>
                          <m:r>
                            <a:rPr lang="en-US" sz="3800" i="1">
                              <a:solidFill>
                                <a:prstClr val="black"/>
                              </a:solidFill>
                              <a:latin typeface="Cambria Math" panose="02040503050406030204" pitchFamily="18" charset="0"/>
                              <a:cs typeface="Arial" panose="020B0604020202020204" pitchFamily="34" charset="0"/>
                            </a:rPr>
                            <m:t>.4,4.3</m:t>
                          </m:r>
                        </m:e>
                      </m:d>
                      <m:r>
                        <a:rPr lang="en-US" sz="3800" i="1">
                          <a:solidFill>
                            <a:prstClr val="black"/>
                          </a:solidFill>
                          <a:latin typeface="Cambria Math" panose="02040503050406030204" pitchFamily="18" charset="0"/>
                          <a:cs typeface="Arial" panose="020B0604020202020204" pitchFamily="34" charset="0"/>
                        </a:rPr>
                        <m:t>. </m:t>
                      </m:r>
                      <m:r>
                        <a:rPr lang="en-US" sz="3800" i="1">
                          <a:solidFill>
                            <a:prstClr val="black"/>
                          </a:solidFill>
                          <a:latin typeface="Cambria Math" panose="02040503050406030204" pitchFamily="18" charset="0"/>
                          <a:cs typeface="Arial" panose="020B0604020202020204" pitchFamily="34" charset="0"/>
                        </a:rPr>
                        <m:t>4=26,4 </m:t>
                      </m:r>
                      <m:d>
                        <m:dPr>
                          <m:ctrlPr>
                            <a:rPr lang="en-US" sz="3800" i="1">
                              <a:solidFill>
                                <a:prstClr val="black"/>
                              </a:solidFill>
                              <a:latin typeface="Cambria Math" panose="02040503050406030204" pitchFamily="18" charset="0"/>
                              <a:cs typeface="Arial" panose="020B0604020202020204" pitchFamily="34" charset="0"/>
                            </a:rPr>
                          </m:ctrlPr>
                        </m:dPr>
                        <m:e>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𝑐𝑚</m:t>
                              </m:r>
                            </m:e>
                            <m:sup>
                              <m:r>
                                <a:rPr lang="en-US" sz="3800" i="1">
                                  <a:solidFill>
                                    <a:prstClr val="black"/>
                                  </a:solidFill>
                                  <a:latin typeface="Cambria Math" panose="02040503050406030204" pitchFamily="18" charset="0"/>
                                  <a:cs typeface="Arial" panose="020B0604020202020204" pitchFamily="34" charset="0"/>
                                </a:rPr>
                                <m:t>2</m:t>
                              </m:r>
                            </m:sup>
                          </m:sSup>
                        </m:e>
                      </m:d>
                    </m:oMath>
                  </m:oMathPara>
                </a14:m>
                <a:endParaRPr lang="en-US"/>
              </a:p>
            </p:txBody>
          </p:sp>
        </mc:Choice>
        <mc:Fallback>
          <p:sp>
            <p:nvSpPr>
              <p:cNvPr id="5" name="Rectangle 4"/>
              <p:cNvSpPr>
                <a:spLocks noRot="1" noChangeAspect="1" noMove="1" noResize="1" noEditPoints="1" noAdjustHandles="1" noChangeArrowheads="1" noChangeShapeType="1" noTextEdit="1"/>
              </p:cNvSpPr>
              <p:nvPr/>
            </p:nvSpPr>
            <p:spPr>
              <a:xfrm>
                <a:off x="2899220" y="8343900"/>
                <a:ext cx="12489553" cy="1406282"/>
              </a:xfrm>
              <a:prstGeom prst="rect">
                <a:avLst/>
              </a:prstGeom>
              <a:blipFill>
                <a:blip r:embed="rId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662779387"/>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wipe(left)">
                                      <p:cBhvr>
                                        <p:cTn id="27" dur="500"/>
                                        <p:tgtEl>
                                          <p:spTgt spid="3">
                                            <p:txEl>
                                              <p:pRg st="1" end="1"/>
                                            </p:txEl>
                                          </p:spTgt>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left)">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P spid="14" grpId="0" animBg="1"/>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Oval Callout 26"/>
          <p:cNvSpPr/>
          <p:nvPr/>
        </p:nvSpPr>
        <p:spPr>
          <a:xfrm>
            <a:off x="11963414" y="2421781"/>
            <a:ext cx="1683043" cy="788645"/>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800" b="1" smtClean="0">
                <a:solidFill>
                  <a:prstClr val="black"/>
                </a:solidFill>
              </a:rPr>
              <a:t>Giải</a:t>
            </a:r>
            <a:endParaRPr lang="en-US" sz="3800" b="1">
              <a:solidFill>
                <a:prstClr val="black"/>
              </a:solidFill>
            </a:endParaRPr>
          </a:p>
        </p:txBody>
      </p:sp>
      <p:grpSp>
        <p:nvGrpSpPr>
          <p:cNvPr id="16" name="Group 2"/>
          <p:cNvGrpSpPr/>
          <p:nvPr/>
        </p:nvGrpSpPr>
        <p:grpSpPr>
          <a:xfrm rot="-5400000">
            <a:off x="9097120" y="148826"/>
            <a:ext cx="1486106" cy="20969969"/>
            <a:chOff x="0" y="0"/>
            <a:chExt cx="2771140" cy="17082440"/>
          </a:xfrm>
          <a:solidFill>
            <a:srgbClr val="438F79"/>
          </a:solidFill>
        </p:grpSpPr>
        <p:sp>
          <p:nvSpPr>
            <p:cNvPr id="17"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sp>
        <p:nvSpPr>
          <p:cNvPr id="14" name="Rectangle 13"/>
          <p:cNvSpPr/>
          <p:nvPr/>
        </p:nvSpPr>
        <p:spPr>
          <a:xfrm>
            <a:off x="7948768" y="5223914"/>
            <a:ext cx="2390463" cy="369332"/>
          </a:xfrm>
          <a:prstGeom prst="rect">
            <a:avLst/>
          </a:prstGeom>
        </p:spPr>
        <p:txBody>
          <a:bodyPr wrap="none">
            <a:spAutoFit/>
          </a:bodyPr>
          <a:lstStyle/>
          <a:p>
            <a:r>
              <a:rPr lang="en-US" b="1">
                <a:solidFill>
                  <a:prstClr val="white"/>
                </a:solidFill>
                <a:latin typeface="Arial" panose="020B0604020202020204" pitchFamily="34" charset="0"/>
                <a:cs typeface="Arial" panose="020B0604020202020204" pitchFamily="34" charset="0"/>
              </a:rPr>
              <a:t>Bài 3:(SGK – tr.101) </a:t>
            </a:r>
            <a:endParaRPr lang="en-US"/>
          </a:p>
        </p:txBody>
      </p:sp>
      <mc:AlternateContent xmlns:mc="http://schemas.openxmlformats.org/markup-compatibility/2006">
        <mc:Choice xmlns:a14="http://schemas.microsoft.com/office/drawing/2010/main" Requires="a14">
          <p:sp>
            <p:nvSpPr>
              <p:cNvPr id="15" name="Rectangle 14"/>
              <p:cNvSpPr/>
              <p:nvPr/>
            </p:nvSpPr>
            <p:spPr>
              <a:xfrm>
                <a:off x="387668" y="190500"/>
                <a:ext cx="17512661" cy="1892826"/>
              </a:xfrm>
              <a:prstGeom prst="rect">
                <a:avLst/>
              </a:prstGeom>
            </p:spPr>
            <p:txBody>
              <a:bodyPr wrap="square">
                <a:spAutoFit/>
              </a:bodyPr>
              <a:lstStyle/>
              <a:p>
                <a:pPr lvl="0" algn="just">
                  <a:lnSpc>
                    <a:spcPct val="150000"/>
                  </a:lnSpc>
                </a:pPr>
                <a:r>
                  <a:rPr lang="en-US" sz="4000" b="1">
                    <a:solidFill>
                      <a:srgbClr val="C00000"/>
                    </a:solidFill>
                    <a:latin typeface="Arial" panose="020B0604020202020204" pitchFamily="34" charset="0"/>
                    <a:cs typeface="Arial" panose="020B0604020202020204" pitchFamily="34" charset="0"/>
                  </a:rPr>
                  <a:t>Bài 10.13 (SGK – tr.122</a:t>
                </a:r>
                <a:r>
                  <a:rPr lang="en-US" sz="4000" b="1">
                    <a:solidFill>
                      <a:srgbClr val="C00000"/>
                    </a:solidFill>
                    <a:latin typeface="Arial" panose="020B0604020202020204" pitchFamily="34" charset="0"/>
                    <a:cs typeface="Arial" panose="020B0604020202020204" pitchFamily="34" charset="0"/>
                  </a:rPr>
                  <a:t>) </a:t>
                </a:r>
                <a:r>
                  <a:rPr lang="vi-VN" sz="3800">
                    <a:cs typeface="Arial" panose="020B0604020202020204" pitchFamily="34" charset="0"/>
                  </a:rPr>
                  <a:t>Tính thể tích hình chóp tam giác đều </a:t>
                </a:r>
                <a14:m>
                  <m:oMath xmlns:m="http://schemas.openxmlformats.org/officeDocument/2006/math">
                    <m:r>
                      <a:rPr lang="vi-VN" sz="3800" i="1" smtClean="0">
                        <a:latin typeface="Cambria Math" panose="02040503050406030204" pitchFamily="18" charset="0"/>
                        <a:cs typeface="Arial" panose="020B0604020202020204" pitchFamily="34" charset="0"/>
                      </a:rPr>
                      <m:t>𝐴</m:t>
                    </m:r>
                    <m:r>
                      <a:rPr lang="vi-VN" sz="3800" i="1" smtClean="0">
                        <a:latin typeface="Cambria Math" panose="02040503050406030204" pitchFamily="18" charset="0"/>
                        <a:cs typeface="Arial" panose="020B0604020202020204" pitchFamily="34" charset="0"/>
                      </a:rPr>
                      <m:t>.</m:t>
                    </m:r>
                    <m:r>
                      <a:rPr lang="vi-VN" sz="3800" i="1" smtClean="0">
                        <a:latin typeface="Cambria Math" panose="02040503050406030204" pitchFamily="18" charset="0"/>
                        <a:cs typeface="Arial" panose="020B0604020202020204" pitchFamily="34" charset="0"/>
                      </a:rPr>
                      <m:t>𝐵𝐶𝐷</m:t>
                    </m:r>
                  </m:oMath>
                </a14:m>
                <a:r>
                  <a:rPr lang="vi-VN" sz="3800">
                    <a:cs typeface="Arial" panose="020B0604020202020204" pitchFamily="34" charset="0"/>
                  </a:rPr>
                  <a:t> có độ dài cạnh đáy bằng 10 cm, chiều cao bằng 12 cm (H.10.33), </a:t>
                </a:r>
                <a:r>
                  <a:rPr lang="vi-VN" sz="3800">
                    <a:cs typeface="Arial" panose="020B0604020202020204" pitchFamily="34" charset="0"/>
                  </a:rPr>
                  <a:t>biết  </a:t>
                </a:r>
                <a:endParaRPr lang="vi-VN" sz="3800">
                  <a:cs typeface="Arial" panose="020B0604020202020204" pitchFamily="34" charset="0"/>
                </a:endParaRPr>
              </a:p>
            </p:txBody>
          </p:sp>
        </mc:Choice>
        <mc:Fallback>
          <p:sp>
            <p:nvSpPr>
              <p:cNvPr id="15" name="Rectangle 14"/>
              <p:cNvSpPr>
                <a:spLocks noRot="1" noChangeAspect="1" noMove="1" noResize="1" noEditPoints="1" noAdjustHandles="1" noChangeArrowheads="1" noChangeShapeType="1" noTextEdit="1"/>
              </p:cNvSpPr>
              <p:nvPr/>
            </p:nvSpPr>
            <p:spPr>
              <a:xfrm>
                <a:off x="387668" y="190500"/>
                <a:ext cx="17512661" cy="1892826"/>
              </a:xfrm>
              <a:prstGeom prst="rect">
                <a:avLst/>
              </a:prstGeom>
              <a:blipFill>
                <a:blip r:embed="rId2"/>
                <a:stretch>
                  <a:fillRect l="-1253" r="-1184" b="-643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6934200" y="3619500"/>
                <a:ext cx="11741472" cy="6150402"/>
              </a:xfrm>
              <a:prstGeom prst="rect">
                <a:avLst/>
              </a:prstGeom>
            </p:spPr>
            <p:txBody>
              <a:bodyPr wrap="square">
                <a:spAutoFit/>
              </a:bodyPr>
              <a:lstStyle/>
              <a:p>
                <a:pPr>
                  <a:lnSpc>
                    <a:spcPct val="150000"/>
                  </a:lnSpc>
                </a:pPr>
                <a14:m>
                  <m:oMath xmlns:m="http://schemas.openxmlformats.org/officeDocument/2006/math">
                    <m:r>
                      <a:rPr lang="vi-VN" sz="3800" i="1" smtClean="0">
                        <a:ea typeface="Calibri" panose="020F0502020204030204" pitchFamily="34" charset="0"/>
                        <a:cs typeface="Times New Roman" panose="02020603050405020304" pitchFamily="18" charset="0"/>
                      </a:rPr>
                      <m:t>∆</m:t>
                    </m:r>
                    <m:r>
                      <a:rPr lang="vi-VN" sz="3800" i="1" smtClean="0">
                        <a:ea typeface="Calibri" panose="020F0502020204030204" pitchFamily="34" charset="0"/>
                        <a:cs typeface="Times New Roman" panose="02020603050405020304" pitchFamily="18" charset="0"/>
                      </a:rPr>
                      <m:t>𝐵𝐼𝐷</m:t>
                    </m:r>
                  </m:oMath>
                </a14:m>
                <a:r>
                  <a:rPr lang="vi-VN" sz="3800">
                    <a:effectLst/>
                    <a:ea typeface="Calibri" panose="020F0502020204030204" pitchFamily="34" charset="0"/>
                    <a:cs typeface="Times New Roman" panose="02020603050405020304" pitchFamily="18" charset="0"/>
                  </a:rPr>
                  <a:t> vuông tại </a:t>
                </a:r>
                <a14:m>
                  <m:oMath xmlns:m="http://schemas.openxmlformats.org/officeDocument/2006/math">
                    <m:r>
                      <a:rPr lang="vi-VN" sz="3800" i="1">
                        <a:effectLst/>
                        <a:ea typeface="Calibri" panose="020F0502020204030204" pitchFamily="34" charset="0"/>
                        <a:cs typeface="Times New Roman" panose="02020603050405020304" pitchFamily="18" charset="0"/>
                      </a:rPr>
                      <m:t>𝐼</m:t>
                    </m:r>
                  </m:oMath>
                </a14:m>
                <a:r>
                  <a:rPr lang="vi-VN" sz="3800">
                    <a:effectLst/>
                    <a:ea typeface="Calibri" panose="020F0502020204030204" pitchFamily="34" charset="0"/>
                    <a:cs typeface="Times New Roman" panose="02020603050405020304" pitchFamily="18" charset="0"/>
                  </a:rPr>
                  <a:t> có: </a:t>
                </a:r>
                <a14:m>
                  <m:oMath xmlns:m="http://schemas.openxmlformats.org/officeDocument/2006/math">
                    <m:r>
                      <a:rPr lang="vi-VN" sz="3800" i="1">
                        <a:effectLst/>
                        <a:ea typeface="Calibri" panose="020F0502020204030204" pitchFamily="34" charset="0"/>
                        <a:cs typeface="Times New Roman" panose="02020603050405020304" pitchFamily="18" charset="0"/>
                      </a:rPr>
                      <m:t>𝐼</m:t>
                    </m:r>
                    <m:sSup>
                      <m:sSupPr>
                        <m:ctrlPr>
                          <a:rPr lang="en-US" sz="3800" i="1">
                            <a:effectLst/>
                            <a:ea typeface="Calibri" panose="020F0502020204030204" pitchFamily="34" charset="0"/>
                            <a:cs typeface="Times New Roman" panose="02020603050405020304" pitchFamily="18" charset="0"/>
                          </a:rPr>
                        </m:ctrlPr>
                      </m:sSupPr>
                      <m:e>
                        <m:r>
                          <a:rPr lang="vi-VN" sz="3800" i="1">
                            <a:effectLst/>
                            <a:ea typeface="Calibri" panose="020F0502020204030204" pitchFamily="34" charset="0"/>
                            <a:cs typeface="Times New Roman" panose="02020603050405020304" pitchFamily="18" charset="0"/>
                          </a:rPr>
                          <m:t>𝐷</m:t>
                        </m:r>
                      </m:e>
                      <m:sup>
                        <m:r>
                          <a:rPr lang="vi-VN" sz="3800" i="1">
                            <a:effectLst/>
                            <a:ea typeface="Calibri" panose="020F0502020204030204" pitchFamily="34" charset="0"/>
                            <a:cs typeface="Times New Roman" panose="02020603050405020304" pitchFamily="18" charset="0"/>
                          </a:rPr>
                          <m:t>2</m:t>
                        </m:r>
                      </m:sup>
                    </m:sSup>
                    <m:r>
                      <a:rPr lang="vi-VN" sz="3800" i="1">
                        <a:effectLst/>
                        <a:ea typeface="Calibri" panose="020F0502020204030204" pitchFamily="34" charset="0"/>
                        <a:cs typeface="Times New Roman" panose="02020603050405020304" pitchFamily="18" charset="0"/>
                      </a:rPr>
                      <m:t>=</m:t>
                    </m:r>
                    <m:r>
                      <a:rPr lang="vi-VN" sz="3800" i="1">
                        <a:effectLst/>
                        <a:ea typeface="Calibri" panose="020F0502020204030204" pitchFamily="34" charset="0"/>
                        <a:cs typeface="Times New Roman" panose="02020603050405020304" pitchFamily="18" charset="0"/>
                      </a:rPr>
                      <m:t>𝐵</m:t>
                    </m:r>
                    <m:sSup>
                      <m:sSupPr>
                        <m:ctrlPr>
                          <a:rPr lang="en-US" sz="3800" i="1">
                            <a:effectLst/>
                            <a:ea typeface="Calibri" panose="020F0502020204030204" pitchFamily="34" charset="0"/>
                            <a:cs typeface="Times New Roman" panose="02020603050405020304" pitchFamily="18" charset="0"/>
                          </a:rPr>
                        </m:ctrlPr>
                      </m:sSupPr>
                      <m:e>
                        <m:r>
                          <a:rPr lang="vi-VN" sz="3800" i="1">
                            <a:effectLst/>
                            <a:ea typeface="Calibri" panose="020F0502020204030204" pitchFamily="34" charset="0"/>
                            <a:cs typeface="Times New Roman" panose="02020603050405020304" pitchFamily="18" charset="0"/>
                          </a:rPr>
                          <m:t>𝐷</m:t>
                        </m:r>
                      </m:e>
                      <m:sup>
                        <m:r>
                          <a:rPr lang="vi-VN" sz="3800" i="1">
                            <a:effectLst/>
                            <a:ea typeface="Calibri" panose="020F0502020204030204" pitchFamily="34" charset="0"/>
                            <a:cs typeface="Times New Roman" panose="02020603050405020304" pitchFamily="18" charset="0"/>
                          </a:rPr>
                          <m:t>2</m:t>
                        </m:r>
                      </m:sup>
                    </m:sSup>
                    <m:r>
                      <a:rPr lang="vi-VN" sz="3800" i="1">
                        <a:effectLst/>
                        <a:ea typeface="Calibri" panose="020F0502020204030204" pitchFamily="34" charset="0"/>
                        <a:cs typeface="Times New Roman" panose="02020603050405020304" pitchFamily="18" charset="0"/>
                      </a:rPr>
                      <m:t>−</m:t>
                    </m:r>
                    <m:r>
                      <a:rPr lang="vi-VN" sz="3800" i="1">
                        <a:effectLst/>
                        <a:ea typeface="Calibri" panose="020F0502020204030204" pitchFamily="34" charset="0"/>
                        <a:cs typeface="Times New Roman" panose="02020603050405020304" pitchFamily="18" charset="0"/>
                      </a:rPr>
                      <m:t>𝐵</m:t>
                    </m:r>
                    <m:sSup>
                      <m:sSupPr>
                        <m:ctrlPr>
                          <a:rPr lang="en-US" sz="3800" i="1">
                            <a:effectLst/>
                            <a:ea typeface="Calibri" panose="020F0502020204030204" pitchFamily="34" charset="0"/>
                            <a:cs typeface="Times New Roman" panose="02020603050405020304" pitchFamily="18" charset="0"/>
                          </a:rPr>
                        </m:ctrlPr>
                      </m:sSupPr>
                      <m:e>
                        <m:r>
                          <a:rPr lang="vi-VN" sz="3800" i="1">
                            <a:effectLst/>
                            <a:ea typeface="Calibri" panose="020F0502020204030204" pitchFamily="34" charset="0"/>
                            <a:cs typeface="Times New Roman" panose="02020603050405020304" pitchFamily="18" charset="0"/>
                          </a:rPr>
                          <m:t>𝐼</m:t>
                        </m:r>
                      </m:e>
                      <m:sup>
                        <m:r>
                          <a:rPr lang="vi-VN" sz="3800" i="1">
                            <a:effectLst/>
                            <a:ea typeface="Calibri" panose="020F0502020204030204" pitchFamily="34" charset="0"/>
                            <a:cs typeface="Times New Roman" panose="02020603050405020304" pitchFamily="18" charset="0"/>
                          </a:rPr>
                          <m:t>2</m:t>
                        </m:r>
                      </m:sup>
                    </m:sSup>
                    <m:r>
                      <a:rPr lang="vi-VN" sz="3800" i="1">
                        <a:effectLst/>
                        <a:ea typeface="Calibri" panose="020F0502020204030204" pitchFamily="34" charset="0"/>
                        <a:cs typeface="Times New Roman" panose="02020603050405020304" pitchFamily="18" charset="0"/>
                      </a:rPr>
                      <m:t>=</m:t>
                    </m:r>
                    <m:sSup>
                      <m:sSupPr>
                        <m:ctrlPr>
                          <a:rPr lang="en-US" sz="3800" i="1">
                            <a:effectLst/>
                            <a:ea typeface="Calibri" panose="020F0502020204030204" pitchFamily="34" charset="0"/>
                            <a:cs typeface="Times New Roman" panose="02020603050405020304" pitchFamily="18" charset="0"/>
                          </a:rPr>
                        </m:ctrlPr>
                      </m:sSupPr>
                      <m:e>
                        <m:r>
                          <a:rPr lang="vi-VN" sz="3800" i="1">
                            <a:effectLst/>
                            <a:ea typeface="Calibri" panose="020F0502020204030204" pitchFamily="34" charset="0"/>
                            <a:cs typeface="Times New Roman" panose="02020603050405020304" pitchFamily="18" charset="0"/>
                          </a:rPr>
                          <m:t>10</m:t>
                        </m:r>
                      </m:e>
                      <m:sup>
                        <m:r>
                          <a:rPr lang="vi-VN" sz="3800" i="1">
                            <a:effectLst/>
                            <a:ea typeface="Calibri" panose="020F0502020204030204" pitchFamily="34" charset="0"/>
                            <a:cs typeface="Times New Roman" panose="02020603050405020304" pitchFamily="18" charset="0"/>
                          </a:rPr>
                          <m:t>2</m:t>
                        </m:r>
                      </m:sup>
                    </m:sSup>
                    <m:r>
                      <a:rPr lang="vi-VN" sz="3800" i="1">
                        <a:effectLst/>
                        <a:ea typeface="Calibri" panose="020F0502020204030204" pitchFamily="34" charset="0"/>
                        <a:cs typeface="Times New Roman" panose="02020603050405020304" pitchFamily="18" charset="0"/>
                      </a:rPr>
                      <m:t>−</m:t>
                    </m:r>
                    <m:sSup>
                      <m:sSupPr>
                        <m:ctrlPr>
                          <a:rPr lang="en-US" sz="3800" i="1">
                            <a:effectLst/>
                            <a:ea typeface="Calibri" panose="020F0502020204030204" pitchFamily="34" charset="0"/>
                            <a:cs typeface="Times New Roman" panose="02020603050405020304" pitchFamily="18" charset="0"/>
                          </a:rPr>
                        </m:ctrlPr>
                      </m:sSupPr>
                      <m:e>
                        <m:r>
                          <a:rPr lang="vi-VN" sz="3800" i="1">
                            <a:effectLst/>
                            <a:ea typeface="Calibri" panose="020F0502020204030204" pitchFamily="34" charset="0"/>
                            <a:cs typeface="Times New Roman" panose="02020603050405020304" pitchFamily="18" charset="0"/>
                          </a:rPr>
                          <m:t>5</m:t>
                        </m:r>
                      </m:e>
                      <m:sup>
                        <m:r>
                          <a:rPr lang="vi-VN" sz="3800" i="1">
                            <a:effectLst/>
                            <a:ea typeface="Calibri" panose="020F0502020204030204" pitchFamily="34" charset="0"/>
                            <a:cs typeface="Times New Roman" panose="02020603050405020304" pitchFamily="18" charset="0"/>
                          </a:rPr>
                          <m:t>2</m:t>
                        </m:r>
                      </m:sup>
                    </m:sSup>
                  </m:oMath>
                </a14:m>
                <a:r>
                  <a:rPr lang="vi-VN" sz="3800">
                    <a:effectLst/>
                    <a:ea typeface="Calibri" panose="020F0502020204030204" pitchFamily="34" charset="0"/>
                    <a:cs typeface="Times New Roman" panose="02020603050405020304" pitchFamily="18" charset="0"/>
                  </a:rPr>
                  <a:t> </a:t>
                </a:r>
                <a:endParaRPr lang="en-US" sz="3800" smtClean="0">
                  <a:effectLst/>
                  <a:ea typeface="Calibri" panose="020F0502020204030204" pitchFamily="34" charset="0"/>
                  <a:cs typeface="Times New Roman" panose="02020603050405020304" pitchFamily="18" charset="0"/>
                </a:endParaRPr>
              </a:p>
              <a:p>
                <a:pPr>
                  <a:lnSpc>
                    <a:spcPct val="150000"/>
                  </a:lnSpc>
                </a:pPr>
                <a14:m>
                  <m:oMathPara xmlns:m="http://schemas.openxmlformats.org/officeDocument/2006/math">
                    <m:oMathParaPr>
                      <m:jc m:val="centerGroup"/>
                    </m:oMathParaPr>
                    <m:oMath xmlns:m="http://schemas.openxmlformats.org/officeDocument/2006/math">
                      <m:r>
                        <a:rPr lang="en-US" sz="3800" i="1">
                          <a:ea typeface="Calibri" panose="020F0502020204030204" pitchFamily="34" charset="0"/>
                          <a:cs typeface="Times New Roman" panose="02020603050405020304" pitchFamily="18" charset="0"/>
                        </a:rPr>
                        <m:t>⇒</m:t>
                      </m:r>
                      <m:r>
                        <a:rPr lang="vi-VN" sz="3800" i="1">
                          <a:effectLst/>
                          <a:ea typeface="Calibri" panose="020F0502020204030204" pitchFamily="34" charset="0"/>
                          <a:cs typeface="Times New Roman" panose="02020603050405020304" pitchFamily="18" charset="0"/>
                        </a:rPr>
                        <m:t>𝐼𝐷</m:t>
                      </m:r>
                      <m:r>
                        <a:rPr lang="vi-VN" sz="3800" i="1">
                          <a:effectLst/>
                          <a:ea typeface="Calibri" panose="020F0502020204030204" pitchFamily="34" charset="0"/>
                          <a:cs typeface="Times New Roman" panose="02020603050405020304" pitchFamily="18" charset="0"/>
                        </a:rPr>
                        <m:t>≈8,66 </m:t>
                      </m:r>
                      <m:r>
                        <a:rPr lang="vi-VN" sz="3800" i="1">
                          <a:effectLst/>
                          <a:ea typeface="Calibri" panose="020F0502020204030204" pitchFamily="34" charset="0"/>
                          <a:cs typeface="Times New Roman" panose="02020603050405020304" pitchFamily="18" charset="0"/>
                        </a:rPr>
                        <m:t>𝑐𝑚</m:t>
                      </m:r>
                    </m:oMath>
                  </m:oMathPara>
                </a14:m>
                <a:endParaRPr lang="en-US" sz="3800">
                  <a:effectLst/>
                  <a:ea typeface="Arial" panose="020B0604020202020204" pitchFamily="34" charset="0"/>
                  <a:cs typeface="Times New Roman" panose="02020603050405020304" pitchFamily="18" charset="0"/>
                </a:endParaRPr>
              </a:p>
              <a:p>
                <a:pPr>
                  <a:lnSpc>
                    <a:spcPct val="150000"/>
                  </a:lnSpc>
                </a:pPr>
                <a:r>
                  <a:rPr lang="vi-VN" sz="3800">
                    <a:effectLst/>
                    <a:ea typeface="Calibri" panose="020F0502020204030204" pitchFamily="34" charset="0"/>
                    <a:cs typeface="Times New Roman" panose="02020603050405020304" pitchFamily="18" charset="0"/>
                  </a:rPr>
                  <a:t>Diện tích </a:t>
                </a:r>
                <a14:m>
                  <m:oMath xmlns:m="http://schemas.openxmlformats.org/officeDocument/2006/math">
                    <m:r>
                      <a:rPr lang="vi-VN" sz="3800" i="1">
                        <a:effectLst/>
                        <a:ea typeface="Calibri" panose="020F0502020204030204" pitchFamily="34" charset="0"/>
                        <a:cs typeface="Times New Roman" panose="02020603050405020304" pitchFamily="18" charset="0"/>
                      </a:rPr>
                      <m:t>∆</m:t>
                    </m:r>
                    <m:r>
                      <a:rPr lang="vi-VN" sz="3800" i="1">
                        <a:effectLst/>
                        <a:ea typeface="Calibri" panose="020F0502020204030204" pitchFamily="34" charset="0"/>
                        <a:cs typeface="Times New Roman" panose="02020603050405020304" pitchFamily="18" charset="0"/>
                      </a:rPr>
                      <m:t>𝐵𝐶𝐷</m:t>
                    </m:r>
                  </m:oMath>
                </a14:m>
                <a:r>
                  <a:rPr lang="vi-VN" sz="3800">
                    <a:effectLst/>
                    <a:ea typeface="Calibri" panose="020F0502020204030204" pitchFamily="34" charset="0"/>
                    <a:cs typeface="Times New Roman" panose="02020603050405020304" pitchFamily="18" charset="0"/>
                  </a:rPr>
                  <a:t> </a:t>
                </a:r>
                <a:r>
                  <a:rPr lang="vi-VN" sz="3800">
                    <a:effectLst/>
                    <a:ea typeface="Calibri" panose="020F0502020204030204" pitchFamily="34" charset="0"/>
                    <a:cs typeface="Times New Roman" panose="02020603050405020304" pitchFamily="18" charset="0"/>
                  </a:rPr>
                  <a:t>là</a:t>
                </a:r>
                <a:r>
                  <a:rPr lang="vi-VN" sz="3800" smtClean="0">
                    <a:effectLst/>
                    <a:ea typeface="Calibri" panose="020F0502020204030204" pitchFamily="34" charset="0"/>
                    <a:cs typeface="Times New Roman" panose="02020603050405020304" pitchFamily="18" charset="0"/>
                  </a:rPr>
                  <a:t>:</a:t>
                </a:r>
                <a:endParaRPr lang="en-US" sz="3800" smtClean="0">
                  <a:effectLst/>
                  <a:ea typeface="Calibri" panose="020F0502020204030204" pitchFamily="34" charset="0"/>
                  <a:cs typeface="Times New Roman" panose="02020603050405020304" pitchFamily="18" charset="0"/>
                </a:endParaRPr>
              </a:p>
              <a:p>
                <a:pPr algn="ctr">
                  <a:lnSpc>
                    <a:spcPct val="150000"/>
                  </a:lnSpc>
                </a:pPr>
                <a:r>
                  <a:rPr lang="vi-VN" sz="3800" smtClean="0">
                    <a:effectLst/>
                    <a:ea typeface="Calibri" panose="020F0502020204030204" pitchFamily="34" charset="0"/>
                    <a:cs typeface="Times New Roman" panose="02020603050405020304" pitchFamily="18" charset="0"/>
                  </a:rPr>
                  <a:t> </a:t>
                </a:r>
                <a14:m>
                  <m:oMath xmlns:m="http://schemas.openxmlformats.org/officeDocument/2006/math">
                    <m:f>
                      <m:fPr>
                        <m:ctrlPr>
                          <a:rPr lang="en-US" sz="3800" i="1">
                            <a:effectLst/>
                            <a:ea typeface="Calibri" panose="020F0502020204030204" pitchFamily="34" charset="0"/>
                            <a:cs typeface="Times New Roman" panose="02020603050405020304" pitchFamily="18" charset="0"/>
                          </a:rPr>
                        </m:ctrlPr>
                      </m:fPr>
                      <m:num>
                        <m:r>
                          <a:rPr lang="vi-VN" sz="3800" i="1">
                            <a:effectLst/>
                            <a:ea typeface="Calibri" panose="020F0502020204030204" pitchFamily="34" charset="0"/>
                            <a:cs typeface="Times New Roman" panose="02020603050405020304" pitchFamily="18" charset="0"/>
                          </a:rPr>
                          <m:t>1</m:t>
                        </m:r>
                      </m:num>
                      <m:den>
                        <m:r>
                          <a:rPr lang="vi-VN" sz="3800" i="1">
                            <a:effectLst/>
                            <a:ea typeface="Calibri" panose="020F0502020204030204" pitchFamily="34" charset="0"/>
                            <a:cs typeface="Times New Roman" panose="02020603050405020304" pitchFamily="18" charset="0"/>
                          </a:rPr>
                          <m:t>2</m:t>
                        </m:r>
                      </m:den>
                    </m:f>
                    <m:r>
                      <a:rPr lang="vi-VN" sz="3800" i="1">
                        <a:effectLst/>
                        <a:ea typeface="Calibri" panose="020F0502020204030204" pitchFamily="34" charset="0"/>
                        <a:cs typeface="Times New Roman" panose="02020603050405020304" pitchFamily="18" charset="0"/>
                      </a:rPr>
                      <m:t>.</m:t>
                    </m:r>
                    <m:r>
                      <a:rPr lang="vi-VN" sz="3800" i="1">
                        <a:effectLst/>
                        <a:ea typeface="Calibri" panose="020F0502020204030204" pitchFamily="34" charset="0"/>
                        <a:cs typeface="Times New Roman" panose="02020603050405020304" pitchFamily="18" charset="0"/>
                      </a:rPr>
                      <m:t>𝐼𝐷</m:t>
                    </m:r>
                    <m:r>
                      <a:rPr lang="vi-VN" sz="3800" i="1">
                        <a:effectLst/>
                        <a:ea typeface="Calibri" panose="020F0502020204030204" pitchFamily="34" charset="0"/>
                        <a:cs typeface="Times New Roman" panose="02020603050405020304" pitchFamily="18" charset="0"/>
                      </a:rPr>
                      <m:t>.</m:t>
                    </m:r>
                    <m:r>
                      <a:rPr lang="vi-VN" sz="3800" i="1">
                        <a:effectLst/>
                        <a:ea typeface="Calibri" panose="020F0502020204030204" pitchFamily="34" charset="0"/>
                        <a:cs typeface="Times New Roman" panose="02020603050405020304" pitchFamily="18" charset="0"/>
                      </a:rPr>
                      <m:t>𝐵𝐶</m:t>
                    </m:r>
                    <m:r>
                      <a:rPr lang="vi-VN" sz="3800" i="1">
                        <a:effectLst/>
                        <a:ea typeface="Calibri" panose="020F0502020204030204" pitchFamily="34" charset="0"/>
                        <a:cs typeface="Times New Roman" panose="02020603050405020304" pitchFamily="18" charset="0"/>
                      </a:rPr>
                      <m:t>=</m:t>
                    </m:r>
                    <m:f>
                      <m:fPr>
                        <m:ctrlPr>
                          <a:rPr lang="en-US" sz="3800" i="1">
                            <a:effectLst/>
                            <a:ea typeface="Calibri" panose="020F0502020204030204" pitchFamily="34" charset="0"/>
                            <a:cs typeface="Times New Roman" panose="02020603050405020304" pitchFamily="18" charset="0"/>
                          </a:rPr>
                        </m:ctrlPr>
                      </m:fPr>
                      <m:num>
                        <m:r>
                          <a:rPr lang="vi-VN" sz="3800" i="1">
                            <a:effectLst/>
                            <a:ea typeface="Calibri" panose="020F0502020204030204" pitchFamily="34" charset="0"/>
                            <a:cs typeface="Times New Roman" panose="02020603050405020304" pitchFamily="18" charset="0"/>
                          </a:rPr>
                          <m:t>1</m:t>
                        </m:r>
                      </m:num>
                      <m:den>
                        <m:r>
                          <a:rPr lang="vi-VN" sz="3800" i="1">
                            <a:effectLst/>
                            <a:ea typeface="Calibri" panose="020F0502020204030204" pitchFamily="34" charset="0"/>
                            <a:cs typeface="Times New Roman" panose="02020603050405020304" pitchFamily="18" charset="0"/>
                          </a:rPr>
                          <m:t>2</m:t>
                        </m:r>
                      </m:den>
                    </m:f>
                    <m:r>
                      <a:rPr lang="vi-VN" sz="3800" i="1">
                        <a:effectLst/>
                        <a:ea typeface="Calibri" panose="020F0502020204030204" pitchFamily="34" charset="0"/>
                        <a:cs typeface="Times New Roman" panose="02020603050405020304" pitchFamily="18" charset="0"/>
                      </a:rPr>
                      <m:t>.8,66.10≈43,3 </m:t>
                    </m:r>
                    <m:r>
                      <a:rPr lang="vi-VN" sz="3800" i="1">
                        <a:effectLst/>
                        <a:ea typeface="Calibri" panose="020F0502020204030204" pitchFamily="34" charset="0"/>
                        <a:cs typeface="Times New Roman" panose="02020603050405020304" pitchFamily="18" charset="0"/>
                      </a:rPr>
                      <m:t>𝑐</m:t>
                    </m:r>
                    <m:sSup>
                      <m:sSupPr>
                        <m:ctrlPr>
                          <a:rPr lang="en-US" sz="3800" i="1">
                            <a:effectLst/>
                            <a:ea typeface="Calibri" panose="020F0502020204030204" pitchFamily="34" charset="0"/>
                            <a:cs typeface="Times New Roman" panose="02020603050405020304" pitchFamily="18" charset="0"/>
                          </a:rPr>
                        </m:ctrlPr>
                      </m:sSupPr>
                      <m:e>
                        <m:r>
                          <a:rPr lang="vi-VN" sz="3800" i="1">
                            <a:effectLst/>
                            <a:ea typeface="Calibri" panose="020F0502020204030204" pitchFamily="34" charset="0"/>
                            <a:cs typeface="Times New Roman" panose="02020603050405020304" pitchFamily="18" charset="0"/>
                          </a:rPr>
                          <m:t>𝑚</m:t>
                        </m:r>
                      </m:e>
                      <m:sup>
                        <m:r>
                          <a:rPr lang="vi-VN" sz="3800" i="1">
                            <a:effectLst/>
                            <a:ea typeface="Calibri" panose="020F0502020204030204" pitchFamily="34" charset="0"/>
                            <a:cs typeface="Times New Roman" panose="02020603050405020304" pitchFamily="18" charset="0"/>
                          </a:rPr>
                          <m:t>2</m:t>
                        </m:r>
                      </m:sup>
                    </m:sSup>
                  </m:oMath>
                </a14:m>
                <a:endParaRPr lang="en-US" sz="3800">
                  <a:effectLst/>
                  <a:ea typeface="Arial" panose="020B0604020202020204" pitchFamily="34" charset="0"/>
                  <a:cs typeface="Times New Roman" panose="02020603050405020304" pitchFamily="18" charset="0"/>
                </a:endParaRPr>
              </a:p>
              <a:p>
                <a:pPr>
                  <a:lnSpc>
                    <a:spcPct val="150000"/>
                  </a:lnSpc>
                </a:pPr>
                <a:r>
                  <a:rPr lang="vi-VN" sz="3800">
                    <a:effectLst/>
                    <a:ea typeface="Calibri" panose="020F0502020204030204" pitchFamily="34" charset="0"/>
                    <a:cs typeface="Times New Roman" panose="02020603050405020304" pitchFamily="18" charset="0"/>
                  </a:rPr>
                  <a:t>Thể tích hình chóp </a:t>
                </a:r>
                <a:r>
                  <a:rPr lang="vi-VN" sz="3800">
                    <a:effectLst/>
                    <a:ea typeface="Calibri" panose="020F0502020204030204" pitchFamily="34" charset="0"/>
                    <a:cs typeface="Times New Roman" panose="02020603050405020304" pitchFamily="18" charset="0"/>
                  </a:rPr>
                  <a:t>là</a:t>
                </a:r>
                <a:r>
                  <a:rPr lang="vi-VN" sz="3800" smtClean="0">
                    <a:effectLst/>
                    <a:ea typeface="Calibri" panose="020F0502020204030204" pitchFamily="34" charset="0"/>
                    <a:cs typeface="Times New Roman" panose="02020603050405020304" pitchFamily="18" charset="0"/>
                  </a:rPr>
                  <a:t>:</a:t>
                </a:r>
                <a:endParaRPr lang="en-US" sz="3800" smtClean="0">
                  <a:effectLst/>
                  <a:ea typeface="Calibri" panose="020F0502020204030204" pitchFamily="34" charset="0"/>
                  <a:cs typeface="Times New Roman" panose="02020603050405020304" pitchFamily="18" charset="0"/>
                </a:endParaRPr>
              </a:p>
              <a:p>
                <a:pPr algn="ctr">
                  <a:lnSpc>
                    <a:spcPct val="150000"/>
                  </a:lnSpc>
                </a:pPr>
                <a:r>
                  <a:rPr lang="vi-VN" sz="3800" smtClean="0">
                    <a:effectLst/>
                    <a:ea typeface="Calibri" panose="020F0502020204030204" pitchFamily="34" charset="0"/>
                    <a:cs typeface="Times New Roman" panose="02020603050405020304" pitchFamily="18" charset="0"/>
                  </a:rPr>
                  <a:t> </a:t>
                </a:r>
                <a14:m>
                  <m:oMath xmlns:m="http://schemas.openxmlformats.org/officeDocument/2006/math">
                    <m:f>
                      <m:fPr>
                        <m:ctrlPr>
                          <a:rPr lang="en-US" sz="3800" i="1">
                            <a:effectLst/>
                            <a:ea typeface="Calibri" panose="020F0502020204030204" pitchFamily="34" charset="0"/>
                            <a:cs typeface="Times New Roman" panose="02020603050405020304" pitchFamily="18" charset="0"/>
                          </a:rPr>
                        </m:ctrlPr>
                      </m:fPr>
                      <m:num>
                        <m:r>
                          <a:rPr lang="vi-VN" sz="3800" i="1">
                            <a:effectLst/>
                            <a:ea typeface="Calibri" panose="020F0502020204030204" pitchFamily="34" charset="0"/>
                            <a:cs typeface="Times New Roman" panose="02020603050405020304" pitchFamily="18" charset="0"/>
                          </a:rPr>
                          <m:t>1</m:t>
                        </m:r>
                      </m:num>
                      <m:den>
                        <m:r>
                          <a:rPr lang="vi-VN" sz="3800" i="1">
                            <a:effectLst/>
                            <a:ea typeface="Calibri" panose="020F0502020204030204" pitchFamily="34" charset="0"/>
                            <a:cs typeface="Times New Roman" panose="02020603050405020304" pitchFamily="18" charset="0"/>
                          </a:rPr>
                          <m:t>3</m:t>
                        </m:r>
                      </m:den>
                    </m:f>
                    <m:r>
                      <a:rPr lang="vi-VN" sz="3800" i="1">
                        <a:effectLst/>
                        <a:ea typeface="Calibri" panose="020F0502020204030204" pitchFamily="34" charset="0"/>
                        <a:cs typeface="Times New Roman" panose="02020603050405020304" pitchFamily="18" charset="0"/>
                      </a:rPr>
                      <m:t> . </m:t>
                    </m:r>
                    <m:r>
                      <a:rPr lang="vi-VN" sz="3800" i="1">
                        <a:effectLst/>
                        <a:ea typeface="Calibri" panose="020F0502020204030204" pitchFamily="34" charset="0"/>
                        <a:cs typeface="Times New Roman" panose="02020603050405020304" pitchFamily="18" charset="0"/>
                      </a:rPr>
                      <m:t>𝑆</m:t>
                    </m:r>
                    <m:r>
                      <a:rPr lang="vi-VN" sz="3800" i="1">
                        <a:effectLst/>
                        <a:ea typeface="Calibri" panose="020F0502020204030204" pitchFamily="34" charset="0"/>
                        <a:cs typeface="Times New Roman" panose="02020603050405020304" pitchFamily="18" charset="0"/>
                      </a:rPr>
                      <m:t>.</m:t>
                    </m:r>
                    <m:r>
                      <a:rPr lang="vi-VN" sz="3800" i="1">
                        <a:effectLst/>
                        <a:ea typeface="Calibri" panose="020F0502020204030204" pitchFamily="34" charset="0"/>
                        <a:cs typeface="Times New Roman" panose="02020603050405020304" pitchFamily="18" charset="0"/>
                      </a:rPr>
                      <m:t>h</m:t>
                    </m:r>
                    <m:r>
                      <a:rPr lang="vi-VN" sz="3800" i="1">
                        <a:effectLst/>
                        <a:ea typeface="Calibri" panose="020F0502020204030204" pitchFamily="34" charset="0"/>
                        <a:cs typeface="Times New Roman" panose="02020603050405020304" pitchFamily="18" charset="0"/>
                      </a:rPr>
                      <m:t>=</m:t>
                    </m:r>
                    <m:f>
                      <m:fPr>
                        <m:ctrlPr>
                          <a:rPr lang="en-US" sz="3800" i="1">
                            <a:effectLst/>
                            <a:ea typeface="Calibri" panose="020F0502020204030204" pitchFamily="34" charset="0"/>
                            <a:cs typeface="Times New Roman" panose="02020603050405020304" pitchFamily="18" charset="0"/>
                          </a:rPr>
                        </m:ctrlPr>
                      </m:fPr>
                      <m:num>
                        <m:r>
                          <a:rPr lang="vi-VN" sz="3800" i="1">
                            <a:effectLst/>
                            <a:ea typeface="Calibri" panose="020F0502020204030204" pitchFamily="34" charset="0"/>
                            <a:cs typeface="Times New Roman" panose="02020603050405020304" pitchFamily="18" charset="0"/>
                          </a:rPr>
                          <m:t>1</m:t>
                        </m:r>
                      </m:num>
                      <m:den>
                        <m:r>
                          <a:rPr lang="vi-VN" sz="3800" i="1">
                            <a:effectLst/>
                            <a:ea typeface="Calibri" panose="020F0502020204030204" pitchFamily="34" charset="0"/>
                            <a:cs typeface="Times New Roman" panose="02020603050405020304" pitchFamily="18" charset="0"/>
                          </a:rPr>
                          <m:t>3</m:t>
                        </m:r>
                      </m:den>
                    </m:f>
                    <m:r>
                      <a:rPr lang="vi-VN" sz="3800" i="1">
                        <a:effectLst/>
                        <a:ea typeface="Calibri" panose="020F0502020204030204" pitchFamily="34" charset="0"/>
                        <a:cs typeface="Times New Roman" panose="02020603050405020304" pitchFamily="18" charset="0"/>
                      </a:rPr>
                      <m:t>.43,3.12≈173,2 </m:t>
                    </m:r>
                    <m:r>
                      <a:rPr lang="vi-VN" sz="3800" i="1">
                        <a:effectLst/>
                        <a:ea typeface="Calibri" panose="020F0502020204030204" pitchFamily="34" charset="0"/>
                        <a:cs typeface="Times New Roman" panose="02020603050405020304" pitchFamily="18" charset="0"/>
                      </a:rPr>
                      <m:t>𝑐</m:t>
                    </m:r>
                    <m:sSup>
                      <m:sSupPr>
                        <m:ctrlPr>
                          <a:rPr lang="en-US" sz="3800" i="1">
                            <a:effectLst/>
                            <a:ea typeface="Calibri" panose="020F0502020204030204" pitchFamily="34" charset="0"/>
                            <a:cs typeface="Times New Roman" panose="02020603050405020304" pitchFamily="18" charset="0"/>
                          </a:rPr>
                        </m:ctrlPr>
                      </m:sSupPr>
                      <m:e>
                        <m:r>
                          <a:rPr lang="vi-VN" sz="3800" i="1">
                            <a:effectLst/>
                            <a:ea typeface="Calibri" panose="020F0502020204030204" pitchFamily="34" charset="0"/>
                            <a:cs typeface="Times New Roman" panose="02020603050405020304" pitchFamily="18" charset="0"/>
                          </a:rPr>
                          <m:t>𝑚</m:t>
                        </m:r>
                      </m:e>
                      <m:sup>
                        <m:r>
                          <a:rPr lang="vi-VN" sz="3800" i="1">
                            <a:effectLst/>
                            <a:ea typeface="Calibri" panose="020F0502020204030204" pitchFamily="34" charset="0"/>
                            <a:cs typeface="Times New Roman" panose="02020603050405020304" pitchFamily="18" charset="0"/>
                          </a:rPr>
                          <m:t>3</m:t>
                        </m:r>
                      </m:sup>
                    </m:sSup>
                  </m:oMath>
                </a14:m>
                <a:endParaRPr lang="en-US" sz="3800">
                  <a:effectLst/>
                  <a:ea typeface="Arial" panose="020B0604020202020204" pitchFamily="34" charset="0"/>
                  <a:cs typeface="Times New Roman" panose="02020603050405020304" pitchFamily="18" charset="0"/>
                </a:endParaRPr>
              </a:p>
            </p:txBody>
          </p:sp>
        </mc:Choice>
        <mc:Fallback>
          <p:sp>
            <p:nvSpPr>
              <p:cNvPr id="7" name="Rectangle 6"/>
              <p:cNvSpPr>
                <a:spLocks noRot="1" noChangeAspect="1" noMove="1" noResize="1" noEditPoints="1" noAdjustHandles="1" noChangeArrowheads="1" noChangeShapeType="1" noTextEdit="1"/>
              </p:cNvSpPr>
              <p:nvPr/>
            </p:nvSpPr>
            <p:spPr>
              <a:xfrm>
                <a:off x="6934200" y="3619500"/>
                <a:ext cx="11741472" cy="6150402"/>
              </a:xfrm>
              <a:prstGeom prst="rect">
                <a:avLst/>
              </a:prstGeom>
              <a:blipFill>
                <a:blip r:embed="rId3"/>
                <a:stretch>
                  <a:fillRect l="-1713"/>
                </a:stretch>
              </a:blipFill>
            </p:spPr>
            <p:txBody>
              <a:bodyPr/>
              <a:lstStyle/>
              <a:p>
                <a:r>
                  <a:rPr lang="en-US">
                    <a:noFill/>
                  </a:rPr>
                  <a:t> </a:t>
                </a:r>
              </a:p>
            </p:txBody>
          </p:sp>
        </mc:Fallback>
      </mc:AlternateContent>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saturation sat="200000"/>
                    </a14:imgEffect>
                    <a14:imgEffect>
                      <a14:brightnessContrast bright="20000" contrast="-20000"/>
                    </a14:imgEffect>
                  </a14:imgLayer>
                </a14:imgProps>
              </a:ext>
            </a:extLst>
          </a:blip>
          <a:stretch>
            <a:fillRect/>
          </a:stretch>
        </p:blipFill>
        <p:spPr>
          <a:xfrm>
            <a:off x="333619" y="3162300"/>
            <a:ext cx="5914781" cy="6217456"/>
          </a:xfrm>
          <a:prstGeom prst="rect">
            <a:avLst/>
          </a:prstGeom>
        </p:spPr>
      </p:pic>
      <p:pic>
        <p:nvPicPr>
          <p:cNvPr id="11"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rot="21215329">
            <a:off x="-484835" y="2408516"/>
            <a:ext cx="1636907" cy="1738029"/>
          </a:xfrm>
          <a:prstGeom prst="rect">
            <a:avLst/>
          </a:prstGeom>
        </p:spPr>
      </p:pic>
      <p:pic>
        <p:nvPicPr>
          <p:cNvPr id="12" name="Picture 22"/>
          <p:cNvPicPr>
            <a:picLocks noChangeAspect="1"/>
          </p:cNvPicPr>
          <p:nvPr/>
        </p:nvPicPr>
        <p:blipFill>
          <a:blip r:embed="rId26" cstate="print">
            <a:duotone>
              <a:prstClr val="black"/>
              <a:srgbClr val="4CA289">
                <a:tint val="45000"/>
                <a:satMod val="400000"/>
              </a:srgbClr>
            </a:duotone>
            <a:extLst>
              <a:ext uri="{BEBA8EAE-BF5A-486C-A8C5-ECC9F3942E4B}">
                <a14:imgProps xmlns:a14="http://schemas.microsoft.com/office/drawing/2010/main">
                  <a14:imgLayer r:embed="rId27">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28"/>
              </a:ext>
            </a:extLst>
          </a:blip>
          <a:srcRect/>
          <a:stretch>
            <a:fillRect/>
          </a:stretch>
        </p:blipFill>
        <p:spPr>
          <a:xfrm rot="5557165">
            <a:off x="17219752" y="8972292"/>
            <a:ext cx="1361154" cy="814927"/>
          </a:xfrm>
          <a:prstGeom prst="rect">
            <a:avLst/>
          </a:prstGeom>
        </p:spPr>
      </p:pic>
    </p:spTree>
    <p:extLst>
      <p:ext uri="{BB962C8B-B14F-4D97-AF65-F5344CB8AC3E}">
        <p14:creationId xmlns:p14="http://schemas.microsoft.com/office/powerpoint/2010/main" val="303270810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par>
                                <p:cTn id="8" presetID="2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up)">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barn(inVertical)">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500"/>
                                        <p:tgtEl>
                                          <p:spTgt spid="7">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animEffect transition="in" filter="wipe(left)">
                                      <p:cBhvr>
                                        <p:cTn id="25" dur="500"/>
                                        <p:tgtEl>
                                          <p:spTgt spid="7">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7">
                                            <p:txEl>
                                              <p:pRg st="2" end="2"/>
                                            </p:txEl>
                                          </p:spTgt>
                                        </p:tgtEl>
                                        <p:attrNameLst>
                                          <p:attrName>style.visibility</p:attrName>
                                        </p:attrNameLst>
                                      </p:cBhvr>
                                      <p:to>
                                        <p:strVal val="visible"/>
                                      </p:to>
                                    </p:set>
                                    <p:animEffect transition="in" filter="randombar(horizontal)">
                                      <p:cBhvr>
                                        <p:cTn id="30" dur="500"/>
                                        <p:tgtEl>
                                          <p:spTgt spid="7">
                                            <p:txEl>
                                              <p:pRg st="2" end="2"/>
                                            </p:txEl>
                                          </p:spTgt>
                                        </p:tgtEl>
                                      </p:cBhvr>
                                    </p:animEffect>
                                  </p:childTnLst>
                                </p:cTn>
                              </p:par>
                              <p:par>
                                <p:cTn id="31" presetID="14" presetClass="entr" presetSubtype="10" fill="hold" nodeType="withEffect">
                                  <p:stCondLst>
                                    <p:cond delay="0"/>
                                  </p:stCondLst>
                                  <p:childTnLst>
                                    <p:set>
                                      <p:cBhvr>
                                        <p:cTn id="32" dur="1" fill="hold">
                                          <p:stCondLst>
                                            <p:cond delay="0"/>
                                          </p:stCondLst>
                                        </p:cTn>
                                        <p:tgtEl>
                                          <p:spTgt spid="7">
                                            <p:txEl>
                                              <p:pRg st="3" end="3"/>
                                            </p:txEl>
                                          </p:spTgt>
                                        </p:tgtEl>
                                        <p:attrNameLst>
                                          <p:attrName>style.visibility</p:attrName>
                                        </p:attrNameLst>
                                      </p:cBhvr>
                                      <p:to>
                                        <p:strVal val="visible"/>
                                      </p:to>
                                    </p:set>
                                    <p:animEffect transition="in" filter="randombar(horizontal)">
                                      <p:cBhvr>
                                        <p:cTn id="33" dur="500"/>
                                        <p:tgtEl>
                                          <p:spTgt spid="7">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7">
                                            <p:txEl>
                                              <p:pRg st="4" end="4"/>
                                            </p:txEl>
                                          </p:spTgt>
                                        </p:tgtEl>
                                        <p:attrNameLst>
                                          <p:attrName>style.visibility</p:attrName>
                                        </p:attrNameLst>
                                      </p:cBhvr>
                                      <p:to>
                                        <p:strVal val="visible"/>
                                      </p:to>
                                    </p:set>
                                    <p:animEffect transition="in" filter="wipe(up)">
                                      <p:cBhvr>
                                        <p:cTn id="38" dur="500"/>
                                        <p:tgtEl>
                                          <p:spTgt spid="7">
                                            <p:txEl>
                                              <p:pRg st="4" end="4"/>
                                            </p:txEl>
                                          </p:spTgt>
                                        </p:tgtEl>
                                      </p:cBhvr>
                                    </p:animEffect>
                                  </p:childTnLst>
                                </p:cTn>
                              </p:par>
                              <p:par>
                                <p:cTn id="39" presetID="22" presetClass="entr" presetSubtype="1" fill="hold" nodeType="withEffect">
                                  <p:stCondLst>
                                    <p:cond delay="0"/>
                                  </p:stCondLst>
                                  <p:childTnLst>
                                    <p:set>
                                      <p:cBhvr>
                                        <p:cTn id="40" dur="1" fill="hold">
                                          <p:stCondLst>
                                            <p:cond delay="0"/>
                                          </p:stCondLst>
                                        </p:cTn>
                                        <p:tgtEl>
                                          <p:spTgt spid="7">
                                            <p:txEl>
                                              <p:pRg st="5" end="5"/>
                                            </p:txEl>
                                          </p:spTgt>
                                        </p:tgtEl>
                                        <p:attrNameLst>
                                          <p:attrName>style.visibility</p:attrName>
                                        </p:attrNameLst>
                                      </p:cBhvr>
                                      <p:to>
                                        <p:strVal val="visible"/>
                                      </p:to>
                                    </p:set>
                                    <p:animEffect transition="in" filter="wipe(up)">
                                      <p:cBhvr>
                                        <p:cTn id="41"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538141" y="94714"/>
            <a:ext cx="17184375" cy="3600986"/>
          </a:xfrm>
          <a:prstGeom prst="rect">
            <a:avLst/>
          </a:prstGeom>
        </p:spPr>
        <p:txBody>
          <a:bodyPr wrap="square">
            <a:spAutoFit/>
          </a:bodyPr>
          <a:lstStyle/>
          <a:p>
            <a:pPr lvl="0" algn="just">
              <a:lnSpc>
                <a:spcPct val="150000"/>
              </a:lnSpc>
            </a:pPr>
            <a:r>
              <a:rPr lang="en-US" sz="3800" b="1">
                <a:solidFill>
                  <a:srgbClr val="C00000"/>
                </a:solidFill>
                <a:latin typeface="Arial" panose="020B0604020202020204" pitchFamily="34" charset="0"/>
                <a:cs typeface="Arial" panose="020B0604020202020204" pitchFamily="34" charset="0"/>
              </a:rPr>
              <a:t>Bài </a:t>
            </a:r>
            <a:r>
              <a:rPr lang="en-US" sz="3800" b="1" smtClean="0">
                <a:solidFill>
                  <a:srgbClr val="C00000"/>
                </a:solidFill>
                <a:latin typeface="Arial" panose="020B0604020202020204" pitchFamily="34" charset="0"/>
                <a:cs typeface="Arial" panose="020B0604020202020204" pitchFamily="34" charset="0"/>
              </a:rPr>
              <a:t>10.14 </a:t>
            </a:r>
            <a:r>
              <a:rPr lang="en-US" sz="3800" b="1">
                <a:solidFill>
                  <a:srgbClr val="C00000"/>
                </a:solidFill>
                <a:latin typeface="Arial" panose="020B0604020202020204" pitchFamily="34" charset="0"/>
                <a:cs typeface="Arial" panose="020B0604020202020204" pitchFamily="34" charset="0"/>
              </a:rPr>
              <a:t>(SGK – tr.122</a:t>
            </a:r>
            <a:r>
              <a:rPr lang="en-US" sz="3800" b="1">
                <a:solidFill>
                  <a:srgbClr val="C00000"/>
                </a:solidFill>
                <a:latin typeface="Arial" panose="020B0604020202020204" pitchFamily="34" charset="0"/>
                <a:cs typeface="Arial" panose="020B0604020202020204" pitchFamily="34" charset="0"/>
              </a:rPr>
              <a:t>) </a:t>
            </a:r>
            <a:r>
              <a:rPr lang="vi-VN" sz="3800">
                <a:solidFill>
                  <a:srgbClr val="000000"/>
                </a:solidFill>
                <a:cs typeface="Arial" panose="020B0604020202020204" pitchFamily="34" charset="0"/>
              </a:rPr>
              <a:t>Người ta làm mô hình một kim tự tháp ở cổng vào của bảo tàng Louvre. Mô hình có dạng hình chóp tứ giác đều, chiều cao 21 m, độ dài cạnh đáy là 34 m.</a:t>
            </a:r>
          </a:p>
          <a:p>
            <a:pPr lvl="0" algn="just">
              <a:lnSpc>
                <a:spcPct val="150000"/>
              </a:lnSpc>
            </a:pPr>
            <a:r>
              <a:rPr lang="vi-VN" sz="3800">
                <a:solidFill>
                  <a:srgbClr val="000000"/>
                </a:solidFill>
                <a:cs typeface="Arial" panose="020B0604020202020204" pitchFamily="34" charset="0"/>
              </a:rPr>
              <a:t>a) Tính thể tích hình chóp</a:t>
            </a:r>
            <a:r>
              <a:rPr lang="vi-VN" sz="3800">
                <a:solidFill>
                  <a:srgbClr val="000000"/>
                </a:solidFill>
                <a:cs typeface="Arial" panose="020B0604020202020204" pitchFamily="34" charset="0"/>
              </a:rPr>
              <a:t>. </a:t>
            </a:r>
            <a:endParaRPr lang="vi-VN" sz="3800">
              <a:solidFill>
                <a:srgbClr val="000000"/>
              </a:solidFill>
              <a:cs typeface="Arial" panose="020B0604020202020204"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95208" y="2380714"/>
            <a:ext cx="7117164" cy="4647792"/>
          </a:xfrm>
          <a:prstGeom prst="rect">
            <a:avLst/>
          </a:prstGeom>
        </p:spPr>
      </p:pic>
      <p:sp>
        <p:nvSpPr>
          <p:cNvPr id="7" name="Rectangle 6"/>
          <p:cNvSpPr/>
          <p:nvPr/>
        </p:nvSpPr>
        <p:spPr>
          <a:xfrm>
            <a:off x="538141" y="3523714"/>
            <a:ext cx="9259575" cy="3600986"/>
          </a:xfrm>
          <a:prstGeom prst="rect">
            <a:avLst/>
          </a:prstGeom>
        </p:spPr>
        <p:txBody>
          <a:bodyPr wrap="square">
            <a:spAutoFit/>
          </a:bodyPr>
          <a:lstStyle/>
          <a:p>
            <a:pPr lvl="0" algn="just">
              <a:lnSpc>
                <a:spcPct val="150000"/>
              </a:lnSpc>
            </a:pPr>
            <a:r>
              <a:rPr lang="vi-VN" sz="3800">
                <a:solidFill>
                  <a:srgbClr val="000000"/>
                </a:solidFill>
                <a:cs typeface="Arial" panose="020B0604020202020204" pitchFamily="34" charset="0"/>
              </a:rPr>
              <a:t>b) Tính tổng diện tích các tấm kính để phủ kín bốn mặt bên hình chóp này, biết rằng người ta đo được độ dài cạnh bên của hình chóp là 31,92 m.</a:t>
            </a:r>
            <a:endParaRPr lang="vi-VN" sz="3800">
              <a:solidFill>
                <a:srgbClr val="000000"/>
              </a:solidFill>
              <a:cs typeface="Arial" panose="020B0604020202020204" pitchFamily="34" charset="0"/>
            </a:endParaRPr>
          </a:p>
        </p:txBody>
      </p:sp>
      <p:pic>
        <p:nvPicPr>
          <p:cNvPr id="8" name="Picture 7"/>
          <p:cNvPicPr>
            <a:picLocks noChangeAspect="1"/>
          </p:cNvPicPr>
          <p:nvPr/>
        </p:nvPicPr>
        <p:blipFill>
          <a:blip r:embed="rId4"/>
          <a:stretch>
            <a:fillRect/>
          </a:stretch>
        </p:blipFill>
        <p:spPr>
          <a:xfrm flipH="1">
            <a:off x="16503315" y="7133032"/>
            <a:ext cx="2018113" cy="1210868"/>
          </a:xfrm>
          <a:prstGeom prst="rect">
            <a:avLst/>
          </a:prstGeom>
        </p:spPr>
      </p:pic>
      <mc:AlternateContent xmlns:mc="http://schemas.openxmlformats.org/markup-compatibility/2006">
        <mc:Choice xmlns:a14="http://schemas.microsoft.com/office/drawing/2010/main" Requires="a14">
          <p:sp>
            <p:nvSpPr>
              <p:cNvPr id="9" name="Rectangle 8"/>
              <p:cNvSpPr/>
              <p:nvPr/>
            </p:nvSpPr>
            <p:spPr>
              <a:xfrm>
                <a:off x="554183" y="8572500"/>
                <a:ext cx="17521259" cy="1335302"/>
              </a:xfrm>
              <a:prstGeom prst="rect">
                <a:avLst/>
              </a:prstGeom>
            </p:spPr>
            <p:txBody>
              <a:bodyPr wrap="square">
                <a:spAutoFit/>
              </a:bodyPr>
              <a:lstStyle/>
              <a:p>
                <a:pPr algn="just">
                  <a:lnSpc>
                    <a:spcPct val="150000"/>
                  </a:lnSpc>
                </a:pPr>
                <a:r>
                  <a:rPr lang="en-US" sz="3800" smtClean="0">
                    <a:solidFill>
                      <a:srgbClr val="000000"/>
                    </a:solidFill>
                    <a:latin typeface="Arial" panose="020B0604020202020204" pitchFamily="34" charset="0"/>
                    <a:cs typeface="Arial" panose="020B0604020202020204" pitchFamily="34" charset="0"/>
                  </a:rPr>
                  <a:t>a) Thể tích hình chóp tứ giác đều là: </a:t>
                </a:r>
                <a14:m>
                  <m:oMath xmlns:m="http://schemas.openxmlformats.org/officeDocument/2006/math">
                    <m:r>
                      <a:rPr lang="en-US" sz="3800" i="1" smtClean="0">
                        <a:solidFill>
                          <a:srgbClr val="000000"/>
                        </a:solidFill>
                        <a:latin typeface="Cambria Math" panose="02040503050406030204" pitchFamily="18" charset="0"/>
                        <a:cs typeface="Arial" panose="020B0604020202020204" pitchFamily="34" charset="0"/>
                      </a:rPr>
                      <m:t>𝑉</m:t>
                    </m:r>
                    <m:r>
                      <a:rPr lang="en-US" sz="3800" i="1" smtClean="0">
                        <a:solidFill>
                          <a:srgbClr val="000000"/>
                        </a:solidFill>
                        <a:latin typeface="Cambria Math" panose="02040503050406030204" pitchFamily="18" charset="0"/>
                        <a:cs typeface="Arial" panose="020B0604020202020204" pitchFamily="34" charset="0"/>
                      </a:rPr>
                      <m:t>= </m:t>
                    </m:r>
                    <m:f>
                      <m:fPr>
                        <m:ctrlPr>
                          <a:rPr lang="en-US" sz="3800" i="1" smtClean="0">
                            <a:solidFill>
                              <a:srgbClr val="000000"/>
                            </a:solidFill>
                            <a:latin typeface="Cambria Math" panose="02040503050406030204" pitchFamily="18" charset="0"/>
                            <a:cs typeface="Arial" panose="020B0604020202020204" pitchFamily="34" charset="0"/>
                          </a:rPr>
                        </m:ctrlPr>
                      </m:fPr>
                      <m:num>
                        <m:r>
                          <a:rPr lang="en-US" sz="3800" b="0" i="1" smtClean="0">
                            <a:solidFill>
                              <a:srgbClr val="000000"/>
                            </a:solidFill>
                            <a:latin typeface="Cambria Math" panose="02040503050406030204" pitchFamily="18" charset="0"/>
                            <a:cs typeface="Arial" panose="020B0604020202020204" pitchFamily="34" charset="0"/>
                          </a:rPr>
                          <m:t>1</m:t>
                        </m:r>
                      </m:num>
                      <m:den>
                        <m:r>
                          <a:rPr lang="en-US" sz="3800" b="0" i="1" smtClean="0">
                            <a:solidFill>
                              <a:srgbClr val="000000"/>
                            </a:solidFill>
                            <a:latin typeface="Cambria Math" panose="02040503050406030204" pitchFamily="18" charset="0"/>
                            <a:cs typeface="Arial" panose="020B0604020202020204" pitchFamily="34" charset="0"/>
                          </a:rPr>
                          <m:t>3</m:t>
                        </m:r>
                      </m:den>
                    </m:f>
                    <m:r>
                      <a:rPr lang="en-US" sz="3800" i="1" smtClean="0">
                        <a:solidFill>
                          <a:srgbClr val="000000"/>
                        </a:solidFill>
                        <a:latin typeface="Cambria Math" panose="02040503050406030204" pitchFamily="18" charset="0"/>
                        <a:cs typeface="Arial" panose="020B0604020202020204" pitchFamily="34" charset="0"/>
                      </a:rPr>
                      <m:t> </m:t>
                    </m:r>
                    <m:r>
                      <a:rPr lang="en-US" sz="3800" i="1" smtClean="0">
                        <a:solidFill>
                          <a:srgbClr val="000000"/>
                        </a:solidFill>
                        <a:latin typeface="Cambria Math" panose="02040503050406030204" pitchFamily="18" charset="0"/>
                        <a:cs typeface="Arial" panose="020B0604020202020204" pitchFamily="34" charset="0"/>
                      </a:rPr>
                      <m:t>𝑆</m:t>
                    </m:r>
                    <m:r>
                      <a:rPr lang="en-US" sz="3800" i="1" baseline="-25000">
                        <a:solidFill>
                          <a:srgbClr val="000000"/>
                        </a:solidFill>
                        <a:latin typeface="Cambria Math" panose="02040503050406030204" pitchFamily="18" charset="0"/>
                        <a:cs typeface="Arial" panose="020B0604020202020204" pitchFamily="34" charset="0"/>
                      </a:rPr>
                      <m:t>đá</m:t>
                    </m:r>
                    <m:r>
                      <a:rPr lang="en-US" sz="3800" i="1" baseline="-25000">
                        <a:solidFill>
                          <a:srgbClr val="000000"/>
                        </a:solidFill>
                        <a:latin typeface="Cambria Math" panose="02040503050406030204" pitchFamily="18" charset="0"/>
                        <a:cs typeface="Arial" panose="020B0604020202020204" pitchFamily="34" charset="0"/>
                      </a:rPr>
                      <m:t>𝑦</m:t>
                    </m:r>
                    <m:r>
                      <a:rPr lang="en-US" sz="3800" i="1" baseline="-25000">
                        <a:solidFill>
                          <a:srgbClr val="000000"/>
                        </a:solidFill>
                        <a:latin typeface="Cambria Math" panose="02040503050406030204" pitchFamily="18" charset="0"/>
                        <a:cs typeface="Arial" panose="020B0604020202020204" pitchFamily="34" charset="0"/>
                      </a:rPr>
                      <m:t> . </m:t>
                    </m:r>
                    <m:r>
                      <a:rPr lang="en-US" sz="3800" i="1">
                        <a:solidFill>
                          <a:srgbClr val="000000"/>
                        </a:solidFill>
                        <a:latin typeface="Cambria Math" panose="02040503050406030204" pitchFamily="18" charset="0"/>
                        <a:cs typeface="Arial" panose="020B0604020202020204" pitchFamily="34" charset="0"/>
                      </a:rPr>
                      <m:t>h</m:t>
                    </m:r>
                    <m:r>
                      <a:rPr lang="en-US" sz="3800" i="1">
                        <a:solidFill>
                          <a:srgbClr val="000000"/>
                        </a:solidFill>
                        <a:latin typeface="Cambria Math" panose="02040503050406030204" pitchFamily="18" charset="0"/>
                        <a:cs typeface="Arial" panose="020B0604020202020204" pitchFamily="34" charset="0"/>
                      </a:rPr>
                      <m:t>=</m:t>
                    </m:r>
                    <m:f>
                      <m:fPr>
                        <m:ctrlPr>
                          <a:rPr lang="en-US" sz="3800" i="1">
                            <a:solidFill>
                              <a:srgbClr val="000000"/>
                            </a:solidFill>
                            <a:latin typeface="Cambria Math" panose="02040503050406030204" pitchFamily="18" charset="0"/>
                            <a:cs typeface="Arial" panose="020B0604020202020204" pitchFamily="34" charset="0"/>
                          </a:rPr>
                        </m:ctrlPr>
                      </m:fPr>
                      <m:num>
                        <m:r>
                          <a:rPr lang="en-US" sz="3800" i="1">
                            <a:solidFill>
                              <a:srgbClr val="000000"/>
                            </a:solidFill>
                            <a:latin typeface="Cambria Math" panose="02040503050406030204" pitchFamily="18" charset="0"/>
                            <a:cs typeface="Arial" panose="020B0604020202020204" pitchFamily="34" charset="0"/>
                          </a:rPr>
                          <m:t>1</m:t>
                        </m:r>
                      </m:num>
                      <m:den>
                        <m:r>
                          <a:rPr lang="en-US" sz="3800" i="1">
                            <a:solidFill>
                              <a:srgbClr val="000000"/>
                            </a:solidFill>
                            <a:latin typeface="Cambria Math" panose="02040503050406030204" pitchFamily="18" charset="0"/>
                            <a:cs typeface="Arial" panose="020B0604020202020204" pitchFamily="34" charset="0"/>
                          </a:rPr>
                          <m:t>3</m:t>
                        </m:r>
                      </m:den>
                    </m:f>
                    <m:r>
                      <a:rPr lang="en-US" sz="3800" i="1">
                        <a:solidFill>
                          <a:srgbClr val="000000"/>
                        </a:solidFill>
                        <a:latin typeface="Cambria Math" panose="02040503050406030204" pitchFamily="18" charset="0"/>
                        <a:cs typeface="Arial" panose="020B0604020202020204" pitchFamily="34" charset="0"/>
                      </a:rPr>
                      <m:t> . 34</m:t>
                    </m:r>
                    <m:r>
                      <a:rPr lang="en-US" sz="3800" i="1" baseline="30000">
                        <a:solidFill>
                          <a:srgbClr val="000000"/>
                        </a:solidFill>
                        <a:latin typeface="Cambria Math" panose="02040503050406030204" pitchFamily="18" charset="0"/>
                        <a:cs typeface="Arial" panose="020B0604020202020204" pitchFamily="34" charset="0"/>
                      </a:rPr>
                      <m:t>2 </m:t>
                    </m:r>
                    <m:r>
                      <a:rPr lang="en-US" sz="3800" i="1">
                        <a:solidFill>
                          <a:srgbClr val="000000"/>
                        </a:solidFill>
                        <a:latin typeface="Cambria Math" panose="02040503050406030204" pitchFamily="18" charset="0"/>
                        <a:cs typeface="Arial" panose="020B0604020202020204" pitchFamily="34" charset="0"/>
                      </a:rPr>
                      <m:t>. 21=8 092 (</m:t>
                    </m:r>
                    <m:r>
                      <a:rPr lang="en-US" sz="3800" i="1">
                        <a:solidFill>
                          <a:srgbClr val="000000"/>
                        </a:solidFill>
                        <a:latin typeface="Cambria Math" panose="02040503050406030204" pitchFamily="18" charset="0"/>
                        <a:cs typeface="Arial" panose="020B0604020202020204" pitchFamily="34" charset="0"/>
                      </a:rPr>
                      <m:t>𝑐𝑚</m:t>
                    </m:r>
                    <m:r>
                      <a:rPr lang="en-US" sz="3800" i="1" baseline="30000">
                        <a:solidFill>
                          <a:srgbClr val="000000"/>
                        </a:solidFill>
                        <a:latin typeface="Cambria Math" panose="02040503050406030204" pitchFamily="18" charset="0"/>
                        <a:cs typeface="Arial" panose="020B0604020202020204" pitchFamily="34" charset="0"/>
                      </a:rPr>
                      <m:t>3</m:t>
                    </m:r>
                    <m:r>
                      <a:rPr lang="en-US" sz="3800" i="1">
                        <a:solidFill>
                          <a:srgbClr val="000000"/>
                        </a:solidFill>
                        <a:latin typeface="Cambria Math" panose="02040503050406030204" pitchFamily="18" charset="0"/>
                        <a:cs typeface="Arial" panose="020B0604020202020204" pitchFamily="34" charset="0"/>
                      </a:rPr>
                      <m:t>).</m:t>
                    </m:r>
                  </m:oMath>
                </a14:m>
                <a:endParaRPr lang="en-US" sz="3800" b="0" i="0">
                  <a:solidFill>
                    <a:srgbClr val="000000"/>
                  </a:solidFill>
                  <a:effectLst/>
                  <a:latin typeface="Arial" panose="020B0604020202020204" pitchFamily="34" charset="0"/>
                  <a:cs typeface="Arial" panose="020B0604020202020204" pitchFamily="34" charset="0"/>
                </a:endParaRPr>
              </a:p>
            </p:txBody>
          </p:sp>
        </mc:Choice>
        <mc:Fallback>
          <p:sp>
            <p:nvSpPr>
              <p:cNvPr id="9" name="Rectangle 8"/>
              <p:cNvSpPr>
                <a:spLocks noRot="1" noChangeAspect="1" noMove="1" noResize="1" noEditPoints="1" noAdjustHandles="1" noChangeArrowheads="1" noChangeShapeType="1" noTextEdit="1"/>
              </p:cNvSpPr>
              <p:nvPr/>
            </p:nvSpPr>
            <p:spPr>
              <a:xfrm>
                <a:off x="554183" y="8572500"/>
                <a:ext cx="17521259" cy="1335302"/>
              </a:xfrm>
              <a:prstGeom prst="rect">
                <a:avLst/>
              </a:prstGeom>
              <a:blipFill>
                <a:blip r:embed="rId5"/>
                <a:stretch>
                  <a:fillRect l="-1148"/>
                </a:stretch>
              </a:blipFill>
            </p:spPr>
            <p:txBody>
              <a:bodyPr/>
              <a:lstStyle/>
              <a:p>
                <a:r>
                  <a:rPr lang="en-US">
                    <a:noFill/>
                  </a:rPr>
                  <a:t> </a:t>
                </a:r>
              </a:p>
            </p:txBody>
          </p:sp>
        </mc:Fallback>
      </mc:AlternateContent>
      <p:sp>
        <p:nvSpPr>
          <p:cNvPr id="14" name="Oval Callout 13"/>
          <p:cNvSpPr/>
          <p:nvPr/>
        </p:nvSpPr>
        <p:spPr>
          <a:xfrm>
            <a:off x="8252367" y="7505700"/>
            <a:ext cx="1755922" cy="762000"/>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29331154"/>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left)">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228600" y="8648700"/>
            <a:ext cx="2044203" cy="1226522"/>
          </a:xfrm>
          <a:prstGeom prst="rect">
            <a:avLst/>
          </a:prstGeom>
        </p:spPr>
      </p:pic>
      <p:sp>
        <p:nvSpPr>
          <p:cNvPr id="9" name="Oval Callout 8"/>
          <p:cNvSpPr/>
          <p:nvPr/>
        </p:nvSpPr>
        <p:spPr>
          <a:xfrm>
            <a:off x="609600" y="342900"/>
            <a:ext cx="1527322" cy="838200"/>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3200" b="1" i="0" u="none" strike="noStrike" kern="1200" cap="none" spc="0" normalizeH="0" baseline="0" noProof="0">
              <a:ln>
                <a:noFill/>
              </a:ln>
              <a:solidFill>
                <a:prstClr val="black"/>
              </a:solidFill>
              <a:effectLst/>
              <a:uLnTx/>
              <a:uFillTx/>
              <a:latin typeface="Calibri"/>
              <a:ea typeface="+mn-ea"/>
              <a:cs typeface="+mn-cs"/>
            </a:endParaRPr>
          </a:p>
        </p:txBody>
      </p:sp>
      <p:sp>
        <p:nvSpPr>
          <p:cNvPr id="4" name="Rectangle 3"/>
          <p:cNvSpPr/>
          <p:nvPr/>
        </p:nvSpPr>
        <p:spPr>
          <a:xfrm>
            <a:off x="2514600" y="454223"/>
            <a:ext cx="7186583" cy="584775"/>
          </a:xfrm>
          <a:prstGeom prst="rect">
            <a:avLst/>
          </a:prstGeom>
        </p:spPr>
        <p:txBody>
          <a:bodyPr wrap="none">
            <a:spAutoFit/>
          </a:bodyPr>
          <a:lstStyle/>
          <a:p>
            <a:r>
              <a:rPr lang="vi-VN" sz="3200">
                <a:solidFill>
                  <a:srgbClr val="000000"/>
                </a:solidFill>
              </a:rPr>
              <a:t>b) Mô tả hình chóp như hình dưới đây.</a:t>
            </a:r>
            <a:endParaRPr lang="en-US" sz="3200"/>
          </a:p>
        </p:txBody>
      </p:sp>
      <p:pic>
        <p:nvPicPr>
          <p:cNvPr id="10" name="Picture 9"/>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228600" y="1562100"/>
            <a:ext cx="3805989" cy="3430398"/>
          </a:xfrm>
          <a:prstGeom prst="rect">
            <a:avLst/>
          </a:prstGeom>
        </p:spPr>
      </p:pic>
      <mc:AlternateContent xmlns:mc="http://schemas.openxmlformats.org/markup-compatibility/2006">
        <mc:Choice xmlns:a14="http://schemas.microsoft.com/office/drawing/2010/main" Requires="a14">
          <p:sp>
            <p:nvSpPr>
              <p:cNvPr id="11" name="Rectangle 1"/>
              <p:cNvSpPr>
                <a:spLocks noChangeArrowheads="1"/>
              </p:cNvSpPr>
              <p:nvPr/>
            </p:nvSpPr>
            <p:spPr bwMode="auto">
              <a:xfrm>
                <a:off x="4572000" y="1168863"/>
                <a:ext cx="13219513" cy="8927637"/>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3200" b="0" i="0" u="none" strike="noStrike" cap="none" normalizeH="0" baseline="0" smtClean="0">
                    <a:ln>
                      <a:noFill/>
                    </a:ln>
                    <a:solidFill>
                      <a:srgbClr val="000000"/>
                    </a:solidFill>
                    <a:effectLst/>
                  </a:rPr>
                  <a:t>Ta có </a:t>
                </a:r>
                <a14:m>
                  <m:oMath xmlns:m="http://schemas.openxmlformats.org/officeDocument/2006/math">
                    <m:r>
                      <a:rPr kumimoji="0" lang="en-US" altLang="en-US" sz="3200" b="0" i="1" u="none" strike="noStrike" cap="none" normalizeH="0" baseline="0" smtClean="0">
                        <a:ln>
                          <a:noFill/>
                        </a:ln>
                        <a:solidFill>
                          <a:srgbClr val="000000"/>
                        </a:solidFill>
                        <a:effectLst/>
                        <a:latin typeface="Cambria Math" panose="02040503050406030204" pitchFamily="18" charset="0"/>
                      </a:rPr>
                      <m:t>𝑆𝐼</m:t>
                    </m:r>
                    <m:r>
                      <a:rPr kumimoji="0" lang="en-US" altLang="en-US" sz="3200" b="0" i="1" u="none" strike="noStrike" cap="none" normalizeH="0" baseline="0" smtClean="0">
                        <a:ln>
                          <a:noFill/>
                        </a:ln>
                        <a:solidFill>
                          <a:srgbClr val="000000"/>
                        </a:solidFill>
                        <a:effectLst/>
                        <a:latin typeface="Cambria Math" panose="02040503050406030204" pitchFamily="18" charset="0"/>
                      </a:rPr>
                      <m:t> = 21 </m:t>
                    </m:r>
                    <m:r>
                      <a:rPr kumimoji="0" lang="en-US" altLang="en-US" sz="3200" b="0" i="1" u="none" strike="noStrike" cap="none" normalizeH="0" baseline="0" smtClean="0">
                        <a:ln>
                          <a:noFill/>
                        </a:ln>
                        <a:solidFill>
                          <a:srgbClr val="000000"/>
                        </a:solidFill>
                        <a:effectLst/>
                        <a:latin typeface="Cambria Math" panose="02040503050406030204" pitchFamily="18" charset="0"/>
                      </a:rPr>
                      <m:t>𝑚</m:t>
                    </m:r>
                    <m:r>
                      <a:rPr kumimoji="0" lang="en-US" altLang="en-US" sz="3200" b="0" i="1" u="none" strike="noStrike" cap="none" normalizeH="0" baseline="0" smtClean="0">
                        <a:ln>
                          <a:noFill/>
                        </a:ln>
                        <a:solidFill>
                          <a:srgbClr val="000000"/>
                        </a:solidFill>
                        <a:effectLst/>
                        <a:latin typeface="Cambria Math" panose="02040503050406030204" pitchFamily="18" charset="0"/>
                      </a:rPr>
                      <m:t>,  </m:t>
                    </m:r>
                    <m:r>
                      <a:rPr kumimoji="0" lang="en-US" altLang="en-US" sz="3200" b="0" i="1" u="none" strike="noStrike" cap="none" normalizeH="0" baseline="0" smtClean="0">
                        <a:ln>
                          <a:noFill/>
                        </a:ln>
                        <a:solidFill>
                          <a:srgbClr val="000000"/>
                        </a:solidFill>
                        <a:effectLst/>
                        <a:latin typeface="Cambria Math" panose="02040503050406030204" pitchFamily="18" charset="0"/>
                      </a:rPr>
                      <m:t>𝐸𝐹</m:t>
                    </m:r>
                    <m:r>
                      <a:rPr kumimoji="0" lang="en-US" altLang="en-US" sz="3200" b="0" i="1" u="none" strike="noStrike" cap="none" normalizeH="0" baseline="0" smtClean="0">
                        <a:ln>
                          <a:noFill/>
                        </a:ln>
                        <a:solidFill>
                          <a:srgbClr val="000000"/>
                        </a:solidFill>
                        <a:effectLst/>
                        <a:latin typeface="Cambria Math" panose="02040503050406030204" pitchFamily="18" charset="0"/>
                      </a:rPr>
                      <m:t> = </m:t>
                    </m:r>
                    <m:r>
                      <a:rPr kumimoji="0" lang="en-US" altLang="en-US" sz="3200" b="0" i="1" u="none" strike="noStrike" cap="none" normalizeH="0" baseline="0" smtClean="0">
                        <a:ln>
                          <a:noFill/>
                        </a:ln>
                        <a:solidFill>
                          <a:srgbClr val="000000"/>
                        </a:solidFill>
                        <a:effectLst/>
                        <a:latin typeface="Cambria Math" panose="02040503050406030204" pitchFamily="18" charset="0"/>
                      </a:rPr>
                      <m:t>𝐹𝐺</m:t>
                    </m:r>
                    <m:r>
                      <a:rPr kumimoji="0" lang="en-US" altLang="en-US" sz="3200" b="0" i="1" u="none" strike="noStrike" cap="none" normalizeH="0" baseline="0" smtClean="0">
                        <a:ln>
                          <a:noFill/>
                        </a:ln>
                        <a:solidFill>
                          <a:srgbClr val="000000"/>
                        </a:solidFill>
                        <a:effectLst/>
                        <a:latin typeface="Cambria Math" panose="02040503050406030204" pitchFamily="18" charset="0"/>
                      </a:rPr>
                      <m:t> = </m:t>
                    </m:r>
                    <m:r>
                      <a:rPr kumimoji="0" lang="en-US" altLang="en-US" sz="3200" b="0" i="1" u="none" strike="noStrike" cap="none" normalizeH="0" baseline="0" smtClean="0">
                        <a:ln>
                          <a:noFill/>
                        </a:ln>
                        <a:solidFill>
                          <a:srgbClr val="000000"/>
                        </a:solidFill>
                        <a:effectLst/>
                        <a:latin typeface="Cambria Math" panose="02040503050406030204" pitchFamily="18" charset="0"/>
                      </a:rPr>
                      <m:t>𝐺𝐻</m:t>
                    </m:r>
                    <m:r>
                      <a:rPr kumimoji="0" lang="en-US" altLang="en-US" sz="3200" b="0" i="1" u="none" strike="noStrike" cap="none" normalizeH="0" baseline="0" smtClean="0">
                        <a:ln>
                          <a:noFill/>
                        </a:ln>
                        <a:solidFill>
                          <a:srgbClr val="000000"/>
                        </a:solidFill>
                        <a:effectLst/>
                        <a:latin typeface="Cambria Math" panose="02040503050406030204" pitchFamily="18" charset="0"/>
                      </a:rPr>
                      <m:t> = </m:t>
                    </m:r>
                    <m:r>
                      <a:rPr kumimoji="0" lang="en-US" altLang="en-US" sz="3200" b="0" i="1" u="none" strike="noStrike" cap="none" normalizeH="0" baseline="0" smtClean="0">
                        <a:ln>
                          <a:noFill/>
                        </a:ln>
                        <a:solidFill>
                          <a:srgbClr val="000000"/>
                        </a:solidFill>
                        <a:effectLst/>
                        <a:latin typeface="Cambria Math" panose="02040503050406030204" pitchFamily="18" charset="0"/>
                      </a:rPr>
                      <m:t>𝐻𝐸</m:t>
                    </m:r>
                    <m:r>
                      <a:rPr kumimoji="0" lang="en-US" altLang="en-US" sz="3200" b="0" i="1" u="none" strike="noStrike" cap="none" normalizeH="0" baseline="0" smtClean="0">
                        <a:ln>
                          <a:noFill/>
                        </a:ln>
                        <a:solidFill>
                          <a:srgbClr val="000000"/>
                        </a:solidFill>
                        <a:effectLst/>
                        <a:latin typeface="Cambria Math" panose="02040503050406030204" pitchFamily="18" charset="0"/>
                      </a:rPr>
                      <m:t> = 34 </m:t>
                    </m:r>
                    <m:r>
                      <a:rPr kumimoji="0" lang="en-US" altLang="en-US" sz="3200" b="0" i="1" u="none" strike="noStrike" cap="none" normalizeH="0" baseline="0" smtClean="0">
                        <a:ln>
                          <a:noFill/>
                        </a:ln>
                        <a:solidFill>
                          <a:srgbClr val="000000"/>
                        </a:solidFill>
                        <a:effectLst/>
                        <a:latin typeface="Cambria Math" panose="02040503050406030204" pitchFamily="18" charset="0"/>
                      </a:rPr>
                      <m:t>𝑚</m:t>
                    </m:r>
                    <m:r>
                      <a:rPr kumimoji="0" lang="en-US" altLang="en-US" sz="3200" b="0" i="1" u="none" strike="noStrike" cap="none" normalizeH="0" baseline="0" smtClean="0">
                        <a:ln>
                          <a:noFill/>
                        </a:ln>
                        <a:solidFill>
                          <a:srgbClr val="000000"/>
                        </a:solidFill>
                        <a:effectLst/>
                        <a:latin typeface="Cambria Math" panose="02040503050406030204" pitchFamily="18" charset="0"/>
                      </a:rPr>
                      <m:t>,  </m:t>
                    </m:r>
                  </m:oMath>
                </a14:m>
                <a:endParaRPr kumimoji="0" lang="en-US" altLang="en-US" sz="3200" b="0" i="1" u="none" strike="noStrike" cap="none" normalizeH="0" baseline="0" smtClean="0">
                  <a:ln>
                    <a:noFill/>
                  </a:ln>
                  <a:solidFill>
                    <a:srgbClr val="000000"/>
                  </a:solidFill>
                  <a:effectLst/>
                  <a:latin typeface="Cambria Math" panose="02040503050406030204" pitchFamily="18"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3200" b="0" u="none" strike="noStrike" cap="none" normalizeH="0" baseline="0" smtClean="0">
                    <a:ln>
                      <a:noFill/>
                    </a:ln>
                    <a:solidFill>
                      <a:srgbClr val="000000"/>
                    </a:solidFill>
                    <a:effectLst/>
                  </a:rPr>
                  <a:t>	 </a:t>
                </a:r>
                <a14:m>
                  <m:oMath xmlns:m="http://schemas.openxmlformats.org/officeDocument/2006/math">
                    <m:r>
                      <a:rPr kumimoji="0" lang="en-US" altLang="en-US" sz="3200" b="0" i="1" u="none" strike="noStrike" cap="none" normalizeH="0" baseline="0" smtClean="0">
                        <a:ln>
                          <a:noFill/>
                        </a:ln>
                        <a:solidFill>
                          <a:srgbClr val="000000"/>
                        </a:solidFill>
                        <a:effectLst/>
                        <a:latin typeface="Cambria Math" panose="02040503050406030204" pitchFamily="18" charset="0"/>
                      </a:rPr>
                      <m:t>𝑆𝐸</m:t>
                    </m:r>
                    <m:r>
                      <a:rPr kumimoji="0" lang="en-US" altLang="en-US" sz="3200" b="0" i="1" u="none" strike="noStrike" cap="none" normalizeH="0" baseline="0" smtClean="0">
                        <a:ln>
                          <a:noFill/>
                        </a:ln>
                        <a:solidFill>
                          <a:srgbClr val="000000"/>
                        </a:solidFill>
                        <a:effectLst/>
                        <a:latin typeface="Cambria Math" panose="02040503050406030204" pitchFamily="18" charset="0"/>
                      </a:rPr>
                      <m:t> = </m:t>
                    </m:r>
                    <m:r>
                      <a:rPr kumimoji="0" lang="en-US" altLang="en-US" sz="3200" b="0" i="1" u="none" strike="noStrike" cap="none" normalizeH="0" baseline="0" smtClean="0">
                        <a:ln>
                          <a:noFill/>
                        </a:ln>
                        <a:solidFill>
                          <a:srgbClr val="000000"/>
                        </a:solidFill>
                        <a:effectLst/>
                        <a:latin typeface="Cambria Math" panose="02040503050406030204" pitchFamily="18" charset="0"/>
                      </a:rPr>
                      <m:t>𝑆𝐹</m:t>
                    </m:r>
                    <m:r>
                      <a:rPr kumimoji="0" lang="en-US" altLang="en-US" sz="3200" b="0" i="1" u="none" strike="noStrike" cap="none" normalizeH="0" baseline="0" smtClean="0">
                        <a:ln>
                          <a:noFill/>
                        </a:ln>
                        <a:solidFill>
                          <a:srgbClr val="000000"/>
                        </a:solidFill>
                        <a:effectLst/>
                        <a:latin typeface="Cambria Math" panose="02040503050406030204" pitchFamily="18" charset="0"/>
                      </a:rPr>
                      <m:t> = </m:t>
                    </m:r>
                    <m:r>
                      <a:rPr kumimoji="0" lang="en-US" altLang="en-US" sz="3200" b="0" i="1" u="none" strike="noStrike" cap="none" normalizeH="0" baseline="0" smtClean="0">
                        <a:ln>
                          <a:noFill/>
                        </a:ln>
                        <a:solidFill>
                          <a:srgbClr val="000000"/>
                        </a:solidFill>
                        <a:effectLst/>
                        <a:latin typeface="Cambria Math" panose="02040503050406030204" pitchFamily="18" charset="0"/>
                      </a:rPr>
                      <m:t>𝑆𝐺</m:t>
                    </m:r>
                    <m:r>
                      <a:rPr kumimoji="0" lang="en-US" altLang="en-US" sz="3200" b="0" i="1" u="none" strike="noStrike" cap="none" normalizeH="0" baseline="0" smtClean="0">
                        <a:ln>
                          <a:noFill/>
                        </a:ln>
                        <a:solidFill>
                          <a:srgbClr val="000000"/>
                        </a:solidFill>
                        <a:effectLst/>
                        <a:latin typeface="Cambria Math" panose="02040503050406030204" pitchFamily="18" charset="0"/>
                      </a:rPr>
                      <m:t> = </m:t>
                    </m:r>
                    <m:r>
                      <a:rPr kumimoji="0" lang="en-US" altLang="en-US" sz="3200" b="0" i="1" u="none" strike="noStrike" cap="none" normalizeH="0" baseline="0" smtClean="0">
                        <a:ln>
                          <a:noFill/>
                        </a:ln>
                        <a:solidFill>
                          <a:srgbClr val="000000"/>
                        </a:solidFill>
                        <a:effectLst/>
                        <a:latin typeface="Cambria Math" panose="02040503050406030204" pitchFamily="18" charset="0"/>
                      </a:rPr>
                      <m:t>𝑆𝐻</m:t>
                    </m:r>
                    <m:r>
                      <a:rPr kumimoji="0" lang="en-US" altLang="en-US" sz="3200" b="0" i="1" u="none" strike="noStrike" cap="none" normalizeH="0" baseline="0" smtClean="0">
                        <a:ln>
                          <a:noFill/>
                        </a:ln>
                        <a:solidFill>
                          <a:srgbClr val="000000"/>
                        </a:solidFill>
                        <a:effectLst/>
                        <a:latin typeface="Cambria Math" panose="02040503050406030204" pitchFamily="18" charset="0"/>
                      </a:rPr>
                      <m:t> = 31,92 </m:t>
                    </m:r>
                    <m:r>
                      <a:rPr kumimoji="0" lang="en-US" altLang="en-US" sz="3200" b="0" i="1" u="none" strike="noStrike" cap="none" normalizeH="0" baseline="0" smtClean="0">
                        <a:ln>
                          <a:noFill/>
                        </a:ln>
                        <a:solidFill>
                          <a:srgbClr val="000000"/>
                        </a:solidFill>
                        <a:effectLst/>
                        <a:latin typeface="Cambria Math" panose="02040503050406030204" pitchFamily="18" charset="0"/>
                      </a:rPr>
                      <m:t>𝑚</m:t>
                    </m:r>
                    <m:r>
                      <a:rPr kumimoji="0" lang="en-US" altLang="en-US" sz="3200" b="0" i="1" u="none" strike="noStrike" cap="none" normalizeH="0" baseline="0" smtClean="0">
                        <a:ln>
                          <a:noFill/>
                        </a:ln>
                        <a:solidFill>
                          <a:srgbClr val="000000"/>
                        </a:solidFill>
                        <a:effectLst/>
                        <a:latin typeface="Cambria Math" panose="02040503050406030204" pitchFamily="18" charset="0"/>
                      </a:rPr>
                      <m:t>.</m:t>
                    </m:r>
                  </m:oMath>
                </a14:m>
                <a:endParaRPr kumimoji="0" lang="en-US" altLang="en-US" sz="3200" b="0" i="0" u="none" strike="noStrike" cap="none" normalizeH="0" baseline="0" smtClean="0">
                  <a:ln>
                    <a:noFill/>
                  </a:ln>
                  <a:solidFill>
                    <a:schemeClr val="tx1"/>
                  </a:solidFill>
                  <a:effectLst/>
                </a:endParaRPr>
              </a:p>
              <a:p>
                <a:pPr marL="0" marR="0" lvl="0" indent="0" algn="l" defTabSz="914400" rtl="0" eaLnBrk="0" fontAlgn="base" latinLnBrk="0" hangingPunct="0">
                  <a:lnSpc>
                    <a:spcPct val="150000"/>
                  </a:lnSpc>
                  <a:spcBef>
                    <a:spcPct val="0"/>
                  </a:spcBef>
                  <a:spcAft>
                    <a:spcPct val="0"/>
                  </a:spcAft>
                  <a:buClrTx/>
                  <a:buSzTx/>
                  <a:buFontTx/>
                  <a:buNone/>
                  <a:tabLst/>
                </a:pPr>
                <a14:m>
                  <m:oMath xmlns:m="http://schemas.openxmlformats.org/officeDocument/2006/math">
                    <m:r>
                      <a:rPr kumimoji="0" lang="en-US" altLang="en-US" sz="3200" b="0" i="1" u="none" strike="noStrike" cap="none" normalizeH="0" baseline="0" smtClean="0">
                        <a:ln>
                          <a:noFill/>
                        </a:ln>
                        <a:solidFill>
                          <a:srgbClr val="000000"/>
                        </a:solidFill>
                        <a:effectLst/>
                        <a:latin typeface="Cambria Math" panose="02040503050406030204" pitchFamily="18" charset="0"/>
                      </a:rPr>
                      <m:t>𝑆𝐾</m:t>
                    </m:r>
                  </m:oMath>
                </a14:m>
                <a:r>
                  <a:rPr kumimoji="0" lang="en-US" altLang="en-US" sz="3200" b="0" i="0" u="none" strike="noStrike" cap="none" normalizeH="0" baseline="0" smtClean="0">
                    <a:ln>
                      <a:noFill/>
                    </a:ln>
                    <a:solidFill>
                      <a:srgbClr val="000000"/>
                    </a:solidFill>
                    <a:effectLst/>
                  </a:rPr>
                  <a:t> là một trung đoạn của hình chóp.</a:t>
                </a:r>
                <a:endParaRPr kumimoji="0" lang="en-US" altLang="en-US" sz="3200" b="0" i="0" u="none" strike="noStrike" cap="none" normalizeH="0" baseline="0" smtClean="0">
                  <a:ln>
                    <a:noFill/>
                  </a:ln>
                  <a:solidFill>
                    <a:schemeClr val="tx1"/>
                  </a:solidFill>
                  <a:effectLst/>
                </a:endParaRPr>
              </a:p>
              <a:p>
                <a:pPr marL="0" marR="0" lvl="0" indent="0" algn="l" defTabSz="914400" rtl="0" eaLnBrk="0" fontAlgn="base" latinLnBrk="0" hangingPunct="0">
                  <a:lnSpc>
                    <a:spcPct val="150000"/>
                  </a:lnSpc>
                  <a:spcBef>
                    <a:spcPct val="0"/>
                  </a:spcBef>
                  <a:spcAft>
                    <a:spcPct val="0"/>
                  </a:spcAft>
                  <a:buClrTx/>
                  <a:buSzTx/>
                  <a:buFontTx/>
                  <a:buNone/>
                  <a:tabLst/>
                </a:pPr>
                <a14:m>
                  <m:oMath xmlns:m="http://schemas.openxmlformats.org/officeDocument/2006/math">
                    <m:r>
                      <a:rPr kumimoji="0" lang="en-US" altLang="en-US" sz="3200" b="0" i="1" u="none" strike="noStrike" cap="none" normalizeH="0" baseline="0" smtClean="0">
                        <a:ln>
                          <a:noFill/>
                        </a:ln>
                        <a:solidFill>
                          <a:srgbClr val="000000"/>
                        </a:solidFill>
                        <a:effectLst/>
                        <a:latin typeface="Cambria Math" panose="02040503050406030204" pitchFamily="18" charset="0"/>
                      </a:rPr>
                      <m:t>𝐾</m:t>
                    </m:r>
                  </m:oMath>
                </a14:m>
                <a:r>
                  <a:rPr kumimoji="0" lang="en-US" altLang="en-US" sz="3200" b="0" i="0" u="none" strike="noStrike" cap="none" normalizeH="0" baseline="0" smtClean="0">
                    <a:ln>
                      <a:noFill/>
                    </a:ln>
                    <a:solidFill>
                      <a:srgbClr val="000000"/>
                    </a:solidFill>
                    <a:effectLst/>
                  </a:rPr>
                  <a:t> là trung điểm của </a:t>
                </a:r>
                <a14:m>
                  <m:oMath xmlns:m="http://schemas.openxmlformats.org/officeDocument/2006/math">
                    <m:r>
                      <a:rPr kumimoji="0" lang="en-US" altLang="en-US" sz="3200" b="0" i="1" u="none" strike="noStrike" cap="none" normalizeH="0" baseline="0" smtClean="0">
                        <a:ln>
                          <a:noFill/>
                        </a:ln>
                        <a:solidFill>
                          <a:srgbClr val="000000"/>
                        </a:solidFill>
                        <a:effectLst/>
                        <a:latin typeface="Cambria Math" panose="02040503050406030204" pitchFamily="18" charset="0"/>
                      </a:rPr>
                      <m:t>𝐺𝐻</m:t>
                    </m:r>
                  </m:oMath>
                </a14:m>
                <a:r>
                  <a:rPr kumimoji="0" lang="en-US" altLang="en-US" sz="3200" b="0" i="0" u="none" strike="noStrike" cap="none" normalizeH="0" baseline="0" smtClean="0">
                    <a:ln>
                      <a:noFill/>
                    </a:ln>
                    <a:solidFill>
                      <a:srgbClr val="000000"/>
                    </a:solidFill>
                    <a:effectLst/>
                  </a:rPr>
                  <a:t> nên </a:t>
                </a:r>
                <a14:m>
                  <m:oMath xmlns:m="http://schemas.openxmlformats.org/officeDocument/2006/math">
                    <m:r>
                      <a:rPr kumimoji="0" lang="en-US" altLang="en-US" sz="3200" b="0" i="1" u="none" strike="noStrike" cap="none" normalizeH="0" baseline="0" smtClean="0">
                        <a:ln>
                          <a:noFill/>
                        </a:ln>
                        <a:solidFill>
                          <a:srgbClr val="000000"/>
                        </a:solidFill>
                        <a:effectLst/>
                        <a:latin typeface="Cambria Math" panose="02040503050406030204" pitchFamily="18" charset="0"/>
                      </a:rPr>
                      <m:t>𝐺𝐾</m:t>
                    </m:r>
                    <m:r>
                      <a:rPr kumimoji="0" lang="en-US" altLang="en-US" sz="3200" b="0" i="1" u="none" strike="noStrike" cap="none" normalizeH="0" baseline="0" smtClean="0">
                        <a:ln>
                          <a:noFill/>
                        </a:ln>
                        <a:solidFill>
                          <a:srgbClr val="000000"/>
                        </a:solidFill>
                        <a:effectLst/>
                        <a:latin typeface="Cambria Math" panose="02040503050406030204" pitchFamily="18" charset="0"/>
                      </a:rPr>
                      <m:t>=</m:t>
                    </m:r>
                    <m:r>
                      <a:rPr kumimoji="0" lang="en-US" altLang="en-US" sz="3200" b="0" i="1" u="none" strike="noStrike" cap="none" normalizeH="0" baseline="0" smtClean="0">
                        <a:ln>
                          <a:noFill/>
                        </a:ln>
                        <a:solidFill>
                          <a:srgbClr val="000000"/>
                        </a:solidFill>
                        <a:effectLst/>
                        <a:latin typeface="Cambria Math" panose="02040503050406030204" pitchFamily="18" charset="0"/>
                      </a:rPr>
                      <m:t>𝐾𝐻</m:t>
                    </m:r>
                    <m:r>
                      <a:rPr kumimoji="0" lang="en-US" altLang="en-US" sz="3200" b="0" i="0" u="none" strike="noStrike" cap="none" normalizeH="0" baseline="0" smtClean="0">
                        <a:ln>
                          <a:noFill/>
                        </a:ln>
                        <a:solidFill>
                          <a:srgbClr val="000000"/>
                        </a:solidFill>
                        <a:effectLst/>
                        <a:latin typeface="Cambria Math" panose="02040503050406030204" pitchFamily="18" charset="0"/>
                      </a:rPr>
                      <m:t>=</m:t>
                    </m:r>
                    <m:f>
                      <m:fPr>
                        <m:ctrlPr>
                          <a:rPr kumimoji="0" lang="en-US" altLang="en-US" sz="3200" b="0" i="1" u="none" strike="noStrike" cap="none" normalizeH="0" baseline="0" smtClean="0">
                            <a:ln>
                              <a:noFill/>
                            </a:ln>
                            <a:solidFill>
                              <a:srgbClr val="000000"/>
                            </a:solidFill>
                            <a:effectLst/>
                            <a:latin typeface="Cambria Math" panose="02040503050406030204" pitchFamily="18" charset="0"/>
                          </a:rPr>
                        </m:ctrlPr>
                      </m:fPr>
                      <m:num>
                        <m:r>
                          <a:rPr kumimoji="0" lang="en-US" altLang="en-US" sz="3200" b="0" i="1" u="none" strike="noStrike" cap="none" normalizeH="0" baseline="0" smtClean="0">
                            <a:ln>
                              <a:noFill/>
                            </a:ln>
                            <a:solidFill>
                              <a:srgbClr val="000000"/>
                            </a:solidFill>
                            <a:effectLst/>
                            <a:latin typeface="Cambria Math" panose="02040503050406030204" pitchFamily="18" charset="0"/>
                          </a:rPr>
                          <m:t>𝐺𝐻</m:t>
                        </m:r>
                      </m:num>
                      <m:den>
                        <m:r>
                          <a:rPr kumimoji="0" lang="en-US" altLang="en-US" sz="3200" b="0" i="1" u="none" strike="noStrike" cap="none" normalizeH="0" baseline="0" smtClean="0">
                            <a:ln>
                              <a:noFill/>
                            </a:ln>
                            <a:solidFill>
                              <a:srgbClr val="000000"/>
                            </a:solidFill>
                            <a:effectLst/>
                            <a:latin typeface="Cambria Math" panose="02040503050406030204" pitchFamily="18" charset="0"/>
                          </a:rPr>
                          <m:t>2</m:t>
                        </m:r>
                      </m:den>
                    </m:f>
                    <m:r>
                      <a:rPr kumimoji="0" lang="en-US" altLang="en-US" sz="3200" b="0" i="1" u="none" strike="noStrike" cap="none" normalizeH="0" baseline="0" smtClean="0">
                        <a:ln>
                          <a:noFill/>
                        </a:ln>
                        <a:solidFill>
                          <a:srgbClr val="000000"/>
                        </a:solidFill>
                        <a:effectLst/>
                        <a:latin typeface="Cambria Math" panose="02040503050406030204" pitchFamily="18" charset="0"/>
                      </a:rPr>
                      <m:t>=</m:t>
                    </m:r>
                    <m:f>
                      <m:fPr>
                        <m:ctrlPr>
                          <a:rPr kumimoji="0" lang="en-US" altLang="en-US" sz="3200" b="0" i="1" u="none" strike="noStrike" cap="none" normalizeH="0" baseline="0" smtClean="0">
                            <a:ln>
                              <a:noFill/>
                            </a:ln>
                            <a:solidFill>
                              <a:srgbClr val="000000"/>
                            </a:solidFill>
                            <a:effectLst/>
                            <a:latin typeface="Cambria Math" panose="02040503050406030204" pitchFamily="18" charset="0"/>
                          </a:rPr>
                        </m:ctrlPr>
                      </m:fPr>
                      <m:num>
                        <m:r>
                          <a:rPr kumimoji="0" lang="en-US" altLang="en-US" sz="3200" b="0" i="1" u="none" strike="noStrike" cap="none" normalizeH="0" baseline="0" smtClean="0">
                            <a:ln>
                              <a:noFill/>
                            </a:ln>
                            <a:solidFill>
                              <a:srgbClr val="000000"/>
                            </a:solidFill>
                            <a:effectLst/>
                            <a:latin typeface="Cambria Math" panose="02040503050406030204" pitchFamily="18" charset="0"/>
                          </a:rPr>
                          <m:t>34</m:t>
                        </m:r>
                      </m:num>
                      <m:den>
                        <m:r>
                          <a:rPr kumimoji="0" lang="en-US" altLang="en-US" sz="3200" b="0" i="1" u="none" strike="noStrike" cap="none" normalizeH="0" baseline="0" smtClean="0">
                            <a:ln>
                              <a:noFill/>
                            </a:ln>
                            <a:solidFill>
                              <a:srgbClr val="000000"/>
                            </a:solidFill>
                            <a:effectLst/>
                            <a:latin typeface="Cambria Math" panose="02040503050406030204" pitchFamily="18" charset="0"/>
                          </a:rPr>
                          <m:t>2</m:t>
                        </m:r>
                      </m:den>
                    </m:f>
                    <m:r>
                      <a:rPr kumimoji="0" lang="en-US" altLang="en-US" sz="3200" b="0" i="1" u="none" strike="noStrike" cap="none" normalizeH="0" baseline="0" smtClean="0">
                        <a:ln>
                          <a:noFill/>
                        </a:ln>
                        <a:solidFill>
                          <a:srgbClr val="000000"/>
                        </a:solidFill>
                        <a:effectLst/>
                        <a:latin typeface="Cambria Math" panose="02040503050406030204" pitchFamily="18" charset="0"/>
                      </a:rPr>
                      <m:t>=17</m:t>
                    </m:r>
                    <m:r>
                      <a:rPr kumimoji="0" lang="en-US" altLang="en-US" sz="3200" b="0" i="1" u="none" strike="noStrike" cap="none" normalizeH="0" baseline="0" smtClean="0">
                        <a:ln>
                          <a:noFill/>
                        </a:ln>
                        <a:solidFill>
                          <a:srgbClr val="000000"/>
                        </a:solidFill>
                        <a:effectLst/>
                        <a:latin typeface="Cambria Math" panose="02040503050406030204" pitchFamily="18" charset="0"/>
                      </a:rPr>
                      <m:t>𝑚</m:t>
                    </m:r>
                    <m:r>
                      <a:rPr kumimoji="0" lang="en-US" altLang="en-US" sz="3200" b="0" i="1" u="none" strike="noStrike" cap="none" normalizeH="0" baseline="0" smtClean="0">
                        <a:ln>
                          <a:noFill/>
                        </a:ln>
                        <a:solidFill>
                          <a:srgbClr val="000000"/>
                        </a:solidFill>
                        <a:effectLst/>
                        <a:latin typeface="Cambria Math" panose="02040503050406030204" pitchFamily="18" charset="0"/>
                      </a:rPr>
                      <m:t>.</m:t>
                    </m:r>
                  </m:oMath>
                </a14:m>
                <a:endParaRPr kumimoji="0" lang="en-US" altLang="en-US" sz="3200" b="0" i="0" u="none" strike="noStrike" cap="none" normalizeH="0" baseline="0" smtClean="0">
                  <a:ln>
                    <a:noFill/>
                  </a:ln>
                  <a:solidFill>
                    <a:schemeClr val="tx1"/>
                  </a:solidFill>
                  <a:effectLst/>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3200" b="0" i="0" u="none" strike="noStrike" cap="none" normalizeH="0" baseline="0" smtClean="0">
                    <a:ln>
                      <a:noFill/>
                    </a:ln>
                    <a:solidFill>
                      <a:srgbClr val="000000"/>
                    </a:solidFill>
                    <a:effectLst/>
                  </a:rPr>
                  <a:t>Áp dụng định lí Pythagore cho tam giác </a:t>
                </a:r>
                <a14:m>
                  <m:oMath xmlns:m="http://schemas.openxmlformats.org/officeDocument/2006/math">
                    <m:r>
                      <a:rPr kumimoji="0" lang="en-US" altLang="en-US" sz="3200" b="0" i="1" u="none" strike="noStrike" cap="none" normalizeH="0" baseline="0" smtClean="0">
                        <a:ln>
                          <a:noFill/>
                        </a:ln>
                        <a:solidFill>
                          <a:srgbClr val="000000"/>
                        </a:solidFill>
                        <a:effectLst/>
                        <a:latin typeface="Cambria Math" panose="02040503050406030204" pitchFamily="18" charset="0"/>
                      </a:rPr>
                      <m:t>𝑆𝐾𝐻</m:t>
                    </m:r>
                  </m:oMath>
                </a14:m>
                <a:r>
                  <a:rPr kumimoji="0" lang="en-US" altLang="en-US" sz="3200" b="0" i="0" u="none" strike="noStrike" cap="none" normalizeH="0" baseline="0" smtClean="0">
                    <a:ln>
                      <a:noFill/>
                    </a:ln>
                    <a:solidFill>
                      <a:srgbClr val="000000"/>
                    </a:solidFill>
                    <a:effectLst/>
                  </a:rPr>
                  <a:t> vuông tại </a:t>
                </a:r>
                <a14:m>
                  <m:oMath xmlns:m="http://schemas.openxmlformats.org/officeDocument/2006/math">
                    <m:r>
                      <a:rPr kumimoji="0" lang="en-US" altLang="en-US" sz="3200" b="0" i="1" u="none" strike="noStrike" cap="none" normalizeH="0" baseline="0" smtClean="0">
                        <a:ln>
                          <a:noFill/>
                        </a:ln>
                        <a:solidFill>
                          <a:srgbClr val="000000"/>
                        </a:solidFill>
                        <a:effectLst/>
                        <a:latin typeface="Cambria Math" panose="02040503050406030204" pitchFamily="18" charset="0"/>
                      </a:rPr>
                      <m:t>𝐻</m:t>
                    </m:r>
                  </m:oMath>
                </a14:m>
                <a:r>
                  <a:rPr kumimoji="0" lang="en-US" altLang="en-US" sz="3200" b="0" i="0" u="none" strike="noStrike" cap="none" normalizeH="0" baseline="0" smtClean="0">
                    <a:ln>
                      <a:noFill/>
                    </a:ln>
                    <a:solidFill>
                      <a:srgbClr val="000000"/>
                    </a:solidFill>
                    <a:effectLst/>
                  </a:rPr>
                  <a:t>, ta có:</a:t>
                </a:r>
                <a:endParaRPr kumimoji="0" lang="en-US" altLang="en-US" sz="3200" b="0" i="0" u="none" strike="noStrike" cap="none" normalizeH="0" baseline="0" smtClean="0">
                  <a:ln>
                    <a:noFill/>
                  </a:ln>
                  <a:solidFill>
                    <a:schemeClr val="tx1"/>
                  </a:solidFill>
                  <a:effectLst/>
                </a:endParaRPr>
              </a:p>
              <a:p>
                <a:pPr marL="0" marR="0" lvl="0" indent="0" algn="l" defTabSz="914400" rtl="0" eaLnBrk="0" fontAlgn="base" latinLnBrk="0" hangingPunct="0">
                  <a:lnSpc>
                    <a:spcPct val="15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kumimoji="0" lang="en-US" altLang="en-US" sz="3200" b="0" i="1" u="none" strike="noStrike" cap="none" normalizeH="0" baseline="0" smtClean="0">
                          <a:ln>
                            <a:noFill/>
                          </a:ln>
                          <a:solidFill>
                            <a:srgbClr val="000000"/>
                          </a:solidFill>
                          <a:effectLst/>
                          <a:latin typeface="Cambria Math" panose="02040503050406030204" pitchFamily="18" charset="0"/>
                        </a:rPr>
                        <m:t>𝐾𝐻</m:t>
                      </m:r>
                      <m:r>
                        <a:rPr kumimoji="0" lang="en-US" altLang="en-US" sz="3200" b="0" i="1" u="none" strike="noStrike" cap="none" normalizeH="0" baseline="30000" smtClean="0">
                          <a:ln>
                            <a:noFill/>
                          </a:ln>
                          <a:solidFill>
                            <a:srgbClr val="000000"/>
                          </a:solidFill>
                          <a:effectLst/>
                          <a:latin typeface="Cambria Math" panose="02040503050406030204" pitchFamily="18" charset="0"/>
                        </a:rPr>
                        <m:t>2</m:t>
                      </m:r>
                      <m:r>
                        <a:rPr kumimoji="0" lang="en-US" altLang="en-US" sz="3200" b="0" i="1" u="none" strike="noStrike" cap="none" normalizeH="0" baseline="0" smtClean="0">
                          <a:ln>
                            <a:noFill/>
                          </a:ln>
                          <a:solidFill>
                            <a:srgbClr val="000000"/>
                          </a:solidFill>
                          <a:effectLst/>
                          <a:latin typeface="Cambria Math" panose="02040503050406030204" pitchFamily="18" charset="0"/>
                        </a:rPr>
                        <m:t> + </m:t>
                      </m:r>
                      <m:r>
                        <a:rPr kumimoji="0" lang="en-US" altLang="en-US" sz="3200" b="0" i="1" u="none" strike="noStrike" cap="none" normalizeH="0" baseline="0" smtClean="0">
                          <a:ln>
                            <a:noFill/>
                          </a:ln>
                          <a:solidFill>
                            <a:srgbClr val="000000"/>
                          </a:solidFill>
                          <a:effectLst/>
                          <a:latin typeface="Cambria Math" panose="02040503050406030204" pitchFamily="18" charset="0"/>
                        </a:rPr>
                        <m:t>𝑆𝐾</m:t>
                      </m:r>
                      <m:r>
                        <a:rPr kumimoji="0" lang="en-US" altLang="en-US" sz="3200" b="0" i="1" u="none" strike="noStrike" cap="none" normalizeH="0" baseline="30000" smtClean="0">
                          <a:ln>
                            <a:noFill/>
                          </a:ln>
                          <a:solidFill>
                            <a:srgbClr val="000000"/>
                          </a:solidFill>
                          <a:effectLst/>
                          <a:latin typeface="Cambria Math" panose="02040503050406030204" pitchFamily="18" charset="0"/>
                        </a:rPr>
                        <m:t>2</m:t>
                      </m:r>
                      <m:r>
                        <a:rPr kumimoji="0" lang="en-US" altLang="en-US" sz="3200" b="0" i="1" u="none" strike="noStrike" cap="none" normalizeH="0" baseline="0" smtClean="0">
                          <a:ln>
                            <a:noFill/>
                          </a:ln>
                          <a:solidFill>
                            <a:srgbClr val="000000"/>
                          </a:solidFill>
                          <a:effectLst/>
                          <a:latin typeface="Cambria Math" panose="02040503050406030204" pitchFamily="18" charset="0"/>
                        </a:rPr>
                        <m:t> = </m:t>
                      </m:r>
                      <m:r>
                        <a:rPr kumimoji="0" lang="en-US" altLang="en-US" sz="3200" b="0" i="1" u="none" strike="noStrike" cap="none" normalizeH="0" baseline="0" smtClean="0">
                          <a:ln>
                            <a:noFill/>
                          </a:ln>
                          <a:solidFill>
                            <a:srgbClr val="000000"/>
                          </a:solidFill>
                          <a:effectLst/>
                          <a:latin typeface="Cambria Math" panose="02040503050406030204" pitchFamily="18" charset="0"/>
                        </a:rPr>
                        <m:t>𝑆𝐻</m:t>
                      </m:r>
                      <m:r>
                        <a:rPr kumimoji="0" lang="en-US" altLang="en-US" sz="3200" b="0" i="1" u="none" strike="noStrike" cap="none" normalizeH="0" baseline="30000" smtClean="0">
                          <a:ln>
                            <a:noFill/>
                          </a:ln>
                          <a:solidFill>
                            <a:srgbClr val="000000"/>
                          </a:solidFill>
                          <a:effectLst/>
                          <a:latin typeface="Cambria Math" panose="02040503050406030204" pitchFamily="18" charset="0"/>
                        </a:rPr>
                        <m:t>2</m:t>
                      </m:r>
                    </m:oMath>
                  </m:oMathPara>
                </a14:m>
                <a:endParaRPr kumimoji="0" lang="en-US" altLang="en-US" sz="3200" b="0" i="0" u="none" strike="noStrike" cap="none" normalizeH="0" baseline="0" smtClean="0">
                  <a:ln>
                    <a:noFill/>
                  </a:ln>
                  <a:solidFill>
                    <a:schemeClr val="tx1"/>
                  </a:solidFill>
                  <a:effectLst/>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3200" b="0" i="0" u="none" strike="noStrike" cap="none" normalizeH="0" baseline="0" smtClean="0">
                    <a:ln>
                      <a:noFill/>
                    </a:ln>
                    <a:solidFill>
                      <a:srgbClr val="000000"/>
                    </a:solidFill>
                    <a:effectLst/>
                  </a:rPr>
                  <a:t>Hay </a:t>
                </a:r>
                <a14:m>
                  <m:oMath xmlns:m="http://schemas.openxmlformats.org/officeDocument/2006/math">
                    <m:r>
                      <a:rPr kumimoji="0" lang="en-US" altLang="en-US" sz="3200" b="0" i="1" u="none" strike="noStrike" cap="none" normalizeH="0" baseline="0" smtClean="0">
                        <a:ln>
                          <a:noFill/>
                        </a:ln>
                        <a:solidFill>
                          <a:srgbClr val="000000"/>
                        </a:solidFill>
                        <a:effectLst/>
                        <a:latin typeface="Cambria Math" panose="02040503050406030204" pitchFamily="18" charset="0"/>
                      </a:rPr>
                      <m:t>17</m:t>
                    </m:r>
                    <m:r>
                      <a:rPr kumimoji="0" lang="en-US" altLang="en-US" sz="3200" b="0" i="1" u="none" strike="noStrike" cap="none" normalizeH="0" baseline="30000" smtClean="0">
                        <a:ln>
                          <a:noFill/>
                        </a:ln>
                        <a:solidFill>
                          <a:srgbClr val="000000"/>
                        </a:solidFill>
                        <a:effectLst/>
                        <a:latin typeface="Cambria Math" panose="02040503050406030204" pitchFamily="18" charset="0"/>
                      </a:rPr>
                      <m:t>2</m:t>
                    </m:r>
                    <m:r>
                      <a:rPr kumimoji="0" lang="en-US" altLang="en-US" sz="3200" b="0" i="1" u="none" strike="noStrike" cap="none" normalizeH="0" baseline="0" smtClean="0">
                        <a:ln>
                          <a:noFill/>
                        </a:ln>
                        <a:solidFill>
                          <a:srgbClr val="000000"/>
                        </a:solidFill>
                        <a:effectLst/>
                        <a:latin typeface="Cambria Math" panose="02040503050406030204" pitchFamily="18" charset="0"/>
                      </a:rPr>
                      <m:t> + </m:t>
                    </m:r>
                    <m:r>
                      <a:rPr kumimoji="0" lang="en-US" altLang="en-US" sz="3200" b="0" i="1" u="none" strike="noStrike" cap="none" normalizeH="0" baseline="0" smtClean="0">
                        <a:ln>
                          <a:noFill/>
                        </a:ln>
                        <a:solidFill>
                          <a:srgbClr val="000000"/>
                        </a:solidFill>
                        <a:effectLst/>
                        <a:latin typeface="Cambria Math" panose="02040503050406030204" pitchFamily="18" charset="0"/>
                      </a:rPr>
                      <m:t>𝑆𝐾</m:t>
                    </m:r>
                    <m:r>
                      <a:rPr kumimoji="0" lang="en-US" altLang="en-US" sz="3200" b="0" i="1" u="none" strike="noStrike" cap="none" normalizeH="0" baseline="30000" smtClean="0">
                        <a:ln>
                          <a:noFill/>
                        </a:ln>
                        <a:solidFill>
                          <a:srgbClr val="000000"/>
                        </a:solidFill>
                        <a:effectLst/>
                        <a:latin typeface="Cambria Math" panose="02040503050406030204" pitchFamily="18" charset="0"/>
                      </a:rPr>
                      <m:t>2</m:t>
                    </m:r>
                    <m:r>
                      <a:rPr kumimoji="0" lang="en-US" altLang="en-US" sz="3200" b="0" i="1" u="none" strike="noStrike" cap="none" normalizeH="0" baseline="0" smtClean="0">
                        <a:ln>
                          <a:noFill/>
                        </a:ln>
                        <a:solidFill>
                          <a:srgbClr val="000000"/>
                        </a:solidFill>
                        <a:effectLst/>
                        <a:latin typeface="Cambria Math" panose="02040503050406030204" pitchFamily="18" charset="0"/>
                      </a:rPr>
                      <m:t> = </m:t>
                    </m:r>
                    <m:d>
                      <m:dPr>
                        <m:ctrlPr>
                          <a:rPr kumimoji="0" lang="en-US" altLang="en-US" sz="3200" b="0" i="1" u="none" strike="noStrike" cap="none" normalizeH="0" baseline="0" smtClean="0">
                            <a:ln>
                              <a:noFill/>
                            </a:ln>
                            <a:solidFill>
                              <a:srgbClr val="000000"/>
                            </a:solidFill>
                            <a:effectLst/>
                            <a:latin typeface="Cambria Math" panose="02040503050406030204" pitchFamily="18" charset="0"/>
                          </a:rPr>
                        </m:ctrlPr>
                      </m:dPr>
                      <m:e>
                        <m:r>
                          <a:rPr kumimoji="0" lang="en-US" altLang="en-US" sz="3200" b="0" i="1" u="none" strike="noStrike" cap="none" normalizeH="0" baseline="0" smtClean="0">
                            <a:ln>
                              <a:noFill/>
                            </a:ln>
                            <a:solidFill>
                              <a:srgbClr val="000000"/>
                            </a:solidFill>
                            <a:effectLst/>
                            <a:latin typeface="Cambria Math" panose="02040503050406030204" pitchFamily="18" charset="0"/>
                          </a:rPr>
                          <m:t>31,92</m:t>
                        </m:r>
                      </m:e>
                    </m:d>
                  </m:oMath>
                </a14:m>
                <a:r>
                  <a:rPr kumimoji="0" lang="en-US" altLang="en-US" sz="3200" b="0" i="0" u="none" strike="noStrike" cap="none" normalizeH="0" baseline="0" smtClean="0">
                    <a:ln>
                      <a:noFill/>
                    </a:ln>
                    <a:solidFill>
                      <a:srgbClr val="000000"/>
                    </a:solidFill>
                    <a:effectLst/>
                  </a:rPr>
                  <a:t>. Suy </a:t>
                </a:r>
                <a:r>
                  <a:rPr kumimoji="0" lang="en-US" altLang="en-US" sz="3200" b="0" i="0" u="none" strike="noStrike" cap="none" normalizeH="0" baseline="0" smtClean="0">
                    <a:ln>
                      <a:noFill/>
                    </a:ln>
                    <a:solidFill>
                      <a:srgbClr val="000000"/>
                    </a:solidFill>
                    <a:effectLst/>
                  </a:rPr>
                  <a:t>ra </a:t>
                </a:r>
                <a14:m>
                  <m:oMath xmlns:m="http://schemas.openxmlformats.org/officeDocument/2006/math">
                    <m:r>
                      <a:rPr kumimoji="0" lang="en-US" altLang="en-US" sz="3200" b="0" i="1" u="none" strike="noStrike" cap="none" normalizeH="0" baseline="0" smtClean="0">
                        <a:ln>
                          <a:noFill/>
                        </a:ln>
                        <a:solidFill>
                          <a:srgbClr val="000000"/>
                        </a:solidFill>
                        <a:effectLst/>
                        <a:latin typeface="Cambria Math" panose="02040503050406030204" pitchFamily="18" charset="0"/>
                      </a:rPr>
                      <m:t>𝑆𝐾</m:t>
                    </m:r>
                    <m:r>
                      <a:rPr kumimoji="0" lang="en-US" altLang="en-US" sz="3200" b="0" i="1" u="none" strike="noStrike" cap="none" normalizeH="0" baseline="30000" smtClean="0">
                        <a:ln>
                          <a:noFill/>
                        </a:ln>
                        <a:solidFill>
                          <a:srgbClr val="000000"/>
                        </a:solidFill>
                        <a:effectLst/>
                        <a:latin typeface="Cambria Math" panose="02040503050406030204" pitchFamily="18" charset="0"/>
                      </a:rPr>
                      <m:t>2</m:t>
                    </m:r>
                    <m:r>
                      <a:rPr kumimoji="0" lang="en-US" altLang="en-US" sz="3200" b="0" i="1" u="none" strike="noStrike" cap="none" normalizeH="0" baseline="0" smtClean="0">
                        <a:ln>
                          <a:noFill/>
                        </a:ln>
                        <a:solidFill>
                          <a:srgbClr val="000000"/>
                        </a:solidFill>
                        <a:effectLst/>
                        <a:latin typeface="Cambria Math" panose="02040503050406030204" pitchFamily="18" charset="0"/>
                      </a:rPr>
                      <m:t> = (31,92)</m:t>
                    </m:r>
                    <m:r>
                      <a:rPr kumimoji="0" lang="en-US" altLang="en-US" sz="3200" b="0" i="1" u="none" strike="noStrike" cap="none" normalizeH="0" baseline="30000" smtClean="0">
                        <a:ln>
                          <a:noFill/>
                        </a:ln>
                        <a:solidFill>
                          <a:srgbClr val="000000"/>
                        </a:solidFill>
                        <a:effectLst/>
                        <a:latin typeface="Cambria Math" panose="02040503050406030204" pitchFamily="18" charset="0"/>
                      </a:rPr>
                      <m:t>2</m:t>
                    </m:r>
                    <m:r>
                      <a:rPr kumimoji="0" lang="en-US" altLang="en-US" sz="3200" b="0" i="1" u="none" strike="noStrike" cap="none" normalizeH="0" baseline="0" smtClean="0">
                        <a:ln>
                          <a:noFill/>
                        </a:ln>
                        <a:solidFill>
                          <a:srgbClr val="000000"/>
                        </a:solidFill>
                        <a:effectLst/>
                        <a:latin typeface="Cambria Math" panose="02040503050406030204" pitchFamily="18" charset="0"/>
                      </a:rPr>
                      <m:t> – 17</m:t>
                    </m:r>
                    <m:r>
                      <a:rPr kumimoji="0" lang="en-US" altLang="en-US" sz="3200" b="0" i="1" u="none" strike="noStrike" cap="none" normalizeH="0" baseline="30000" smtClean="0">
                        <a:ln>
                          <a:noFill/>
                        </a:ln>
                        <a:solidFill>
                          <a:srgbClr val="000000"/>
                        </a:solidFill>
                        <a:effectLst/>
                        <a:latin typeface="Cambria Math" panose="02040503050406030204" pitchFamily="18" charset="0"/>
                      </a:rPr>
                      <m:t>2</m:t>
                    </m:r>
                    <m:r>
                      <a:rPr kumimoji="0" lang="en-US" altLang="en-US" sz="3200" b="0" i="1" u="none" strike="noStrike" cap="none" normalizeH="0" baseline="0" smtClean="0">
                        <a:ln>
                          <a:noFill/>
                        </a:ln>
                        <a:solidFill>
                          <a:srgbClr val="000000"/>
                        </a:solidFill>
                        <a:effectLst/>
                        <a:latin typeface="Cambria Math" panose="02040503050406030204" pitchFamily="18" charset="0"/>
                      </a:rPr>
                      <m:t> ≈ 729,89</m:t>
                    </m:r>
                  </m:oMath>
                </a14:m>
                <a:r>
                  <a:rPr kumimoji="0" lang="en-US" altLang="en-US" sz="3200" b="0" i="0" u="none" strike="noStrike" cap="none" normalizeH="0" baseline="0" smtClean="0">
                    <a:ln>
                      <a:noFill/>
                    </a:ln>
                    <a:solidFill>
                      <a:srgbClr val="000000"/>
                    </a:solidFill>
                    <a:effectLst/>
                  </a:rPr>
                  <a:t>. </a:t>
                </a:r>
                <a:endParaRPr kumimoji="0" lang="en-US" altLang="en-US" sz="3200" b="0" i="0" u="none" strike="noStrike" cap="none" normalizeH="0" baseline="0" smtClean="0">
                  <a:ln>
                    <a:noFill/>
                  </a:ln>
                  <a:solidFill>
                    <a:srgbClr val="000000"/>
                  </a:solidFill>
                  <a:effectLst/>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3200" b="0" i="0" u="none" strike="noStrike" cap="none" normalizeH="0" baseline="0" smtClean="0">
                    <a:ln>
                      <a:noFill/>
                    </a:ln>
                    <a:solidFill>
                      <a:srgbClr val="000000"/>
                    </a:solidFill>
                    <a:effectLst/>
                  </a:rPr>
                  <a:t>Do </a:t>
                </a:r>
                <a:r>
                  <a:rPr kumimoji="0" lang="en-US" altLang="en-US" sz="3200" b="0" i="0" u="none" strike="noStrike" cap="none" normalizeH="0" baseline="0" smtClean="0">
                    <a:ln>
                      <a:noFill/>
                    </a:ln>
                    <a:solidFill>
                      <a:srgbClr val="000000"/>
                    </a:solidFill>
                    <a:effectLst/>
                  </a:rPr>
                  <a:t>đó, </a:t>
                </a:r>
                <a14:m>
                  <m:oMath xmlns:m="http://schemas.openxmlformats.org/officeDocument/2006/math">
                    <m:r>
                      <a:rPr kumimoji="0" lang="en-US" altLang="en-US" sz="3200" b="0" i="1" u="none" strike="noStrike" cap="none" normalizeH="0" baseline="0" smtClean="0">
                        <a:ln>
                          <a:noFill/>
                        </a:ln>
                        <a:solidFill>
                          <a:srgbClr val="000000"/>
                        </a:solidFill>
                        <a:effectLst/>
                        <a:latin typeface="Cambria Math" panose="02040503050406030204" pitchFamily="18" charset="0"/>
                      </a:rPr>
                      <m:t>𝑆𝐾</m:t>
                    </m:r>
                    <m:r>
                      <a:rPr kumimoji="0" lang="en-US" altLang="en-US" sz="3200" b="0" i="1" u="none" strike="noStrike" cap="none" normalizeH="0" baseline="0" smtClean="0">
                        <a:ln>
                          <a:noFill/>
                        </a:ln>
                        <a:solidFill>
                          <a:srgbClr val="000000"/>
                        </a:solidFill>
                        <a:effectLst/>
                        <a:latin typeface="Cambria Math" panose="02040503050406030204" pitchFamily="18" charset="0"/>
                      </a:rPr>
                      <m:t>≈27,02 </m:t>
                    </m:r>
                    <m:r>
                      <a:rPr kumimoji="0" lang="en-US" altLang="en-US" sz="3200" b="0" i="1" u="none" strike="noStrike" cap="none" normalizeH="0" baseline="0" smtClean="0">
                        <a:ln>
                          <a:noFill/>
                        </a:ln>
                        <a:solidFill>
                          <a:srgbClr val="000000"/>
                        </a:solidFill>
                        <a:effectLst/>
                        <a:latin typeface="Cambria Math" panose="02040503050406030204" pitchFamily="18" charset="0"/>
                      </a:rPr>
                      <m:t>𝑚</m:t>
                    </m:r>
                    <m:r>
                      <a:rPr kumimoji="0" lang="en-US" altLang="en-US" sz="3200" b="0" i="1" u="none" strike="noStrike" cap="none" normalizeH="0" baseline="0" smtClean="0">
                        <a:ln>
                          <a:noFill/>
                        </a:ln>
                        <a:solidFill>
                          <a:srgbClr val="000000"/>
                        </a:solidFill>
                        <a:effectLst/>
                        <a:latin typeface="Cambria Math" panose="02040503050406030204" pitchFamily="18" charset="0"/>
                      </a:rPr>
                      <m:t>.</m:t>
                    </m:r>
                  </m:oMath>
                </a14:m>
                <a:endParaRPr kumimoji="0" lang="en-US" altLang="en-US" sz="3200" b="0" i="0" u="none" strike="noStrike" cap="none" normalizeH="0" baseline="0" smtClean="0">
                  <a:ln>
                    <a:noFill/>
                  </a:ln>
                  <a:solidFill>
                    <a:schemeClr val="tx1"/>
                  </a:solidFill>
                  <a:effectLst/>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3200" b="0" i="0" u="none" strike="noStrike" cap="none" normalizeH="0" baseline="0" smtClean="0">
                    <a:ln>
                      <a:noFill/>
                    </a:ln>
                    <a:solidFill>
                      <a:srgbClr val="000000"/>
                    </a:solidFill>
                    <a:effectLst/>
                  </a:rPr>
                  <a:t>Diện tích xung quanh của hình chóp tứ giác đều hay tổng diện tích các tấm kính để phủ kín bốn mặt bên hình chóp này là:</a:t>
                </a:r>
                <a:endParaRPr kumimoji="0" lang="en-US" altLang="en-US" sz="32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50000"/>
                  </a:lnSpc>
                  <a:spcBef>
                    <a:spcPct val="0"/>
                  </a:spcBef>
                  <a:spcAft>
                    <a:spcPct val="0"/>
                  </a:spcAft>
                  <a:buClrTx/>
                  <a:buSzTx/>
                  <a:buFontTx/>
                  <a:buNone/>
                  <a:tabLst/>
                </a:pPr>
                <a14:m>
                  <m:oMath xmlns:m="http://schemas.openxmlformats.org/officeDocument/2006/math">
                    <m:r>
                      <a:rPr kumimoji="0" lang="en-US" altLang="en-US" sz="3200" b="0" i="1" u="none" strike="noStrike" cap="none" normalizeH="0" baseline="0" smtClean="0">
                        <a:ln>
                          <a:noFill/>
                        </a:ln>
                        <a:solidFill>
                          <a:srgbClr val="000000"/>
                        </a:solidFill>
                        <a:effectLst/>
                        <a:latin typeface="Cambria Math" panose="02040503050406030204" pitchFamily="18" charset="0"/>
                      </a:rPr>
                      <m:t>𝑆</m:t>
                    </m:r>
                    <m:r>
                      <a:rPr kumimoji="0" lang="en-US" altLang="en-US" sz="3200" b="0" i="1" u="none" strike="noStrike" cap="none" normalizeH="0" baseline="-30000" smtClean="0">
                        <a:ln>
                          <a:noFill/>
                        </a:ln>
                        <a:solidFill>
                          <a:srgbClr val="000000"/>
                        </a:solidFill>
                        <a:effectLst/>
                        <a:latin typeface="Cambria Math" panose="02040503050406030204" pitchFamily="18" charset="0"/>
                      </a:rPr>
                      <m:t>𝑥𝑞</m:t>
                    </m:r>
                    <m:r>
                      <a:rPr kumimoji="0" lang="en-US" altLang="en-US" sz="3200" b="0" i="1" u="none" strike="noStrike" cap="none" normalizeH="0" baseline="0" smtClean="0">
                        <a:ln>
                          <a:noFill/>
                        </a:ln>
                        <a:solidFill>
                          <a:srgbClr val="000000"/>
                        </a:solidFill>
                        <a:effectLst/>
                        <a:latin typeface="Cambria Math" panose="02040503050406030204" pitchFamily="18" charset="0"/>
                      </a:rPr>
                      <m:t> = </m:t>
                    </m:r>
                    <m:r>
                      <a:rPr kumimoji="0" lang="en-US" altLang="en-US" sz="3200" b="0" i="1" u="none" strike="noStrike" cap="none" normalizeH="0" baseline="0" smtClean="0">
                        <a:ln>
                          <a:noFill/>
                        </a:ln>
                        <a:solidFill>
                          <a:srgbClr val="000000"/>
                        </a:solidFill>
                        <a:effectLst/>
                        <a:latin typeface="Cambria Math" panose="02040503050406030204" pitchFamily="18" charset="0"/>
                      </a:rPr>
                      <m:t>𝑝</m:t>
                    </m:r>
                    <m:r>
                      <a:rPr kumimoji="0" lang="en-US" altLang="en-US" sz="3200" b="0" i="1" u="none" strike="noStrike" cap="none" normalizeH="0" baseline="0" smtClean="0">
                        <a:ln>
                          <a:noFill/>
                        </a:ln>
                        <a:solidFill>
                          <a:srgbClr val="000000"/>
                        </a:solidFill>
                        <a:effectLst/>
                        <a:latin typeface="Cambria Math" panose="02040503050406030204" pitchFamily="18" charset="0"/>
                      </a:rPr>
                      <m:t> . </m:t>
                    </m:r>
                    <m:r>
                      <a:rPr kumimoji="0" lang="en-US" altLang="en-US" sz="3200" b="0" i="1" u="none" strike="noStrike" cap="none" normalizeH="0" baseline="0" smtClean="0">
                        <a:ln>
                          <a:noFill/>
                        </a:ln>
                        <a:solidFill>
                          <a:srgbClr val="000000"/>
                        </a:solidFill>
                        <a:effectLst/>
                        <a:latin typeface="Cambria Math" panose="02040503050406030204" pitchFamily="18" charset="0"/>
                      </a:rPr>
                      <m:t>𝑑</m:t>
                    </m:r>
                    <m:r>
                      <a:rPr kumimoji="0" lang="en-US" altLang="en-US" sz="3200" b="0" i="1" u="none" strike="noStrike" cap="none" normalizeH="0" baseline="0" smtClean="0">
                        <a:ln>
                          <a:noFill/>
                        </a:ln>
                        <a:solidFill>
                          <a:srgbClr val="000000"/>
                        </a:solidFill>
                        <a:effectLst/>
                        <a:latin typeface="Cambria Math" panose="02040503050406030204" pitchFamily="18" charset="0"/>
                      </a:rPr>
                      <m:t> ≈</m:t>
                    </m:r>
                    <m:f>
                      <m:fPr>
                        <m:ctrlPr>
                          <a:rPr lang="en-US" altLang="en-US" sz="3200" i="1" smtClean="0">
                            <a:latin typeface="Cambria Math" panose="02040503050406030204" pitchFamily="18" charset="0"/>
                          </a:rPr>
                        </m:ctrlPr>
                      </m:fPr>
                      <m:num>
                        <m:r>
                          <a:rPr lang="en-US" altLang="en-US" sz="3200" b="0" i="1" smtClean="0">
                            <a:latin typeface="Cambria Math" panose="02040503050406030204" pitchFamily="18" charset="0"/>
                          </a:rPr>
                          <m:t>34.4</m:t>
                        </m:r>
                      </m:num>
                      <m:den>
                        <m:r>
                          <a:rPr lang="en-US" altLang="en-US" sz="3200" b="0" i="1" smtClean="0">
                            <a:latin typeface="Cambria Math" panose="02040503050406030204" pitchFamily="18" charset="0"/>
                          </a:rPr>
                          <m:t>2</m:t>
                        </m:r>
                      </m:den>
                    </m:f>
                    <m:r>
                      <a:rPr lang="en-US" altLang="en-US" sz="3200" b="0" i="1" smtClean="0">
                        <a:latin typeface="Cambria Math" panose="02040503050406030204" pitchFamily="18" charset="0"/>
                      </a:rPr>
                      <m:t>.27,02</m:t>
                    </m:r>
                    <m:r>
                      <a:rPr kumimoji="0" lang="en-US" altLang="en-US" sz="3200" b="0" i="1" u="none" strike="noStrike" cap="none" normalizeH="0" baseline="0" smtClean="0">
                        <a:ln>
                          <a:noFill/>
                        </a:ln>
                        <a:solidFill>
                          <a:srgbClr val="000000"/>
                        </a:solidFill>
                        <a:effectLst/>
                        <a:latin typeface="Cambria Math" panose="02040503050406030204" pitchFamily="18" charset="0"/>
                      </a:rPr>
                      <m:t> = 1 837,36 (</m:t>
                    </m:r>
                    <m:r>
                      <a:rPr kumimoji="0" lang="en-US" altLang="en-US" sz="3200" b="0" i="1" u="none" strike="noStrike" cap="none" normalizeH="0" baseline="0" smtClean="0">
                        <a:ln>
                          <a:noFill/>
                        </a:ln>
                        <a:solidFill>
                          <a:srgbClr val="000000"/>
                        </a:solidFill>
                        <a:effectLst/>
                        <a:latin typeface="Cambria Math" panose="02040503050406030204" pitchFamily="18" charset="0"/>
                      </a:rPr>
                      <m:t>𝑚</m:t>
                    </m:r>
                    <m:r>
                      <a:rPr kumimoji="0" lang="en-US" altLang="en-US" sz="3200" b="0" i="1" u="none" strike="noStrike" cap="none" normalizeH="0" baseline="30000" smtClean="0">
                        <a:ln>
                          <a:noFill/>
                        </a:ln>
                        <a:solidFill>
                          <a:srgbClr val="000000"/>
                        </a:solidFill>
                        <a:effectLst/>
                        <a:latin typeface="Cambria Math" panose="02040503050406030204" pitchFamily="18" charset="0"/>
                      </a:rPr>
                      <m:t>2</m:t>
                    </m:r>
                    <m:r>
                      <a:rPr kumimoji="0" lang="en-US" altLang="en-US" sz="3200" b="0" i="1" u="none" strike="noStrike" cap="none" normalizeH="0" baseline="0" smtClean="0">
                        <a:ln>
                          <a:noFill/>
                        </a:ln>
                        <a:solidFill>
                          <a:srgbClr val="000000"/>
                        </a:solidFill>
                        <a:effectLst/>
                        <a:latin typeface="Cambria Math" panose="02040503050406030204" pitchFamily="18" charset="0"/>
                      </a:rPr>
                      <m:t>)</m:t>
                    </m:r>
                  </m:oMath>
                </a14:m>
                <a:r>
                  <a:rPr kumimoji="0" lang="en-US" altLang="en-US" sz="3200" b="0" i="0" u="none" strike="noStrike" cap="none" normalizeH="0" baseline="0" smtClean="0">
                    <a:ln>
                      <a:noFill/>
                    </a:ln>
                    <a:solidFill>
                      <a:schemeClr val="tx1"/>
                    </a:solidFill>
                    <a:effectLst/>
                  </a:rPr>
                  <a:t> </a:t>
                </a:r>
                <a:endParaRPr kumimoji="0" lang="en-US" altLang="en-US" sz="3200" b="0" i="0" u="none" strike="noStrike" cap="none" normalizeH="0" baseline="0" smtClean="0">
                  <a:ln>
                    <a:noFill/>
                  </a:ln>
                  <a:solidFill>
                    <a:schemeClr val="tx1"/>
                  </a:solidFill>
                  <a:effectLst/>
                </a:endParaRPr>
              </a:p>
            </p:txBody>
          </p:sp>
        </mc:Choice>
        <mc:Fallback>
          <p:sp>
            <p:nvSpPr>
              <p:cNvPr id="11" name="Rectangle 1"/>
              <p:cNvSpPr>
                <a:spLocks noRot="1" noChangeAspect="1" noMove="1" noResize="1" noEditPoints="1" noAdjustHandles="1" noChangeArrowheads="1" noChangeShapeType="1" noTextEdit="1"/>
              </p:cNvSpPr>
              <p:nvPr/>
            </p:nvSpPr>
            <p:spPr bwMode="auto">
              <a:xfrm>
                <a:off x="4572000" y="1168863"/>
                <a:ext cx="13219513" cy="8927637"/>
              </a:xfrm>
              <a:prstGeom prst="rect">
                <a:avLst/>
              </a:prstGeom>
              <a:blipFill>
                <a:blip r:embed="rId6"/>
                <a:stretch>
                  <a:fillRect l="-1153" r="-1153"/>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Tree>
    <p:extLst>
      <p:ext uri="{BB962C8B-B14F-4D97-AF65-F5344CB8AC3E}">
        <p14:creationId xmlns:p14="http://schemas.microsoft.com/office/powerpoint/2010/main" val="31015992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up)">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1">
                                            <p:txEl>
                                              <p:pRg st="0" end="0"/>
                                            </p:txEl>
                                          </p:spTgt>
                                        </p:tgtEl>
                                        <p:attrNameLst>
                                          <p:attrName>style.visibility</p:attrName>
                                        </p:attrNameLst>
                                      </p:cBhvr>
                                      <p:to>
                                        <p:strVal val="visible"/>
                                      </p:to>
                                    </p:set>
                                    <p:animEffect transition="in" filter="randombar(horizontal)">
                                      <p:cBhvr>
                                        <p:cTn id="20" dur="500"/>
                                        <p:tgtEl>
                                          <p:spTgt spid="11">
                                            <p:txEl>
                                              <p:pRg st="0" end="0"/>
                                            </p:txEl>
                                          </p:spTgt>
                                        </p:tgtEl>
                                      </p:cBhvr>
                                    </p:animEffect>
                                  </p:childTnLst>
                                </p:cTn>
                              </p:par>
                              <p:par>
                                <p:cTn id="21" presetID="14" presetClass="entr" presetSubtype="10" fill="hold" nodeType="withEffect">
                                  <p:stCondLst>
                                    <p:cond delay="0"/>
                                  </p:stCondLst>
                                  <p:childTnLst>
                                    <p:set>
                                      <p:cBhvr>
                                        <p:cTn id="22" dur="1" fill="hold">
                                          <p:stCondLst>
                                            <p:cond delay="0"/>
                                          </p:stCondLst>
                                        </p:cTn>
                                        <p:tgtEl>
                                          <p:spTgt spid="11">
                                            <p:txEl>
                                              <p:pRg st="1" end="1"/>
                                            </p:txEl>
                                          </p:spTgt>
                                        </p:tgtEl>
                                        <p:attrNameLst>
                                          <p:attrName>style.visibility</p:attrName>
                                        </p:attrNameLst>
                                      </p:cBhvr>
                                      <p:to>
                                        <p:strVal val="visible"/>
                                      </p:to>
                                    </p:set>
                                    <p:animEffect transition="in" filter="randombar(horizontal)">
                                      <p:cBhvr>
                                        <p:cTn id="23" dur="500"/>
                                        <p:tgtEl>
                                          <p:spTgt spid="11">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1">
                                            <p:txEl>
                                              <p:pRg st="2" end="2"/>
                                            </p:txEl>
                                          </p:spTgt>
                                        </p:tgtEl>
                                        <p:attrNameLst>
                                          <p:attrName>style.visibility</p:attrName>
                                        </p:attrNameLst>
                                      </p:cBhvr>
                                      <p:to>
                                        <p:strVal val="visible"/>
                                      </p:to>
                                    </p:set>
                                    <p:animEffect transition="in" filter="wipe(left)">
                                      <p:cBhvr>
                                        <p:cTn id="28" dur="500"/>
                                        <p:tgtEl>
                                          <p:spTgt spid="11">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1">
                                            <p:txEl>
                                              <p:pRg st="3" end="3"/>
                                            </p:txEl>
                                          </p:spTgt>
                                        </p:tgtEl>
                                        <p:attrNameLst>
                                          <p:attrName>style.visibility</p:attrName>
                                        </p:attrNameLst>
                                      </p:cBhvr>
                                      <p:to>
                                        <p:strVal val="visible"/>
                                      </p:to>
                                    </p:set>
                                    <p:animEffect transition="in" filter="fade">
                                      <p:cBhvr>
                                        <p:cTn id="33" dur="500"/>
                                        <p:tgtEl>
                                          <p:spTgt spid="11">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11">
                                            <p:txEl>
                                              <p:pRg st="4" end="4"/>
                                            </p:txEl>
                                          </p:spTgt>
                                        </p:tgtEl>
                                        <p:attrNameLst>
                                          <p:attrName>style.visibility</p:attrName>
                                        </p:attrNameLst>
                                      </p:cBhvr>
                                      <p:to>
                                        <p:strVal val="visible"/>
                                      </p:to>
                                    </p:set>
                                    <p:animEffect transition="in" filter="wipe(up)">
                                      <p:cBhvr>
                                        <p:cTn id="38" dur="500"/>
                                        <p:tgtEl>
                                          <p:spTgt spid="11">
                                            <p:txEl>
                                              <p:pRg st="4" end="4"/>
                                            </p:txEl>
                                          </p:spTgt>
                                        </p:tgtEl>
                                      </p:cBhvr>
                                    </p:animEffect>
                                  </p:childTnLst>
                                </p:cTn>
                              </p:par>
                              <p:par>
                                <p:cTn id="39" presetID="22" presetClass="entr" presetSubtype="1" fill="hold" nodeType="withEffect">
                                  <p:stCondLst>
                                    <p:cond delay="0"/>
                                  </p:stCondLst>
                                  <p:childTnLst>
                                    <p:set>
                                      <p:cBhvr>
                                        <p:cTn id="40" dur="1" fill="hold">
                                          <p:stCondLst>
                                            <p:cond delay="0"/>
                                          </p:stCondLst>
                                        </p:cTn>
                                        <p:tgtEl>
                                          <p:spTgt spid="11">
                                            <p:txEl>
                                              <p:pRg st="5" end="5"/>
                                            </p:txEl>
                                          </p:spTgt>
                                        </p:tgtEl>
                                        <p:attrNameLst>
                                          <p:attrName>style.visibility</p:attrName>
                                        </p:attrNameLst>
                                      </p:cBhvr>
                                      <p:to>
                                        <p:strVal val="visible"/>
                                      </p:to>
                                    </p:set>
                                    <p:animEffect transition="in" filter="wipe(up)">
                                      <p:cBhvr>
                                        <p:cTn id="41" dur="500"/>
                                        <p:tgtEl>
                                          <p:spTgt spid="11">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11">
                                            <p:txEl>
                                              <p:pRg st="6" end="6"/>
                                            </p:txEl>
                                          </p:spTgt>
                                        </p:tgtEl>
                                        <p:attrNameLst>
                                          <p:attrName>style.visibility</p:attrName>
                                        </p:attrNameLst>
                                      </p:cBhvr>
                                      <p:to>
                                        <p:strVal val="visible"/>
                                      </p:to>
                                    </p:set>
                                    <p:animEffect transition="in" filter="wipe(left)">
                                      <p:cBhvr>
                                        <p:cTn id="46" dur="500"/>
                                        <p:tgtEl>
                                          <p:spTgt spid="11">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11">
                                            <p:txEl>
                                              <p:pRg st="7" end="7"/>
                                            </p:txEl>
                                          </p:spTgt>
                                        </p:tgtEl>
                                        <p:attrNameLst>
                                          <p:attrName>style.visibility</p:attrName>
                                        </p:attrNameLst>
                                      </p:cBhvr>
                                      <p:to>
                                        <p:strVal val="visible"/>
                                      </p:to>
                                    </p:set>
                                    <p:animEffect transition="in" filter="wipe(down)">
                                      <p:cBhvr>
                                        <p:cTn id="51" dur="500"/>
                                        <p:tgtEl>
                                          <p:spTgt spid="11">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nodeType="clickEffect">
                                  <p:stCondLst>
                                    <p:cond delay="0"/>
                                  </p:stCondLst>
                                  <p:childTnLst>
                                    <p:set>
                                      <p:cBhvr>
                                        <p:cTn id="55" dur="1" fill="hold">
                                          <p:stCondLst>
                                            <p:cond delay="0"/>
                                          </p:stCondLst>
                                        </p:cTn>
                                        <p:tgtEl>
                                          <p:spTgt spid="11">
                                            <p:txEl>
                                              <p:pRg st="8" end="8"/>
                                            </p:txEl>
                                          </p:spTgt>
                                        </p:tgtEl>
                                        <p:attrNameLst>
                                          <p:attrName>style.visibility</p:attrName>
                                        </p:attrNameLst>
                                      </p:cBhvr>
                                      <p:to>
                                        <p:strVal val="visible"/>
                                      </p:to>
                                    </p:set>
                                    <p:animEffect transition="in" filter="randombar(horizontal)">
                                      <p:cBhvr>
                                        <p:cTn id="56" dur="500"/>
                                        <p:tgtEl>
                                          <p:spTgt spid="11">
                                            <p:txEl>
                                              <p:pRg st="8" end="8"/>
                                            </p:txEl>
                                          </p:spTgt>
                                        </p:tgtEl>
                                      </p:cBhvr>
                                    </p:animEffect>
                                  </p:childTnLst>
                                </p:cTn>
                              </p:par>
                              <p:par>
                                <p:cTn id="57" presetID="14" presetClass="entr" presetSubtype="10" fill="hold" nodeType="withEffect">
                                  <p:stCondLst>
                                    <p:cond delay="0"/>
                                  </p:stCondLst>
                                  <p:childTnLst>
                                    <p:set>
                                      <p:cBhvr>
                                        <p:cTn id="58" dur="1" fill="hold">
                                          <p:stCondLst>
                                            <p:cond delay="0"/>
                                          </p:stCondLst>
                                        </p:cTn>
                                        <p:tgtEl>
                                          <p:spTgt spid="11">
                                            <p:txEl>
                                              <p:pRg st="9" end="9"/>
                                            </p:txEl>
                                          </p:spTgt>
                                        </p:tgtEl>
                                        <p:attrNameLst>
                                          <p:attrName>style.visibility</p:attrName>
                                        </p:attrNameLst>
                                      </p:cBhvr>
                                      <p:to>
                                        <p:strVal val="visible"/>
                                      </p:to>
                                    </p:set>
                                    <p:animEffect transition="in" filter="randombar(horizontal)">
                                      <p:cBhvr>
                                        <p:cTn id="59" dur="500"/>
                                        <p:tgtEl>
                                          <p:spTgt spid="11">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786935">
            <a:off x="15109792" y="771310"/>
            <a:ext cx="2242053" cy="2242053"/>
          </a:xfrm>
          <a:prstGeom prst="rect">
            <a:avLst/>
          </a:prstGeom>
        </p:spPr>
      </p:pic>
      <p:sp>
        <p:nvSpPr>
          <p:cNvPr id="12" name="Google Shape;7771;p33"/>
          <p:cNvSpPr txBox="1">
            <a:spLocks/>
          </p:cNvSpPr>
          <p:nvPr/>
        </p:nvSpPr>
        <p:spPr>
          <a:xfrm>
            <a:off x="4038600" y="1418143"/>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en-US" sz="6000" b="1" kern="0" smtClean="0">
                <a:solidFill>
                  <a:schemeClr val="bg1"/>
                </a:solidFill>
                <a:latin typeface="Arial" panose="020B0604020202020204" pitchFamily="34" charset="0"/>
              </a:rPr>
              <a:t>HƯỚNG DẪN VỀ NHÀ</a:t>
            </a:r>
            <a:endParaRPr lang="vi-VN" sz="6000" b="1" kern="0">
              <a:solidFill>
                <a:schemeClr val="bg1"/>
              </a:solidFill>
              <a:latin typeface="Arial" panose="020B0604020202020204" pitchFamily="34" charset="0"/>
            </a:endParaRPr>
          </a:p>
        </p:txBody>
      </p:sp>
      <p:grpSp>
        <p:nvGrpSpPr>
          <p:cNvPr id="13" name="Group 12"/>
          <p:cNvGrpSpPr/>
          <p:nvPr/>
        </p:nvGrpSpPr>
        <p:grpSpPr>
          <a:xfrm>
            <a:off x="1066800" y="3771900"/>
            <a:ext cx="5130550" cy="3657600"/>
            <a:chOff x="609600" y="3867574"/>
            <a:chExt cx="5562600" cy="3657600"/>
          </a:xfrm>
        </p:grpSpPr>
        <p:grpSp>
          <p:nvGrpSpPr>
            <p:cNvPr id="14" name="Group 4"/>
            <p:cNvGrpSpPr/>
            <p:nvPr/>
          </p:nvGrpSpPr>
          <p:grpSpPr>
            <a:xfrm>
              <a:off x="609600" y="3867574"/>
              <a:ext cx="5562600" cy="3657600"/>
              <a:chOff x="0" y="0"/>
              <a:chExt cx="1669403" cy="2066396"/>
            </a:xfrm>
          </p:grpSpPr>
          <p:sp>
            <p:nvSpPr>
              <p:cNvPr id="16" name="Freeform 5"/>
              <p:cNvSpPr/>
              <p:nvPr/>
            </p:nvSpPr>
            <p:spPr>
              <a:xfrm>
                <a:off x="0" y="0"/>
                <a:ext cx="166940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15" name="Rectangle 14"/>
            <p:cNvSpPr/>
            <p:nvPr/>
          </p:nvSpPr>
          <p:spPr>
            <a:xfrm>
              <a:off x="785317" y="4649932"/>
              <a:ext cx="5200126" cy="1938992"/>
            </a:xfrm>
            <a:prstGeom prst="rect">
              <a:avLst/>
            </a:prstGeom>
          </p:spPr>
          <p:txBody>
            <a:bodyPr wrap="square">
              <a:spAutoFit/>
            </a:bodyPr>
            <a:lstStyle/>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Ghi nhớ</a:t>
              </a:r>
            </a:p>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kiến </a:t>
              </a:r>
              <a:r>
                <a:rPr lang="pt-BR" sz="4000" kern="0">
                  <a:latin typeface="Arial"/>
                  <a:ea typeface="Calibri" panose="020F0502020204030204" pitchFamily="34" charset="0"/>
                  <a:cs typeface="Times New Roman" panose="02020603050405020304" pitchFamily="18" charset="0"/>
                  <a:sym typeface="Arial"/>
                </a:rPr>
                <a:t>thức trong bài. </a:t>
              </a:r>
            </a:p>
          </p:txBody>
        </p:sp>
      </p:grpSp>
      <p:grpSp>
        <p:nvGrpSpPr>
          <p:cNvPr id="17" name="Group 16"/>
          <p:cNvGrpSpPr/>
          <p:nvPr/>
        </p:nvGrpSpPr>
        <p:grpSpPr>
          <a:xfrm>
            <a:off x="6564629" y="3774280"/>
            <a:ext cx="5130550" cy="3657600"/>
            <a:chOff x="6699571" y="3867574"/>
            <a:chExt cx="5562600" cy="3657600"/>
          </a:xfrm>
        </p:grpSpPr>
        <p:grpSp>
          <p:nvGrpSpPr>
            <p:cNvPr id="18" name="Group 4"/>
            <p:cNvGrpSpPr/>
            <p:nvPr/>
          </p:nvGrpSpPr>
          <p:grpSpPr>
            <a:xfrm>
              <a:off x="6699571" y="3867574"/>
              <a:ext cx="5562600" cy="3657600"/>
              <a:chOff x="0" y="0"/>
              <a:chExt cx="1669403" cy="2066396"/>
            </a:xfrm>
          </p:grpSpPr>
          <p:sp>
            <p:nvSpPr>
              <p:cNvPr id="20" name="Freeform 5"/>
              <p:cNvSpPr/>
              <p:nvPr/>
            </p:nvSpPr>
            <p:spPr>
              <a:xfrm>
                <a:off x="0" y="0"/>
                <a:ext cx="166940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19" name="Rectangle 18"/>
            <p:cNvSpPr/>
            <p:nvPr/>
          </p:nvSpPr>
          <p:spPr>
            <a:xfrm>
              <a:off x="7079701" y="4649933"/>
              <a:ext cx="4727388" cy="1938992"/>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Hoàn </a:t>
              </a:r>
              <a:r>
                <a:rPr lang="pt-BR" sz="4000" kern="0">
                  <a:latin typeface="Arial"/>
                  <a:ea typeface="Calibri" panose="020F0502020204030204" pitchFamily="34" charset="0"/>
                  <a:cs typeface="Times New Roman" panose="02020603050405020304" pitchFamily="18" charset="0"/>
                  <a:sym typeface="Arial"/>
                </a:rPr>
                <a:t>thành các bài tập trong SBT. </a:t>
              </a:r>
            </a:p>
          </p:txBody>
        </p:sp>
      </p:grpSp>
      <p:grpSp>
        <p:nvGrpSpPr>
          <p:cNvPr id="21" name="Group 20"/>
          <p:cNvGrpSpPr/>
          <p:nvPr/>
        </p:nvGrpSpPr>
        <p:grpSpPr>
          <a:xfrm>
            <a:off x="12062458" y="3774280"/>
            <a:ext cx="5130554" cy="3657600"/>
            <a:chOff x="12448416" y="3527258"/>
            <a:chExt cx="5839584" cy="3657600"/>
          </a:xfrm>
        </p:grpSpPr>
        <p:grpSp>
          <p:nvGrpSpPr>
            <p:cNvPr id="22" name="Group 4"/>
            <p:cNvGrpSpPr/>
            <p:nvPr/>
          </p:nvGrpSpPr>
          <p:grpSpPr>
            <a:xfrm>
              <a:off x="12448416" y="3527258"/>
              <a:ext cx="5839584" cy="3657600"/>
              <a:chOff x="0" y="0"/>
              <a:chExt cx="1669403" cy="2066396"/>
            </a:xfrm>
          </p:grpSpPr>
          <p:sp>
            <p:nvSpPr>
              <p:cNvPr id="24" name="Freeform 5"/>
              <p:cNvSpPr/>
              <p:nvPr/>
            </p:nvSpPr>
            <p:spPr>
              <a:xfrm>
                <a:off x="0" y="0"/>
                <a:ext cx="166940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23" name="Rectangle 22"/>
            <p:cNvSpPr/>
            <p:nvPr/>
          </p:nvSpPr>
          <p:spPr>
            <a:xfrm>
              <a:off x="12541218" y="3768628"/>
              <a:ext cx="5605404" cy="3016210"/>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vi-VN" sz="4000" kern="0" smtClean="0">
                  <a:latin typeface="Arial"/>
                  <a:ea typeface="Calibri" panose="020F0502020204030204" pitchFamily="34" charset="0"/>
                  <a:cs typeface="Times New Roman" panose="02020603050405020304" pitchFamily="18" charset="0"/>
                  <a:sym typeface="Arial"/>
                </a:rPr>
                <a:t>Chuẩn </a:t>
              </a:r>
              <a:r>
                <a:rPr lang="vi-VN" sz="4000" kern="0">
                  <a:latin typeface="Arial"/>
                  <a:ea typeface="Calibri" panose="020F0502020204030204" pitchFamily="34" charset="0"/>
                  <a:cs typeface="Times New Roman" panose="02020603050405020304" pitchFamily="18" charset="0"/>
                  <a:sym typeface="Arial"/>
                </a:rPr>
                <a:t>bị trước </a:t>
              </a:r>
              <a:endParaRPr lang="en-US" sz="4000" kern="0" smtClean="0">
                <a:latin typeface="Arial"/>
                <a:ea typeface="Calibri" panose="020F0502020204030204" pitchFamily="34" charset="0"/>
                <a:cs typeface="Times New Roman" panose="02020603050405020304" pitchFamily="18" charset="0"/>
                <a:sym typeface="Arial"/>
              </a:endParaRPr>
            </a:p>
            <a:p>
              <a:pPr algn="ctr">
                <a:lnSpc>
                  <a:spcPct val="150000"/>
                </a:lnSpc>
                <a:spcBef>
                  <a:spcPts val="600"/>
                </a:spcBef>
                <a:spcAft>
                  <a:spcPts val="600"/>
                </a:spcAft>
                <a:buClr>
                  <a:srgbClr val="000000"/>
                </a:buClr>
                <a:buFont typeface="Arial"/>
                <a:buNone/>
              </a:pPr>
              <a:r>
                <a:rPr lang="vi-VN" sz="4000" b="1" kern="0">
                  <a:latin typeface="Arial"/>
                  <a:ea typeface="Calibri" panose="020F0502020204030204" pitchFamily="34" charset="0"/>
                  <a:cs typeface="Times New Roman" panose="02020603050405020304" pitchFamily="18" charset="0"/>
                  <a:sym typeface="Arial"/>
                </a:rPr>
                <a:t>Bài tập cuối chương </a:t>
              </a:r>
              <a:r>
                <a:rPr lang="en-US" sz="4000" b="1" kern="0" smtClean="0">
                  <a:latin typeface="Arial"/>
                  <a:ea typeface="Calibri" panose="020F0502020204030204" pitchFamily="34" charset="0"/>
                  <a:cs typeface="Times New Roman" panose="02020603050405020304" pitchFamily="18" charset="0"/>
                  <a:sym typeface="Arial"/>
                </a:rPr>
                <a:t>X.</a:t>
              </a:r>
              <a:endParaRPr lang="pt-BR" sz="4000" b="1" kern="0">
                <a:latin typeface="Arial"/>
                <a:ea typeface="Calibri" panose="020F0502020204030204" pitchFamily="34" charset="0"/>
                <a:cs typeface="Times New Roman" panose="02020603050405020304" pitchFamily="18" charset="0"/>
                <a:sym typeface="Arial"/>
              </a:endParaRPr>
            </a:p>
          </p:txBody>
        </p:sp>
      </p:grpSp>
      <p:pic>
        <p:nvPicPr>
          <p:cNvPr id="25"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316543">
            <a:off x="606142" y="8235148"/>
            <a:ext cx="2522151" cy="128611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500"/>
                                        <p:tgtEl>
                                          <p:spTgt spid="13"/>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randombar(horizontal)">
                                      <p:cBhvr>
                                        <p:cTn id="15" dur="500"/>
                                        <p:tgtEl>
                                          <p:spTgt spid="1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grpSp>
        <p:nvGrpSpPr>
          <p:cNvPr id="2" name="Group 2"/>
          <p:cNvGrpSpPr/>
          <p:nvPr/>
        </p:nvGrpSpPr>
        <p:grpSpPr>
          <a:xfrm>
            <a:off x="-1295711" y="2815544"/>
            <a:ext cx="20879423" cy="4655913"/>
            <a:chOff x="0" y="0"/>
            <a:chExt cx="7616870" cy="1698490"/>
          </a:xfrm>
        </p:grpSpPr>
        <p:sp>
          <p:nvSpPr>
            <p:cNvPr id="3" name="Freeform 3"/>
            <p:cNvSpPr/>
            <p:nvPr/>
          </p:nvSpPr>
          <p:spPr>
            <a:xfrm>
              <a:off x="0" y="0"/>
              <a:ext cx="7616870" cy="1698490"/>
            </a:xfrm>
            <a:custGeom>
              <a:avLst/>
              <a:gdLst/>
              <a:ahLst/>
              <a:cxnLst/>
              <a:rect l="l" t="t" r="r" b="b"/>
              <a:pathLst>
                <a:path w="7616870" h="1698490">
                  <a:moveTo>
                    <a:pt x="7492410" y="1698490"/>
                  </a:moveTo>
                  <a:lnTo>
                    <a:pt x="124460" y="1698490"/>
                  </a:lnTo>
                  <a:cubicBezTo>
                    <a:pt x="55880" y="1698490"/>
                    <a:pt x="0" y="1642610"/>
                    <a:pt x="0" y="1574030"/>
                  </a:cubicBezTo>
                  <a:lnTo>
                    <a:pt x="0" y="124460"/>
                  </a:lnTo>
                  <a:cubicBezTo>
                    <a:pt x="0" y="55880"/>
                    <a:pt x="55880" y="0"/>
                    <a:pt x="124460" y="0"/>
                  </a:cubicBezTo>
                  <a:lnTo>
                    <a:pt x="7492410" y="0"/>
                  </a:lnTo>
                  <a:cubicBezTo>
                    <a:pt x="7560990" y="0"/>
                    <a:pt x="7616870" y="55880"/>
                    <a:pt x="7616870" y="124460"/>
                  </a:cubicBezTo>
                  <a:lnTo>
                    <a:pt x="7616870" y="1574030"/>
                  </a:lnTo>
                  <a:cubicBezTo>
                    <a:pt x="7616870" y="1642610"/>
                    <a:pt x="7560990" y="1698490"/>
                    <a:pt x="7492410" y="1698490"/>
                  </a:cubicBezTo>
                  <a:close/>
                </a:path>
              </a:pathLst>
            </a:custGeom>
            <a:solidFill>
              <a:srgbClr val="FFFFFF"/>
            </a:solidFill>
          </p:spPr>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7574598">
            <a:off x="14684534" y="4079903"/>
            <a:ext cx="612187" cy="645640"/>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7574598">
            <a:off x="16195855" y="1595266"/>
            <a:ext cx="612187" cy="645640"/>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7574598">
            <a:off x="399690" y="9219502"/>
            <a:ext cx="612187" cy="645640"/>
          </a:xfrm>
          <a:prstGeom prst="rect">
            <a:avLst/>
          </a:prstGeom>
        </p:spPr>
      </p:pic>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7574598">
            <a:off x="2102919" y="6368837"/>
            <a:ext cx="612187" cy="645640"/>
          </a:xfrm>
          <a:prstGeom prst="rect">
            <a:avLst/>
          </a:prstGeom>
        </p:spPr>
      </p:pic>
      <p:pic>
        <p:nvPicPr>
          <p:cNvPr id="9"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853995">
            <a:off x="13291279" y="-157980"/>
            <a:ext cx="5995585" cy="2660541"/>
          </a:xfrm>
          <a:prstGeom prst="rect">
            <a:avLst/>
          </a:prstGeom>
        </p:spPr>
      </p:pic>
      <p:pic>
        <p:nvPicPr>
          <p:cNvPr id="10"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7891265">
            <a:off x="14465191" y="6882388"/>
            <a:ext cx="5588219" cy="2479772"/>
          </a:xfrm>
          <a:prstGeom prst="rect">
            <a:avLst/>
          </a:prstGeom>
        </p:spPr>
      </p:pic>
      <p:pic>
        <p:nvPicPr>
          <p:cNvPr id="11"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122520">
            <a:off x="1923479" y="6641820"/>
            <a:ext cx="1561043" cy="3179902"/>
          </a:xfrm>
          <a:prstGeom prst="rect">
            <a:avLst/>
          </a:prstGeom>
        </p:spPr>
      </p:pic>
      <p:pic>
        <p:nvPicPr>
          <p:cNvPr id="12"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7891265">
            <a:off x="-323482" y="-267443"/>
            <a:ext cx="5588219" cy="2479772"/>
          </a:xfrm>
          <a:prstGeom prst="rect">
            <a:avLst/>
          </a:prstGeom>
        </p:spPr>
      </p:pic>
      <p:pic>
        <p:nvPicPr>
          <p:cNvPr id="14"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27798" y="2176948"/>
            <a:ext cx="1805645" cy="1244253"/>
          </a:xfrm>
          <a:prstGeom prst="rect">
            <a:avLst/>
          </a:prstGeom>
        </p:spPr>
      </p:pic>
      <p:pic>
        <p:nvPicPr>
          <p:cNvPr id="15"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4143523" flipH="1">
            <a:off x="14684964" y="1447796"/>
            <a:ext cx="2181694" cy="1570819"/>
          </a:xfrm>
          <a:prstGeom prst="rect">
            <a:avLst/>
          </a:prstGeom>
        </p:spPr>
      </p:pic>
      <p:pic>
        <p:nvPicPr>
          <p:cNvPr id="16"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1662805">
            <a:off x="16563673" y="8348240"/>
            <a:ext cx="1344943" cy="1512717"/>
          </a:xfrm>
          <a:prstGeom prst="rect">
            <a:avLst/>
          </a:prstGeom>
        </p:spPr>
      </p:pic>
      <p:sp>
        <p:nvSpPr>
          <p:cNvPr id="17" name="Google Shape;7484;p29"/>
          <p:cNvSpPr txBox="1">
            <a:spLocks/>
          </p:cNvSpPr>
          <p:nvPr/>
        </p:nvSpPr>
        <p:spPr>
          <a:xfrm>
            <a:off x="3810000" y="3314700"/>
            <a:ext cx="10972800" cy="3464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Kavoon"/>
              <a:buNone/>
              <a:defRPr sz="7466"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2pPr>
            <a:lvl3pPr marR="0" lvl="2"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3pPr>
            <a:lvl4pPr marR="0" lvl="3"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4pPr>
            <a:lvl5pPr marR="0" lvl="4"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5pPr>
            <a:lvl6pPr marR="0" lvl="5"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6pPr>
            <a:lvl7pPr marR="0" lvl="6"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7pPr>
            <a:lvl8pPr marR="0" lvl="7"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8pPr>
            <a:lvl9pPr marR="0" lvl="8"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9pPr>
          </a:lstStyle>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kumimoji="0" lang="en-US" sz="7000" b="1" i="0" u="none" strike="noStrike" kern="0" cap="none" spc="0" normalizeH="0" baseline="0" noProof="0" smtClean="0">
                <a:ln w="0"/>
                <a:solidFill>
                  <a:srgbClr val="04596F"/>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CẢM</a:t>
            </a:r>
            <a:r>
              <a:rPr kumimoji="0" lang="en-US" sz="7000" b="1" i="0" u="none" strike="noStrike" kern="0" cap="none" spc="0" normalizeH="0" noProof="0" smtClean="0">
                <a:ln w="0"/>
                <a:solidFill>
                  <a:srgbClr val="04596F"/>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 ƠN CÁC EM </a:t>
            </a:r>
          </a:p>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lang="en-US" sz="7000" b="1" kern="0" noProof="0" smtClean="0">
                <a:ln w="0"/>
                <a:solidFill>
                  <a:srgbClr val="04596F"/>
                </a:solidFill>
                <a:effectLst>
                  <a:outerShdw blurRad="38100" dist="19050" dir="2700000" algn="tl" rotWithShape="0">
                    <a:srgbClr val="04596F">
                      <a:alpha val="40000"/>
                    </a:srgbClr>
                  </a:outerShdw>
                </a:effectLst>
                <a:latin typeface="Arial" panose="020B0604020202020204" pitchFamily="34" charset="0"/>
                <a:cs typeface="Arial" panose="020B0604020202020204" pitchFamily="34" charset="0"/>
              </a:rPr>
              <a:t>ĐÃ </a:t>
            </a:r>
            <a:r>
              <a:rPr lang="en-US" sz="7000" b="1" kern="0" smtClean="0">
                <a:ln w="0"/>
                <a:solidFill>
                  <a:srgbClr val="04596F"/>
                </a:solidFill>
                <a:effectLst>
                  <a:outerShdw blurRad="38100" dist="19050" dir="2700000" algn="tl" rotWithShape="0">
                    <a:srgbClr val="04596F">
                      <a:alpha val="40000"/>
                    </a:srgbClr>
                  </a:outerShdw>
                </a:effectLst>
                <a:latin typeface="Arial" panose="020B0604020202020204" pitchFamily="34" charset="0"/>
                <a:cs typeface="Arial" panose="020B0604020202020204" pitchFamily="34" charset="0"/>
              </a:rPr>
              <a:t>THAM GIA BÀI HỌC</a:t>
            </a:r>
            <a:r>
              <a:rPr kumimoji="0" lang="vi-VN" sz="7000" b="1" i="0" u="none" strike="noStrike" kern="0" cap="none" spc="0" normalizeH="0" baseline="0" noProof="0" smtClean="0">
                <a:ln w="0"/>
                <a:solidFill>
                  <a:srgbClr val="04596F"/>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a:t>
            </a:r>
            <a:endParaRPr kumimoji="0" lang="vi-VN" sz="7000" b="1" i="0" u="none" strike="noStrike" kern="0" cap="none" spc="0" normalizeH="0" baseline="0" noProof="0">
              <a:ln w="0"/>
              <a:solidFill>
                <a:srgbClr val="04596F"/>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endParaRPr>
          </a:p>
        </p:txBody>
      </p:sp>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316543">
            <a:off x="366772" y="8235149"/>
            <a:ext cx="2522151" cy="1286117"/>
          </a:xfrm>
          <a:prstGeom prst="rect">
            <a:avLst/>
          </a:prstGeom>
        </p:spPr>
      </p:pic>
      <p:pic>
        <p:nvPicPr>
          <p:cNvPr id="7" name="Picture 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9087330">
            <a:off x="569845" y="1286576"/>
            <a:ext cx="1020590" cy="648075"/>
          </a:xfrm>
          <a:prstGeom prst="rect">
            <a:avLst/>
          </a:prstGeom>
        </p:spPr>
      </p:pic>
      <p:pic>
        <p:nvPicPr>
          <p:cNvPr id="8" name="Picture 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6145037" y="141608"/>
            <a:ext cx="2142963" cy="2401079"/>
          </a:xfrm>
          <a:prstGeom prst="rect">
            <a:avLst/>
          </a:prstGeom>
        </p:spPr>
      </p:pic>
      <p:sp>
        <p:nvSpPr>
          <p:cNvPr id="11" name="Rectangle 10"/>
          <p:cNvSpPr/>
          <p:nvPr/>
        </p:nvSpPr>
        <p:spPr>
          <a:xfrm>
            <a:off x="696823" y="1672111"/>
            <a:ext cx="16894353" cy="3470887"/>
          </a:xfrm>
          <a:prstGeom prst="rect">
            <a:avLst/>
          </a:prstGeom>
        </p:spPr>
        <p:txBody>
          <a:bodyPr wrap="square">
            <a:spAutoFit/>
          </a:bodyPr>
          <a:lstStyle/>
          <a:p>
            <a:pPr lvl="0" algn="ctr">
              <a:lnSpc>
                <a:spcPct val="150000"/>
              </a:lnSpc>
              <a:defRPr/>
            </a:pPr>
            <a:r>
              <a:rPr lang="vi-VN" sz="7800" b="1" kern="0">
                <a:solidFill>
                  <a:schemeClr val="bg1"/>
                </a:solidFill>
                <a:cs typeface="Arial" panose="020B0604020202020204" pitchFamily="34" charset="0"/>
              </a:rPr>
              <a:t>CHƯƠNG X. MỘT SỐ HÌNH KHỐI TRONG THỰC TIỄN</a:t>
            </a:r>
            <a:endParaRPr lang="en-US" sz="7800" b="1" kern="0">
              <a:solidFill>
                <a:schemeClr val="bg1"/>
              </a:solidFill>
              <a:latin typeface="Arial" panose="020B0604020202020204" pitchFamily="34" charset="0"/>
              <a:cs typeface="Arial" panose="020B0604020202020204" pitchFamily="34" charset="0"/>
            </a:endParaRPr>
          </a:p>
        </p:txBody>
      </p:sp>
      <p:sp>
        <p:nvSpPr>
          <p:cNvPr id="12" name="Rectangle 11"/>
          <p:cNvSpPr/>
          <p:nvPr/>
        </p:nvSpPr>
        <p:spPr>
          <a:xfrm>
            <a:off x="3809999" y="5405296"/>
            <a:ext cx="10668000" cy="1670394"/>
          </a:xfrm>
          <a:prstGeom prst="rect">
            <a:avLst/>
          </a:prstGeom>
        </p:spPr>
        <p:txBody>
          <a:bodyPr wrap="square">
            <a:spAutoFit/>
          </a:bodyPr>
          <a:lstStyle/>
          <a:p>
            <a:pPr lvl="0" algn="ctr">
              <a:lnSpc>
                <a:spcPct val="150000"/>
              </a:lnSpc>
              <a:defRPr/>
            </a:pPr>
            <a:r>
              <a:rPr lang="vi-VN" sz="7800" b="1" kern="0">
                <a:solidFill>
                  <a:srgbClr val="FFFF00"/>
                </a:solidFill>
                <a:ea typeface="Calibri" panose="020F0502020204030204" pitchFamily="34" charset="0"/>
                <a:cs typeface="Arial" panose="020B0604020202020204" pitchFamily="34" charset="0"/>
              </a:rPr>
              <a:t>LUYỆN TẬP CHUNG </a:t>
            </a:r>
            <a:endParaRPr kumimoji="0" lang="en-US" sz="7800" b="1" i="0" u="none" strike="noStrike" kern="0" cap="none" spc="0" normalizeH="0" baseline="0" noProof="0" smtClean="0">
              <a:ln>
                <a:noFill/>
              </a:ln>
              <a:solidFill>
                <a:srgbClr val="FFFF00"/>
              </a:solidFill>
              <a:effectLst/>
              <a:uLnTx/>
              <a:uFillTx/>
              <a:latin typeface="Arial" panose="020B0604020202020204" pitchFamily="34" charset="0"/>
              <a:cs typeface="Arial" panose="020B0604020202020204" pitchFamily="34" charset="0"/>
            </a:endParaRPr>
          </a:p>
        </p:txBody>
      </p:sp>
      <p:sp>
        <p:nvSpPr>
          <p:cNvPr id="14" name="Rectangle 13"/>
          <p:cNvSpPr/>
          <p:nvPr/>
        </p:nvSpPr>
        <p:spPr>
          <a:xfrm>
            <a:off x="3782785" y="7392408"/>
            <a:ext cx="10668000" cy="1103892"/>
          </a:xfrm>
          <a:prstGeom prst="rect">
            <a:avLst/>
          </a:prstGeom>
        </p:spPr>
        <p:txBody>
          <a:bodyPr wrap="square">
            <a:spAutoFit/>
          </a:bodyPr>
          <a:lstStyle/>
          <a:p>
            <a:pPr lvl="0" algn="ctr">
              <a:lnSpc>
                <a:spcPct val="150000"/>
              </a:lnSpc>
              <a:defRPr/>
            </a:pPr>
            <a:r>
              <a:rPr lang="en-US" sz="5000" b="1" i="1" kern="0" smtClean="0">
                <a:solidFill>
                  <a:srgbClr val="FFFF00"/>
                </a:solidFill>
                <a:latin typeface="Arial" panose="020B0604020202020204" pitchFamily="34" charset="0"/>
                <a:ea typeface="Calibri" panose="020F0502020204030204" pitchFamily="34" charset="0"/>
                <a:cs typeface="Arial" panose="020B0604020202020204" pitchFamily="34" charset="0"/>
              </a:rPr>
              <a:t>Trang 121</a:t>
            </a:r>
            <a:endParaRPr kumimoji="0" lang="en-US" sz="5000" b="1" i="1" u="none" strike="noStrike" kern="0" cap="none" spc="0" normalizeH="0" baseline="0" noProof="0" smtClean="0">
              <a:ln>
                <a:noFill/>
              </a:ln>
              <a:solidFill>
                <a:srgbClr val="FFFF00"/>
              </a:solidFill>
              <a:effectLst/>
              <a:uLnTx/>
              <a:uFillTx/>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14:warp dir="in"/>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20999"/>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854563" y="-293726"/>
            <a:ext cx="11141563" cy="11141563"/>
          </a:xfrm>
          <a:prstGeom prst="rect">
            <a:avLst/>
          </a:prstGeom>
        </p:spPr>
      </p:pic>
      <p:pic>
        <p:nvPicPr>
          <p:cNvPr id="3" name="Picture 3"/>
          <p:cNvPicPr>
            <a:picLocks noChangeAspect="1"/>
          </p:cNvPicPr>
          <p:nvPr/>
        </p:nvPicPr>
        <p:blipFill>
          <a:blip r:embed="rId3">
            <a:alphaModFix amt="20999"/>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8551049" y="-293726"/>
            <a:ext cx="11141563" cy="11141563"/>
          </a:xfrm>
          <a:prstGeom prst="rect">
            <a:avLst/>
          </a:prstGeom>
        </p:spPr>
      </p:pic>
      <p:grpSp>
        <p:nvGrpSpPr>
          <p:cNvPr id="35" name="Group 34"/>
          <p:cNvGrpSpPr/>
          <p:nvPr/>
        </p:nvGrpSpPr>
        <p:grpSpPr>
          <a:xfrm>
            <a:off x="196516" y="1891365"/>
            <a:ext cx="17888238" cy="8052734"/>
            <a:chOff x="609600" y="2019300"/>
            <a:chExt cx="17068800" cy="7924800"/>
          </a:xfrm>
        </p:grpSpPr>
        <p:grpSp>
          <p:nvGrpSpPr>
            <p:cNvPr id="4" name="Group 4"/>
            <p:cNvGrpSpPr/>
            <p:nvPr/>
          </p:nvGrpSpPr>
          <p:grpSpPr>
            <a:xfrm>
              <a:off x="609600" y="2019300"/>
              <a:ext cx="17068800" cy="7924800"/>
              <a:chOff x="0" y="0"/>
              <a:chExt cx="5678267" cy="2467777"/>
            </a:xfrm>
          </p:grpSpPr>
          <p:sp>
            <p:nvSpPr>
              <p:cNvPr id="5" name="Freeform 5"/>
              <p:cNvSpPr/>
              <p:nvPr/>
            </p:nvSpPr>
            <p:spPr>
              <a:xfrm>
                <a:off x="0" y="0"/>
                <a:ext cx="5678267" cy="2467777"/>
              </a:xfrm>
              <a:custGeom>
                <a:avLst/>
                <a:gdLst/>
                <a:ahLst/>
                <a:cxnLst/>
                <a:rect l="l" t="t" r="r" b="b"/>
                <a:pathLst>
                  <a:path w="5678267" h="2467777">
                    <a:moveTo>
                      <a:pt x="5553807" y="2467777"/>
                    </a:moveTo>
                    <a:lnTo>
                      <a:pt x="124460" y="2467777"/>
                    </a:lnTo>
                    <a:cubicBezTo>
                      <a:pt x="55880" y="2467777"/>
                      <a:pt x="0" y="2411897"/>
                      <a:pt x="0" y="2343316"/>
                    </a:cubicBezTo>
                    <a:lnTo>
                      <a:pt x="0" y="124460"/>
                    </a:lnTo>
                    <a:cubicBezTo>
                      <a:pt x="0" y="55880"/>
                      <a:pt x="55880" y="0"/>
                      <a:pt x="124460" y="0"/>
                    </a:cubicBezTo>
                    <a:lnTo>
                      <a:pt x="5553807" y="0"/>
                    </a:lnTo>
                    <a:cubicBezTo>
                      <a:pt x="5622387" y="0"/>
                      <a:pt x="5678267" y="55880"/>
                      <a:pt x="5678267" y="124460"/>
                    </a:cubicBezTo>
                    <a:lnTo>
                      <a:pt x="5678267" y="2343317"/>
                    </a:lnTo>
                    <a:cubicBezTo>
                      <a:pt x="5678267" y="2411897"/>
                      <a:pt x="5622387" y="2467777"/>
                      <a:pt x="5553807" y="2467777"/>
                    </a:cubicBezTo>
                    <a:close/>
                  </a:path>
                </a:pathLst>
              </a:custGeom>
              <a:solidFill>
                <a:srgbClr val="FFFFFF"/>
              </a:solidFill>
            </p:spPr>
          </p:sp>
        </p:grpSp>
        <p:grpSp>
          <p:nvGrpSpPr>
            <p:cNvPr id="9" name="Group 8"/>
            <p:cNvGrpSpPr/>
            <p:nvPr/>
          </p:nvGrpSpPr>
          <p:grpSpPr>
            <a:xfrm>
              <a:off x="1506860" y="7355977"/>
              <a:ext cx="2420185" cy="2545903"/>
              <a:chOff x="1463066" y="7417807"/>
              <a:chExt cx="2336512" cy="2526292"/>
            </a:xfrm>
          </p:grpSpPr>
          <p:sp>
            <p:nvSpPr>
              <p:cNvPr id="6" name="Rectangle 5"/>
              <p:cNvSpPr/>
              <p:nvPr/>
            </p:nvSpPr>
            <p:spPr>
              <a:xfrm rot="19198171">
                <a:off x="1463066" y="7417807"/>
                <a:ext cx="762000" cy="24575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rot="16200000">
                <a:off x="2748458" y="8892980"/>
                <a:ext cx="660143" cy="14420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p:cNvGrpSpPr/>
            <p:nvPr/>
          </p:nvGrpSpPr>
          <p:grpSpPr>
            <a:xfrm>
              <a:off x="7566884" y="6037364"/>
              <a:ext cx="2324619" cy="3092635"/>
              <a:chOff x="7488853" y="6037364"/>
              <a:chExt cx="2324619" cy="3092635"/>
            </a:xfrm>
          </p:grpSpPr>
          <p:sp>
            <p:nvSpPr>
              <p:cNvPr id="25" name="Rectangle 24"/>
              <p:cNvSpPr/>
              <p:nvPr/>
            </p:nvSpPr>
            <p:spPr>
              <a:xfrm>
                <a:off x="8182446" y="6037364"/>
                <a:ext cx="1631026"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7488853" y="8596599"/>
                <a:ext cx="1631026"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 name="Group 32"/>
            <p:cNvGrpSpPr/>
            <p:nvPr/>
          </p:nvGrpSpPr>
          <p:grpSpPr>
            <a:xfrm>
              <a:off x="12801600" y="5290984"/>
              <a:ext cx="3347590" cy="4008255"/>
              <a:chOff x="12450737" y="5290984"/>
              <a:chExt cx="3347590" cy="4008255"/>
            </a:xfrm>
          </p:grpSpPr>
          <p:sp>
            <p:nvSpPr>
              <p:cNvPr id="30" name="Rectangle 29"/>
              <p:cNvSpPr/>
              <p:nvPr/>
            </p:nvSpPr>
            <p:spPr>
              <a:xfrm>
                <a:off x="14401800" y="8699270"/>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12450737" y="6846676"/>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12586172" y="5290984"/>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7" name="Group 2"/>
          <p:cNvGrpSpPr/>
          <p:nvPr/>
        </p:nvGrpSpPr>
        <p:grpSpPr>
          <a:xfrm rot="-5400000">
            <a:off x="935183" y="-543820"/>
            <a:ext cx="1006043" cy="2914791"/>
            <a:chOff x="0" y="0"/>
            <a:chExt cx="2771140" cy="17082440"/>
          </a:xfrm>
        </p:grpSpPr>
        <p:sp>
          <p:nvSpPr>
            <p:cNvPr id="8"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sp>
        <p:nvSpPr>
          <p:cNvPr id="10" name="Rectangle 9"/>
          <p:cNvSpPr/>
          <p:nvPr/>
        </p:nvSpPr>
        <p:spPr>
          <a:xfrm>
            <a:off x="369037" y="311378"/>
            <a:ext cx="1993163" cy="962251"/>
          </a:xfrm>
          <a:prstGeom prst="rect">
            <a:avLst/>
          </a:prstGeom>
        </p:spPr>
        <p:txBody>
          <a:bodyPr wrap="square">
            <a:spAutoFit/>
          </a:bodyPr>
          <a:lstStyle/>
          <a:p>
            <a:pPr lvl="0" algn="just">
              <a:lnSpc>
                <a:spcPct val="150000"/>
              </a:lnSpc>
              <a:spcAft>
                <a:spcPts val="800"/>
              </a:spcAft>
            </a:pPr>
            <a:r>
              <a:rPr lang="nl-NL" sz="4300" b="1">
                <a:solidFill>
                  <a:srgbClr val="C00000"/>
                </a:solidFill>
                <a:latin typeface="Arial" panose="020B0604020202020204" pitchFamily="34" charset="0"/>
                <a:ea typeface="Times New Roman" panose="02020603050405020304" pitchFamily="18" charset="0"/>
                <a:cs typeface="Arial" panose="020B0604020202020204" pitchFamily="34" charset="0"/>
              </a:rPr>
              <a:t>Ví </a:t>
            </a:r>
            <a:r>
              <a:rPr lang="nl-NL" sz="4300" b="1" smtClean="0">
                <a:solidFill>
                  <a:srgbClr val="C00000"/>
                </a:solidFill>
                <a:latin typeface="Arial" panose="020B0604020202020204" pitchFamily="34" charset="0"/>
                <a:ea typeface="Times New Roman" panose="02020603050405020304" pitchFamily="18" charset="0"/>
                <a:cs typeface="Arial" panose="020B0604020202020204" pitchFamily="34" charset="0"/>
              </a:rPr>
              <a:t>dụ 1</a:t>
            </a:r>
            <a:endParaRPr lang="en-US" sz="4300">
              <a:solidFill>
                <a:srgbClr val="C00000"/>
              </a:solidFill>
              <a:latin typeface="Arial" panose="020B0604020202020204" pitchFamily="34" charset="0"/>
              <a:ea typeface="Calibri" panose="020F0502020204030204" pitchFamily="34" charset="0"/>
              <a:cs typeface="Arial" panose="020B0604020202020204" pitchFamily="34" charset="0"/>
            </a:endParaRPr>
          </a:p>
        </p:txBody>
      </p:sp>
      <p:pic>
        <p:nvPicPr>
          <p:cNvPr id="12" name="Picture 2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1067308">
            <a:off x="16308562" y="393969"/>
            <a:ext cx="1713028" cy="965525"/>
          </a:xfrm>
          <a:prstGeom prst="rect">
            <a:avLst/>
          </a:prstGeom>
        </p:spPr>
      </p:pic>
      <mc:AlternateContent xmlns:mc="http://schemas.openxmlformats.org/markup-compatibility/2006">
        <mc:Choice xmlns:a14="http://schemas.microsoft.com/office/drawing/2010/main" Requires="a14">
          <p:sp>
            <p:nvSpPr>
              <p:cNvPr id="20" name="Rectangle 19"/>
              <p:cNvSpPr/>
              <p:nvPr/>
            </p:nvSpPr>
            <p:spPr>
              <a:xfrm>
                <a:off x="1059497" y="2019300"/>
                <a:ext cx="16085041" cy="1938992"/>
              </a:xfrm>
              <a:prstGeom prst="rect">
                <a:avLst/>
              </a:prstGeom>
            </p:spPr>
            <p:txBody>
              <a:bodyPr wrap="square">
                <a:spAutoFit/>
              </a:bodyPr>
              <a:lstStyle/>
              <a:p>
                <a:pPr algn="just">
                  <a:lnSpc>
                    <a:spcPct val="150000"/>
                  </a:lnSpc>
                </a:pPr>
                <a:r>
                  <a:rPr lang="en-US" sz="4000">
                    <a:latin typeface="Arial" panose="020B0604020202020204" pitchFamily="34" charset="0"/>
                    <a:cs typeface="Arial" panose="020B0604020202020204" pitchFamily="34" charset="0"/>
                  </a:rPr>
                  <a:t>Tính diện tích xung quanh của hình chóp tam giác đều </a:t>
                </a:r>
                <a14:m>
                  <m:oMath xmlns:m="http://schemas.openxmlformats.org/officeDocument/2006/math">
                    <m:r>
                      <a:rPr lang="en-US" sz="4000" i="1" smtClean="0">
                        <a:latin typeface="Cambria Math" panose="02040503050406030204" pitchFamily="18" charset="0"/>
                        <a:cs typeface="Arial" panose="020B0604020202020204" pitchFamily="34" charset="0"/>
                      </a:rPr>
                      <m:t>𝑆</m:t>
                    </m:r>
                    <m:r>
                      <a:rPr lang="en-US" sz="4000" i="1" smtClean="0">
                        <a:latin typeface="Cambria Math" panose="02040503050406030204" pitchFamily="18" charset="0"/>
                        <a:cs typeface="Arial" panose="020B0604020202020204" pitchFamily="34" charset="0"/>
                      </a:rPr>
                      <m:t>.</m:t>
                    </m:r>
                    <m:r>
                      <a:rPr lang="en-US" sz="4000" i="1" smtClean="0">
                        <a:latin typeface="Cambria Math" panose="02040503050406030204" pitchFamily="18" charset="0"/>
                        <a:cs typeface="Arial" panose="020B0604020202020204" pitchFamily="34" charset="0"/>
                      </a:rPr>
                      <m:t>𝐻𝐼𝐾</m:t>
                    </m:r>
                  </m:oMath>
                </a14:m>
                <a:r>
                  <a:rPr lang="en-US" sz="4000">
                    <a:latin typeface="Arial" panose="020B0604020202020204" pitchFamily="34" charset="0"/>
                    <a:cs typeface="Arial" panose="020B0604020202020204" pitchFamily="34" charset="0"/>
                  </a:rPr>
                  <a:t> trong Hình 10.30.</a:t>
                </a:r>
              </a:p>
            </p:txBody>
          </p:sp>
        </mc:Choice>
        <mc:Fallback>
          <p:sp>
            <p:nvSpPr>
              <p:cNvPr id="20" name="Rectangle 19"/>
              <p:cNvSpPr>
                <a:spLocks noRot="1" noChangeAspect="1" noMove="1" noResize="1" noEditPoints="1" noAdjustHandles="1" noChangeArrowheads="1" noChangeShapeType="1" noTextEdit="1"/>
              </p:cNvSpPr>
              <p:nvPr/>
            </p:nvSpPr>
            <p:spPr>
              <a:xfrm>
                <a:off x="1059497" y="2019300"/>
                <a:ext cx="16085041" cy="1938992"/>
              </a:xfrm>
              <a:prstGeom prst="rect">
                <a:avLst/>
              </a:prstGeom>
              <a:blipFill>
                <a:blip r:embed="rId10"/>
                <a:stretch>
                  <a:fillRect l="-1365" r="-1365" b="-6918"/>
                </a:stretch>
              </a:blipFill>
            </p:spPr>
            <p:txBody>
              <a:bodyPr/>
              <a:lstStyle/>
              <a:p>
                <a:r>
                  <a:rPr lang="en-US">
                    <a:noFill/>
                  </a:rPr>
                  <a:t> </a:t>
                </a:r>
              </a:p>
            </p:txBody>
          </p:sp>
        </mc:Fallback>
      </mc:AlternateContent>
      <p:sp>
        <p:nvSpPr>
          <p:cNvPr id="36" name="Oval Callout 35"/>
          <p:cNvSpPr/>
          <p:nvPr/>
        </p:nvSpPr>
        <p:spPr>
          <a:xfrm>
            <a:off x="11327193" y="3949508"/>
            <a:ext cx="1661903" cy="812992"/>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mc:AlternateContent xmlns:mc="http://schemas.openxmlformats.org/markup-compatibility/2006">
        <mc:Choice xmlns:a14="http://schemas.microsoft.com/office/drawing/2010/main" Requires="a14">
          <p:sp>
            <p:nvSpPr>
              <p:cNvPr id="15" name="Rectangle 14"/>
              <p:cNvSpPr/>
              <p:nvPr/>
            </p:nvSpPr>
            <p:spPr>
              <a:xfrm>
                <a:off x="7487805" y="5143500"/>
                <a:ext cx="9656733" cy="4591065"/>
              </a:xfrm>
              <a:prstGeom prst="rect">
                <a:avLst/>
              </a:prstGeom>
            </p:spPr>
            <p:txBody>
              <a:bodyPr wrap="square">
                <a:spAutoFit/>
              </a:bodyPr>
              <a:lstStyle/>
              <a:p>
                <a:pPr algn="just">
                  <a:lnSpc>
                    <a:spcPct val="150000"/>
                  </a:lnSpc>
                </a:pPr>
                <a:r>
                  <a:rPr lang="pt-BR" sz="4000" smtClean="0">
                    <a:latin typeface="Arial" panose="020B0604020202020204" pitchFamily="34" charset="0"/>
                    <a:ea typeface="Arial" panose="020B0604020202020204" pitchFamily="34" charset="0"/>
                    <a:cs typeface="Arial" panose="020B0604020202020204" pitchFamily="34" charset="0"/>
                  </a:rPr>
                  <a:t>Diện tích xung quanh của hình </a:t>
                </a:r>
                <a:r>
                  <a:rPr lang="pt-BR" sz="4000">
                    <a:latin typeface="Arial" panose="020B0604020202020204" pitchFamily="34" charset="0"/>
                    <a:ea typeface="Arial" panose="020B0604020202020204" pitchFamily="34" charset="0"/>
                    <a:cs typeface="Arial" panose="020B0604020202020204" pitchFamily="34" charset="0"/>
                  </a:rPr>
                  <a:t>chóp </a:t>
                </a:r>
                <a:r>
                  <a:rPr lang="pt-BR" sz="4000" smtClean="0">
                    <a:latin typeface="Arial" panose="020B0604020202020204" pitchFamily="34" charset="0"/>
                    <a:ea typeface="Arial" panose="020B0604020202020204" pitchFamily="34" charset="0"/>
                    <a:cs typeface="Arial" panose="020B0604020202020204" pitchFamily="34" charset="0"/>
                  </a:rPr>
                  <a:t>     tam </a:t>
                </a:r>
                <a:r>
                  <a:rPr lang="pt-BR" sz="4000">
                    <a:latin typeface="Arial" panose="020B0604020202020204" pitchFamily="34" charset="0"/>
                    <a:ea typeface="Arial" panose="020B0604020202020204" pitchFamily="34" charset="0"/>
                    <a:cs typeface="Arial" panose="020B0604020202020204" pitchFamily="34" charset="0"/>
                  </a:rPr>
                  <a:t>giác đều </a:t>
                </a:r>
                <a14:m>
                  <m:oMath xmlns:m="http://schemas.openxmlformats.org/officeDocument/2006/math">
                    <m:r>
                      <a:rPr lang="pt-BR" sz="4000" i="1" smtClean="0">
                        <a:latin typeface="Cambria Math" panose="02040503050406030204" pitchFamily="18" charset="0"/>
                        <a:ea typeface="Arial" panose="020B0604020202020204" pitchFamily="34" charset="0"/>
                        <a:cs typeface="Arial" panose="020B0604020202020204" pitchFamily="34" charset="0"/>
                      </a:rPr>
                      <m:t>𝑆</m:t>
                    </m:r>
                    <m:r>
                      <a:rPr lang="pt-BR" sz="4000" i="1" smtClean="0">
                        <a:latin typeface="Cambria Math" panose="02040503050406030204" pitchFamily="18" charset="0"/>
                        <a:ea typeface="Arial" panose="020B0604020202020204" pitchFamily="34" charset="0"/>
                        <a:cs typeface="Arial" panose="020B0604020202020204" pitchFamily="34" charset="0"/>
                      </a:rPr>
                      <m:t>.</m:t>
                    </m:r>
                    <m:r>
                      <a:rPr lang="pt-BR" sz="4000" i="1" smtClean="0">
                        <a:latin typeface="Cambria Math" panose="02040503050406030204" pitchFamily="18" charset="0"/>
                        <a:ea typeface="Arial" panose="020B0604020202020204" pitchFamily="34" charset="0"/>
                        <a:cs typeface="Arial" panose="020B0604020202020204" pitchFamily="34" charset="0"/>
                      </a:rPr>
                      <m:t>𝐻𝐼𝐾</m:t>
                    </m:r>
                  </m:oMath>
                </a14:m>
                <a:r>
                  <a:rPr lang="pt-BR" sz="4000">
                    <a:latin typeface="Arial" panose="020B0604020202020204" pitchFamily="34" charset="0"/>
                    <a:ea typeface="Arial" panose="020B0604020202020204" pitchFamily="34" charset="0"/>
                    <a:cs typeface="Arial" panose="020B0604020202020204" pitchFamily="34" charset="0"/>
                  </a:rPr>
                  <a:t> </a:t>
                </a:r>
                <a:r>
                  <a:rPr lang="pt-BR" sz="4000">
                    <a:latin typeface="Arial" panose="020B0604020202020204" pitchFamily="34" charset="0"/>
                    <a:ea typeface="Arial" panose="020B0604020202020204" pitchFamily="34" charset="0"/>
                    <a:cs typeface="Arial" panose="020B0604020202020204" pitchFamily="34" charset="0"/>
                  </a:rPr>
                  <a:t>là</a:t>
                </a:r>
                <a:r>
                  <a:rPr lang="pt-BR" sz="4000" smtClean="0">
                    <a:latin typeface="Arial" panose="020B0604020202020204" pitchFamily="34" charset="0"/>
                    <a:ea typeface="Arial" panose="020B0604020202020204" pitchFamily="34" charset="0"/>
                    <a:cs typeface="Arial" panose="020B0604020202020204" pitchFamily="34" charset="0"/>
                  </a:rPr>
                  <a:t>:</a:t>
                </a:r>
              </a:p>
              <a:p>
                <a:pPr algn="just">
                  <a:lnSpc>
                    <a:spcPct val="150000"/>
                  </a:lnSpc>
                </a:pPr>
                <a14:m>
                  <m:oMathPara xmlns:m="http://schemas.openxmlformats.org/officeDocument/2006/math">
                    <m:oMathParaPr>
                      <m:jc m:val="centerGroup"/>
                    </m:oMathParaPr>
                    <m:oMath xmlns:m="http://schemas.openxmlformats.org/officeDocument/2006/math">
                      <m:sSub>
                        <m:sSubPr>
                          <m:ctrlPr>
                            <a:rPr lang="pt-BR" sz="4000" i="1" smtClean="0">
                              <a:latin typeface="Cambria Math" panose="02040503050406030204" pitchFamily="18" charset="0"/>
                              <a:cs typeface="Arial" panose="020B0604020202020204" pitchFamily="34" charset="0"/>
                            </a:rPr>
                          </m:ctrlPr>
                        </m:sSubPr>
                        <m:e>
                          <m:r>
                            <a:rPr lang="en-US" sz="4000" b="0" i="1" smtClean="0">
                              <a:latin typeface="Cambria Math" panose="02040503050406030204" pitchFamily="18" charset="0"/>
                              <a:cs typeface="Arial" panose="020B0604020202020204" pitchFamily="34" charset="0"/>
                            </a:rPr>
                            <m:t>𝑆</m:t>
                          </m:r>
                        </m:e>
                        <m:sub>
                          <m:r>
                            <a:rPr lang="en-US" sz="4000" b="0" i="1" smtClean="0">
                              <a:latin typeface="Cambria Math" panose="02040503050406030204" pitchFamily="18" charset="0"/>
                              <a:cs typeface="Arial" panose="020B0604020202020204" pitchFamily="34" charset="0"/>
                            </a:rPr>
                            <m:t>𝑥𝑞</m:t>
                          </m:r>
                        </m:sub>
                      </m:sSub>
                      <m:r>
                        <a:rPr lang="en-US" sz="4000" b="0" i="1" smtClean="0">
                          <a:latin typeface="Cambria Math" panose="02040503050406030204" pitchFamily="18" charset="0"/>
                          <a:cs typeface="Arial" panose="020B0604020202020204" pitchFamily="34" charset="0"/>
                        </a:rPr>
                        <m:t>=</m:t>
                      </m:r>
                      <m:r>
                        <a:rPr lang="en-US" sz="4000" b="0" i="1" smtClean="0">
                          <a:latin typeface="Cambria Math" panose="02040503050406030204" pitchFamily="18" charset="0"/>
                          <a:cs typeface="Arial" panose="020B0604020202020204" pitchFamily="34" charset="0"/>
                        </a:rPr>
                        <m:t>𝑝</m:t>
                      </m:r>
                      <m:r>
                        <a:rPr lang="en-US" sz="4000" b="0" i="1" smtClean="0">
                          <a:latin typeface="Cambria Math" panose="02040503050406030204" pitchFamily="18" charset="0"/>
                          <a:cs typeface="Arial" panose="020B0604020202020204" pitchFamily="34" charset="0"/>
                        </a:rPr>
                        <m:t>.</m:t>
                      </m:r>
                      <m:r>
                        <a:rPr lang="en-US" sz="4000" b="0" i="1" smtClean="0">
                          <a:latin typeface="Cambria Math" panose="02040503050406030204" pitchFamily="18" charset="0"/>
                          <a:cs typeface="Arial" panose="020B0604020202020204" pitchFamily="34" charset="0"/>
                        </a:rPr>
                        <m:t>𝑑</m:t>
                      </m:r>
                      <m:r>
                        <a:rPr lang="en-US" sz="4000" b="0" i="1" smtClean="0">
                          <a:latin typeface="Cambria Math" panose="02040503050406030204" pitchFamily="18" charset="0"/>
                          <a:cs typeface="Arial" panose="020B0604020202020204" pitchFamily="34" charset="0"/>
                        </a:rPr>
                        <m:t>=</m:t>
                      </m:r>
                      <m:f>
                        <m:fPr>
                          <m:ctrlPr>
                            <a:rPr lang="en-US" sz="4000" b="0" i="1" smtClean="0">
                              <a:latin typeface="Cambria Math" panose="02040503050406030204" pitchFamily="18" charset="0"/>
                              <a:cs typeface="Arial" panose="020B0604020202020204" pitchFamily="34" charset="0"/>
                            </a:rPr>
                          </m:ctrlPr>
                        </m:fPr>
                        <m:num>
                          <m:r>
                            <a:rPr lang="en-US" sz="4000" b="0" i="1" smtClean="0">
                              <a:latin typeface="Cambria Math" panose="02040503050406030204" pitchFamily="18" charset="0"/>
                              <a:cs typeface="Arial" panose="020B0604020202020204" pitchFamily="34" charset="0"/>
                            </a:rPr>
                            <m:t>1</m:t>
                          </m:r>
                        </m:num>
                        <m:den>
                          <m:r>
                            <a:rPr lang="en-US" sz="4000" b="0" i="1" smtClean="0">
                              <a:latin typeface="Cambria Math" panose="02040503050406030204" pitchFamily="18" charset="0"/>
                              <a:cs typeface="Arial" panose="020B0604020202020204" pitchFamily="34" charset="0"/>
                            </a:rPr>
                            <m:t>2</m:t>
                          </m:r>
                        </m:den>
                      </m:f>
                      <m:r>
                        <a:rPr lang="en-US" sz="4000" b="0" i="1" smtClean="0">
                          <a:latin typeface="Cambria Math" panose="02040503050406030204" pitchFamily="18" charset="0"/>
                          <a:cs typeface="Arial" panose="020B0604020202020204" pitchFamily="34" charset="0"/>
                        </a:rPr>
                        <m:t>. </m:t>
                      </m:r>
                      <m:d>
                        <m:dPr>
                          <m:ctrlPr>
                            <a:rPr lang="en-US" sz="4000" b="0" i="1" smtClean="0">
                              <a:latin typeface="Cambria Math" panose="02040503050406030204" pitchFamily="18" charset="0"/>
                              <a:cs typeface="Arial" panose="020B0604020202020204" pitchFamily="34" charset="0"/>
                            </a:rPr>
                          </m:ctrlPr>
                        </m:dPr>
                        <m:e>
                          <m:r>
                            <a:rPr lang="en-US" sz="4000" b="0" i="1" smtClean="0">
                              <a:latin typeface="Cambria Math" panose="02040503050406030204" pitchFamily="18" charset="0"/>
                              <a:cs typeface="Arial" panose="020B0604020202020204" pitchFamily="34" charset="0"/>
                            </a:rPr>
                            <m:t>10+10+10</m:t>
                          </m:r>
                        </m:e>
                      </m:d>
                      <m:r>
                        <a:rPr lang="en-US" sz="4000" b="0" i="1" smtClean="0">
                          <a:latin typeface="Cambria Math" panose="02040503050406030204" pitchFamily="18" charset="0"/>
                          <a:cs typeface="Arial" panose="020B0604020202020204" pitchFamily="34" charset="0"/>
                        </a:rPr>
                        <m:t>.12</m:t>
                      </m:r>
                    </m:oMath>
                  </m:oMathPara>
                </a14:m>
                <a:endParaRPr lang="en-US" sz="4000" b="0" i="1" smtClean="0">
                  <a:latin typeface="Cambria Math" panose="02040503050406030204" pitchFamily="18" charset="0"/>
                  <a:cs typeface="Arial" panose="020B0604020202020204" pitchFamily="34" charset="0"/>
                </a:endParaRPr>
              </a:p>
              <a:p>
                <a:pPr algn="just">
                  <a:lnSpc>
                    <a:spcPct val="150000"/>
                  </a:lnSpc>
                </a:pPr>
                <a:r>
                  <a:rPr lang="en-US" sz="4000" b="0" smtClean="0">
                    <a:cs typeface="Arial" panose="020B0604020202020204" pitchFamily="34" charset="0"/>
                  </a:rPr>
                  <a:t>                 </a:t>
                </a:r>
                <a14:m>
                  <m:oMath xmlns:m="http://schemas.openxmlformats.org/officeDocument/2006/math">
                    <m:r>
                      <a:rPr lang="en-US" sz="4000" b="0" i="1" smtClean="0">
                        <a:latin typeface="Cambria Math" panose="02040503050406030204" pitchFamily="18" charset="0"/>
                        <a:cs typeface="Arial" panose="020B0604020202020204" pitchFamily="34" charset="0"/>
                      </a:rPr>
                      <m:t>=180 </m:t>
                    </m:r>
                    <m:d>
                      <m:dPr>
                        <m:ctrlPr>
                          <a:rPr lang="en-US" sz="4000" b="0" i="1" smtClean="0">
                            <a:latin typeface="Cambria Math" panose="02040503050406030204" pitchFamily="18" charset="0"/>
                            <a:cs typeface="Arial" panose="020B0604020202020204" pitchFamily="34" charset="0"/>
                          </a:rPr>
                        </m:ctrlPr>
                      </m:dPr>
                      <m:e>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𝑐𝑚</m:t>
                            </m:r>
                          </m:e>
                          <m:sup>
                            <m:r>
                              <a:rPr lang="en-US" sz="4000" b="0" i="1" smtClean="0">
                                <a:latin typeface="Cambria Math" panose="02040503050406030204" pitchFamily="18" charset="0"/>
                                <a:cs typeface="Arial" panose="020B0604020202020204" pitchFamily="34" charset="0"/>
                              </a:rPr>
                              <m:t>2</m:t>
                            </m:r>
                          </m:sup>
                        </m:sSup>
                      </m:e>
                    </m:d>
                  </m:oMath>
                </a14:m>
                <a:endParaRPr lang="pt-BR" sz="4000">
                  <a:latin typeface="Arial" panose="020B0604020202020204" pitchFamily="34" charset="0"/>
                  <a:ea typeface="Arial" panose="020B0604020202020204" pitchFamily="34" charset="0"/>
                  <a:cs typeface="Arial" panose="020B0604020202020204" pitchFamily="34" charset="0"/>
                </a:endParaRPr>
              </a:p>
            </p:txBody>
          </p:sp>
        </mc:Choice>
        <mc:Fallback>
          <p:sp>
            <p:nvSpPr>
              <p:cNvPr id="15" name="Rectangle 14"/>
              <p:cNvSpPr>
                <a:spLocks noRot="1" noChangeAspect="1" noMove="1" noResize="1" noEditPoints="1" noAdjustHandles="1" noChangeArrowheads="1" noChangeShapeType="1" noTextEdit="1"/>
              </p:cNvSpPr>
              <p:nvPr/>
            </p:nvSpPr>
            <p:spPr>
              <a:xfrm>
                <a:off x="7487805" y="5143500"/>
                <a:ext cx="9656733" cy="4591065"/>
              </a:xfrm>
              <a:prstGeom prst="rect">
                <a:avLst/>
              </a:prstGeom>
              <a:blipFill>
                <a:blip r:embed="rId11"/>
                <a:stretch>
                  <a:fillRect l="-2210" r="-2273"/>
                </a:stretch>
              </a:blipFill>
            </p:spPr>
            <p:txBody>
              <a:bodyPr/>
              <a:lstStyle/>
              <a:p>
                <a:r>
                  <a:rPr lang="en-US">
                    <a:noFill/>
                  </a:rPr>
                  <a:t> </a:t>
                </a:r>
              </a:p>
            </p:txBody>
          </p:sp>
        </mc:Fallback>
      </mc:AlternateContent>
      <p:pic>
        <p:nvPicPr>
          <p:cNvPr id="11" name="Picture 10"/>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Effect>
                      <a14:brightnessContrast contrast="20000"/>
                    </a14:imgEffect>
                  </a14:imgLayer>
                </a14:imgProps>
              </a:ext>
            </a:extLst>
          </a:blip>
          <a:stretch>
            <a:fillRect/>
          </a:stretch>
        </p:blipFill>
        <p:spPr>
          <a:xfrm>
            <a:off x="1166142" y="3851207"/>
            <a:ext cx="5097476" cy="6016693"/>
          </a:xfrm>
          <a:prstGeom prst="rect">
            <a:avLst/>
          </a:prstGeom>
        </p:spPr>
      </p:pic>
      <p:pic>
        <p:nvPicPr>
          <p:cNvPr id="14" name="Picture 13"/>
          <p:cNvPicPr>
            <a:picLocks noChangeAspect="1"/>
          </p:cNvPicPr>
          <p:nvPr/>
        </p:nvPicPr>
        <p:blipFill>
          <a:blip r:embed="rId14"/>
          <a:stretch>
            <a:fillRect/>
          </a:stretch>
        </p:blipFill>
        <p:spPr>
          <a:xfrm>
            <a:off x="17029865" y="8813797"/>
            <a:ext cx="1031018" cy="1087402"/>
          </a:xfrm>
          <a:prstGeom prst="rect">
            <a:avLst/>
          </a:prstGeom>
        </p:spPr>
      </p:pic>
    </p:spTree>
    <p:extLst>
      <p:ext uri="{BB962C8B-B14F-4D97-AF65-F5344CB8AC3E}">
        <p14:creationId xmlns:p14="http://schemas.microsoft.com/office/powerpoint/2010/main" val="3757887602"/>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barn(inVertical)">
                                      <p:cBhvr>
                                        <p:cTn id="15" dur="500"/>
                                        <p:tgtEl>
                                          <p:spTgt spid="35"/>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barn(inVertical)">
                                      <p:cBhvr>
                                        <p:cTn id="18" dur="500"/>
                                        <p:tgtEl>
                                          <p:spTgt spid="20"/>
                                        </p:tgtEl>
                                      </p:cBhvr>
                                    </p:animEffect>
                                  </p:childTnLst>
                                </p:cTn>
                              </p:par>
                              <p:par>
                                <p:cTn id="19" presetID="16" presetClass="entr" presetSubtype="21"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wipe(left)">
                                      <p:cBhvr>
                                        <p:cTn id="26" dur="50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randombar(horizontal)">
                                      <p:cBhvr>
                                        <p:cTn id="3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0" grpId="0"/>
      <p:bldP spid="36" grpId="0" animBg="1"/>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grpSp>
        <p:nvGrpSpPr>
          <p:cNvPr id="15" name="Group 14"/>
          <p:cNvGrpSpPr/>
          <p:nvPr/>
        </p:nvGrpSpPr>
        <p:grpSpPr>
          <a:xfrm>
            <a:off x="196516" y="222584"/>
            <a:ext cx="17888238" cy="9829800"/>
            <a:chOff x="609600" y="2019300"/>
            <a:chExt cx="17068800" cy="7924800"/>
          </a:xfrm>
        </p:grpSpPr>
        <p:grpSp>
          <p:nvGrpSpPr>
            <p:cNvPr id="16" name="Group 4"/>
            <p:cNvGrpSpPr/>
            <p:nvPr/>
          </p:nvGrpSpPr>
          <p:grpSpPr>
            <a:xfrm>
              <a:off x="609600" y="2019300"/>
              <a:ext cx="17068800" cy="7924800"/>
              <a:chOff x="0" y="0"/>
              <a:chExt cx="5678267" cy="2467777"/>
            </a:xfrm>
          </p:grpSpPr>
          <p:sp>
            <p:nvSpPr>
              <p:cNvPr id="29" name="Freeform 5"/>
              <p:cNvSpPr/>
              <p:nvPr/>
            </p:nvSpPr>
            <p:spPr>
              <a:xfrm>
                <a:off x="0" y="0"/>
                <a:ext cx="5678267" cy="2467777"/>
              </a:xfrm>
              <a:custGeom>
                <a:avLst/>
                <a:gdLst/>
                <a:ahLst/>
                <a:cxnLst/>
                <a:rect l="l" t="t" r="r" b="b"/>
                <a:pathLst>
                  <a:path w="5678267" h="2467777">
                    <a:moveTo>
                      <a:pt x="5553807" y="2467777"/>
                    </a:moveTo>
                    <a:lnTo>
                      <a:pt x="124460" y="2467777"/>
                    </a:lnTo>
                    <a:cubicBezTo>
                      <a:pt x="55880" y="2467777"/>
                      <a:pt x="0" y="2411897"/>
                      <a:pt x="0" y="2343316"/>
                    </a:cubicBezTo>
                    <a:lnTo>
                      <a:pt x="0" y="124460"/>
                    </a:lnTo>
                    <a:cubicBezTo>
                      <a:pt x="0" y="55880"/>
                      <a:pt x="55880" y="0"/>
                      <a:pt x="124460" y="0"/>
                    </a:cubicBezTo>
                    <a:lnTo>
                      <a:pt x="5553807" y="0"/>
                    </a:lnTo>
                    <a:cubicBezTo>
                      <a:pt x="5622387" y="0"/>
                      <a:pt x="5678267" y="55880"/>
                      <a:pt x="5678267" y="124460"/>
                    </a:cubicBezTo>
                    <a:lnTo>
                      <a:pt x="5678267" y="2343317"/>
                    </a:lnTo>
                    <a:cubicBezTo>
                      <a:pt x="5678267" y="2411897"/>
                      <a:pt x="5622387" y="2467777"/>
                      <a:pt x="5553807" y="2467777"/>
                    </a:cubicBezTo>
                    <a:close/>
                  </a:path>
                </a:pathLst>
              </a:custGeom>
              <a:solidFill>
                <a:srgbClr val="FFFFFF"/>
              </a:solidFill>
            </p:spPr>
          </p:sp>
        </p:grpSp>
        <p:grpSp>
          <p:nvGrpSpPr>
            <p:cNvPr id="17" name="Group 16"/>
            <p:cNvGrpSpPr/>
            <p:nvPr/>
          </p:nvGrpSpPr>
          <p:grpSpPr>
            <a:xfrm>
              <a:off x="1506860" y="7355977"/>
              <a:ext cx="2420185" cy="2545903"/>
              <a:chOff x="1463066" y="7417807"/>
              <a:chExt cx="2336512" cy="2526292"/>
            </a:xfrm>
          </p:grpSpPr>
          <p:sp>
            <p:nvSpPr>
              <p:cNvPr id="26" name="Rectangle 25"/>
              <p:cNvSpPr/>
              <p:nvPr/>
            </p:nvSpPr>
            <p:spPr>
              <a:xfrm rot="19198171">
                <a:off x="1463066" y="7417807"/>
                <a:ext cx="762000" cy="24575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rot="16200000">
                <a:off x="2748458" y="8892980"/>
                <a:ext cx="660143" cy="14420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p:cNvGrpSpPr/>
            <p:nvPr/>
          </p:nvGrpSpPr>
          <p:grpSpPr>
            <a:xfrm>
              <a:off x="7566884" y="6037364"/>
              <a:ext cx="2324619" cy="3092635"/>
              <a:chOff x="7488853" y="6037364"/>
              <a:chExt cx="2324619" cy="3092635"/>
            </a:xfrm>
          </p:grpSpPr>
          <p:sp>
            <p:nvSpPr>
              <p:cNvPr id="24" name="Rectangle 23"/>
              <p:cNvSpPr/>
              <p:nvPr/>
            </p:nvSpPr>
            <p:spPr>
              <a:xfrm>
                <a:off x="8182446" y="6037364"/>
                <a:ext cx="1631026"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7488853" y="8596599"/>
                <a:ext cx="1631026"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p:nvGrpSpPr>
          <p:grpSpPr>
            <a:xfrm>
              <a:off x="12801600" y="5290984"/>
              <a:ext cx="3347590" cy="4008255"/>
              <a:chOff x="12450737" y="5290984"/>
              <a:chExt cx="3347590" cy="4008255"/>
            </a:xfrm>
          </p:grpSpPr>
          <p:sp>
            <p:nvSpPr>
              <p:cNvPr id="20" name="Rectangle 19"/>
              <p:cNvSpPr/>
              <p:nvPr/>
            </p:nvSpPr>
            <p:spPr>
              <a:xfrm>
                <a:off x="14401800" y="8699270"/>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12450737" y="6846676"/>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12586172" y="5290984"/>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22" name="Picture 22"/>
          <p:cNvPicPr>
            <a:picLocks noChangeAspect="1"/>
          </p:cNvPicPr>
          <p:nvPr/>
        </p:nvPicPr>
        <p:blipFill>
          <a:blip r:embed="rId3" cstate="print">
            <a:duotone>
              <a:prstClr val="black"/>
              <a:srgbClr val="4CA289">
                <a:tint val="45000"/>
                <a:satMod val="400000"/>
              </a:srgbClr>
            </a:duotone>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6772189">
            <a:off x="16499192" y="8777694"/>
            <a:ext cx="1745519" cy="983837"/>
          </a:xfrm>
          <a:prstGeom prst="rect">
            <a:avLst/>
          </a:prstGeom>
        </p:spPr>
      </p:pic>
      <p:grpSp>
        <p:nvGrpSpPr>
          <p:cNvPr id="6" name="Group 5"/>
          <p:cNvGrpSpPr/>
          <p:nvPr/>
        </p:nvGrpSpPr>
        <p:grpSpPr>
          <a:xfrm>
            <a:off x="669758" y="380920"/>
            <a:ext cx="2914791" cy="1104980"/>
            <a:chOff x="685800" y="385286"/>
            <a:chExt cx="2914791" cy="1104980"/>
          </a:xfrm>
        </p:grpSpPr>
        <p:grpSp>
          <p:nvGrpSpPr>
            <p:cNvPr id="9" name="Group 2"/>
            <p:cNvGrpSpPr/>
            <p:nvPr/>
          </p:nvGrpSpPr>
          <p:grpSpPr>
            <a:xfrm rot="-5400000">
              <a:off x="1640174" y="-470151"/>
              <a:ext cx="1006043" cy="2914791"/>
              <a:chOff x="0" y="0"/>
              <a:chExt cx="2771140" cy="17082440"/>
            </a:xfrm>
          </p:grpSpPr>
          <p:sp>
            <p:nvSpPr>
              <p:cNvPr id="10"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438F79"/>
              </a:solidFill>
            </p:spPr>
          </p:sp>
        </p:grpSp>
        <p:sp>
          <p:nvSpPr>
            <p:cNvPr id="11" name="Rectangle 10"/>
            <p:cNvSpPr/>
            <p:nvPr/>
          </p:nvSpPr>
          <p:spPr>
            <a:xfrm>
              <a:off x="1146613" y="385286"/>
              <a:ext cx="1993163" cy="962251"/>
            </a:xfrm>
            <a:prstGeom prst="rect">
              <a:avLst/>
            </a:prstGeom>
          </p:spPr>
          <p:txBody>
            <a:bodyPr wrap="square">
              <a:spAutoFit/>
            </a:bodyPr>
            <a:lstStyle/>
            <a:p>
              <a:pPr lvl="0" algn="just">
                <a:lnSpc>
                  <a:spcPct val="150000"/>
                </a:lnSpc>
                <a:spcAft>
                  <a:spcPts val="800"/>
                </a:spcAft>
              </a:pPr>
              <a:r>
                <a:rPr lang="nl-NL" sz="4300" b="1">
                  <a:solidFill>
                    <a:srgbClr val="FFFF00"/>
                  </a:solidFill>
                  <a:latin typeface="Arial" panose="020B0604020202020204" pitchFamily="34" charset="0"/>
                  <a:ea typeface="Times New Roman" panose="02020603050405020304" pitchFamily="18" charset="0"/>
                  <a:cs typeface="Arial" panose="020B0604020202020204" pitchFamily="34" charset="0"/>
                </a:rPr>
                <a:t>Ví </a:t>
              </a:r>
              <a:r>
                <a:rPr lang="nl-NL" sz="4300" b="1" smtClean="0">
                  <a:solidFill>
                    <a:srgbClr val="FFFF00"/>
                  </a:solidFill>
                  <a:latin typeface="Arial" panose="020B0604020202020204" pitchFamily="34" charset="0"/>
                  <a:ea typeface="Times New Roman" panose="02020603050405020304" pitchFamily="18" charset="0"/>
                  <a:cs typeface="Arial" panose="020B0604020202020204" pitchFamily="34" charset="0"/>
                </a:rPr>
                <a:t>dụ 2</a:t>
              </a:r>
              <a:endParaRPr lang="en-US" sz="4300">
                <a:solidFill>
                  <a:srgbClr val="FFFF00"/>
                </a:solidFill>
                <a:latin typeface="Arial" panose="020B0604020202020204" pitchFamily="34" charset="0"/>
                <a:ea typeface="Calibri" panose="020F0502020204030204" pitchFamily="34" charset="0"/>
                <a:cs typeface="Arial" panose="020B0604020202020204" pitchFamily="34" charset="0"/>
              </a:endParaRPr>
            </a:p>
          </p:txBody>
        </p:sp>
      </p:grpSp>
      <p:sp>
        <p:nvSpPr>
          <p:cNvPr id="4" name="Rectangle 3"/>
          <p:cNvSpPr/>
          <p:nvPr/>
        </p:nvSpPr>
        <p:spPr>
          <a:xfrm>
            <a:off x="565553" y="1624317"/>
            <a:ext cx="17156963" cy="3671583"/>
          </a:xfrm>
          <a:prstGeom prst="rect">
            <a:avLst/>
          </a:prstGeom>
        </p:spPr>
        <p:txBody>
          <a:bodyPr wrap="square">
            <a:spAutoFit/>
          </a:bodyPr>
          <a:lstStyle/>
          <a:p>
            <a:pPr algn="just">
              <a:lnSpc>
                <a:spcPct val="150000"/>
              </a:lnSpc>
              <a:spcAft>
                <a:spcPts val="500"/>
              </a:spcAft>
            </a:pPr>
            <a:r>
              <a:rPr lang="en-US" sz="4000">
                <a:latin typeface="Arial" panose="020B0604020202020204" pitchFamily="34" charset="0"/>
                <a:cs typeface="Arial" panose="020B0604020202020204" pitchFamily="34" charset="0"/>
              </a:rPr>
              <a:t>Một mái che giếng trời của một ngôi nhà có dạng hình chóp tứ giác đều, bốn mặt bên làm bằng kính. Diện tích kính làm bốn mặt bên của mái che bằng bao nhiêu? Biết các mặt bên là các tam giác đều có cạnh dài 2 m và viền không đáng kể (</a:t>
            </a:r>
            <a:r>
              <a:rPr lang="en-US" sz="4000">
                <a:latin typeface="Arial" panose="020B0604020202020204" pitchFamily="34" charset="0"/>
                <a:cs typeface="Arial" panose="020B0604020202020204" pitchFamily="34" charset="0"/>
              </a:rPr>
              <a:t>H.10.31</a:t>
            </a:r>
            <a:r>
              <a:rPr lang="en-US" sz="4000" smtClean="0">
                <a:latin typeface="Arial" panose="020B0604020202020204" pitchFamily="34" charset="0"/>
                <a:cs typeface="Arial" panose="020B0604020202020204" pitchFamily="34" charset="0"/>
              </a:rPr>
              <a:t>).</a:t>
            </a:r>
            <a:endParaRPr lang="en-US" sz="400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Effect>
                      <a14:brightnessContrast contrast="20000"/>
                    </a14:imgEffect>
                  </a14:imgLayer>
                </a14:imgProps>
              </a:ext>
            </a:extLst>
          </a:blip>
          <a:stretch>
            <a:fillRect/>
          </a:stretch>
        </p:blipFill>
        <p:spPr>
          <a:xfrm>
            <a:off x="3084660" y="5584775"/>
            <a:ext cx="12224946" cy="4373151"/>
          </a:xfrm>
          <a:prstGeom prst="rect">
            <a:avLst/>
          </a:prstGeom>
        </p:spPr>
      </p:pic>
      <p:pic>
        <p:nvPicPr>
          <p:cNvPr id="8" name="Picture 7"/>
          <p:cNvPicPr>
            <a:picLocks noChangeAspect="1"/>
          </p:cNvPicPr>
          <p:nvPr/>
        </p:nvPicPr>
        <p:blipFill>
          <a:blip r:embed="rId8"/>
          <a:stretch>
            <a:fillRect/>
          </a:stretch>
        </p:blipFill>
        <p:spPr>
          <a:xfrm>
            <a:off x="16591546" y="419100"/>
            <a:ext cx="870286" cy="115638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grpSp>
        <p:nvGrpSpPr>
          <p:cNvPr id="15" name="Group 14"/>
          <p:cNvGrpSpPr/>
          <p:nvPr/>
        </p:nvGrpSpPr>
        <p:grpSpPr>
          <a:xfrm>
            <a:off x="196516" y="222584"/>
            <a:ext cx="17888238" cy="9829800"/>
            <a:chOff x="609600" y="2019300"/>
            <a:chExt cx="17068800" cy="7924800"/>
          </a:xfrm>
        </p:grpSpPr>
        <p:grpSp>
          <p:nvGrpSpPr>
            <p:cNvPr id="16" name="Group 4"/>
            <p:cNvGrpSpPr/>
            <p:nvPr/>
          </p:nvGrpSpPr>
          <p:grpSpPr>
            <a:xfrm>
              <a:off x="609600" y="2019300"/>
              <a:ext cx="17068800" cy="7924800"/>
              <a:chOff x="0" y="0"/>
              <a:chExt cx="5678267" cy="2467777"/>
            </a:xfrm>
          </p:grpSpPr>
          <p:sp>
            <p:nvSpPr>
              <p:cNvPr id="29" name="Freeform 5"/>
              <p:cNvSpPr/>
              <p:nvPr/>
            </p:nvSpPr>
            <p:spPr>
              <a:xfrm>
                <a:off x="0" y="0"/>
                <a:ext cx="5678267" cy="2467777"/>
              </a:xfrm>
              <a:custGeom>
                <a:avLst/>
                <a:gdLst/>
                <a:ahLst/>
                <a:cxnLst/>
                <a:rect l="l" t="t" r="r" b="b"/>
                <a:pathLst>
                  <a:path w="5678267" h="2467777">
                    <a:moveTo>
                      <a:pt x="5553807" y="2467777"/>
                    </a:moveTo>
                    <a:lnTo>
                      <a:pt x="124460" y="2467777"/>
                    </a:lnTo>
                    <a:cubicBezTo>
                      <a:pt x="55880" y="2467777"/>
                      <a:pt x="0" y="2411897"/>
                      <a:pt x="0" y="2343316"/>
                    </a:cubicBezTo>
                    <a:lnTo>
                      <a:pt x="0" y="124460"/>
                    </a:lnTo>
                    <a:cubicBezTo>
                      <a:pt x="0" y="55880"/>
                      <a:pt x="55880" y="0"/>
                      <a:pt x="124460" y="0"/>
                    </a:cubicBezTo>
                    <a:lnTo>
                      <a:pt x="5553807" y="0"/>
                    </a:lnTo>
                    <a:cubicBezTo>
                      <a:pt x="5622387" y="0"/>
                      <a:pt x="5678267" y="55880"/>
                      <a:pt x="5678267" y="124460"/>
                    </a:cubicBezTo>
                    <a:lnTo>
                      <a:pt x="5678267" y="2343317"/>
                    </a:lnTo>
                    <a:cubicBezTo>
                      <a:pt x="5678267" y="2411897"/>
                      <a:pt x="5622387" y="2467777"/>
                      <a:pt x="5553807" y="2467777"/>
                    </a:cubicBezTo>
                    <a:close/>
                  </a:path>
                </a:pathLst>
              </a:custGeom>
              <a:solidFill>
                <a:srgbClr val="FFFFFF"/>
              </a:solidFill>
            </p:spPr>
          </p:sp>
        </p:grpSp>
        <p:grpSp>
          <p:nvGrpSpPr>
            <p:cNvPr id="17" name="Group 16"/>
            <p:cNvGrpSpPr/>
            <p:nvPr/>
          </p:nvGrpSpPr>
          <p:grpSpPr>
            <a:xfrm>
              <a:off x="1506860" y="7355977"/>
              <a:ext cx="2420185" cy="2545903"/>
              <a:chOff x="1463066" y="7417807"/>
              <a:chExt cx="2336512" cy="2526292"/>
            </a:xfrm>
          </p:grpSpPr>
          <p:sp>
            <p:nvSpPr>
              <p:cNvPr id="26" name="Rectangle 25"/>
              <p:cNvSpPr/>
              <p:nvPr/>
            </p:nvSpPr>
            <p:spPr>
              <a:xfrm rot="19198171">
                <a:off x="1463066" y="7417807"/>
                <a:ext cx="762000" cy="24575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Rectangle 27"/>
              <p:cNvSpPr/>
              <p:nvPr/>
            </p:nvSpPr>
            <p:spPr>
              <a:xfrm rot="16200000">
                <a:off x="2748458" y="8892980"/>
                <a:ext cx="660143" cy="14420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18" name="Group 17"/>
            <p:cNvGrpSpPr/>
            <p:nvPr/>
          </p:nvGrpSpPr>
          <p:grpSpPr>
            <a:xfrm>
              <a:off x="7566884" y="6037364"/>
              <a:ext cx="2324619" cy="3092635"/>
              <a:chOff x="7488853" y="6037364"/>
              <a:chExt cx="2324619" cy="3092635"/>
            </a:xfrm>
          </p:grpSpPr>
          <p:sp>
            <p:nvSpPr>
              <p:cNvPr id="24" name="Rectangle 23"/>
              <p:cNvSpPr/>
              <p:nvPr/>
            </p:nvSpPr>
            <p:spPr>
              <a:xfrm>
                <a:off x="8182446" y="6037364"/>
                <a:ext cx="1631026"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p:cNvSpPr/>
              <p:nvPr/>
            </p:nvSpPr>
            <p:spPr>
              <a:xfrm>
                <a:off x="7488853" y="8596599"/>
                <a:ext cx="1631026"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19" name="Group 18"/>
            <p:cNvGrpSpPr/>
            <p:nvPr/>
          </p:nvGrpSpPr>
          <p:grpSpPr>
            <a:xfrm>
              <a:off x="12801600" y="5290984"/>
              <a:ext cx="3347590" cy="4008255"/>
              <a:chOff x="12450737" y="5290984"/>
              <a:chExt cx="3347590" cy="4008255"/>
            </a:xfrm>
          </p:grpSpPr>
          <p:sp>
            <p:nvSpPr>
              <p:cNvPr id="20" name="Rectangle 19"/>
              <p:cNvSpPr/>
              <p:nvPr/>
            </p:nvSpPr>
            <p:spPr>
              <a:xfrm>
                <a:off x="14401800" y="8699270"/>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p:cNvSpPr/>
              <p:nvPr/>
            </p:nvSpPr>
            <p:spPr>
              <a:xfrm>
                <a:off x="12450737" y="6846676"/>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p:cNvSpPr/>
              <p:nvPr/>
            </p:nvSpPr>
            <p:spPr>
              <a:xfrm>
                <a:off x="12586172" y="5290984"/>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pic>
        <p:nvPicPr>
          <p:cNvPr id="22" name="Picture 22"/>
          <p:cNvPicPr>
            <a:picLocks noChangeAspect="1"/>
          </p:cNvPicPr>
          <p:nvPr/>
        </p:nvPicPr>
        <p:blipFill>
          <a:blip r:embed="rId3" cstate="print">
            <a:duotone>
              <a:prstClr val="black"/>
              <a:srgbClr val="4CA289">
                <a:tint val="45000"/>
                <a:satMod val="400000"/>
              </a:srgbClr>
            </a:duotone>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1302333">
            <a:off x="446053" y="8770535"/>
            <a:ext cx="1745519" cy="983837"/>
          </a:xfrm>
          <a:prstGeom prst="rect">
            <a:avLst/>
          </a:prstGeom>
        </p:spPr>
      </p:pic>
      <mc:AlternateContent xmlns:mc="http://schemas.openxmlformats.org/markup-compatibility/2006">
        <mc:Choice xmlns:a14="http://schemas.microsoft.com/office/drawing/2010/main" Requires="a14">
          <p:sp>
            <p:nvSpPr>
              <p:cNvPr id="4" name="Rectangle 3"/>
              <p:cNvSpPr/>
              <p:nvPr/>
            </p:nvSpPr>
            <p:spPr>
              <a:xfrm>
                <a:off x="6175893" y="2045376"/>
                <a:ext cx="11731107" cy="7441524"/>
              </a:xfrm>
              <a:prstGeom prst="rect">
                <a:avLst/>
              </a:prstGeom>
            </p:spPr>
            <p:txBody>
              <a:bodyPr wrap="square">
                <a:spAutoFit/>
              </a:bodyPr>
              <a:lstStyle/>
              <a:p>
                <a:pPr algn="just">
                  <a:lnSpc>
                    <a:spcPct val="150000"/>
                  </a:lnSpc>
                </a:pPr>
                <a:r>
                  <a:rPr lang="en-US" sz="3800" smtClean="0">
                    <a:latin typeface="Arial" panose="020B0604020202020204" pitchFamily="34" charset="0"/>
                    <a:cs typeface="Arial" panose="020B0604020202020204" pitchFamily="34" charset="0"/>
                  </a:rPr>
                  <a:t>Ta có </a:t>
                </a:r>
                <a14:m>
                  <m:oMath xmlns:m="http://schemas.openxmlformats.org/officeDocument/2006/math">
                    <m:r>
                      <a:rPr lang="en-US" sz="3800" i="1" smtClean="0">
                        <a:latin typeface="Cambria Math" panose="02040503050406030204" pitchFamily="18" charset="0"/>
                        <a:cs typeface="Arial" panose="020B0604020202020204" pitchFamily="34" charset="0"/>
                      </a:rPr>
                      <m:t>𝐻𝐷</m:t>
                    </m:r>
                    <m:r>
                      <a:rPr lang="en-US" sz="3800" i="1" smtClean="0">
                        <a:latin typeface="Cambria Math" panose="02040503050406030204" pitchFamily="18" charset="0"/>
                        <a:cs typeface="Arial" panose="020B0604020202020204" pitchFamily="34" charset="0"/>
                      </a:rPr>
                      <m:t>= </m:t>
                    </m:r>
                    <m:f>
                      <m:fPr>
                        <m:ctrlPr>
                          <a:rPr lang="en-US" sz="3800" b="0" i="1" smtClean="0">
                            <a:latin typeface="Cambria Math" panose="02040503050406030204" pitchFamily="18" charset="0"/>
                            <a:cs typeface="Arial" panose="020B0604020202020204" pitchFamily="34" charset="0"/>
                          </a:rPr>
                        </m:ctrlPr>
                      </m:fPr>
                      <m:num>
                        <m:r>
                          <a:rPr lang="en-US" sz="3800" b="0" i="1" smtClean="0">
                            <a:latin typeface="Cambria Math" panose="02040503050406030204" pitchFamily="18" charset="0"/>
                            <a:cs typeface="Arial" panose="020B0604020202020204" pitchFamily="34" charset="0"/>
                          </a:rPr>
                          <m:t>1</m:t>
                        </m:r>
                      </m:num>
                      <m:den>
                        <m:r>
                          <a:rPr lang="en-US" sz="3800" b="0" i="1" smtClean="0">
                            <a:latin typeface="Cambria Math" panose="02040503050406030204" pitchFamily="18" charset="0"/>
                            <a:cs typeface="Arial" panose="020B0604020202020204" pitchFamily="34" charset="0"/>
                          </a:rPr>
                          <m:t>2</m:t>
                        </m:r>
                      </m:den>
                    </m:f>
                    <m:r>
                      <a:rPr lang="en-US" sz="3800" b="0" i="1" smtClean="0">
                        <a:latin typeface="Cambria Math" panose="02040503050406030204" pitchFamily="18" charset="0"/>
                        <a:cs typeface="Arial" panose="020B0604020202020204" pitchFamily="34" charset="0"/>
                      </a:rPr>
                      <m:t>𝐶𝐷</m:t>
                    </m:r>
                    <m:r>
                      <a:rPr lang="en-US" sz="3800" b="0" i="1" smtClean="0">
                        <a:latin typeface="Cambria Math" panose="02040503050406030204" pitchFamily="18" charset="0"/>
                        <a:cs typeface="Arial" panose="020B0604020202020204" pitchFamily="34" charset="0"/>
                      </a:rPr>
                      <m:t>=1 </m:t>
                    </m:r>
                    <m:d>
                      <m:dPr>
                        <m:ctrlPr>
                          <a:rPr lang="en-US" sz="3800" b="0" i="1" smtClean="0">
                            <a:latin typeface="Cambria Math" panose="02040503050406030204" pitchFamily="18" charset="0"/>
                            <a:cs typeface="Arial" panose="020B0604020202020204" pitchFamily="34" charset="0"/>
                          </a:rPr>
                        </m:ctrlPr>
                      </m:dPr>
                      <m:e>
                        <m:r>
                          <a:rPr lang="en-US" sz="3800" b="0" i="1" smtClean="0">
                            <a:latin typeface="Cambria Math" panose="02040503050406030204" pitchFamily="18" charset="0"/>
                            <a:cs typeface="Arial" panose="020B0604020202020204" pitchFamily="34" charset="0"/>
                          </a:rPr>
                          <m:t>𝑚</m:t>
                        </m:r>
                      </m:e>
                    </m:d>
                  </m:oMath>
                </a14:m>
                <a:endParaRPr lang="en-US" sz="3800">
                  <a:latin typeface="Arial" panose="020B0604020202020204" pitchFamily="34" charset="0"/>
                  <a:cs typeface="Arial" panose="020B0604020202020204" pitchFamily="34" charset="0"/>
                </a:endParaRPr>
              </a:p>
              <a:p>
                <a:pPr algn="just">
                  <a:lnSpc>
                    <a:spcPct val="150000"/>
                  </a:lnSpc>
                </a:pPr>
                <a:r>
                  <a:rPr lang="en-US" sz="3800" smtClean="0">
                    <a:latin typeface="Arial" panose="020B0604020202020204" pitchFamily="34" charset="0"/>
                    <a:cs typeface="Arial" panose="020B0604020202020204" pitchFamily="34" charset="0"/>
                  </a:rPr>
                  <a:t>Áp </a:t>
                </a:r>
                <a:r>
                  <a:rPr lang="en-US" sz="3800">
                    <a:latin typeface="Arial" panose="020B0604020202020204" pitchFamily="34" charset="0"/>
                    <a:cs typeface="Arial" panose="020B0604020202020204" pitchFamily="34" charset="0"/>
                  </a:rPr>
                  <a:t>dụng định lí Pythagore cho tam giác </a:t>
                </a:r>
                <a14:m>
                  <m:oMath xmlns:m="http://schemas.openxmlformats.org/officeDocument/2006/math">
                    <m:r>
                      <a:rPr lang="en-US" sz="3800" i="1" smtClean="0">
                        <a:latin typeface="Cambria Math" panose="02040503050406030204" pitchFamily="18" charset="0"/>
                        <a:cs typeface="Arial" panose="020B0604020202020204" pitchFamily="34" charset="0"/>
                      </a:rPr>
                      <m:t>𝑆𝐻𝐷</m:t>
                    </m:r>
                  </m:oMath>
                </a14:m>
                <a:r>
                  <a:rPr lang="en-US" sz="3800">
                    <a:latin typeface="Arial" panose="020B0604020202020204" pitchFamily="34" charset="0"/>
                    <a:cs typeface="Arial" panose="020B0604020202020204" pitchFamily="34" charset="0"/>
                  </a:rPr>
                  <a:t> vuông tại </a:t>
                </a:r>
                <a14:m>
                  <m:oMath xmlns:m="http://schemas.openxmlformats.org/officeDocument/2006/math">
                    <m:r>
                      <a:rPr lang="en-US" sz="3800" i="1" smtClean="0">
                        <a:latin typeface="Cambria Math" panose="02040503050406030204" pitchFamily="18" charset="0"/>
                        <a:cs typeface="Arial" panose="020B0604020202020204" pitchFamily="34" charset="0"/>
                      </a:rPr>
                      <m:t>𝐻</m:t>
                    </m:r>
                  </m:oMath>
                </a14:m>
                <a:r>
                  <a:rPr lang="en-US" sz="3800">
                    <a:latin typeface="Arial" panose="020B0604020202020204" pitchFamily="34" charset="0"/>
                    <a:cs typeface="Arial" panose="020B0604020202020204" pitchFamily="34" charset="0"/>
                  </a:rPr>
                  <a:t>, ta có:</a:t>
                </a:r>
              </a:p>
              <a:p>
                <a:pPr algn="just">
                  <a:lnSpc>
                    <a:spcPct val="150000"/>
                  </a:lnSpc>
                </a:pPr>
                <a14:m>
                  <m:oMathPara xmlns:m="http://schemas.openxmlformats.org/officeDocument/2006/math">
                    <m:oMathParaPr>
                      <m:jc m:val="centerGroup"/>
                    </m:oMathParaPr>
                    <m:oMath xmlns:m="http://schemas.openxmlformats.org/officeDocument/2006/math">
                      <m:sSup>
                        <m:sSupPr>
                          <m:ctrlPr>
                            <a:rPr lang="en-US" sz="3800" i="1" smtClean="0">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𝑆𝐻</m:t>
                          </m:r>
                        </m:e>
                        <m:sup>
                          <m:r>
                            <a:rPr lang="en-US" sz="3800" b="0" i="1" smtClean="0">
                              <a:latin typeface="Cambria Math" panose="02040503050406030204" pitchFamily="18" charset="0"/>
                              <a:cs typeface="Arial" panose="020B0604020202020204" pitchFamily="34" charset="0"/>
                            </a:rPr>
                            <m:t>2</m:t>
                          </m:r>
                        </m:sup>
                      </m:sSup>
                      <m:r>
                        <a:rPr lang="en-US" sz="3800" i="1" smtClean="0">
                          <a:latin typeface="Cambria Math" panose="02040503050406030204" pitchFamily="18" charset="0"/>
                          <a:cs typeface="Arial" panose="020B0604020202020204" pitchFamily="34" charset="0"/>
                        </a:rPr>
                        <m:t>+</m:t>
                      </m:r>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𝐻</m:t>
                          </m:r>
                          <m:r>
                            <a:rPr lang="en-US" sz="3800" b="0" i="1" smtClean="0">
                              <a:latin typeface="Cambria Math" panose="02040503050406030204" pitchFamily="18" charset="0"/>
                              <a:cs typeface="Arial" panose="020B0604020202020204" pitchFamily="34" charset="0"/>
                            </a:rPr>
                            <m:t>𝐷</m:t>
                          </m:r>
                        </m:e>
                        <m:sup>
                          <m:r>
                            <a:rPr lang="en-US" sz="3800" i="1">
                              <a:latin typeface="Cambria Math" panose="02040503050406030204" pitchFamily="18" charset="0"/>
                              <a:cs typeface="Arial" panose="020B0604020202020204" pitchFamily="34" charset="0"/>
                            </a:rPr>
                            <m:t>2</m:t>
                          </m:r>
                        </m:sup>
                      </m:sSup>
                      <m:r>
                        <a:rPr lang="en-US" sz="3800" i="1" smtClean="0">
                          <a:latin typeface="Cambria Math" panose="02040503050406030204" pitchFamily="18" charset="0"/>
                          <a:cs typeface="Arial" panose="020B0604020202020204" pitchFamily="34" charset="0"/>
                        </a:rPr>
                        <m:t>=</m:t>
                      </m:r>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𝑆</m:t>
                          </m:r>
                          <m:r>
                            <a:rPr lang="en-US" sz="3800" b="0" i="1" smtClean="0">
                              <a:latin typeface="Cambria Math" panose="02040503050406030204" pitchFamily="18" charset="0"/>
                              <a:cs typeface="Arial" panose="020B0604020202020204" pitchFamily="34" charset="0"/>
                            </a:rPr>
                            <m:t>𝐷</m:t>
                          </m:r>
                        </m:e>
                        <m:sup>
                          <m:r>
                            <a:rPr lang="en-US" sz="3800" i="1">
                              <a:latin typeface="Cambria Math" panose="02040503050406030204" pitchFamily="18" charset="0"/>
                              <a:cs typeface="Arial" panose="020B0604020202020204" pitchFamily="34" charset="0"/>
                            </a:rPr>
                            <m:t>2</m:t>
                          </m:r>
                        </m:sup>
                      </m:sSup>
                    </m:oMath>
                  </m:oMathPara>
                </a14:m>
                <a:endParaRPr lang="en-US" sz="3800" smtClean="0">
                  <a:latin typeface="Arial" panose="020B0604020202020204" pitchFamily="34" charset="0"/>
                  <a:cs typeface="Arial" panose="020B0604020202020204" pitchFamily="34" charset="0"/>
                </a:endParaRPr>
              </a:p>
              <a:p>
                <a:pPr algn="just">
                  <a:lnSpc>
                    <a:spcPct val="150000"/>
                  </a:lnSpc>
                </a:pPr>
                <a:r>
                  <a:rPr lang="en-US" sz="3800" smtClean="0">
                    <a:latin typeface="Arial" panose="020B0604020202020204" pitchFamily="34" charset="0"/>
                    <a:cs typeface="Arial" panose="020B0604020202020204" pitchFamily="34" charset="0"/>
                  </a:rPr>
                  <a:t>suy </a:t>
                </a:r>
                <a:r>
                  <a:rPr lang="en-US" sz="3800">
                    <a:latin typeface="Arial" panose="020B0604020202020204" pitchFamily="34" charset="0"/>
                    <a:cs typeface="Arial" panose="020B0604020202020204" pitchFamily="34" charset="0"/>
                  </a:rPr>
                  <a:t>ra </a:t>
                </a:r>
                <a14:m>
                  <m:oMath xmlns:m="http://schemas.openxmlformats.org/officeDocument/2006/math">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𝑆𝐻</m:t>
                        </m:r>
                      </m:e>
                      <m:sup>
                        <m:r>
                          <a:rPr lang="en-US" sz="3800" i="1">
                            <a:latin typeface="Cambria Math" panose="02040503050406030204" pitchFamily="18" charset="0"/>
                            <a:cs typeface="Arial" panose="020B0604020202020204" pitchFamily="34" charset="0"/>
                          </a:rPr>
                          <m:t>2</m:t>
                        </m:r>
                      </m:sup>
                    </m:sSup>
                    <m:r>
                      <a:rPr lang="en-US" sz="3800" b="0" i="1" smtClean="0">
                        <a:latin typeface="Cambria Math" panose="02040503050406030204" pitchFamily="18" charset="0"/>
                        <a:cs typeface="Arial" panose="020B0604020202020204" pitchFamily="34" charset="0"/>
                      </a:rPr>
                      <m:t>=</m:t>
                    </m:r>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𝑆</m:t>
                        </m:r>
                        <m:r>
                          <a:rPr lang="en-US" sz="3800" i="1">
                            <a:latin typeface="Cambria Math" panose="02040503050406030204" pitchFamily="18" charset="0"/>
                            <a:cs typeface="Arial" panose="020B0604020202020204" pitchFamily="34" charset="0"/>
                          </a:rPr>
                          <m:t>𝐷</m:t>
                        </m:r>
                      </m:e>
                      <m:sup>
                        <m:r>
                          <a:rPr lang="en-US" sz="3800" i="1">
                            <a:latin typeface="Cambria Math" panose="02040503050406030204" pitchFamily="18" charset="0"/>
                            <a:cs typeface="Arial" panose="020B0604020202020204" pitchFamily="34" charset="0"/>
                          </a:rPr>
                          <m:t>2</m:t>
                        </m:r>
                      </m:sup>
                    </m:sSup>
                    <m:r>
                      <a:rPr lang="en-US" sz="3800" b="0" i="1" smtClean="0">
                        <a:latin typeface="Cambria Math" panose="02040503050406030204" pitchFamily="18" charset="0"/>
                        <a:cs typeface="Arial" panose="020B0604020202020204" pitchFamily="34" charset="0"/>
                      </a:rPr>
                      <m:t>−</m:t>
                    </m:r>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𝐻</m:t>
                        </m:r>
                        <m:r>
                          <a:rPr lang="en-US" sz="3800" i="1">
                            <a:latin typeface="Cambria Math" panose="02040503050406030204" pitchFamily="18" charset="0"/>
                            <a:cs typeface="Arial" panose="020B0604020202020204" pitchFamily="34" charset="0"/>
                          </a:rPr>
                          <m:t>𝐷</m:t>
                        </m:r>
                      </m:e>
                      <m:sup>
                        <m:r>
                          <a:rPr lang="en-US" sz="3800" i="1">
                            <a:latin typeface="Cambria Math" panose="02040503050406030204" pitchFamily="18" charset="0"/>
                            <a:cs typeface="Arial" panose="020B0604020202020204" pitchFamily="34" charset="0"/>
                          </a:rPr>
                          <m:t>2</m:t>
                        </m:r>
                      </m:sup>
                    </m:sSup>
                    <m:r>
                      <a:rPr lang="en-US" sz="3800" b="0" i="1" smtClean="0">
                        <a:latin typeface="Cambria Math" panose="02040503050406030204" pitchFamily="18" charset="0"/>
                        <a:cs typeface="Arial" panose="020B0604020202020204" pitchFamily="34" charset="0"/>
                      </a:rPr>
                      <m:t>=</m:t>
                    </m:r>
                    <m:sSup>
                      <m:sSupPr>
                        <m:ctrlPr>
                          <a:rPr lang="en-US" sz="3800" b="0" i="1" smtClean="0">
                            <a:latin typeface="Cambria Math" panose="02040503050406030204" pitchFamily="18" charset="0"/>
                            <a:cs typeface="Arial" panose="020B0604020202020204" pitchFamily="34" charset="0"/>
                          </a:rPr>
                        </m:ctrlPr>
                      </m:sSupPr>
                      <m:e>
                        <m:r>
                          <a:rPr lang="en-US" sz="3800" b="0" i="1" smtClean="0">
                            <a:latin typeface="Cambria Math" panose="02040503050406030204" pitchFamily="18" charset="0"/>
                            <a:cs typeface="Arial" panose="020B0604020202020204" pitchFamily="34" charset="0"/>
                          </a:rPr>
                          <m:t>2</m:t>
                        </m:r>
                      </m:e>
                      <m:sup>
                        <m:r>
                          <a:rPr lang="en-US" sz="3800" b="0" i="1" smtClean="0">
                            <a:latin typeface="Cambria Math" panose="02040503050406030204" pitchFamily="18" charset="0"/>
                            <a:cs typeface="Arial" panose="020B0604020202020204" pitchFamily="34" charset="0"/>
                          </a:rPr>
                          <m:t>2</m:t>
                        </m:r>
                      </m:sup>
                    </m:sSup>
                    <m:r>
                      <a:rPr lang="en-US" sz="3800" b="0" i="0" smtClean="0">
                        <a:latin typeface="Cambria Math" panose="02040503050406030204" pitchFamily="18" charset="0"/>
                        <a:cs typeface="Arial" panose="020B0604020202020204" pitchFamily="34" charset="0"/>
                      </a:rPr>
                      <m:t>−</m:t>
                    </m:r>
                    <m:sSup>
                      <m:sSupPr>
                        <m:ctrlPr>
                          <a:rPr lang="en-US" sz="3800" b="0" i="1" smtClean="0">
                            <a:latin typeface="Cambria Math" panose="02040503050406030204" pitchFamily="18" charset="0"/>
                            <a:cs typeface="Arial" panose="020B0604020202020204" pitchFamily="34" charset="0"/>
                          </a:rPr>
                        </m:ctrlPr>
                      </m:sSupPr>
                      <m:e>
                        <m:r>
                          <a:rPr lang="en-US" sz="3800" b="0" i="1" smtClean="0">
                            <a:latin typeface="Cambria Math" panose="02040503050406030204" pitchFamily="18" charset="0"/>
                            <a:cs typeface="Arial" panose="020B0604020202020204" pitchFamily="34" charset="0"/>
                          </a:rPr>
                          <m:t>1</m:t>
                        </m:r>
                      </m:e>
                      <m:sup>
                        <m:r>
                          <a:rPr lang="en-US" sz="3800" b="0" i="1" smtClean="0">
                            <a:latin typeface="Cambria Math" panose="02040503050406030204" pitchFamily="18" charset="0"/>
                            <a:cs typeface="Arial" panose="020B0604020202020204" pitchFamily="34" charset="0"/>
                          </a:rPr>
                          <m:t>2</m:t>
                        </m:r>
                      </m:sup>
                    </m:sSup>
                    <m:r>
                      <a:rPr lang="en-US" sz="3800" b="0" i="1" smtClean="0">
                        <a:latin typeface="Cambria Math" panose="02040503050406030204" pitchFamily="18" charset="0"/>
                        <a:cs typeface="Arial" panose="020B0604020202020204" pitchFamily="34" charset="0"/>
                      </a:rPr>
                      <m:t>=3</m:t>
                    </m:r>
                    <m:r>
                      <a:rPr lang="en-US" sz="3800" b="0" i="0" smtClean="0">
                        <a:latin typeface="Cambria Math" panose="02040503050406030204" pitchFamily="18" charset="0"/>
                        <a:cs typeface="Arial" panose="020B0604020202020204" pitchFamily="34" charset="0"/>
                      </a:rPr>
                      <m:t>,</m:t>
                    </m:r>
                  </m:oMath>
                </a14:m>
                <a:r>
                  <a:rPr lang="en-US" sz="3800">
                    <a:latin typeface="Arial" panose="020B0604020202020204" pitchFamily="34" charset="0"/>
                    <a:cs typeface="Arial" panose="020B0604020202020204" pitchFamily="34" charset="0"/>
                  </a:rPr>
                  <a:t> </a:t>
                </a:r>
                <a:r>
                  <a:rPr lang="en-US" sz="3800" smtClean="0">
                    <a:latin typeface="Arial" panose="020B0604020202020204" pitchFamily="34" charset="0"/>
                    <a:cs typeface="Arial" panose="020B0604020202020204" pitchFamily="34" charset="0"/>
                  </a:rPr>
                  <a:t>hay </a:t>
                </a:r>
                <a14:m>
                  <m:oMath xmlns:m="http://schemas.openxmlformats.org/officeDocument/2006/math">
                    <m:r>
                      <a:rPr lang="en-US" sz="3800" i="1" smtClean="0">
                        <a:latin typeface="Cambria Math" panose="02040503050406030204" pitchFamily="18" charset="0"/>
                        <a:cs typeface="Arial" panose="020B0604020202020204" pitchFamily="34" charset="0"/>
                      </a:rPr>
                      <m:t>𝑆𝐻</m:t>
                    </m:r>
                    <m:r>
                      <a:rPr lang="en-US" sz="3800" i="1" smtClean="0">
                        <a:latin typeface="Cambria Math" panose="02040503050406030204" pitchFamily="18" charset="0"/>
                        <a:cs typeface="Arial" panose="020B0604020202020204" pitchFamily="34" charset="0"/>
                      </a:rPr>
                      <m:t>=</m:t>
                    </m:r>
                    <m:rad>
                      <m:radPr>
                        <m:degHide m:val="on"/>
                        <m:ctrlPr>
                          <a:rPr lang="en-US" sz="3800" i="1" smtClean="0">
                            <a:latin typeface="Cambria Math" panose="02040503050406030204" pitchFamily="18" charset="0"/>
                            <a:cs typeface="Arial" panose="020B0604020202020204" pitchFamily="34" charset="0"/>
                          </a:rPr>
                        </m:ctrlPr>
                      </m:radPr>
                      <m:deg/>
                      <m:e>
                        <m:r>
                          <a:rPr lang="en-US" sz="3800" b="0" i="1" smtClean="0">
                            <a:latin typeface="Cambria Math" panose="02040503050406030204" pitchFamily="18" charset="0"/>
                            <a:cs typeface="Arial" panose="020B0604020202020204" pitchFamily="34" charset="0"/>
                          </a:rPr>
                          <m:t>3</m:t>
                        </m:r>
                      </m:e>
                    </m:rad>
                  </m:oMath>
                </a14:m>
                <a:r>
                  <a:rPr lang="en-US" sz="3800" smtClean="0">
                    <a:latin typeface="Arial" panose="020B0604020202020204" pitchFamily="34" charset="0"/>
                    <a:cs typeface="Arial" panose="020B0604020202020204" pitchFamily="34" charset="0"/>
                  </a:rPr>
                  <a:t>.</a:t>
                </a:r>
                <a:endParaRPr lang="en-US" sz="3800">
                  <a:latin typeface="Arial" panose="020B0604020202020204" pitchFamily="34" charset="0"/>
                  <a:cs typeface="Arial" panose="020B0604020202020204" pitchFamily="34" charset="0"/>
                </a:endParaRPr>
              </a:p>
              <a:p>
                <a:pPr algn="just">
                  <a:lnSpc>
                    <a:spcPct val="150000"/>
                  </a:lnSpc>
                </a:pPr>
                <a:r>
                  <a:rPr lang="en-US" sz="3800">
                    <a:latin typeface="Arial" panose="020B0604020202020204" pitchFamily="34" charset="0"/>
                    <a:cs typeface="Arial" panose="020B0604020202020204" pitchFamily="34" charset="0"/>
                  </a:rPr>
                  <a:t>Diện tích kính làm bốn mặt mái che </a:t>
                </a:r>
                <a:r>
                  <a:rPr lang="en-US" sz="3800">
                    <a:latin typeface="Arial" panose="020B0604020202020204" pitchFamily="34" charset="0"/>
                    <a:cs typeface="Arial" panose="020B0604020202020204" pitchFamily="34" charset="0"/>
                  </a:rPr>
                  <a:t>là</a:t>
                </a:r>
                <a:r>
                  <a:rPr lang="en-US" sz="3800" smtClean="0">
                    <a:latin typeface="Arial" panose="020B0604020202020204" pitchFamily="34" charset="0"/>
                    <a:cs typeface="Arial" panose="020B0604020202020204" pitchFamily="34" charset="0"/>
                  </a:rPr>
                  <a:t>:</a:t>
                </a:r>
              </a:p>
              <a:p>
                <a:pPr algn="just">
                  <a:lnSpc>
                    <a:spcPct val="150000"/>
                  </a:lnSpc>
                </a:pPr>
                <a14:m>
                  <m:oMathPara xmlns:m="http://schemas.openxmlformats.org/officeDocument/2006/math">
                    <m:oMathParaPr>
                      <m:jc m:val="centerGroup"/>
                    </m:oMathParaPr>
                    <m:oMath xmlns:m="http://schemas.openxmlformats.org/officeDocument/2006/math">
                      <m:sSub>
                        <m:sSubPr>
                          <m:ctrlPr>
                            <a:rPr lang="en-US" sz="3800" i="1" smtClean="0">
                              <a:latin typeface="Cambria Math" panose="02040503050406030204" pitchFamily="18" charset="0"/>
                              <a:cs typeface="Arial" panose="020B0604020202020204" pitchFamily="34" charset="0"/>
                            </a:rPr>
                          </m:ctrlPr>
                        </m:sSubPr>
                        <m:e>
                          <m:r>
                            <a:rPr lang="en-US" sz="3800" b="0" i="1" smtClean="0">
                              <a:latin typeface="Cambria Math" panose="02040503050406030204" pitchFamily="18" charset="0"/>
                              <a:cs typeface="Arial" panose="020B0604020202020204" pitchFamily="34" charset="0"/>
                            </a:rPr>
                            <m:t>𝑆</m:t>
                          </m:r>
                        </m:e>
                        <m:sub>
                          <m:r>
                            <a:rPr lang="en-US" sz="3800" b="0" i="1" smtClean="0">
                              <a:latin typeface="Cambria Math" panose="02040503050406030204" pitchFamily="18" charset="0"/>
                              <a:cs typeface="Arial" panose="020B0604020202020204" pitchFamily="34" charset="0"/>
                            </a:rPr>
                            <m:t>𝑥𝑞</m:t>
                          </m:r>
                        </m:sub>
                      </m:sSub>
                      <m:r>
                        <a:rPr lang="en-US" sz="3800" b="0" i="1" smtClean="0">
                          <a:latin typeface="Cambria Math" panose="02040503050406030204" pitchFamily="18" charset="0"/>
                          <a:cs typeface="Arial" panose="020B0604020202020204" pitchFamily="34" charset="0"/>
                        </a:rPr>
                        <m:t>=</m:t>
                      </m:r>
                      <m:r>
                        <a:rPr lang="en-US" sz="3800" b="0" i="1" smtClean="0">
                          <a:latin typeface="Cambria Math" panose="02040503050406030204" pitchFamily="18" charset="0"/>
                          <a:cs typeface="Arial" panose="020B0604020202020204" pitchFamily="34" charset="0"/>
                        </a:rPr>
                        <m:t>𝑝</m:t>
                      </m:r>
                      <m:r>
                        <a:rPr lang="en-US" sz="3800" b="0" i="1" smtClean="0">
                          <a:latin typeface="Cambria Math" panose="02040503050406030204" pitchFamily="18" charset="0"/>
                          <a:cs typeface="Arial" panose="020B0604020202020204" pitchFamily="34" charset="0"/>
                        </a:rPr>
                        <m:t>.</m:t>
                      </m:r>
                      <m:r>
                        <a:rPr lang="en-US" sz="3800" b="0" i="1" smtClean="0">
                          <a:latin typeface="Cambria Math" panose="02040503050406030204" pitchFamily="18" charset="0"/>
                          <a:cs typeface="Arial" panose="020B0604020202020204" pitchFamily="34" charset="0"/>
                        </a:rPr>
                        <m:t>𝑑</m:t>
                      </m:r>
                      <m:r>
                        <a:rPr lang="en-US" sz="3800" b="0" i="1" smtClean="0">
                          <a:latin typeface="Cambria Math" panose="02040503050406030204" pitchFamily="18" charset="0"/>
                          <a:cs typeface="Arial" panose="020B0604020202020204" pitchFamily="34" charset="0"/>
                        </a:rPr>
                        <m:t>=</m:t>
                      </m:r>
                      <m:f>
                        <m:fPr>
                          <m:ctrlPr>
                            <a:rPr lang="en-US" sz="3800" b="0" i="1" smtClean="0">
                              <a:latin typeface="Cambria Math" panose="02040503050406030204" pitchFamily="18" charset="0"/>
                              <a:cs typeface="Arial" panose="020B0604020202020204" pitchFamily="34" charset="0"/>
                            </a:rPr>
                          </m:ctrlPr>
                        </m:fPr>
                        <m:num>
                          <m:r>
                            <a:rPr lang="en-US" sz="3800" b="0" i="1" smtClean="0">
                              <a:latin typeface="Cambria Math" panose="02040503050406030204" pitchFamily="18" charset="0"/>
                              <a:cs typeface="Arial" panose="020B0604020202020204" pitchFamily="34" charset="0"/>
                            </a:rPr>
                            <m:t>1</m:t>
                          </m:r>
                        </m:num>
                        <m:den>
                          <m:r>
                            <a:rPr lang="en-US" sz="3800" b="0" i="1" smtClean="0">
                              <a:latin typeface="Cambria Math" panose="02040503050406030204" pitchFamily="18" charset="0"/>
                              <a:cs typeface="Arial" panose="020B0604020202020204" pitchFamily="34" charset="0"/>
                            </a:rPr>
                            <m:t>2</m:t>
                          </m:r>
                        </m:den>
                      </m:f>
                      <m:r>
                        <a:rPr lang="en-US" sz="3800" b="0" i="1" smtClean="0">
                          <a:latin typeface="Cambria Math" panose="02040503050406030204" pitchFamily="18" charset="0"/>
                          <a:cs typeface="Arial" panose="020B0604020202020204" pitchFamily="34" charset="0"/>
                        </a:rPr>
                        <m:t>.</m:t>
                      </m:r>
                      <m:d>
                        <m:dPr>
                          <m:ctrlPr>
                            <a:rPr lang="en-US" sz="3800" b="0" i="1" smtClean="0">
                              <a:latin typeface="Cambria Math" panose="02040503050406030204" pitchFamily="18" charset="0"/>
                              <a:cs typeface="Arial" panose="020B0604020202020204" pitchFamily="34" charset="0"/>
                            </a:rPr>
                          </m:ctrlPr>
                        </m:dPr>
                        <m:e>
                          <m:r>
                            <a:rPr lang="en-US" sz="3800" b="0" i="1" smtClean="0">
                              <a:latin typeface="Cambria Math" panose="02040503050406030204" pitchFamily="18" charset="0"/>
                              <a:cs typeface="Arial" panose="020B0604020202020204" pitchFamily="34" charset="0"/>
                            </a:rPr>
                            <m:t>4.2</m:t>
                          </m:r>
                        </m:e>
                      </m:d>
                      <m:r>
                        <a:rPr lang="en-US" sz="3800" b="0" i="1" smtClean="0">
                          <a:latin typeface="Cambria Math" panose="02040503050406030204" pitchFamily="18" charset="0"/>
                          <a:cs typeface="Arial" panose="020B0604020202020204" pitchFamily="34" charset="0"/>
                        </a:rPr>
                        <m:t>.</m:t>
                      </m:r>
                      <m:rad>
                        <m:radPr>
                          <m:degHide m:val="on"/>
                          <m:ctrlPr>
                            <a:rPr lang="en-US" sz="3800" b="0" i="1" smtClean="0">
                              <a:latin typeface="Cambria Math" panose="02040503050406030204" pitchFamily="18" charset="0"/>
                              <a:cs typeface="Arial" panose="020B0604020202020204" pitchFamily="34" charset="0"/>
                            </a:rPr>
                          </m:ctrlPr>
                        </m:radPr>
                        <m:deg/>
                        <m:e>
                          <m:r>
                            <a:rPr lang="en-US" sz="3800" b="0" i="1" smtClean="0">
                              <a:latin typeface="Cambria Math" panose="02040503050406030204" pitchFamily="18" charset="0"/>
                              <a:cs typeface="Arial" panose="020B0604020202020204" pitchFamily="34" charset="0"/>
                            </a:rPr>
                            <m:t>3</m:t>
                          </m:r>
                        </m:e>
                      </m:rad>
                      <m:r>
                        <a:rPr lang="en-US" sz="3800" b="0" i="1" smtClean="0">
                          <a:latin typeface="Cambria Math" panose="02040503050406030204" pitchFamily="18" charset="0"/>
                          <a:cs typeface="Arial" panose="020B0604020202020204" pitchFamily="34" charset="0"/>
                        </a:rPr>
                        <m:t>=4</m:t>
                      </m:r>
                      <m:rad>
                        <m:radPr>
                          <m:degHide m:val="on"/>
                          <m:ctrlPr>
                            <a:rPr lang="en-US" sz="3800" b="0" i="1" smtClean="0">
                              <a:latin typeface="Cambria Math" panose="02040503050406030204" pitchFamily="18" charset="0"/>
                              <a:cs typeface="Arial" panose="020B0604020202020204" pitchFamily="34" charset="0"/>
                            </a:rPr>
                          </m:ctrlPr>
                        </m:radPr>
                        <m:deg/>
                        <m:e>
                          <m:r>
                            <a:rPr lang="en-US" sz="3800" b="0" i="1" smtClean="0">
                              <a:latin typeface="Cambria Math" panose="02040503050406030204" pitchFamily="18" charset="0"/>
                              <a:cs typeface="Arial" panose="020B0604020202020204" pitchFamily="34" charset="0"/>
                            </a:rPr>
                            <m:t>3</m:t>
                          </m:r>
                        </m:e>
                      </m:rad>
                      <m:r>
                        <a:rPr lang="en-US" sz="3800" b="0" i="1" smtClean="0">
                          <a:latin typeface="Cambria Math" panose="02040503050406030204" pitchFamily="18" charset="0"/>
                          <a:cs typeface="Arial" panose="020B0604020202020204" pitchFamily="34" charset="0"/>
                        </a:rPr>
                        <m:t> </m:t>
                      </m:r>
                      <m:d>
                        <m:dPr>
                          <m:ctrlPr>
                            <a:rPr lang="en-US" sz="3800" b="0" i="1" smtClean="0">
                              <a:latin typeface="Cambria Math" panose="02040503050406030204" pitchFamily="18" charset="0"/>
                              <a:cs typeface="Arial" panose="020B0604020202020204" pitchFamily="34" charset="0"/>
                            </a:rPr>
                          </m:ctrlPr>
                        </m:dPr>
                        <m:e>
                          <m:sSup>
                            <m:sSupPr>
                              <m:ctrlPr>
                                <a:rPr lang="en-US" sz="3800" b="0" i="1" smtClean="0">
                                  <a:latin typeface="Cambria Math" panose="02040503050406030204" pitchFamily="18" charset="0"/>
                                  <a:cs typeface="Arial" panose="020B0604020202020204" pitchFamily="34" charset="0"/>
                                </a:rPr>
                              </m:ctrlPr>
                            </m:sSupPr>
                            <m:e>
                              <m:r>
                                <a:rPr lang="en-US" sz="3800" b="0" i="1" smtClean="0">
                                  <a:latin typeface="Cambria Math" panose="02040503050406030204" pitchFamily="18" charset="0"/>
                                  <a:cs typeface="Arial" panose="020B0604020202020204" pitchFamily="34" charset="0"/>
                                </a:rPr>
                                <m:t>𝑚</m:t>
                              </m:r>
                            </m:e>
                            <m:sup>
                              <m:r>
                                <a:rPr lang="en-US" sz="3800" b="0" i="1" smtClean="0">
                                  <a:latin typeface="Cambria Math" panose="02040503050406030204" pitchFamily="18" charset="0"/>
                                  <a:cs typeface="Arial" panose="020B0604020202020204" pitchFamily="34" charset="0"/>
                                </a:rPr>
                                <m:t>2</m:t>
                              </m:r>
                            </m:sup>
                          </m:sSup>
                        </m:e>
                      </m:d>
                    </m:oMath>
                  </m:oMathPara>
                </a14:m>
                <a:endParaRPr lang="en-US" sz="3800">
                  <a:latin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6175893" y="2045376"/>
                <a:ext cx="11731107" cy="7441524"/>
              </a:xfrm>
              <a:prstGeom prst="rect">
                <a:avLst/>
              </a:prstGeom>
              <a:blipFill>
                <a:blip r:embed="rId6"/>
                <a:stretch>
                  <a:fillRect l="-1714" r="-1662"/>
                </a:stretch>
              </a:blipFill>
            </p:spPr>
            <p:txBody>
              <a:bodyPr/>
              <a:lstStyle/>
              <a:p>
                <a:r>
                  <a:rPr lang="en-US">
                    <a:noFill/>
                  </a:rPr>
                  <a:t> </a:t>
                </a:r>
              </a:p>
            </p:txBody>
          </p:sp>
        </mc:Fallback>
      </mc:AlternateContent>
      <p:pic>
        <p:nvPicPr>
          <p:cNvPr id="8" name="Picture 7"/>
          <p:cNvPicPr>
            <a:picLocks noChangeAspect="1"/>
          </p:cNvPicPr>
          <p:nvPr/>
        </p:nvPicPr>
        <p:blipFill>
          <a:blip r:embed="rId7"/>
          <a:stretch>
            <a:fillRect/>
          </a:stretch>
        </p:blipFill>
        <p:spPr>
          <a:xfrm>
            <a:off x="16764000" y="723900"/>
            <a:ext cx="956270" cy="1270634"/>
          </a:xfrm>
          <a:prstGeom prst="rect">
            <a:avLst/>
          </a:prstGeom>
        </p:spPr>
      </p:pic>
      <p:sp>
        <p:nvSpPr>
          <p:cNvPr id="27" name="Oval Callout 26"/>
          <p:cNvSpPr/>
          <p:nvPr/>
        </p:nvSpPr>
        <p:spPr>
          <a:xfrm>
            <a:off x="719490" y="825308"/>
            <a:ext cx="1661903" cy="812992"/>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pic>
        <p:nvPicPr>
          <p:cNvPr id="2" name="Picture 1"/>
          <p:cNvPicPr>
            <a:picLocks noChangeAspect="1"/>
          </p:cNvPicPr>
          <p:nvPr/>
        </p:nvPicPr>
        <p:blipFill>
          <a:blip r:embed="rId8"/>
          <a:stretch>
            <a:fillRect/>
          </a:stretch>
        </p:blipFill>
        <p:spPr>
          <a:xfrm>
            <a:off x="245828" y="2365262"/>
            <a:ext cx="5691381" cy="4555810"/>
          </a:xfrm>
          <a:prstGeom prst="rect">
            <a:avLst/>
          </a:prstGeom>
        </p:spPr>
      </p:pic>
    </p:spTree>
    <p:extLst>
      <p:ext uri="{BB962C8B-B14F-4D97-AF65-F5344CB8AC3E}">
        <p14:creationId xmlns:p14="http://schemas.microsoft.com/office/powerpoint/2010/main" val="34123762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wipe(up)">
                                      <p:cBhvr>
                                        <p:cTn id="22" dur="500"/>
                                        <p:tgtEl>
                                          <p:spTgt spid="4">
                                            <p:txEl>
                                              <p:pRg st="1" end="1"/>
                                            </p:txEl>
                                          </p:spTgt>
                                        </p:tgtEl>
                                      </p:cBhvr>
                                    </p:animEffect>
                                  </p:childTnLst>
                                </p:cTn>
                              </p:par>
                              <p:par>
                                <p:cTn id="23" presetID="22" presetClass="entr" presetSubtype="1" fill="hold" nodeType="with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wipe(up)">
                                      <p:cBhvr>
                                        <p:cTn id="25" dur="500"/>
                                        <p:tgtEl>
                                          <p:spTgt spid="4">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4">
                                            <p:txEl>
                                              <p:pRg st="3" end="3"/>
                                            </p:txEl>
                                          </p:spTgt>
                                        </p:tgtEl>
                                        <p:attrNameLst>
                                          <p:attrName>style.visibility</p:attrName>
                                        </p:attrNameLst>
                                      </p:cBhvr>
                                      <p:to>
                                        <p:strVal val="visible"/>
                                      </p:to>
                                    </p:set>
                                    <p:animEffect transition="in" filter="barn(inVertical)">
                                      <p:cBhvr>
                                        <p:cTn id="30" dur="500"/>
                                        <p:tgtEl>
                                          <p:spTgt spid="4">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randombar(horizontal)">
                                      <p:cBhvr>
                                        <p:cTn id="35" dur="500"/>
                                        <p:tgtEl>
                                          <p:spTgt spid="4">
                                            <p:txEl>
                                              <p:pRg st="4" end="4"/>
                                            </p:txEl>
                                          </p:spTgt>
                                        </p:tgtEl>
                                      </p:cBhvr>
                                    </p:animEffect>
                                  </p:childTnLst>
                                </p:cTn>
                              </p:par>
                              <p:par>
                                <p:cTn id="36" presetID="14" presetClass="entr" presetSubtype="10" fill="hold" nodeType="withEffect">
                                  <p:stCondLst>
                                    <p:cond delay="0"/>
                                  </p:stCondLst>
                                  <p:childTnLst>
                                    <p:set>
                                      <p:cBhvr>
                                        <p:cTn id="37" dur="1" fill="hold">
                                          <p:stCondLst>
                                            <p:cond delay="0"/>
                                          </p:stCondLst>
                                        </p:cTn>
                                        <p:tgtEl>
                                          <p:spTgt spid="4">
                                            <p:txEl>
                                              <p:pRg st="5" end="5"/>
                                            </p:txEl>
                                          </p:spTgt>
                                        </p:tgtEl>
                                        <p:attrNameLst>
                                          <p:attrName>style.visibility</p:attrName>
                                        </p:attrNameLst>
                                      </p:cBhvr>
                                      <p:to>
                                        <p:strVal val="visible"/>
                                      </p:to>
                                    </p:set>
                                    <p:animEffect transition="in" filter="randombar(horizontal)">
                                      <p:cBhvr>
                                        <p:cTn id="38"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22" name="Picture 22"/>
          <p:cNvPicPr>
            <a:picLocks noChangeAspect="1"/>
          </p:cNvPicPr>
          <p:nvPr/>
        </p:nvPicPr>
        <p:blipFill>
          <a:blip r:embed="rId3" cstate="print">
            <a:duotone>
              <a:prstClr val="black"/>
              <a:srgbClr val="4CA289">
                <a:tint val="45000"/>
                <a:satMod val="400000"/>
              </a:srgbClr>
            </a:duotone>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3073917">
            <a:off x="16686474" y="496586"/>
            <a:ext cx="1745519" cy="983837"/>
          </a:xfrm>
          <a:prstGeom prst="rect">
            <a:avLst/>
          </a:prstGeom>
        </p:spPr>
      </p:pic>
      <p:sp>
        <p:nvSpPr>
          <p:cNvPr id="11" name="Rectangle 10"/>
          <p:cNvSpPr/>
          <p:nvPr/>
        </p:nvSpPr>
        <p:spPr>
          <a:xfrm>
            <a:off x="713873" y="34834"/>
            <a:ext cx="5029200" cy="1103892"/>
          </a:xfrm>
          <a:prstGeom prst="rect">
            <a:avLst/>
          </a:prstGeom>
        </p:spPr>
        <p:txBody>
          <a:bodyPr wrap="square">
            <a:spAutoFit/>
          </a:bodyPr>
          <a:lstStyle/>
          <a:p>
            <a:pPr lvl="0">
              <a:lnSpc>
                <a:spcPct val="150000"/>
              </a:lnSpc>
              <a:defRPr/>
            </a:pPr>
            <a:r>
              <a:rPr lang="vi-VN" sz="5000" b="1" kern="0">
                <a:solidFill>
                  <a:srgbClr val="FFFF00"/>
                </a:solidFill>
                <a:ea typeface="Calibri" panose="020F0502020204030204" pitchFamily="34" charset="0"/>
                <a:cs typeface="Arial" panose="020B0604020202020204" pitchFamily="34" charset="0"/>
              </a:rPr>
              <a:t>Câu hỏi thêm</a:t>
            </a:r>
            <a:endParaRPr kumimoji="0" lang="en-US" sz="5000" b="1" i="0" u="none" strike="noStrike" kern="0" cap="none" spc="0" normalizeH="0" baseline="0" noProof="0" smtClean="0">
              <a:ln>
                <a:noFill/>
              </a:ln>
              <a:solidFill>
                <a:srgbClr val="FFFF00"/>
              </a:solidFill>
              <a:effectLst/>
              <a:uLnTx/>
              <a:uFillTx/>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2" name="Rectangle 1"/>
              <p:cNvSpPr/>
              <p:nvPr/>
            </p:nvSpPr>
            <p:spPr>
              <a:xfrm>
                <a:off x="689810" y="1138726"/>
                <a:ext cx="16764000" cy="1932067"/>
              </a:xfrm>
              <a:prstGeom prst="rect">
                <a:avLst/>
              </a:prstGeom>
            </p:spPr>
            <p:txBody>
              <a:bodyPr wrap="square">
                <a:spAutoFit/>
              </a:bodyPr>
              <a:lstStyle/>
              <a:p>
                <a:pPr algn="just">
                  <a:lnSpc>
                    <a:spcPct val="150000"/>
                  </a:lnSpc>
                  <a:spcBef>
                    <a:spcPts val="300"/>
                  </a:spcBef>
                  <a:spcAft>
                    <a:spcPts val="300"/>
                  </a:spcAft>
                </a:pPr>
                <a:r>
                  <a:rPr lang="vi-VN" sz="3800" smtClean="0">
                    <a:solidFill>
                      <a:schemeClr val="bg1"/>
                    </a:solidFill>
                    <a:ea typeface="Calibri" panose="020F0502020204030204" pitchFamily="34" charset="0"/>
                    <a:cs typeface="Times New Roman" panose="02020603050405020304" pitchFamily="18" charset="0"/>
                  </a:rPr>
                  <a:t>Cho hình chóp tứ giác đều </a:t>
                </a:r>
                <a14:m>
                  <m:oMath xmlns:m="http://schemas.openxmlformats.org/officeDocument/2006/math">
                    <m:r>
                      <m:rPr>
                        <m:sty m:val="p"/>
                      </m:rPr>
                      <a:rPr lang="vi-VN" sz="3800" i="0">
                        <a:solidFill>
                          <a:schemeClr val="bg1"/>
                        </a:solidFill>
                        <a:effectLst/>
                        <a:ea typeface="Calibri" panose="020F0502020204030204" pitchFamily="34" charset="0"/>
                        <a:cs typeface="Times New Roman" panose="02020603050405020304" pitchFamily="18" charset="0"/>
                      </a:rPr>
                      <m:t>S</m:t>
                    </m:r>
                    <m:r>
                      <a:rPr lang="vi-VN" sz="3800" i="0">
                        <a:solidFill>
                          <a:schemeClr val="bg1"/>
                        </a:solidFill>
                        <a:effectLst/>
                        <a:ea typeface="Calibri" panose="020F0502020204030204" pitchFamily="34" charset="0"/>
                        <a:cs typeface="Times New Roman" panose="02020603050405020304" pitchFamily="18" charset="0"/>
                      </a:rPr>
                      <m:t>.</m:t>
                    </m:r>
                    <m:r>
                      <m:rPr>
                        <m:sty m:val="p"/>
                      </m:rPr>
                      <a:rPr lang="vi-VN" sz="3800" i="0">
                        <a:solidFill>
                          <a:schemeClr val="bg1"/>
                        </a:solidFill>
                        <a:effectLst/>
                        <a:ea typeface="Calibri" panose="020F0502020204030204" pitchFamily="34" charset="0"/>
                        <a:cs typeface="Times New Roman" panose="02020603050405020304" pitchFamily="18" charset="0"/>
                      </a:rPr>
                      <m:t>ABCD</m:t>
                    </m:r>
                  </m:oMath>
                </a14:m>
                <a:r>
                  <a:rPr lang="vi-VN" sz="3800">
                    <a:solidFill>
                      <a:schemeClr val="bg1"/>
                    </a:solidFill>
                    <a:effectLst/>
                    <a:ea typeface="Calibri" panose="020F0502020204030204" pitchFamily="34" charset="0"/>
                    <a:cs typeface="Times New Roman" panose="02020603050405020304" pitchFamily="18" charset="0"/>
                  </a:rPr>
                  <a:t> có </a:t>
                </a:r>
                <a14:m>
                  <m:oMath xmlns:m="http://schemas.openxmlformats.org/officeDocument/2006/math">
                    <m:r>
                      <m:rPr>
                        <m:sty m:val="p"/>
                      </m:rPr>
                      <a:rPr lang="vi-VN" sz="3800" i="0">
                        <a:solidFill>
                          <a:schemeClr val="bg1"/>
                        </a:solidFill>
                        <a:effectLst/>
                        <a:ea typeface="Calibri" panose="020F0502020204030204" pitchFamily="34" charset="0"/>
                        <a:cs typeface="Times New Roman" panose="02020603050405020304" pitchFamily="18" charset="0"/>
                      </a:rPr>
                      <m:t>SH</m:t>
                    </m:r>
                  </m:oMath>
                </a14:m>
                <a:r>
                  <a:rPr lang="vi-VN" sz="3800">
                    <a:solidFill>
                      <a:schemeClr val="bg1"/>
                    </a:solidFill>
                    <a:effectLst/>
                    <a:ea typeface="Calibri" panose="020F0502020204030204" pitchFamily="34" charset="0"/>
                    <a:cs typeface="Times New Roman" panose="02020603050405020304" pitchFamily="18" charset="0"/>
                  </a:rPr>
                  <a:t> vuông góc với </a:t>
                </a:r>
                <a14:m>
                  <m:oMath xmlns:m="http://schemas.openxmlformats.org/officeDocument/2006/math">
                    <m:r>
                      <m:rPr>
                        <m:sty m:val="p"/>
                      </m:rPr>
                      <a:rPr lang="vi-VN" sz="3800" i="0">
                        <a:solidFill>
                          <a:schemeClr val="bg1"/>
                        </a:solidFill>
                        <a:effectLst/>
                        <a:ea typeface="Calibri" panose="020F0502020204030204" pitchFamily="34" charset="0"/>
                        <a:cs typeface="Times New Roman" panose="02020603050405020304" pitchFamily="18" charset="0"/>
                      </a:rPr>
                      <m:t>AB</m:t>
                    </m:r>
                  </m:oMath>
                </a14:m>
                <a:r>
                  <a:rPr lang="vi-VN" sz="3800">
                    <a:solidFill>
                      <a:schemeClr val="bg1"/>
                    </a:solidFill>
                    <a:effectLst/>
                    <a:ea typeface="Calibri" panose="020F0502020204030204" pitchFamily="34" charset="0"/>
                    <a:cs typeface="Times New Roman" panose="02020603050405020304" pitchFamily="18" charset="0"/>
                  </a:rPr>
                  <a:t>; </a:t>
                </a:r>
                <a14:m>
                  <m:oMath xmlns:m="http://schemas.openxmlformats.org/officeDocument/2006/math">
                    <m:r>
                      <m:rPr>
                        <m:sty m:val="p"/>
                      </m:rPr>
                      <a:rPr lang="vi-VN" sz="3800" i="0">
                        <a:solidFill>
                          <a:schemeClr val="bg1"/>
                        </a:solidFill>
                        <a:effectLst/>
                        <a:ea typeface="Calibri" panose="020F0502020204030204" pitchFamily="34" charset="0"/>
                        <a:cs typeface="Times New Roman" panose="02020603050405020304" pitchFamily="18" charset="0"/>
                      </a:rPr>
                      <m:t>SC</m:t>
                    </m:r>
                    <m:r>
                      <a:rPr lang="vi-VN" sz="3800" i="0">
                        <a:solidFill>
                          <a:schemeClr val="bg1"/>
                        </a:solidFill>
                        <a:effectLst/>
                        <a:ea typeface="Calibri" panose="020F0502020204030204" pitchFamily="34" charset="0"/>
                        <a:cs typeface="Times New Roman" panose="02020603050405020304" pitchFamily="18" charset="0"/>
                      </a:rPr>
                      <m:t>=10 </m:t>
                    </m:r>
                    <m:r>
                      <m:rPr>
                        <m:sty m:val="p"/>
                      </m:rPr>
                      <a:rPr lang="vi-VN" sz="3800" i="0">
                        <a:solidFill>
                          <a:schemeClr val="bg1"/>
                        </a:solidFill>
                        <a:effectLst/>
                        <a:ea typeface="Calibri" panose="020F0502020204030204" pitchFamily="34" charset="0"/>
                        <a:cs typeface="Times New Roman" panose="02020603050405020304" pitchFamily="18" charset="0"/>
                      </a:rPr>
                      <m:t>cm</m:t>
                    </m:r>
                  </m:oMath>
                </a14:m>
                <a:r>
                  <a:rPr lang="vi-VN" sz="3800">
                    <a:solidFill>
                      <a:schemeClr val="bg1"/>
                    </a:solidFill>
                    <a:effectLst/>
                    <a:ea typeface="Calibri" panose="020F0502020204030204" pitchFamily="34" charset="0"/>
                    <a:cs typeface="Times New Roman" panose="02020603050405020304" pitchFamily="18" charset="0"/>
                  </a:rPr>
                  <a:t>; </a:t>
                </a:r>
                <a14:m>
                  <m:oMath xmlns:m="http://schemas.openxmlformats.org/officeDocument/2006/math">
                    <m:r>
                      <m:rPr>
                        <m:sty m:val="p"/>
                      </m:rPr>
                      <a:rPr lang="vi-VN" sz="3800" i="0">
                        <a:solidFill>
                          <a:schemeClr val="bg1"/>
                        </a:solidFill>
                        <a:effectLst/>
                        <a:ea typeface="Calibri" panose="020F0502020204030204" pitchFamily="34" charset="0"/>
                        <a:cs typeface="Times New Roman" panose="02020603050405020304" pitchFamily="18" charset="0"/>
                      </a:rPr>
                      <m:t>BD</m:t>
                    </m:r>
                    <m:r>
                      <a:rPr lang="vi-VN" sz="3800" i="0">
                        <a:solidFill>
                          <a:schemeClr val="bg1"/>
                        </a:solidFill>
                        <a:effectLst/>
                        <a:ea typeface="Calibri" panose="020F0502020204030204" pitchFamily="34" charset="0"/>
                        <a:cs typeface="Times New Roman" panose="02020603050405020304" pitchFamily="18" charset="0"/>
                      </a:rPr>
                      <m:t>=12</m:t>
                    </m:r>
                    <m:rad>
                      <m:radPr>
                        <m:degHide m:val="on"/>
                        <m:ctrlPr>
                          <a:rPr lang="en-US" sz="3800">
                            <a:solidFill>
                              <a:schemeClr val="bg1"/>
                            </a:solidFill>
                            <a:effectLst/>
                            <a:ea typeface="Calibri" panose="020F0502020204030204" pitchFamily="34" charset="0"/>
                            <a:cs typeface="Times New Roman" panose="02020603050405020304" pitchFamily="18" charset="0"/>
                          </a:rPr>
                        </m:ctrlPr>
                      </m:radPr>
                      <m:deg/>
                      <m:e>
                        <m:r>
                          <a:rPr lang="vi-VN" sz="3800" i="0">
                            <a:solidFill>
                              <a:schemeClr val="bg1"/>
                            </a:solidFill>
                            <a:effectLst/>
                            <a:ea typeface="Calibri" panose="020F0502020204030204" pitchFamily="34" charset="0"/>
                            <a:cs typeface="Times New Roman" panose="02020603050405020304" pitchFamily="18" charset="0"/>
                          </a:rPr>
                          <m:t>2</m:t>
                        </m:r>
                      </m:e>
                    </m:rad>
                    <m:r>
                      <a:rPr lang="vi-VN" sz="3800" i="0">
                        <a:solidFill>
                          <a:schemeClr val="bg1"/>
                        </a:solidFill>
                        <a:effectLst/>
                        <a:ea typeface="Calibri" panose="020F0502020204030204" pitchFamily="34" charset="0"/>
                        <a:cs typeface="Times New Roman" panose="02020603050405020304" pitchFamily="18" charset="0"/>
                      </a:rPr>
                      <m:t> </m:t>
                    </m:r>
                    <m:r>
                      <m:rPr>
                        <m:sty m:val="p"/>
                      </m:rPr>
                      <a:rPr lang="vi-VN" sz="3800" i="0">
                        <a:solidFill>
                          <a:schemeClr val="bg1"/>
                        </a:solidFill>
                        <a:effectLst/>
                        <a:ea typeface="Calibri" panose="020F0502020204030204" pitchFamily="34" charset="0"/>
                        <a:cs typeface="Times New Roman" panose="02020603050405020304" pitchFamily="18" charset="0"/>
                      </a:rPr>
                      <m:t>cm</m:t>
                    </m:r>
                  </m:oMath>
                </a14:m>
                <a:r>
                  <a:rPr lang="vi-VN" sz="3800">
                    <a:solidFill>
                      <a:schemeClr val="bg1"/>
                    </a:solidFill>
                    <a:effectLst/>
                    <a:ea typeface="Calibri" panose="020F0502020204030204" pitchFamily="34" charset="0"/>
                    <a:cs typeface="Times New Roman" panose="02020603050405020304" pitchFamily="18" charset="0"/>
                  </a:rPr>
                  <a:t>. Tính diện tích xung quanh của hình chóp?</a:t>
                </a:r>
                <a:endParaRPr lang="en-US" sz="3800">
                  <a:solidFill>
                    <a:schemeClr val="bg1"/>
                  </a:solidFill>
                  <a:effectLst/>
                  <a:ea typeface="Arial" panose="020B060402020202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689810" y="1138726"/>
                <a:ext cx="16764000" cy="1932067"/>
              </a:xfrm>
              <a:prstGeom prst="rect">
                <a:avLst/>
              </a:prstGeom>
              <a:blipFill>
                <a:blip r:embed="rId6"/>
                <a:stretch>
                  <a:fillRect l="-1200" r="-1200" b="-5047"/>
                </a:stretch>
              </a:blipFill>
            </p:spPr>
            <p:txBody>
              <a:bodyPr/>
              <a:lstStyle/>
              <a:p>
                <a:r>
                  <a:rPr lang="en-US">
                    <a:noFill/>
                  </a:rPr>
                  <a:t> </a:t>
                </a:r>
              </a:p>
            </p:txBody>
          </p:sp>
        </mc:Fallback>
      </mc:AlternateContent>
      <p:sp>
        <p:nvSpPr>
          <p:cNvPr id="14" name="Oval Callout 13"/>
          <p:cNvSpPr/>
          <p:nvPr/>
        </p:nvSpPr>
        <p:spPr>
          <a:xfrm>
            <a:off x="8240858" y="3298658"/>
            <a:ext cx="1661903" cy="812992"/>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800" b="1" smtClean="0">
                <a:solidFill>
                  <a:prstClr val="black"/>
                </a:solidFill>
              </a:rPr>
              <a:t>Giải</a:t>
            </a:r>
            <a:endParaRPr lang="en-US" sz="3800" b="1">
              <a:solidFill>
                <a:prstClr val="black"/>
              </a:solidFill>
            </a:endParaRPr>
          </a:p>
        </p:txBody>
      </p:sp>
      <p:pic>
        <p:nvPicPr>
          <p:cNvPr id="3" name="Picture 2"/>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brightnessContrast contrast="-40000"/>
                    </a14:imgEffect>
                  </a14:imgLayer>
                </a14:imgProps>
              </a:ext>
            </a:extLst>
          </a:blip>
          <a:stretch>
            <a:fillRect/>
          </a:stretch>
        </p:blipFill>
        <p:spPr>
          <a:xfrm>
            <a:off x="830178" y="4452775"/>
            <a:ext cx="4524046" cy="5470616"/>
          </a:xfrm>
          <a:prstGeom prst="rect">
            <a:avLst/>
          </a:prstGeom>
        </p:spPr>
      </p:pic>
      <mc:AlternateContent xmlns:mc="http://schemas.openxmlformats.org/markup-compatibility/2006">
        <mc:Choice xmlns:a14="http://schemas.microsoft.com/office/drawing/2010/main" Requires="a14">
          <p:sp>
            <p:nvSpPr>
              <p:cNvPr id="4" name="Rectangle 3"/>
              <p:cNvSpPr/>
              <p:nvPr/>
            </p:nvSpPr>
            <p:spPr>
              <a:xfrm>
                <a:off x="6027820" y="4300375"/>
                <a:ext cx="11506200" cy="5856283"/>
              </a:xfrm>
              <a:prstGeom prst="rect">
                <a:avLst/>
              </a:prstGeom>
            </p:spPr>
            <p:txBody>
              <a:bodyPr wrap="square">
                <a:spAutoFit/>
              </a:bodyPr>
              <a:lstStyle/>
              <a:p>
                <a:pPr algn="just">
                  <a:lnSpc>
                    <a:spcPct val="150000"/>
                  </a:lnSpc>
                </a:pPr>
                <a:r>
                  <a:rPr lang="vi-VN" sz="3800" smtClean="0">
                    <a:solidFill>
                      <a:schemeClr val="bg1"/>
                    </a:solidFill>
                    <a:ea typeface="Dotum" panose="020B0600000101010101" pitchFamily="34" charset="-127"/>
                    <a:cs typeface="Times New Roman" panose="02020603050405020304" pitchFamily="18" charset="0"/>
                  </a:rPr>
                  <a:t>Vì </a:t>
                </a:r>
                <a14:m>
                  <m:oMath xmlns:m="http://schemas.openxmlformats.org/officeDocument/2006/math">
                    <m:r>
                      <a:rPr lang="vi-VN" sz="3800" i="1">
                        <a:solidFill>
                          <a:schemeClr val="bg1"/>
                        </a:solidFill>
                        <a:ea typeface="Dotum" panose="020B0600000101010101" pitchFamily="34" charset="-127"/>
                        <a:cs typeface="Times New Roman" panose="02020603050405020304" pitchFamily="18" charset="0"/>
                      </a:rPr>
                      <m:t>𝐴𝐵𝐶𝐷</m:t>
                    </m:r>
                  </m:oMath>
                </a14:m>
                <a:r>
                  <a:rPr lang="vi-VN" sz="3800">
                    <a:solidFill>
                      <a:schemeClr val="bg1"/>
                    </a:solidFill>
                    <a:ea typeface="Dotum" panose="020B0600000101010101" pitchFamily="34" charset="-127"/>
                    <a:cs typeface="Times New Roman" panose="02020603050405020304" pitchFamily="18" charset="0"/>
                  </a:rPr>
                  <a:t> là hình vuông, nên </a:t>
                </a:r>
                <a14:m>
                  <m:oMath xmlns:m="http://schemas.openxmlformats.org/officeDocument/2006/math">
                    <m:r>
                      <a:rPr lang="vi-VN" sz="3800" i="1">
                        <a:solidFill>
                          <a:schemeClr val="bg1"/>
                        </a:solidFill>
                        <a:ea typeface="Dotum" panose="020B0600000101010101" pitchFamily="34" charset="-127"/>
                        <a:cs typeface="Times New Roman" panose="02020603050405020304" pitchFamily="18" charset="0"/>
                      </a:rPr>
                      <m:t>∆</m:t>
                    </m:r>
                    <m:r>
                      <a:rPr lang="vi-VN" sz="3800" i="1">
                        <a:solidFill>
                          <a:schemeClr val="bg1"/>
                        </a:solidFill>
                        <a:ea typeface="Dotum" panose="020B0600000101010101" pitchFamily="34" charset="-127"/>
                        <a:cs typeface="Times New Roman" panose="02020603050405020304" pitchFamily="18" charset="0"/>
                      </a:rPr>
                      <m:t>𝐵𝐶𝐷</m:t>
                    </m:r>
                  </m:oMath>
                </a14:m>
                <a:r>
                  <a:rPr lang="vi-VN" sz="3800">
                    <a:solidFill>
                      <a:schemeClr val="bg1"/>
                    </a:solidFill>
                    <a:ea typeface="Dotum" panose="020B0600000101010101" pitchFamily="34" charset="-127"/>
                    <a:cs typeface="Times New Roman" panose="02020603050405020304" pitchFamily="18" charset="0"/>
                  </a:rPr>
                  <a:t> vuông tại </a:t>
                </a:r>
                <a14:m>
                  <m:oMath xmlns:m="http://schemas.openxmlformats.org/officeDocument/2006/math">
                    <m:r>
                      <a:rPr lang="vi-VN" sz="3800" i="1">
                        <a:solidFill>
                          <a:schemeClr val="bg1"/>
                        </a:solidFill>
                        <a:ea typeface="Dotum" panose="020B0600000101010101" pitchFamily="34" charset="-127"/>
                        <a:cs typeface="Times New Roman" panose="02020603050405020304" pitchFamily="18" charset="0"/>
                      </a:rPr>
                      <m:t>𝐶</m:t>
                    </m:r>
                  </m:oMath>
                </a14:m>
                <a:r>
                  <a:rPr lang="vi-VN" sz="3800">
                    <a:solidFill>
                      <a:schemeClr val="bg1"/>
                    </a:solidFill>
                    <a:ea typeface="Dotum" panose="020B0600000101010101" pitchFamily="34" charset="-127"/>
                    <a:cs typeface="Times New Roman" panose="02020603050405020304" pitchFamily="18" charset="0"/>
                  </a:rPr>
                  <a:t>. </a:t>
                </a:r>
                <a:endParaRPr lang="en-US" sz="3800" smtClean="0">
                  <a:solidFill>
                    <a:schemeClr val="bg1"/>
                  </a:solidFill>
                  <a:ea typeface="Dotum" panose="020B0600000101010101" pitchFamily="34" charset="-127"/>
                  <a:cs typeface="Times New Roman" panose="02020603050405020304" pitchFamily="18" charset="0"/>
                </a:endParaRPr>
              </a:p>
              <a:p>
                <a:pPr algn="just">
                  <a:lnSpc>
                    <a:spcPct val="150000"/>
                  </a:lnSpc>
                </a:pPr>
                <a:r>
                  <a:rPr lang="vi-VN" sz="3800" smtClean="0">
                    <a:solidFill>
                      <a:schemeClr val="bg1"/>
                    </a:solidFill>
                    <a:ea typeface="Dotum" panose="020B0600000101010101" pitchFamily="34" charset="-127"/>
                    <a:cs typeface="Times New Roman" panose="02020603050405020304" pitchFamily="18" charset="0"/>
                  </a:rPr>
                  <a:t>Áp </a:t>
                </a:r>
                <a:r>
                  <a:rPr lang="vi-VN" sz="3800">
                    <a:solidFill>
                      <a:schemeClr val="bg1"/>
                    </a:solidFill>
                    <a:ea typeface="Dotum" panose="020B0600000101010101" pitchFamily="34" charset="-127"/>
                    <a:cs typeface="Times New Roman" panose="02020603050405020304" pitchFamily="18" charset="0"/>
                  </a:rPr>
                  <a:t>dụng định lí Pythagore vào </a:t>
                </a:r>
                <a14:m>
                  <m:oMath xmlns:m="http://schemas.openxmlformats.org/officeDocument/2006/math">
                    <m:r>
                      <a:rPr lang="vi-VN" sz="3800" i="1">
                        <a:solidFill>
                          <a:schemeClr val="bg1"/>
                        </a:solidFill>
                        <a:ea typeface="Dotum" panose="020B0600000101010101" pitchFamily="34" charset="-127"/>
                        <a:cs typeface="Times New Roman" panose="02020603050405020304" pitchFamily="18" charset="0"/>
                      </a:rPr>
                      <m:t>∆</m:t>
                    </m:r>
                    <m:r>
                      <a:rPr lang="vi-VN" sz="3800" i="1">
                        <a:solidFill>
                          <a:schemeClr val="bg1"/>
                        </a:solidFill>
                        <a:ea typeface="Dotum" panose="020B0600000101010101" pitchFamily="34" charset="-127"/>
                        <a:cs typeface="Times New Roman" panose="02020603050405020304" pitchFamily="18" charset="0"/>
                      </a:rPr>
                      <m:t>𝐵𝐶𝐷</m:t>
                    </m:r>
                  </m:oMath>
                </a14:m>
                <a:r>
                  <a:rPr lang="vi-VN" sz="3800">
                    <a:solidFill>
                      <a:schemeClr val="bg1"/>
                    </a:solidFill>
                    <a:ea typeface="Dotum" panose="020B0600000101010101" pitchFamily="34" charset="-127"/>
                    <a:cs typeface="Times New Roman" panose="02020603050405020304" pitchFamily="18" charset="0"/>
                  </a:rPr>
                  <a:t> có:</a:t>
                </a:r>
                <a:endParaRPr lang="en-US" sz="3800">
                  <a:solidFill>
                    <a:schemeClr val="bg1"/>
                  </a:solidFill>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vi-VN" sz="3800" i="1">
                        <a:solidFill>
                          <a:schemeClr val="bg1"/>
                        </a:solidFill>
                        <a:ea typeface="Dotum" panose="020B0600000101010101" pitchFamily="34" charset="-127"/>
                        <a:cs typeface="Times New Roman" panose="02020603050405020304" pitchFamily="18" charset="0"/>
                      </a:rPr>
                      <m:t>𝐵𝐷</m:t>
                    </m:r>
                    <m:r>
                      <a:rPr lang="vi-VN" sz="3800" i="1">
                        <a:solidFill>
                          <a:schemeClr val="bg1"/>
                        </a:solidFill>
                        <a:ea typeface="Dotum" panose="020B0600000101010101" pitchFamily="34" charset="-127"/>
                        <a:cs typeface="Times New Roman" panose="02020603050405020304" pitchFamily="18" charset="0"/>
                      </a:rPr>
                      <m:t>=</m:t>
                    </m:r>
                    <m:rad>
                      <m:radPr>
                        <m:degHide m:val="on"/>
                        <m:ctrlPr>
                          <a:rPr lang="en-US" sz="3800" i="1">
                            <a:solidFill>
                              <a:schemeClr val="bg1"/>
                            </a:solidFill>
                            <a:ea typeface="Dotum" panose="020B0600000101010101" pitchFamily="34" charset="-127"/>
                            <a:cs typeface="Times New Roman" panose="02020603050405020304" pitchFamily="18" charset="0"/>
                          </a:rPr>
                        </m:ctrlPr>
                      </m:radPr>
                      <m:deg/>
                      <m:e>
                        <m:r>
                          <a:rPr lang="vi-VN" sz="3800" i="1">
                            <a:solidFill>
                              <a:schemeClr val="bg1"/>
                            </a:solidFill>
                            <a:ea typeface="Dotum" panose="020B0600000101010101" pitchFamily="34" charset="-127"/>
                            <a:cs typeface="Times New Roman" panose="02020603050405020304" pitchFamily="18" charset="0"/>
                          </a:rPr>
                          <m:t>𝐵</m:t>
                        </m:r>
                        <m:sSup>
                          <m:sSupPr>
                            <m:ctrlPr>
                              <a:rPr lang="en-US" sz="3800" i="1">
                                <a:solidFill>
                                  <a:schemeClr val="bg1"/>
                                </a:solidFill>
                                <a:ea typeface="Dotum" panose="020B0600000101010101" pitchFamily="34" charset="-127"/>
                                <a:cs typeface="Times New Roman" panose="02020603050405020304" pitchFamily="18" charset="0"/>
                              </a:rPr>
                            </m:ctrlPr>
                          </m:sSupPr>
                          <m:e>
                            <m:r>
                              <a:rPr lang="vi-VN" sz="3800" i="1">
                                <a:solidFill>
                                  <a:schemeClr val="bg1"/>
                                </a:solidFill>
                                <a:ea typeface="Dotum" panose="020B0600000101010101" pitchFamily="34" charset="-127"/>
                                <a:cs typeface="Times New Roman" panose="02020603050405020304" pitchFamily="18" charset="0"/>
                              </a:rPr>
                              <m:t>𝐶</m:t>
                            </m:r>
                          </m:e>
                          <m:sup>
                            <m:r>
                              <a:rPr lang="vi-VN" sz="3800" i="1">
                                <a:solidFill>
                                  <a:schemeClr val="bg1"/>
                                </a:solidFill>
                                <a:ea typeface="Dotum" panose="020B0600000101010101" pitchFamily="34" charset="-127"/>
                                <a:cs typeface="Times New Roman" panose="02020603050405020304" pitchFamily="18" charset="0"/>
                              </a:rPr>
                              <m:t>2</m:t>
                            </m:r>
                          </m:sup>
                        </m:sSup>
                        <m:r>
                          <a:rPr lang="vi-VN" sz="3800" i="1">
                            <a:solidFill>
                              <a:schemeClr val="bg1"/>
                            </a:solidFill>
                            <a:ea typeface="Dotum" panose="020B0600000101010101" pitchFamily="34" charset="-127"/>
                            <a:cs typeface="Times New Roman" panose="02020603050405020304" pitchFamily="18" charset="0"/>
                          </a:rPr>
                          <m:t>+</m:t>
                        </m:r>
                        <m:r>
                          <a:rPr lang="vi-VN" sz="3800" i="1">
                            <a:solidFill>
                              <a:schemeClr val="bg1"/>
                            </a:solidFill>
                            <a:ea typeface="Dotum" panose="020B0600000101010101" pitchFamily="34" charset="-127"/>
                            <a:cs typeface="Times New Roman" panose="02020603050405020304" pitchFamily="18" charset="0"/>
                          </a:rPr>
                          <m:t>𝐶</m:t>
                        </m:r>
                        <m:sSup>
                          <m:sSupPr>
                            <m:ctrlPr>
                              <a:rPr lang="en-US" sz="3800" i="1">
                                <a:solidFill>
                                  <a:schemeClr val="bg1"/>
                                </a:solidFill>
                                <a:ea typeface="Dotum" panose="020B0600000101010101" pitchFamily="34" charset="-127"/>
                                <a:cs typeface="Times New Roman" panose="02020603050405020304" pitchFamily="18" charset="0"/>
                              </a:rPr>
                            </m:ctrlPr>
                          </m:sSupPr>
                          <m:e>
                            <m:r>
                              <a:rPr lang="vi-VN" sz="3800" i="1">
                                <a:solidFill>
                                  <a:schemeClr val="bg1"/>
                                </a:solidFill>
                                <a:ea typeface="Dotum" panose="020B0600000101010101" pitchFamily="34" charset="-127"/>
                                <a:cs typeface="Times New Roman" panose="02020603050405020304" pitchFamily="18" charset="0"/>
                              </a:rPr>
                              <m:t>𝐷</m:t>
                            </m:r>
                          </m:e>
                          <m:sup>
                            <m:r>
                              <a:rPr lang="vi-VN" sz="3800" i="1">
                                <a:solidFill>
                                  <a:schemeClr val="bg1"/>
                                </a:solidFill>
                                <a:ea typeface="Dotum" panose="020B0600000101010101" pitchFamily="34" charset="-127"/>
                                <a:cs typeface="Times New Roman" panose="02020603050405020304" pitchFamily="18" charset="0"/>
                              </a:rPr>
                              <m:t>2</m:t>
                            </m:r>
                          </m:sup>
                        </m:sSup>
                      </m:e>
                    </m:rad>
                  </m:oMath>
                </a14:m>
                <a:r>
                  <a:rPr lang="vi-VN" sz="3800">
                    <a:solidFill>
                      <a:schemeClr val="bg1"/>
                    </a:solidFill>
                    <a:ea typeface="Dotum" panose="020B0600000101010101" pitchFamily="34" charset="-127"/>
                    <a:cs typeface="Times New Roman" panose="02020603050405020304" pitchFamily="18" charset="0"/>
                  </a:rPr>
                  <a:t> hay </a:t>
                </a:r>
                <a14:m>
                  <m:oMath xmlns:m="http://schemas.openxmlformats.org/officeDocument/2006/math">
                    <m:r>
                      <a:rPr lang="vi-VN" sz="3800" i="1">
                        <a:solidFill>
                          <a:schemeClr val="bg1"/>
                        </a:solidFill>
                        <a:ea typeface="Dotum" panose="020B0600000101010101" pitchFamily="34" charset="-127"/>
                        <a:cs typeface="Times New Roman" panose="02020603050405020304" pitchFamily="18" charset="0"/>
                      </a:rPr>
                      <m:t>12</m:t>
                    </m:r>
                    <m:rad>
                      <m:radPr>
                        <m:degHide m:val="on"/>
                        <m:ctrlPr>
                          <a:rPr lang="en-US" sz="3800" i="1">
                            <a:solidFill>
                              <a:schemeClr val="bg1"/>
                            </a:solidFill>
                            <a:ea typeface="Dotum" panose="020B0600000101010101" pitchFamily="34" charset="-127"/>
                            <a:cs typeface="Times New Roman" panose="02020603050405020304" pitchFamily="18" charset="0"/>
                          </a:rPr>
                        </m:ctrlPr>
                      </m:radPr>
                      <m:deg/>
                      <m:e>
                        <m:r>
                          <a:rPr lang="vi-VN" sz="3800" i="1">
                            <a:solidFill>
                              <a:schemeClr val="bg1"/>
                            </a:solidFill>
                            <a:ea typeface="Dotum" panose="020B0600000101010101" pitchFamily="34" charset="-127"/>
                            <a:cs typeface="Times New Roman" panose="02020603050405020304" pitchFamily="18" charset="0"/>
                          </a:rPr>
                          <m:t>2</m:t>
                        </m:r>
                      </m:e>
                    </m:rad>
                    <m:r>
                      <a:rPr lang="vi-VN" sz="3800" i="1">
                        <a:solidFill>
                          <a:schemeClr val="bg1"/>
                        </a:solidFill>
                        <a:ea typeface="Dotum" panose="020B0600000101010101" pitchFamily="34" charset="-127"/>
                        <a:cs typeface="Times New Roman" panose="02020603050405020304" pitchFamily="18" charset="0"/>
                      </a:rPr>
                      <m:t>=</m:t>
                    </m:r>
                    <m:rad>
                      <m:radPr>
                        <m:degHide m:val="on"/>
                        <m:ctrlPr>
                          <a:rPr lang="en-US" sz="3800" i="1">
                            <a:solidFill>
                              <a:schemeClr val="bg1"/>
                            </a:solidFill>
                            <a:ea typeface="Dotum" panose="020B0600000101010101" pitchFamily="34" charset="-127"/>
                            <a:cs typeface="Times New Roman" panose="02020603050405020304" pitchFamily="18" charset="0"/>
                          </a:rPr>
                        </m:ctrlPr>
                      </m:radPr>
                      <m:deg/>
                      <m:e>
                        <m:r>
                          <a:rPr lang="vi-VN" sz="3800" i="1">
                            <a:solidFill>
                              <a:schemeClr val="bg1"/>
                            </a:solidFill>
                            <a:ea typeface="Dotum" panose="020B0600000101010101" pitchFamily="34" charset="-127"/>
                            <a:cs typeface="Times New Roman" panose="02020603050405020304" pitchFamily="18" charset="0"/>
                          </a:rPr>
                          <m:t>2</m:t>
                        </m:r>
                        <m:r>
                          <a:rPr lang="vi-VN" sz="3800" i="1">
                            <a:solidFill>
                              <a:schemeClr val="bg1"/>
                            </a:solidFill>
                            <a:ea typeface="Dotum" panose="020B0600000101010101" pitchFamily="34" charset="-127"/>
                            <a:cs typeface="Times New Roman" panose="02020603050405020304" pitchFamily="18" charset="0"/>
                          </a:rPr>
                          <m:t>𝐵</m:t>
                        </m:r>
                        <m:sSup>
                          <m:sSupPr>
                            <m:ctrlPr>
                              <a:rPr lang="en-US" sz="3800" i="1">
                                <a:solidFill>
                                  <a:schemeClr val="bg1"/>
                                </a:solidFill>
                                <a:ea typeface="Dotum" panose="020B0600000101010101" pitchFamily="34" charset="-127"/>
                                <a:cs typeface="Times New Roman" panose="02020603050405020304" pitchFamily="18" charset="0"/>
                              </a:rPr>
                            </m:ctrlPr>
                          </m:sSupPr>
                          <m:e>
                            <m:r>
                              <a:rPr lang="vi-VN" sz="3800" i="1">
                                <a:solidFill>
                                  <a:schemeClr val="bg1"/>
                                </a:solidFill>
                                <a:ea typeface="Dotum" panose="020B0600000101010101" pitchFamily="34" charset="-127"/>
                                <a:cs typeface="Times New Roman" panose="02020603050405020304" pitchFamily="18" charset="0"/>
                              </a:rPr>
                              <m:t>𝐶</m:t>
                            </m:r>
                          </m:e>
                          <m:sup>
                            <m:r>
                              <a:rPr lang="vi-VN" sz="3800" i="1">
                                <a:solidFill>
                                  <a:schemeClr val="bg1"/>
                                </a:solidFill>
                                <a:ea typeface="Dotum" panose="020B0600000101010101" pitchFamily="34" charset="-127"/>
                                <a:cs typeface="Times New Roman" panose="02020603050405020304" pitchFamily="18" charset="0"/>
                              </a:rPr>
                              <m:t>2</m:t>
                            </m:r>
                          </m:sup>
                        </m:sSup>
                      </m:e>
                    </m:rad>
                    <m:r>
                      <a:rPr lang="en-US" sz="3800" b="0" i="1" smtClean="0">
                        <a:solidFill>
                          <a:schemeClr val="bg1"/>
                        </a:solidFill>
                        <a:latin typeface="Cambria Math" panose="02040503050406030204" pitchFamily="18" charset="0"/>
                        <a:ea typeface="Dotum" panose="020B0600000101010101" pitchFamily="34" charset="-127"/>
                        <a:cs typeface="Times New Roman" panose="02020603050405020304" pitchFamily="18" charset="0"/>
                      </a:rPr>
                      <m:t>⇒</m:t>
                    </m:r>
                    <m:r>
                      <a:rPr lang="vi-VN" sz="3800" i="1">
                        <a:solidFill>
                          <a:schemeClr val="bg1"/>
                        </a:solidFill>
                        <a:ea typeface="Dotum" panose="020B0600000101010101" pitchFamily="34" charset="-127"/>
                        <a:cs typeface="Times New Roman" panose="02020603050405020304" pitchFamily="18" charset="0"/>
                      </a:rPr>
                      <m:t>𝐵𝐶</m:t>
                    </m:r>
                    <m:r>
                      <a:rPr lang="vi-VN" sz="3800" i="1">
                        <a:solidFill>
                          <a:schemeClr val="bg1"/>
                        </a:solidFill>
                        <a:ea typeface="Dotum" panose="020B0600000101010101" pitchFamily="34" charset="-127"/>
                        <a:cs typeface="Times New Roman" panose="02020603050405020304" pitchFamily="18" charset="0"/>
                      </a:rPr>
                      <m:t>=12</m:t>
                    </m:r>
                    <m:r>
                      <a:rPr lang="vi-VN" sz="3800" i="1">
                        <a:solidFill>
                          <a:schemeClr val="bg1"/>
                        </a:solidFill>
                        <a:ea typeface="Dotum" panose="020B0600000101010101" pitchFamily="34" charset="-127"/>
                        <a:cs typeface="Times New Roman" panose="02020603050405020304" pitchFamily="18" charset="0"/>
                      </a:rPr>
                      <m:t>𝑐𝑚</m:t>
                    </m:r>
                  </m:oMath>
                </a14:m>
                <a:endParaRPr lang="en-US" sz="3800">
                  <a:solidFill>
                    <a:schemeClr val="bg1"/>
                  </a:solidFill>
                  <a:ea typeface="Arial" panose="020B0604020202020204" pitchFamily="34" charset="0"/>
                  <a:cs typeface="Times New Roman" panose="02020603050405020304" pitchFamily="18" charset="0"/>
                </a:endParaRPr>
              </a:p>
              <a:p>
                <a:pPr algn="just">
                  <a:lnSpc>
                    <a:spcPct val="150000"/>
                  </a:lnSpc>
                </a:pPr>
                <a:r>
                  <a:rPr lang="vi-VN" sz="3800">
                    <a:solidFill>
                      <a:schemeClr val="bg1"/>
                    </a:solidFill>
                    <a:ea typeface="Dotum" panose="020B0600000101010101" pitchFamily="34" charset="-127"/>
                    <a:cs typeface="Times New Roman" panose="02020603050405020304" pitchFamily="18" charset="0"/>
                  </a:rPr>
                  <a:t>Vì </a:t>
                </a:r>
                <a14:m>
                  <m:oMath xmlns:m="http://schemas.openxmlformats.org/officeDocument/2006/math">
                    <m:r>
                      <a:rPr lang="vi-VN" sz="3800" i="1">
                        <a:solidFill>
                          <a:schemeClr val="bg1"/>
                        </a:solidFill>
                        <a:ea typeface="Dotum" panose="020B0600000101010101" pitchFamily="34" charset="-127"/>
                        <a:cs typeface="Times New Roman" panose="02020603050405020304" pitchFamily="18" charset="0"/>
                      </a:rPr>
                      <m:t>∆</m:t>
                    </m:r>
                    <m:r>
                      <a:rPr lang="vi-VN" sz="3800" i="1">
                        <a:solidFill>
                          <a:schemeClr val="bg1"/>
                        </a:solidFill>
                        <a:ea typeface="Dotum" panose="020B0600000101010101" pitchFamily="34" charset="-127"/>
                        <a:cs typeface="Times New Roman" panose="02020603050405020304" pitchFamily="18" charset="0"/>
                      </a:rPr>
                      <m:t>𝑆𝐴𝐵</m:t>
                    </m:r>
                  </m:oMath>
                </a14:m>
                <a:r>
                  <a:rPr lang="vi-VN" sz="3800">
                    <a:solidFill>
                      <a:schemeClr val="bg1"/>
                    </a:solidFill>
                    <a:ea typeface="Dotum" panose="020B0600000101010101" pitchFamily="34" charset="-127"/>
                    <a:cs typeface="Times New Roman" panose="02020603050405020304" pitchFamily="18" charset="0"/>
                  </a:rPr>
                  <a:t> cân tại </a:t>
                </a:r>
                <a14:m>
                  <m:oMath xmlns:m="http://schemas.openxmlformats.org/officeDocument/2006/math">
                    <m:r>
                      <a:rPr lang="vi-VN" sz="3800" i="1">
                        <a:solidFill>
                          <a:schemeClr val="bg1"/>
                        </a:solidFill>
                        <a:ea typeface="Dotum" panose="020B0600000101010101" pitchFamily="34" charset="-127"/>
                        <a:cs typeface="Times New Roman" panose="02020603050405020304" pitchFamily="18" charset="0"/>
                      </a:rPr>
                      <m:t>𝑆</m:t>
                    </m:r>
                  </m:oMath>
                </a14:m>
                <a:r>
                  <a:rPr lang="vi-VN" sz="3800">
                    <a:solidFill>
                      <a:schemeClr val="bg1"/>
                    </a:solidFill>
                    <a:ea typeface="Dotum" panose="020B0600000101010101" pitchFamily="34" charset="-127"/>
                    <a:cs typeface="Times New Roman" panose="02020603050405020304" pitchFamily="18" charset="0"/>
                  </a:rPr>
                  <a:t>, có </a:t>
                </a:r>
                <a14:m>
                  <m:oMath xmlns:m="http://schemas.openxmlformats.org/officeDocument/2006/math">
                    <m:r>
                      <a:rPr lang="vi-VN" sz="3800" i="1">
                        <a:solidFill>
                          <a:schemeClr val="bg1"/>
                        </a:solidFill>
                        <a:ea typeface="Dotum" panose="020B0600000101010101" pitchFamily="34" charset="-127"/>
                        <a:cs typeface="Times New Roman" panose="02020603050405020304" pitchFamily="18" charset="0"/>
                      </a:rPr>
                      <m:t>𝑆𝐻</m:t>
                    </m:r>
                  </m:oMath>
                </a14:m>
                <a:r>
                  <a:rPr lang="vi-VN" sz="3800">
                    <a:solidFill>
                      <a:schemeClr val="bg1"/>
                    </a:solidFill>
                    <a:ea typeface="Dotum" panose="020B0600000101010101" pitchFamily="34" charset="-127"/>
                    <a:cs typeface="Times New Roman" panose="02020603050405020304" pitchFamily="18" charset="0"/>
                  </a:rPr>
                  <a:t> là chiều cao nên chũng là đường trung tuyến</a:t>
                </a:r>
                <a:r>
                  <a:rPr lang="en-US" sz="3800" smtClean="0">
                    <a:solidFill>
                      <a:schemeClr val="bg1"/>
                    </a:solidFill>
                    <a:ea typeface="Dotum" panose="020B0600000101010101" pitchFamily="34" charset="-127"/>
                    <a:cs typeface="Times New Roman" panose="02020603050405020304" pitchFamily="18" charset="0"/>
                  </a:rPr>
                  <a:t> </a:t>
                </a:r>
              </a:p>
              <a:p>
                <a:pPr algn="just">
                  <a:lnSpc>
                    <a:spcPct val="150000"/>
                  </a:lnSpc>
                </a:pPr>
                <a14:m>
                  <m:oMath xmlns:m="http://schemas.openxmlformats.org/officeDocument/2006/math">
                    <m:r>
                      <a:rPr lang="en-US" sz="3800" b="0" i="1" smtClean="0">
                        <a:solidFill>
                          <a:schemeClr val="bg1"/>
                        </a:solidFill>
                        <a:latin typeface="Cambria Math" panose="02040503050406030204" pitchFamily="18" charset="0"/>
                        <a:ea typeface="Dotum" panose="020B0600000101010101" pitchFamily="34" charset="-127"/>
                        <a:cs typeface="Times New Roman" panose="02020603050405020304" pitchFamily="18" charset="0"/>
                      </a:rPr>
                      <m:t>⇒</m:t>
                    </m:r>
                    <m:r>
                      <a:rPr lang="vi-VN" sz="3800" i="1">
                        <a:solidFill>
                          <a:schemeClr val="bg1"/>
                        </a:solidFill>
                        <a:ea typeface="Dotum" panose="020B0600000101010101" pitchFamily="34" charset="-127"/>
                        <a:cs typeface="Times New Roman" panose="02020603050405020304" pitchFamily="18" charset="0"/>
                      </a:rPr>
                      <m:t>𝐻𝐵</m:t>
                    </m:r>
                    <m:r>
                      <a:rPr lang="vi-VN" sz="3800" i="1">
                        <a:solidFill>
                          <a:schemeClr val="bg1"/>
                        </a:solidFill>
                        <a:ea typeface="Dotum" panose="020B0600000101010101" pitchFamily="34" charset="-127"/>
                        <a:cs typeface="Times New Roman" panose="02020603050405020304" pitchFamily="18" charset="0"/>
                      </a:rPr>
                      <m:t>=</m:t>
                    </m:r>
                    <m:f>
                      <m:fPr>
                        <m:ctrlPr>
                          <a:rPr lang="en-US" sz="3800" i="1">
                            <a:solidFill>
                              <a:schemeClr val="bg1"/>
                            </a:solidFill>
                            <a:ea typeface="Dotum" panose="020B0600000101010101" pitchFamily="34" charset="-127"/>
                            <a:cs typeface="Times New Roman" panose="02020603050405020304" pitchFamily="18" charset="0"/>
                          </a:rPr>
                        </m:ctrlPr>
                      </m:fPr>
                      <m:num>
                        <m:r>
                          <a:rPr lang="vi-VN" sz="3800" i="1">
                            <a:solidFill>
                              <a:schemeClr val="bg1"/>
                            </a:solidFill>
                            <a:ea typeface="Dotum" panose="020B0600000101010101" pitchFamily="34" charset="-127"/>
                            <a:cs typeface="Times New Roman" panose="02020603050405020304" pitchFamily="18" charset="0"/>
                          </a:rPr>
                          <m:t>1</m:t>
                        </m:r>
                      </m:num>
                      <m:den>
                        <m:r>
                          <a:rPr lang="vi-VN" sz="3800" i="1">
                            <a:solidFill>
                              <a:schemeClr val="bg1"/>
                            </a:solidFill>
                            <a:ea typeface="Dotum" panose="020B0600000101010101" pitchFamily="34" charset="-127"/>
                            <a:cs typeface="Times New Roman" panose="02020603050405020304" pitchFamily="18" charset="0"/>
                          </a:rPr>
                          <m:t>2</m:t>
                        </m:r>
                      </m:den>
                    </m:f>
                    <m:r>
                      <a:rPr lang="vi-VN" sz="3800" i="1">
                        <a:solidFill>
                          <a:schemeClr val="bg1"/>
                        </a:solidFill>
                        <a:ea typeface="Dotum" panose="020B0600000101010101" pitchFamily="34" charset="-127"/>
                        <a:cs typeface="Times New Roman" panose="02020603050405020304" pitchFamily="18" charset="0"/>
                      </a:rPr>
                      <m:t>𝐵𝐶</m:t>
                    </m:r>
                    <m:r>
                      <a:rPr lang="vi-VN" sz="3800" i="1">
                        <a:solidFill>
                          <a:schemeClr val="bg1"/>
                        </a:solidFill>
                        <a:ea typeface="Dotum" panose="020B0600000101010101" pitchFamily="34" charset="-127"/>
                        <a:cs typeface="Times New Roman" panose="02020603050405020304" pitchFamily="18" charset="0"/>
                      </a:rPr>
                      <m:t>=6</m:t>
                    </m:r>
                    <m:r>
                      <a:rPr lang="vi-VN" sz="3800" i="1">
                        <a:solidFill>
                          <a:schemeClr val="bg1"/>
                        </a:solidFill>
                        <a:ea typeface="Dotum" panose="020B0600000101010101" pitchFamily="34" charset="-127"/>
                        <a:cs typeface="Times New Roman" panose="02020603050405020304" pitchFamily="18" charset="0"/>
                      </a:rPr>
                      <m:t>𝑐𝑚</m:t>
                    </m:r>
                  </m:oMath>
                </a14:m>
                <a:r>
                  <a:rPr lang="en-US" sz="3800" smtClean="0">
                    <a:solidFill>
                      <a:schemeClr val="bg1"/>
                    </a:solidFill>
                    <a:ea typeface="Arial" panose="020B0604020202020204" pitchFamily="34" charset="0"/>
                    <a:cs typeface="Times New Roman" panose="02020603050405020304" pitchFamily="18" charset="0"/>
                  </a:rPr>
                  <a:t> </a:t>
                </a:r>
                <a:endParaRPr lang="en-US" sz="3800">
                  <a:solidFill>
                    <a:schemeClr val="bg1"/>
                  </a:solidFill>
                  <a:ea typeface="Arial" panose="020B0604020202020204" pitchFamily="34" charset="0"/>
                  <a:cs typeface="Times New Roman" panose="02020603050405020304"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6027820" y="4300375"/>
                <a:ext cx="11506200" cy="5856283"/>
              </a:xfrm>
              <a:prstGeom prst="rect">
                <a:avLst/>
              </a:prstGeom>
              <a:blipFill>
                <a:blip r:embed="rId9"/>
                <a:stretch>
                  <a:fillRect l="-1749" r="-1749"/>
                </a:stretch>
              </a:blipFill>
            </p:spPr>
            <p:txBody>
              <a:bodyPr/>
              <a:lstStyle/>
              <a:p>
                <a:r>
                  <a:rPr lang="en-US">
                    <a:noFill/>
                  </a:rPr>
                  <a:t> </a:t>
                </a:r>
              </a:p>
            </p:txBody>
          </p:sp>
        </mc:Fallback>
      </mc:AlternateContent>
      <p:pic>
        <p:nvPicPr>
          <p:cNvPr id="5" name="Picture 4"/>
          <p:cNvPicPr>
            <a:picLocks noChangeAspect="1"/>
          </p:cNvPicPr>
          <p:nvPr/>
        </p:nvPicPr>
        <p:blipFill>
          <a:blip r:embed="rId10"/>
          <a:stretch>
            <a:fillRect/>
          </a:stretch>
        </p:blipFill>
        <p:spPr>
          <a:xfrm>
            <a:off x="16972612" y="9073134"/>
            <a:ext cx="962396" cy="1061466"/>
          </a:xfrm>
          <a:prstGeom prst="rect">
            <a:avLst/>
          </a:prstGeom>
        </p:spPr>
      </p:pic>
    </p:spTree>
    <p:extLst>
      <p:ext uri="{BB962C8B-B14F-4D97-AF65-F5344CB8AC3E}">
        <p14:creationId xmlns:p14="http://schemas.microsoft.com/office/powerpoint/2010/main" val="3467164566"/>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up)">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fade">
                                      <p:cBhvr>
                                        <p:cTn id="27" dur="500"/>
                                        <p:tgtEl>
                                          <p:spTgt spid="4">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xEl>
                                              <p:pRg st="1" end="1"/>
                                            </p:txEl>
                                          </p:spTgt>
                                        </p:tgtEl>
                                        <p:attrNameLst>
                                          <p:attrName>style.visibility</p:attrName>
                                        </p:attrNameLst>
                                      </p:cBhvr>
                                      <p:to>
                                        <p:strVal val="visible"/>
                                      </p:to>
                                    </p:set>
                                    <p:animEffect transition="in" filter="wipe(down)">
                                      <p:cBhvr>
                                        <p:cTn id="32" dur="500"/>
                                        <p:tgtEl>
                                          <p:spTgt spid="4">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
                                            <p:txEl>
                                              <p:pRg st="2" end="2"/>
                                            </p:txEl>
                                          </p:spTgt>
                                        </p:tgtEl>
                                        <p:attrNameLst>
                                          <p:attrName>style.visibility</p:attrName>
                                        </p:attrNameLst>
                                      </p:cBhvr>
                                      <p:to>
                                        <p:strVal val="visible"/>
                                      </p:to>
                                    </p:set>
                                    <p:animEffect transition="in" filter="barn(inVertical)">
                                      <p:cBhvr>
                                        <p:cTn id="37" dur="500"/>
                                        <p:tgtEl>
                                          <p:spTgt spid="4">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4">
                                            <p:txEl>
                                              <p:pRg st="3" end="3"/>
                                            </p:txEl>
                                          </p:spTgt>
                                        </p:tgtEl>
                                        <p:attrNameLst>
                                          <p:attrName>style.visibility</p:attrName>
                                        </p:attrNameLst>
                                      </p:cBhvr>
                                      <p:to>
                                        <p:strVal val="visible"/>
                                      </p:to>
                                    </p:set>
                                    <p:animEffect transition="in" filter="randombar(horizontal)">
                                      <p:cBhvr>
                                        <p:cTn id="42" dur="500"/>
                                        <p:tgtEl>
                                          <p:spTgt spid="4">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animEffect transition="in" filter="wipe(left)">
                                      <p:cBhvr>
                                        <p:cTn id="4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22" name="Picture 22"/>
          <p:cNvPicPr>
            <a:picLocks noChangeAspect="1"/>
          </p:cNvPicPr>
          <p:nvPr/>
        </p:nvPicPr>
        <p:blipFill>
          <a:blip r:embed="rId3" cstate="print">
            <a:duotone>
              <a:prstClr val="black"/>
              <a:srgbClr val="4CA289">
                <a:tint val="45000"/>
                <a:satMod val="400000"/>
              </a:srgbClr>
            </a:duotone>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3073917">
            <a:off x="16686474" y="496586"/>
            <a:ext cx="1745519" cy="983837"/>
          </a:xfrm>
          <a:prstGeom prst="rect">
            <a:avLst/>
          </a:prstGeom>
        </p:spPr>
      </p:pic>
      <p:sp>
        <p:nvSpPr>
          <p:cNvPr id="11" name="Rectangle 10"/>
          <p:cNvSpPr/>
          <p:nvPr/>
        </p:nvSpPr>
        <p:spPr>
          <a:xfrm>
            <a:off x="713873" y="34834"/>
            <a:ext cx="5029200" cy="1103892"/>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sz="5000" b="1" i="0" u="none" strike="noStrike" kern="0" cap="none" spc="0" normalizeH="0" baseline="0" noProof="0">
                <a:ln>
                  <a:noFill/>
                </a:ln>
                <a:solidFill>
                  <a:srgbClr val="FFFF00"/>
                </a:solidFill>
                <a:effectLst/>
                <a:uLnTx/>
                <a:uFillTx/>
                <a:latin typeface="Arial" panose="020B0604020202020204" pitchFamily="34" charset="0"/>
                <a:ea typeface="Calibri" panose="020F0502020204030204" pitchFamily="34" charset="0"/>
                <a:cs typeface="Arial" panose="020B0604020202020204" pitchFamily="34" charset="0"/>
              </a:rPr>
              <a:t>Câu hỏi thêm</a:t>
            </a:r>
            <a:endParaRPr kumimoji="0" lang="en-US" sz="5000" b="1" i="0" u="none" strike="noStrike" kern="0" cap="none" spc="0" normalizeH="0" baseline="0" noProof="0" smtClean="0">
              <a:ln>
                <a:noFill/>
              </a:ln>
              <a:solidFill>
                <a:srgbClr val="FFFF00"/>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2" name="Rectangle 1"/>
              <p:cNvSpPr/>
              <p:nvPr/>
            </p:nvSpPr>
            <p:spPr>
              <a:xfrm>
                <a:off x="689810" y="1138726"/>
                <a:ext cx="16764000" cy="1932067"/>
              </a:xfrm>
              <a:prstGeom prst="rect">
                <a:avLst/>
              </a:prstGeom>
            </p:spPr>
            <p:txBody>
              <a:bodyPr wrap="square">
                <a:spAutoFit/>
              </a:bodyPr>
              <a:lstStyle/>
              <a:p>
                <a:pPr marL="0" marR="0" lvl="0" indent="0" algn="just" defTabSz="914400" rtl="0" eaLnBrk="1" fontAlgn="auto" latinLnBrk="0" hangingPunct="1">
                  <a:lnSpc>
                    <a:spcPct val="150000"/>
                  </a:lnSpc>
                  <a:spcBef>
                    <a:spcPts val="300"/>
                  </a:spcBef>
                  <a:spcAft>
                    <a:spcPts val="300"/>
                  </a:spcAft>
                  <a:buClrTx/>
                  <a:buSzTx/>
                  <a:buFontTx/>
                  <a:buNone/>
                  <a:tabLst/>
                  <a:defRPr/>
                </a:pPr>
                <a:r>
                  <a:rPr kumimoji="0" lang="vi-VN" sz="3800" b="0" i="0" u="none" strike="noStrike" kern="1200" cap="none" spc="0" normalizeH="0" baseline="0" noProof="0" smtClean="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Cho hình chóp tứ giác đều </a:t>
                </a:r>
                <a14:m>
                  <m:oMath xmlns:m="http://schemas.openxmlformats.org/officeDocument/2006/math">
                    <m:r>
                      <m:rPr>
                        <m:sty m:val="p"/>
                      </m:rPr>
                      <a:rPr kumimoji="0" lang="vi-VN" sz="3800" b="0" i="0"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S</m:t>
                    </m:r>
                    <m:r>
                      <a:rPr kumimoji="0" lang="vi-VN" sz="3800" b="0" i="0"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m:t>
                    </m:r>
                    <m:r>
                      <m:rPr>
                        <m:sty m:val="p"/>
                      </m:rPr>
                      <a:rPr kumimoji="0" lang="vi-VN" sz="3800" b="0" i="0"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ABCD</m:t>
                    </m:r>
                  </m:oMath>
                </a14:m>
                <a:r>
                  <a:rPr kumimoji="0" lang="vi-VN" sz="38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 có </a:t>
                </a:r>
                <a14:m>
                  <m:oMath xmlns:m="http://schemas.openxmlformats.org/officeDocument/2006/math">
                    <m:r>
                      <m:rPr>
                        <m:sty m:val="p"/>
                      </m:rPr>
                      <a:rPr kumimoji="0" lang="vi-VN" sz="3800" b="0" i="0"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SH</m:t>
                    </m:r>
                  </m:oMath>
                </a14:m>
                <a:r>
                  <a:rPr kumimoji="0" lang="vi-VN" sz="38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 vuông góc với </a:t>
                </a:r>
                <a14:m>
                  <m:oMath xmlns:m="http://schemas.openxmlformats.org/officeDocument/2006/math">
                    <m:r>
                      <m:rPr>
                        <m:sty m:val="p"/>
                      </m:rPr>
                      <a:rPr kumimoji="0" lang="vi-VN" sz="3800" b="0" i="0"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AB</m:t>
                    </m:r>
                  </m:oMath>
                </a14:m>
                <a:r>
                  <a:rPr kumimoji="0" lang="vi-VN" sz="38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m:rPr>
                        <m:sty m:val="p"/>
                      </m:rPr>
                      <a:rPr kumimoji="0" lang="vi-VN" sz="3800" b="0" i="0"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SC</m:t>
                    </m:r>
                    <m:r>
                      <a:rPr kumimoji="0" lang="vi-VN" sz="3800" b="0" i="0"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m:t>
                    </m:r>
                    <m:r>
                      <a:rPr kumimoji="0" lang="vi-VN" sz="3800" b="0" i="0"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10</m:t>
                    </m:r>
                    <m:r>
                      <a:rPr kumimoji="0" lang="vi-VN" sz="3800" b="0" i="0"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 </m:t>
                    </m:r>
                    <m:r>
                      <m:rPr>
                        <m:sty m:val="p"/>
                      </m:rPr>
                      <a:rPr kumimoji="0" lang="vi-VN" sz="3800" b="0" i="0"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cm</m:t>
                    </m:r>
                  </m:oMath>
                </a14:m>
                <a:r>
                  <a:rPr kumimoji="0" lang="vi-VN" sz="38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m:rPr>
                        <m:sty m:val="p"/>
                      </m:rPr>
                      <a:rPr kumimoji="0" lang="vi-VN" sz="3800" b="0" i="0"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BD</m:t>
                    </m:r>
                    <m:r>
                      <a:rPr kumimoji="0" lang="vi-VN" sz="3800" b="0" i="0"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m:t>
                    </m:r>
                    <m:r>
                      <a:rPr kumimoji="0" lang="vi-VN" sz="3800" b="0" i="0"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12</m:t>
                    </m:r>
                    <m:rad>
                      <m:radPr>
                        <m:degHide m:val="on"/>
                        <m:ctrlPr>
                          <a:rPr kumimoji="0" lang="en-US" sz="3800" b="0" i="0"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ctrlPr>
                      </m:radPr>
                      <m:deg/>
                      <m:e>
                        <m:r>
                          <a:rPr kumimoji="0" lang="vi-VN" sz="3800" b="0" i="0"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2</m:t>
                        </m:r>
                      </m:e>
                    </m:rad>
                    <m:r>
                      <a:rPr kumimoji="0" lang="vi-VN" sz="3800" b="0" i="0"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 </m:t>
                    </m:r>
                    <m:r>
                      <m:rPr>
                        <m:sty m:val="p"/>
                      </m:rPr>
                      <a:rPr kumimoji="0" lang="vi-VN" sz="3800" b="0" i="0"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cm</m:t>
                    </m:r>
                  </m:oMath>
                </a14:m>
                <a:r>
                  <a:rPr kumimoji="0" lang="vi-VN" sz="38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 Tính diện tích xung quanh của hình chóp?</a:t>
                </a:r>
                <a:endParaRPr kumimoji="0" lang="en-US" sz="3800" b="0" i="0" u="none" strike="noStrike" kern="1200" cap="none" spc="0" normalizeH="0" baseline="0" noProof="0">
                  <a:ln>
                    <a:noFill/>
                  </a:ln>
                  <a:solidFill>
                    <a:prstClr val="white"/>
                  </a:solidFill>
                  <a:effectLst/>
                  <a:uLnTx/>
                  <a:uFillTx/>
                  <a:latin typeface="Calibri"/>
                  <a:ea typeface="Arial" panose="020B060402020202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689810" y="1138726"/>
                <a:ext cx="16764000" cy="1932067"/>
              </a:xfrm>
              <a:prstGeom prst="rect">
                <a:avLst/>
              </a:prstGeom>
              <a:blipFill>
                <a:blip r:embed="rId6"/>
                <a:stretch>
                  <a:fillRect l="-1200" r="-1200" b="-5047"/>
                </a:stretch>
              </a:blipFill>
            </p:spPr>
            <p:txBody>
              <a:bodyPr/>
              <a:lstStyle/>
              <a:p>
                <a:r>
                  <a:rPr lang="en-US">
                    <a:noFill/>
                  </a:rPr>
                  <a:t> </a:t>
                </a:r>
              </a:p>
            </p:txBody>
          </p:sp>
        </mc:Fallback>
      </mc:AlternateContent>
      <p:sp>
        <p:nvSpPr>
          <p:cNvPr id="14" name="Oval Callout 13"/>
          <p:cNvSpPr/>
          <p:nvPr/>
        </p:nvSpPr>
        <p:spPr>
          <a:xfrm>
            <a:off x="8240858" y="3298658"/>
            <a:ext cx="1661903" cy="812992"/>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a:ln>
                <a:noFill/>
              </a:ln>
              <a:solidFill>
                <a:prstClr val="black"/>
              </a:solidFill>
              <a:effectLst/>
              <a:uLnTx/>
              <a:uFillTx/>
              <a:latin typeface="Calibri"/>
              <a:ea typeface="+mn-ea"/>
              <a:cs typeface="+mn-cs"/>
            </a:endParaRPr>
          </a:p>
        </p:txBody>
      </p:sp>
      <p:pic>
        <p:nvPicPr>
          <p:cNvPr id="3" name="Picture 2"/>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brightnessContrast contrast="-40000"/>
                    </a14:imgEffect>
                  </a14:imgLayer>
                </a14:imgProps>
              </a:ext>
            </a:extLst>
          </a:blip>
          <a:stretch>
            <a:fillRect/>
          </a:stretch>
        </p:blipFill>
        <p:spPr>
          <a:xfrm>
            <a:off x="830178" y="4468817"/>
            <a:ext cx="4524046" cy="5470616"/>
          </a:xfrm>
          <a:prstGeom prst="rect">
            <a:avLst/>
          </a:prstGeom>
        </p:spPr>
      </p:pic>
      <p:pic>
        <p:nvPicPr>
          <p:cNvPr id="5" name="Picture 4"/>
          <p:cNvPicPr>
            <a:picLocks noChangeAspect="1"/>
          </p:cNvPicPr>
          <p:nvPr/>
        </p:nvPicPr>
        <p:blipFill>
          <a:blip r:embed="rId9"/>
          <a:stretch>
            <a:fillRect/>
          </a:stretch>
        </p:blipFill>
        <p:spPr>
          <a:xfrm>
            <a:off x="16972612" y="9073134"/>
            <a:ext cx="962396" cy="1061466"/>
          </a:xfrm>
          <a:prstGeom prst="rect">
            <a:avLst/>
          </a:prstGeom>
        </p:spPr>
      </p:pic>
      <mc:AlternateContent xmlns:mc="http://schemas.openxmlformats.org/markup-compatibility/2006">
        <mc:Choice xmlns:a14="http://schemas.microsoft.com/office/drawing/2010/main" Requires="a14">
          <p:sp>
            <p:nvSpPr>
              <p:cNvPr id="9" name="Rectangle 8"/>
              <p:cNvSpPr/>
              <p:nvPr/>
            </p:nvSpPr>
            <p:spPr>
              <a:xfrm>
                <a:off x="5947610" y="4752749"/>
                <a:ext cx="11506200" cy="5104218"/>
              </a:xfrm>
              <a:prstGeom prst="rect">
                <a:avLst/>
              </a:prstGeom>
            </p:spPr>
            <p:txBody>
              <a:bodyPr wrap="square">
                <a:spAutoFit/>
              </a:bodyPr>
              <a:lstStyle/>
              <a:p>
                <a:pPr marL="0" marR="0" lvl="0" indent="0" algn="ctr" defTabSz="914400" rtl="0" eaLnBrk="1" fontAlgn="auto" latinLnBrk="0" hangingPunct="1">
                  <a:lnSpc>
                    <a:spcPct val="150000"/>
                  </a:lnSpc>
                  <a:spcBef>
                    <a:spcPts val="600"/>
                  </a:spcBef>
                  <a:spcAft>
                    <a:spcPts val="600"/>
                  </a:spcAft>
                  <a:buClrTx/>
                  <a:buSzTx/>
                  <a:buFontTx/>
                  <a:buNone/>
                  <a:tabLst/>
                  <a:defRPr/>
                </a:pPr>
                <a:r>
                  <a:rPr kumimoji="0" lang="vi-VN" sz="3800" b="0" i="0" u="none" strike="noStrike" kern="1200" cap="none" spc="0" normalizeH="0" baseline="0" noProof="0" smtClean="0">
                    <a:ln>
                      <a:noFill/>
                    </a:ln>
                    <a:solidFill>
                      <a:prstClr val="white"/>
                    </a:solidFill>
                    <a:effectLst/>
                    <a:uLnTx/>
                    <a:uFillTx/>
                    <a:latin typeface="Arial" panose="020B0604020202020204" pitchFamily="34" charset="0"/>
                    <a:ea typeface="Dotum" panose="020B0600000101010101" pitchFamily="34" charset="-127"/>
                    <a:cs typeface="Times New Roman" panose="02020603050405020304" pitchFamily="18" charset="0"/>
                  </a:rPr>
                  <a:t>Áp </a:t>
                </a:r>
                <a:r>
                  <a:rPr kumimoji="0" lang="vi-VN" sz="3800" b="0" i="0" u="none" strike="noStrike" kern="1200" cap="none" spc="0" normalizeH="0" baseline="0" noProof="0">
                    <a:ln>
                      <a:noFill/>
                    </a:ln>
                    <a:solidFill>
                      <a:prstClr val="white"/>
                    </a:solidFill>
                    <a:effectLst/>
                    <a:uLnTx/>
                    <a:uFillTx/>
                    <a:latin typeface="Arial" panose="020B0604020202020204" pitchFamily="34" charset="0"/>
                    <a:ea typeface="Dotum" panose="020B0600000101010101" pitchFamily="34" charset="-127"/>
                    <a:cs typeface="Times New Roman" panose="02020603050405020304" pitchFamily="18" charset="0"/>
                  </a:rPr>
                  <a:t>dụng định lí Pythagore cho </a:t>
                </a:r>
                <a14:m>
                  <m:oMath xmlns:m="http://schemas.openxmlformats.org/officeDocument/2006/math">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m:t>
                    </m:r>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𝑆𝐻𝐵</m:t>
                    </m:r>
                  </m:oMath>
                </a14:m>
                <a:r>
                  <a:rPr kumimoji="0" lang="vi-VN" sz="3800" b="0" i="0" u="none" strike="noStrike" kern="1200" cap="none" spc="0" normalizeH="0" baseline="0" noProof="0">
                    <a:ln>
                      <a:noFill/>
                    </a:ln>
                    <a:solidFill>
                      <a:prstClr val="white"/>
                    </a:solidFill>
                    <a:effectLst/>
                    <a:uLnTx/>
                    <a:uFillTx/>
                    <a:latin typeface="Arial" panose="020B0604020202020204" pitchFamily="34" charset="0"/>
                    <a:ea typeface="Dotum" panose="020B0600000101010101" pitchFamily="34" charset="-127"/>
                    <a:cs typeface="Times New Roman" panose="02020603050405020304" pitchFamily="18" charset="0"/>
                  </a:rPr>
                  <a:t> vuông tại </a:t>
                </a:r>
                <a14:m>
                  <m:oMath xmlns:m="http://schemas.openxmlformats.org/officeDocument/2006/math">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𝐻</m:t>
                    </m:r>
                  </m:oMath>
                </a14:m>
                <a:r>
                  <a:rPr kumimoji="0" lang="vi-VN" sz="3800" b="0" i="0" u="none" strike="noStrike" kern="1200" cap="none" spc="0" normalizeH="0" baseline="0" noProof="0">
                    <a:ln>
                      <a:noFill/>
                    </a:ln>
                    <a:solidFill>
                      <a:prstClr val="white"/>
                    </a:solidFill>
                    <a:effectLst/>
                    <a:uLnTx/>
                    <a:uFillTx/>
                    <a:latin typeface="Arial" panose="020B0604020202020204" pitchFamily="34" charset="0"/>
                    <a:ea typeface="Dotum" panose="020B0600000101010101" pitchFamily="34" charset="-127"/>
                    <a:cs typeface="Times New Roman" panose="02020603050405020304" pitchFamily="18" charset="0"/>
                  </a:rPr>
                  <a:t>: </a:t>
                </a:r>
                <a:endParaRPr kumimoji="0" lang="en-US" sz="3800" b="0" i="0" u="none" strike="noStrike" kern="1200" cap="none" spc="0" normalizeH="0" baseline="0" noProof="0" smtClean="0">
                  <a:ln>
                    <a:noFill/>
                  </a:ln>
                  <a:solidFill>
                    <a:prstClr val="white"/>
                  </a:solidFill>
                  <a:effectLst/>
                  <a:uLnTx/>
                  <a:uFillTx/>
                  <a:latin typeface="Arial" panose="020B0604020202020204" pitchFamily="34" charset="0"/>
                  <a:ea typeface="Dotum" panose="020B0600000101010101" pitchFamily="34" charset="-127"/>
                  <a:cs typeface="Times New Roman" panose="02020603050405020304" pitchFamily="18" charset="0"/>
                </a:endParaRPr>
              </a:p>
              <a:p>
                <a:pPr marL="0" marR="0" lvl="0" indent="0" algn="ctr" defTabSz="914400" rtl="0" eaLnBrk="1" fontAlgn="auto" latinLnBrk="0" hangingPunct="1">
                  <a:lnSpc>
                    <a:spcPct val="150000"/>
                  </a:lnSpc>
                  <a:spcBef>
                    <a:spcPts val="600"/>
                  </a:spcBef>
                  <a:spcAft>
                    <a:spcPts val="600"/>
                  </a:spcAft>
                  <a:buClrTx/>
                  <a:buSzTx/>
                  <a:buFontTx/>
                  <a:buNone/>
                  <a:tabLst/>
                  <a:defRPr/>
                </a:pPr>
                <a14:m>
                  <m:oMathPara xmlns:m="http://schemas.openxmlformats.org/officeDocument/2006/math">
                    <m:oMathParaPr>
                      <m:jc m:val="centerGroup"/>
                    </m:oMathParaPr>
                    <m:oMath xmlns:m="http://schemas.openxmlformats.org/officeDocument/2006/math">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𝑆𝐻</m:t>
                      </m:r>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m:t>
                      </m:r>
                      <m:rad>
                        <m:radPr>
                          <m:degHide m:val="on"/>
                          <m:ctrlPr>
                            <a:rPr kumimoji="0" lang="en-US"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ctrlPr>
                        </m:radPr>
                        <m:deg/>
                        <m:e>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𝑆</m:t>
                          </m:r>
                          <m:sSup>
                            <m:sSupPr>
                              <m:ctrlPr>
                                <a:rPr kumimoji="0" lang="en-US"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ctrlPr>
                            </m:sSupPr>
                            <m:e>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𝐵</m:t>
                              </m:r>
                            </m:e>
                            <m:sup>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2</m:t>
                              </m:r>
                            </m:sup>
                          </m:sSup>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m:t>
                          </m:r>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𝐻</m:t>
                          </m:r>
                          <m:sSup>
                            <m:sSupPr>
                              <m:ctrlPr>
                                <a:rPr kumimoji="0" lang="en-US"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ctrlPr>
                            </m:sSupPr>
                            <m:e>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𝐵</m:t>
                              </m:r>
                            </m:e>
                            <m:sup>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2</m:t>
                              </m:r>
                            </m:sup>
                          </m:sSup>
                        </m:e>
                      </m:rad>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m:t>
                      </m:r>
                      <m:rad>
                        <m:radPr>
                          <m:degHide m:val="on"/>
                          <m:ctrlPr>
                            <a:rPr kumimoji="0" lang="en-US"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ctrlPr>
                        </m:radPr>
                        <m:deg/>
                        <m:e>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𝑆</m:t>
                          </m:r>
                          <m:sSup>
                            <m:sSupPr>
                              <m:ctrlPr>
                                <a:rPr kumimoji="0" lang="en-US"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ctrlPr>
                            </m:sSupPr>
                            <m:e>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𝐶</m:t>
                              </m:r>
                            </m:e>
                            <m:sup>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2</m:t>
                              </m:r>
                            </m:sup>
                          </m:sSup>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m:t>
                          </m:r>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𝐻</m:t>
                          </m:r>
                          <m:sSup>
                            <m:sSupPr>
                              <m:ctrlPr>
                                <a:rPr kumimoji="0" lang="en-US"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ctrlPr>
                            </m:sSupPr>
                            <m:e>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𝐵</m:t>
                              </m:r>
                            </m:e>
                            <m:sup>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2</m:t>
                              </m:r>
                            </m:sup>
                          </m:sSup>
                        </m:e>
                      </m:rad>
                    </m:oMath>
                  </m:oMathPara>
                </a14:m>
                <a:endParaRPr kumimoji="0" lang="en-US" sz="3800" b="0" i="0" u="none" strike="noStrike" kern="1200" cap="none" spc="0" normalizeH="0" baseline="0" noProof="0">
                  <a:ln>
                    <a:noFill/>
                  </a:ln>
                  <a:solidFill>
                    <a:prstClr val="white"/>
                  </a:solidFill>
                  <a:effectLst/>
                  <a:uLnTx/>
                  <a:uFillTx/>
                  <a:latin typeface="Calibri"/>
                  <a:ea typeface="Arial" panose="020B0604020202020204" pitchFamily="34" charset="0"/>
                  <a:cs typeface="Times New Roman" panose="02020603050405020304" pitchFamily="18" charset="0"/>
                </a:endParaRPr>
              </a:p>
              <a:p>
                <a:pPr marL="0" marR="0" lvl="0" indent="0" algn="ctr" defTabSz="914400" rtl="0" eaLnBrk="1" fontAlgn="auto" latinLnBrk="0" hangingPunct="1">
                  <a:lnSpc>
                    <a:spcPct val="150000"/>
                  </a:lnSpc>
                  <a:spcBef>
                    <a:spcPts val="600"/>
                  </a:spcBef>
                  <a:spcAft>
                    <a:spcPts val="600"/>
                  </a:spcAft>
                  <a:buClrTx/>
                  <a:buSzTx/>
                  <a:buFontTx/>
                  <a:buNone/>
                  <a:tabLst/>
                  <a:defRPr/>
                </a:pPr>
                <a14:m>
                  <m:oMath xmlns:m="http://schemas.openxmlformats.org/officeDocument/2006/math">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𝑆𝐻</m:t>
                    </m:r>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m:t>
                    </m:r>
                    <m:rad>
                      <m:radPr>
                        <m:degHide m:val="on"/>
                        <m:ctrlPr>
                          <a:rPr kumimoji="0" lang="en-US"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ctrlPr>
                      </m:radPr>
                      <m:deg/>
                      <m:e>
                        <m:sSup>
                          <m:sSupPr>
                            <m:ctrlPr>
                              <a:rPr kumimoji="0" lang="en-US"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ctrlPr>
                          </m:sSupPr>
                          <m:e>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10</m:t>
                            </m:r>
                          </m:e>
                          <m:sup>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2</m:t>
                            </m:r>
                          </m:sup>
                        </m:sSup>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m:t>
                        </m:r>
                        <m:sSup>
                          <m:sSupPr>
                            <m:ctrlPr>
                              <a:rPr kumimoji="0" lang="en-US"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ctrlPr>
                          </m:sSupPr>
                          <m:e>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6</m:t>
                            </m:r>
                          </m:e>
                          <m:sup>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2</m:t>
                            </m:r>
                          </m:sup>
                        </m:sSup>
                      </m:e>
                    </m:rad>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m:t>
                    </m:r>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8</m:t>
                    </m:r>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𝑐𝑚</m:t>
                    </m:r>
                  </m:oMath>
                </a14:m>
                <a:r>
                  <a:rPr kumimoji="0" lang="vi-VN" sz="3800" b="0" i="0" u="none" strike="noStrike" kern="1200" cap="none" spc="0" normalizeH="0" baseline="0" noProof="0">
                    <a:ln>
                      <a:noFill/>
                    </a:ln>
                    <a:solidFill>
                      <a:prstClr val="white"/>
                    </a:solidFill>
                    <a:effectLst/>
                    <a:uLnTx/>
                    <a:uFillTx/>
                    <a:latin typeface="Arial" panose="020B0604020202020204" pitchFamily="34" charset="0"/>
                    <a:ea typeface="Dotum" panose="020B0600000101010101" pitchFamily="34" charset="-127"/>
                    <a:cs typeface="Times New Roman" panose="02020603050405020304" pitchFamily="18" charset="0"/>
                  </a:rPr>
                  <a:t> </a:t>
                </a:r>
                <a:endParaRPr kumimoji="0" lang="en-US" sz="3800" b="0" i="0" u="none" strike="noStrike" kern="1200" cap="none" spc="0" normalizeH="0" baseline="0" noProof="0">
                  <a:ln>
                    <a:noFill/>
                  </a:ln>
                  <a:solidFill>
                    <a:prstClr val="white"/>
                  </a:solidFill>
                  <a:effectLst/>
                  <a:uLnTx/>
                  <a:uFillTx/>
                  <a:latin typeface="Calibri"/>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50000"/>
                  </a:lnSpc>
                  <a:spcBef>
                    <a:spcPts val="600"/>
                  </a:spcBef>
                  <a:spcAft>
                    <a:spcPts val="60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ctrlPr>
                        </m:sSubPr>
                        <m:e>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𝑆</m:t>
                          </m:r>
                        </m:e>
                        <m:sub>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𝑥𝑞</m:t>
                          </m:r>
                        </m:sub>
                      </m:sSub>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m:t>
                      </m:r>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𝑝</m:t>
                      </m:r>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m:t>
                      </m:r>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𝑑</m:t>
                      </m:r>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m:t>
                      </m:r>
                      <m:f>
                        <m:fPr>
                          <m:ctrlPr>
                            <a:rPr kumimoji="0" lang="en-US"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ctrlPr>
                        </m:fPr>
                        <m:num>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1</m:t>
                          </m:r>
                        </m:num>
                        <m:den>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2</m:t>
                          </m:r>
                        </m:den>
                      </m:f>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 . </m:t>
                      </m:r>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12</m:t>
                      </m:r>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 . </m:t>
                      </m:r>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4</m:t>
                      </m:r>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 . </m:t>
                      </m:r>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8</m:t>
                      </m:r>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m:t>
                      </m:r>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192</m:t>
                      </m:r>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 </m:t>
                      </m:r>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𝑐</m:t>
                      </m:r>
                      <m:sSup>
                        <m:sSupPr>
                          <m:ctrlPr>
                            <a:rPr kumimoji="0" lang="en-US"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ctrlPr>
                        </m:sSupPr>
                        <m:e>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𝑚</m:t>
                          </m:r>
                        </m:e>
                        <m:sup>
                          <m:r>
                            <a:rPr kumimoji="0" lang="vi-VN" sz="3800" b="0" i="1" u="none" strike="noStrike" kern="1200" cap="none" spc="0" normalizeH="0" baseline="0" noProof="0">
                              <a:ln>
                                <a:noFill/>
                              </a:ln>
                              <a:solidFill>
                                <a:prstClr val="white"/>
                              </a:solidFill>
                              <a:effectLst/>
                              <a:uLnTx/>
                              <a:uFillTx/>
                              <a:ea typeface="Dotum" panose="020B0600000101010101" pitchFamily="34" charset="-127"/>
                              <a:cs typeface="Times New Roman" panose="02020603050405020304" pitchFamily="18" charset="0"/>
                            </a:rPr>
                            <m:t>2</m:t>
                          </m:r>
                        </m:sup>
                      </m:sSup>
                    </m:oMath>
                  </m:oMathPara>
                </a14:m>
                <a:endParaRPr kumimoji="0" lang="en-US" sz="3800" b="0" i="0" u="none" strike="noStrike" kern="1200" cap="none" spc="0" normalizeH="0" baseline="0" noProof="0">
                  <a:ln>
                    <a:noFill/>
                  </a:ln>
                  <a:solidFill>
                    <a:prstClr val="white"/>
                  </a:solidFill>
                  <a:effectLst/>
                  <a:uLnTx/>
                  <a:uFillTx/>
                  <a:latin typeface="Calibri"/>
                  <a:ea typeface="+mn-ea"/>
                  <a:cs typeface="+mn-cs"/>
                </a:endParaRPr>
              </a:p>
            </p:txBody>
          </p:sp>
        </mc:Choice>
        <mc:Fallback>
          <p:sp>
            <p:nvSpPr>
              <p:cNvPr id="9" name="Rectangle 8"/>
              <p:cNvSpPr>
                <a:spLocks noRot="1" noChangeAspect="1" noMove="1" noResize="1" noEditPoints="1" noAdjustHandles="1" noChangeArrowheads="1" noChangeShapeType="1" noTextEdit="1"/>
              </p:cNvSpPr>
              <p:nvPr/>
            </p:nvSpPr>
            <p:spPr>
              <a:xfrm>
                <a:off x="5947610" y="4752749"/>
                <a:ext cx="11506200" cy="5104218"/>
              </a:xfrm>
              <a:prstGeom prst="rect">
                <a:avLst/>
              </a:prstGeom>
              <a:blipFill>
                <a:blip r:embed="rId10"/>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372620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500"/>
                                        <p:tgtEl>
                                          <p:spTgt spid="9">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9">
                                            <p:txEl>
                                              <p:pRg st="2" end="2"/>
                                            </p:txEl>
                                          </p:spTgt>
                                        </p:tgtEl>
                                        <p:attrNameLst>
                                          <p:attrName>style.visibility</p:attrName>
                                        </p:attrNameLst>
                                      </p:cBhvr>
                                      <p:to>
                                        <p:strVal val="visible"/>
                                      </p:to>
                                    </p:set>
                                    <p:animEffect transition="in" filter="wipe(left)">
                                      <p:cBhvr>
                                        <p:cTn id="20" dur="500"/>
                                        <p:tgtEl>
                                          <p:spTgt spid="9">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Effect transition="in" filter="randombar(horizontal)">
                                      <p:cBhvr>
                                        <p:cTn id="25"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14" name="Picture 4"/>
          <p:cNvPicPr>
            <a:picLocks noChangeAspect="1"/>
          </p:cNvPicPr>
          <p:nvPr/>
        </p:nvPicPr>
        <p:blipFill>
          <a:blip r:embed="rId2">
            <a:alphaModFix amt="56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9474849" y="419100"/>
            <a:ext cx="6544433" cy="6544433"/>
          </a:xfrm>
          <a:prstGeom prst="rect">
            <a:avLst/>
          </a:prstGeom>
        </p:spPr>
      </p:pic>
      <p:grpSp>
        <p:nvGrpSpPr>
          <p:cNvPr id="2" name="Group 2"/>
          <p:cNvGrpSpPr/>
          <p:nvPr/>
        </p:nvGrpSpPr>
        <p:grpSpPr>
          <a:xfrm>
            <a:off x="2047146" y="2019300"/>
            <a:ext cx="13878654" cy="4108076"/>
            <a:chOff x="0" y="0"/>
            <a:chExt cx="5678267" cy="1677975"/>
          </a:xfrm>
        </p:grpSpPr>
        <p:sp>
          <p:nvSpPr>
            <p:cNvPr id="3" name="Freeform 3"/>
            <p:cNvSpPr/>
            <p:nvPr/>
          </p:nvSpPr>
          <p:spPr>
            <a:xfrm>
              <a:off x="0" y="0"/>
              <a:ext cx="5678267" cy="1677975"/>
            </a:xfrm>
            <a:custGeom>
              <a:avLst/>
              <a:gdLst/>
              <a:ahLst/>
              <a:cxnLst/>
              <a:rect l="l" t="t" r="r" b="b"/>
              <a:pathLst>
                <a:path w="5678267" h="1677975">
                  <a:moveTo>
                    <a:pt x="5553807" y="1677975"/>
                  </a:moveTo>
                  <a:lnTo>
                    <a:pt x="124460" y="1677975"/>
                  </a:lnTo>
                  <a:cubicBezTo>
                    <a:pt x="55880" y="1677975"/>
                    <a:pt x="0" y="1622095"/>
                    <a:pt x="0" y="1553515"/>
                  </a:cubicBezTo>
                  <a:lnTo>
                    <a:pt x="0" y="124460"/>
                  </a:lnTo>
                  <a:cubicBezTo>
                    <a:pt x="0" y="55880"/>
                    <a:pt x="55880" y="0"/>
                    <a:pt x="124460" y="0"/>
                  </a:cubicBezTo>
                  <a:lnTo>
                    <a:pt x="5553807" y="0"/>
                  </a:lnTo>
                  <a:cubicBezTo>
                    <a:pt x="5622387" y="0"/>
                    <a:pt x="5678267" y="55880"/>
                    <a:pt x="5678267" y="124460"/>
                  </a:cubicBezTo>
                  <a:lnTo>
                    <a:pt x="5678267" y="1553515"/>
                  </a:lnTo>
                  <a:cubicBezTo>
                    <a:pt x="5678267" y="1622095"/>
                    <a:pt x="5622387" y="1677975"/>
                    <a:pt x="5553807" y="1677975"/>
                  </a:cubicBezTo>
                  <a:close/>
                </a:path>
              </a:pathLst>
            </a:custGeom>
            <a:solidFill>
              <a:srgbClr val="FFFFFF"/>
            </a:solidFill>
          </p:spPr>
        </p:sp>
      </p:gr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365114" y="1207906"/>
            <a:ext cx="2464832" cy="5744312"/>
          </a:xfrm>
          <a:prstGeom prst="rect">
            <a:avLst/>
          </a:prstGeom>
        </p:spPr>
      </p:pic>
      <p:pic>
        <p:nvPicPr>
          <p:cNvPr id="7"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295400" y="8221808"/>
            <a:ext cx="12469085" cy="4130384"/>
          </a:xfrm>
          <a:prstGeom prst="rect">
            <a:avLst/>
          </a:prstGeom>
        </p:spPr>
      </p:pic>
      <p:pic>
        <p:nvPicPr>
          <p:cNvPr id="8"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7315200" y="8648700"/>
            <a:ext cx="12469085" cy="4130384"/>
          </a:xfrm>
          <a:prstGeom prst="rect">
            <a:avLst/>
          </a:prstGeom>
        </p:spPr>
      </p:pic>
      <p:grpSp>
        <p:nvGrpSpPr>
          <p:cNvPr id="10" name="Group 4"/>
          <p:cNvGrpSpPr/>
          <p:nvPr/>
        </p:nvGrpSpPr>
        <p:grpSpPr>
          <a:xfrm>
            <a:off x="1600200" y="1409700"/>
            <a:ext cx="2466580" cy="2297914"/>
            <a:chOff x="0" y="0"/>
            <a:chExt cx="6350000" cy="6350000"/>
          </a:xfrm>
          <a:solidFill>
            <a:srgbClr val="87CB8F"/>
          </a:solidFill>
        </p:grpSpPr>
        <p:sp>
          <p:nvSpPr>
            <p:cNvPr id="12"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pic>
        <p:nvPicPr>
          <p:cNvPr id="15" name="Picture 23"/>
          <p:cNvPicPr>
            <a:picLocks noChangeAspect="1"/>
          </p:cNvPicPr>
          <p:nvPr/>
        </p:nvPicPr>
        <p:blipFill>
          <a:blip r:embed="rId8">
            <a:lum bright="70000" contrast="-70000"/>
            <a:extLst>
              <a:ext uri="{BEBA8EAE-BF5A-486C-A8C5-ECC9F3942E4B}">
                <a14:imgProps xmlns:a14="http://schemas.microsoft.com/office/drawing/2010/main">
                  <a14:imgLayer r:embed="rId9">
                    <a14:imgEffect>
                      <a14:saturation sat="300000"/>
                    </a14:imgEffect>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flipV="1">
            <a:off x="7454627" y="7168452"/>
            <a:ext cx="3063692" cy="559124"/>
          </a:xfrm>
          <a:prstGeom prst="rect">
            <a:avLst/>
          </a:prstGeom>
        </p:spPr>
      </p:pic>
      <p:sp>
        <p:nvSpPr>
          <p:cNvPr id="17" name="Rectangle 16"/>
          <p:cNvSpPr/>
          <p:nvPr/>
        </p:nvSpPr>
        <p:spPr>
          <a:xfrm>
            <a:off x="5399946" y="3162300"/>
            <a:ext cx="7010400" cy="1508555"/>
          </a:xfrm>
          <a:prstGeom prst="rect">
            <a:avLst/>
          </a:prstGeom>
        </p:spPr>
        <p:txBody>
          <a:bodyPr wrap="square">
            <a:spAutoFit/>
          </a:bodyPr>
          <a:lstStyle/>
          <a:p>
            <a:pPr algn="ctr">
              <a:lnSpc>
                <a:spcPct val="150000"/>
              </a:lnSpc>
              <a:tabLst>
                <a:tab pos="360045" algn="l"/>
                <a:tab pos="720090" algn="l"/>
              </a:tabLst>
            </a:pPr>
            <a:r>
              <a:rPr lang="en-US" sz="7000" b="1" smtClean="0">
                <a:solidFill>
                  <a:prstClr val="black"/>
                </a:solidFill>
                <a:latin typeface="Arial" panose="020B0604020202020204" pitchFamily="34" charset="0"/>
                <a:ea typeface="Calibri" panose="020F0502020204030204" pitchFamily="34" charset="0"/>
                <a:cs typeface="Arial" panose="020B0604020202020204" pitchFamily="34" charset="0"/>
              </a:rPr>
              <a:t>LUYỆN TẬP</a:t>
            </a:r>
            <a:endParaRPr lang="vi-VN" sz="7000" b="1">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357128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1687</TotalTime>
  <Words>881</Words>
  <Application>Microsoft Office PowerPoint</Application>
  <PresentationFormat>Custom</PresentationFormat>
  <Paragraphs>128</Paragraphs>
  <Slides>24</Slides>
  <Notes>11</Notes>
  <HiddenSlides>0</HiddenSlides>
  <MMClips>22</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24</vt:i4>
      </vt:variant>
    </vt:vector>
  </HeadingPairs>
  <TitlesOfParts>
    <vt:vector size="32" baseType="lpstr">
      <vt:lpstr>Kavoon</vt:lpstr>
      <vt:lpstr>Dotum</vt:lpstr>
      <vt:lpstr>Arial</vt:lpstr>
      <vt:lpstr>Cambria Math</vt:lpstr>
      <vt:lpstr>Calibri</vt:lpstr>
      <vt:lpstr>Times New Roman</vt:lpstr>
      <vt:lpstr>Office Theme</vt:lpstr>
      <vt:lpstr>16_Office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Geometry Class Syllabus Presentation</dc:title>
  <dc:creator>Mr CHU HONG VINH</dc:creator>
  <cp:lastModifiedBy>Admin</cp:lastModifiedBy>
  <cp:revision>195</cp:revision>
  <dcterms:created xsi:type="dcterms:W3CDTF">2006-08-16T00:00:00Z</dcterms:created>
  <dcterms:modified xsi:type="dcterms:W3CDTF">2023-12-07T04:26:15Z</dcterms:modified>
  <dc:identifier>DAFODxhJNsQ</dc:identifier>
</cp:coreProperties>
</file>