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sldIdLst>
    <p:sldId id="292" r:id="rId2"/>
    <p:sldId id="359" r:id="rId3"/>
    <p:sldId id="392" r:id="rId4"/>
    <p:sldId id="339" r:id="rId5"/>
    <p:sldId id="391" r:id="rId6"/>
    <p:sldId id="315" r:id="rId7"/>
    <p:sldId id="338" r:id="rId8"/>
    <p:sldId id="368" r:id="rId9"/>
    <p:sldId id="310" r:id="rId10"/>
    <p:sldId id="375" r:id="rId11"/>
    <p:sldId id="389" r:id="rId12"/>
    <p:sldId id="385" r:id="rId13"/>
    <p:sldId id="376" r:id="rId14"/>
    <p:sldId id="345" r:id="rId15"/>
    <p:sldId id="346" r:id="rId16"/>
    <p:sldId id="356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FF6"/>
    <a:srgbClr val="EDF7E1"/>
    <a:srgbClr val="FFFCEF"/>
    <a:srgbClr val="FFF1B3"/>
    <a:srgbClr val="D9FFF5"/>
    <a:srgbClr val="0000FF"/>
    <a:srgbClr val="FF00FF"/>
    <a:srgbClr val="00602B"/>
    <a:srgbClr val="C8FFFF"/>
    <a:srgbClr val="B2DE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356" autoAdjust="0"/>
  </p:normalViewPr>
  <p:slideViewPr>
    <p:cSldViewPr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2/15/2023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microsoft.com/office/2007/relationships/media" Target="../media/media15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openxmlformats.org/officeDocument/2006/relationships/image" Target="../media/image10.png"/><Relationship Id="rId5" Type="http://schemas.microsoft.com/office/2007/relationships/media" Target="../media/media16.wav"/><Relationship Id="rId10" Type="http://schemas.openxmlformats.org/officeDocument/2006/relationships/image" Target="../media/image20.png"/><Relationship Id="rId4" Type="http://schemas.openxmlformats.org/officeDocument/2006/relationships/audio" Target="../media/media15.wav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22.png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4.wav"/><Relationship Id="rId7" Type="http://schemas.openxmlformats.org/officeDocument/2006/relationships/image" Target="../media/image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microsoft.com/office/2007/relationships/media" Target="../media/media12.wav"/><Relationship Id="rId18" Type="http://schemas.openxmlformats.org/officeDocument/2006/relationships/image" Target="../media/image14.png"/><Relationship Id="rId3" Type="http://schemas.microsoft.com/office/2007/relationships/media" Target="../media/media7.wav"/><Relationship Id="rId21" Type="http://schemas.openxmlformats.org/officeDocument/2006/relationships/image" Target="../media/image10.png"/><Relationship Id="rId7" Type="http://schemas.microsoft.com/office/2007/relationships/media" Target="../media/media9.wav"/><Relationship Id="rId12" Type="http://schemas.openxmlformats.org/officeDocument/2006/relationships/audio" Target="../media/media11.wav"/><Relationship Id="rId17" Type="http://schemas.openxmlformats.org/officeDocument/2006/relationships/image" Target="../media/image13.png"/><Relationship Id="rId2" Type="http://schemas.openxmlformats.org/officeDocument/2006/relationships/audio" Target="../media/media6.wav"/><Relationship Id="rId16" Type="http://schemas.openxmlformats.org/officeDocument/2006/relationships/image" Target="../media/image12.gif"/><Relationship Id="rId20" Type="http://schemas.openxmlformats.org/officeDocument/2006/relationships/image" Target="../media/image16.pn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microsoft.com/office/2007/relationships/media" Target="../media/media11.wav"/><Relationship Id="rId5" Type="http://schemas.microsoft.com/office/2007/relationships/media" Target="../media/media8.wav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10.wav"/><Relationship Id="rId19" Type="http://schemas.openxmlformats.org/officeDocument/2006/relationships/image" Target="../media/image15.png"/><Relationship Id="rId4" Type="http://schemas.openxmlformats.org/officeDocument/2006/relationships/audio" Target="../media/media7.wav"/><Relationship Id="rId9" Type="http://schemas.microsoft.com/office/2007/relationships/media" Target="../media/media10.wav"/><Relationship Id="rId14" Type="http://schemas.openxmlformats.org/officeDocument/2006/relationships/audio" Target="../media/media1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304800"/>
            <a:ext cx="7772400" cy="1470025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</a:t>
            </a:r>
            <a:b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MÙA XUÂN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2438400"/>
            <a:ext cx="9525000" cy="2057400"/>
          </a:xfrm>
        </p:spPr>
        <p:txBody>
          <a:bodyPr/>
          <a:lstStyle/>
          <a:p>
            <a:r>
              <a:rPr lang="en-US" sz="36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Tiết</a:t>
            </a:r>
            <a:r>
              <a:rPr lang="vi-VN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3</a:t>
            </a:r>
          </a:p>
          <a:p>
            <a:pPr algn="just"/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– Luyện đọc quãng theo mẫu; </a:t>
            </a:r>
            <a:r>
              <a:rPr lang="en-US" b="1" i="1">
                <a:solidFill>
                  <a:srgbClr val="C00000"/>
                </a:solidFill>
                <a:cs typeface="Times New Roman" panose="02020603050405020304" pitchFamily="18" charset="0"/>
              </a:rPr>
              <a:t>Bài đọc nhạc số 5</a:t>
            </a:r>
          </a:p>
          <a:p>
            <a:pPr algn="just"/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– Hoà tấu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76200"/>
            <a:ext cx="11506200" cy="842656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II. Hoà tấu</a:t>
            </a:r>
            <a:endParaRPr lang="en-US" sz="32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B2F67F-EA2F-12E3-9F5A-1C3124A55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627173"/>
            <a:ext cx="8248650" cy="607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9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48200" y="381000"/>
            <a:ext cx="2286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KÈN PHÍM  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6300" y="1781175"/>
            <a:ext cx="219075" cy="466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6300" y="4305300"/>
            <a:ext cx="219075" cy="466725"/>
          </a:xfrm>
          <a:prstGeom prst="rect">
            <a:avLst/>
          </a:prstGeom>
        </p:spPr>
      </p:pic>
      <p:sp>
        <p:nvSpPr>
          <p:cNvPr id="32" name="Left Brace 31"/>
          <p:cNvSpPr/>
          <p:nvPr/>
        </p:nvSpPr>
        <p:spPr bwMode="auto">
          <a:xfrm>
            <a:off x="981075" y="1447800"/>
            <a:ext cx="466725" cy="4572000"/>
          </a:xfrm>
          <a:prstGeom prst="leftBrace">
            <a:avLst>
              <a:gd name="adj1" fmla="val 8333"/>
              <a:gd name="adj2" fmla="val 51297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500" y="3648075"/>
            <a:ext cx="219075" cy="466725"/>
          </a:xfrm>
          <a:prstGeom prst="rect">
            <a:avLst/>
          </a:prstGeom>
        </p:spPr>
      </p:pic>
      <p:sp>
        <p:nvSpPr>
          <p:cNvPr id="19" name="Oval 18"/>
          <p:cNvSpPr>
            <a:spLocks noChangeAspect="1"/>
          </p:cNvSpPr>
          <p:nvPr/>
        </p:nvSpPr>
        <p:spPr bwMode="auto">
          <a:xfrm>
            <a:off x="1284472" y="1676400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1ED4F4A-9CD0-4FF7-9109-E1087B6583FC}"/>
              </a:ext>
            </a:extLst>
          </p:cNvPr>
          <p:cNvSpPr>
            <a:spLocks noChangeAspect="1"/>
          </p:cNvSpPr>
          <p:nvPr/>
        </p:nvSpPr>
        <p:spPr bwMode="auto">
          <a:xfrm>
            <a:off x="1284472" y="4157304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2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829F1-56FD-0939-70D3-C51178D27C9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750" t="37044" r="51250" b="43333"/>
          <a:stretch/>
        </p:blipFill>
        <p:spPr>
          <a:xfrm>
            <a:off x="1905000" y="1447800"/>
            <a:ext cx="7315200" cy="20186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B0966E-0FD8-DB84-FA18-F4C8700DA6E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120" t="37045" r="50625" b="41110"/>
          <a:stretch/>
        </p:blipFill>
        <p:spPr>
          <a:xfrm>
            <a:off x="1952442" y="4001205"/>
            <a:ext cx="7361834" cy="2247195"/>
          </a:xfrm>
          <a:prstGeom prst="rect">
            <a:avLst/>
          </a:prstGeom>
        </p:spPr>
      </p:pic>
      <p:pic>
        <p:nvPicPr>
          <p:cNvPr id="2" name="Be ken phim Cau 1">
            <a:hlinkClick r:id="" action="ppaction://media"/>
            <a:extLst>
              <a:ext uri="{FF2B5EF4-FFF2-40B4-BE49-F238E27FC236}">
                <a16:creationId xmlns:a16="http://schemas.microsoft.com/office/drawing/2014/main" id="{98BFAAAD-CD1C-1AD0-DBE3-A3ECDFD653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61957" y="1717675"/>
            <a:ext cx="406400" cy="406400"/>
          </a:xfrm>
          <a:prstGeom prst="rect">
            <a:avLst/>
          </a:prstGeom>
        </p:spPr>
      </p:pic>
      <p:pic>
        <p:nvPicPr>
          <p:cNvPr id="6" name="Be ken phim cau 2">
            <a:hlinkClick r:id="" action="ppaction://media"/>
            <a:extLst>
              <a:ext uri="{FF2B5EF4-FFF2-40B4-BE49-F238E27FC236}">
                <a16:creationId xmlns:a16="http://schemas.microsoft.com/office/drawing/2014/main" id="{7E22C6E0-3000-1940-CE1D-8C1185E7A7B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07725" y="4265612"/>
            <a:ext cx="406400" cy="406400"/>
          </a:xfrm>
          <a:prstGeom prst="rect">
            <a:avLst/>
          </a:prstGeom>
        </p:spPr>
      </p:pic>
      <p:pic>
        <p:nvPicPr>
          <p:cNvPr id="8" name="Be ken phim">
            <a:hlinkClick r:id="" action="ppaction://media"/>
            <a:extLst>
              <a:ext uri="{FF2B5EF4-FFF2-40B4-BE49-F238E27FC236}">
                <a16:creationId xmlns:a16="http://schemas.microsoft.com/office/drawing/2014/main" id="{1DFC1194-33C4-5471-5A60-69A64BB1B21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61957" y="3657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55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2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381000"/>
            <a:ext cx="29718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ĐỆM HỢP ÂM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A38A8CB-2469-4235-B90B-417DFFFFF5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2448992" y="4114800"/>
            <a:ext cx="2362200" cy="118753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4A9FD0A-1A59-420B-BEC9-1E95F3BE1063}"/>
              </a:ext>
            </a:extLst>
          </p:cNvPr>
          <p:cNvGrpSpPr/>
          <p:nvPr/>
        </p:nvGrpSpPr>
        <p:grpSpPr>
          <a:xfrm>
            <a:off x="3239867" y="4837176"/>
            <a:ext cx="1158240" cy="447685"/>
            <a:chOff x="9582912" y="5110951"/>
            <a:chExt cx="1158240" cy="3735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6B4D64-1953-4E9B-8151-45989A0F1D41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D0F224-ABF2-4193-8A03-D1EA87344BFB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314631-13AC-4697-A970-C59364D54348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8C07F83-0652-4284-92A7-B26BDE0BBCF3}"/>
              </a:ext>
            </a:extLst>
          </p:cNvPr>
          <p:cNvSpPr txBox="1"/>
          <p:nvPr/>
        </p:nvSpPr>
        <p:spPr>
          <a:xfrm>
            <a:off x="2454342" y="5334000"/>
            <a:ext cx="24224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C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Đô trưởng)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96B3C17-08C4-02FF-B17B-3494A6662A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7373970" y="4114800"/>
            <a:ext cx="2362200" cy="118753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7AD00C2-120E-3F3B-CC11-F46D7443218C}"/>
              </a:ext>
            </a:extLst>
          </p:cNvPr>
          <p:cNvGrpSpPr/>
          <p:nvPr/>
        </p:nvGrpSpPr>
        <p:grpSpPr>
          <a:xfrm>
            <a:off x="7517547" y="4837176"/>
            <a:ext cx="1158240" cy="447685"/>
            <a:chOff x="9582912" y="5110951"/>
            <a:chExt cx="1158240" cy="3735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169DA6-09C0-CDC7-43A9-BE071FE8B964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81E6CAE-396C-F277-AD27-B295118AA0CD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6C84B5F-750D-A387-007F-5AB81EE7B7B2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610B902-40FD-80ED-8FA5-5F19DED73C6B}"/>
              </a:ext>
            </a:extLst>
          </p:cNvPr>
          <p:cNvSpPr txBox="1"/>
          <p:nvPr/>
        </p:nvSpPr>
        <p:spPr>
          <a:xfrm>
            <a:off x="7315200" y="5334000"/>
            <a:ext cx="255069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G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Son trưởng)</a:t>
            </a:r>
          </a:p>
        </p:txBody>
      </p:sp>
      <p:pic>
        <p:nvPicPr>
          <p:cNvPr id="6" name="Be hoa am am thanh">
            <a:hlinkClick r:id="" action="ppaction://media"/>
            <a:extLst>
              <a:ext uri="{FF2B5EF4-FFF2-40B4-BE49-F238E27FC236}">
                <a16:creationId xmlns:a16="http://schemas.microsoft.com/office/drawing/2014/main" id="{A1D932B0-5896-A504-E260-9D7183D6DD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27700" y="1300767"/>
            <a:ext cx="406400" cy="40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2DD0E4-6330-35C0-7106-9FE286C4A69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75" t="40000" r="34740" b="49229"/>
          <a:stretch/>
        </p:blipFill>
        <p:spPr>
          <a:xfrm>
            <a:off x="436426" y="2231945"/>
            <a:ext cx="11395348" cy="123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4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95799" y="838200"/>
            <a:ext cx="320040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NHẠC CỤ GÕ 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1A7FB3F-DB03-A4DD-0805-113457F67A00}"/>
              </a:ext>
            </a:extLst>
          </p:cNvPr>
          <p:cNvGrpSpPr/>
          <p:nvPr/>
        </p:nvGrpSpPr>
        <p:grpSpPr>
          <a:xfrm>
            <a:off x="479612" y="2667000"/>
            <a:ext cx="11255188" cy="2433935"/>
            <a:chOff x="479612" y="2667000"/>
            <a:chExt cx="11255188" cy="243393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79EB777-8450-1A0C-E9C3-EAEBAA68C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750" t="34444" r="33125" b="46667"/>
            <a:stretch/>
          </p:blipFill>
          <p:spPr>
            <a:xfrm>
              <a:off x="479612" y="2667000"/>
              <a:ext cx="11255188" cy="20574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CC38718-9915-35CC-6EDD-A159414ED3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69099"/>
            <a:stretch/>
          </p:blipFill>
          <p:spPr>
            <a:xfrm>
              <a:off x="685800" y="4558010"/>
              <a:ext cx="685800" cy="54292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FE987C4-E834-B66D-E01C-23B21A886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541299">
              <a:off x="1012857" y="3360673"/>
              <a:ext cx="484059" cy="503664"/>
            </a:xfrm>
            <a:prstGeom prst="rect">
              <a:avLst/>
            </a:prstGeom>
          </p:spPr>
        </p:pic>
      </p:grpSp>
      <p:pic>
        <p:nvPicPr>
          <p:cNvPr id="10" name="Be nhac cu go am thanh">
            <a:hlinkClick r:id="" action="ppaction://media"/>
            <a:extLst>
              <a:ext uri="{FF2B5EF4-FFF2-40B4-BE49-F238E27FC236}">
                <a16:creationId xmlns:a16="http://schemas.microsoft.com/office/drawing/2014/main" id="{FB1F77EE-CCB1-95BC-DBEA-78A57D936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05394" y="178023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46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6600" y="228600"/>
            <a:ext cx="55626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MINH HOẠ 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" name="CD5 Hoa tau nhac cu">
            <a:hlinkClick r:id="" action="ppaction://media"/>
            <a:extLst>
              <a:ext uri="{FF2B5EF4-FFF2-40B4-BE49-F238E27FC236}">
                <a16:creationId xmlns:a16="http://schemas.microsoft.com/office/drawing/2014/main" id="{916422B9-8589-FB4A-4526-705C8F828B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0" y="781050"/>
            <a:ext cx="106680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29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5 Hoa Tau BQ">
            <a:hlinkClick r:id="" action="ppaction://media"/>
            <a:extLst>
              <a:ext uri="{FF2B5EF4-FFF2-40B4-BE49-F238E27FC236}">
                <a16:creationId xmlns:a16="http://schemas.microsoft.com/office/drawing/2014/main" id="{55C96B87-13DB-F3F8-9445-80BBB748C9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781050"/>
            <a:ext cx="10668000" cy="6000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19600" y="228600"/>
            <a:ext cx="38862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4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9174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1828801"/>
            <a:ext cx="6705600" cy="12191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Đọc thành thạo </a:t>
            </a:r>
            <a:r>
              <a:rPr lang="en-US" sz="2800" i="1">
                <a:solidFill>
                  <a:srgbClr val="0000FF"/>
                </a:solidFill>
              </a:rPr>
              <a:t>Bài đọc nhạc số 5</a:t>
            </a:r>
            <a:endParaRPr lang="en-US" sz="28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chơi các bè của bài hoà tấu.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6"/>
          <p:cNvSpPr txBox="1">
            <a:spLocks/>
          </p:cNvSpPr>
          <p:nvPr/>
        </p:nvSpPr>
        <p:spPr bwMode="auto">
          <a:xfrm>
            <a:off x="0" y="152400"/>
            <a:ext cx="1219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1" kern="0">
                <a:solidFill>
                  <a:srgbClr val="0000FF"/>
                </a:solidFill>
                <a:cs typeface="Times New Roman" panose="02020603050405020304" pitchFamily="18" charset="0"/>
              </a:rPr>
              <a:t>I. </a:t>
            </a:r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Luyện đọc quãng theo mẫu; </a:t>
            </a:r>
            <a:r>
              <a:rPr lang="en-US" b="1" i="1">
                <a:solidFill>
                  <a:srgbClr val="0000FF"/>
                </a:solidFill>
                <a:cs typeface="Times New Roman" panose="02020603050405020304" pitchFamily="18" charset="0"/>
              </a:rPr>
              <a:t>Bài đọc nhạc số 5</a:t>
            </a:r>
            <a:endParaRPr lang="en-US" b="1" kern="0">
              <a:solidFill>
                <a:srgbClr val="0000FF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ker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b="1" kern="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7482F8-1149-1993-E964-8EB1972DA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733238"/>
            <a:ext cx="7460529" cy="600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22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am Truc Cdur">
            <a:hlinkClick r:id="" action="ppaction://media"/>
            <a:extLst>
              <a:ext uri="{FF2B5EF4-FFF2-40B4-BE49-F238E27FC236}">
                <a16:creationId xmlns:a16="http://schemas.microsoft.com/office/drawing/2014/main" id="{F79B52BA-C624-AD5F-E99E-A6467DD3E6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0200" y="1092200"/>
            <a:ext cx="9067800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94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5 DocQuang TheoMau BQ">
            <a:hlinkClick r:id="" action="ppaction://media"/>
            <a:extLst>
              <a:ext uri="{FF2B5EF4-FFF2-40B4-BE49-F238E27FC236}">
                <a16:creationId xmlns:a16="http://schemas.microsoft.com/office/drawing/2014/main" id="{781E8CB1-ACF1-2989-A3A1-0E8001D400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7156" y="914400"/>
            <a:ext cx="10137688" cy="468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57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t="14660"/>
          <a:stretch/>
        </p:blipFill>
        <p:spPr>
          <a:xfrm>
            <a:off x="1018251" y="4444571"/>
            <a:ext cx="1058684" cy="7070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33600" y="4497311"/>
            <a:ext cx="2034981" cy="1371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2200" b="1">
                <a:solidFill>
                  <a:srgbClr val="0000FF"/>
                </a:solidFill>
                <a:cs typeface="Times New Roman" panose="02020603050405020304" pitchFamily="18" charset="0"/>
              </a:rPr>
              <a:t>–</a:t>
            </a:r>
            <a:r>
              <a:rPr lang="en-US" sz="2200" b="1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200" b="1">
                <a:solidFill>
                  <a:srgbClr val="0000FF"/>
                </a:solidFill>
              </a:rPr>
              <a:t>Nhịp: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2200" b="1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sz="2200" b="1">
                <a:solidFill>
                  <a:srgbClr val="0000FF"/>
                </a:solidFill>
              </a:rPr>
              <a:t>Cao độ: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2200" b="1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sz="2200" b="1">
                <a:solidFill>
                  <a:srgbClr val="0000FF"/>
                </a:solidFill>
              </a:rPr>
              <a:t>Trường độ: </a:t>
            </a:r>
            <a:endParaRPr lang="vi-VN" sz="2200" b="1">
              <a:solidFill>
                <a:srgbClr val="0000FF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6C8E227-ECB7-3F86-ECCF-6784E256ADF6}"/>
              </a:ext>
            </a:extLst>
          </p:cNvPr>
          <p:cNvGrpSpPr/>
          <p:nvPr/>
        </p:nvGrpSpPr>
        <p:grpSpPr>
          <a:xfrm>
            <a:off x="3224784" y="4343400"/>
            <a:ext cx="8433816" cy="1855791"/>
            <a:chOff x="2538984" y="4392609"/>
            <a:chExt cx="8433816" cy="1855791"/>
          </a:xfrm>
        </p:grpSpPr>
        <p:sp>
          <p:nvSpPr>
            <p:cNvPr id="10" name="TextBox 9"/>
            <p:cNvSpPr txBox="1"/>
            <p:nvPr/>
          </p:nvSpPr>
          <p:spPr>
            <a:xfrm>
              <a:off x="2538984" y="4392609"/>
              <a:ext cx="3577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C00000"/>
                  </a:solidFill>
                  <a:sym typeface="Maestro" panose="02000506050000020004" pitchFamily="2" charset="2"/>
                </a:rPr>
                <a:t></a:t>
              </a:r>
              <a:endParaRPr lang="vi-VN" sz="2000" b="1">
                <a:solidFill>
                  <a:srgbClr val="C0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59024" y="4997601"/>
              <a:ext cx="34034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Đô, Rê, Mi, Pha, Son, La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04032" y="5478959"/>
              <a:ext cx="766876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Nốt trắng chấm dôi, nốt trắng, nốt đen chấm dôi,</a:t>
              </a:r>
            </a:p>
            <a:p>
              <a:r>
                <a:rPr lang="en-US" sz="2200" b="1">
                  <a:solidFill>
                    <a:srgbClr val="C00000"/>
                  </a:solidFill>
                </a:rPr>
                <a:t>nốt đen, nốt móc đơn, dấu lặng đen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 bwMode="auto">
          <a:xfrm>
            <a:off x="2514600" y="505088"/>
            <a:ext cx="1322147" cy="9499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B5CDEE-1F8D-4EC8-A75E-885E868AAF0E}"/>
              </a:ext>
            </a:extLst>
          </p:cNvPr>
          <p:cNvSpPr txBox="1"/>
          <p:nvPr/>
        </p:nvSpPr>
        <p:spPr>
          <a:xfrm>
            <a:off x="2140724" y="6194726"/>
            <a:ext cx="97464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  <a:r>
              <a:rPr lang="en-US" sz="2200" b="1" i="1">
                <a:solidFill>
                  <a:srgbClr val="00B050"/>
                </a:solidFill>
                <a:cs typeface="Times New Roman" panose="02020603050405020304" pitchFamily="18" charset="0"/>
              </a:rPr>
              <a:t>*  </a:t>
            </a:r>
            <a:r>
              <a:rPr lang="en-US" sz="2200" i="1">
                <a:solidFill>
                  <a:srgbClr val="00B050"/>
                </a:solidFill>
              </a:rPr>
              <a:t>Bài đọc nhạc gồm 6 nét nhạc</a:t>
            </a:r>
            <a:r>
              <a:rPr lang="pt-BR" sz="2200" i="1">
                <a:solidFill>
                  <a:srgbClr val="00B050"/>
                </a:solidFill>
              </a:rPr>
              <a:t>: 2n + 2n + 2n + 2n + 2n + 3n.</a:t>
            </a:r>
            <a:endParaRPr lang="vi-VN" sz="2200" i="1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C14B3B-89AC-70D5-9018-16486DA250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50" t="25555" r="33125" b="29018"/>
          <a:stretch/>
        </p:blipFill>
        <p:spPr>
          <a:xfrm>
            <a:off x="1329690" y="76200"/>
            <a:ext cx="9566910" cy="420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76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7620000" cy="944562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Luyện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tập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tiết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tấu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E253FD-8CCE-46A6-8110-D72C8C9E7CC8}"/>
              </a:ext>
            </a:extLst>
          </p:cNvPr>
          <p:cNvSpPr txBox="1"/>
          <p:nvPr/>
        </p:nvSpPr>
        <p:spPr>
          <a:xfrm>
            <a:off x="4800600" y="1595735"/>
            <a:ext cx="2388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  <a:r>
              <a:rPr lang="en-US" sz="2400">
                <a:solidFill>
                  <a:srgbClr val="0000FF"/>
                </a:solidFill>
              </a:rPr>
              <a:t>Mẫu tiết tấu 1</a:t>
            </a:r>
            <a:endParaRPr lang="vi-VN" sz="2400">
              <a:solidFill>
                <a:srgbClr val="0000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400E2E-319F-411B-98C9-8F8085157ED4}"/>
              </a:ext>
            </a:extLst>
          </p:cNvPr>
          <p:cNvSpPr txBox="1"/>
          <p:nvPr/>
        </p:nvSpPr>
        <p:spPr>
          <a:xfrm>
            <a:off x="4800600" y="4191000"/>
            <a:ext cx="2303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  <a:r>
              <a:rPr lang="en-US" sz="2400">
                <a:solidFill>
                  <a:srgbClr val="0000FF"/>
                </a:solidFill>
              </a:rPr>
              <a:t>Mẫu tiết tấu 2</a:t>
            </a:r>
            <a:endParaRPr lang="vi-VN" sz="2400">
              <a:solidFill>
                <a:srgbClr val="0000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5F8164-777A-8A5A-D761-1852E307C2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8087" y="2663952"/>
            <a:ext cx="3893820" cy="5133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25EB37-CCA9-FCEE-81DD-CE5A58B7D5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5238940"/>
            <a:ext cx="6394133" cy="540068"/>
          </a:xfrm>
          <a:prstGeom prst="rect">
            <a:avLst/>
          </a:prstGeom>
        </p:spPr>
      </p:pic>
      <p:pic>
        <p:nvPicPr>
          <p:cNvPr id="5" name="Am hinh TT 1">
            <a:hlinkClick r:id="" action="ppaction://media"/>
            <a:extLst>
              <a:ext uri="{FF2B5EF4-FFF2-40B4-BE49-F238E27FC236}">
                <a16:creationId xmlns:a16="http://schemas.microsoft.com/office/drawing/2014/main" id="{02194857-889A-E2C2-F3FB-655F85E2A3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29600" y="1645051"/>
            <a:ext cx="406400" cy="406400"/>
          </a:xfrm>
          <a:prstGeom prst="rect">
            <a:avLst/>
          </a:prstGeom>
        </p:spPr>
      </p:pic>
      <p:pic>
        <p:nvPicPr>
          <p:cNvPr id="6" name="Am hinh TT 2">
            <a:hlinkClick r:id="" action="ppaction://media"/>
            <a:extLst>
              <a:ext uri="{FF2B5EF4-FFF2-40B4-BE49-F238E27FC236}">
                <a16:creationId xmlns:a16="http://schemas.microsoft.com/office/drawing/2014/main" id="{F53BDDC7-F0C8-02CD-E400-7C723A208F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29600" y="42494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5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i doc nhac 5 nghe mau">
            <a:hlinkClick r:id="" action="ppaction://media"/>
            <a:extLst>
              <a:ext uri="{FF2B5EF4-FFF2-40B4-BE49-F238E27FC236}">
                <a16:creationId xmlns:a16="http://schemas.microsoft.com/office/drawing/2014/main" id="{68419E3D-AEB6-2169-7431-A1B20003A7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7153" y="685800"/>
            <a:ext cx="10466647" cy="583444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6858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Nghe mẫu 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56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828800" y="762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từng nét nhạc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9584" y="1118235"/>
            <a:ext cx="219075" cy="466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1100" y="2630805"/>
            <a:ext cx="219075" cy="466725"/>
          </a:xfrm>
          <a:prstGeom prst="rect">
            <a:avLst/>
          </a:prstGeom>
        </p:spPr>
      </p:pic>
      <p:sp>
        <p:nvSpPr>
          <p:cNvPr id="11" name="Oval 10"/>
          <p:cNvSpPr>
            <a:spLocks noChangeAspect="1"/>
          </p:cNvSpPr>
          <p:nvPr/>
        </p:nvSpPr>
        <p:spPr bwMode="auto">
          <a:xfrm>
            <a:off x="1285874" y="1030627"/>
            <a:ext cx="1228726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 + 2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1295400" y="3937520"/>
            <a:ext cx="1228727" cy="590931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4</a:t>
            </a: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 + 5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5300" y="1864994"/>
            <a:ext cx="219075" cy="466725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 bwMode="auto">
          <a:xfrm>
            <a:off x="812375" y="813435"/>
            <a:ext cx="787825" cy="5511165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21E5044-B782-492E-BE8F-3AFBB68CD02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7256" y="4079557"/>
            <a:ext cx="219075" cy="466725"/>
          </a:xfrm>
          <a:prstGeom prst="rect">
            <a:avLst/>
          </a:prstGeom>
        </p:spPr>
      </p:pic>
      <p:sp>
        <p:nvSpPr>
          <p:cNvPr id="28" name="Left Brace 27">
            <a:extLst>
              <a:ext uri="{FF2B5EF4-FFF2-40B4-BE49-F238E27FC236}">
                <a16:creationId xmlns:a16="http://schemas.microsoft.com/office/drawing/2014/main" id="{02382EDD-F97C-4026-ABC5-0C16A6C6DFE4}"/>
              </a:ext>
            </a:extLst>
          </p:cNvPr>
          <p:cNvSpPr/>
          <p:nvPr/>
        </p:nvSpPr>
        <p:spPr bwMode="auto">
          <a:xfrm>
            <a:off x="940225" y="762000"/>
            <a:ext cx="583775" cy="2590799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0410621-8AD3-4C2F-830C-464A646E21CD}"/>
              </a:ext>
            </a:extLst>
          </p:cNvPr>
          <p:cNvSpPr>
            <a:spLocks noChangeAspect="1"/>
          </p:cNvSpPr>
          <p:nvPr/>
        </p:nvSpPr>
        <p:spPr bwMode="auto">
          <a:xfrm>
            <a:off x="1591785" y="25155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5F65AFC-4305-422E-965D-12FD0919ED1E}"/>
              </a:ext>
            </a:extLst>
          </p:cNvPr>
          <p:cNvSpPr>
            <a:spLocks noChangeAspect="1"/>
          </p:cNvSpPr>
          <p:nvPr/>
        </p:nvSpPr>
        <p:spPr bwMode="auto">
          <a:xfrm>
            <a:off x="1661160" y="5583479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6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208FC2B-6FA7-4078-B322-82277F8709D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7300" y="5701665"/>
            <a:ext cx="219075" cy="46672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735A796-976F-4C80-8F4D-97175645140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5300" y="4836795"/>
            <a:ext cx="219075" cy="466725"/>
          </a:xfrm>
          <a:prstGeom prst="rect">
            <a:avLst/>
          </a:prstGeom>
        </p:spPr>
      </p:pic>
      <p:sp>
        <p:nvSpPr>
          <p:cNvPr id="33" name="Left Brace 32">
            <a:extLst>
              <a:ext uri="{FF2B5EF4-FFF2-40B4-BE49-F238E27FC236}">
                <a16:creationId xmlns:a16="http://schemas.microsoft.com/office/drawing/2014/main" id="{BAD2E382-BE60-46B0-9914-CCA92D529301}"/>
              </a:ext>
            </a:extLst>
          </p:cNvPr>
          <p:cNvSpPr/>
          <p:nvPr/>
        </p:nvSpPr>
        <p:spPr bwMode="auto">
          <a:xfrm>
            <a:off x="940225" y="3733801"/>
            <a:ext cx="583775" cy="2590799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C36757E-9D50-45D2-AF32-69065149BE6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810" y="3335654"/>
            <a:ext cx="219075" cy="4667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C939C7-3AE4-F634-C0C9-47455A852DF7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9375" t="37778" r="46875" b="53333"/>
          <a:stretch/>
        </p:blipFill>
        <p:spPr>
          <a:xfrm>
            <a:off x="2599106" y="838200"/>
            <a:ext cx="7600950" cy="8686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25E263-EA03-7FCB-82EE-C8C0B54020A0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9375" t="37778" r="63125" b="53333"/>
          <a:stretch/>
        </p:blipFill>
        <p:spPr>
          <a:xfrm>
            <a:off x="2599106" y="2331710"/>
            <a:ext cx="4777740" cy="8686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30576C-1560-C3C5-1855-D050C7CB4EFA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9375" t="37778" r="46875" b="53333"/>
          <a:stretch/>
        </p:blipFill>
        <p:spPr>
          <a:xfrm>
            <a:off x="2599106" y="3794760"/>
            <a:ext cx="7600950" cy="8686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A8282F-0FE6-ACD9-3C2D-40625B0B8F7D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9375" t="37778" r="59375" b="53333"/>
          <a:stretch/>
        </p:blipFill>
        <p:spPr>
          <a:xfrm>
            <a:off x="2599106" y="5410200"/>
            <a:ext cx="5429250" cy="868690"/>
          </a:xfrm>
          <a:prstGeom prst="rect">
            <a:avLst/>
          </a:prstGeom>
        </p:spPr>
      </p:pic>
      <p:pic>
        <p:nvPicPr>
          <p:cNvPr id="6" name="Net nhac 1 + 2">
            <a:hlinkClick r:id="" action="ppaction://media"/>
            <a:extLst>
              <a:ext uri="{FF2B5EF4-FFF2-40B4-BE49-F238E27FC236}">
                <a16:creationId xmlns:a16="http://schemas.microsoft.com/office/drawing/2014/main" id="{F6F5A305-009E-B4E9-305F-8018463E2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515600" y="1854199"/>
            <a:ext cx="406400" cy="406400"/>
          </a:xfrm>
          <a:prstGeom prst="rect">
            <a:avLst/>
          </a:prstGeom>
        </p:spPr>
      </p:pic>
      <p:pic>
        <p:nvPicPr>
          <p:cNvPr id="9" name="Net nhac 1">
            <a:hlinkClick r:id="" action="ppaction://media"/>
            <a:extLst>
              <a:ext uri="{FF2B5EF4-FFF2-40B4-BE49-F238E27FC236}">
                <a16:creationId xmlns:a16="http://schemas.microsoft.com/office/drawing/2014/main" id="{CD661A67-0FC4-1289-EBBD-9CC609DDB1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251775" y="1066800"/>
            <a:ext cx="406400" cy="406400"/>
          </a:xfrm>
          <a:prstGeom prst="rect">
            <a:avLst/>
          </a:prstGeom>
        </p:spPr>
      </p:pic>
      <p:pic>
        <p:nvPicPr>
          <p:cNvPr id="12" name="Net nhac 2">
            <a:hlinkClick r:id="" action="ppaction://media"/>
            <a:extLst>
              <a:ext uri="{FF2B5EF4-FFF2-40B4-BE49-F238E27FC236}">
                <a16:creationId xmlns:a16="http://schemas.microsoft.com/office/drawing/2014/main" id="{7844106C-23D4-3AAE-6369-7133801A5FC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96400" y="2573342"/>
            <a:ext cx="406400" cy="406400"/>
          </a:xfrm>
          <a:prstGeom prst="rect">
            <a:avLst/>
          </a:prstGeom>
        </p:spPr>
      </p:pic>
      <p:pic>
        <p:nvPicPr>
          <p:cNvPr id="14" name="Net nhac 3">
            <a:hlinkClick r:id="" action="ppaction://media"/>
            <a:extLst>
              <a:ext uri="{FF2B5EF4-FFF2-40B4-BE49-F238E27FC236}">
                <a16:creationId xmlns:a16="http://schemas.microsoft.com/office/drawing/2014/main" id="{4625C20C-4E29-2133-FC96-97BECECF74E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275162" y="4038600"/>
            <a:ext cx="406400" cy="406400"/>
          </a:xfrm>
          <a:prstGeom prst="rect">
            <a:avLst/>
          </a:prstGeom>
        </p:spPr>
      </p:pic>
      <p:pic>
        <p:nvPicPr>
          <p:cNvPr id="15" name="Net nhac 4">
            <a:hlinkClick r:id="" action="ppaction://media"/>
            <a:extLst>
              <a:ext uri="{FF2B5EF4-FFF2-40B4-BE49-F238E27FC236}">
                <a16:creationId xmlns:a16="http://schemas.microsoft.com/office/drawing/2014/main" id="{F1BCD7B4-4720-E98B-2004-C917EFF7305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96400" y="5638800"/>
            <a:ext cx="406400" cy="406400"/>
          </a:xfrm>
          <a:prstGeom prst="rect">
            <a:avLst/>
          </a:prstGeom>
        </p:spPr>
      </p:pic>
      <p:pic>
        <p:nvPicPr>
          <p:cNvPr id="17" name="Net nhac 3 + 4">
            <a:hlinkClick r:id="" action="ppaction://media"/>
            <a:extLst>
              <a:ext uri="{FF2B5EF4-FFF2-40B4-BE49-F238E27FC236}">
                <a16:creationId xmlns:a16="http://schemas.microsoft.com/office/drawing/2014/main" id="{1F298834-17FC-1F9B-33F9-19FC68785DE4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515600" y="4800600"/>
            <a:ext cx="406400" cy="406400"/>
          </a:xfrm>
          <a:prstGeom prst="rect">
            <a:avLst/>
          </a:prstGeom>
        </p:spPr>
      </p:pic>
      <p:pic>
        <p:nvPicPr>
          <p:cNvPr id="19" name="Ghep 6 net nhac">
            <a:hlinkClick r:id="" action="ppaction://media"/>
            <a:extLst>
              <a:ext uri="{FF2B5EF4-FFF2-40B4-BE49-F238E27FC236}">
                <a16:creationId xmlns:a16="http://schemas.microsoft.com/office/drawing/2014/main" id="{CA7C2F33-B5C9-BF3C-17CB-5F88DB26A540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525125" y="32562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2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3" grpId="0" animBg="1"/>
      <p:bldP spid="25" grpId="0" animBg="1"/>
      <p:bldP spid="28" grpId="0" animBg="1"/>
      <p:bldP spid="28" grpId="1" animBg="1"/>
      <p:bldP spid="29" grpId="0" animBg="1"/>
      <p:bldP spid="30" grpId="0" animBg="1"/>
      <p:bldP spid="33" grpId="0" animBg="1"/>
      <p:bldP spid="3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i Doc Nhac so 5 BQ">
            <a:hlinkClick r:id="" action="ppaction://media"/>
            <a:extLst>
              <a:ext uri="{FF2B5EF4-FFF2-40B4-BE49-F238E27FC236}">
                <a16:creationId xmlns:a16="http://schemas.microsoft.com/office/drawing/2014/main" id="{4E675FB5-CD66-DD17-B192-BFE5803B21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585787"/>
            <a:ext cx="10744200" cy="604361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BF282B-53FF-DB36-35B3-029FD7F9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76200"/>
            <a:ext cx="11658600" cy="762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hoàn chỉnh cả bài</a:t>
            </a:r>
            <a:endParaRPr lang="en-US" sz="36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99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7754</TotalTime>
  <Words>205</Words>
  <Application>Microsoft Office PowerPoint</Application>
  <PresentationFormat>Widescreen</PresentationFormat>
  <Paragraphs>44</Paragraphs>
  <Slides>16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Maestro</vt:lpstr>
      <vt:lpstr>Times New Roman</vt:lpstr>
      <vt:lpstr>Wingdings</vt:lpstr>
      <vt:lpstr>Default Design</vt:lpstr>
      <vt:lpstr>Chủ đề 5 MÙA XUÂN</vt:lpstr>
      <vt:lpstr>PowerPoint Presentation</vt:lpstr>
      <vt:lpstr>PowerPoint Presentation</vt:lpstr>
      <vt:lpstr>PowerPoint Presentation</vt:lpstr>
      <vt:lpstr>PowerPoint Presentation</vt:lpstr>
      <vt:lpstr>Luyện tập tiết tấu</vt:lpstr>
      <vt:lpstr>Nghe mẫu </vt:lpstr>
      <vt:lpstr>Đọc từng nét nhạc</vt:lpstr>
      <vt:lpstr>Đọc nhạc hoàn chỉnh cả bài</vt:lpstr>
      <vt:lpstr>II. Hoà tấu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265</cp:revision>
  <dcterms:created xsi:type="dcterms:W3CDTF">2006-11-06T13:45:38Z</dcterms:created>
  <dcterms:modified xsi:type="dcterms:W3CDTF">2023-02-15T07:55:12Z</dcterms:modified>
</cp:coreProperties>
</file>