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 id="2147483689" r:id="rId2"/>
  </p:sldMasterIdLst>
  <p:sldIdLst>
    <p:sldId id="278" r:id="rId3"/>
    <p:sldId id="256" r:id="rId4"/>
    <p:sldId id="258" r:id="rId5"/>
    <p:sldId id="257"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0"/>
  </p:normalViewPr>
  <p:slideViewPr>
    <p:cSldViewPr snapToGrid="0" showGuides="1">
      <p:cViewPr varScale="1">
        <p:scale>
          <a:sx n="87" d="100"/>
          <a:sy n="87" d="100"/>
        </p:scale>
        <p:origin x="66" y="3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0169B6-A8F0-4651-94BF-47E7EFE0698F}"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3CBEAA95-47E7-4517-A8B2-FA646918C940}">
      <dgm:prSet/>
      <dgm:spPr/>
      <dgm:t>
        <a:bodyPr/>
        <a:lstStyle/>
        <a:p>
          <a:r>
            <a:rPr lang="en-US"/>
            <a:t>Tiếp tục thể chế hóa các quan điểm, chủ trương của Đảng và Nhà nước về phát triển giáo dục và đào tạo </a:t>
          </a:r>
        </a:p>
      </dgm:t>
    </dgm:pt>
    <dgm:pt modelId="{D97CBFA6-ABF7-42EB-A395-D4970E928AC5}" type="parTrans" cxnId="{B68E7695-6163-470D-BAD7-71B6CBC03120}">
      <dgm:prSet/>
      <dgm:spPr/>
      <dgm:t>
        <a:bodyPr/>
        <a:lstStyle/>
        <a:p>
          <a:endParaRPr lang="en-US"/>
        </a:p>
      </dgm:t>
    </dgm:pt>
    <dgm:pt modelId="{193C4E6A-5779-4102-8986-4A6E72601FB9}" type="sibTrans" cxnId="{B68E7695-6163-470D-BAD7-71B6CBC03120}">
      <dgm:prSet/>
      <dgm:spPr/>
      <dgm:t>
        <a:bodyPr/>
        <a:lstStyle/>
        <a:p>
          <a:endParaRPr lang="en-US"/>
        </a:p>
      </dgm:t>
    </dgm:pt>
    <dgm:pt modelId="{A0747483-BD1B-459B-B8ED-BD337E9EB632}">
      <dgm:prSet/>
      <dgm:spPr/>
      <dgm:t>
        <a:bodyPr/>
        <a:lstStyle/>
        <a:p>
          <a:r>
            <a:rPr lang="en-US"/>
            <a:t>Tiếp tục đổi mới quản lý nhà nước về giáo dục và đào tạo theo hướng đẩy mạnh phân cấp, phân quyền, hiệu lực, hiệu quả, bảo đảm vai trò kiến tạo để phát triển giáo dục. </a:t>
          </a:r>
        </a:p>
      </dgm:t>
    </dgm:pt>
    <dgm:pt modelId="{09F5E5E9-2795-4C16-A22B-0E269E9561E5}" type="parTrans" cxnId="{B0BBB6CA-8CFC-4DBA-968A-130E9BB1F338}">
      <dgm:prSet/>
      <dgm:spPr/>
      <dgm:t>
        <a:bodyPr/>
        <a:lstStyle/>
        <a:p>
          <a:endParaRPr lang="en-US"/>
        </a:p>
      </dgm:t>
    </dgm:pt>
    <dgm:pt modelId="{0AAD403E-1EBA-43C4-B3CC-0E80EBBA086A}" type="sibTrans" cxnId="{B0BBB6CA-8CFC-4DBA-968A-130E9BB1F338}">
      <dgm:prSet/>
      <dgm:spPr/>
      <dgm:t>
        <a:bodyPr/>
        <a:lstStyle/>
        <a:p>
          <a:endParaRPr lang="en-US"/>
        </a:p>
      </dgm:t>
    </dgm:pt>
    <dgm:pt modelId="{6681AA5E-C4DE-44A7-B09B-50B0F5A0D5EF}">
      <dgm:prSet/>
      <dgm:spPr/>
      <dgm:t>
        <a:bodyPr/>
        <a:lstStyle/>
        <a:p>
          <a:r>
            <a:rPr lang="en-US"/>
            <a:t>Tập trung xây dựng, ban hành hoặc trình cấp có thẩm quyền ban hành và tổ chức triển khai các chiến lược, quy hoạch, kế hoạch, nhiệm vụ, đề án, chương trình </a:t>
          </a:r>
        </a:p>
      </dgm:t>
    </dgm:pt>
    <dgm:pt modelId="{C8E04878-D8F9-4F9A-A9F6-EF08724BB0C5}" type="parTrans" cxnId="{51EEB263-4FEF-4A31-B084-7E16FA801F93}">
      <dgm:prSet/>
      <dgm:spPr/>
      <dgm:t>
        <a:bodyPr/>
        <a:lstStyle/>
        <a:p>
          <a:endParaRPr lang="en-US"/>
        </a:p>
      </dgm:t>
    </dgm:pt>
    <dgm:pt modelId="{8412F48C-483D-4103-8395-D5D35DD058B5}" type="sibTrans" cxnId="{51EEB263-4FEF-4A31-B084-7E16FA801F93}">
      <dgm:prSet/>
      <dgm:spPr/>
      <dgm:t>
        <a:bodyPr/>
        <a:lstStyle/>
        <a:p>
          <a:endParaRPr lang="en-US"/>
        </a:p>
      </dgm:t>
    </dgm:pt>
    <dgm:pt modelId="{47CBA80B-14DD-A44B-A518-A630322D0EEB}" type="pres">
      <dgm:prSet presAssocID="{D40169B6-A8F0-4651-94BF-47E7EFE0698F}" presName="vert0" presStyleCnt="0">
        <dgm:presLayoutVars>
          <dgm:dir/>
          <dgm:animOne val="branch"/>
          <dgm:animLvl val="lvl"/>
        </dgm:presLayoutVars>
      </dgm:prSet>
      <dgm:spPr/>
    </dgm:pt>
    <dgm:pt modelId="{3E809880-1A3C-6043-874F-01BB527BCD37}" type="pres">
      <dgm:prSet presAssocID="{3CBEAA95-47E7-4517-A8B2-FA646918C940}" presName="thickLine" presStyleLbl="alignNode1" presStyleIdx="0" presStyleCnt="3"/>
      <dgm:spPr/>
    </dgm:pt>
    <dgm:pt modelId="{25102F9E-FC3D-364A-ADE8-250E398F8E07}" type="pres">
      <dgm:prSet presAssocID="{3CBEAA95-47E7-4517-A8B2-FA646918C940}" presName="horz1" presStyleCnt="0"/>
      <dgm:spPr/>
    </dgm:pt>
    <dgm:pt modelId="{1E032F4D-8960-7843-957A-1CED761FE248}" type="pres">
      <dgm:prSet presAssocID="{3CBEAA95-47E7-4517-A8B2-FA646918C940}" presName="tx1" presStyleLbl="revTx" presStyleIdx="0" presStyleCnt="3"/>
      <dgm:spPr/>
    </dgm:pt>
    <dgm:pt modelId="{9832F47F-0EF2-7540-934B-13EB4B22876B}" type="pres">
      <dgm:prSet presAssocID="{3CBEAA95-47E7-4517-A8B2-FA646918C940}" presName="vert1" presStyleCnt="0"/>
      <dgm:spPr/>
    </dgm:pt>
    <dgm:pt modelId="{5454E548-C8B6-EC47-9E51-15EA6B26E6DE}" type="pres">
      <dgm:prSet presAssocID="{A0747483-BD1B-459B-B8ED-BD337E9EB632}" presName="thickLine" presStyleLbl="alignNode1" presStyleIdx="1" presStyleCnt="3"/>
      <dgm:spPr/>
    </dgm:pt>
    <dgm:pt modelId="{2B0EF541-4BC6-2640-8181-5FAC724ED3E1}" type="pres">
      <dgm:prSet presAssocID="{A0747483-BD1B-459B-B8ED-BD337E9EB632}" presName="horz1" presStyleCnt="0"/>
      <dgm:spPr/>
    </dgm:pt>
    <dgm:pt modelId="{3DE443E0-5F3F-BD49-8960-E10EF46340DD}" type="pres">
      <dgm:prSet presAssocID="{A0747483-BD1B-459B-B8ED-BD337E9EB632}" presName="tx1" presStyleLbl="revTx" presStyleIdx="1" presStyleCnt="3"/>
      <dgm:spPr/>
    </dgm:pt>
    <dgm:pt modelId="{D87C8F4E-758B-6A43-AEFC-BF150287AD5A}" type="pres">
      <dgm:prSet presAssocID="{A0747483-BD1B-459B-B8ED-BD337E9EB632}" presName="vert1" presStyleCnt="0"/>
      <dgm:spPr/>
    </dgm:pt>
    <dgm:pt modelId="{C5FA7297-C890-3841-8939-DD53D89965A1}" type="pres">
      <dgm:prSet presAssocID="{6681AA5E-C4DE-44A7-B09B-50B0F5A0D5EF}" presName="thickLine" presStyleLbl="alignNode1" presStyleIdx="2" presStyleCnt="3"/>
      <dgm:spPr/>
    </dgm:pt>
    <dgm:pt modelId="{7A5889EB-D337-8142-8A0F-065BF85EF245}" type="pres">
      <dgm:prSet presAssocID="{6681AA5E-C4DE-44A7-B09B-50B0F5A0D5EF}" presName="horz1" presStyleCnt="0"/>
      <dgm:spPr/>
    </dgm:pt>
    <dgm:pt modelId="{A7AC8FD7-194C-A747-850D-1839313CF395}" type="pres">
      <dgm:prSet presAssocID="{6681AA5E-C4DE-44A7-B09B-50B0F5A0D5EF}" presName="tx1" presStyleLbl="revTx" presStyleIdx="2" presStyleCnt="3"/>
      <dgm:spPr/>
    </dgm:pt>
    <dgm:pt modelId="{E4B0FA8F-4089-874F-A308-546871D1F9F7}" type="pres">
      <dgm:prSet presAssocID="{6681AA5E-C4DE-44A7-B09B-50B0F5A0D5EF}" presName="vert1" presStyleCnt="0"/>
      <dgm:spPr/>
    </dgm:pt>
  </dgm:ptLst>
  <dgm:cxnLst>
    <dgm:cxn modelId="{51EEB263-4FEF-4A31-B084-7E16FA801F93}" srcId="{D40169B6-A8F0-4651-94BF-47E7EFE0698F}" destId="{6681AA5E-C4DE-44A7-B09B-50B0F5A0D5EF}" srcOrd="2" destOrd="0" parTransId="{C8E04878-D8F9-4F9A-A9F6-EF08724BB0C5}" sibTransId="{8412F48C-483D-4103-8395-D5D35DD058B5}"/>
    <dgm:cxn modelId="{2E82308C-231F-244C-8CCE-1853B523ABF3}" type="presOf" srcId="{A0747483-BD1B-459B-B8ED-BD337E9EB632}" destId="{3DE443E0-5F3F-BD49-8960-E10EF46340DD}" srcOrd="0" destOrd="0" presId="urn:microsoft.com/office/officeart/2008/layout/LinedList"/>
    <dgm:cxn modelId="{B68E7695-6163-470D-BAD7-71B6CBC03120}" srcId="{D40169B6-A8F0-4651-94BF-47E7EFE0698F}" destId="{3CBEAA95-47E7-4517-A8B2-FA646918C940}" srcOrd="0" destOrd="0" parTransId="{D97CBFA6-ABF7-42EB-A395-D4970E928AC5}" sibTransId="{193C4E6A-5779-4102-8986-4A6E72601FB9}"/>
    <dgm:cxn modelId="{8B290AB0-48E1-3840-8428-A545367FAD86}" type="presOf" srcId="{3CBEAA95-47E7-4517-A8B2-FA646918C940}" destId="{1E032F4D-8960-7843-957A-1CED761FE248}" srcOrd="0" destOrd="0" presId="urn:microsoft.com/office/officeart/2008/layout/LinedList"/>
    <dgm:cxn modelId="{B0BBB6CA-8CFC-4DBA-968A-130E9BB1F338}" srcId="{D40169B6-A8F0-4651-94BF-47E7EFE0698F}" destId="{A0747483-BD1B-459B-B8ED-BD337E9EB632}" srcOrd="1" destOrd="0" parTransId="{09F5E5E9-2795-4C16-A22B-0E269E9561E5}" sibTransId="{0AAD403E-1EBA-43C4-B3CC-0E80EBBA086A}"/>
    <dgm:cxn modelId="{F69040DA-3E13-5B41-981E-C782E370FD7A}" type="presOf" srcId="{6681AA5E-C4DE-44A7-B09B-50B0F5A0D5EF}" destId="{A7AC8FD7-194C-A747-850D-1839313CF395}" srcOrd="0" destOrd="0" presId="urn:microsoft.com/office/officeart/2008/layout/LinedList"/>
    <dgm:cxn modelId="{8BFA51F0-FDA9-7545-B6F1-7F83EF5BFAC3}" type="presOf" srcId="{D40169B6-A8F0-4651-94BF-47E7EFE0698F}" destId="{47CBA80B-14DD-A44B-A518-A630322D0EEB}" srcOrd="0" destOrd="0" presId="urn:microsoft.com/office/officeart/2008/layout/LinedList"/>
    <dgm:cxn modelId="{724AE4A9-CCC5-1D40-9E33-E845A7D823EC}" type="presParOf" srcId="{47CBA80B-14DD-A44B-A518-A630322D0EEB}" destId="{3E809880-1A3C-6043-874F-01BB527BCD37}" srcOrd="0" destOrd="0" presId="urn:microsoft.com/office/officeart/2008/layout/LinedList"/>
    <dgm:cxn modelId="{0F06361A-D016-5A41-BA66-7473FB3FAA6C}" type="presParOf" srcId="{47CBA80B-14DD-A44B-A518-A630322D0EEB}" destId="{25102F9E-FC3D-364A-ADE8-250E398F8E07}" srcOrd="1" destOrd="0" presId="urn:microsoft.com/office/officeart/2008/layout/LinedList"/>
    <dgm:cxn modelId="{6E85FD57-8D69-E142-A75C-A95F10611203}" type="presParOf" srcId="{25102F9E-FC3D-364A-ADE8-250E398F8E07}" destId="{1E032F4D-8960-7843-957A-1CED761FE248}" srcOrd="0" destOrd="0" presId="urn:microsoft.com/office/officeart/2008/layout/LinedList"/>
    <dgm:cxn modelId="{31FDF5E8-BAEF-874F-AFCC-06A366725A51}" type="presParOf" srcId="{25102F9E-FC3D-364A-ADE8-250E398F8E07}" destId="{9832F47F-0EF2-7540-934B-13EB4B22876B}" srcOrd="1" destOrd="0" presId="urn:microsoft.com/office/officeart/2008/layout/LinedList"/>
    <dgm:cxn modelId="{1B746E17-EB17-A547-A911-7D5D83654EC1}" type="presParOf" srcId="{47CBA80B-14DD-A44B-A518-A630322D0EEB}" destId="{5454E548-C8B6-EC47-9E51-15EA6B26E6DE}" srcOrd="2" destOrd="0" presId="urn:microsoft.com/office/officeart/2008/layout/LinedList"/>
    <dgm:cxn modelId="{7D2DE15F-9832-3641-9E9D-973F8806540B}" type="presParOf" srcId="{47CBA80B-14DD-A44B-A518-A630322D0EEB}" destId="{2B0EF541-4BC6-2640-8181-5FAC724ED3E1}" srcOrd="3" destOrd="0" presId="urn:microsoft.com/office/officeart/2008/layout/LinedList"/>
    <dgm:cxn modelId="{AFD73584-818C-FE46-B511-18CFD64264D5}" type="presParOf" srcId="{2B0EF541-4BC6-2640-8181-5FAC724ED3E1}" destId="{3DE443E0-5F3F-BD49-8960-E10EF46340DD}" srcOrd="0" destOrd="0" presId="urn:microsoft.com/office/officeart/2008/layout/LinedList"/>
    <dgm:cxn modelId="{DC38EF33-5358-2E44-BE77-417074CCCDBB}" type="presParOf" srcId="{2B0EF541-4BC6-2640-8181-5FAC724ED3E1}" destId="{D87C8F4E-758B-6A43-AEFC-BF150287AD5A}" srcOrd="1" destOrd="0" presId="urn:microsoft.com/office/officeart/2008/layout/LinedList"/>
    <dgm:cxn modelId="{F7D1B04F-F497-3045-B879-687BBA49D361}" type="presParOf" srcId="{47CBA80B-14DD-A44B-A518-A630322D0EEB}" destId="{C5FA7297-C890-3841-8939-DD53D89965A1}" srcOrd="4" destOrd="0" presId="urn:microsoft.com/office/officeart/2008/layout/LinedList"/>
    <dgm:cxn modelId="{0B134593-4A69-144F-B981-D8F4BF07EC35}" type="presParOf" srcId="{47CBA80B-14DD-A44B-A518-A630322D0EEB}" destId="{7A5889EB-D337-8142-8A0F-065BF85EF245}" srcOrd="5" destOrd="0" presId="urn:microsoft.com/office/officeart/2008/layout/LinedList"/>
    <dgm:cxn modelId="{CD3D8A21-8855-B74E-967C-809183D12D73}" type="presParOf" srcId="{7A5889EB-D337-8142-8A0F-065BF85EF245}" destId="{A7AC8FD7-194C-A747-850D-1839313CF395}" srcOrd="0" destOrd="0" presId="urn:microsoft.com/office/officeart/2008/layout/LinedList"/>
    <dgm:cxn modelId="{452879DA-0C41-B84B-AA3B-BCB96C01B56D}" type="presParOf" srcId="{7A5889EB-D337-8142-8A0F-065BF85EF245}" destId="{E4B0FA8F-4089-874F-A308-546871D1F9F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809880-1A3C-6043-874F-01BB527BCD37}">
      <dsp:nvSpPr>
        <dsp:cNvPr id="0" name=""/>
        <dsp:cNvSpPr/>
      </dsp:nvSpPr>
      <dsp:spPr>
        <a:xfrm>
          <a:off x="0" y="2554"/>
          <a:ext cx="590618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032F4D-8960-7843-957A-1CED761FE248}">
      <dsp:nvSpPr>
        <dsp:cNvPr id="0" name=""/>
        <dsp:cNvSpPr/>
      </dsp:nvSpPr>
      <dsp:spPr>
        <a:xfrm>
          <a:off x="0" y="2554"/>
          <a:ext cx="5906181"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Tiếp tục thể chế hóa các quan điểm, chủ trương của Đảng và Nhà nước về phát triển giáo dục và đào tạo </a:t>
          </a:r>
        </a:p>
      </dsp:txBody>
      <dsp:txXfrm>
        <a:off x="0" y="2554"/>
        <a:ext cx="5906181" cy="1741869"/>
      </dsp:txXfrm>
    </dsp:sp>
    <dsp:sp modelId="{5454E548-C8B6-EC47-9E51-15EA6B26E6DE}">
      <dsp:nvSpPr>
        <dsp:cNvPr id="0" name=""/>
        <dsp:cNvSpPr/>
      </dsp:nvSpPr>
      <dsp:spPr>
        <a:xfrm>
          <a:off x="0" y="1744424"/>
          <a:ext cx="5906181" cy="0"/>
        </a:xfrm>
        <a:prstGeom prst="line">
          <a:avLst/>
        </a:prstGeom>
        <a:solidFill>
          <a:schemeClr val="accent2">
            <a:hueOff val="-748384"/>
            <a:satOff val="-337"/>
            <a:lumOff val="3529"/>
            <a:alphaOff val="0"/>
          </a:schemeClr>
        </a:solidFill>
        <a:ln w="12700" cap="flat" cmpd="sng" algn="ctr">
          <a:solidFill>
            <a:schemeClr val="accent2">
              <a:hueOff val="-748384"/>
              <a:satOff val="-337"/>
              <a:lumOff val="35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E443E0-5F3F-BD49-8960-E10EF46340DD}">
      <dsp:nvSpPr>
        <dsp:cNvPr id="0" name=""/>
        <dsp:cNvSpPr/>
      </dsp:nvSpPr>
      <dsp:spPr>
        <a:xfrm>
          <a:off x="0" y="1744424"/>
          <a:ext cx="5906181"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Tiếp tục đổi mới quản lý nhà nước về giáo dục và đào tạo theo hướng đẩy mạnh phân cấp, phân quyền, hiệu lực, hiệu quả, bảo đảm vai trò kiến tạo để phát triển giáo dục. </a:t>
          </a:r>
        </a:p>
      </dsp:txBody>
      <dsp:txXfrm>
        <a:off x="0" y="1744424"/>
        <a:ext cx="5906181" cy="1741869"/>
      </dsp:txXfrm>
    </dsp:sp>
    <dsp:sp modelId="{C5FA7297-C890-3841-8939-DD53D89965A1}">
      <dsp:nvSpPr>
        <dsp:cNvPr id="0" name=""/>
        <dsp:cNvSpPr/>
      </dsp:nvSpPr>
      <dsp:spPr>
        <a:xfrm>
          <a:off x="0" y="3486293"/>
          <a:ext cx="5906181" cy="0"/>
        </a:xfrm>
        <a:prstGeom prst="line">
          <a:avLst/>
        </a:prstGeom>
        <a:solidFill>
          <a:schemeClr val="accent2">
            <a:hueOff val="-1496768"/>
            <a:satOff val="-674"/>
            <a:lumOff val="7057"/>
            <a:alphaOff val="0"/>
          </a:schemeClr>
        </a:solidFill>
        <a:ln w="12700" cap="flat" cmpd="sng" algn="ctr">
          <a:solidFill>
            <a:schemeClr val="accent2">
              <a:hueOff val="-1496768"/>
              <a:satOff val="-674"/>
              <a:lumOff val="70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AC8FD7-194C-A747-850D-1839313CF395}">
      <dsp:nvSpPr>
        <dsp:cNvPr id="0" name=""/>
        <dsp:cNvSpPr/>
      </dsp:nvSpPr>
      <dsp:spPr>
        <a:xfrm>
          <a:off x="0" y="3486293"/>
          <a:ext cx="5906181" cy="1741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Tập trung xây dựng, ban hành hoặc trình cấp có thẩm quyền ban hành và tổ chức triển khai các chiến lược, quy hoạch, kế hoạch, nhiệm vụ, đề án, chương trình </a:t>
          </a:r>
        </a:p>
      </dsp:txBody>
      <dsp:txXfrm>
        <a:off x="0" y="3486293"/>
        <a:ext cx="5906181" cy="174186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8/22/2022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36216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238593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52974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897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8/22/2022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41526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8/22/2022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18342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8/22/2022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558607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8/22/2022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19150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8/22/2022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324302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8/22/2022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14830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8/22/2022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67776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8/22/2022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516338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8/22/2022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75876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67" r:id="rId4"/>
    <p:sldLayoutId id="2147483668" r:id="rId5"/>
    <p:sldLayoutId id="2147483674" r:id="rId6"/>
    <p:sldLayoutId id="2147483669" r:id="rId7"/>
    <p:sldLayoutId id="2147483670" r:id="rId8"/>
    <p:sldLayoutId id="2147483671" r:id="rId9"/>
    <p:sldLayoutId id="2147483672" r:id="rId10"/>
    <p:sldLayoutId id="2147483673"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09B3CE9E-968C-BCFA-A9FC-6EFDCE2D0148}"/>
              </a:ext>
            </a:extLst>
          </p:cNvPr>
          <p:cNvGrpSpPr>
            <a:grpSpLocks/>
          </p:cNvGrpSpPr>
          <p:nvPr/>
        </p:nvGrpSpPr>
        <p:grpSpPr bwMode="auto">
          <a:xfrm>
            <a:off x="0" y="-8146"/>
            <a:ext cx="12192000" cy="6866146"/>
            <a:chOff x="0" y="-8467"/>
            <a:chExt cx="12192000" cy="6866467"/>
          </a:xfrm>
        </p:grpSpPr>
        <p:cxnSp>
          <p:nvCxnSpPr>
            <p:cNvPr id="20" name="Straight Connector 19">
              <a:extLst>
                <a:ext uri="{FF2B5EF4-FFF2-40B4-BE49-F238E27FC236}">
                  <a16:creationId xmlns:a16="http://schemas.microsoft.com/office/drawing/2014/main" id="{371A0E04-EB3F-A69C-98BD-9DA403FC1DEC}"/>
                </a:ext>
              </a:extLst>
            </p:cNvPr>
            <p:cNvCxnSpPr/>
            <p:nvPr/>
          </p:nvCxnSpPr>
          <p:spPr>
            <a:xfrm>
              <a:off x="9371334" y="-321"/>
              <a:ext cx="1218894" cy="6858321"/>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2ABD186-320C-DE02-A29C-4EAB24D87159}"/>
                </a:ext>
              </a:extLst>
            </p:cNvPr>
            <p:cNvCxnSpPr/>
            <p:nvPr/>
          </p:nvCxnSpPr>
          <p:spPr>
            <a:xfrm flipH="1">
              <a:off x="7425379" y="3681890"/>
              <a:ext cx="4763566" cy="317611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a:extLst>
                <a:ext uri="{FF2B5EF4-FFF2-40B4-BE49-F238E27FC236}">
                  <a16:creationId xmlns:a16="http://schemas.microsoft.com/office/drawing/2014/main" id="{890DD702-64DD-A999-D64C-7536CB7847B4}"/>
                </a:ext>
              </a:extLst>
            </p:cNvPr>
            <p:cNvSpPr/>
            <p:nvPr/>
          </p:nvSpPr>
          <p:spPr>
            <a:xfrm>
              <a:off x="9181931" y="-8467"/>
              <a:ext cx="3007013"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a:extLst>
                <a:ext uri="{FF2B5EF4-FFF2-40B4-BE49-F238E27FC236}">
                  <a16:creationId xmlns:a16="http://schemas.microsoft.com/office/drawing/2014/main" id="{E5507CBF-5611-7936-EF78-77D187E87C3B}"/>
                </a:ext>
              </a:extLst>
            </p:cNvPr>
            <p:cNvSpPr/>
            <p:nvPr/>
          </p:nvSpPr>
          <p:spPr>
            <a:xfrm>
              <a:off x="9603504" y="-8467"/>
              <a:ext cx="2588496"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0D563870-0EAB-DCB8-5DAF-802E39F74B38}"/>
                </a:ext>
              </a:extLst>
            </p:cNvPr>
            <p:cNvSpPr/>
            <p:nvPr/>
          </p:nvSpPr>
          <p:spPr>
            <a:xfrm>
              <a:off x="8932450" y="3048501"/>
              <a:ext cx="3259550" cy="3809499"/>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DB7B4AFD-7047-E2BB-565A-0FA97359B299}"/>
                </a:ext>
              </a:extLst>
            </p:cNvPr>
            <p:cNvSpPr/>
            <p:nvPr/>
          </p:nvSpPr>
          <p:spPr>
            <a:xfrm>
              <a:off x="9334675" y="-8467"/>
              <a:ext cx="2854270"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a:extLst>
                <a:ext uri="{FF2B5EF4-FFF2-40B4-BE49-F238E27FC236}">
                  <a16:creationId xmlns:a16="http://schemas.microsoft.com/office/drawing/2014/main" id="{DDE48575-B45A-73BB-FA88-4553A5C95CB3}"/>
                </a:ext>
              </a:extLst>
            </p:cNvPr>
            <p:cNvSpPr/>
            <p:nvPr/>
          </p:nvSpPr>
          <p:spPr>
            <a:xfrm>
              <a:off x="10898770" y="-8467"/>
              <a:ext cx="1290175"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a:extLst>
                <a:ext uri="{FF2B5EF4-FFF2-40B4-BE49-F238E27FC236}">
                  <a16:creationId xmlns:a16="http://schemas.microsoft.com/office/drawing/2014/main" id="{B13835BB-5384-167A-F392-221539C73103}"/>
                </a:ext>
              </a:extLst>
            </p:cNvPr>
            <p:cNvSpPr/>
            <p:nvPr/>
          </p:nvSpPr>
          <p:spPr>
            <a:xfrm>
              <a:off x="10939502" y="-8467"/>
              <a:ext cx="1249443"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808E02F9-FE39-C9F0-4ED4-27097A71CBBC}"/>
                </a:ext>
              </a:extLst>
            </p:cNvPr>
            <p:cNvSpPr/>
            <p:nvPr/>
          </p:nvSpPr>
          <p:spPr>
            <a:xfrm>
              <a:off x="10371295" y="3590242"/>
              <a:ext cx="1817649" cy="3267758"/>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E86FD48A-168A-3EF0-9406-B55069CAF92F}"/>
                </a:ext>
              </a:extLst>
            </p:cNvPr>
            <p:cNvSpPr/>
            <p:nvPr/>
          </p:nvSpPr>
          <p:spPr>
            <a:xfrm>
              <a:off x="0" y="4012841"/>
              <a:ext cx="449067" cy="2845159"/>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27" name="Title Placeholder 1">
            <a:extLst>
              <a:ext uri="{FF2B5EF4-FFF2-40B4-BE49-F238E27FC236}">
                <a16:creationId xmlns:a16="http://schemas.microsoft.com/office/drawing/2014/main" id="{130FF638-555B-1988-5DA4-3FE5B023B948}"/>
              </a:ext>
            </a:extLst>
          </p:cNvPr>
          <p:cNvSpPr>
            <a:spLocks noGrp="1" noChangeArrowheads="1"/>
          </p:cNvSpPr>
          <p:nvPr>
            <p:ph type="title"/>
          </p:nvPr>
        </p:nvSpPr>
        <p:spPr bwMode="auto">
          <a:xfrm>
            <a:off x="677164" y="609940"/>
            <a:ext cx="8596414" cy="132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BFBEEC8E-5084-42A2-D408-7AD8C21DD9A2}"/>
              </a:ext>
            </a:extLst>
          </p:cNvPr>
          <p:cNvSpPr>
            <a:spLocks noGrp="1" noChangeArrowheads="1"/>
          </p:cNvSpPr>
          <p:nvPr>
            <p:ph type="body" idx="1"/>
          </p:nvPr>
        </p:nvSpPr>
        <p:spPr bwMode="auto">
          <a:xfrm>
            <a:off x="677164" y="2160754"/>
            <a:ext cx="8596414" cy="388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0A4A8F5-683F-C82C-9A3D-9B23B1234EAF}"/>
              </a:ext>
            </a:extLst>
          </p:cNvPr>
          <p:cNvSpPr>
            <a:spLocks noGrp="1"/>
          </p:cNvSpPr>
          <p:nvPr>
            <p:ph type="dt" sz="half" idx="2"/>
          </p:nvPr>
        </p:nvSpPr>
        <p:spPr>
          <a:xfrm>
            <a:off x="7205428" y="6041353"/>
            <a:ext cx="911371" cy="365556"/>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F59A4994-98DF-4E8E-A4AA-5078E5697018}" type="datetimeFigureOut">
              <a:rPr lang="en-US"/>
              <a:pPr>
                <a:defRPr/>
              </a:pPr>
              <a:t>8/22/2022</a:t>
            </a:fld>
            <a:endParaRPr lang="en-US"/>
          </a:p>
        </p:txBody>
      </p:sp>
      <p:sp>
        <p:nvSpPr>
          <p:cNvPr id="5" name="Footer Placeholder 4">
            <a:extLst>
              <a:ext uri="{FF2B5EF4-FFF2-40B4-BE49-F238E27FC236}">
                <a16:creationId xmlns:a16="http://schemas.microsoft.com/office/drawing/2014/main" id="{44AF5BD5-2AF3-6775-2A75-64B3069F1E04}"/>
              </a:ext>
            </a:extLst>
          </p:cNvPr>
          <p:cNvSpPr>
            <a:spLocks noGrp="1"/>
          </p:cNvSpPr>
          <p:nvPr>
            <p:ph type="ftr" sz="quarter" idx="3"/>
          </p:nvPr>
        </p:nvSpPr>
        <p:spPr>
          <a:xfrm>
            <a:off x="677164" y="6041353"/>
            <a:ext cx="6298130" cy="365556"/>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AF6353D-257C-7EBF-0897-FFF560B49253}"/>
              </a:ext>
            </a:extLst>
          </p:cNvPr>
          <p:cNvSpPr>
            <a:spLocks noGrp="1"/>
          </p:cNvSpPr>
          <p:nvPr>
            <p:ph type="sldNum" sz="quarter" idx="4"/>
          </p:nvPr>
        </p:nvSpPr>
        <p:spPr>
          <a:xfrm>
            <a:off x="8590304" y="6041353"/>
            <a:ext cx="683274" cy="365556"/>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accent1"/>
                </a:solidFill>
                <a:latin typeface="+mn-lt"/>
              </a:defRPr>
            </a:lvl1pPr>
          </a:lstStyle>
          <a:p>
            <a:pPr>
              <a:defRPr/>
            </a:pPr>
            <a:fld id="{A65BF92E-E389-415E-B641-D960F4B5B52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48" r:id="rId1"/>
  </p:sldLayoutIdLst>
  <p:txStyles>
    <p:titleStyle>
      <a:lvl1pPr algn="l" defTabSz="711200" rtl="0" eaLnBrk="0" fontAlgn="base" hangingPunct="0">
        <a:spcBef>
          <a:spcPct val="0"/>
        </a:spcBef>
        <a:spcAft>
          <a:spcPct val="0"/>
        </a:spcAft>
        <a:defRPr sz="5600" kern="1200">
          <a:solidFill>
            <a:schemeClr val="accent1"/>
          </a:solidFill>
          <a:latin typeface="+mj-lt"/>
          <a:ea typeface="+mj-ea"/>
          <a:cs typeface="+mj-cs"/>
        </a:defRPr>
      </a:lvl1pPr>
      <a:lvl2pPr algn="l" defTabSz="711200" rtl="0" eaLnBrk="0" fontAlgn="base" hangingPunct="0">
        <a:spcBef>
          <a:spcPct val="0"/>
        </a:spcBef>
        <a:spcAft>
          <a:spcPct val="0"/>
        </a:spcAft>
        <a:defRPr sz="5600">
          <a:solidFill>
            <a:schemeClr val="accent1"/>
          </a:solidFill>
          <a:latin typeface="Trebuchet MS" panose="020B0603020202020204" pitchFamily="34" charset="0"/>
        </a:defRPr>
      </a:lvl2pPr>
      <a:lvl3pPr algn="l" defTabSz="711200" rtl="0" eaLnBrk="0" fontAlgn="base" hangingPunct="0">
        <a:spcBef>
          <a:spcPct val="0"/>
        </a:spcBef>
        <a:spcAft>
          <a:spcPct val="0"/>
        </a:spcAft>
        <a:defRPr sz="5600">
          <a:solidFill>
            <a:schemeClr val="accent1"/>
          </a:solidFill>
          <a:latin typeface="Trebuchet MS" panose="020B0603020202020204" pitchFamily="34" charset="0"/>
        </a:defRPr>
      </a:lvl3pPr>
      <a:lvl4pPr algn="l" defTabSz="711200" rtl="0" eaLnBrk="0" fontAlgn="base" hangingPunct="0">
        <a:spcBef>
          <a:spcPct val="0"/>
        </a:spcBef>
        <a:spcAft>
          <a:spcPct val="0"/>
        </a:spcAft>
        <a:defRPr sz="5600">
          <a:solidFill>
            <a:schemeClr val="accent1"/>
          </a:solidFill>
          <a:latin typeface="Trebuchet MS" panose="020B0603020202020204" pitchFamily="34" charset="0"/>
        </a:defRPr>
      </a:lvl4pPr>
      <a:lvl5pPr algn="l" defTabSz="711200" rtl="0" eaLnBrk="0" fontAlgn="base" hangingPunct="0">
        <a:spcBef>
          <a:spcPct val="0"/>
        </a:spcBef>
        <a:spcAft>
          <a:spcPct val="0"/>
        </a:spcAft>
        <a:defRPr sz="5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33400" indent="-533400" algn="l" defTabSz="711200" rtl="0" eaLnBrk="0" fontAlgn="base" hangingPunct="0">
        <a:spcBef>
          <a:spcPts val="1563"/>
        </a:spcBef>
        <a:spcAft>
          <a:spcPct val="0"/>
        </a:spcAft>
        <a:buClr>
          <a:schemeClr val="accent1"/>
        </a:buClr>
        <a:buSzPct val="80000"/>
        <a:buFont typeface="Wingdings 3" panose="05040102010807070707" pitchFamily="18" charset="2"/>
        <a:buChar char=""/>
        <a:defRPr sz="2800" kern="1200">
          <a:solidFill>
            <a:srgbClr val="404040"/>
          </a:solidFill>
          <a:latin typeface="+mn-lt"/>
          <a:ea typeface="+mn-ea"/>
          <a:cs typeface="+mn-cs"/>
        </a:defRPr>
      </a:lvl1pPr>
      <a:lvl2pPr marL="1157288" indent="-444500" algn="l" defTabSz="711200" rtl="0" eaLnBrk="0" fontAlgn="base" hangingPunct="0">
        <a:spcBef>
          <a:spcPts val="1563"/>
        </a:spcBef>
        <a:spcAft>
          <a:spcPct val="0"/>
        </a:spcAft>
        <a:buClr>
          <a:schemeClr val="accent1"/>
        </a:buClr>
        <a:buSzPct val="80000"/>
        <a:buFont typeface="Wingdings 3" panose="05040102010807070707" pitchFamily="18" charset="2"/>
        <a:buChar char=""/>
        <a:defRPr sz="2400" kern="1200">
          <a:solidFill>
            <a:srgbClr val="404040"/>
          </a:solidFill>
          <a:latin typeface="+mn-lt"/>
          <a:ea typeface="+mn-ea"/>
          <a:cs typeface="+mn-cs"/>
        </a:defRPr>
      </a:lvl2pPr>
      <a:lvl3pPr marL="1781175" indent="-355600" algn="l" defTabSz="711200" rtl="0" eaLnBrk="0" fontAlgn="base" hangingPunct="0">
        <a:spcBef>
          <a:spcPts val="1563"/>
        </a:spcBef>
        <a:spcAft>
          <a:spcPct val="0"/>
        </a:spcAft>
        <a:buClr>
          <a:schemeClr val="accent1"/>
        </a:buClr>
        <a:buSzPct val="80000"/>
        <a:buFont typeface="Wingdings 3" panose="05040102010807070707" pitchFamily="18" charset="2"/>
        <a:buChar char=""/>
        <a:defRPr sz="2100" kern="1200">
          <a:solidFill>
            <a:srgbClr val="404040"/>
          </a:solidFill>
          <a:latin typeface="+mn-lt"/>
          <a:ea typeface="+mn-ea"/>
          <a:cs typeface="+mn-cs"/>
        </a:defRPr>
      </a:lvl3pPr>
      <a:lvl4pPr marL="2493963" indent="-355600" algn="l" defTabSz="711200" rtl="0" eaLnBrk="0" fontAlgn="base" hangingPunct="0">
        <a:spcBef>
          <a:spcPts val="1563"/>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4pPr>
      <a:lvl5pPr marL="3206750" indent="-355600" algn="l" defTabSz="711200" rtl="0" eaLnBrk="0" fontAlgn="base" hangingPunct="0">
        <a:spcBef>
          <a:spcPts val="1563"/>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5pPr>
      <a:lvl6pPr marL="3920261" indent="-356387" algn="l" defTabSz="712775" rtl="0" eaLnBrk="1" latinLnBrk="0" hangingPunct="1">
        <a:spcBef>
          <a:spcPts val="1559"/>
        </a:spcBef>
        <a:spcAft>
          <a:spcPts val="0"/>
        </a:spcAft>
        <a:buClr>
          <a:schemeClr val="accent1"/>
        </a:buClr>
        <a:buSzPct val="80000"/>
        <a:buFont typeface="Wingdings 3" charset="2"/>
        <a:buChar char=""/>
        <a:defRPr sz="1871" kern="1200">
          <a:solidFill>
            <a:schemeClr val="tx1">
              <a:lumMod val="75000"/>
              <a:lumOff val="25000"/>
            </a:schemeClr>
          </a:solidFill>
          <a:latin typeface="+mn-lt"/>
          <a:ea typeface="+mn-ea"/>
          <a:cs typeface="+mn-cs"/>
        </a:defRPr>
      </a:lvl6pPr>
      <a:lvl7pPr marL="4633036" indent="-356387" algn="l" defTabSz="712775" rtl="0" eaLnBrk="1" latinLnBrk="0" hangingPunct="1">
        <a:spcBef>
          <a:spcPts val="1559"/>
        </a:spcBef>
        <a:spcAft>
          <a:spcPts val="0"/>
        </a:spcAft>
        <a:buClr>
          <a:schemeClr val="accent1"/>
        </a:buClr>
        <a:buSzPct val="80000"/>
        <a:buFont typeface="Wingdings 3" charset="2"/>
        <a:buChar char=""/>
        <a:defRPr sz="1871" kern="1200">
          <a:solidFill>
            <a:schemeClr val="tx1">
              <a:lumMod val="75000"/>
              <a:lumOff val="25000"/>
            </a:schemeClr>
          </a:solidFill>
          <a:latin typeface="+mn-lt"/>
          <a:ea typeface="+mn-ea"/>
          <a:cs typeface="+mn-cs"/>
        </a:defRPr>
      </a:lvl7pPr>
      <a:lvl8pPr marL="5345811" indent="-356387" algn="l" defTabSz="712775" rtl="0" eaLnBrk="1" latinLnBrk="0" hangingPunct="1">
        <a:spcBef>
          <a:spcPts val="1559"/>
        </a:spcBef>
        <a:spcAft>
          <a:spcPts val="0"/>
        </a:spcAft>
        <a:buClr>
          <a:schemeClr val="accent1"/>
        </a:buClr>
        <a:buSzPct val="80000"/>
        <a:buFont typeface="Wingdings 3" charset="2"/>
        <a:buChar char=""/>
        <a:defRPr sz="1871" kern="1200">
          <a:solidFill>
            <a:schemeClr val="tx1">
              <a:lumMod val="75000"/>
              <a:lumOff val="25000"/>
            </a:schemeClr>
          </a:solidFill>
          <a:latin typeface="+mn-lt"/>
          <a:ea typeface="+mn-ea"/>
          <a:cs typeface="+mn-cs"/>
        </a:defRPr>
      </a:lvl8pPr>
      <a:lvl9pPr marL="6058586" indent="-356387" algn="l" defTabSz="712775" rtl="0" eaLnBrk="1" latinLnBrk="0" hangingPunct="1">
        <a:spcBef>
          <a:spcPts val="1559"/>
        </a:spcBef>
        <a:spcAft>
          <a:spcPts val="0"/>
        </a:spcAft>
        <a:buClr>
          <a:schemeClr val="accent1"/>
        </a:buClr>
        <a:buSzPct val="80000"/>
        <a:buFont typeface="Wingdings 3" charset="2"/>
        <a:buChar char=""/>
        <a:defRPr sz="1871" kern="1200">
          <a:solidFill>
            <a:schemeClr val="tx1">
              <a:lumMod val="75000"/>
              <a:lumOff val="25000"/>
            </a:schemeClr>
          </a:solidFill>
          <a:latin typeface="+mn-lt"/>
          <a:ea typeface="+mn-ea"/>
          <a:cs typeface="+mn-cs"/>
        </a:defRPr>
      </a:lvl9pPr>
    </p:bodyStyle>
    <p:otherStyle>
      <a:defPPr>
        <a:defRPr lang="en-US"/>
      </a:defPPr>
      <a:lvl1pPr marL="0" algn="l" defTabSz="712775" rtl="0" eaLnBrk="1" latinLnBrk="0" hangingPunct="1">
        <a:defRPr sz="2806" kern="1200">
          <a:solidFill>
            <a:schemeClr val="tx1"/>
          </a:solidFill>
          <a:latin typeface="+mn-lt"/>
          <a:ea typeface="+mn-ea"/>
          <a:cs typeface="+mn-cs"/>
        </a:defRPr>
      </a:lvl1pPr>
      <a:lvl2pPr marL="712775" algn="l" defTabSz="712775" rtl="0" eaLnBrk="1" latinLnBrk="0" hangingPunct="1">
        <a:defRPr sz="2806" kern="1200">
          <a:solidFill>
            <a:schemeClr val="tx1"/>
          </a:solidFill>
          <a:latin typeface="+mn-lt"/>
          <a:ea typeface="+mn-ea"/>
          <a:cs typeface="+mn-cs"/>
        </a:defRPr>
      </a:lvl2pPr>
      <a:lvl3pPr marL="1425550" algn="l" defTabSz="712775" rtl="0" eaLnBrk="1" latinLnBrk="0" hangingPunct="1">
        <a:defRPr sz="2806" kern="1200">
          <a:solidFill>
            <a:schemeClr val="tx1"/>
          </a:solidFill>
          <a:latin typeface="+mn-lt"/>
          <a:ea typeface="+mn-ea"/>
          <a:cs typeface="+mn-cs"/>
        </a:defRPr>
      </a:lvl3pPr>
      <a:lvl4pPr marL="2138324" algn="l" defTabSz="712775" rtl="0" eaLnBrk="1" latinLnBrk="0" hangingPunct="1">
        <a:defRPr sz="2806" kern="1200">
          <a:solidFill>
            <a:schemeClr val="tx1"/>
          </a:solidFill>
          <a:latin typeface="+mn-lt"/>
          <a:ea typeface="+mn-ea"/>
          <a:cs typeface="+mn-cs"/>
        </a:defRPr>
      </a:lvl4pPr>
      <a:lvl5pPr marL="2851099" algn="l" defTabSz="712775" rtl="0" eaLnBrk="1" latinLnBrk="0" hangingPunct="1">
        <a:defRPr sz="2806" kern="1200">
          <a:solidFill>
            <a:schemeClr val="tx1"/>
          </a:solidFill>
          <a:latin typeface="+mn-lt"/>
          <a:ea typeface="+mn-ea"/>
          <a:cs typeface="+mn-cs"/>
        </a:defRPr>
      </a:lvl5pPr>
      <a:lvl6pPr marL="3563874" algn="l" defTabSz="712775" rtl="0" eaLnBrk="1" latinLnBrk="0" hangingPunct="1">
        <a:defRPr sz="2806" kern="1200">
          <a:solidFill>
            <a:schemeClr val="tx1"/>
          </a:solidFill>
          <a:latin typeface="+mn-lt"/>
          <a:ea typeface="+mn-ea"/>
          <a:cs typeface="+mn-cs"/>
        </a:defRPr>
      </a:lvl6pPr>
      <a:lvl7pPr marL="4276649" algn="l" defTabSz="712775" rtl="0" eaLnBrk="1" latinLnBrk="0" hangingPunct="1">
        <a:defRPr sz="2806" kern="1200">
          <a:solidFill>
            <a:schemeClr val="tx1"/>
          </a:solidFill>
          <a:latin typeface="+mn-lt"/>
          <a:ea typeface="+mn-ea"/>
          <a:cs typeface="+mn-cs"/>
        </a:defRPr>
      </a:lvl7pPr>
      <a:lvl8pPr marL="4989424" algn="l" defTabSz="712775" rtl="0" eaLnBrk="1" latinLnBrk="0" hangingPunct="1">
        <a:defRPr sz="2806" kern="1200">
          <a:solidFill>
            <a:schemeClr val="tx1"/>
          </a:solidFill>
          <a:latin typeface="+mn-lt"/>
          <a:ea typeface="+mn-ea"/>
          <a:cs typeface="+mn-cs"/>
        </a:defRPr>
      </a:lvl8pPr>
      <a:lvl9pPr marL="5702198" algn="l" defTabSz="712775"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C88128-4320-8E27-A7C9-61307F5C3DE2}"/>
              </a:ext>
            </a:extLst>
          </p:cNvPr>
          <p:cNvSpPr txBox="1"/>
          <p:nvPr/>
        </p:nvSpPr>
        <p:spPr>
          <a:xfrm>
            <a:off x="241498" y="614013"/>
            <a:ext cx="11801666" cy="5921198"/>
          </a:xfrm>
          <a:prstGeom prst="rect">
            <a:avLst/>
          </a:prstGeom>
          <a:noFill/>
        </p:spPr>
        <p:txBody>
          <a:bodyPr wrap="square">
            <a:spAutoFit/>
          </a:bodyPr>
          <a:lstStyle>
            <a:defPPr>
              <a:defRPr lang="en-US"/>
            </a:defPPr>
            <a:lvl1pPr algn="l" defTabSz="293248"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1pPr>
            <a:lvl2pPr marL="293248" algn="l" defTabSz="293248"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2pPr>
            <a:lvl3pPr marL="586496" algn="l" defTabSz="293248"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3pPr>
            <a:lvl4pPr marL="879744" algn="l" defTabSz="293248"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4pPr>
            <a:lvl5pPr marL="1172992" algn="l" defTabSz="293248" rtl="0" eaLnBrk="0" fontAlgn="base" hangingPunct="0">
              <a:spcBef>
                <a:spcPct val="0"/>
              </a:spcBef>
              <a:spcAft>
                <a:spcPct val="0"/>
              </a:spcAft>
              <a:defRPr kern="1200">
                <a:solidFill>
                  <a:schemeClr val="tx1"/>
                </a:solidFill>
                <a:latin typeface="Trebuchet MS" panose="020B0603020202020204" pitchFamily="34" charset="0"/>
                <a:ea typeface="+mn-ea"/>
                <a:cs typeface="+mn-cs"/>
              </a:defRPr>
            </a:lvl5pPr>
            <a:lvl6pPr marL="1466240" algn="l" defTabSz="586496" rtl="0" eaLnBrk="1" latinLnBrk="0" hangingPunct="1">
              <a:defRPr kern="1200">
                <a:solidFill>
                  <a:schemeClr val="tx1"/>
                </a:solidFill>
                <a:latin typeface="Trebuchet MS" panose="020B0603020202020204" pitchFamily="34" charset="0"/>
                <a:ea typeface="+mn-ea"/>
                <a:cs typeface="+mn-cs"/>
              </a:defRPr>
            </a:lvl6pPr>
            <a:lvl7pPr marL="1759488" algn="l" defTabSz="586496" rtl="0" eaLnBrk="1" latinLnBrk="0" hangingPunct="1">
              <a:defRPr kern="1200">
                <a:solidFill>
                  <a:schemeClr val="tx1"/>
                </a:solidFill>
                <a:latin typeface="Trebuchet MS" panose="020B0603020202020204" pitchFamily="34" charset="0"/>
                <a:ea typeface="+mn-ea"/>
                <a:cs typeface="+mn-cs"/>
              </a:defRPr>
            </a:lvl7pPr>
            <a:lvl8pPr marL="2052737" algn="l" defTabSz="586496" rtl="0" eaLnBrk="1" latinLnBrk="0" hangingPunct="1">
              <a:defRPr kern="1200">
                <a:solidFill>
                  <a:schemeClr val="tx1"/>
                </a:solidFill>
                <a:latin typeface="Trebuchet MS" panose="020B0603020202020204" pitchFamily="34" charset="0"/>
                <a:ea typeface="+mn-ea"/>
                <a:cs typeface="+mn-cs"/>
              </a:defRPr>
            </a:lvl8pPr>
            <a:lvl9pPr marL="2345985" algn="l" defTabSz="586496" rtl="0" eaLnBrk="1" latinLnBrk="0" hangingPunct="1">
              <a:defRPr kern="1200">
                <a:solidFill>
                  <a:schemeClr val="tx1"/>
                </a:solidFill>
                <a:latin typeface="Trebuchet MS" panose="020B0603020202020204" pitchFamily="34" charset="0"/>
                <a:ea typeface="+mn-ea"/>
                <a:cs typeface="+mn-cs"/>
              </a:defRPr>
            </a:lvl9pPr>
          </a:lstStyle>
          <a:p>
            <a:pPr algn="ctr">
              <a:lnSpc>
                <a:spcPct val="107000"/>
              </a:lnSpc>
              <a:spcAft>
                <a:spcPts val="513"/>
              </a:spcAft>
              <a:defRPr/>
            </a:pPr>
            <a:r>
              <a:rPr lang="en-US" sz="2052"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ỦY BAN NHÂN DÂN HUYỆN HOÀI ĐỨC</a:t>
            </a:r>
          </a:p>
          <a:p>
            <a:pPr algn="ctr">
              <a:lnSpc>
                <a:spcPct val="107000"/>
              </a:lnSpc>
              <a:spcAft>
                <a:spcPts val="513"/>
              </a:spcAft>
              <a:defRPr/>
            </a:pPr>
            <a:r>
              <a:rPr lang="en-US" sz="2052"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TRƯỜNG THCS ĐÔNG LA</a:t>
            </a:r>
          </a:p>
          <a:p>
            <a:pPr algn="ctr">
              <a:lnSpc>
                <a:spcPct val="107000"/>
              </a:lnSpc>
              <a:spcAft>
                <a:spcPts val="513"/>
              </a:spcAft>
              <a:defRPr/>
            </a:pPr>
            <a:endParaRPr lang="en-US" sz="3079"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endParaRPr lang="en-US" sz="3079"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endParaRPr lang="en-US" sz="3079"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r>
              <a:rPr lang="en-US" sz="3079"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NỘI DUNG HỌC TẬP NHIỆM VỤ CHÍNH TRỊ</a:t>
            </a:r>
            <a:r>
              <a:rPr lang="en-US" sz="3079"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 </a:t>
            </a:r>
            <a:r>
              <a:rPr lang="en-US" sz="3079" b="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HÈ 2022</a:t>
            </a:r>
          </a:p>
          <a:p>
            <a:pPr algn="ctr">
              <a:lnSpc>
                <a:spcPct val="107000"/>
              </a:lnSpc>
              <a:spcAft>
                <a:spcPts val="513"/>
              </a:spcAft>
              <a:defRPr/>
            </a:pPr>
            <a:endPar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endPar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endPar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endPar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endParaRPr>
          </a:p>
          <a:p>
            <a:pPr algn="ctr">
              <a:lnSpc>
                <a:spcPct val="107000"/>
              </a:lnSpc>
              <a:spcAft>
                <a:spcPts val="513"/>
              </a:spcAft>
              <a:defRPr/>
            </a:pPr>
            <a:r>
              <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                               </a:t>
            </a:r>
            <a:r>
              <a:rPr lang="en-US" sz="3079" i="1" dirty="0" err="1">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Đông</a:t>
            </a:r>
            <a:r>
              <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 La, </a:t>
            </a:r>
            <a:r>
              <a:rPr lang="en-US" sz="3079" i="1" dirty="0" err="1">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ngày</a:t>
            </a:r>
            <a:r>
              <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 22 </a:t>
            </a:r>
            <a:r>
              <a:rPr lang="en-US" sz="3079" i="1" dirty="0" err="1">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tháng</a:t>
            </a:r>
            <a:r>
              <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 8 </a:t>
            </a:r>
            <a:r>
              <a:rPr lang="en-US" sz="3079" i="1" dirty="0" err="1">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năm</a:t>
            </a:r>
            <a:r>
              <a:rPr lang="en-US" sz="3079" i="1" dirty="0">
                <a:solidFill>
                  <a:schemeClr val="accent1">
                    <a:lumMod val="75000"/>
                  </a:schemeClr>
                </a:solidFill>
                <a:latin typeface="Times New Roman" panose="02020603050405020304" pitchFamily="18" charset="0"/>
                <a:ea typeface="Calibri" panose="020F0502020204030204" pitchFamily="34" charset="0"/>
                <a:cs typeface="Arial" panose="020B0604020202020204" pitchFamily="34" charset="0"/>
              </a:rPr>
              <a:t> 2022</a:t>
            </a:r>
          </a:p>
        </p:txBody>
      </p:sp>
    </p:spTree>
    <p:extLst>
      <p:ext uri="{BB962C8B-B14F-4D97-AF65-F5344CB8AC3E}">
        <p14:creationId xmlns:p14="http://schemas.microsoft.com/office/powerpoint/2010/main" val="3101576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B690-67F0-784C-EEDE-F35CC2A48B33}"/>
              </a:ext>
            </a:extLst>
          </p:cNvPr>
          <p:cNvSpPr>
            <a:spLocks noGrp="1"/>
          </p:cNvSpPr>
          <p:nvPr>
            <p:ph type="title"/>
          </p:nvPr>
        </p:nvSpPr>
        <p:spPr/>
        <p:txBody>
          <a:bodyPr>
            <a:normAutofit fontScale="90000"/>
          </a:bodyPr>
          <a:lstStyle/>
          <a:p>
            <a:r>
              <a:rPr lang="en-VN" dirty="0"/>
              <a:t>7. Xây dựng và triển khai chiến lược, quy hoạch, nâng cao năng lực hệ thống giáo dục đại học </a:t>
            </a:r>
          </a:p>
        </p:txBody>
      </p:sp>
      <p:sp>
        <p:nvSpPr>
          <p:cNvPr id="3" name="Content Placeholder 2">
            <a:extLst>
              <a:ext uri="{FF2B5EF4-FFF2-40B4-BE49-F238E27FC236}">
                <a16:creationId xmlns:a16="http://schemas.microsoft.com/office/drawing/2014/main" id="{63D6AC2B-271B-77D6-C5FF-F89ADFF679ED}"/>
              </a:ext>
            </a:extLst>
          </p:cNvPr>
          <p:cNvSpPr>
            <a:spLocks noGrp="1"/>
          </p:cNvSpPr>
          <p:nvPr>
            <p:ph idx="1"/>
          </p:nvPr>
        </p:nvSpPr>
        <p:spPr/>
        <p:txBody>
          <a:bodyPr>
            <a:normAutofit fontScale="92500" lnSpcReduction="20000"/>
          </a:bodyPr>
          <a:lstStyle/>
          <a:p>
            <a:r>
              <a:rPr lang="en-VN" sz="2000" dirty="0"/>
              <a:t>Xây dựng và tổ chức triển khai thực hiện Khung chiến lược phát triển giáo dục đại học và Quy hoạch mạng lưới cơ sở giáo dục đại học và sư phạm thời kỳ 2021 - 2030, tầm nhìn 2050. </a:t>
            </a:r>
          </a:p>
          <a:p>
            <a:r>
              <a:rPr lang="en-VN" sz="2000" dirty="0"/>
              <a:t>Tiếp tục đẩy mạnh thực hiện tự chủ đại học một cách toàn diện, thực chất, hiệu quả, đi vào chiều sâu gắn với trách nhiệm giải trình trong hoạt động chuyển môn, học thuật, tổ chức, nhân sự, tài chính, tài sản; rà soát, sửa đổi, bổ sung the chế, chính sách về thực hiện tự chủ đại học </a:t>
            </a:r>
          </a:p>
          <a:p>
            <a:r>
              <a:rPr lang="en-VN" sz="2000" dirty="0"/>
              <a:t>Triển khai có hiệu quả Đề án Nâng cao năng lực đội ngũ giảng viên, cán bộ quản lý các cơ sở giáo dục đại học đáp ứng yêu cầu đổi mới căn bản, toàn diện giáo dục và đào tạo giai đoạn 2019 - 2030 .</a:t>
            </a:r>
          </a:p>
          <a:p>
            <a:r>
              <a:rPr lang="en-VN" sz="2000" dirty="0"/>
              <a:t>Xây dựng và triển khai kế hoạch thực hiện Chương trình phát triển hệ thống bảo đảm và kiểm định chất lượng giáo dục đại học và cao đẳng sư phạm giai đoạn 2022 - 2030; tăng cường công tác bảo đảm và kiểm định chất lượng giáo dục đại học.</a:t>
            </a:r>
          </a:p>
          <a:p>
            <a:endParaRPr lang="en-VN" sz="2000" dirty="0"/>
          </a:p>
        </p:txBody>
      </p:sp>
    </p:spTree>
    <p:extLst>
      <p:ext uri="{BB962C8B-B14F-4D97-AF65-F5344CB8AC3E}">
        <p14:creationId xmlns:p14="http://schemas.microsoft.com/office/powerpoint/2010/main" val="557941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DBA83-918E-D098-0BC9-18E0F2426507}"/>
              </a:ext>
            </a:extLst>
          </p:cNvPr>
          <p:cNvSpPr>
            <a:spLocks noGrp="1"/>
          </p:cNvSpPr>
          <p:nvPr>
            <p:ph type="title"/>
          </p:nvPr>
        </p:nvSpPr>
        <p:spPr/>
        <p:txBody>
          <a:bodyPr>
            <a:normAutofit/>
          </a:bodyPr>
          <a:lstStyle/>
          <a:p>
            <a:r>
              <a:rPr lang="en-VN" dirty="0"/>
              <a:t>8. Đẩy mạnh chuyển đổi số, cải cách hành chính trong toàn ngành</a:t>
            </a:r>
          </a:p>
        </p:txBody>
      </p:sp>
      <p:sp>
        <p:nvSpPr>
          <p:cNvPr id="3" name="Content Placeholder 2">
            <a:extLst>
              <a:ext uri="{FF2B5EF4-FFF2-40B4-BE49-F238E27FC236}">
                <a16:creationId xmlns:a16="http://schemas.microsoft.com/office/drawing/2014/main" id="{E604B8CE-29C6-47F6-3D7C-77164D9C65A2}"/>
              </a:ext>
            </a:extLst>
          </p:cNvPr>
          <p:cNvSpPr>
            <a:spLocks noGrp="1"/>
          </p:cNvSpPr>
          <p:nvPr>
            <p:ph idx="1"/>
          </p:nvPr>
        </p:nvSpPr>
        <p:spPr/>
        <p:txBody>
          <a:bodyPr>
            <a:normAutofit/>
          </a:bodyPr>
          <a:lstStyle/>
          <a:p>
            <a:r>
              <a:rPr lang="en-VN" sz="2400" dirty="0"/>
              <a:t>Tăng cường chuyển đổi số và ứng dụng công nghệ thông tin trong giáo dục và đào tạo; tăng cường các điều kiện đảm bảo về hạ tầng kỹ thuật và kỹ năng ứng dụng công nghệ thông tin trong dạy - học trực tuyến và trong công tác kiểm tra, đánh giá chất lượng giáo dục. </a:t>
            </a:r>
          </a:p>
          <a:p>
            <a:r>
              <a:rPr lang="en-VN" sz="2400" dirty="0"/>
              <a:t>Tiếp tục xây dựng hạ tầng số quốc gia về học tập, kho học liệu số chia sẽ dùng chung toàn ngành, gồm: bài giảng điện tử, học liệu số đa phương tiện, sách giáo khoa điện tử, phần mềm mô phỏng và các học liệu khác; phát triển hệ thống ngân hàng câu hỏi trực tuyến cho các môn học; triển khai nền tảng cung cấp các khóa học trực tuyến. </a:t>
            </a:r>
          </a:p>
        </p:txBody>
      </p:sp>
    </p:spTree>
    <p:extLst>
      <p:ext uri="{BB962C8B-B14F-4D97-AF65-F5344CB8AC3E}">
        <p14:creationId xmlns:p14="http://schemas.microsoft.com/office/powerpoint/2010/main" val="368147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F2C9-C181-3857-D55F-7C9C27A2E94E}"/>
              </a:ext>
            </a:extLst>
          </p:cNvPr>
          <p:cNvSpPr>
            <a:spLocks noGrp="1"/>
          </p:cNvSpPr>
          <p:nvPr>
            <p:ph type="title"/>
          </p:nvPr>
        </p:nvSpPr>
        <p:spPr>
          <a:xfrm>
            <a:off x="487315" y="330493"/>
            <a:ext cx="11624377" cy="1371600"/>
          </a:xfrm>
        </p:spPr>
        <p:txBody>
          <a:bodyPr/>
          <a:lstStyle/>
          <a:p>
            <a:r>
              <a:rPr lang="en-VN" dirty="0"/>
              <a:t>9. Tăng cường hội nhập quốc tế trong giáo dục </a:t>
            </a:r>
          </a:p>
        </p:txBody>
      </p:sp>
      <p:sp>
        <p:nvSpPr>
          <p:cNvPr id="3" name="Content Placeholder 2">
            <a:extLst>
              <a:ext uri="{FF2B5EF4-FFF2-40B4-BE49-F238E27FC236}">
                <a16:creationId xmlns:a16="http://schemas.microsoft.com/office/drawing/2014/main" id="{4A699F32-5C9D-8572-0987-FD2690B373BC}"/>
              </a:ext>
            </a:extLst>
          </p:cNvPr>
          <p:cNvSpPr>
            <a:spLocks noGrp="1"/>
          </p:cNvSpPr>
          <p:nvPr>
            <p:ph idx="1"/>
          </p:nvPr>
        </p:nvSpPr>
        <p:spPr>
          <a:xfrm>
            <a:off x="251871" y="2103120"/>
            <a:ext cx="11624377" cy="3849624"/>
          </a:xfrm>
        </p:spPr>
        <p:txBody>
          <a:bodyPr>
            <a:noAutofit/>
          </a:bodyPr>
          <a:lstStyle/>
          <a:p>
            <a:r>
              <a:rPr lang="en-VN" sz="2000" dirty="0"/>
              <a:t>Chủ động mở rộng hợp tác song phương, đa phương. Tăng cường hợp tác và đầu tư với nước ngoài. Khuyến khích hợp tác với các cơ sở giáo dục và đào tạo từ các quốc gia phát triển; thực hiện liên kết đào tạo với các cơ sở giáo dục đại học có uy tín được xếp hạng cao trên các bảng xếp hạng uy tín của thế giới .</a:t>
            </a:r>
          </a:p>
          <a:p>
            <a:r>
              <a:rPr lang="en-VN" sz="2000" dirty="0"/>
              <a:t>Đẩy mạnh kiểm định chất lượng giáo dục trong nước, khuyến khích kiểm định chất lượng của các tổ chức kiểm định quốc tế có uy tín được công nhận hoạt động ở Việt Nam </a:t>
            </a:r>
          </a:p>
          <a:p>
            <a:r>
              <a:rPr lang="en-VN" sz="2000" dirty="0"/>
              <a:t>Đẩy mạnh thu hút sinh viên quốc tế, nhà khoa học có uy tín ở nước ngoài đến học tập, giảng dạy và nghiên cứu khoa học tại Việt Nam. </a:t>
            </a:r>
          </a:p>
          <a:p>
            <a:r>
              <a:rPr lang="en-VN" sz="2000" dirty="0"/>
              <a:t>Triển khai có hiệu quả công tác đảo, o tạo nguồn nhân lực ở nước ngoài </a:t>
            </a:r>
          </a:p>
          <a:p>
            <a:r>
              <a:rPr lang="en-VN" sz="2000" dirty="0"/>
              <a:t>Tăng cường công tác quản lý hoạt động của các cơ sở giáo dục có yếu tố nước ngoài và các tổ chức kinh doanh dịch vụ tư vấn du học tại Việt Nam </a:t>
            </a:r>
          </a:p>
          <a:p>
            <a:r>
              <a:rPr lang="en-VN" sz="2000" dirty="0"/>
              <a:t>Tích cực tham gia các chương trình đánh giá chất lượng giáo dục quốc tế đối với giáo dục phổ thông (PASEC, PISA...) và các bảng xếp hạng trường đại học có uy tín quốc tế. </a:t>
            </a:r>
          </a:p>
        </p:txBody>
      </p:sp>
    </p:spTree>
    <p:extLst>
      <p:ext uri="{BB962C8B-B14F-4D97-AF65-F5344CB8AC3E}">
        <p14:creationId xmlns:p14="http://schemas.microsoft.com/office/powerpoint/2010/main" val="1253422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AEF8A-FED7-1C4F-BE4B-E2C8CA7E315E}"/>
              </a:ext>
            </a:extLst>
          </p:cNvPr>
          <p:cNvSpPr>
            <a:spLocks noGrp="1"/>
          </p:cNvSpPr>
          <p:nvPr>
            <p:ph type="title"/>
          </p:nvPr>
        </p:nvSpPr>
        <p:spPr>
          <a:xfrm>
            <a:off x="1066800" y="642594"/>
            <a:ext cx="10383078" cy="1371600"/>
          </a:xfrm>
        </p:spPr>
        <p:txBody>
          <a:bodyPr>
            <a:normAutofit/>
          </a:bodyPr>
          <a:lstStyle/>
          <a:p>
            <a:r>
              <a:rPr lang="en-VN" dirty="0"/>
              <a:t>10. Tăng cường công tác thanh tra, kiểm tra và xử lý vi phạm</a:t>
            </a:r>
          </a:p>
        </p:txBody>
      </p:sp>
      <p:sp>
        <p:nvSpPr>
          <p:cNvPr id="3" name="Content Placeholder 2">
            <a:extLst>
              <a:ext uri="{FF2B5EF4-FFF2-40B4-BE49-F238E27FC236}">
                <a16:creationId xmlns:a16="http://schemas.microsoft.com/office/drawing/2014/main" id="{24FDDCB4-FBCA-F652-4F75-C2DE54FDC9E3}"/>
              </a:ext>
            </a:extLst>
          </p:cNvPr>
          <p:cNvSpPr>
            <a:spLocks noGrp="1"/>
          </p:cNvSpPr>
          <p:nvPr>
            <p:ph idx="1"/>
          </p:nvPr>
        </p:nvSpPr>
        <p:spPr/>
        <p:txBody>
          <a:bodyPr>
            <a:normAutofit/>
          </a:bodyPr>
          <a:lstStyle/>
          <a:p>
            <a:r>
              <a:rPr lang="en-VN" sz="2400" dirty="0"/>
              <a:t>Tăng cường công tác thanh tra, kiểm tra việc thực hiện chính sách, pháp luật về giáo dục, đào tạo nhằm xây dựng môi trường giáo dục lành mạnh, ngăn ngừa và xử lý nghiêm các hành vi vi phạm pháp luật trong giáo dục và đào tạo </a:t>
            </a:r>
          </a:p>
          <a:p>
            <a:r>
              <a:rPr lang="en-VN" sz="2400" dirty="0"/>
              <a:t>Đẩy mạnh kiểm tra công tác triển khai thực hiện Chương trình Giáo dục phổ thông 2018 tại các cơ sở giáo dục </a:t>
            </a:r>
          </a:p>
          <a:p>
            <a:r>
              <a:rPr lang="en-VN" sz="2400" dirty="0"/>
              <a:t>Chú trọng các nội dung thanh tra, kiểm tra: </a:t>
            </a:r>
          </a:p>
        </p:txBody>
      </p:sp>
    </p:spTree>
    <p:extLst>
      <p:ext uri="{BB962C8B-B14F-4D97-AF65-F5344CB8AC3E}">
        <p14:creationId xmlns:p14="http://schemas.microsoft.com/office/powerpoint/2010/main" val="3798218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4DF10-D249-B186-A3E6-EAD365BCE2BA}"/>
              </a:ext>
            </a:extLst>
          </p:cNvPr>
          <p:cNvSpPr>
            <a:spLocks noGrp="1"/>
          </p:cNvSpPr>
          <p:nvPr>
            <p:ph type="title"/>
          </p:nvPr>
        </p:nvSpPr>
        <p:spPr/>
        <p:txBody>
          <a:bodyPr>
            <a:normAutofit/>
          </a:bodyPr>
          <a:lstStyle/>
          <a:p>
            <a:r>
              <a:rPr lang="en-VN" dirty="0"/>
              <a:t>11. Đẩy mạnh thực hiện các phong trào thi đua trong toàn ngành</a:t>
            </a:r>
          </a:p>
        </p:txBody>
      </p:sp>
      <p:sp>
        <p:nvSpPr>
          <p:cNvPr id="3" name="Content Placeholder 2">
            <a:extLst>
              <a:ext uri="{FF2B5EF4-FFF2-40B4-BE49-F238E27FC236}">
                <a16:creationId xmlns:a16="http://schemas.microsoft.com/office/drawing/2014/main" id="{9FC61AA7-E737-67EA-CB93-32C596F0CACC}"/>
              </a:ext>
            </a:extLst>
          </p:cNvPr>
          <p:cNvSpPr>
            <a:spLocks noGrp="1"/>
          </p:cNvSpPr>
          <p:nvPr>
            <p:ph idx="1"/>
          </p:nvPr>
        </p:nvSpPr>
        <p:spPr/>
        <p:txBody>
          <a:bodyPr>
            <a:normAutofit/>
          </a:bodyPr>
          <a:lstStyle/>
          <a:p>
            <a:r>
              <a:rPr lang="en-VN" sz="2000" dirty="0"/>
              <a:t>Tổ chức các phong trào thi đua thiết thực, hiệu quả chào mừng kỷ niệm 40 năm ngày Nhà giáo Việt Nam. </a:t>
            </a:r>
          </a:p>
          <a:p>
            <a:r>
              <a:rPr lang="en-VN" sz="2000" dirty="0"/>
              <a:t>Đẩy mạnh thực hiện phong trào thi đua “Đổi mới, sáng tạo trong quản lý, giảng dạy và học tập", gắn với các phong trào thi đua do Thủ tướng Chính phủ phát động và việc “Học tập và làm theo tư tưởng, đạo đức, phong cách Hồ Chí Minh". </a:t>
            </a:r>
          </a:p>
          <a:p>
            <a:r>
              <a:rPr lang="en-VN" sz="2000" dirty="0"/>
              <a:t>Nâng cao nhận thức về vai trò của công tác thi đua, khen thưởng, coi thi đua là động lực để nâng cao chất lượng giáo dục toàn diện.</a:t>
            </a:r>
          </a:p>
          <a:p>
            <a:r>
              <a:rPr lang="en-VN" sz="2000" dirty="0"/>
              <a:t> Chủ động phát hiện, biểu dương và nhân rộng các tấm gương người tốt, việc tốt trong toàn ngành. </a:t>
            </a:r>
          </a:p>
        </p:txBody>
      </p:sp>
    </p:spTree>
    <p:extLst>
      <p:ext uri="{BB962C8B-B14F-4D97-AF65-F5344CB8AC3E}">
        <p14:creationId xmlns:p14="http://schemas.microsoft.com/office/powerpoint/2010/main" val="1463210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AFBB9-152D-1349-94A6-E28DF7B72F5A}"/>
              </a:ext>
            </a:extLst>
          </p:cNvPr>
          <p:cNvSpPr>
            <a:spLocks noGrp="1"/>
          </p:cNvSpPr>
          <p:nvPr>
            <p:ph type="title"/>
          </p:nvPr>
        </p:nvSpPr>
        <p:spPr/>
        <p:txBody>
          <a:bodyPr>
            <a:normAutofit/>
          </a:bodyPr>
          <a:lstStyle/>
          <a:p>
            <a:r>
              <a:rPr lang="en-VN" dirty="0"/>
              <a:t>12. Tăng cường công tác truyền thông giáo dục</a:t>
            </a:r>
          </a:p>
        </p:txBody>
      </p:sp>
      <p:sp>
        <p:nvSpPr>
          <p:cNvPr id="3" name="Content Placeholder 2">
            <a:extLst>
              <a:ext uri="{FF2B5EF4-FFF2-40B4-BE49-F238E27FC236}">
                <a16:creationId xmlns:a16="http://schemas.microsoft.com/office/drawing/2014/main" id="{79001BAC-26DC-BED4-E5C6-A7B64931176F}"/>
              </a:ext>
            </a:extLst>
          </p:cNvPr>
          <p:cNvSpPr>
            <a:spLocks noGrp="1"/>
          </p:cNvSpPr>
          <p:nvPr>
            <p:ph idx="1"/>
          </p:nvPr>
        </p:nvSpPr>
        <p:spPr/>
        <p:txBody>
          <a:bodyPr>
            <a:normAutofit/>
          </a:bodyPr>
          <a:lstStyle/>
          <a:p>
            <a:r>
              <a:rPr lang="en-VN" sz="2400" dirty="0"/>
              <a:t> Chủ động thông tin, truyền thông về các chủ trương, chính sách mới của ngành và việc triển khai thực hiện các nghị quyết của Đảng, Quốc hội, Chính phủ về đổi mới căn bản, toàn diện giáo dục và đào tạo .</a:t>
            </a:r>
          </a:p>
          <a:p>
            <a:r>
              <a:rPr lang="en-VN" sz="2400" dirty="0"/>
              <a:t>Đổi mới nội dung. phương thức truyền thông để nâng cao hiệu quả tuyên truyền; tăng cường phối hợp, xử lý hiệu quả các vấn đề về truyền thông, nhất là các vấn đề xã hội quan tâm, bức xúc để xã hội, nhân dân hiểu, chia sẻ, ủng hộ và đóng góp nhiều hơn cho ngành.</a:t>
            </a:r>
          </a:p>
          <a:p>
            <a:endParaRPr lang="en-VN" sz="2400" dirty="0"/>
          </a:p>
        </p:txBody>
      </p:sp>
    </p:spTree>
    <p:extLst>
      <p:ext uri="{BB962C8B-B14F-4D97-AF65-F5344CB8AC3E}">
        <p14:creationId xmlns:p14="http://schemas.microsoft.com/office/powerpoint/2010/main" val="156476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0" name="Rectangle 3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42" name="Rectangle 4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44" name="Rectangle 4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6" name="Group 4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47" name="Straight Connector 4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Shape&#10;&#10;Description automatically generated with low confidence">
            <a:extLst>
              <a:ext uri="{FF2B5EF4-FFF2-40B4-BE49-F238E27FC236}">
                <a16:creationId xmlns:a16="http://schemas.microsoft.com/office/drawing/2014/main" id="{945D737D-9D0E-FE46-391C-515F78C7CB70}"/>
              </a:ext>
            </a:extLst>
          </p:cNvPr>
          <p:cNvPicPr>
            <a:picLocks noChangeAspect="1"/>
          </p:cNvPicPr>
          <p:nvPr/>
        </p:nvPicPr>
        <p:blipFill rotWithShape="1">
          <a:blip r:embed="rId2"/>
          <a:srcRect t="15007" b="21434"/>
          <a:stretch/>
        </p:blipFill>
        <p:spPr>
          <a:xfrm>
            <a:off x="1" y="10"/>
            <a:ext cx="12191999" cy="6857989"/>
          </a:xfrm>
          <a:prstGeom prst="rect">
            <a:avLst/>
          </a:prstGeom>
        </p:spPr>
      </p:pic>
      <p:sp useBgFill="1">
        <p:nvSpPr>
          <p:cNvPr id="53" name="Rectangle 52">
            <a:extLst>
              <a:ext uri="{FF2B5EF4-FFF2-40B4-BE49-F238E27FC236}">
                <a16:creationId xmlns:a16="http://schemas.microsoft.com/office/drawing/2014/main" id="{BF9FFE17-DE95-4821-ACC1-B90C95449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55" name="Rectangle 54">
            <a:extLst>
              <a:ext uri="{FF2B5EF4-FFF2-40B4-BE49-F238E27FC236}">
                <a16:creationId xmlns:a16="http://schemas.microsoft.com/office/drawing/2014/main" id="{03CF76AF-FF72-4430-A772-058403290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1D5A4622-FFFE-6538-7E1E-020356D03179}"/>
              </a:ext>
            </a:extLst>
          </p:cNvPr>
          <p:cNvSpPr>
            <a:spLocks noGrp="1"/>
          </p:cNvSpPr>
          <p:nvPr>
            <p:ph type="title"/>
          </p:nvPr>
        </p:nvSpPr>
        <p:spPr>
          <a:xfrm>
            <a:off x="1385289" y="1489322"/>
            <a:ext cx="9406821" cy="4034770"/>
          </a:xfrm>
        </p:spPr>
        <p:txBody>
          <a:bodyPr vert="horz" lIns="91440" tIns="45720" rIns="91440" bIns="45720" rtlCol="0" anchor="ctr">
            <a:normAutofit/>
          </a:bodyPr>
          <a:lstStyle/>
          <a:p>
            <a:pPr algn="ctr">
              <a:lnSpc>
                <a:spcPct val="83000"/>
              </a:lnSpc>
            </a:pPr>
            <a:r>
              <a:rPr lang="en-US" sz="4800" cap="all" spc="-100" dirty="0">
                <a:latin typeface="Times New Roman" panose="02020603050405020304" pitchFamily="18" charset="0"/>
                <a:cs typeface="Times New Roman" panose="02020603050405020304" pitchFamily="18" charset="0"/>
              </a:rPr>
              <a:t>CHỈ THỊ</a:t>
            </a:r>
            <a:br>
              <a:rPr lang="en-US" sz="4800" b="0" cap="all" spc="-100" dirty="0"/>
            </a:b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Về</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thực</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hiện</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nhiệm</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vụ</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trọng</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tâm</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năm</a:t>
            </a:r>
            <a:r>
              <a:rPr lang="en-US" sz="4800" b="0" spc="-100" dirty="0">
                <a:latin typeface="Times New Roman" panose="02020603050405020304" pitchFamily="18" charset="0"/>
                <a:cs typeface="Times New Roman" panose="02020603050405020304" pitchFamily="18" charset="0"/>
              </a:rPr>
              <a:t> </a:t>
            </a:r>
            <a:r>
              <a:rPr lang="en-US" sz="4800" b="0" spc="-100" dirty="0" err="1">
                <a:latin typeface="Times New Roman" panose="02020603050405020304" pitchFamily="18" charset="0"/>
                <a:cs typeface="Times New Roman" panose="02020603050405020304" pitchFamily="18" charset="0"/>
              </a:rPr>
              <a:t>học</a:t>
            </a:r>
            <a:r>
              <a:rPr lang="en-US" sz="4800" b="0" spc="-100" dirty="0">
                <a:latin typeface="Times New Roman" panose="02020603050405020304" pitchFamily="18" charset="0"/>
                <a:cs typeface="Times New Roman" panose="02020603050405020304" pitchFamily="18" charset="0"/>
              </a:rPr>
              <a:t> 2022 - 2023</a:t>
            </a:r>
            <a:endParaRPr lang="en-US" sz="4800" b="0" cap="all" spc="-100" dirty="0">
              <a:latin typeface="Times New Roman" panose="02020603050405020304" pitchFamily="18" charset="0"/>
              <a:cs typeface="Times New Roman" panose="02020603050405020304" pitchFamily="18" charset="0"/>
            </a:endParaRPr>
          </a:p>
        </p:txBody>
      </p:sp>
      <p:sp>
        <p:nvSpPr>
          <p:cNvPr id="57" name="Rectangle 56">
            <a:extLst>
              <a:ext uri="{FF2B5EF4-FFF2-40B4-BE49-F238E27FC236}">
                <a16:creationId xmlns:a16="http://schemas.microsoft.com/office/drawing/2014/main" id="{0B1C8180-2FDD-4202-8C45-4057CB1AB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9" name="Straight Connector 58">
            <a:extLst>
              <a:ext uri="{FF2B5EF4-FFF2-40B4-BE49-F238E27FC236}">
                <a16:creationId xmlns:a16="http://schemas.microsoft.com/office/drawing/2014/main" id="{D6E86CC6-13EA-4A88-86AD-CF27BF52CC9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F80B441-4F7D-4B40-8A13-FED03A1F3A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1267730"/>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0C7FD1A-44B1-4E4C-B0C9-A8103DCCDC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913025"/>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125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6">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5" name="Rectangle 8">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36" name="Rectangle 10">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7" name="Rectangle 12">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8" name="Group 14">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6" name="Straight Connector 15">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9" name="Rectangle 19">
            <a:extLst>
              <a:ext uri="{FF2B5EF4-FFF2-40B4-BE49-F238E27FC236}">
                <a16:creationId xmlns:a16="http://schemas.microsoft.com/office/drawing/2014/main" id="{D071C0CD-5EFD-45A1-AAFD-61C3D4A65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40" name="Rectangle 21">
            <a:extLst>
              <a:ext uri="{FF2B5EF4-FFF2-40B4-BE49-F238E27FC236}">
                <a16:creationId xmlns:a16="http://schemas.microsoft.com/office/drawing/2014/main" id="{8A03302C-20A2-4C4F-9760-E85AE1041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1091233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41" name="Rectangle 23">
            <a:extLst>
              <a:ext uri="{FF2B5EF4-FFF2-40B4-BE49-F238E27FC236}">
                <a16:creationId xmlns:a16="http://schemas.microsoft.com/office/drawing/2014/main" id="{D00F093B-0739-4429-B30D-D72924D08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702" y="809244"/>
            <a:ext cx="10579608" cy="5239512"/>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96BC8499-2C97-882C-31FA-1F35EF054FA9}"/>
              </a:ext>
            </a:extLst>
          </p:cNvPr>
          <p:cNvSpPr>
            <a:spLocks noGrp="1"/>
          </p:cNvSpPr>
          <p:nvPr>
            <p:ph type="title"/>
          </p:nvPr>
        </p:nvSpPr>
        <p:spPr>
          <a:xfrm>
            <a:off x="1306286" y="1446715"/>
            <a:ext cx="9637485" cy="3299335"/>
          </a:xfrm>
        </p:spPr>
        <p:txBody>
          <a:bodyPr vert="horz" lIns="91440" tIns="45720" rIns="91440" bIns="45720" rtlCol="0" anchor="ctr">
            <a:normAutofit/>
          </a:bodyPr>
          <a:lstStyle/>
          <a:p>
            <a:pPr algn="ctr">
              <a:lnSpc>
                <a:spcPct val="83000"/>
              </a:lnSpc>
            </a:pPr>
            <a:r>
              <a:rPr lang="en-US" sz="6800" cap="all" spc="-100" dirty="0">
                <a:latin typeface="Times New Roman" panose="02020603050405020304" pitchFamily="18" charset="0"/>
                <a:cs typeface="Times New Roman" panose="02020603050405020304" pitchFamily="18" charset="0"/>
              </a:rPr>
              <a:t>I. CÁC NHIỆM VỤ VÀ GIẢI PHÁP </a:t>
            </a:r>
          </a:p>
        </p:txBody>
      </p:sp>
      <p:sp>
        <p:nvSpPr>
          <p:cNvPr id="42" name="Rectangle 25">
            <a:extLst>
              <a:ext uri="{FF2B5EF4-FFF2-40B4-BE49-F238E27FC236}">
                <a16:creationId xmlns:a16="http://schemas.microsoft.com/office/drawing/2014/main" id="{1BB92999-6A40-480A-8965-2F20DFB03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40856"/>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3" name="Straight Connector 27">
            <a:extLst>
              <a:ext uri="{FF2B5EF4-FFF2-40B4-BE49-F238E27FC236}">
                <a16:creationId xmlns:a16="http://schemas.microsoft.com/office/drawing/2014/main" id="{15573B87-7D61-460C-9ADA-EF63674E3A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44" name="Straight Connector 29">
            <a:extLst>
              <a:ext uri="{FF2B5EF4-FFF2-40B4-BE49-F238E27FC236}">
                <a16:creationId xmlns:a16="http://schemas.microsoft.com/office/drawing/2014/main" id="{0AAF6B7C-985D-4351-9564-8DBDF5BB03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45" name="Straight Connector 31">
            <a:extLst>
              <a:ext uri="{FF2B5EF4-FFF2-40B4-BE49-F238E27FC236}">
                <a16:creationId xmlns:a16="http://schemas.microsoft.com/office/drawing/2014/main" id="{F88433F4-33AB-4CE1-9DE3-72A8403654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86150"/>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73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3" name="Title 2">
            <a:extLst>
              <a:ext uri="{FF2B5EF4-FFF2-40B4-BE49-F238E27FC236}">
                <a16:creationId xmlns:a16="http://schemas.microsoft.com/office/drawing/2014/main" id="{FB01DCAD-46D0-350A-47FA-7909DC49A952}"/>
              </a:ext>
            </a:extLst>
          </p:cNvPr>
          <p:cNvSpPr>
            <a:spLocks noGrp="1"/>
          </p:cNvSpPr>
          <p:nvPr>
            <p:ph type="title"/>
          </p:nvPr>
        </p:nvSpPr>
        <p:spPr>
          <a:xfrm>
            <a:off x="573409" y="559477"/>
            <a:ext cx="3765200" cy="5709931"/>
          </a:xfrm>
        </p:spPr>
        <p:txBody>
          <a:bodyPr>
            <a:normAutofit/>
          </a:bodyPr>
          <a:lstStyle/>
          <a:p>
            <a:pPr algn="ctr"/>
            <a:r>
              <a:rPr lang="en-VN"/>
              <a:t>1. Hoàn thiện thể chế, nâng cao hiệu lực, hiệu quả trong quản lý nhà nước về giáo dục và đào tạo</a:t>
            </a:r>
          </a:p>
        </p:txBody>
      </p:sp>
      <p:sp>
        <p:nvSpPr>
          <p:cNvPr id="14" name="Rectangle 13">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6" name="Content Placeholder 3">
            <a:extLst>
              <a:ext uri="{FF2B5EF4-FFF2-40B4-BE49-F238E27FC236}">
                <a16:creationId xmlns:a16="http://schemas.microsoft.com/office/drawing/2014/main" id="{FAADA03D-BB35-1CBB-9860-D5F57536B282}"/>
              </a:ext>
            </a:extLst>
          </p:cNvPr>
          <p:cNvGraphicFramePr>
            <a:graphicFrameLocks noGrp="1"/>
          </p:cNvGraphicFramePr>
          <p:nvPr>
            <p:ph idx="1"/>
            <p:extLst>
              <p:ext uri="{D42A27DB-BD31-4B8C-83A1-F6EECF244321}">
                <p14:modId xmlns:p14="http://schemas.microsoft.com/office/powerpoint/2010/main" val="458447491"/>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3455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1B19C35E-4E30-4F1D-9FC2-F2FA6191E4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819" y="466344"/>
            <a:ext cx="3959352" cy="5925312"/>
          </a:xfrm>
          <a:prstGeom prst="rect">
            <a:avLst/>
          </a:prstGeom>
          <a:noFill/>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4F77434A-30B1-0482-8054-B48247D60107}"/>
              </a:ext>
            </a:extLst>
          </p:cNvPr>
          <p:cNvSpPr>
            <a:spLocks noGrp="1"/>
          </p:cNvSpPr>
          <p:nvPr>
            <p:ph type="title"/>
          </p:nvPr>
        </p:nvSpPr>
        <p:spPr>
          <a:xfrm>
            <a:off x="676240" y="875324"/>
            <a:ext cx="3536510" cy="5093520"/>
          </a:xfrm>
        </p:spPr>
        <p:txBody>
          <a:bodyPr>
            <a:normAutofit/>
          </a:bodyPr>
          <a:lstStyle/>
          <a:p>
            <a:pPr algn="ctr"/>
            <a:r>
              <a:rPr lang="en-VN" sz="4400">
                <a:solidFill>
                  <a:schemeClr val="tx1"/>
                </a:solidFill>
              </a:rPr>
              <a:t>2. Chủ động phòng, chống và ứng phó hiệu quả với thiên tai, địch bệnh</a:t>
            </a:r>
          </a:p>
        </p:txBody>
      </p:sp>
      <p:sp>
        <p:nvSpPr>
          <p:cNvPr id="3" name="Content Placeholder 2">
            <a:extLst>
              <a:ext uri="{FF2B5EF4-FFF2-40B4-BE49-F238E27FC236}">
                <a16:creationId xmlns:a16="http://schemas.microsoft.com/office/drawing/2014/main" id="{A05408A5-7A33-E9F9-8EC6-F79AADBF2ECA}"/>
              </a:ext>
            </a:extLst>
          </p:cNvPr>
          <p:cNvSpPr>
            <a:spLocks noGrp="1"/>
          </p:cNvSpPr>
          <p:nvPr>
            <p:ph idx="1"/>
          </p:nvPr>
        </p:nvSpPr>
        <p:spPr>
          <a:xfrm>
            <a:off x="5478124" y="559477"/>
            <a:ext cx="5647076" cy="5475563"/>
          </a:xfrm>
        </p:spPr>
        <p:txBody>
          <a:bodyPr anchor="ctr">
            <a:normAutofit/>
          </a:bodyPr>
          <a:lstStyle/>
          <a:p>
            <a:pPr>
              <a:lnSpc>
                <a:spcPct val="100000"/>
              </a:lnSpc>
            </a:pPr>
            <a:r>
              <a:rPr lang="en-VN" sz="2000"/>
              <a:t>Tiếp tục chỉ đạo thực hiện Kế hoạch tổng thể của ngành Giáo dục thích ứng với tình hình dịch COVID-19 bảo đảm tổ chức dạy và học an toàn, chất lượng. </a:t>
            </a:r>
          </a:p>
          <a:p>
            <a:pPr>
              <a:lnSpc>
                <a:spcPct val="100000"/>
              </a:lnSpc>
            </a:pPr>
            <a:r>
              <a:rPr lang="en-VN" sz="2000"/>
              <a:t>Triển khai hiệu quả công tác giáo dục thể chất và y tế trường học, bảo đàm an toàn trường học, phòng chống dịch bệnh và tai nạn thương tích. </a:t>
            </a:r>
          </a:p>
          <a:p>
            <a:pPr>
              <a:lnSpc>
                <a:spcPct val="100000"/>
              </a:lnSpc>
            </a:pPr>
            <a:r>
              <a:rPr lang="en-VN" sz="2000"/>
              <a:t>Tổ chức triển khai hiệu quả Chương trình “Sức khỏe học đường giai đoạn 2021 - 2025", Chương trình “Y tế trường học trong các cơ sở giáo dục mầm non, phổ thông gắn với y tế cơ sở giai đoạn 2021 - 2025 "; Đề án tổng thể phát triển У giáo dục thể chất, thể thao trưởng học giai đoạn 2016 - 2020, định hướng đến năm 202.</a:t>
            </a:r>
          </a:p>
        </p:txBody>
      </p:sp>
    </p:spTree>
    <p:extLst>
      <p:ext uri="{BB962C8B-B14F-4D97-AF65-F5344CB8AC3E}">
        <p14:creationId xmlns:p14="http://schemas.microsoft.com/office/powerpoint/2010/main" val="1195828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000BF-8242-617D-9F38-C4B5AB178A95}"/>
              </a:ext>
            </a:extLst>
          </p:cNvPr>
          <p:cNvSpPr>
            <a:spLocks noGrp="1"/>
          </p:cNvSpPr>
          <p:nvPr>
            <p:ph type="title"/>
          </p:nvPr>
        </p:nvSpPr>
        <p:spPr/>
        <p:txBody>
          <a:bodyPr>
            <a:normAutofit/>
          </a:bodyPr>
          <a:lstStyle/>
          <a:p>
            <a:r>
              <a:rPr lang="en-VN"/>
              <a:t>3. Tăng cường công tác chính trị, tư tưởng trong toàn ngành</a:t>
            </a:r>
            <a:endParaRPr lang="en-VN" dirty="0"/>
          </a:p>
        </p:txBody>
      </p:sp>
      <p:sp>
        <p:nvSpPr>
          <p:cNvPr id="3" name="Content Placeholder 2">
            <a:extLst>
              <a:ext uri="{FF2B5EF4-FFF2-40B4-BE49-F238E27FC236}">
                <a16:creationId xmlns:a16="http://schemas.microsoft.com/office/drawing/2014/main" id="{76ADD692-5643-F269-19B7-D9F80C0FC482}"/>
              </a:ext>
            </a:extLst>
          </p:cNvPr>
          <p:cNvSpPr>
            <a:spLocks noGrp="1"/>
          </p:cNvSpPr>
          <p:nvPr>
            <p:ph idx="1"/>
          </p:nvPr>
        </p:nvSpPr>
        <p:spPr>
          <a:xfrm>
            <a:off x="470452" y="2014058"/>
            <a:ext cx="11251096" cy="4333597"/>
          </a:xfrm>
        </p:spPr>
        <p:txBody>
          <a:bodyPr>
            <a:normAutofit/>
          </a:bodyPr>
          <a:lstStyle/>
          <a:p>
            <a:r>
              <a:rPr lang="en-VN" sz="2000" dirty="0"/>
              <a:t>Tăng cường công tác chính trị, tư tưởng đối với cán bộ, công chức, viên chức và người lao động </a:t>
            </a:r>
          </a:p>
          <a:p>
            <a:r>
              <a:rPr lang="en-VN" sz="2000" dirty="0"/>
              <a:t>Đẩy mạnh công tác giáo dục lý tưởng cách mạng, tư tưởng chính trị, đạo đức, lối sống, kỹ năng sống, kỹ năng nghề nghiệp, việc làm cho học sinh, sinh viên; tiếp tục đẩy mạnh việc học tập và làm theo từ tưởng, đạo đức, phong cách Hồ Chí Minh </a:t>
            </a:r>
          </a:p>
          <a:p>
            <a:r>
              <a:rPr lang="en-VN" sz="2000" dirty="0"/>
              <a:t>Tổ chức triển khai thực hiện Chương trình "Tăng cường giáo dục lý tưởng cách mạng, đạo đức, lối sống và khơi dậy khát vọng cống hiến cho thanh niên, thiếu niên, nhi đồng giai đoạn 2021 - 2030"; Chương trình “Giáo dục lý tưởng cách mạng, đạo đức, lối sống văn hoá cho thanh niên, thiếu niên, nhi đồng trên không gian mạng giai đoạn 2022 - 2030"; Chỉ thị của Thủ tướng Chính phủ về việc tăng cường triển khai công tác xây dựng văn hóa học đường; Chương trình sức khỏe học đường giai đoạn 2021 - 2025 và Đề án “Hỗ trợ học sinh, sinh viên khởi nghiệp đến năm 2025". </a:t>
            </a:r>
          </a:p>
        </p:txBody>
      </p:sp>
    </p:spTree>
    <p:extLst>
      <p:ext uri="{BB962C8B-B14F-4D97-AF65-F5344CB8AC3E}">
        <p14:creationId xmlns:p14="http://schemas.microsoft.com/office/powerpoint/2010/main" val="22174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5A360-0983-D142-082B-5BA3A167E919}"/>
              </a:ext>
            </a:extLst>
          </p:cNvPr>
          <p:cNvSpPr>
            <a:spLocks noGrp="1"/>
          </p:cNvSpPr>
          <p:nvPr>
            <p:ph type="title"/>
          </p:nvPr>
        </p:nvSpPr>
        <p:spPr/>
        <p:txBody>
          <a:bodyPr>
            <a:normAutofit fontScale="90000"/>
          </a:bodyPr>
          <a:lstStyle/>
          <a:p>
            <a:r>
              <a:rPr lang="en-VN" dirty="0"/>
              <a:t>4. Phát triển đội ngũ nhà giáo và cán bộ quản lý giáo dục đáp ứng yêu cầu đổi mới giáo dục và đào tạo</a:t>
            </a:r>
          </a:p>
        </p:txBody>
      </p:sp>
      <p:sp>
        <p:nvSpPr>
          <p:cNvPr id="3" name="Content Placeholder 2">
            <a:extLst>
              <a:ext uri="{FF2B5EF4-FFF2-40B4-BE49-F238E27FC236}">
                <a16:creationId xmlns:a16="http://schemas.microsoft.com/office/drawing/2014/main" id="{83F66F20-EB9E-DB16-0BAB-14AC706F530C}"/>
              </a:ext>
            </a:extLst>
          </p:cNvPr>
          <p:cNvSpPr>
            <a:spLocks noGrp="1"/>
          </p:cNvSpPr>
          <p:nvPr>
            <p:ph idx="1"/>
          </p:nvPr>
        </p:nvSpPr>
        <p:spPr/>
        <p:txBody>
          <a:bodyPr>
            <a:normAutofit/>
          </a:bodyPr>
          <a:lstStyle/>
          <a:p>
            <a:r>
              <a:rPr lang="en-VN" sz="2000" dirty="0"/>
              <a:t>Xây dựng đội ngũ nhà giáo và cán bộ quản lý giáo dục bảo đảm đủ về số lượng, đồng bộ về cơ cấu, đạt chuẩn về trình độ đào tạo, có phẩm chất đạo đức tốt, có chuyên môn, nghiệp vụ vững vàng. </a:t>
            </a:r>
          </a:p>
          <a:p>
            <a:r>
              <a:rPr lang="en-VN" sz="2000" dirty="0"/>
              <a:t>Tổ chức triển khai thực hiện quyết định của Bộ Chính trị về việc bổ sung biên chế giáo viên cho các địa phương trong năm học 2022 - 2023 và những năm tiếp theo.</a:t>
            </a:r>
          </a:p>
          <a:p>
            <a:r>
              <a:rPr lang="en-VN" sz="2000" dirty="0"/>
              <a:t>Tiếp tục triển khai Kế hoạch thực hiện lộ trình năng trình độ chuẩn được đào tạo của giáo viên mầm non, tiểu học, trung học cơ sở theo quy định tại Nghị định số 71/2020/NĐ-CP ngày 30 tháng 6 năm 2020 của Chính phủ.</a:t>
            </a:r>
          </a:p>
        </p:txBody>
      </p:sp>
    </p:spTree>
    <p:extLst>
      <p:ext uri="{BB962C8B-B14F-4D97-AF65-F5344CB8AC3E}">
        <p14:creationId xmlns:p14="http://schemas.microsoft.com/office/powerpoint/2010/main" val="1656472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CBC58-8EC8-92F1-6E21-112A5AA9A966}"/>
              </a:ext>
            </a:extLst>
          </p:cNvPr>
          <p:cNvSpPr>
            <a:spLocks noGrp="1"/>
          </p:cNvSpPr>
          <p:nvPr>
            <p:ph type="title"/>
          </p:nvPr>
        </p:nvSpPr>
        <p:spPr/>
        <p:txBody>
          <a:bodyPr>
            <a:normAutofit/>
          </a:bodyPr>
          <a:lstStyle/>
          <a:p>
            <a:r>
              <a:rPr lang="en-VN" dirty="0"/>
              <a:t>5. Thu hút và sử dụng hiệu quả các nguồn lực đầu tư cho giáo dục </a:t>
            </a:r>
          </a:p>
        </p:txBody>
      </p:sp>
      <p:sp>
        <p:nvSpPr>
          <p:cNvPr id="3" name="Content Placeholder 2">
            <a:extLst>
              <a:ext uri="{FF2B5EF4-FFF2-40B4-BE49-F238E27FC236}">
                <a16:creationId xmlns:a16="http://schemas.microsoft.com/office/drawing/2014/main" id="{049DB3CF-CAC8-D194-1F43-212728DBE146}"/>
              </a:ext>
            </a:extLst>
          </p:cNvPr>
          <p:cNvSpPr>
            <a:spLocks noGrp="1"/>
          </p:cNvSpPr>
          <p:nvPr>
            <p:ph idx="1"/>
          </p:nvPr>
        </p:nvSpPr>
        <p:spPr/>
        <p:txBody>
          <a:bodyPr>
            <a:normAutofit/>
          </a:bodyPr>
          <a:lstStyle/>
          <a:p>
            <a:r>
              <a:rPr lang="en-VN" sz="2000" dirty="0"/>
              <a:t>Tăng cường thu hút các nguồn lực đầu tư cho giáo dục và đào tạo. Ưu tiên đầu tư cơ sở vật chất, thiết bị dạy học tối thiểu bao đảm thực hiện Chương trình giáo dục phổ thông 2018. Đẩy mạnh thu hút các nguồn lực xã hội hóa đầu tư trong lĩnh vực giáo dục và đào tạo. </a:t>
            </a:r>
          </a:p>
          <a:p>
            <a:r>
              <a:rPr lang="en-VN" sz="2000" dirty="0"/>
              <a:t>Tiếp tục thực hiện lồng ghép có hiệu qua Chương trình mục tiêu quốc gia phát triển kinh tế - xã hội vùng đồng bảo dân tộc thiểu số và miền núi giai đoạn 2021 - 2030; Chương trình mục tiêu quốc gia xây dựng nông thôn mới giai đoạn 2021 - 2025, Chương trình mục tiêu quốc gia giảm nghèo bền vững giai đoạn 2021 - 2025 với các dự án thuộc danh mục Kế hoạch đầu tư công trung hạn của địa phương giai đoạn 2021 - 2025 </a:t>
            </a:r>
          </a:p>
        </p:txBody>
      </p:sp>
    </p:spTree>
    <p:extLst>
      <p:ext uri="{BB962C8B-B14F-4D97-AF65-F5344CB8AC3E}">
        <p14:creationId xmlns:p14="http://schemas.microsoft.com/office/powerpoint/2010/main" val="3261921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1B47C-C830-6CFB-5935-E00DC9386C7F}"/>
              </a:ext>
            </a:extLst>
          </p:cNvPr>
          <p:cNvSpPr>
            <a:spLocks noGrp="1"/>
          </p:cNvSpPr>
          <p:nvPr>
            <p:ph type="title"/>
          </p:nvPr>
        </p:nvSpPr>
        <p:spPr/>
        <p:txBody>
          <a:bodyPr>
            <a:normAutofit fontScale="90000"/>
          </a:bodyPr>
          <a:lstStyle/>
          <a:p>
            <a:r>
              <a:rPr lang="en-VN" dirty="0"/>
              <a:t>6. Thực hiện hiệu qu</a:t>
            </a:r>
            <a:r>
              <a:rPr lang="en-US" dirty="0"/>
              <a:t>ả</a:t>
            </a:r>
            <a:r>
              <a:rPr lang="en-VN" dirty="0"/>
              <a:t> chương trình giáo dục mầm non, giáo dục phổ thông và giáo dục thường xuyên</a:t>
            </a:r>
          </a:p>
        </p:txBody>
      </p:sp>
      <p:sp>
        <p:nvSpPr>
          <p:cNvPr id="3" name="Content Placeholder 2">
            <a:extLst>
              <a:ext uri="{FF2B5EF4-FFF2-40B4-BE49-F238E27FC236}">
                <a16:creationId xmlns:a16="http://schemas.microsoft.com/office/drawing/2014/main" id="{22F61361-5DD6-6B97-0D9D-29006A333713}"/>
              </a:ext>
            </a:extLst>
          </p:cNvPr>
          <p:cNvSpPr>
            <a:spLocks noGrp="1"/>
          </p:cNvSpPr>
          <p:nvPr>
            <p:ph idx="1"/>
          </p:nvPr>
        </p:nvSpPr>
        <p:spPr/>
        <p:txBody>
          <a:bodyPr>
            <a:normAutofit fontScale="92500" lnSpcReduction="10000"/>
          </a:bodyPr>
          <a:lstStyle/>
          <a:p>
            <a:r>
              <a:rPr lang="en-VN" sz="2000" dirty="0"/>
              <a:t>Tổ chức nuôi dưỡng, chăm sóc, giáo dục trẻ đáp ứng yêu cầu của chương trình giáo dục mầm non trong điều kiện mới và triển khai thí điểm Chương trình Giáo dục mầm non mới. Nâng cao chất lượng thực hiện chuyên đề “Xây dựng trường mầm non lấy trẻ làm trung tâm giai đoạn 2021 - 2025” và Đề án “Tăng cường chuẩn bị tiếng Việt cho trẻ mầm non và học sinh tiểu học vùng dân tộc thiểu số giai đoạn 2016 - 2020, định hướng đến 2025". </a:t>
            </a:r>
          </a:p>
          <a:p>
            <a:r>
              <a:rPr lang="en-VN" sz="2000" dirty="0"/>
              <a:t>Triển khai Chương trình giáo dục phổ thông 2018 đối với lớp 3, lớp 7, lớp 10; nâng cao chất lượng biên soạn, thẩm định sách giáo khoa lớp 4, lớp 8, lớp 11, sách giáo khoa tiếng dân tộc và tài liệu giáo dục địa phương </a:t>
            </a:r>
          </a:p>
          <a:p>
            <a:r>
              <a:rPr lang="en-VN" sz="2000" dirty="0"/>
              <a:t>Tổ chức tốt Kỳ thi tốt nghiệp trung học phổ thông năm 2023; triển khai sớm công tác chuẩn bị để bảo đảm các điều kiện thực hiện cho Kỳ thi ở các năm Sau, xây dựng phương án thi tốt nghiệp trung học phổ thông từ năm 2025, phù hợp với lộ trình triển khai Chương trình giáo dục phổ thông 2018. </a:t>
            </a:r>
          </a:p>
        </p:txBody>
      </p:sp>
    </p:spTree>
    <p:extLst>
      <p:ext uri="{BB962C8B-B14F-4D97-AF65-F5344CB8AC3E}">
        <p14:creationId xmlns:p14="http://schemas.microsoft.com/office/powerpoint/2010/main" val="10984042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1B2430"/>
      </a:dk2>
      <a:lt2>
        <a:srgbClr val="F0F3F1"/>
      </a:lt2>
      <a:accent1>
        <a:srgbClr val="E729C0"/>
      </a:accent1>
      <a:accent2>
        <a:srgbClr val="AC17D5"/>
      </a:accent2>
      <a:accent3>
        <a:srgbClr val="6F29E7"/>
      </a:accent3>
      <a:accent4>
        <a:srgbClr val="3038D9"/>
      </a:accent4>
      <a:accent5>
        <a:srgbClr val="2981E7"/>
      </a:accent5>
      <a:accent6>
        <a:srgbClr val="17BED5"/>
      </a:accent6>
      <a:hlink>
        <a:srgbClr val="3F65BF"/>
      </a:hlink>
      <a:folHlink>
        <a:srgbClr val="7F7F7F"/>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92</TotalTime>
  <Words>2172</Words>
  <Application>Microsoft Office PowerPoint</Application>
  <PresentationFormat>Màn hình rộng</PresentationFormat>
  <Paragraphs>63</Paragraphs>
  <Slides>15</Slides>
  <Notes>0</Notes>
  <HiddenSlides>0</HiddenSlides>
  <MMClips>0</MMClips>
  <ScaleCrop>false</ScaleCrop>
  <HeadingPairs>
    <vt:vector size="6" baseType="variant">
      <vt:variant>
        <vt:lpstr>Phông được Dùng</vt:lpstr>
      </vt:variant>
      <vt:variant>
        <vt:i4>6</vt:i4>
      </vt:variant>
      <vt:variant>
        <vt:lpstr>Chủ đề</vt:lpstr>
      </vt:variant>
      <vt:variant>
        <vt:i4>2</vt:i4>
      </vt:variant>
      <vt:variant>
        <vt:lpstr>Tiêu đề Bản chiếu</vt:lpstr>
      </vt:variant>
      <vt:variant>
        <vt:i4>15</vt:i4>
      </vt:variant>
    </vt:vector>
  </HeadingPairs>
  <TitlesOfParts>
    <vt:vector size="23" baseType="lpstr">
      <vt:lpstr>Avenir Next LT Pro</vt:lpstr>
      <vt:lpstr>Avenir Next LT Pro Light</vt:lpstr>
      <vt:lpstr>Garamond</vt:lpstr>
      <vt:lpstr>Times New Roman</vt:lpstr>
      <vt:lpstr>Trebuchet MS</vt:lpstr>
      <vt:lpstr>Wingdings 3</vt:lpstr>
      <vt:lpstr>SavonVTI</vt:lpstr>
      <vt:lpstr>Facet</vt:lpstr>
      <vt:lpstr>Bản trình bày PowerPoint</vt:lpstr>
      <vt:lpstr>CHỈ THỊ  Về thực hiện nhiệm vụ trọng tâm năm học 2022 - 2023</vt:lpstr>
      <vt:lpstr>I. CÁC NHIỆM VỤ VÀ GIẢI PHÁP </vt:lpstr>
      <vt:lpstr>1. Hoàn thiện thể chế, nâng cao hiệu lực, hiệu quả trong quản lý nhà nước về giáo dục và đào tạo</vt:lpstr>
      <vt:lpstr>2. Chủ động phòng, chống và ứng phó hiệu quả với thiên tai, địch bệnh</vt:lpstr>
      <vt:lpstr>3. Tăng cường công tác chính trị, tư tưởng trong toàn ngành</vt:lpstr>
      <vt:lpstr>4. Phát triển đội ngũ nhà giáo và cán bộ quản lý giáo dục đáp ứng yêu cầu đổi mới giáo dục và đào tạo</vt:lpstr>
      <vt:lpstr>5. Thu hút và sử dụng hiệu quả các nguồn lực đầu tư cho giáo dục </vt:lpstr>
      <vt:lpstr>6. Thực hiện hiệu quả chương trình giáo dục mầm non, giáo dục phổ thông và giáo dục thường xuyên</vt:lpstr>
      <vt:lpstr>7. Xây dựng và triển khai chiến lược, quy hoạch, nâng cao năng lực hệ thống giáo dục đại học </vt:lpstr>
      <vt:lpstr>8. Đẩy mạnh chuyển đổi số, cải cách hành chính trong toàn ngành</vt:lpstr>
      <vt:lpstr>9. Tăng cường hội nhập quốc tế trong giáo dục </vt:lpstr>
      <vt:lpstr>10. Tăng cường công tác thanh tra, kiểm tra và xử lý vi phạm</vt:lpstr>
      <vt:lpstr>11. Đẩy mạnh thực hiện các phong trào thi đua trong toàn ngành</vt:lpstr>
      <vt:lpstr>12. Tăng cường công tác truyền thông giáo dục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CHỈ THỊ  Về thực hiện nhiệm vụ trọng tâm năm học 2022 - 2023</dc:title>
  <dc:creator>Bùi Khánh Linh</dc:creator>
  <cp:lastModifiedBy>Nguyễn Thị Kim Dung</cp:lastModifiedBy>
  <cp:revision>9</cp:revision>
  <dcterms:created xsi:type="dcterms:W3CDTF">2022-08-21T14:36:08Z</dcterms:created>
  <dcterms:modified xsi:type="dcterms:W3CDTF">2022-08-22T04:25:54Z</dcterms:modified>
</cp:coreProperties>
</file>