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0"/>
  </p:notesMasterIdLst>
  <p:sldIdLst>
    <p:sldId id="256" r:id="rId2"/>
    <p:sldId id="274" r:id="rId3"/>
    <p:sldId id="273" r:id="rId4"/>
    <p:sldId id="258" r:id="rId5"/>
    <p:sldId id="276" r:id="rId6"/>
    <p:sldId id="259" r:id="rId7"/>
    <p:sldId id="277" r:id="rId8"/>
    <p:sldId id="260" r:id="rId9"/>
    <p:sldId id="262" r:id="rId10"/>
    <p:sldId id="261" r:id="rId11"/>
    <p:sldId id="269" r:id="rId12"/>
    <p:sldId id="281" r:id="rId13"/>
    <p:sldId id="282" r:id="rId14"/>
    <p:sldId id="275" r:id="rId15"/>
    <p:sldId id="278" r:id="rId16"/>
    <p:sldId id="279" r:id="rId17"/>
    <p:sldId id="264" r:id="rId18"/>
    <p:sldId id="266" r:id="rId19"/>
  </p:sldIdLst>
  <p:sldSz cx="18288000" cy="10287000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VNI-Times" pitchFamily="2" charset="0"/>
      <p:regular r:id="rId25"/>
      <p:bold r:id="rId26"/>
      <p:italic r:id="rId27"/>
      <p:boldItalic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27" d="100"/>
          <a:sy n="27" d="100"/>
        </p:scale>
        <p:origin x="37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A2E19B-7179-47E6-9D1E-5282D4DEAC03}" type="datetimeFigureOut">
              <a:rPr lang="vi-VN" smtClean="0"/>
              <a:t>18/02/2024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7C58F3-9DC0-4F5E-BFB0-34868CACDD3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377755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image" Target="../media/image2.png"/><Relationship Id="rId7" Type="http://schemas.openxmlformats.org/officeDocument/2006/relationships/image" Target="../media/image46.png"/><Relationship Id="rId12" Type="http://schemas.microsoft.com/office/2007/relationships/hdphoto" Target="../media/hdphoto15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52.jpeg"/><Relationship Id="rId5" Type="http://schemas.openxmlformats.org/officeDocument/2006/relationships/image" Target="../media/image14.png"/><Relationship Id="rId10" Type="http://schemas.openxmlformats.org/officeDocument/2006/relationships/image" Target="../media/image51.svg"/><Relationship Id="rId4" Type="http://schemas.openxmlformats.org/officeDocument/2006/relationships/image" Target="../media/image49.png"/><Relationship Id="rId9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2.png"/><Relationship Id="rId7" Type="http://schemas.openxmlformats.org/officeDocument/2006/relationships/image" Target="../media/image34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Relationship Id="rId9" Type="http://schemas.openxmlformats.org/officeDocument/2006/relationships/image" Target="../media/image44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2.png"/><Relationship Id="rId7" Type="http://schemas.openxmlformats.org/officeDocument/2006/relationships/image" Target="../media/image4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svg"/><Relationship Id="rId5" Type="http://schemas.openxmlformats.org/officeDocument/2006/relationships/image" Target="../media/image55.png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5.png"/><Relationship Id="rId7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2.png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microsoft.com/office/2007/relationships/hdphoto" Target="../media/hdphoto2.wdp"/><Relationship Id="rId18" Type="http://schemas.openxmlformats.org/officeDocument/2006/relationships/image" Target="../media/image24.jpeg"/><Relationship Id="rId3" Type="http://schemas.openxmlformats.org/officeDocument/2006/relationships/image" Target="../media/image5.png"/><Relationship Id="rId7" Type="http://schemas.openxmlformats.org/officeDocument/2006/relationships/image" Target="../media/image14.png"/><Relationship Id="rId12" Type="http://schemas.openxmlformats.org/officeDocument/2006/relationships/image" Target="../media/image20.png"/><Relationship Id="rId17" Type="http://schemas.microsoft.com/office/2007/relationships/hdphoto" Target="../media/hdphoto3.wdp"/><Relationship Id="rId2" Type="http://schemas.openxmlformats.org/officeDocument/2006/relationships/image" Target="../media/image1.jpe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9.jpeg"/><Relationship Id="rId5" Type="http://schemas.openxmlformats.org/officeDocument/2006/relationships/image" Target="../media/image2.png"/><Relationship Id="rId15" Type="http://schemas.openxmlformats.org/officeDocument/2006/relationships/image" Target="../media/image22.jpg"/><Relationship Id="rId10" Type="http://schemas.openxmlformats.org/officeDocument/2006/relationships/image" Target="../media/image18.jpeg"/><Relationship Id="rId19" Type="http://schemas.microsoft.com/office/2007/relationships/hdphoto" Target="../media/hdphoto4.wdp"/><Relationship Id="rId4" Type="http://schemas.openxmlformats.org/officeDocument/2006/relationships/image" Target="../media/image6.svg"/><Relationship Id="rId9" Type="http://schemas.openxmlformats.org/officeDocument/2006/relationships/image" Target="../media/image17.jpeg"/><Relationship Id="rId14" Type="http://schemas.openxmlformats.org/officeDocument/2006/relationships/image" Target="../media/image21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29.png"/><Relationship Id="rId3" Type="http://schemas.openxmlformats.org/officeDocument/2006/relationships/image" Target="../media/image14.png"/><Relationship Id="rId7" Type="http://schemas.openxmlformats.org/officeDocument/2006/relationships/image" Target="../media/image26.png"/><Relationship Id="rId12" Type="http://schemas.microsoft.com/office/2007/relationships/hdphoto" Target="../media/hdphoto8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11" Type="http://schemas.openxmlformats.org/officeDocument/2006/relationships/image" Target="../media/image28.png"/><Relationship Id="rId5" Type="http://schemas.openxmlformats.org/officeDocument/2006/relationships/image" Target="../media/image25.png"/><Relationship Id="rId15" Type="http://schemas.openxmlformats.org/officeDocument/2006/relationships/image" Target="../media/image30.png"/><Relationship Id="rId10" Type="http://schemas.microsoft.com/office/2007/relationships/hdphoto" Target="../media/hdphoto7.wdp"/><Relationship Id="rId4" Type="http://schemas.openxmlformats.org/officeDocument/2006/relationships/image" Target="../media/image15.svg"/><Relationship Id="rId9" Type="http://schemas.openxmlformats.org/officeDocument/2006/relationships/image" Target="../media/image27.png"/><Relationship Id="rId14" Type="http://schemas.microsoft.com/office/2007/relationships/hdphoto" Target="../media/hdphoto9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36.svg"/><Relationship Id="rId3" Type="http://schemas.openxmlformats.org/officeDocument/2006/relationships/image" Target="../media/image31.png"/><Relationship Id="rId7" Type="http://schemas.openxmlformats.org/officeDocument/2006/relationships/image" Target="../media/image4.svg"/><Relationship Id="rId12" Type="http://schemas.openxmlformats.org/officeDocument/2006/relationships/image" Target="../media/image35.png"/><Relationship Id="rId17" Type="http://schemas.microsoft.com/office/2007/relationships/hdphoto" Target="../media/hdphoto11.wdp"/><Relationship Id="rId2" Type="http://schemas.openxmlformats.org/officeDocument/2006/relationships/image" Target="../media/image1.jpeg"/><Relationship Id="rId16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34.svg"/><Relationship Id="rId5" Type="http://schemas.openxmlformats.org/officeDocument/2006/relationships/image" Target="../media/image2.png"/><Relationship Id="rId15" Type="http://schemas.microsoft.com/office/2007/relationships/hdphoto" Target="../media/hdphoto10.wdp"/><Relationship Id="rId10" Type="http://schemas.openxmlformats.org/officeDocument/2006/relationships/image" Target="../media/image33.png"/><Relationship Id="rId4" Type="http://schemas.openxmlformats.org/officeDocument/2006/relationships/image" Target="../media/image32.svg"/><Relationship Id="rId9" Type="http://schemas.openxmlformats.org/officeDocument/2006/relationships/image" Target="../media/image10.svg"/><Relationship Id="rId14" Type="http://schemas.openxmlformats.org/officeDocument/2006/relationships/image" Target="../media/image37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3.wdp"/><Relationship Id="rId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2.png"/><Relationship Id="rId7" Type="http://schemas.openxmlformats.org/officeDocument/2006/relationships/image" Target="../media/image34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Relationship Id="rId9" Type="http://schemas.openxmlformats.org/officeDocument/2006/relationships/image" Target="../media/image4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microsoft.com/office/2007/relationships/hdphoto" Target="../media/hdphoto14.wdp"/><Relationship Id="rId3" Type="http://schemas.openxmlformats.org/officeDocument/2006/relationships/image" Target="../media/image45.png"/><Relationship Id="rId7" Type="http://schemas.openxmlformats.org/officeDocument/2006/relationships/image" Target="../media/image47.svg"/><Relationship Id="rId12" Type="http://schemas.openxmlformats.org/officeDocument/2006/relationships/image" Target="../media/image4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image" Target="../media/image34.svg"/><Relationship Id="rId5" Type="http://schemas.openxmlformats.org/officeDocument/2006/relationships/image" Target="../media/image42.svg"/><Relationship Id="rId10" Type="http://schemas.openxmlformats.org/officeDocument/2006/relationships/image" Target="../media/image33.png"/><Relationship Id="rId4" Type="http://schemas.openxmlformats.org/officeDocument/2006/relationships/image" Target="../media/image41.png"/><Relationship Id="rId9" Type="http://schemas.openxmlformats.org/officeDocument/2006/relationships/image" Target="../media/image4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1875" b="2187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371600" y="-51524"/>
            <a:ext cx="16276018" cy="9843225"/>
            <a:chOff x="0" y="-257116"/>
            <a:chExt cx="19128294" cy="10442191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/>
            <a:srcRect t="3518" b="28697"/>
            <a:stretch>
              <a:fillRect/>
            </a:stretch>
          </p:blipFill>
          <p:spPr>
            <a:xfrm>
              <a:off x="0" y="402745"/>
              <a:ext cx="18895809" cy="978233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1838892">
              <a:off x="17510581" y="-257116"/>
              <a:ext cx="1617713" cy="1523590"/>
            </a:xfrm>
            <a:prstGeom prst="rect">
              <a:avLst/>
            </a:prstGeom>
          </p:spPr>
        </p:pic>
      </p:grpSp>
      <p:sp>
        <p:nvSpPr>
          <p:cNvPr id="6" name="TextBox 6"/>
          <p:cNvSpPr txBox="1"/>
          <p:nvPr/>
        </p:nvSpPr>
        <p:spPr>
          <a:xfrm>
            <a:off x="2309482" y="1294605"/>
            <a:ext cx="14478000" cy="4308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8000" b="1" i="1" spc="67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22- Bài 9:</a:t>
            </a:r>
          </a:p>
          <a:p>
            <a:pPr algn="ctr"/>
            <a:r>
              <a:rPr lang="en-US" sz="8000" b="1" i="1" spc="67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</a:t>
            </a:r>
          </a:p>
          <a:p>
            <a:pPr algn="ctr"/>
            <a:r>
              <a:rPr lang="en-US" sz="6000" b="1" spc="67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LẮP MẠCH ĐIỆN HAI CÔNG TẮC BA CỰC ĐIỀU KHIỂN MỘT ĐÈN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388606">
            <a:off x="3025841" y="-149972"/>
            <a:ext cx="1260418" cy="139852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150047">
            <a:off x="248232" y="8724989"/>
            <a:ext cx="3348950" cy="135175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5980820" y="7482807"/>
            <a:ext cx="2194959" cy="278805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4183691">
            <a:off x="-267076" y="4029"/>
            <a:ext cx="3068802" cy="241040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1875" b="2187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8909629" y="4455169"/>
            <a:ext cx="4926935" cy="5451715"/>
            <a:chOff x="0" y="0"/>
            <a:chExt cx="7561594" cy="8937643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/>
            <a:srcRect t="27671" r="42600" b="11644"/>
            <a:stretch>
              <a:fillRect/>
            </a:stretch>
          </p:blipFill>
          <p:spPr>
            <a:xfrm rot="-5400000">
              <a:off x="-103297" y="1484387"/>
              <a:ext cx="7743821" cy="6252723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>
              <a:alphaModFix amt="57000"/>
            </a:blip>
            <a:srcRect t="6115" r="27885" b="24686"/>
            <a:stretch>
              <a:fillRect/>
            </a:stretch>
          </p:blipFill>
          <p:spPr>
            <a:xfrm rot="-2458770">
              <a:off x="-55433" y="717760"/>
              <a:ext cx="2470844" cy="75425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4">
              <a:alphaModFix amt="57000"/>
            </a:blip>
            <a:srcRect l="37620" t="29580" r="15003"/>
            <a:stretch>
              <a:fillRect/>
            </a:stretch>
          </p:blipFill>
          <p:spPr>
            <a:xfrm rot="-2458770">
              <a:off x="6269066" y="8007772"/>
              <a:ext cx="1251818" cy="591935"/>
            </a:xfrm>
            <a:prstGeom prst="rect">
              <a:avLst/>
            </a:prstGeom>
          </p:spPr>
        </p:pic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7058248" y="214784"/>
            <a:ext cx="918025" cy="2576913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4546234" y="4450182"/>
            <a:ext cx="4671950" cy="5438964"/>
            <a:chOff x="0" y="0"/>
            <a:chExt cx="7561594" cy="8937643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3"/>
            <a:srcRect t="27671" r="42600" b="11644"/>
            <a:stretch>
              <a:fillRect/>
            </a:stretch>
          </p:blipFill>
          <p:spPr>
            <a:xfrm rot="-5400000">
              <a:off x="-103297" y="1484387"/>
              <a:ext cx="7743821" cy="6252723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4">
              <a:alphaModFix amt="57000"/>
            </a:blip>
            <a:srcRect t="6115" r="27885" b="24686"/>
            <a:stretch>
              <a:fillRect/>
            </a:stretch>
          </p:blipFill>
          <p:spPr>
            <a:xfrm rot="-2458770">
              <a:off x="-55433" y="717760"/>
              <a:ext cx="2470844" cy="754250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4">
              <a:alphaModFix amt="57000"/>
            </a:blip>
            <a:srcRect l="37620" t="29580" r="15003"/>
            <a:stretch>
              <a:fillRect/>
            </a:stretch>
          </p:blipFill>
          <p:spPr>
            <a:xfrm rot="-2458770">
              <a:off x="6269066" y="8007772"/>
              <a:ext cx="1251818" cy="591935"/>
            </a:xfrm>
            <a:prstGeom prst="rect">
              <a:avLst/>
            </a:prstGeom>
          </p:spPr>
        </p:pic>
      </p:grpSp>
      <p:grpSp>
        <p:nvGrpSpPr>
          <p:cNvPr id="12" name="Group 12"/>
          <p:cNvGrpSpPr/>
          <p:nvPr/>
        </p:nvGrpSpPr>
        <p:grpSpPr>
          <a:xfrm>
            <a:off x="-84328" y="4421629"/>
            <a:ext cx="4909171" cy="5421463"/>
            <a:chOff x="0" y="0"/>
            <a:chExt cx="7561594" cy="8937643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3"/>
            <a:srcRect t="27671" r="42600" b="11644"/>
            <a:stretch>
              <a:fillRect/>
            </a:stretch>
          </p:blipFill>
          <p:spPr>
            <a:xfrm rot="-5400000">
              <a:off x="-103297" y="1484387"/>
              <a:ext cx="7743821" cy="6252723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4">
              <a:alphaModFix amt="57000"/>
            </a:blip>
            <a:srcRect t="6115" r="27885" b="24686"/>
            <a:stretch>
              <a:fillRect/>
            </a:stretch>
          </p:blipFill>
          <p:spPr>
            <a:xfrm rot="-2458770">
              <a:off x="-55433" y="717760"/>
              <a:ext cx="2470844" cy="754250"/>
            </a:xfrm>
            <a:prstGeom prst="rect">
              <a:avLst/>
            </a:prstGeom>
          </p:spPr>
        </p:pic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4">
              <a:alphaModFix amt="57000"/>
            </a:blip>
            <a:srcRect l="37620" t="29580" r="15003"/>
            <a:stretch>
              <a:fillRect/>
            </a:stretch>
          </p:blipFill>
          <p:spPr>
            <a:xfrm rot="-2458770">
              <a:off x="6269066" y="8007772"/>
              <a:ext cx="1251818" cy="591935"/>
            </a:xfrm>
            <a:prstGeom prst="rect">
              <a:avLst/>
            </a:prstGeom>
          </p:spPr>
        </p:pic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4658254" y="9161738"/>
            <a:ext cx="3904279" cy="2250523"/>
          </a:xfrm>
          <a:prstGeom prst="rect">
            <a:avLst/>
          </a:prstGeom>
        </p:spPr>
      </p:pic>
      <p:sp>
        <p:nvSpPr>
          <p:cNvPr id="19" name="TextBox 19"/>
          <p:cNvSpPr txBox="1"/>
          <p:nvPr/>
        </p:nvSpPr>
        <p:spPr>
          <a:xfrm>
            <a:off x="10103591" y="4947112"/>
            <a:ext cx="4343454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551"/>
              </a:lnSpc>
              <a:spcBef>
                <a:spcPct val="0"/>
              </a:spcBef>
            </a:pPr>
            <a:r>
              <a:rPr lang="en-US" sz="66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3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28960" y="5031596"/>
            <a:ext cx="4406526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551"/>
              </a:lnSpc>
              <a:spcBef>
                <a:spcPct val="0"/>
              </a:spcBef>
            </a:pPr>
            <a:r>
              <a:rPr lang="en-US" sz="66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1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480513" y="4988566"/>
            <a:ext cx="3876940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551"/>
              </a:lnSpc>
              <a:spcBef>
                <a:spcPct val="0"/>
              </a:spcBef>
            </a:pPr>
            <a:r>
              <a:rPr lang="en-US" sz="66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2</a:t>
            </a:r>
          </a:p>
        </p:txBody>
      </p:sp>
      <p:grpSp>
        <p:nvGrpSpPr>
          <p:cNvPr id="24" name="Group 24"/>
          <p:cNvGrpSpPr/>
          <p:nvPr/>
        </p:nvGrpSpPr>
        <p:grpSpPr>
          <a:xfrm>
            <a:off x="343401" y="8934193"/>
            <a:ext cx="1256799" cy="1125271"/>
            <a:chOff x="0" y="0"/>
            <a:chExt cx="2800860" cy="3655736"/>
          </a:xfrm>
        </p:grpSpPr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 rot="-413333">
              <a:off x="1431094" y="1428644"/>
              <a:ext cx="1271359" cy="1717397"/>
            </a:xfrm>
            <a:prstGeom prst="rect">
              <a:avLst/>
            </a:prstGeom>
          </p:spPr>
        </p:pic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 rot="-413333">
              <a:off x="80055" y="56984"/>
              <a:ext cx="1034265" cy="1397121"/>
            </a:xfrm>
            <a:prstGeom prst="rect">
              <a:avLst/>
            </a:prstGeom>
          </p:spPr>
        </p:pic>
        <p:pic>
          <p:nvPicPr>
            <p:cNvPr id="27" name="Picture 2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 rot="295983">
              <a:off x="197097" y="2542420"/>
              <a:ext cx="800182" cy="1080914"/>
            </a:xfrm>
            <a:prstGeom prst="rect">
              <a:avLst/>
            </a:prstGeom>
          </p:spPr>
        </p:pic>
      </p:grpSp>
      <p:sp>
        <p:nvSpPr>
          <p:cNvPr id="28" name="TextBox 9">
            <a:extLst>
              <a:ext uri="{FF2B5EF4-FFF2-40B4-BE49-F238E27FC236}">
                <a16:creationId xmlns:a16="http://schemas.microsoft.com/office/drawing/2014/main" id="{03855147-071B-4308-8F52-4B3A18CCB7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727" y="533400"/>
            <a:ext cx="8305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4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b) Vẽ sơ đồ lắp đặt mạch điện </a:t>
            </a:r>
          </a:p>
        </p:txBody>
      </p:sp>
      <p:sp>
        <p:nvSpPr>
          <p:cNvPr id="30" name="TextBox 9">
            <a:extLst>
              <a:ext uri="{FF2B5EF4-FFF2-40B4-BE49-F238E27FC236}">
                <a16:creationId xmlns:a16="http://schemas.microsoft.com/office/drawing/2014/main" id="{43928937-F74D-4FE7-AD6D-1C9F2A2881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654" y="6636052"/>
            <a:ext cx="372383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4400" b="1">
                <a:latin typeface="Times New Roman" pitchFamily="18" charset="0"/>
                <a:cs typeface="Times New Roman" pitchFamily="18" charset="0"/>
              </a:rPr>
              <a:t>Vẽ đường dây nguồn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468BB92-66EE-4BBB-9E2D-3BC64CF628D5}"/>
              </a:ext>
            </a:extLst>
          </p:cNvPr>
          <p:cNvSpPr/>
          <p:nvPr/>
        </p:nvSpPr>
        <p:spPr>
          <a:xfrm>
            <a:off x="950212" y="1903570"/>
            <a:ext cx="1668404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Nêu các bước vẽ sơ đồ lắp đặt mạch điện?</a:t>
            </a:r>
          </a:p>
        </p:txBody>
      </p:sp>
      <p:pic>
        <p:nvPicPr>
          <p:cNvPr id="32" name="Picture 2" descr="Kết quả hình ảnh cho sơ đò lắp đặt mạch đèn cầu thang">
            <a:extLst>
              <a:ext uri="{FF2B5EF4-FFF2-40B4-BE49-F238E27FC236}">
                <a16:creationId xmlns:a16="http://schemas.microsoft.com/office/drawing/2014/main" id="{E635C2DF-D982-41E5-A54D-25C19783A2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1311" y="389274"/>
            <a:ext cx="8128994" cy="415754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" name="Group 3">
            <a:extLst>
              <a:ext uri="{FF2B5EF4-FFF2-40B4-BE49-F238E27FC236}">
                <a16:creationId xmlns:a16="http://schemas.microsoft.com/office/drawing/2014/main" id="{746AAEB2-8A22-4A73-91EF-02866A796212}"/>
              </a:ext>
            </a:extLst>
          </p:cNvPr>
          <p:cNvGrpSpPr/>
          <p:nvPr/>
        </p:nvGrpSpPr>
        <p:grpSpPr>
          <a:xfrm>
            <a:off x="13591637" y="4317146"/>
            <a:ext cx="4901395" cy="5543447"/>
            <a:chOff x="0" y="0"/>
            <a:chExt cx="7561594" cy="8937643"/>
          </a:xfrm>
        </p:grpSpPr>
        <p:pic>
          <p:nvPicPr>
            <p:cNvPr id="34" name="Picture 4">
              <a:extLst>
                <a:ext uri="{FF2B5EF4-FFF2-40B4-BE49-F238E27FC236}">
                  <a16:creationId xmlns:a16="http://schemas.microsoft.com/office/drawing/2014/main" id="{1251C4E8-63D1-4C73-B581-34E2075434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27671" r="42600" b="11644"/>
            <a:stretch>
              <a:fillRect/>
            </a:stretch>
          </p:blipFill>
          <p:spPr>
            <a:xfrm rot="-5400000">
              <a:off x="-103297" y="1484387"/>
              <a:ext cx="7743821" cy="6252723"/>
            </a:xfrm>
            <a:prstGeom prst="rect">
              <a:avLst/>
            </a:prstGeom>
          </p:spPr>
        </p:pic>
        <p:pic>
          <p:nvPicPr>
            <p:cNvPr id="35" name="Picture 5">
              <a:extLst>
                <a:ext uri="{FF2B5EF4-FFF2-40B4-BE49-F238E27FC236}">
                  <a16:creationId xmlns:a16="http://schemas.microsoft.com/office/drawing/2014/main" id="{BB17CCFD-CBA7-427B-B48C-F43A2295C8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 amt="57000"/>
            </a:blip>
            <a:srcRect t="6115" r="27885" b="24686"/>
            <a:stretch>
              <a:fillRect/>
            </a:stretch>
          </p:blipFill>
          <p:spPr>
            <a:xfrm rot="-2458770">
              <a:off x="-55433" y="717760"/>
              <a:ext cx="2470844" cy="754250"/>
            </a:xfrm>
            <a:prstGeom prst="rect">
              <a:avLst/>
            </a:prstGeom>
          </p:spPr>
        </p:pic>
        <p:pic>
          <p:nvPicPr>
            <p:cNvPr id="36" name="Picture 6">
              <a:extLst>
                <a:ext uri="{FF2B5EF4-FFF2-40B4-BE49-F238E27FC236}">
                  <a16:creationId xmlns:a16="http://schemas.microsoft.com/office/drawing/2014/main" id="{35CC4EA9-143F-4B48-95D2-DC7A78B117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 amt="57000"/>
            </a:blip>
            <a:srcRect l="37620" t="29580" r="15003"/>
            <a:stretch>
              <a:fillRect/>
            </a:stretch>
          </p:blipFill>
          <p:spPr>
            <a:xfrm rot="-2458770">
              <a:off x="6269066" y="8007772"/>
              <a:ext cx="1251818" cy="591935"/>
            </a:xfrm>
            <a:prstGeom prst="rect">
              <a:avLst/>
            </a:prstGeom>
          </p:spPr>
        </p:pic>
      </p:grpSp>
      <p:sp>
        <p:nvSpPr>
          <p:cNvPr id="37" name="TextBox 19">
            <a:extLst>
              <a:ext uri="{FF2B5EF4-FFF2-40B4-BE49-F238E27FC236}">
                <a16:creationId xmlns:a16="http://schemas.microsoft.com/office/drawing/2014/main" id="{1205D619-ED3B-46DD-8AC6-209122DDBD0C}"/>
              </a:ext>
            </a:extLst>
          </p:cNvPr>
          <p:cNvSpPr txBox="1"/>
          <p:nvPr/>
        </p:nvSpPr>
        <p:spPr>
          <a:xfrm>
            <a:off x="14865630" y="4914953"/>
            <a:ext cx="4343454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551"/>
              </a:lnSpc>
              <a:spcBef>
                <a:spcPct val="0"/>
              </a:spcBef>
            </a:pPr>
            <a:r>
              <a:rPr lang="en-US" sz="66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4</a:t>
            </a:r>
          </a:p>
        </p:txBody>
      </p:sp>
      <p:sp>
        <p:nvSpPr>
          <p:cNvPr id="39" name="TextBox 9">
            <a:extLst>
              <a:ext uri="{FF2B5EF4-FFF2-40B4-BE49-F238E27FC236}">
                <a16:creationId xmlns:a16="http://schemas.microsoft.com/office/drawing/2014/main" id="{D7701614-8B0B-428F-BAC9-FC6A70BC34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9196" y="6441659"/>
            <a:ext cx="372383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4400" b="1">
                <a:latin typeface="Times New Roman" pitchFamily="18" charset="0"/>
                <a:cs typeface="Times New Roman" pitchFamily="18" charset="0"/>
              </a:rPr>
              <a:t>Xác định vị trí để bảng điện, bóng đèn</a:t>
            </a:r>
          </a:p>
        </p:txBody>
      </p:sp>
      <p:sp>
        <p:nvSpPr>
          <p:cNvPr id="40" name="TextBox 9">
            <a:extLst>
              <a:ext uri="{FF2B5EF4-FFF2-40B4-BE49-F238E27FC236}">
                <a16:creationId xmlns:a16="http://schemas.microsoft.com/office/drawing/2014/main" id="{4484028D-1B24-485B-A60C-54B8A0914E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3743" y="6415589"/>
            <a:ext cx="372383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4400" b="1">
                <a:latin typeface="Times New Roman" pitchFamily="18" charset="0"/>
                <a:cs typeface="Times New Roman" pitchFamily="18" charset="0"/>
              </a:rPr>
              <a:t>Xác định vị trí các thiết bị điện trên bảng điện</a:t>
            </a:r>
          </a:p>
        </p:txBody>
      </p:sp>
      <p:sp>
        <p:nvSpPr>
          <p:cNvPr id="41" name="TextBox 9">
            <a:extLst>
              <a:ext uri="{FF2B5EF4-FFF2-40B4-BE49-F238E27FC236}">
                <a16:creationId xmlns:a16="http://schemas.microsoft.com/office/drawing/2014/main" id="{12325790-F0F3-4372-B48C-75F3B85826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20454" y="6533733"/>
            <a:ext cx="372383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4400" b="1">
                <a:latin typeface="Times New Roman" pitchFamily="18" charset="0"/>
                <a:cs typeface="Times New Roman" pitchFamily="18" charset="0"/>
              </a:rPr>
              <a:t>Vẽ đường dây dẫn điện theo sơ đồ nguyên lí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2" grpId="0"/>
      <p:bldP spid="30" grpId="0"/>
      <p:bldP spid="31" grpId="0"/>
      <p:bldP spid="31" grpId="1"/>
      <p:bldP spid="37" grpId="0"/>
      <p:bldP spid="39" grpId="0"/>
      <p:bldP spid="40" grpId="0"/>
      <p:bldP spid="4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5" name="TextBox 9"/>
          <p:cNvSpPr txBox="1">
            <a:spLocks noChangeArrowheads="1"/>
          </p:cNvSpPr>
          <p:nvPr/>
        </p:nvSpPr>
        <p:spPr bwMode="auto">
          <a:xfrm>
            <a:off x="545711" y="385499"/>
            <a:ext cx="1141768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60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b) Vẽ sơ đồ lắp đặt mạch điện </a:t>
            </a:r>
          </a:p>
        </p:txBody>
      </p:sp>
      <p:sp>
        <p:nvSpPr>
          <p:cNvPr id="17419" name="Line 4"/>
          <p:cNvSpPr>
            <a:spLocks noChangeShapeType="1"/>
          </p:cNvSpPr>
          <p:nvPr/>
        </p:nvSpPr>
        <p:spPr bwMode="auto">
          <a:xfrm>
            <a:off x="4056891" y="2514602"/>
            <a:ext cx="6902175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700"/>
          </a:p>
        </p:txBody>
      </p:sp>
      <p:sp>
        <p:nvSpPr>
          <p:cNvPr id="17420" name="Line 5"/>
          <p:cNvSpPr>
            <a:spLocks noChangeShapeType="1"/>
          </p:cNvSpPr>
          <p:nvPr/>
        </p:nvSpPr>
        <p:spPr bwMode="auto">
          <a:xfrm>
            <a:off x="4020700" y="3121205"/>
            <a:ext cx="6938366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700"/>
          </a:p>
        </p:txBody>
      </p:sp>
      <p:sp>
        <p:nvSpPr>
          <p:cNvPr id="17437" name="Rectangle 7"/>
          <p:cNvSpPr>
            <a:spLocks noChangeArrowheads="1"/>
          </p:cNvSpPr>
          <p:nvPr/>
        </p:nvSpPr>
        <p:spPr bwMode="auto">
          <a:xfrm>
            <a:off x="13883384" y="5076480"/>
            <a:ext cx="1719830" cy="1743084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prstDash val="lgDash"/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9pPr>
          </a:lstStyle>
          <a:p>
            <a:pPr eaLnBrk="1" hangingPunct="1"/>
            <a:endParaRPr lang="en-US" altLang="en-US" sz="3600"/>
          </a:p>
        </p:txBody>
      </p:sp>
      <p:grpSp>
        <p:nvGrpSpPr>
          <p:cNvPr id="17438" name="Group 8"/>
          <p:cNvGrpSpPr>
            <a:grpSpLocks/>
          </p:cNvGrpSpPr>
          <p:nvPr/>
        </p:nvGrpSpPr>
        <p:grpSpPr bwMode="auto">
          <a:xfrm rot="10800000">
            <a:off x="14224179" y="5444108"/>
            <a:ext cx="975111" cy="1047768"/>
            <a:chOff x="2710" y="5940"/>
            <a:chExt cx="1820" cy="1800"/>
          </a:xfrm>
        </p:grpSpPr>
        <p:sp>
          <p:nvSpPr>
            <p:cNvPr id="17439" name="AutoShape 9"/>
            <p:cNvSpPr>
              <a:spLocks noChangeArrowheads="1"/>
            </p:cNvSpPr>
            <p:nvPr/>
          </p:nvSpPr>
          <p:spPr bwMode="auto">
            <a:xfrm>
              <a:off x="2710" y="5940"/>
              <a:ext cx="1820" cy="1800"/>
            </a:xfrm>
            <a:prstGeom prst="flowChartConnector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9pPr>
            </a:lstStyle>
            <a:p>
              <a:pPr eaLnBrk="1" hangingPunct="1"/>
              <a:endParaRPr lang="en-US" altLang="en-US" sz="3600"/>
            </a:p>
          </p:txBody>
        </p:sp>
        <p:sp>
          <p:nvSpPr>
            <p:cNvPr id="17440" name="AutoShape 10"/>
            <p:cNvSpPr>
              <a:spLocks noChangeArrowheads="1"/>
            </p:cNvSpPr>
            <p:nvPr/>
          </p:nvSpPr>
          <p:spPr bwMode="auto">
            <a:xfrm>
              <a:off x="3790" y="7200"/>
              <a:ext cx="156" cy="180"/>
            </a:xfrm>
            <a:prstGeom prst="flowChartConnector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9pPr>
            </a:lstStyle>
            <a:p>
              <a:pPr eaLnBrk="1" hangingPunct="1"/>
              <a:endParaRPr lang="en-US" altLang="en-US" sz="3600"/>
            </a:p>
          </p:txBody>
        </p:sp>
        <p:sp>
          <p:nvSpPr>
            <p:cNvPr id="17441" name="AutoShape 11"/>
            <p:cNvSpPr>
              <a:spLocks noChangeArrowheads="1"/>
            </p:cNvSpPr>
            <p:nvPr/>
          </p:nvSpPr>
          <p:spPr bwMode="auto">
            <a:xfrm>
              <a:off x="3790" y="6450"/>
              <a:ext cx="156" cy="180"/>
            </a:xfrm>
            <a:prstGeom prst="flowChartConnector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9pPr>
            </a:lstStyle>
            <a:p>
              <a:pPr eaLnBrk="1" hangingPunct="1"/>
              <a:endParaRPr lang="en-US" altLang="en-US" sz="3600"/>
            </a:p>
          </p:txBody>
        </p:sp>
        <p:sp>
          <p:nvSpPr>
            <p:cNvPr id="17442" name="Line 12"/>
            <p:cNvSpPr>
              <a:spLocks noChangeShapeType="1"/>
            </p:cNvSpPr>
            <p:nvPr/>
          </p:nvSpPr>
          <p:spPr bwMode="auto">
            <a:xfrm flipV="1">
              <a:off x="3070" y="6630"/>
              <a:ext cx="895" cy="32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700"/>
            </a:p>
          </p:txBody>
        </p:sp>
        <p:sp>
          <p:nvSpPr>
            <p:cNvPr id="17443" name="AutoShape 13"/>
            <p:cNvSpPr>
              <a:spLocks noChangeArrowheads="1"/>
            </p:cNvSpPr>
            <p:nvPr/>
          </p:nvSpPr>
          <p:spPr bwMode="auto">
            <a:xfrm>
              <a:off x="2970" y="6840"/>
              <a:ext cx="156" cy="180"/>
            </a:xfrm>
            <a:prstGeom prst="flowChartConnector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9pPr>
            </a:lstStyle>
            <a:p>
              <a:pPr eaLnBrk="1" hangingPunct="1"/>
              <a:endParaRPr lang="en-US" altLang="en-US" sz="3600"/>
            </a:p>
          </p:txBody>
        </p:sp>
      </p:grpSp>
      <p:sp>
        <p:nvSpPr>
          <p:cNvPr id="17422" name="AutoShape 14"/>
          <p:cNvSpPr>
            <a:spLocks noChangeArrowheads="1"/>
          </p:cNvSpPr>
          <p:nvPr/>
        </p:nvSpPr>
        <p:spPr bwMode="auto">
          <a:xfrm>
            <a:off x="10227231" y="5250309"/>
            <a:ext cx="731835" cy="697713"/>
          </a:xfrm>
          <a:prstGeom prst="flowChartSummingJunction">
            <a:avLst/>
          </a:prstGeom>
          <a:solidFill>
            <a:srgbClr val="FFFFFF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9pPr>
          </a:lstStyle>
          <a:p>
            <a:pPr eaLnBrk="1" hangingPunct="1"/>
            <a:endParaRPr lang="en-US" altLang="en-US" sz="3600"/>
          </a:p>
        </p:txBody>
      </p:sp>
      <p:sp>
        <p:nvSpPr>
          <p:cNvPr id="17428" name="Rectangle 16"/>
          <p:cNvSpPr>
            <a:spLocks noChangeArrowheads="1"/>
          </p:cNvSpPr>
          <p:nvPr/>
        </p:nvSpPr>
        <p:spPr bwMode="auto">
          <a:xfrm>
            <a:off x="5054117" y="7038949"/>
            <a:ext cx="1950222" cy="2790854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prstDash val="lgDash"/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9pPr>
          </a:lstStyle>
          <a:p>
            <a:pPr eaLnBrk="1" hangingPunct="1"/>
            <a:endParaRPr lang="en-US" altLang="en-US" sz="3600"/>
          </a:p>
        </p:txBody>
      </p:sp>
      <p:grpSp>
        <p:nvGrpSpPr>
          <p:cNvPr id="17430" name="Group 18"/>
          <p:cNvGrpSpPr>
            <a:grpSpLocks/>
          </p:cNvGrpSpPr>
          <p:nvPr/>
        </p:nvGrpSpPr>
        <p:grpSpPr bwMode="auto">
          <a:xfrm>
            <a:off x="5536646" y="8583029"/>
            <a:ext cx="977121" cy="1047768"/>
            <a:chOff x="2710" y="5940"/>
            <a:chExt cx="1820" cy="1800"/>
          </a:xfrm>
        </p:grpSpPr>
        <p:sp>
          <p:nvSpPr>
            <p:cNvPr id="17432" name="AutoShape 19"/>
            <p:cNvSpPr>
              <a:spLocks noChangeArrowheads="1"/>
            </p:cNvSpPr>
            <p:nvPr/>
          </p:nvSpPr>
          <p:spPr bwMode="auto">
            <a:xfrm>
              <a:off x="2710" y="5940"/>
              <a:ext cx="1820" cy="1800"/>
            </a:xfrm>
            <a:prstGeom prst="flowChartConnector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9pPr>
            </a:lstStyle>
            <a:p>
              <a:pPr eaLnBrk="1" hangingPunct="1"/>
              <a:endParaRPr lang="en-US" altLang="en-US" sz="3600"/>
            </a:p>
          </p:txBody>
        </p:sp>
        <p:sp>
          <p:nvSpPr>
            <p:cNvPr id="17433" name="AutoShape 20"/>
            <p:cNvSpPr>
              <a:spLocks noChangeArrowheads="1"/>
            </p:cNvSpPr>
            <p:nvPr/>
          </p:nvSpPr>
          <p:spPr bwMode="auto">
            <a:xfrm>
              <a:off x="3790" y="7200"/>
              <a:ext cx="156" cy="180"/>
            </a:xfrm>
            <a:prstGeom prst="flowChartConnector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9pPr>
            </a:lstStyle>
            <a:p>
              <a:pPr eaLnBrk="1" hangingPunct="1"/>
              <a:endParaRPr lang="en-US" altLang="en-US" sz="3600"/>
            </a:p>
          </p:txBody>
        </p:sp>
        <p:sp>
          <p:nvSpPr>
            <p:cNvPr id="17434" name="AutoShape 21"/>
            <p:cNvSpPr>
              <a:spLocks noChangeArrowheads="1"/>
            </p:cNvSpPr>
            <p:nvPr/>
          </p:nvSpPr>
          <p:spPr bwMode="auto">
            <a:xfrm>
              <a:off x="3790" y="6450"/>
              <a:ext cx="156" cy="180"/>
            </a:xfrm>
            <a:prstGeom prst="flowChartConnector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9pPr>
            </a:lstStyle>
            <a:p>
              <a:pPr eaLnBrk="1" hangingPunct="1"/>
              <a:endParaRPr lang="en-US" altLang="en-US" sz="3600"/>
            </a:p>
          </p:txBody>
        </p:sp>
        <p:sp>
          <p:nvSpPr>
            <p:cNvPr id="17435" name="Line 22"/>
            <p:cNvSpPr>
              <a:spLocks noChangeShapeType="1"/>
            </p:cNvSpPr>
            <p:nvPr/>
          </p:nvSpPr>
          <p:spPr bwMode="auto">
            <a:xfrm flipV="1">
              <a:off x="3070" y="6630"/>
              <a:ext cx="895" cy="32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700"/>
            </a:p>
          </p:txBody>
        </p:sp>
        <p:sp>
          <p:nvSpPr>
            <p:cNvPr id="17436" name="AutoShape 23"/>
            <p:cNvSpPr>
              <a:spLocks noChangeArrowheads="1"/>
            </p:cNvSpPr>
            <p:nvPr/>
          </p:nvSpPr>
          <p:spPr bwMode="auto">
            <a:xfrm>
              <a:off x="2970" y="6840"/>
              <a:ext cx="156" cy="180"/>
            </a:xfrm>
            <a:prstGeom prst="flowChartConnector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9pPr>
            </a:lstStyle>
            <a:p>
              <a:pPr eaLnBrk="1" hangingPunct="1"/>
              <a:endParaRPr lang="en-US" altLang="en-US" sz="3600"/>
            </a:p>
          </p:txBody>
        </p:sp>
      </p:grpSp>
      <p:sp>
        <p:nvSpPr>
          <p:cNvPr id="14" name="Rectangle 28"/>
          <p:cNvSpPr>
            <a:spLocks noChangeArrowheads="1"/>
          </p:cNvSpPr>
          <p:nvPr/>
        </p:nvSpPr>
        <p:spPr bwMode="auto">
          <a:xfrm>
            <a:off x="3200402" y="2797523"/>
            <a:ext cx="977121" cy="1052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spcAft>
                <a:spcPts val="1500"/>
              </a:spcAft>
              <a:defRPr/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36" name="Rectangle 28"/>
          <p:cNvSpPr>
            <a:spLocks noChangeArrowheads="1"/>
          </p:cNvSpPr>
          <p:nvPr/>
        </p:nvSpPr>
        <p:spPr bwMode="auto">
          <a:xfrm>
            <a:off x="3200402" y="1988320"/>
            <a:ext cx="977121" cy="105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Aft>
                <a:spcPts val="1500"/>
              </a:spcAft>
              <a:defRPr/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5814626" y="7086600"/>
            <a:ext cx="243275" cy="914400"/>
            <a:chOff x="2356088" y="4724400"/>
            <a:chExt cx="162183" cy="609600"/>
          </a:xfrm>
        </p:grpSpPr>
        <p:sp>
          <p:nvSpPr>
            <p:cNvPr id="17429" name="Rectangle 17"/>
            <p:cNvSpPr>
              <a:spLocks noChangeArrowheads="1"/>
            </p:cNvSpPr>
            <p:nvPr/>
          </p:nvSpPr>
          <p:spPr bwMode="auto">
            <a:xfrm>
              <a:off x="2356088" y="4817310"/>
              <a:ext cx="162183" cy="465142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FF"/>
                  </a:solidFill>
                  <a:latin typeface="VNI-Times" pitchFamily="2" charset="0"/>
                  <a:cs typeface="Arial" charset="0"/>
                </a:defRPr>
              </a:lvl9pPr>
            </a:lstStyle>
            <a:p>
              <a:pPr eaLnBrk="1" hangingPunct="1"/>
              <a:endParaRPr lang="en-US" altLang="en-US" sz="360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452593" y="4724400"/>
              <a:ext cx="0" cy="6096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" name="Straight Connector 6"/>
          <p:cNvCxnSpPr/>
          <p:nvPr/>
        </p:nvCxnSpPr>
        <p:spPr>
          <a:xfrm flipV="1">
            <a:off x="5958616" y="3121205"/>
            <a:ext cx="23120" cy="410476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5943600" y="3040884"/>
            <a:ext cx="114300" cy="13307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cxnSp>
        <p:nvCxnSpPr>
          <p:cNvPr id="10" name="Elbow Connector 9"/>
          <p:cNvCxnSpPr/>
          <p:nvPr/>
        </p:nvCxnSpPr>
        <p:spPr>
          <a:xfrm rot="5400000">
            <a:off x="5208749" y="8411476"/>
            <a:ext cx="1235624" cy="260030"/>
          </a:xfrm>
          <a:prstGeom prst="bentConnector4">
            <a:avLst>
              <a:gd name="adj1" fmla="val 47880"/>
              <a:gd name="adj2" fmla="val 23187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17434" idx="7"/>
            <a:endCxn id="17440" idx="6"/>
          </p:cNvCxnSpPr>
          <p:nvPr/>
        </p:nvCxnSpPr>
        <p:spPr>
          <a:xfrm flipV="1">
            <a:off x="6187963" y="5706048"/>
            <a:ext cx="8349110" cy="318919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endCxn id="17441" idx="6"/>
          </p:cNvCxnSpPr>
          <p:nvPr/>
        </p:nvCxnSpPr>
        <p:spPr>
          <a:xfrm flipV="1">
            <a:off x="6210430" y="6142619"/>
            <a:ext cx="8326643" cy="322994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/>
          <p:cNvCxnSpPr>
            <a:stCxn id="17443" idx="2"/>
            <a:endCxn id="17422" idx="7"/>
          </p:cNvCxnSpPr>
          <p:nvPr/>
        </p:nvCxnSpPr>
        <p:spPr>
          <a:xfrm flipH="1" flipV="1">
            <a:off x="10851892" y="5352487"/>
            <a:ext cx="4208099" cy="563117"/>
          </a:xfrm>
          <a:prstGeom prst="bentConnector4">
            <a:avLst>
              <a:gd name="adj1" fmla="val -6338"/>
              <a:gd name="adj2" fmla="val 321122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 flipV="1">
            <a:off x="10401301" y="2525930"/>
            <a:ext cx="33317" cy="278845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10324758" y="2444264"/>
            <a:ext cx="153084" cy="14067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</p:spTree>
    <p:extLst>
      <p:ext uri="{BB962C8B-B14F-4D97-AF65-F5344CB8AC3E}">
        <p14:creationId xmlns:p14="http://schemas.microsoft.com/office/powerpoint/2010/main" val="1625595106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7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7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7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9" grpId="0" animBg="1"/>
      <p:bldP spid="17420" grpId="0" animBg="1"/>
      <p:bldP spid="17437" grpId="0" animBg="1"/>
      <p:bldP spid="17422" grpId="0" animBg="1"/>
      <p:bldP spid="17428" grpId="0" animBg="1"/>
      <p:bldP spid="14" grpId="0"/>
      <p:bldP spid="36" grpId="0"/>
      <p:bldP spid="8" grpId="0" animBg="1"/>
      <p:bldP spid="2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8745200" cy="1714500"/>
          </a:xfrm>
        </p:spPr>
        <p:txBody>
          <a:bodyPr>
            <a:noAutofit/>
          </a:bodyPr>
          <a:lstStyle/>
          <a:p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2, Lập bảng dự trù vật liệu, thiết bị và lựa chọn dụng cụ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5401187"/>
              </p:ext>
            </p:extLst>
          </p:nvPr>
        </p:nvGraphicFramePr>
        <p:xfrm>
          <a:off x="457200" y="1537855"/>
          <a:ext cx="17221201" cy="84750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70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355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816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34440">
                <a:tc>
                  <a:txBody>
                    <a:bodyPr/>
                    <a:lstStyle/>
                    <a:p>
                      <a:r>
                        <a:rPr lang="en-US" sz="4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TT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44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dụng cụ, vật liệu và thiết bị</a:t>
                      </a:r>
                      <a:endParaRPr lang="en-US" sz="4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US" sz="4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44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lượng</a:t>
                      </a:r>
                      <a:endParaRPr lang="en-US" sz="4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US" sz="4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44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cầu kĩ thuật</a:t>
                      </a:r>
                      <a:endParaRPr lang="en-US" sz="4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4509">
                <a:tc>
                  <a:txBody>
                    <a:bodyPr/>
                    <a:lstStyle/>
                    <a:p>
                      <a:r>
                        <a:rPr lang="en-US" sz="3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endParaRPr lang="en-US" sz="2700"/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endParaRPr lang="en-US" sz="2700"/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endParaRPr lang="en-US" sz="2700"/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4509">
                <a:tc>
                  <a:txBody>
                    <a:bodyPr/>
                    <a:lstStyle/>
                    <a:p>
                      <a:r>
                        <a:rPr lang="en-US" sz="3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endParaRPr lang="en-US" sz="2700"/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endParaRPr lang="en-US" sz="2700"/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endParaRPr lang="en-US" sz="2700"/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4509">
                <a:tc>
                  <a:txBody>
                    <a:bodyPr/>
                    <a:lstStyle/>
                    <a:p>
                      <a:r>
                        <a:rPr lang="en-US" sz="3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endParaRPr lang="en-US" sz="2700"/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endParaRPr lang="en-US" sz="2700"/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endParaRPr lang="en-US" sz="2700"/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4509">
                <a:tc>
                  <a:txBody>
                    <a:bodyPr/>
                    <a:lstStyle/>
                    <a:p>
                      <a:r>
                        <a:rPr lang="en-US" sz="3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endParaRPr lang="en-US" sz="2700"/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endParaRPr lang="en-US" sz="2700"/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endParaRPr lang="en-US" sz="2700"/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04509">
                <a:tc>
                  <a:txBody>
                    <a:bodyPr/>
                    <a:lstStyle/>
                    <a:p>
                      <a:r>
                        <a:rPr lang="en-US" sz="3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endParaRPr lang="en-US" sz="2700"/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endParaRPr lang="en-US" sz="2700"/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endParaRPr lang="en-US" sz="2700"/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04509">
                <a:tc>
                  <a:txBody>
                    <a:bodyPr/>
                    <a:lstStyle/>
                    <a:p>
                      <a:r>
                        <a:rPr lang="en-US" sz="3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endParaRPr lang="en-US" sz="2700"/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endParaRPr lang="en-US" sz="2700"/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endParaRPr lang="en-US" sz="2700"/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04509">
                <a:tc>
                  <a:txBody>
                    <a:bodyPr/>
                    <a:lstStyle/>
                    <a:p>
                      <a:r>
                        <a:rPr lang="en-US" sz="3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endParaRPr lang="en-US" sz="2700"/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endParaRPr lang="en-US" sz="2700"/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endParaRPr lang="en-US" sz="2700"/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04509">
                <a:tc>
                  <a:txBody>
                    <a:bodyPr/>
                    <a:lstStyle/>
                    <a:p>
                      <a:r>
                        <a:rPr lang="en-US" sz="3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endParaRPr lang="en-US" sz="2700"/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endParaRPr lang="en-US" sz="2700"/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endParaRPr lang="en-US" sz="2700"/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804509">
                <a:tc>
                  <a:txBody>
                    <a:bodyPr/>
                    <a:lstStyle/>
                    <a:p>
                      <a:r>
                        <a:rPr lang="en-US" sz="3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endParaRPr lang="en-US" sz="2700"/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endParaRPr lang="en-US" sz="2700"/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endParaRPr lang="en-US" sz="2700"/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51097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57200" y="-361546"/>
            <a:ext cx="18745200" cy="1714500"/>
          </a:xfrm>
        </p:spPr>
        <p:txBody>
          <a:bodyPr>
            <a:normAutofit/>
          </a:bodyPr>
          <a:lstStyle/>
          <a:p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2, Lập bảng dự trù vật liệu, thiết bị và lựa chọn dụng cụ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2071500"/>
              </p:ext>
            </p:extLst>
          </p:nvPr>
        </p:nvGraphicFramePr>
        <p:xfrm>
          <a:off x="457200" y="1176308"/>
          <a:ext cx="17449800" cy="911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6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724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34440">
                <a:tc>
                  <a:txBody>
                    <a:bodyPr/>
                    <a:lstStyle/>
                    <a:p>
                      <a:r>
                        <a:rPr lang="en-US" sz="4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TT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48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dụng cụ, vật liệu và thiết bị</a:t>
                      </a:r>
                      <a:endParaRPr lang="en-US" sz="4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US" sz="4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48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lượng</a:t>
                      </a:r>
                      <a:endParaRPr lang="en-US" sz="4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US" sz="4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48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cầu kĩ thuật</a:t>
                      </a:r>
                      <a:endParaRPr lang="en-US" sz="4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4509">
                <a:tc>
                  <a:txBody>
                    <a:bodyPr/>
                    <a:lstStyle/>
                    <a:p>
                      <a:r>
                        <a:rPr lang="en-US" sz="4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US" sz="4400"/>
                        <a:t>Bảng điện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US" sz="4400"/>
                        <a:t>2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US" sz="4400"/>
                        <a:t>16 x 20 ( cm)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4509">
                <a:tc>
                  <a:txBody>
                    <a:bodyPr/>
                    <a:lstStyle/>
                    <a:p>
                      <a:r>
                        <a:rPr lang="en-US" sz="4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US" sz="4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Cầu chì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US" sz="4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US" sz="4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 V- 10A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4509">
                <a:tc>
                  <a:txBody>
                    <a:bodyPr/>
                    <a:lstStyle/>
                    <a:p>
                      <a:r>
                        <a:rPr lang="en-US" sz="4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US" sz="4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44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tắc 3 cực</a:t>
                      </a:r>
                      <a:endParaRPr lang="en-US" sz="4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US" sz="4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 V- 10A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4509">
                <a:tc>
                  <a:txBody>
                    <a:bodyPr/>
                    <a:lstStyle/>
                    <a:p>
                      <a:r>
                        <a:rPr lang="en-US" sz="4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US" sz="4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Bóng</a:t>
                      </a:r>
                      <a:r>
                        <a:rPr lang="en-US" sz="44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đèn</a:t>
                      </a:r>
                      <a:endParaRPr lang="en-US" sz="4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US" sz="4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US" sz="4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220V-</a:t>
                      </a:r>
                      <a:r>
                        <a:rPr lang="en-US" sz="44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60W</a:t>
                      </a:r>
                      <a:endParaRPr lang="en-US" sz="4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04509">
                <a:tc>
                  <a:txBody>
                    <a:bodyPr/>
                    <a:lstStyle/>
                    <a:p>
                      <a:r>
                        <a:rPr lang="en-US" sz="4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US" sz="4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Dây</a:t>
                      </a:r>
                      <a:r>
                        <a:rPr lang="en-US" sz="44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dẫn</a:t>
                      </a:r>
                      <a:endParaRPr lang="en-US" sz="4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US" sz="4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2m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US" sz="4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M(1x0,75)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04509">
                <a:tc>
                  <a:txBody>
                    <a:bodyPr/>
                    <a:lstStyle/>
                    <a:p>
                      <a:r>
                        <a:rPr lang="en-US" sz="4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US" sz="4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Đui</a:t>
                      </a:r>
                      <a:r>
                        <a:rPr lang="en-US" sz="44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đèn</a:t>
                      </a:r>
                      <a:endParaRPr lang="en-US" sz="4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US" sz="4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 V- 10A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04509">
                <a:tc>
                  <a:txBody>
                    <a:bodyPr/>
                    <a:lstStyle/>
                    <a:p>
                      <a:r>
                        <a:rPr lang="en-US" sz="4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US" sz="4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vít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US" sz="4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400"/>
                        <a:t>2cm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04509">
                <a:tc>
                  <a:txBody>
                    <a:bodyPr/>
                    <a:lstStyle/>
                    <a:p>
                      <a:r>
                        <a:rPr lang="en-US" sz="4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US" sz="4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Phích</a:t>
                      </a:r>
                      <a:r>
                        <a:rPr lang="en-US" sz="44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cắm</a:t>
                      </a:r>
                      <a:endParaRPr lang="en-US" sz="4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US" sz="4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 V- 10A</a:t>
                      </a: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17320">
                <a:tc>
                  <a:txBody>
                    <a:bodyPr/>
                    <a:lstStyle/>
                    <a:p>
                      <a:r>
                        <a:rPr lang="en-US" sz="4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US" sz="4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Kìm</a:t>
                      </a:r>
                      <a:r>
                        <a:rPr lang="en-US" sz="44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điện, tua vít…</a:t>
                      </a:r>
                      <a:endParaRPr lang="en-US" sz="4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US" sz="4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r>
                        <a:rPr lang="en-US" sz="4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44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chuôi cách điện</a:t>
                      </a:r>
                      <a:endParaRPr lang="en-US" sz="4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04478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9"/>
          <p:cNvSpPr txBox="1">
            <a:spLocks noChangeArrowheads="1"/>
          </p:cNvSpPr>
          <p:nvPr/>
        </p:nvSpPr>
        <p:spPr bwMode="auto">
          <a:xfrm>
            <a:off x="914400" y="378529"/>
            <a:ext cx="75438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60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3, Lắp đặt mạch điện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9332471"/>
              </p:ext>
            </p:extLst>
          </p:nvPr>
        </p:nvGraphicFramePr>
        <p:xfrm>
          <a:off x="2874713" y="2628901"/>
          <a:ext cx="12836342" cy="6855132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29073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289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547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Bước 1</a:t>
                      </a:r>
                      <a:endParaRPr lang="en-US" sz="5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4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Vạch dấu</a:t>
                      </a:r>
                      <a:endParaRPr lang="en-US" sz="5400" b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170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Bước 2</a:t>
                      </a:r>
                      <a:endParaRPr lang="en-US" sz="5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Khoan lỗ bảng điện</a:t>
                      </a:r>
                      <a:endParaRPr lang="en-US" sz="5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463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Bước 3</a:t>
                      </a:r>
                      <a:endParaRPr lang="en-US" sz="5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Lắp đặt thiết bị điện của bảng điện</a:t>
                      </a:r>
                      <a:endParaRPr lang="en-US" sz="5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8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Bước 4</a:t>
                      </a:r>
                      <a:endParaRPr lang="en-US" sz="5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Nối dây mạch điện</a:t>
                      </a:r>
                      <a:endParaRPr lang="en-US" sz="5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684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Bước 5</a:t>
                      </a:r>
                      <a:endParaRPr lang="en-US" sz="5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5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Kiểm tra</a:t>
                      </a:r>
                      <a:endParaRPr lang="en-US" sz="5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00344" y="1394192"/>
            <a:ext cx="177850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Nêu trình tự các bước lắp đặt mạch điện bảng điện</a:t>
            </a:r>
          </a:p>
        </p:txBody>
      </p:sp>
    </p:spTree>
    <p:extLst>
      <p:ext uri="{BB962C8B-B14F-4D97-AF65-F5344CB8AC3E}">
        <p14:creationId xmlns:p14="http://schemas.microsoft.com/office/powerpoint/2010/main" val="43675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28"/>
          <a:stretch/>
        </p:blipFill>
        <p:spPr>
          <a:xfrm>
            <a:off x="2381804" y="976746"/>
            <a:ext cx="13505897" cy="8886171"/>
          </a:xfrm>
        </p:spPr>
      </p:pic>
    </p:spTree>
    <p:extLst>
      <p:ext uri="{BB962C8B-B14F-4D97-AF65-F5344CB8AC3E}">
        <p14:creationId xmlns:p14="http://schemas.microsoft.com/office/powerpoint/2010/main" val="35929603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173" y="800100"/>
            <a:ext cx="13523073" cy="8801100"/>
          </a:xfrm>
        </p:spPr>
      </p:pic>
    </p:spTree>
    <p:extLst>
      <p:ext uri="{BB962C8B-B14F-4D97-AF65-F5344CB8AC3E}">
        <p14:creationId xmlns:p14="http://schemas.microsoft.com/office/powerpoint/2010/main" val="19079299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1875" b="2187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288872" y="317960"/>
            <a:ext cx="17710256" cy="9473665"/>
            <a:chOff x="0" y="0"/>
            <a:chExt cx="23613675" cy="12631554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/>
            <a:srcRect t="3518" b="28697"/>
            <a:stretch>
              <a:fillRect/>
            </a:stretch>
          </p:blipFill>
          <p:spPr>
            <a:xfrm>
              <a:off x="0" y="406792"/>
              <a:ext cx="23613675" cy="12224761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761161" y="0"/>
              <a:ext cx="968329" cy="1895306"/>
            </a:xfrm>
            <a:prstGeom prst="rect">
              <a:avLst/>
            </a:prstGeom>
          </p:spPr>
        </p:pic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307019" y="7625956"/>
            <a:ext cx="1893009" cy="240764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334025" y="-80325"/>
            <a:ext cx="2242847" cy="1990017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915868" y="281012"/>
            <a:ext cx="13318671" cy="15978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439"/>
              </a:lnSpc>
              <a:spcBef>
                <a:spcPct val="0"/>
              </a:spcBef>
            </a:pPr>
            <a:r>
              <a:rPr lang="en-US" sz="9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 dò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B2CA6714-984F-4F12-9476-FF455EEF49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0628" y="1791852"/>
            <a:ext cx="14177571" cy="7618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854075" indent="-5143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en-US" altLang="en-US" sz="4800">
                <a:solidFill>
                  <a:srgbClr val="0000FF"/>
                </a:solidFill>
                <a:latin typeface="Times New Roman" pitchFamily="18" charset="0"/>
              </a:rPr>
              <a:t>Ôn tập kiến thức vừa học</a:t>
            </a:r>
          </a:p>
          <a:p>
            <a:pPr eaLnBrk="1" hangingPunct="1">
              <a:buFontTx/>
              <a:buAutoNum type="arabicPeriod"/>
            </a:pPr>
            <a:r>
              <a:rPr lang="en-US" altLang="en-US" sz="4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Thực hành lắp mạch điện hai công tắc 3 cực điều khiển một đèn. </a:t>
            </a:r>
          </a:p>
          <a:p>
            <a:pPr marL="509588" indent="0">
              <a:buNone/>
            </a:pPr>
            <a:r>
              <a:rPr lang="en-US" altLang="en-US" sz="4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Tiêu chí: </a:t>
            </a:r>
          </a:p>
          <a:p>
            <a:pPr marL="509588" indent="0">
              <a:buNone/>
            </a:pPr>
            <a:r>
              <a:rPr lang="en-US" altLang="en-US" sz="4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Bảng điện cân đối, đầy đủ thiết bị điện theo yêu cầu của mạch điện.</a:t>
            </a:r>
          </a:p>
          <a:p>
            <a:pPr eaLnBrk="1" hangingPunct="1">
              <a:buFontTx/>
              <a:buChar char="-"/>
            </a:pPr>
            <a:r>
              <a:rPr lang="en-US" altLang="en-US" sz="4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Nối dây mạch điện đúng theo sơ đồ nguyên lý.</a:t>
            </a:r>
          </a:p>
          <a:p>
            <a:pPr eaLnBrk="1" hangingPunct="1">
              <a:buFontTx/>
              <a:buChar char="-"/>
            </a:pPr>
            <a:r>
              <a:rPr lang="en-US" altLang="en-US" sz="4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 mối nối chắc chắn, không bị hở lõi dây điện.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39" presetClass="entr" presetSubtype="0" accel="10000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000"/>
                            </p:stCondLst>
                            <p:childTnLst>
                              <p:par>
                                <p:cTn id="19" presetID="39" presetClass="entr" presetSubtype="0" accel="10000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500"/>
                            </p:stCondLst>
                            <p:childTnLst>
                              <p:par>
                                <p:cTn id="26" presetID="39" presetClass="entr" presetSubtype="0" accel="10000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39" presetClass="entr" presetSubtype="0" accel="10000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500"/>
                            </p:stCondLst>
                            <p:childTnLst>
                              <p:par>
                                <p:cTn id="40" presetID="39" presetClass="entr" presetSubtype="0" accel="10000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1875" b="2187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2112963" y="1887925"/>
            <a:ext cx="14062075" cy="6887298"/>
            <a:chOff x="0" y="0"/>
            <a:chExt cx="18749433" cy="9183064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/>
            <a:srcRect t="14673" r="7950" b="32971"/>
            <a:stretch>
              <a:fillRect/>
            </a:stretch>
          </p:blipFill>
          <p:spPr>
            <a:xfrm rot="-78066">
              <a:off x="968257" y="961703"/>
              <a:ext cx="16705887" cy="7257036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>
              <a:alphaModFix amt="57000"/>
            </a:blip>
            <a:srcRect t="6115" r="3279"/>
            <a:stretch>
              <a:fillRect/>
            </a:stretch>
          </p:blipFill>
          <p:spPr>
            <a:xfrm rot="-2572215">
              <a:off x="-115252" y="1208538"/>
              <a:ext cx="4042889" cy="1248445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4">
              <a:alphaModFix amt="57000"/>
            </a:blip>
            <a:srcRect t="6115" r="3279"/>
            <a:stretch>
              <a:fillRect/>
            </a:stretch>
          </p:blipFill>
          <p:spPr>
            <a:xfrm rot="-2572215">
              <a:off x="14821796" y="6726082"/>
              <a:ext cx="4042889" cy="1248445"/>
            </a:xfrm>
            <a:prstGeom prst="rect">
              <a:avLst/>
            </a:prstGeom>
          </p:spPr>
        </p:pic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2951973">
            <a:off x="-1335923" y="-256851"/>
            <a:ext cx="3799654" cy="205181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5477715" y="7601692"/>
            <a:ext cx="2277206" cy="2020503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2453850" y="2936161"/>
            <a:ext cx="13039933" cy="41565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 ơn các em đã chú ý lắng nghe</a:t>
            </a:r>
            <a:endParaRPr lang="en-US" sz="12000" u="none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1875" b="2187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1788375">
            <a:off x="13717974" y="3144241"/>
            <a:ext cx="635583" cy="705224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32899" y="-525741"/>
            <a:ext cx="8003785" cy="3396712"/>
            <a:chOff x="0" y="0"/>
            <a:chExt cx="10671714" cy="4528949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5"/>
            <a:srcRect l="11784" t="14673" r="2087" b="54814"/>
            <a:stretch>
              <a:fillRect/>
            </a:stretch>
          </p:blipFill>
          <p:spPr>
            <a:xfrm rot="-78066">
              <a:off x="1340288" y="1203407"/>
              <a:ext cx="8420231" cy="2278268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 rot="3029350">
              <a:off x="7756171" y="893672"/>
              <a:ext cx="2940223" cy="132238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 rot="2700000">
              <a:off x="36946" y="2360701"/>
              <a:ext cx="2940223" cy="1322380"/>
            </a:xfrm>
            <a:prstGeom prst="rect">
              <a:avLst/>
            </a:prstGeom>
          </p:spPr>
        </p:pic>
      </p:grpSp>
      <p:sp>
        <p:nvSpPr>
          <p:cNvPr id="22" name="TextBox 22"/>
          <p:cNvSpPr txBox="1"/>
          <p:nvPr/>
        </p:nvSpPr>
        <p:spPr>
          <a:xfrm>
            <a:off x="1033384" y="548145"/>
            <a:ext cx="6205209" cy="14053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759"/>
              </a:lnSpc>
              <a:spcBef>
                <a:spcPct val="0"/>
              </a:spcBef>
            </a:pPr>
            <a:r>
              <a:rPr lang="en-US" sz="8399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Chuẩn bị</a:t>
            </a:r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6073368" y="1080761"/>
            <a:ext cx="918025" cy="257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844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Box 9"/>
          <p:cNvSpPr txBox="1">
            <a:spLocks noChangeArrowheads="1"/>
          </p:cNvSpPr>
          <p:nvPr/>
        </p:nvSpPr>
        <p:spPr bwMode="auto">
          <a:xfrm>
            <a:off x="3771900" y="457201"/>
            <a:ext cx="113157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9pPr>
          </a:lstStyle>
          <a:p>
            <a:pPr algn="just" eaLnBrk="1" hangingPunct="1"/>
            <a:r>
              <a:rPr lang="en-US" altLang="en-US" sz="4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 hãy quan sát mạch điện sau và cho biết cần sử dụng những dụng cụ, vật liệu và thiết bị gì?</a:t>
            </a:r>
          </a:p>
        </p:txBody>
      </p:sp>
      <p:pic>
        <p:nvPicPr>
          <p:cNvPr id="8197" name="Picture 6" descr="Hình ảnh có liên qua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13" r="9286"/>
          <a:stretch>
            <a:fillRect/>
          </a:stretch>
        </p:blipFill>
        <p:spPr bwMode="auto">
          <a:xfrm>
            <a:off x="2743200" y="2057399"/>
            <a:ext cx="13144500" cy="8141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8522694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1875" b="2187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1788375">
            <a:off x="12285857" y="1660779"/>
            <a:ext cx="635583" cy="705224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381000" y="-525741"/>
            <a:ext cx="7655684" cy="2929159"/>
            <a:chOff x="0" y="0"/>
            <a:chExt cx="10671714" cy="4528949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5"/>
            <a:srcRect l="11784" t="14673" r="2087" b="54814"/>
            <a:stretch>
              <a:fillRect/>
            </a:stretch>
          </p:blipFill>
          <p:spPr>
            <a:xfrm rot="-78066">
              <a:off x="1340288" y="1203407"/>
              <a:ext cx="8420231" cy="2278268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 rot="3029350">
              <a:off x="7756171" y="893672"/>
              <a:ext cx="2940223" cy="132238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 rot="2700000">
              <a:off x="36946" y="2360701"/>
              <a:ext cx="2940223" cy="1322380"/>
            </a:xfrm>
            <a:prstGeom prst="rect">
              <a:avLst/>
            </a:prstGeom>
          </p:spPr>
        </p:pic>
      </p:grpSp>
      <p:sp>
        <p:nvSpPr>
          <p:cNvPr id="22" name="TextBox 22"/>
          <p:cNvSpPr txBox="1"/>
          <p:nvPr/>
        </p:nvSpPr>
        <p:spPr>
          <a:xfrm>
            <a:off x="1179972" y="129736"/>
            <a:ext cx="6058621" cy="13618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1759"/>
              </a:lnSpc>
              <a:spcBef>
                <a:spcPct val="0"/>
              </a:spcBef>
            </a:pPr>
            <a:r>
              <a:rPr lang="en-US" sz="7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Chuẩn bị</a:t>
            </a:r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-55558" y="240545"/>
            <a:ext cx="918025" cy="2576913"/>
          </a:xfrm>
          <a:prstGeom prst="rect">
            <a:avLst/>
          </a:prstGeom>
        </p:spPr>
      </p:pic>
      <p:sp>
        <p:nvSpPr>
          <p:cNvPr id="26" name="TextBox 9">
            <a:extLst>
              <a:ext uri="{FF2B5EF4-FFF2-40B4-BE49-F238E27FC236}">
                <a16:creationId xmlns:a16="http://schemas.microsoft.com/office/drawing/2014/main" id="{935F3878-B51E-4C68-92EB-6AD4E3DDE1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384" y="1959472"/>
            <a:ext cx="538841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44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Vật liệu và thiết bị: </a:t>
            </a:r>
          </a:p>
        </p:txBody>
      </p:sp>
      <p:sp>
        <p:nvSpPr>
          <p:cNvPr id="27" name="TextBox 9">
            <a:extLst>
              <a:ext uri="{FF2B5EF4-FFF2-40B4-BE49-F238E27FC236}">
                <a16:creationId xmlns:a16="http://schemas.microsoft.com/office/drawing/2014/main" id="{EE162289-518C-4CD3-AFDE-8BD45249B3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5096" y="2974434"/>
            <a:ext cx="430475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4400" b="1">
                <a:latin typeface="Times New Roman" pitchFamily="18" charset="0"/>
                <a:cs typeface="Times New Roman" pitchFamily="18" charset="0"/>
              </a:rPr>
              <a:t>Bảng điện </a:t>
            </a:r>
          </a:p>
        </p:txBody>
      </p:sp>
      <p:sp>
        <p:nvSpPr>
          <p:cNvPr id="28" name="TextBox 9">
            <a:extLst>
              <a:ext uri="{FF2B5EF4-FFF2-40B4-BE49-F238E27FC236}">
                <a16:creationId xmlns:a16="http://schemas.microsoft.com/office/drawing/2014/main" id="{5ADF6435-BD36-4C1A-B2FC-FAB7575394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3742" y="6994680"/>
            <a:ext cx="215536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4400" b="1">
                <a:latin typeface="Times New Roman" pitchFamily="18" charset="0"/>
                <a:cs typeface="Times New Roman" pitchFamily="18" charset="0"/>
              </a:rPr>
              <a:t>Cầu chì </a:t>
            </a:r>
          </a:p>
        </p:txBody>
      </p:sp>
      <p:sp>
        <p:nvSpPr>
          <p:cNvPr id="29" name="TextBox 9">
            <a:extLst>
              <a:ext uri="{FF2B5EF4-FFF2-40B4-BE49-F238E27FC236}">
                <a16:creationId xmlns:a16="http://schemas.microsoft.com/office/drawing/2014/main" id="{ECC43F04-7876-4A2E-A45E-B7D11A46F3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9851" y="6943683"/>
            <a:ext cx="404785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4400" b="1">
                <a:latin typeface="Times New Roman" pitchFamily="18" charset="0"/>
                <a:cs typeface="Times New Roman" pitchFamily="18" charset="0"/>
              </a:rPr>
              <a:t>Dây dẫn điện </a:t>
            </a:r>
          </a:p>
        </p:txBody>
      </p:sp>
      <p:sp>
        <p:nvSpPr>
          <p:cNvPr id="30" name="TextBox 9">
            <a:extLst>
              <a:ext uri="{FF2B5EF4-FFF2-40B4-BE49-F238E27FC236}">
                <a16:creationId xmlns:a16="http://schemas.microsoft.com/office/drawing/2014/main" id="{E258DDAF-DE0A-4A6F-A2D1-467C95D991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10715" y="6353602"/>
            <a:ext cx="251459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4400" b="1">
                <a:latin typeface="Times New Roman" pitchFamily="18" charset="0"/>
                <a:cs typeface="Times New Roman" pitchFamily="18" charset="0"/>
              </a:rPr>
              <a:t>Giấy ráp </a:t>
            </a:r>
          </a:p>
        </p:txBody>
      </p:sp>
      <p:sp>
        <p:nvSpPr>
          <p:cNvPr id="31" name="TextBox 9">
            <a:extLst>
              <a:ext uri="{FF2B5EF4-FFF2-40B4-BE49-F238E27FC236}">
                <a16:creationId xmlns:a16="http://schemas.microsoft.com/office/drawing/2014/main" id="{7EDAFD61-66A7-4DBE-900A-B90FD36231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65745" y="2974433"/>
            <a:ext cx="400453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4400" b="1">
                <a:latin typeface="Times New Roman" pitchFamily="18" charset="0"/>
                <a:cs typeface="Times New Roman" pitchFamily="18" charset="0"/>
              </a:rPr>
              <a:t>Băng cách điện </a:t>
            </a:r>
          </a:p>
        </p:txBody>
      </p:sp>
      <p:sp>
        <p:nvSpPr>
          <p:cNvPr id="32" name="TextBox 9">
            <a:extLst>
              <a:ext uri="{FF2B5EF4-FFF2-40B4-BE49-F238E27FC236}">
                <a16:creationId xmlns:a16="http://schemas.microsoft.com/office/drawing/2014/main" id="{59127812-4863-45A9-8B02-5419D4BB11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49691" y="6589773"/>
            <a:ext cx="215536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4400" b="1">
                <a:latin typeface="Times New Roman" pitchFamily="18" charset="0"/>
                <a:cs typeface="Times New Roman" pitchFamily="18" charset="0"/>
              </a:rPr>
              <a:t>Đui đèn </a:t>
            </a:r>
          </a:p>
        </p:txBody>
      </p:sp>
      <p:sp>
        <p:nvSpPr>
          <p:cNvPr id="33" name="TextBox 9">
            <a:extLst>
              <a:ext uri="{FF2B5EF4-FFF2-40B4-BE49-F238E27FC236}">
                <a16:creationId xmlns:a16="http://schemas.microsoft.com/office/drawing/2014/main" id="{A7D3D7B7-8BBC-4FCB-AED2-7BFA224C01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97643" y="1860887"/>
            <a:ext cx="309158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4400" b="1">
                <a:latin typeface="Times New Roman" pitchFamily="18" charset="0"/>
                <a:cs typeface="Times New Roman" pitchFamily="18" charset="0"/>
              </a:rPr>
              <a:t>Bóng đèn </a:t>
            </a:r>
          </a:p>
        </p:txBody>
      </p:sp>
      <p:sp>
        <p:nvSpPr>
          <p:cNvPr id="34" name="TextBox 9">
            <a:extLst>
              <a:ext uri="{FF2B5EF4-FFF2-40B4-BE49-F238E27FC236}">
                <a16:creationId xmlns:a16="http://schemas.microsoft.com/office/drawing/2014/main" id="{34F74326-5F7A-4445-B0CF-B22C692DE7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4309" y="3435730"/>
            <a:ext cx="435339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4400" b="1">
                <a:latin typeface="Times New Roman" pitchFamily="18" charset="0"/>
                <a:cs typeface="Times New Roman" pitchFamily="18" charset="0"/>
              </a:rPr>
              <a:t>Công tắc 3 cực</a:t>
            </a:r>
          </a:p>
        </p:txBody>
      </p:sp>
      <p:pic>
        <p:nvPicPr>
          <p:cNvPr id="35" name="Picture 7" descr="IMG_0626">
            <a:extLst>
              <a:ext uri="{FF2B5EF4-FFF2-40B4-BE49-F238E27FC236}">
                <a16:creationId xmlns:a16="http://schemas.microsoft.com/office/drawing/2014/main" id="{0D577B01-175C-4B49-96F7-83EEB41EBC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7" t="3101" r="56693" b="72093"/>
          <a:stretch>
            <a:fillRect/>
          </a:stretch>
        </p:blipFill>
        <p:spPr bwMode="auto">
          <a:xfrm>
            <a:off x="6083640" y="4507104"/>
            <a:ext cx="2909370" cy="179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8" descr="IMG_0626">
            <a:extLst>
              <a:ext uri="{FF2B5EF4-FFF2-40B4-BE49-F238E27FC236}">
                <a16:creationId xmlns:a16="http://schemas.microsoft.com/office/drawing/2014/main" id="{974E3219-1494-42DA-BD34-0FA90F4BF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05" t="65117" r="11789"/>
          <a:stretch>
            <a:fillRect/>
          </a:stretch>
        </p:blipFill>
        <p:spPr bwMode="auto">
          <a:xfrm rot="401070">
            <a:off x="5619648" y="7995696"/>
            <a:ext cx="3568083" cy="1489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7" descr="IMG_0626">
            <a:extLst>
              <a:ext uri="{FF2B5EF4-FFF2-40B4-BE49-F238E27FC236}">
                <a16:creationId xmlns:a16="http://schemas.microsoft.com/office/drawing/2014/main" id="{7731B7D5-47E3-4B22-8362-9AC979BBEF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16" t="34705" r="23949" b="40849"/>
          <a:stretch>
            <a:fillRect/>
          </a:stretch>
        </p:blipFill>
        <p:spPr bwMode="auto">
          <a:xfrm>
            <a:off x="15426511" y="4102302"/>
            <a:ext cx="1826075" cy="1272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42" descr="D:\giao an 13-14\giao an\giao an dien tu\bai 10 mach 1 ctac 3 cuc dkien 2 den (t3)\cau chi.png">
            <a:extLst>
              <a:ext uri="{FF2B5EF4-FFF2-40B4-BE49-F238E27FC236}">
                <a16:creationId xmlns:a16="http://schemas.microsoft.com/office/drawing/2014/main" id="{E4C1BE66-E757-423B-93D9-4158FC5C3A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097" b="18073"/>
          <a:stretch>
            <a:fillRect/>
          </a:stretch>
        </p:blipFill>
        <p:spPr bwMode="auto">
          <a:xfrm>
            <a:off x="1249162" y="7766554"/>
            <a:ext cx="3820401" cy="1857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AutoShape 35" descr="Kết quả hình ảnh cho giấy ráp">
            <a:extLst>
              <a:ext uri="{FF2B5EF4-FFF2-40B4-BE49-F238E27FC236}">
                <a16:creationId xmlns:a16="http://schemas.microsoft.com/office/drawing/2014/main" id="{FBA944B8-A15D-48B6-99A7-D88389B23F7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79972" y="353471"/>
            <a:ext cx="478970" cy="478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9pPr>
          </a:lstStyle>
          <a:p>
            <a:pPr eaLnBrk="1" hangingPunct="1"/>
            <a:endParaRPr lang="en-US" altLang="en-US" sz="4400"/>
          </a:p>
        </p:txBody>
      </p:sp>
      <p:sp>
        <p:nvSpPr>
          <p:cNvPr id="40" name="AutoShape 37" descr="Kết quả hình ảnh cho giấy ráp">
            <a:extLst>
              <a:ext uri="{FF2B5EF4-FFF2-40B4-BE49-F238E27FC236}">
                <a16:creationId xmlns:a16="http://schemas.microsoft.com/office/drawing/2014/main" id="{AAAA28E2-9B8C-4B16-A5FC-7F181C4B97A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332372" y="505871"/>
            <a:ext cx="478970" cy="478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9pPr>
          </a:lstStyle>
          <a:p>
            <a:pPr eaLnBrk="1" hangingPunct="1"/>
            <a:endParaRPr lang="en-US" altLang="en-US" sz="4400"/>
          </a:p>
        </p:txBody>
      </p:sp>
      <p:pic>
        <p:nvPicPr>
          <p:cNvPr id="41" name="Picture 39" descr="Kết quả hình ảnh cho giấy ráp">
            <a:extLst>
              <a:ext uri="{FF2B5EF4-FFF2-40B4-BE49-F238E27FC236}">
                <a16:creationId xmlns:a16="http://schemas.microsoft.com/office/drawing/2014/main" id="{B8E8C07C-39D5-467C-9740-A8019DA6B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8500" y="7130803"/>
            <a:ext cx="3255503" cy="2387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AutoShape 43" descr="Kết quả hình ảnh cho đuôi đèn ngồi">
            <a:extLst>
              <a:ext uri="{FF2B5EF4-FFF2-40B4-BE49-F238E27FC236}">
                <a16:creationId xmlns:a16="http://schemas.microsoft.com/office/drawing/2014/main" id="{1E50A5A2-D9B0-4C04-AACF-ECB917BD333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484772" y="658272"/>
            <a:ext cx="478970" cy="478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9pPr>
          </a:lstStyle>
          <a:p>
            <a:pPr eaLnBrk="1" hangingPunct="1"/>
            <a:endParaRPr lang="en-US" altLang="en-US" sz="4400"/>
          </a:p>
        </p:txBody>
      </p:sp>
      <p:sp>
        <p:nvSpPr>
          <p:cNvPr id="43" name="AutoShape 45" descr="Kết quả hình ảnh cho đuôi đèn ngồi">
            <a:extLst>
              <a:ext uri="{FF2B5EF4-FFF2-40B4-BE49-F238E27FC236}">
                <a16:creationId xmlns:a16="http://schemas.microsoft.com/office/drawing/2014/main" id="{BD87055C-C702-4A01-963F-1D430E35253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37172" y="810672"/>
            <a:ext cx="478970" cy="478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9pPr>
          </a:lstStyle>
          <a:p>
            <a:pPr eaLnBrk="1" hangingPunct="1"/>
            <a:endParaRPr lang="en-US" altLang="en-US" sz="4400"/>
          </a:p>
        </p:txBody>
      </p:sp>
      <p:sp>
        <p:nvSpPr>
          <p:cNvPr id="44" name="AutoShape 47" descr="Kết quả hình ảnh cho đuôi đèn ngồi">
            <a:extLst>
              <a:ext uri="{FF2B5EF4-FFF2-40B4-BE49-F238E27FC236}">
                <a16:creationId xmlns:a16="http://schemas.microsoft.com/office/drawing/2014/main" id="{FCCEF39F-9890-4F08-A79F-2E8C4AEA916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89572" y="963072"/>
            <a:ext cx="478970" cy="478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9pPr>
          </a:lstStyle>
          <a:p>
            <a:pPr eaLnBrk="1" hangingPunct="1"/>
            <a:endParaRPr lang="en-US" altLang="en-US" sz="4400"/>
          </a:p>
        </p:txBody>
      </p:sp>
      <p:sp>
        <p:nvSpPr>
          <p:cNvPr id="45" name="AutoShape 49" descr="Kết quả hình ảnh cho đuôi đèn ngồi">
            <a:extLst>
              <a:ext uri="{FF2B5EF4-FFF2-40B4-BE49-F238E27FC236}">
                <a16:creationId xmlns:a16="http://schemas.microsoft.com/office/drawing/2014/main" id="{F16D62E5-1AF9-42D6-90E8-2A6708D67B3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941972" y="1115472"/>
            <a:ext cx="478970" cy="478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9pPr>
          </a:lstStyle>
          <a:p>
            <a:pPr eaLnBrk="1" hangingPunct="1"/>
            <a:endParaRPr lang="en-US" altLang="en-US" sz="4400"/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9B4E4875-CE3F-4918-9F97-C43660692D03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7" t="21937" r="18500" b="23954"/>
          <a:stretch/>
        </p:blipFill>
        <p:spPr>
          <a:xfrm>
            <a:off x="10446142" y="7297045"/>
            <a:ext cx="2608530" cy="2284862"/>
          </a:xfrm>
          <a:prstGeom prst="rect">
            <a:avLst/>
          </a:prstGeom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id="{71715ED2-C3B3-48BC-A7B7-AB5816D6E28A}"/>
              </a:ext>
            </a:extLst>
          </p:cNvPr>
          <p:cNvGrpSpPr/>
          <p:nvPr/>
        </p:nvGrpSpPr>
        <p:grpSpPr>
          <a:xfrm>
            <a:off x="1277118" y="3590539"/>
            <a:ext cx="3975464" cy="3393205"/>
            <a:chOff x="-60326" y="1957242"/>
            <a:chExt cx="2847111" cy="2618509"/>
          </a:xfrm>
        </p:grpSpPr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C71BDC5B-5655-457E-BC83-7D8E97E5CE2E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7636" b="90000" l="0" r="97455"/>
                      </a14:imgEffect>
                      <a14:imgEffect>
                        <a14:sharpenSoften amount="50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500784" y="1957242"/>
              <a:ext cx="2286001" cy="2286001"/>
            </a:xfrm>
            <a:prstGeom prst="rect">
              <a:avLst/>
            </a:prstGeom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D9359BDB-9C0B-4AE9-B512-1EB21E9E49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7636" b="90000" l="0" r="97455"/>
                      </a14:imgEffect>
                      <a14:imgEffect>
                        <a14:sharpenSoften amount="50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60326" y="2289750"/>
              <a:ext cx="2286001" cy="2286001"/>
            </a:xfrm>
            <a:prstGeom prst="rect">
              <a:avLst/>
            </a:prstGeom>
          </p:spPr>
        </p:pic>
      </p:grpSp>
      <p:pic>
        <p:nvPicPr>
          <p:cNvPr id="50" name="Picture 49">
            <a:extLst>
              <a:ext uri="{FF2B5EF4-FFF2-40B4-BE49-F238E27FC236}">
                <a16:creationId xmlns:a16="http://schemas.microsoft.com/office/drawing/2014/main" id="{BA56022D-75DD-49DA-87F9-5C6896478A87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91" t="9595" r="26667" b="10775"/>
          <a:stretch/>
        </p:blipFill>
        <p:spPr>
          <a:xfrm>
            <a:off x="10663967" y="2783335"/>
            <a:ext cx="2008841" cy="33932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1875" b="2187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130991" y="6611566"/>
            <a:ext cx="918025" cy="2576913"/>
          </a:xfrm>
          <a:prstGeom prst="rect">
            <a:avLst/>
          </a:prstGeom>
        </p:spPr>
      </p:pic>
      <p:pic>
        <p:nvPicPr>
          <p:cNvPr id="51" name="Picture 7" descr="IMG_0610">
            <a:extLst>
              <a:ext uri="{FF2B5EF4-FFF2-40B4-BE49-F238E27FC236}">
                <a16:creationId xmlns:a16="http://schemas.microsoft.com/office/drawing/2014/main" id="{B031BD97-A12F-496A-8850-2E389BC11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870" b="70719" l="32655" r="78305">
                        <a14:foregroundMark x1="32655" y1="13870" x2="32881" y2="179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966" t="6779" r="16101" b="22034"/>
          <a:stretch>
            <a:fillRect/>
          </a:stretch>
        </p:blipFill>
        <p:spPr bwMode="auto">
          <a:xfrm>
            <a:off x="533400" y="1782762"/>
            <a:ext cx="5522646" cy="4636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8" descr="IMG_0611">
            <a:extLst>
              <a:ext uri="{FF2B5EF4-FFF2-40B4-BE49-F238E27FC236}">
                <a16:creationId xmlns:a16="http://schemas.microsoft.com/office/drawing/2014/main" id="{E8AEEE9E-5322-4673-A544-684210EEE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8023" b="65662" l="7507" r="89946">
                        <a14:foregroundMark x1="12198" y1="46399" x2="7507" y2="480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4615" b="30769"/>
          <a:stretch>
            <a:fillRect/>
          </a:stretch>
        </p:blipFill>
        <p:spPr bwMode="auto">
          <a:xfrm>
            <a:off x="12533275" y="8021673"/>
            <a:ext cx="5770979" cy="159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9" descr="IMG_0609">
            <a:extLst>
              <a:ext uri="{FF2B5EF4-FFF2-40B4-BE49-F238E27FC236}">
                <a16:creationId xmlns:a16="http://schemas.microsoft.com/office/drawing/2014/main" id="{2E4BF93F-AA87-4499-859A-621A1E907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8959" b="84015" l="31795" r="71515">
                        <a14:foregroundMark x1="35306" y1="81970" x2="33801" y2="84015"/>
                        <a14:foregroundMark x1="47944" y1="41822" x2="44032" y2="473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897" t="11429" r="23448" b="11429"/>
          <a:stretch>
            <a:fillRect/>
          </a:stretch>
        </p:blipFill>
        <p:spPr bwMode="auto">
          <a:xfrm>
            <a:off x="6468265" y="1752127"/>
            <a:ext cx="5522646" cy="4632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17" descr="IMG_0619">
            <a:extLst>
              <a:ext uri="{FF2B5EF4-FFF2-40B4-BE49-F238E27FC236}">
                <a16:creationId xmlns:a16="http://schemas.microsoft.com/office/drawing/2014/main" id="{CB367FEC-DE9C-4BF5-8F58-DA311EE2CC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289" b="86560" l="9962" r="91541">
                        <a14:foregroundMark x1="84023" y1="2961" x2="91541" y2="7289"/>
                        <a14:foregroundMark x1="91541" y1="7289" x2="91541" y2="7289"/>
                        <a14:foregroundMark x1="59023" y1="64009" x2="62406" y2="77904"/>
                        <a14:foregroundMark x1="67669" y1="70159" x2="51880" y2="81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703"/>
          <a:stretch>
            <a:fillRect/>
          </a:stretch>
        </p:blipFill>
        <p:spPr bwMode="auto">
          <a:xfrm>
            <a:off x="12508857" y="1794739"/>
            <a:ext cx="5770979" cy="4589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TextBox 9">
            <a:extLst>
              <a:ext uri="{FF2B5EF4-FFF2-40B4-BE49-F238E27FC236}">
                <a16:creationId xmlns:a16="http://schemas.microsoft.com/office/drawing/2014/main" id="{4820CD8B-3669-4245-9CD4-998C959268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7283" y="1085592"/>
            <a:ext cx="490901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4400" b="1">
                <a:latin typeface="Times New Roman" pitchFamily="18" charset="0"/>
                <a:cs typeface="Times New Roman" pitchFamily="18" charset="0"/>
              </a:rPr>
              <a:t>Kìm điện </a:t>
            </a:r>
          </a:p>
        </p:txBody>
      </p:sp>
      <p:sp>
        <p:nvSpPr>
          <p:cNvPr id="56" name="TextBox 9">
            <a:extLst>
              <a:ext uri="{FF2B5EF4-FFF2-40B4-BE49-F238E27FC236}">
                <a16:creationId xmlns:a16="http://schemas.microsoft.com/office/drawing/2014/main" id="{F9F6C0E1-CED0-42F1-8679-1FDE3946BC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0523" y="1030569"/>
            <a:ext cx="552264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4400" b="1">
                <a:latin typeface="Times New Roman" pitchFamily="18" charset="0"/>
                <a:cs typeface="Times New Roman" pitchFamily="18" charset="0"/>
              </a:rPr>
              <a:t>Kìm tuốt dây </a:t>
            </a:r>
          </a:p>
        </p:txBody>
      </p:sp>
      <p:sp>
        <p:nvSpPr>
          <p:cNvPr id="57" name="TextBox 9">
            <a:extLst>
              <a:ext uri="{FF2B5EF4-FFF2-40B4-BE49-F238E27FC236}">
                <a16:creationId xmlns:a16="http://schemas.microsoft.com/office/drawing/2014/main" id="{CB89E3D6-C69E-4436-BB96-C69579FD84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9559" y="7095405"/>
            <a:ext cx="409084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4400" b="1">
                <a:latin typeface="Times New Roman" pitchFamily="18" charset="0"/>
                <a:cs typeface="Times New Roman" pitchFamily="18" charset="0"/>
              </a:rPr>
              <a:t>Dao nhỏ </a:t>
            </a:r>
          </a:p>
        </p:txBody>
      </p:sp>
      <p:sp>
        <p:nvSpPr>
          <p:cNvPr id="58" name="TextBox 9">
            <a:extLst>
              <a:ext uri="{FF2B5EF4-FFF2-40B4-BE49-F238E27FC236}">
                <a16:creationId xmlns:a16="http://schemas.microsoft.com/office/drawing/2014/main" id="{8231CC92-EC41-4253-AD5A-6E4C8CBE79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1352" y="7069292"/>
            <a:ext cx="409084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4400" b="1">
                <a:latin typeface="Times New Roman" pitchFamily="18" charset="0"/>
                <a:cs typeface="Times New Roman" pitchFamily="18" charset="0"/>
              </a:rPr>
              <a:t>Tua vít </a:t>
            </a:r>
          </a:p>
        </p:txBody>
      </p:sp>
      <p:sp>
        <p:nvSpPr>
          <p:cNvPr id="59" name="TextBox 9">
            <a:extLst>
              <a:ext uri="{FF2B5EF4-FFF2-40B4-BE49-F238E27FC236}">
                <a16:creationId xmlns:a16="http://schemas.microsoft.com/office/drawing/2014/main" id="{442BF8E0-91A9-4638-B5A4-41A7DEEDCA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1830" y="7095405"/>
            <a:ext cx="572718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4400" b="1">
                <a:latin typeface="Times New Roman" pitchFamily="18" charset="0"/>
                <a:cs typeface="Times New Roman" pitchFamily="18" charset="0"/>
              </a:rPr>
              <a:t>Bút thử điện </a:t>
            </a:r>
          </a:p>
        </p:txBody>
      </p:sp>
      <p:sp>
        <p:nvSpPr>
          <p:cNvPr id="60" name="TextBox 9">
            <a:extLst>
              <a:ext uri="{FF2B5EF4-FFF2-40B4-BE49-F238E27FC236}">
                <a16:creationId xmlns:a16="http://schemas.microsoft.com/office/drawing/2014/main" id="{FDF2D6C4-E0E5-4853-9173-1BB794D0B1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35200" y="1087196"/>
            <a:ext cx="490901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4400" b="1">
                <a:latin typeface="Times New Roman" pitchFamily="18" charset="0"/>
                <a:cs typeface="Times New Roman" pitchFamily="18" charset="0"/>
              </a:rPr>
              <a:t>Khoan tay 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74AD2C5-2E5D-4FCA-97C1-C3F967CB3726}"/>
              </a:ext>
            </a:extLst>
          </p:cNvPr>
          <p:cNvSpPr txBox="1"/>
          <p:nvPr/>
        </p:nvSpPr>
        <p:spPr>
          <a:xfrm>
            <a:off x="673964" y="-96342"/>
            <a:ext cx="153572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>
                <a:latin typeface="Times New Roman" panose="02020603050405020304" pitchFamily="18" charset="0"/>
                <a:cs typeface="Times New Roman" panose="02020603050405020304" pitchFamily="18" charset="0"/>
              </a:rPr>
              <a:t>- Dụng cụ:</a:t>
            </a: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FAAAA96B-D2C1-435C-AA61-5325B20F052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1429" l="114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3034">
            <a:off x="6347671" y="6309793"/>
            <a:ext cx="5047498" cy="5047498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2C44EE7C-D758-4AA4-8169-DC3D9447ABF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38" y="6374973"/>
            <a:ext cx="5214683" cy="521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700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56" grpId="0"/>
      <p:bldP spid="57" grpId="0"/>
      <p:bldP spid="58" grpId="0"/>
      <p:bldP spid="59" grpId="0"/>
      <p:bldP spid="6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1875" b="2187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5292464">
            <a:off x="16667390" y="175577"/>
            <a:ext cx="2153880" cy="1499884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735836" y="226480"/>
            <a:ext cx="13318671" cy="15978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439"/>
              </a:lnSpc>
              <a:spcBef>
                <a:spcPct val="0"/>
              </a:spcBef>
            </a:pPr>
            <a:r>
              <a:rPr lang="en-US" sz="9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Nội dung thực hành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609601" y="2014250"/>
            <a:ext cx="15496604" cy="7606509"/>
            <a:chOff x="0" y="194385"/>
            <a:chExt cx="15583579" cy="7786292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5"/>
            <a:srcRect l="8610" t="32301" r="14209" b="17628"/>
            <a:stretch>
              <a:fillRect/>
            </a:stretch>
          </p:blipFill>
          <p:spPr>
            <a:xfrm>
              <a:off x="0" y="315916"/>
              <a:ext cx="15469336" cy="7664761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 rot="1699596">
              <a:off x="14146792" y="194385"/>
              <a:ext cx="1436787" cy="1353192"/>
            </a:xfrm>
            <a:prstGeom prst="rect">
              <a:avLst/>
            </a:prstGeom>
          </p:spPr>
        </p:pic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9885" y="157129"/>
            <a:ext cx="1572705" cy="1997662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3098941">
            <a:off x="47018" y="8002610"/>
            <a:ext cx="1839919" cy="234012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4101907">
            <a:off x="2305375" y="66347"/>
            <a:ext cx="828408" cy="692850"/>
          </a:xfrm>
          <a:prstGeom prst="rect">
            <a:avLst/>
          </a:prstGeom>
        </p:spPr>
      </p:pic>
      <p:sp>
        <p:nvSpPr>
          <p:cNvPr id="16" name="AutoShape 58" descr="Kết quả hình ảnh cho công tắc 3 cực">
            <a:extLst>
              <a:ext uri="{FF2B5EF4-FFF2-40B4-BE49-F238E27FC236}">
                <a16:creationId xmlns:a16="http://schemas.microsoft.com/office/drawing/2014/main" id="{03EDC504-0321-4238-AD24-89AD79AC42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088453" y="2975017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9pPr>
          </a:lstStyle>
          <a:p>
            <a:pPr eaLnBrk="1" hangingPunct="1"/>
            <a:endParaRPr lang="en-US" altLang="en-US" sz="4800"/>
          </a:p>
        </p:txBody>
      </p:sp>
      <p:sp>
        <p:nvSpPr>
          <p:cNvPr id="17" name="AutoShape 60" descr="Kết quả hình ảnh cho công tắc 3 cực">
            <a:extLst>
              <a:ext uri="{FF2B5EF4-FFF2-40B4-BE49-F238E27FC236}">
                <a16:creationId xmlns:a16="http://schemas.microsoft.com/office/drawing/2014/main" id="{5C1770C0-59F0-40A0-9FC0-AE67CC04C10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40853" y="3127417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9pPr>
          </a:lstStyle>
          <a:p>
            <a:pPr eaLnBrk="1" hangingPunct="1"/>
            <a:endParaRPr lang="en-US" altLang="en-US" sz="4800"/>
          </a:p>
        </p:txBody>
      </p:sp>
      <p:sp>
        <p:nvSpPr>
          <p:cNvPr id="18" name="AutoShape 62" descr="Hình ảnh có liên quan">
            <a:extLst>
              <a:ext uri="{FF2B5EF4-FFF2-40B4-BE49-F238E27FC236}">
                <a16:creationId xmlns:a16="http://schemas.microsoft.com/office/drawing/2014/main" id="{E0DF933A-DD07-40DD-A3D2-9D96D00EC81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393253" y="327981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9pPr>
          </a:lstStyle>
          <a:p>
            <a:pPr eaLnBrk="1" hangingPunct="1"/>
            <a:endParaRPr lang="en-US" altLang="en-US" sz="4800"/>
          </a:p>
        </p:txBody>
      </p:sp>
      <p:sp>
        <p:nvSpPr>
          <p:cNvPr id="19" name="AutoShape 64" descr="Hình ảnh có liên quan">
            <a:extLst>
              <a:ext uri="{FF2B5EF4-FFF2-40B4-BE49-F238E27FC236}">
                <a16:creationId xmlns:a16="http://schemas.microsoft.com/office/drawing/2014/main" id="{5A4492B5-6B1A-4FD9-BC14-10768E0FB7E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45653" y="343221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9pPr>
          </a:lstStyle>
          <a:p>
            <a:pPr eaLnBrk="1" hangingPunct="1"/>
            <a:endParaRPr lang="en-US" altLang="en-US" sz="4800"/>
          </a:p>
        </p:txBody>
      </p:sp>
      <p:sp>
        <p:nvSpPr>
          <p:cNvPr id="20" name="AutoShape 66" descr="Hình ảnh có liên quan">
            <a:extLst>
              <a:ext uri="{FF2B5EF4-FFF2-40B4-BE49-F238E27FC236}">
                <a16:creationId xmlns:a16="http://schemas.microsoft.com/office/drawing/2014/main" id="{D1CA29F8-D6FF-4155-ADC7-584A7579D05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98053" y="358461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9pPr>
          </a:lstStyle>
          <a:p>
            <a:pPr eaLnBrk="1" hangingPunct="1"/>
            <a:endParaRPr lang="en-US" altLang="en-US" sz="4800"/>
          </a:p>
        </p:txBody>
      </p:sp>
      <p:sp>
        <p:nvSpPr>
          <p:cNvPr id="21" name="AutoShape 68" descr="Hình ảnh có liên quan">
            <a:extLst>
              <a:ext uri="{FF2B5EF4-FFF2-40B4-BE49-F238E27FC236}">
                <a16:creationId xmlns:a16="http://schemas.microsoft.com/office/drawing/2014/main" id="{293A09F1-2189-41DF-B815-F707D3DAFC1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50453" y="373701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9pPr>
          </a:lstStyle>
          <a:p>
            <a:pPr eaLnBrk="1" hangingPunct="1"/>
            <a:endParaRPr lang="en-US" altLang="en-US" sz="4800"/>
          </a:p>
        </p:txBody>
      </p:sp>
      <p:sp>
        <p:nvSpPr>
          <p:cNvPr id="22" name="AutoShape 70" descr="Hình ảnh có liên quan">
            <a:extLst>
              <a:ext uri="{FF2B5EF4-FFF2-40B4-BE49-F238E27FC236}">
                <a16:creationId xmlns:a16="http://schemas.microsoft.com/office/drawing/2014/main" id="{366A354F-D78A-4432-8C72-CF2E14E34DB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002853" y="388941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9pPr>
          </a:lstStyle>
          <a:p>
            <a:pPr eaLnBrk="1" hangingPunct="1"/>
            <a:endParaRPr lang="en-US" altLang="en-US" sz="4800"/>
          </a:p>
        </p:txBody>
      </p:sp>
      <p:sp>
        <p:nvSpPr>
          <p:cNvPr id="23" name="TextBox 9">
            <a:extLst>
              <a:ext uri="{FF2B5EF4-FFF2-40B4-BE49-F238E27FC236}">
                <a16:creationId xmlns:a16="http://schemas.microsoft.com/office/drawing/2014/main" id="{3332B3BC-B0E5-4D3F-AA43-633D5C0536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8945" y="2206055"/>
            <a:ext cx="1325345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9pPr>
          </a:lstStyle>
          <a:p>
            <a:pPr algn="just" eaLnBrk="1" hangingPunct="1"/>
            <a:r>
              <a:rPr lang="en-US" altLang="en-US" sz="4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 hãy quan sát công tắc 2 cực và công tắc 3 cực, nhận xét sự khác nhau về cấu tạo của chúng.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72B1801-B56B-4060-A17B-ECCE2826A12F}"/>
              </a:ext>
            </a:extLst>
          </p:cNvPr>
          <p:cNvSpPr/>
          <p:nvPr/>
        </p:nvSpPr>
        <p:spPr>
          <a:xfrm>
            <a:off x="3281504" y="9135700"/>
            <a:ext cx="5715000" cy="9366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480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ABE1DB02-AAEC-4EAE-8A19-E8E1E2A5CE1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837" y="4137080"/>
            <a:ext cx="5906202" cy="4748411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5E723149-1242-42BF-8F0B-6C4E380ED073}"/>
              </a:ext>
            </a:extLst>
          </p:cNvPr>
          <p:cNvSpPr txBox="1"/>
          <p:nvPr/>
        </p:nvSpPr>
        <p:spPr>
          <a:xfrm>
            <a:off x="4850453" y="9241393"/>
            <a:ext cx="48694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Bên ngoài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8FAB9CC8-AB1E-4809-9A7B-BAE3E03B814B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53261" y="3291691"/>
            <a:ext cx="4748410" cy="6331215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C2780B84-E17E-4DD5-97FE-A483534CD882}"/>
              </a:ext>
            </a:extLst>
          </p:cNvPr>
          <p:cNvSpPr/>
          <p:nvPr/>
        </p:nvSpPr>
        <p:spPr>
          <a:xfrm>
            <a:off x="10363200" y="9225526"/>
            <a:ext cx="5715000" cy="9366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48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6D20A0B-42CD-43EE-BE05-360C1845FA82}"/>
              </a:ext>
            </a:extLst>
          </p:cNvPr>
          <p:cNvSpPr txBox="1"/>
          <p:nvPr/>
        </p:nvSpPr>
        <p:spPr>
          <a:xfrm>
            <a:off x="11880118" y="9225526"/>
            <a:ext cx="4015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Bên trong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8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960" b="95438" l="8063" r="94375"/>
                    </a14:imgEffect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278"/>
          <a:stretch/>
        </p:blipFill>
        <p:spPr>
          <a:xfrm>
            <a:off x="744669" y="4156364"/>
            <a:ext cx="9199431" cy="54018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30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100" y="4686300"/>
            <a:ext cx="5143500" cy="5143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01837" y="1600200"/>
            <a:ext cx="10058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latin typeface="Times New Roman" panose="02020603050405020304" pitchFamily="18" charset="0"/>
                <a:cs typeface="Times New Roman" panose="02020603050405020304" pitchFamily="18" charset="0"/>
              </a:rPr>
              <a:t>Một số loại công tắc 3 cực</a:t>
            </a:r>
          </a:p>
        </p:txBody>
      </p:sp>
    </p:spTree>
    <p:extLst>
      <p:ext uri="{BB962C8B-B14F-4D97-AF65-F5344CB8AC3E}">
        <p14:creationId xmlns:p14="http://schemas.microsoft.com/office/powerpoint/2010/main" val="2684280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1875" b="2187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288872" y="317960"/>
            <a:ext cx="17710256" cy="9473665"/>
            <a:chOff x="0" y="0"/>
            <a:chExt cx="23613675" cy="12631554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/>
            <a:srcRect t="3518" b="28697"/>
            <a:stretch>
              <a:fillRect/>
            </a:stretch>
          </p:blipFill>
          <p:spPr>
            <a:xfrm>
              <a:off x="0" y="406792"/>
              <a:ext cx="23613675" cy="12224761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761161" y="0"/>
              <a:ext cx="968329" cy="1895306"/>
            </a:xfrm>
            <a:prstGeom prst="rect">
              <a:avLst/>
            </a:prstGeom>
          </p:spPr>
        </p:pic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307019" y="7625956"/>
            <a:ext cx="1893009" cy="2407642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089379" y="-11064"/>
            <a:ext cx="2242847" cy="1990017"/>
          </a:xfrm>
          <a:prstGeom prst="rect">
            <a:avLst/>
          </a:prstGeom>
        </p:spPr>
      </p:pic>
      <p:sp>
        <p:nvSpPr>
          <p:cNvPr id="19" name="TextBox 4">
            <a:extLst>
              <a:ext uri="{FF2B5EF4-FFF2-40B4-BE49-F238E27FC236}">
                <a16:creationId xmlns:a16="http://schemas.microsoft.com/office/drawing/2014/main" id="{BA26B67C-9F25-4DD8-959E-8B7FE6F2ACCE}"/>
              </a:ext>
            </a:extLst>
          </p:cNvPr>
          <p:cNvSpPr txBox="1"/>
          <p:nvPr/>
        </p:nvSpPr>
        <p:spPr>
          <a:xfrm>
            <a:off x="2149934" y="381080"/>
            <a:ext cx="13318671" cy="15978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439"/>
              </a:lnSpc>
              <a:spcBef>
                <a:spcPct val="0"/>
              </a:spcBef>
            </a:pPr>
            <a:r>
              <a:rPr lang="en-US" sz="9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Nội dung thực hành</a:t>
            </a:r>
          </a:p>
        </p:txBody>
      </p:sp>
      <p:sp>
        <p:nvSpPr>
          <p:cNvPr id="20" name="TextBox 7">
            <a:extLst>
              <a:ext uri="{FF2B5EF4-FFF2-40B4-BE49-F238E27FC236}">
                <a16:creationId xmlns:a16="http://schemas.microsoft.com/office/drawing/2014/main" id="{72FEE6CF-3EF4-4191-92AF-3ACCE2CE2E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9546" y="4903947"/>
            <a:ext cx="1097068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54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Vẽ sơ đồ lắp đặt mạch điện</a:t>
            </a:r>
          </a:p>
        </p:txBody>
      </p:sp>
      <p:sp>
        <p:nvSpPr>
          <p:cNvPr id="21" name="TextBox 9">
            <a:extLst>
              <a:ext uri="{FF2B5EF4-FFF2-40B4-BE49-F238E27FC236}">
                <a16:creationId xmlns:a16="http://schemas.microsoft.com/office/drawing/2014/main" id="{A3DC5A0F-60B6-43A6-BF13-F8210AC869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5990" y="6391099"/>
            <a:ext cx="1293766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FF"/>
                </a:solidFill>
                <a:latin typeface="VNI-Times" pitchFamily="2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5400" b="1">
                <a:latin typeface="Times New Roman" pitchFamily="18" charset="0"/>
                <a:cs typeface="Times New Roman" pitchFamily="18" charset="0"/>
              </a:rPr>
              <a:t>a) Tìm hiểu sơ đồ nguyên lí mạch điện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26F1756-37A7-4973-816B-EB3594659AA7}"/>
              </a:ext>
            </a:extLst>
          </p:cNvPr>
          <p:cNvSpPr txBox="1"/>
          <p:nvPr/>
        </p:nvSpPr>
        <p:spPr>
          <a:xfrm>
            <a:off x="1238106" y="1914028"/>
            <a:ext cx="16230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* Mạch điện hai công tắc 3 cực điều khiển 1 đèn </a:t>
            </a:r>
            <a:r>
              <a:rPr lang="en-US" sz="5400">
                <a:latin typeface="Times New Roman" panose="02020603050405020304" pitchFamily="18" charset="0"/>
                <a:cs typeface="Times New Roman" panose="02020603050405020304" pitchFamily="18" charset="0"/>
              </a:rPr>
              <a:t>được sử dụng thích hợp với những trường hợp muốn </a:t>
            </a:r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đóng cắt đèn ở hai nơi </a:t>
            </a:r>
            <a:r>
              <a:rPr lang="en-US" sz="5400">
                <a:latin typeface="Times New Roman" panose="02020603050405020304" pitchFamily="18" charset="0"/>
                <a:cs typeface="Times New Roman" panose="02020603050405020304" pitchFamily="18" charset="0"/>
              </a:rPr>
              <a:t>như hành lang, cầu thang, phòng ngủ…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1875" b="2187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428" r="36161" b="4617"/>
          <a:stretch>
            <a:fillRect/>
          </a:stretch>
        </p:blipFill>
        <p:spPr>
          <a:xfrm>
            <a:off x="2396378" y="5143500"/>
            <a:ext cx="14044904" cy="477048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641409" y="5623825"/>
            <a:ext cx="548388" cy="107335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940726">
            <a:off x="16181977" y="8360898"/>
            <a:ext cx="3362512" cy="193823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7018142" y="10391"/>
            <a:ext cx="1269858" cy="112671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27709" y="10391"/>
            <a:ext cx="1649007" cy="2097306"/>
          </a:xfrm>
          <a:prstGeom prst="rect">
            <a:avLst/>
          </a:prstGeom>
        </p:spPr>
      </p:pic>
      <p:pic>
        <p:nvPicPr>
          <p:cNvPr id="14" name="Picture 2" descr="Kết quả hình ảnh cho mạch đèn cầu thang">
            <a:extLst>
              <a:ext uri="{FF2B5EF4-FFF2-40B4-BE49-F238E27FC236}">
                <a16:creationId xmlns:a16="http://schemas.microsoft.com/office/drawing/2014/main" id="{89F0C407-5952-493B-9974-DEB6A8F2CB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924" y="95113"/>
            <a:ext cx="15032323" cy="5160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00E69E1-595E-40C2-8471-92056523BD3C}"/>
              </a:ext>
            </a:extLst>
          </p:cNvPr>
          <p:cNvSpPr txBox="1"/>
          <p:nvPr/>
        </p:nvSpPr>
        <p:spPr>
          <a:xfrm>
            <a:off x="1676716" y="5595086"/>
            <a:ext cx="169742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Mạch điện này có bao nhiêu phần tử?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76C8A30-7ED8-4670-AF41-E3FFBCA3D005}"/>
              </a:ext>
            </a:extLst>
          </p:cNvPr>
          <p:cNvSpPr/>
          <p:nvPr/>
        </p:nvSpPr>
        <p:spPr>
          <a:xfrm>
            <a:off x="2756209" y="8772719"/>
            <a:ext cx="140449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phần tử đó nối với nhau như thế nào?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0FE791F-DC02-4DC5-89AF-FE9C0DF2F56C}"/>
              </a:ext>
            </a:extLst>
          </p:cNvPr>
          <p:cNvSpPr txBox="1"/>
          <p:nvPr/>
        </p:nvSpPr>
        <p:spPr>
          <a:xfrm>
            <a:off x="2756209" y="6665231"/>
            <a:ext cx="142904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latin typeface="Times New Roman" panose="02020603050405020304" pitchFamily="18" charset="0"/>
                <a:cs typeface="Times New Roman" panose="02020603050405020304" pitchFamily="18" charset="0"/>
              </a:rPr>
              <a:t>Mạch điện bao gồm 4 phần tử: 1 cầu chì, 2 công tắc ba cực, 1 đèn sợi đốt.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16" grpId="0"/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587</Words>
  <Application>Microsoft Office PowerPoint</Application>
  <PresentationFormat>Custom</PresentationFormat>
  <Paragraphs>122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Calibri</vt:lpstr>
      <vt:lpstr>Arial</vt:lpstr>
      <vt:lpstr>Times New Roman</vt:lpstr>
      <vt:lpstr>VNI-Times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2, Lập bảng dự trù vật liệu, thiết bị và lựa chọn dụng cụ</vt:lpstr>
      <vt:lpstr>2, Lập bảng dự trù vật liệu, thiết bị và lựa chọn dụng cụ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Brown Doodle Company profile Presentation</dc:title>
  <dc:creator>Administrator</dc:creator>
  <cp:lastModifiedBy>Nguyen Thi Tuyet Hong</cp:lastModifiedBy>
  <cp:revision>11</cp:revision>
  <dcterms:created xsi:type="dcterms:W3CDTF">2006-08-16T00:00:00Z</dcterms:created>
  <dcterms:modified xsi:type="dcterms:W3CDTF">2024-02-18T14:50:33Z</dcterms:modified>
  <dc:identifier>DAFacX9vhqQ</dc:identifier>
</cp:coreProperties>
</file>