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95" r:id="rId13"/>
    <p:sldId id="267" r:id="rId14"/>
    <p:sldId id="303" r:id="rId15"/>
    <p:sldId id="268" r:id="rId16"/>
    <p:sldId id="296" r:id="rId17"/>
    <p:sldId id="297" r:id="rId18"/>
    <p:sldId id="298" r:id="rId19"/>
    <p:sldId id="299" r:id="rId20"/>
    <p:sldId id="269" r:id="rId21"/>
    <p:sldId id="270" r:id="rId22"/>
    <p:sldId id="271" r:id="rId23"/>
    <p:sldId id="276" r:id="rId24"/>
    <p:sldId id="302" r:id="rId25"/>
    <p:sldId id="300" r:id="rId26"/>
    <p:sldId id="279" r:id="rId27"/>
  </p:sldIdLst>
  <p:sldSz cx="9144000" cy="5143500" type="screen16x9"/>
  <p:notesSz cx="6858000" cy="9144000"/>
  <p:embeddedFontLst>
    <p:embeddedFont>
      <p:font typeface="Montserrat" panose="00000500000000000000"/>
      <p:regular r:id="rId31"/>
    </p:embeddedFont>
    <p:embeddedFont>
      <p:font typeface="Calibri" panose="020F0502020204030204"/>
      <p:regular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9D65BA1-6D69-4548-B479-736EBF70C33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Style>
        <a:tcBdr/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2" d="100"/>
          <a:sy n="102" d="100"/>
        </p:scale>
        <p:origin x="-456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2" Type="http://schemas.openxmlformats.org/officeDocument/2006/relationships/font" Target="fonts/font2.fntdata"/><Relationship Id="rId31" Type="http://schemas.openxmlformats.org/officeDocument/2006/relationships/font" Target="fonts/font1.fntdata"/><Relationship Id="rId30" Type="http://schemas.openxmlformats.org/officeDocument/2006/relationships/tableStyles" Target="tableStyles.xml"/><Relationship Id="rId3" Type="http://schemas.openxmlformats.org/officeDocument/2006/relationships/slide" Target="slides/slide1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5ed75ccf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5ed75ccf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5ed75ccf_0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35ed75ccf_0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5ed75ccf_0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35ed75ccf_0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35ed75ccf_0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6" name="Google Shape;416;g35ed75ccf_0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818063" y="805650"/>
            <a:ext cx="7507875" cy="3532200"/>
          </a:xfrm>
          <a:custGeom>
            <a:avLst/>
            <a:gdLst/>
            <a:ahLst/>
            <a:cxnLst/>
            <a:rect l="l" t="t" r="r" b="b"/>
            <a:pathLst>
              <a:path w="300315" h="141288" extrusionOk="0">
                <a:moveTo>
                  <a:pt x="121105" y="0"/>
                </a:moveTo>
                <a:lnTo>
                  <a:pt x="0" y="0"/>
                </a:lnTo>
                <a:lnTo>
                  <a:pt x="0" y="141288"/>
                </a:lnTo>
                <a:lnTo>
                  <a:pt x="300315" y="141288"/>
                </a:lnTo>
                <a:lnTo>
                  <a:pt x="300315" y="305"/>
                </a:lnTo>
                <a:lnTo>
                  <a:pt x="179211" y="305"/>
                </a:lnTo>
              </a:path>
            </a:pathLst>
          </a:custGeom>
          <a:noFill/>
          <a:ln w="152400" cap="flat" cmpd="sng">
            <a:solidFill>
              <a:schemeClr val="lt1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2296350" y="1991850"/>
            <a:ext cx="4551300" cy="115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  <p:transition>
    <p:fade thruBlk="1"/>
  </p:transition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solidFill>
          <a:schemeClr val="accent1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818063" y="805650"/>
            <a:ext cx="7507875" cy="3532200"/>
          </a:xfrm>
          <a:custGeom>
            <a:avLst/>
            <a:gdLst/>
            <a:ahLst/>
            <a:cxnLst/>
            <a:rect l="l" t="t" r="r" b="b"/>
            <a:pathLst>
              <a:path w="300315" h="141288" extrusionOk="0">
                <a:moveTo>
                  <a:pt x="121105" y="0"/>
                </a:moveTo>
                <a:lnTo>
                  <a:pt x="0" y="0"/>
                </a:lnTo>
                <a:lnTo>
                  <a:pt x="0" y="141288"/>
                </a:lnTo>
                <a:lnTo>
                  <a:pt x="300315" y="141288"/>
                </a:lnTo>
                <a:lnTo>
                  <a:pt x="300315" y="305"/>
                </a:lnTo>
                <a:lnTo>
                  <a:pt x="179211" y="305"/>
                </a:lnTo>
              </a:path>
            </a:pathLst>
          </a:custGeom>
          <a:noFill/>
          <a:ln w="76200" cap="flat" cmpd="sng">
            <a:solidFill>
              <a:schemeClr val="lt1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4" name="Google Shape;14;p3"/>
          <p:cNvSpPr txBox="1">
            <a:spLocks noGrp="1"/>
          </p:cNvSpPr>
          <p:nvPr>
            <p:ph type="ctrTitle"/>
          </p:nvPr>
        </p:nvSpPr>
        <p:spPr>
          <a:xfrm>
            <a:off x="1933200" y="2189999"/>
            <a:ext cx="5277600" cy="447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685800" y="2505901"/>
            <a:ext cx="7772400" cy="44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-125" y="4337850"/>
            <a:ext cx="9144000" cy="80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dk1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/>
          <p:nvPr/>
        </p:nvSpPr>
        <p:spPr>
          <a:xfrm>
            <a:off x="818063" y="805650"/>
            <a:ext cx="7507875" cy="3532200"/>
          </a:xfrm>
          <a:custGeom>
            <a:avLst/>
            <a:gdLst/>
            <a:ahLst/>
            <a:cxnLst/>
            <a:rect l="l" t="t" r="r" b="b"/>
            <a:pathLst>
              <a:path w="300315" h="141288" extrusionOk="0">
                <a:moveTo>
                  <a:pt x="121105" y="0"/>
                </a:moveTo>
                <a:lnTo>
                  <a:pt x="0" y="0"/>
                </a:lnTo>
                <a:lnTo>
                  <a:pt x="0" y="141288"/>
                </a:lnTo>
                <a:lnTo>
                  <a:pt x="300315" y="141288"/>
                </a:lnTo>
                <a:lnTo>
                  <a:pt x="300315" y="305"/>
                </a:lnTo>
                <a:lnTo>
                  <a:pt x="179211" y="305"/>
                </a:ln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2037600" y="2161800"/>
            <a:ext cx="5068800" cy="8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ctr" rtl="0">
              <a:spcBef>
                <a:spcPts val="600"/>
              </a:spcBef>
              <a:spcAft>
                <a:spcPts val="0"/>
              </a:spcAft>
              <a:buSzPts val="1800"/>
              <a:buChar char="⊡"/>
              <a:defRPr sz="1800" i="1">
                <a:solidFill>
                  <a:srgbClr val="CCCCCC"/>
                </a:solidFill>
              </a:defRPr>
            </a:lvl1pPr>
            <a:lvl2pPr marL="914400" lvl="1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□"/>
              <a:defRPr sz="1800" i="1">
                <a:solidFill>
                  <a:srgbClr val="CCCCCC"/>
                </a:solidFill>
              </a:defRPr>
            </a:lvl2pPr>
            <a:lvl3pPr marL="1371600" lvl="2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 i="1">
                <a:solidFill>
                  <a:srgbClr val="CCCCCC"/>
                </a:solidFill>
              </a:defRPr>
            </a:lvl3pPr>
            <a:lvl4pPr marL="1828800" lvl="3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i="1">
                <a:solidFill>
                  <a:srgbClr val="CCCCCC"/>
                </a:solidFill>
              </a:defRPr>
            </a:lvl4pPr>
            <a:lvl5pPr marL="2286000" lvl="4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i="1">
                <a:solidFill>
                  <a:srgbClr val="CCCCCC"/>
                </a:solidFill>
              </a:defRPr>
            </a:lvl5pPr>
            <a:lvl6pPr marL="2743200" lvl="5" indent="-342900" algn="ctr" rtl="0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800"/>
              <a:buChar char="■"/>
              <a:defRPr i="1">
                <a:solidFill>
                  <a:srgbClr val="CCCCCC"/>
                </a:solidFill>
              </a:defRPr>
            </a:lvl6pPr>
            <a:lvl7pPr marL="3200400" lvl="6" indent="-342900" algn="ctr" rtl="0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800"/>
              <a:buChar char="●"/>
              <a:defRPr i="1">
                <a:solidFill>
                  <a:srgbClr val="CCCCCC"/>
                </a:solidFill>
              </a:defRPr>
            </a:lvl7pPr>
            <a:lvl8pPr marL="3657600" lvl="7" indent="-342900" algn="ctr" rtl="0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800"/>
              <a:buChar char="○"/>
              <a:defRPr i="1">
                <a:solidFill>
                  <a:srgbClr val="CCCCCC"/>
                </a:solidFill>
              </a:defRPr>
            </a:lvl8pPr>
            <a:lvl9pPr marL="4114800" lvl="8" indent="-342900" algn="ctr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800"/>
              <a:buChar char="■"/>
              <a:defRPr i="1">
                <a:solidFill>
                  <a:srgbClr val="CCCCCC"/>
                </a:solidFill>
              </a:defRPr>
            </a:lvl9pPr>
          </a:lstStyle>
          <a:p/>
        </p:txBody>
      </p:sp>
      <p:sp>
        <p:nvSpPr>
          <p:cNvPr id="20" name="Google Shape;20;p4"/>
          <p:cNvSpPr txBox="1"/>
          <p:nvPr/>
        </p:nvSpPr>
        <p:spPr>
          <a:xfrm>
            <a:off x="3853200" y="293593"/>
            <a:ext cx="14376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600">
                <a:solidFill>
                  <a:schemeClr val="accent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rPr>
              <a:t>“</a:t>
            </a:r>
            <a:endParaRPr sz="9600">
              <a:solidFill>
                <a:schemeClr val="accent1"/>
              </a:solidFill>
              <a:latin typeface="Montserrat" panose="00000500000000000000"/>
              <a:ea typeface="Montserrat" panose="00000500000000000000"/>
              <a:cs typeface="Montserrat" panose="00000500000000000000"/>
              <a:sym typeface="Montserrat" panose="00000500000000000000"/>
            </a:endParaRPr>
          </a:p>
        </p:txBody>
      </p:sp>
      <p:sp>
        <p:nvSpPr>
          <p:cNvPr id="21" name="Google Shape;21;p4"/>
          <p:cNvSpPr txBox="1">
            <a:spLocks noGrp="1"/>
          </p:cNvSpPr>
          <p:nvPr>
            <p:ph type="sldNum" idx="12"/>
          </p:nvPr>
        </p:nvSpPr>
        <p:spPr>
          <a:xfrm>
            <a:off x="-125" y="4337850"/>
            <a:ext cx="9144000" cy="80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matchingName="Title + 1 column">
  <p:cSld name="TITLE_AND_BOD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/>
          <p:nvPr/>
        </p:nvSpPr>
        <p:spPr>
          <a:xfrm>
            <a:off x="259950" y="274275"/>
            <a:ext cx="8624125" cy="4594950"/>
          </a:xfrm>
          <a:custGeom>
            <a:avLst/>
            <a:gdLst/>
            <a:ahLst/>
            <a:cxnLst/>
            <a:rect l="l" t="t" r="r" b="b"/>
            <a:pathLst>
              <a:path w="344965" h="183798" extrusionOk="0">
                <a:moveTo>
                  <a:pt x="114070" y="38"/>
                </a:moveTo>
                <a:lnTo>
                  <a:pt x="0" y="0"/>
                </a:lnTo>
                <a:lnTo>
                  <a:pt x="0" y="183798"/>
                </a:lnTo>
                <a:lnTo>
                  <a:pt x="344965" y="183798"/>
                </a:lnTo>
                <a:lnTo>
                  <a:pt x="344965" y="0"/>
                </a:lnTo>
                <a:lnTo>
                  <a:pt x="231506" y="0"/>
                </a:ln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916650" y="950850"/>
            <a:ext cx="7310700" cy="32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⊡"/>
              <a:defRPr sz="24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□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matchingName="Title + 2 columns">
  <p:cSld name="TITLE_AND_TWO_COLUMN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/>
          <p:nvPr/>
        </p:nvSpPr>
        <p:spPr>
          <a:xfrm>
            <a:off x="259950" y="274275"/>
            <a:ext cx="8624125" cy="4594950"/>
          </a:xfrm>
          <a:custGeom>
            <a:avLst/>
            <a:gdLst/>
            <a:ahLst/>
            <a:cxnLst/>
            <a:rect l="l" t="t" r="r" b="b"/>
            <a:pathLst>
              <a:path w="344965" h="183798" extrusionOk="0">
                <a:moveTo>
                  <a:pt x="114070" y="38"/>
                </a:moveTo>
                <a:lnTo>
                  <a:pt x="0" y="0"/>
                </a:lnTo>
                <a:lnTo>
                  <a:pt x="0" y="183798"/>
                </a:lnTo>
                <a:lnTo>
                  <a:pt x="344965" y="183798"/>
                </a:lnTo>
                <a:lnTo>
                  <a:pt x="344965" y="0"/>
                </a:lnTo>
                <a:lnTo>
                  <a:pt x="231506" y="0"/>
                </a:ln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0" name="Google Shape;30;p6"/>
          <p:cNvSpPr txBox="1">
            <a:spLocks noGrp="1"/>
          </p:cNvSpPr>
          <p:nvPr>
            <p:ph type="body" idx="1"/>
          </p:nvPr>
        </p:nvSpPr>
        <p:spPr>
          <a:xfrm>
            <a:off x="840975" y="956004"/>
            <a:ext cx="3621900" cy="296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⊡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□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31" name="Google Shape;31;p6"/>
          <p:cNvSpPr txBox="1">
            <a:spLocks noGrp="1"/>
          </p:cNvSpPr>
          <p:nvPr>
            <p:ph type="body" idx="2"/>
          </p:nvPr>
        </p:nvSpPr>
        <p:spPr>
          <a:xfrm>
            <a:off x="4681053" y="956004"/>
            <a:ext cx="3621900" cy="296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⊡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□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/>
          <p:nvPr/>
        </p:nvSpPr>
        <p:spPr>
          <a:xfrm>
            <a:off x="259950" y="274275"/>
            <a:ext cx="8624125" cy="4594950"/>
          </a:xfrm>
          <a:custGeom>
            <a:avLst/>
            <a:gdLst/>
            <a:ahLst/>
            <a:cxnLst/>
            <a:rect l="l" t="t" r="r" b="b"/>
            <a:pathLst>
              <a:path w="344965" h="183798" extrusionOk="0">
                <a:moveTo>
                  <a:pt x="114070" y="38"/>
                </a:moveTo>
                <a:lnTo>
                  <a:pt x="0" y="0"/>
                </a:lnTo>
                <a:lnTo>
                  <a:pt x="0" y="183798"/>
                </a:lnTo>
                <a:lnTo>
                  <a:pt x="344965" y="183798"/>
                </a:lnTo>
                <a:lnTo>
                  <a:pt x="344965" y="0"/>
                </a:lnTo>
                <a:lnTo>
                  <a:pt x="231506" y="0"/>
                </a:ln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35" name="Google Shape;35;p7"/>
          <p:cNvSpPr txBox="1">
            <a:spLocks noGrp="1"/>
          </p:cNvSpPr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6" name="Google Shape;36;p7"/>
          <p:cNvSpPr txBox="1">
            <a:spLocks noGrp="1"/>
          </p:cNvSpPr>
          <p:nvPr>
            <p:ph type="body" idx="1"/>
          </p:nvPr>
        </p:nvSpPr>
        <p:spPr>
          <a:xfrm>
            <a:off x="753900" y="971550"/>
            <a:ext cx="2440500" cy="324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⊡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□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37" name="Google Shape;37;p7"/>
          <p:cNvSpPr txBox="1">
            <a:spLocks noGrp="1"/>
          </p:cNvSpPr>
          <p:nvPr>
            <p:ph type="body" idx="2"/>
          </p:nvPr>
        </p:nvSpPr>
        <p:spPr>
          <a:xfrm>
            <a:off x="3319596" y="971550"/>
            <a:ext cx="2440500" cy="324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⊡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□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38" name="Google Shape;38;p7"/>
          <p:cNvSpPr txBox="1">
            <a:spLocks noGrp="1"/>
          </p:cNvSpPr>
          <p:nvPr>
            <p:ph type="body" idx="3"/>
          </p:nvPr>
        </p:nvSpPr>
        <p:spPr>
          <a:xfrm>
            <a:off x="5885292" y="971550"/>
            <a:ext cx="2440500" cy="324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⊡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□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39" name="Google Shape;39;p7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>
            <a:spLocks noGrp="1"/>
          </p:cNvSpPr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42" name="Google Shape;42;p8"/>
          <p:cNvSpPr/>
          <p:nvPr/>
        </p:nvSpPr>
        <p:spPr>
          <a:xfrm>
            <a:off x="259950" y="274275"/>
            <a:ext cx="8624125" cy="4594950"/>
          </a:xfrm>
          <a:custGeom>
            <a:avLst/>
            <a:gdLst/>
            <a:ahLst/>
            <a:cxnLst/>
            <a:rect l="l" t="t" r="r" b="b"/>
            <a:pathLst>
              <a:path w="344965" h="183798" extrusionOk="0">
                <a:moveTo>
                  <a:pt x="114070" y="38"/>
                </a:moveTo>
                <a:lnTo>
                  <a:pt x="0" y="0"/>
                </a:lnTo>
                <a:lnTo>
                  <a:pt x="0" y="183798"/>
                </a:lnTo>
                <a:lnTo>
                  <a:pt x="344965" y="183798"/>
                </a:lnTo>
                <a:lnTo>
                  <a:pt x="344965" y="0"/>
                </a:lnTo>
                <a:lnTo>
                  <a:pt x="231506" y="0"/>
                </a:ln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43" name="Google Shape;43;p8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/>
          <p:nvPr/>
        </p:nvSpPr>
        <p:spPr>
          <a:xfrm>
            <a:off x="558125" y="550425"/>
            <a:ext cx="8028198" cy="4042637"/>
          </a:xfrm>
          <a:custGeom>
            <a:avLst/>
            <a:gdLst/>
            <a:ahLst/>
            <a:cxnLst/>
            <a:rect l="l" t="t" r="r" b="b"/>
            <a:pathLst>
              <a:path w="344965" h="183798" extrusionOk="0">
                <a:moveTo>
                  <a:pt x="144041" y="38"/>
                </a:moveTo>
                <a:lnTo>
                  <a:pt x="0" y="0"/>
                </a:lnTo>
                <a:lnTo>
                  <a:pt x="0" y="183798"/>
                </a:lnTo>
                <a:lnTo>
                  <a:pt x="344965" y="183798"/>
                </a:lnTo>
                <a:lnTo>
                  <a:pt x="344965" y="0"/>
                </a:lnTo>
                <a:lnTo>
                  <a:pt x="202146" y="38"/>
                </a:ln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50" name="Google Shape;50;p10"/>
          <p:cNvSpPr txBox="1">
            <a:spLocks noGrp="1"/>
          </p:cNvSpPr>
          <p:nvPr>
            <p:ph type="sldNum" idx="12"/>
          </p:nvPr>
        </p:nvSpPr>
        <p:spPr>
          <a:xfrm>
            <a:off x="-125" y="4593050"/>
            <a:ext cx="9144000" cy="55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inverse">
  <p:cSld name="BLANK_1">
    <p:bg>
      <p:bgPr>
        <a:solidFill>
          <a:schemeClr val="dk1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/>
          <p:nvPr/>
        </p:nvSpPr>
        <p:spPr>
          <a:xfrm>
            <a:off x="558125" y="550425"/>
            <a:ext cx="8028198" cy="4042637"/>
          </a:xfrm>
          <a:custGeom>
            <a:avLst/>
            <a:gdLst/>
            <a:ahLst/>
            <a:cxnLst/>
            <a:rect l="l" t="t" r="r" b="b"/>
            <a:pathLst>
              <a:path w="344965" h="183798" extrusionOk="0">
                <a:moveTo>
                  <a:pt x="144041" y="38"/>
                </a:moveTo>
                <a:lnTo>
                  <a:pt x="0" y="0"/>
                </a:lnTo>
                <a:lnTo>
                  <a:pt x="0" y="183798"/>
                </a:lnTo>
                <a:lnTo>
                  <a:pt x="344965" y="183798"/>
                </a:lnTo>
                <a:lnTo>
                  <a:pt x="344965" y="0"/>
                </a:lnTo>
                <a:lnTo>
                  <a:pt x="202146" y="38"/>
                </a:lnTo>
              </a:path>
            </a:pathLst>
          </a:custGeom>
          <a:noFill/>
          <a:ln w="76200" cap="flat" cmpd="sng">
            <a:solidFill>
              <a:schemeClr val="lt1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53" name="Google Shape;53;p11"/>
          <p:cNvSpPr txBox="1">
            <a:spLocks noGrp="1"/>
          </p:cNvSpPr>
          <p:nvPr>
            <p:ph type="sldNum" idx="12"/>
          </p:nvPr>
        </p:nvSpPr>
        <p:spPr>
          <a:xfrm>
            <a:off x="-125" y="4593050"/>
            <a:ext cx="9144000" cy="55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 panose="00000500000000000000"/>
              <a:buNone/>
              <a:defRPr sz="1200" b="1">
                <a:solidFill>
                  <a:schemeClr val="dk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 panose="00000500000000000000"/>
              <a:buNone/>
              <a:defRPr sz="1200" b="1">
                <a:solidFill>
                  <a:schemeClr val="dk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 panose="00000500000000000000"/>
              <a:buNone/>
              <a:defRPr sz="1200" b="1">
                <a:solidFill>
                  <a:schemeClr val="dk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 panose="00000500000000000000"/>
              <a:buNone/>
              <a:defRPr sz="1200" b="1">
                <a:solidFill>
                  <a:schemeClr val="dk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 panose="00000500000000000000"/>
              <a:buNone/>
              <a:defRPr sz="1200" b="1">
                <a:solidFill>
                  <a:schemeClr val="dk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 panose="00000500000000000000"/>
              <a:buNone/>
              <a:defRPr sz="1200" b="1">
                <a:solidFill>
                  <a:schemeClr val="dk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 panose="00000500000000000000"/>
              <a:buNone/>
              <a:defRPr sz="1200" b="1">
                <a:solidFill>
                  <a:schemeClr val="dk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 panose="00000500000000000000"/>
              <a:buNone/>
              <a:defRPr sz="1200" b="1">
                <a:solidFill>
                  <a:schemeClr val="dk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 panose="00000500000000000000"/>
              <a:buNone/>
              <a:defRPr sz="1200" b="1">
                <a:solidFill>
                  <a:schemeClr val="dk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9pPr>
          </a:lstStyle>
          <a:p/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16650" y="950850"/>
            <a:ext cx="7310700" cy="32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roid Serif"/>
              <a:buChar char="⊡"/>
              <a:defRPr sz="30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Droid Serif"/>
              <a:buChar char="□"/>
              <a:defRPr sz="24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roid Serif"/>
              <a:buChar char="■"/>
              <a:defRPr sz="24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Droid Serif"/>
              <a:buChar char="●"/>
              <a:defRPr sz="18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roid Serif"/>
              <a:buChar char="○"/>
              <a:defRPr sz="18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roid Serif"/>
              <a:buChar char="■"/>
              <a:defRPr sz="18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roid Serif"/>
              <a:buChar char="●"/>
              <a:defRPr sz="18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roid Serif"/>
              <a:buChar char="○"/>
              <a:defRPr sz="18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roid Serif"/>
              <a:buChar char="■"/>
              <a:defRPr sz="18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9pPr>
          </a:lstStyle>
          <a:p/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800" b="1">
                <a:solidFill>
                  <a:schemeClr val="accent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1pPr>
            <a:lvl2pPr lvl="1" algn="ctr">
              <a:buNone/>
              <a:defRPr sz="800" b="1">
                <a:solidFill>
                  <a:schemeClr val="accent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2pPr>
            <a:lvl3pPr lvl="2" algn="ctr">
              <a:buNone/>
              <a:defRPr sz="800" b="1">
                <a:solidFill>
                  <a:schemeClr val="accent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3pPr>
            <a:lvl4pPr lvl="3" algn="ctr">
              <a:buNone/>
              <a:defRPr sz="800" b="1">
                <a:solidFill>
                  <a:schemeClr val="accent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4pPr>
            <a:lvl5pPr lvl="4" algn="ctr">
              <a:buNone/>
              <a:defRPr sz="800" b="1">
                <a:solidFill>
                  <a:schemeClr val="accent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5pPr>
            <a:lvl6pPr lvl="5" algn="ctr">
              <a:buNone/>
              <a:defRPr sz="800" b="1">
                <a:solidFill>
                  <a:schemeClr val="accent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6pPr>
            <a:lvl7pPr lvl="6" algn="ctr">
              <a:buNone/>
              <a:defRPr sz="800" b="1">
                <a:solidFill>
                  <a:schemeClr val="accent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7pPr>
            <a:lvl8pPr lvl="7" algn="ctr">
              <a:buNone/>
              <a:defRPr sz="800" b="1">
                <a:solidFill>
                  <a:schemeClr val="accent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8pPr>
            <a:lvl9pPr lvl="8" algn="ctr">
              <a:buNone/>
              <a:defRPr sz="800" b="1">
                <a:solidFill>
                  <a:schemeClr val="accent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>
    <p:fade thruBlk="1"/>
  </p:transition>
  <p:hf sldNum="0"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17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9.xml"/><Relationship Id="rId2" Type="http://schemas.openxmlformats.org/officeDocument/2006/relationships/image" Target="../media/image7.jpeg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>
            <a:spLocks noGrp="1"/>
          </p:cNvSpPr>
          <p:nvPr>
            <p:ph type="ctrTitle"/>
          </p:nvPr>
        </p:nvSpPr>
        <p:spPr>
          <a:xfrm>
            <a:off x="2296350" y="1991850"/>
            <a:ext cx="4551300" cy="115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smtClean="0">
                <a:solidFill>
                  <a:schemeClr val="bg1"/>
                </a:solidFill>
                <a:latin typeface="+mj-lt"/>
              </a:rPr>
              <a:t>CÔNG NGHỆ 6</a:t>
            </a:r>
            <a:endParaRPr sz="4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9" name="Google Shape;59;p12"/>
          <p:cNvSpPr/>
          <p:nvPr/>
        </p:nvSpPr>
        <p:spPr>
          <a:xfrm>
            <a:off x="4255105" y="512098"/>
            <a:ext cx="633840" cy="576508"/>
          </a:xfrm>
          <a:custGeom>
            <a:avLst/>
            <a:gdLst/>
            <a:ahLst/>
            <a:cxnLst/>
            <a:rect l="l" t="t" r="r" b="b"/>
            <a:pathLst>
              <a:path w="16218" h="14752" extrusionOk="0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4"/>
          <p:cNvSpPr txBox="1">
            <a:spLocks noGrp="1"/>
          </p:cNvSpPr>
          <p:nvPr>
            <p:ph type="title"/>
          </p:nvPr>
        </p:nvSpPr>
        <p:spPr>
          <a:xfrm>
            <a:off x="2470460" y="260028"/>
            <a:ext cx="4648200" cy="53696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smtClean="0">
                <a:solidFill>
                  <a:srgbClr val="FF0000"/>
                </a:solidFill>
                <a:latin typeface="+mj-lt"/>
              </a:rPr>
              <a:t>Những khu vực chính trong nhà ở</a:t>
            </a:r>
            <a:endParaRPr sz="200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612" y="1301432"/>
            <a:ext cx="5396347" cy="3086531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267184" y="1700509"/>
            <a:ext cx="1685143" cy="402380"/>
            <a:chOff x="104778" y="1711781"/>
            <a:chExt cx="1685143" cy="402380"/>
          </a:xfrm>
        </p:grpSpPr>
        <p:cxnSp>
          <p:nvCxnSpPr>
            <p:cNvPr id="12" name="Straight Connector 11"/>
            <p:cNvCxnSpPr/>
            <p:nvPr/>
          </p:nvCxnSpPr>
          <p:spPr>
            <a:xfrm flipH="1">
              <a:off x="1332721" y="2114161"/>
              <a:ext cx="4572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104778" y="1711781"/>
              <a:ext cx="15311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smtClean="0"/>
                <a:t>Phòng khách</a:t>
              </a:r>
              <a:endParaRPr lang="en-US" sz="180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532778" y="819150"/>
            <a:ext cx="1524776" cy="685800"/>
            <a:chOff x="3532778" y="819150"/>
            <a:chExt cx="1524776" cy="685800"/>
          </a:xfrm>
        </p:grpSpPr>
        <p:cxnSp>
          <p:nvCxnSpPr>
            <p:cNvPr id="4" name="Straight Connector 3"/>
            <p:cNvCxnSpPr/>
            <p:nvPr/>
          </p:nvCxnSpPr>
          <p:spPr>
            <a:xfrm>
              <a:off x="4298372" y="1123950"/>
              <a:ext cx="0" cy="3810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3532778" y="819150"/>
              <a:ext cx="15247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smtClean="0"/>
                <a:t>Nơi thờ cúng</a:t>
              </a:r>
              <a:endParaRPr lang="en-US" sz="180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59812" y="3367772"/>
            <a:ext cx="1508740" cy="389155"/>
            <a:chOff x="260965" y="3249395"/>
            <a:chExt cx="1508740" cy="389155"/>
          </a:xfrm>
        </p:grpSpPr>
        <p:cxnSp>
          <p:nvCxnSpPr>
            <p:cNvPr id="13" name="Straight Connector 12"/>
            <p:cNvCxnSpPr/>
            <p:nvPr/>
          </p:nvCxnSpPr>
          <p:spPr>
            <a:xfrm flipH="1">
              <a:off x="1312505" y="3638550"/>
              <a:ext cx="4572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260965" y="3249395"/>
              <a:ext cx="13003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smtClean="0"/>
                <a:t>Phòng bếp</a:t>
              </a:r>
              <a:endParaRPr lang="en-US" sz="1800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657600" y="4006963"/>
            <a:ext cx="1646605" cy="739060"/>
            <a:chOff x="3496819" y="4146333"/>
            <a:chExt cx="1646605" cy="739060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4307773" y="4146333"/>
              <a:ext cx="0" cy="3810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3496819" y="4516061"/>
              <a:ext cx="16466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smtClean="0"/>
                <a:t>Phòng vệ sinh</a:t>
              </a:r>
              <a:endParaRPr lang="en-US" sz="180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996546" y="1895868"/>
            <a:ext cx="1528956" cy="414041"/>
            <a:chOff x="6858000" y="1700509"/>
            <a:chExt cx="1528956" cy="414041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6858000" y="2114550"/>
              <a:ext cx="4572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7086600" y="1700509"/>
              <a:ext cx="13003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smtClean="0"/>
                <a:t>Phòng ngủ</a:t>
              </a:r>
              <a:endParaRPr lang="en-US" sz="180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996546" y="3341729"/>
            <a:ext cx="1586950" cy="369332"/>
            <a:chOff x="6767946" y="3193018"/>
            <a:chExt cx="1586950" cy="369332"/>
          </a:xfrm>
        </p:grpSpPr>
        <p:cxnSp>
          <p:nvCxnSpPr>
            <p:cNvPr id="10" name="Straight Connector 9"/>
            <p:cNvCxnSpPr/>
            <p:nvPr/>
          </p:nvCxnSpPr>
          <p:spPr>
            <a:xfrm flipH="1">
              <a:off x="6767946" y="3562350"/>
              <a:ext cx="4572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7118660" y="3193018"/>
              <a:ext cx="12362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smtClean="0"/>
                <a:t>Chỗ để xe</a:t>
              </a:r>
              <a:endParaRPr lang="en-US" sz="1800"/>
            </a:p>
          </p:txBody>
        </p:sp>
      </p:grp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0" y="590550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733800" y="134907"/>
            <a:ext cx="1609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smtClean="0">
                <a:solidFill>
                  <a:srgbClr val="FF0000"/>
                </a:solidFill>
              </a:rPr>
              <a:t>KHÁM PHÁ</a:t>
            </a:r>
            <a:endParaRPr lang="en-US" sz="1800" b="1">
              <a:solidFill>
                <a:srgbClr val="FF0000"/>
              </a:solidFill>
            </a:endParaRPr>
          </a:p>
        </p:txBody>
      </p:sp>
      <p:sp>
        <p:nvSpPr>
          <p:cNvPr id="10" name="Cloud Callout 9"/>
          <p:cNvSpPr/>
          <p:nvPr/>
        </p:nvSpPr>
        <p:spPr>
          <a:xfrm>
            <a:off x="381000" y="748715"/>
            <a:ext cx="3352800" cy="2667000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smtClean="0">
                <a:solidFill>
                  <a:schemeClr val="tx1">
                    <a:lumMod val="50000"/>
                  </a:schemeClr>
                </a:solidFill>
              </a:rPr>
              <a:t>Quan sát hình 1.4 em có thể nhận biết được những chức năng nào trong ngôi nhà?</a:t>
            </a:r>
            <a:endParaRPr lang="en-US" sz="200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4110" y="1123950"/>
            <a:ext cx="4114800" cy="2972151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4544767" y="594826"/>
            <a:ext cx="1380506" cy="681524"/>
            <a:chOff x="4544767" y="594826"/>
            <a:chExt cx="1380506" cy="681524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5181600" y="898327"/>
              <a:ext cx="0" cy="378023"/>
            </a:xfrm>
            <a:prstGeom prst="line">
              <a:avLst/>
            </a:prstGeom>
            <a:ln w="285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4544767" y="594826"/>
              <a:ext cx="138050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smtClean="0">
                  <a:solidFill>
                    <a:srgbClr val="FF0000"/>
                  </a:solidFill>
                </a:rPr>
                <a:t>Phòng khách</a:t>
              </a:r>
              <a:endParaRPr lang="en-US" sz="1600">
                <a:solidFill>
                  <a:srgbClr val="FF0000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629400" y="644523"/>
            <a:ext cx="1175322" cy="681524"/>
            <a:chOff x="4544767" y="594826"/>
            <a:chExt cx="1175322" cy="68152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181600" y="898327"/>
              <a:ext cx="0" cy="378023"/>
            </a:xfrm>
            <a:prstGeom prst="line">
              <a:avLst/>
            </a:prstGeom>
            <a:ln w="285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4544767" y="594826"/>
              <a:ext cx="117532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smtClean="0">
                  <a:solidFill>
                    <a:srgbClr val="FF0000"/>
                  </a:solidFill>
                </a:rPr>
                <a:t>Phòng ngủ</a:t>
              </a:r>
              <a:endParaRPr lang="en-US" sz="1600">
                <a:solidFill>
                  <a:srgbClr val="FF0000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593939" y="3907089"/>
            <a:ext cx="1175322" cy="679615"/>
            <a:chOff x="4593939" y="3907089"/>
            <a:chExt cx="1175322" cy="679615"/>
          </a:xfrm>
        </p:grpSpPr>
        <p:cxnSp>
          <p:nvCxnSpPr>
            <p:cNvPr id="22" name="Straight Connector 21"/>
            <p:cNvCxnSpPr/>
            <p:nvPr/>
          </p:nvCxnSpPr>
          <p:spPr>
            <a:xfrm>
              <a:off x="5235020" y="3907089"/>
              <a:ext cx="0" cy="378023"/>
            </a:xfrm>
            <a:prstGeom prst="line">
              <a:avLst/>
            </a:prstGeom>
            <a:ln w="285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4593939" y="4248150"/>
              <a:ext cx="117532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smtClean="0">
                  <a:solidFill>
                    <a:srgbClr val="FF0000"/>
                  </a:solidFill>
                </a:rPr>
                <a:t>Phòng bếp</a:t>
              </a:r>
              <a:endParaRPr lang="en-US" sz="1600">
                <a:solidFill>
                  <a:srgbClr val="FF0000"/>
                </a:solidFill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616959" y="3908342"/>
            <a:ext cx="1483098" cy="679615"/>
            <a:chOff x="4593939" y="3907089"/>
            <a:chExt cx="1483098" cy="679615"/>
          </a:xfrm>
        </p:grpSpPr>
        <p:cxnSp>
          <p:nvCxnSpPr>
            <p:cNvPr id="29" name="Straight Connector 28"/>
            <p:cNvCxnSpPr/>
            <p:nvPr/>
          </p:nvCxnSpPr>
          <p:spPr>
            <a:xfrm>
              <a:off x="5235020" y="3907089"/>
              <a:ext cx="0" cy="378023"/>
            </a:xfrm>
            <a:prstGeom prst="line">
              <a:avLst/>
            </a:prstGeom>
            <a:ln w="285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4593939" y="4248150"/>
              <a:ext cx="148309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smtClean="0">
                  <a:solidFill>
                    <a:srgbClr val="FF0000"/>
                  </a:solidFill>
                </a:rPr>
                <a:t>Phòng vệ sinh</a:t>
              </a:r>
              <a:endParaRPr lang="en-US" sz="160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4"/>
          <p:cNvSpPr txBox="1">
            <a:spLocks noGrp="1"/>
          </p:cNvSpPr>
          <p:nvPr>
            <p:ph type="title"/>
          </p:nvPr>
        </p:nvSpPr>
        <p:spPr>
          <a:xfrm>
            <a:off x="381000" y="438150"/>
            <a:ext cx="7543800" cy="36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smtClean="0">
                <a:solidFill>
                  <a:srgbClr val="002060"/>
                </a:solidFill>
                <a:latin typeface="+mj-lt"/>
              </a:rPr>
              <a:t>III. KIẾN TRÚC NHÀ Ở ĐẶC TRƯNG CỦA VIỆT NAM</a:t>
            </a:r>
            <a:endParaRPr sz="240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4" name="Oval 3"/>
          <p:cNvSpPr/>
          <p:nvPr/>
        </p:nvSpPr>
        <p:spPr>
          <a:xfrm>
            <a:off x="3334139" y="971550"/>
            <a:ext cx="2362200" cy="1752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000" b="1" smtClean="0"/>
              <a:t>KIẾN TRÚC NHÀ Ở</a:t>
            </a:r>
            <a:endParaRPr lang="en-US" sz="2000" b="1"/>
          </a:p>
        </p:txBody>
      </p:sp>
      <p:grpSp>
        <p:nvGrpSpPr>
          <p:cNvPr id="21" name="Group 20"/>
          <p:cNvGrpSpPr/>
          <p:nvPr/>
        </p:nvGrpSpPr>
        <p:grpSpPr>
          <a:xfrm>
            <a:off x="1219200" y="2724150"/>
            <a:ext cx="3296039" cy="1752211"/>
            <a:chOff x="1219200" y="2724150"/>
            <a:chExt cx="3296039" cy="1752211"/>
          </a:xfrm>
        </p:grpSpPr>
        <p:sp>
          <p:nvSpPr>
            <p:cNvPr id="5" name="Rectangle 4"/>
            <p:cNvSpPr/>
            <p:nvPr/>
          </p:nvSpPr>
          <p:spPr>
            <a:xfrm>
              <a:off x="1219200" y="3180961"/>
              <a:ext cx="1752600" cy="1295400"/>
            </a:xfrm>
            <a:prstGeom prst="rect">
              <a:avLst/>
            </a:prstGeom>
            <a:solidFill>
              <a:srgbClr val="92D050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1800" b="1" smtClean="0">
                  <a:solidFill>
                    <a:srgbClr val="002060"/>
                  </a:solidFill>
                </a:rPr>
                <a:t>NHÓM 1</a:t>
              </a:r>
              <a:endParaRPr lang="en-US" sz="1800" b="1" smtClean="0">
                <a:solidFill>
                  <a:srgbClr val="002060"/>
                </a:solidFill>
              </a:endParaRPr>
            </a:p>
            <a:p>
              <a:pPr algn="ctr">
                <a:lnSpc>
                  <a:spcPct val="150000"/>
                </a:lnSpc>
              </a:pPr>
              <a:r>
                <a:rPr lang="en-US" sz="1800" smtClean="0">
                  <a:solidFill>
                    <a:srgbClr val="002060"/>
                  </a:solidFill>
                </a:rPr>
                <a:t>Tìm hiểu nhà ở nông thôn</a:t>
              </a:r>
              <a:endParaRPr lang="en-US" sz="1800">
                <a:solidFill>
                  <a:srgbClr val="002060"/>
                </a:solidFill>
              </a:endParaRPr>
            </a:p>
          </p:txBody>
        </p:sp>
        <p:cxnSp>
          <p:nvCxnSpPr>
            <p:cNvPr id="8" name="Straight Connector 7"/>
            <p:cNvCxnSpPr>
              <a:stCxn id="5" idx="0"/>
              <a:endCxn id="4" idx="4"/>
            </p:cNvCxnSpPr>
            <p:nvPr/>
          </p:nvCxnSpPr>
          <p:spPr>
            <a:xfrm flipV="1">
              <a:off x="2095500" y="2724150"/>
              <a:ext cx="2419739" cy="456811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/>
          <p:cNvGrpSpPr/>
          <p:nvPr/>
        </p:nvGrpSpPr>
        <p:grpSpPr>
          <a:xfrm>
            <a:off x="3638939" y="2724150"/>
            <a:ext cx="1752600" cy="1752600"/>
            <a:chOff x="3638939" y="2724150"/>
            <a:chExt cx="1752600" cy="1752600"/>
          </a:xfrm>
        </p:grpSpPr>
        <p:sp>
          <p:nvSpPr>
            <p:cNvPr id="10" name="Rectangle 9"/>
            <p:cNvSpPr/>
            <p:nvPr/>
          </p:nvSpPr>
          <p:spPr>
            <a:xfrm>
              <a:off x="3638939" y="3181350"/>
              <a:ext cx="1752600" cy="1295400"/>
            </a:xfrm>
            <a:prstGeom prst="rect">
              <a:avLst/>
            </a:prstGeom>
            <a:solidFill>
              <a:srgbClr val="92D050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1800" b="1" smtClean="0">
                  <a:solidFill>
                    <a:srgbClr val="002060"/>
                  </a:solidFill>
                </a:rPr>
                <a:t>NHÓM 2</a:t>
              </a:r>
              <a:endParaRPr lang="en-US" sz="1800" b="1" smtClean="0">
                <a:solidFill>
                  <a:srgbClr val="002060"/>
                </a:solidFill>
              </a:endParaRPr>
            </a:p>
            <a:p>
              <a:pPr algn="ctr">
                <a:lnSpc>
                  <a:spcPct val="150000"/>
                </a:lnSpc>
              </a:pPr>
              <a:r>
                <a:rPr lang="en-US" sz="1800" smtClean="0">
                  <a:solidFill>
                    <a:srgbClr val="002060"/>
                  </a:solidFill>
                </a:rPr>
                <a:t>Tìm hiểu nhà ở thành thị</a:t>
              </a:r>
              <a:endParaRPr lang="en-US" sz="1800">
                <a:solidFill>
                  <a:srgbClr val="002060"/>
                </a:solidFill>
              </a:endParaRPr>
            </a:p>
          </p:txBody>
        </p:sp>
        <p:cxnSp>
          <p:nvCxnSpPr>
            <p:cNvPr id="14" name="Straight Connector 13"/>
            <p:cNvCxnSpPr>
              <a:stCxn id="10" idx="0"/>
              <a:endCxn id="4" idx="4"/>
            </p:cNvCxnSpPr>
            <p:nvPr/>
          </p:nvCxnSpPr>
          <p:spPr>
            <a:xfrm flipV="1">
              <a:off x="4515239" y="2724150"/>
              <a:ext cx="0" cy="457200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22"/>
          <p:cNvGrpSpPr/>
          <p:nvPr/>
        </p:nvGrpSpPr>
        <p:grpSpPr>
          <a:xfrm>
            <a:off x="4515239" y="2724150"/>
            <a:ext cx="3409561" cy="1761153"/>
            <a:chOff x="4515239" y="2724150"/>
            <a:chExt cx="3409561" cy="1761153"/>
          </a:xfrm>
        </p:grpSpPr>
        <p:sp>
          <p:nvSpPr>
            <p:cNvPr id="11" name="Rectangle 10"/>
            <p:cNvSpPr/>
            <p:nvPr/>
          </p:nvSpPr>
          <p:spPr>
            <a:xfrm>
              <a:off x="6019800" y="3189903"/>
              <a:ext cx="1905000" cy="1295400"/>
            </a:xfrm>
            <a:prstGeom prst="rect">
              <a:avLst/>
            </a:prstGeom>
            <a:solidFill>
              <a:srgbClr val="92D050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1800" b="1" smtClean="0">
                  <a:solidFill>
                    <a:srgbClr val="002060"/>
                  </a:solidFill>
                </a:rPr>
                <a:t>NHÓM 3</a:t>
              </a:r>
              <a:endParaRPr lang="en-US" sz="1800" b="1" smtClean="0">
                <a:solidFill>
                  <a:srgbClr val="002060"/>
                </a:solidFill>
              </a:endParaRPr>
            </a:p>
            <a:p>
              <a:pPr algn="ctr">
                <a:lnSpc>
                  <a:spcPct val="150000"/>
                </a:lnSpc>
              </a:pPr>
              <a:r>
                <a:rPr lang="en-US" sz="1800" smtClean="0">
                  <a:solidFill>
                    <a:srgbClr val="002060"/>
                  </a:solidFill>
                </a:rPr>
                <a:t>Tìm hiểu nhà ở các khu đặc thù</a:t>
              </a:r>
              <a:endParaRPr lang="en-US" sz="1800">
                <a:solidFill>
                  <a:srgbClr val="002060"/>
                </a:solidFill>
              </a:endParaRPr>
            </a:p>
          </p:txBody>
        </p:sp>
        <p:cxnSp>
          <p:nvCxnSpPr>
            <p:cNvPr id="19" name="Straight Connector 18"/>
            <p:cNvCxnSpPr>
              <a:stCxn id="11" idx="0"/>
              <a:endCxn id="4" idx="4"/>
            </p:cNvCxnSpPr>
            <p:nvPr/>
          </p:nvCxnSpPr>
          <p:spPr>
            <a:xfrm flipH="1" flipV="1">
              <a:off x="4515239" y="2724150"/>
              <a:ext cx="2457061" cy="465753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Flowchart: Multidocument 19"/>
          <p:cNvSpPr/>
          <p:nvPr/>
        </p:nvSpPr>
        <p:spPr>
          <a:xfrm>
            <a:off x="6553200" y="1123950"/>
            <a:ext cx="1219200" cy="533400"/>
          </a:xfrm>
          <a:prstGeom prst="flowChartMultidocumen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smtClean="0">
                <a:solidFill>
                  <a:srgbClr val="FF0000"/>
                </a:solidFill>
              </a:rPr>
              <a:t>5 : 00</a:t>
            </a:r>
            <a:endParaRPr lang="en-US" sz="18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" grpId="0"/>
      <p:bldP spid="4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4"/>
          <p:cNvSpPr txBox="1">
            <a:spLocks noGrp="1"/>
          </p:cNvSpPr>
          <p:nvPr>
            <p:ph type="title"/>
          </p:nvPr>
        </p:nvSpPr>
        <p:spPr>
          <a:xfrm>
            <a:off x="381000" y="438150"/>
            <a:ext cx="7543800" cy="36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smtClean="0">
                <a:solidFill>
                  <a:srgbClr val="002060"/>
                </a:solidFill>
                <a:latin typeface="+mj-lt"/>
              </a:rPr>
              <a:t>III. KIẾN TRÚC NHÀ Ở ĐẶC TRƯNG CỦA VIỆT NAM</a:t>
            </a:r>
            <a:endParaRPr sz="240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7200" y="895350"/>
            <a:ext cx="25330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smtClean="0">
                <a:solidFill>
                  <a:srgbClr val="FF0000"/>
                </a:solidFill>
              </a:rPr>
              <a:t>1. Nhà ở nông thôn</a:t>
            </a:r>
            <a:endParaRPr lang="en-US" sz="2000" b="1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352550"/>
            <a:ext cx="4419600" cy="33432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103845" y="1657350"/>
            <a:ext cx="3483646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smtClean="0">
                <a:solidFill>
                  <a:srgbClr val="FF0000"/>
                </a:solidFill>
              </a:rPr>
              <a:t>- Nhà được chia thành 3 gian </a:t>
            </a:r>
            <a:endParaRPr lang="en-US" sz="180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800" smtClean="0">
                <a:solidFill>
                  <a:srgbClr val="FF0000"/>
                </a:solidFill>
              </a:rPr>
              <a:t>phòng gồm:</a:t>
            </a:r>
            <a:endParaRPr lang="en-US" sz="180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800" smtClean="0">
                <a:solidFill>
                  <a:srgbClr val="FF0000"/>
                </a:solidFill>
              </a:rPr>
              <a:t>+ Gian chính lớn ở giữa</a:t>
            </a:r>
            <a:endParaRPr lang="en-US" sz="180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800" smtClean="0">
                <a:solidFill>
                  <a:srgbClr val="FF0000"/>
                </a:solidFill>
              </a:rPr>
              <a:t>+ Hai gian nhỏ ở hai bên</a:t>
            </a:r>
            <a:endParaRPr lang="en-US" sz="180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800" smtClean="0">
                <a:solidFill>
                  <a:srgbClr val="FF0000"/>
                </a:solidFill>
              </a:rPr>
              <a:t>- Các gian được phân chia bằng</a:t>
            </a:r>
            <a:endParaRPr lang="en-US" sz="180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800">
                <a:solidFill>
                  <a:srgbClr val="FF0000"/>
                </a:solidFill>
              </a:rPr>
              <a:t>h</a:t>
            </a:r>
            <a:r>
              <a:rPr lang="en-US" sz="1800" smtClean="0">
                <a:solidFill>
                  <a:srgbClr val="FF0000"/>
                </a:solidFill>
              </a:rPr>
              <a:t>ệ thống tường hoặc cột nhà</a:t>
            </a:r>
            <a:endParaRPr lang="en-US" sz="180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" grpId="0"/>
      <p:bldP spid="2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495240"/>
            <a:ext cx="23599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smtClean="0">
                <a:solidFill>
                  <a:srgbClr val="FF0000"/>
                </a:solidFill>
              </a:rPr>
              <a:t>2. Nhà ở thành thị</a:t>
            </a:r>
            <a:endParaRPr lang="en-US" sz="2000" b="1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43669" y="1962150"/>
            <a:ext cx="367280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smtClean="0">
                <a:solidFill>
                  <a:srgbClr val="FF0000"/>
                </a:solidFill>
              </a:rPr>
              <a:t>- Kiến trúc nhà mặt phố chú trọng </a:t>
            </a:r>
            <a:endParaRPr lang="en-US" sz="180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800">
                <a:solidFill>
                  <a:srgbClr val="FF0000"/>
                </a:solidFill>
              </a:rPr>
              <a:t>t</a:t>
            </a:r>
            <a:r>
              <a:rPr lang="en-US" sz="1800" smtClean="0">
                <a:solidFill>
                  <a:srgbClr val="FF0000"/>
                </a:solidFill>
              </a:rPr>
              <a:t>iết kiệm đất, xây nhiều tầng.</a:t>
            </a:r>
            <a:endParaRPr lang="en-US" sz="180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800" smtClean="0">
                <a:solidFill>
                  <a:srgbClr val="FF0000"/>
                </a:solidFill>
              </a:rPr>
              <a:t>- Tận dụng mặt tiền để thiết kế và </a:t>
            </a:r>
            <a:endParaRPr lang="en-US" sz="180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800">
                <a:solidFill>
                  <a:srgbClr val="FF0000"/>
                </a:solidFill>
              </a:rPr>
              <a:t>k</a:t>
            </a:r>
            <a:r>
              <a:rPr lang="en-US" sz="1800" smtClean="0">
                <a:solidFill>
                  <a:srgbClr val="FF0000"/>
                </a:solidFill>
              </a:rPr>
              <a:t>inh doanh.</a:t>
            </a:r>
            <a:endParaRPr lang="en-US" sz="1800" smtClean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56" y="1387910"/>
            <a:ext cx="4343400" cy="331743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4274" y="971550"/>
            <a:ext cx="1978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i="1" smtClean="0">
                <a:solidFill>
                  <a:srgbClr val="FF0000"/>
                </a:solidFill>
              </a:rPr>
              <a:t>a) Nhà ở mặt phố</a:t>
            </a:r>
            <a:endParaRPr lang="en-US" sz="1800" i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495240"/>
            <a:ext cx="23599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smtClean="0">
                <a:solidFill>
                  <a:srgbClr val="FF0000"/>
                </a:solidFill>
              </a:rPr>
              <a:t>2. Nhà ở thành thị</a:t>
            </a:r>
            <a:endParaRPr lang="en-US" sz="2000" b="1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05400" y="1962150"/>
            <a:ext cx="3613662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smtClean="0">
                <a:solidFill>
                  <a:srgbClr val="FF0000"/>
                </a:solidFill>
              </a:rPr>
              <a:t>- Chung cư xây dựng để phục vụ </a:t>
            </a:r>
            <a:endParaRPr lang="en-US" sz="180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800">
                <a:solidFill>
                  <a:srgbClr val="FF0000"/>
                </a:solidFill>
              </a:rPr>
              <a:t>n</a:t>
            </a:r>
            <a:r>
              <a:rPr lang="en-US" sz="1800" smtClean="0">
                <a:solidFill>
                  <a:srgbClr val="FF0000"/>
                </a:solidFill>
              </a:rPr>
              <a:t>hiều gia đình.</a:t>
            </a:r>
            <a:endParaRPr lang="en-US" sz="180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800" smtClean="0">
                <a:solidFill>
                  <a:srgbClr val="FF0000"/>
                </a:solidFill>
              </a:rPr>
              <a:t>- Các khu vực để xe, mua bán, sân chơi, cầu thang… đều sử dụng chung</a:t>
            </a:r>
            <a:endParaRPr lang="en-US" sz="1800" smtClean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4274" y="971550"/>
            <a:ext cx="2098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i="1" smtClean="0">
                <a:solidFill>
                  <a:srgbClr val="FF0000"/>
                </a:solidFill>
              </a:rPr>
              <a:t>b) Nhà ở chung cư</a:t>
            </a:r>
            <a:endParaRPr lang="en-US" sz="1800" i="1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41" y="1376261"/>
            <a:ext cx="4343400" cy="3278734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495240"/>
            <a:ext cx="32159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smtClean="0">
                <a:solidFill>
                  <a:srgbClr val="FF0000"/>
                </a:solidFill>
              </a:rPr>
              <a:t>3. Nhà ở các khu đặc thù</a:t>
            </a:r>
            <a:endParaRPr lang="en-US" sz="2000" b="1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29200" y="2038350"/>
            <a:ext cx="3613662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smtClean="0">
                <a:solidFill>
                  <a:srgbClr val="FF0000"/>
                </a:solidFill>
              </a:rPr>
              <a:t>- Nhà sàn được dựng trên mặt đất, gồm :</a:t>
            </a:r>
            <a:endParaRPr lang="en-US" sz="180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800" smtClean="0">
                <a:solidFill>
                  <a:srgbClr val="FF0000"/>
                </a:solidFill>
              </a:rPr>
              <a:t>+ Phần sàn: sinh hoạt, nấu ăn…</a:t>
            </a:r>
            <a:endParaRPr lang="en-US" sz="180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800" smtClean="0">
                <a:solidFill>
                  <a:srgbClr val="FF0000"/>
                </a:solidFill>
              </a:rPr>
              <a:t>+ Phần dưới dàn: cất giữ dụng cụ lao động, xe cộ…</a:t>
            </a:r>
            <a:endParaRPr lang="en-US" sz="1800" smtClean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4274" y="971550"/>
            <a:ext cx="1313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i="1" smtClean="0">
                <a:solidFill>
                  <a:srgbClr val="FF0000"/>
                </a:solidFill>
              </a:rPr>
              <a:t>a) Nhà sàn</a:t>
            </a:r>
            <a:endParaRPr lang="en-US" sz="1800" i="1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274" y="1484864"/>
            <a:ext cx="4378726" cy="3095625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61950"/>
            <a:ext cx="32159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smtClean="0">
                <a:solidFill>
                  <a:srgbClr val="FF0000"/>
                </a:solidFill>
              </a:rPr>
              <a:t>3. Nhà ở các khu đặc thù</a:t>
            </a:r>
            <a:endParaRPr lang="en-US" sz="2000" b="1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21086" y="1809750"/>
            <a:ext cx="330886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smtClean="0">
                <a:solidFill>
                  <a:srgbClr val="FF0000"/>
                </a:solidFill>
              </a:rPr>
              <a:t>- Nhà nổi thiết kế có hệ thống phao dưới sàn.</a:t>
            </a:r>
            <a:endParaRPr lang="en-US" sz="180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800" smtClean="0">
                <a:solidFill>
                  <a:srgbClr val="FF0000"/>
                </a:solidFill>
              </a:rPr>
              <a:t>- Nhà có thể di động hoặc cố định.</a:t>
            </a:r>
            <a:endParaRPr lang="en-US" sz="1800" smtClean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2050" y="786884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i="1" smtClean="0">
                <a:solidFill>
                  <a:srgbClr val="FF0000"/>
                </a:solidFill>
              </a:rPr>
              <a:t>b) Nhà nổi</a:t>
            </a:r>
            <a:endParaRPr lang="en-US" sz="1800" i="1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65158"/>
            <a:ext cx="4876800" cy="3502615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5"/>
          <p:cNvSpPr txBox="1">
            <a:spLocks noGrp="1"/>
          </p:cNvSpPr>
          <p:nvPr>
            <p:ph type="title"/>
          </p:nvPr>
        </p:nvSpPr>
        <p:spPr>
          <a:xfrm>
            <a:off x="3200400" y="133350"/>
            <a:ext cx="2660700" cy="36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smtClean="0">
                <a:solidFill>
                  <a:srgbClr val="FF0000"/>
                </a:solidFill>
                <a:latin typeface="+mj-lt"/>
              </a:rPr>
              <a:t>BÀI TẬP LUYỆN TẬP</a:t>
            </a:r>
            <a:endParaRPr sz="18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14400" y="602602"/>
            <a:ext cx="75438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vi-VN" sz="1800" b="1">
                <a:solidFill>
                  <a:schemeClr val="tx2">
                    <a:lumMod val="10000"/>
                  </a:schemeClr>
                </a:solidFill>
              </a:rPr>
              <a:t>Câu 1. Nhà ở có vai trò vật chất vì:</a:t>
            </a:r>
            <a:endParaRPr lang="vi-VN" sz="1800" b="1">
              <a:solidFill>
                <a:schemeClr val="tx2">
                  <a:lumMod val="10000"/>
                </a:schemeClr>
              </a:solidFill>
            </a:endParaRPr>
          </a:p>
          <a:p>
            <a:pPr>
              <a:lnSpc>
                <a:spcPct val="200000"/>
              </a:lnSpc>
            </a:pPr>
            <a:r>
              <a:rPr lang="vi-VN" sz="1800"/>
              <a:t>A. Nhà ở là nơi để con người nghỉ ngơi, giúp bảo vệ con người trước tác động của thời tiết.</a:t>
            </a:r>
            <a:endParaRPr lang="vi-VN" sz="1800"/>
          </a:p>
          <a:p>
            <a:pPr>
              <a:lnSpc>
                <a:spcPct val="200000"/>
              </a:lnSpc>
            </a:pPr>
            <a:r>
              <a:rPr lang="vi-VN" sz="1800"/>
              <a:t>B. Nhà ở là nơi để mọi người cùng nhau tạo niềm vui, cảm xúc </a:t>
            </a:r>
            <a:r>
              <a:rPr lang="vi-VN" sz="1800" smtClean="0"/>
              <a:t>tích</a:t>
            </a:r>
            <a:r>
              <a:rPr lang="en-US" sz="1800" smtClean="0"/>
              <a:t> </a:t>
            </a:r>
            <a:r>
              <a:rPr lang="vi-VN" sz="1800" smtClean="0"/>
              <a:t>cực</a:t>
            </a:r>
            <a:r>
              <a:rPr lang="vi-VN" sz="1800"/>
              <a:t>.</a:t>
            </a:r>
            <a:endParaRPr lang="vi-VN" sz="1800"/>
          </a:p>
          <a:p>
            <a:pPr>
              <a:lnSpc>
                <a:spcPct val="200000"/>
              </a:lnSpc>
            </a:pPr>
            <a:r>
              <a:rPr lang="vi-VN" sz="1800"/>
              <a:t>C. Nhà ở là nơi đem đến cho con người cảm giác thân thuộc.</a:t>
            </a:r>
            <a:endParaRPr lang="vi-VN" sz="1800"/>
          </a:p>
          <a:p>
            <a:pPr>
              <a:lnSpc>
                <a:spcPct val="200000"/>
              </a:lnSpc>
            </a:pPr>
            <a:r>
              <a:rPr lang="vi-VN" sz="1800"/>
              <a:t>D. Nhà ở là nơi đem đến cho con người cảm giác riêng tư</a:t>
            </a:r>
            <a:r>
              <a:rPr lang="vi-VN" sz="1800" smtClean="0"/>
              <a:t>.</a:t>
            </a:r>
            <a:endParaRPr lang="en-US" sz="1800" b="1" smtClean="0"/>
          </a:p>
        </p:txBody>
      </p:sp>
      <p:grpSp>
        <p:nvGrpSpPr>
          <p:cNvPr id="13" name="Google Shape;750;p47"/>
          <p:cNvGrpSpPr/>
          <p:nvPr/>
        </p:nvGrpSpPr>
        <p:grpSpPr>
          <a:xfrm>
            <a:off x="563196" y="1352550"/>
            <a:ext cx="351204" cy="324661"/>
            <a:chOff x="5975075" y="2327500"/>
            <a:chExt cx="420100" cy="388350"/>
          </a:xfrm>
        </p:grpSpPr>
        <p:sp>
          <p:nvSpPr>
            <p:cNvPr id="14" name="Google Shape;751;p47"/>
            <p:cNvSpPr/>
            <p:nvPr/>
          </p:nvSpPr>
          <p:spPr>
            <a:xfrm>
              <a:off x="5975075" y="2474650"/>
              <a:ext cx="98325" cy="220450"/>
            </a:xfrm>
            <a:custGeom>
              <a:avLst/>
              <a:gdLst/>
              <a:ahLst/>
              <a:cxnLst/>
              <a:rect l="l" t="t" r="r" b="b"/>
              <a:pathLst>
                <a:path w="3933" h="8818" extrusionOk="0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5" name="Google Shape;752;p47"/>
            <p:cNvSpPr/>
            <p:nvPr/>
          </p:nvSpPr>
          <p:spPr>
            <a:xfrm>
              <a:off x="6088025" y="2327500"/>
              <a:ext cx="307150" cy="388350"/>
            </a:xfrm>
            <a:custGeom>
              <a:avLst/>
              <a:gdLst/>
              <a:ahLst/>
              <a:cxnLst/>
              <a:rect l="l" t="t" r="r" b="b"/>
              <a:pathLst>
                <a:path w="12286" h="15534" extrusionOk="0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9" name="Google Shape;179;p26"/>
          <p:cNvGrpSpPr/>
          <p:nvPr/>
        </p:nvGrpSpPr>
        <p:grpSpPr>
          <a:xfrm>
            <a:off x="4355034" y="428165"/>
            <a:ext cx="433931" cy="318157"/>
            <a:chOff x="3936375" y="3703750"/>
            <a:chExt cx="453050" cy="332175"/>
          </a:xfrm>
        </p:grpSpPr>
        <p:sp>
          <p:nvSpPr>
            <p:cNvPr id="180" name="Google Shape;180;p26"/>
            <p:cNvSpPr/>
            <p:nvPr/>
          </p:nvSpPr>
          <p:spPr>
            <a:xfrm>
              <a:off x="3936375" y="3703750"/>
              <a:ext cx="453050" cy="332175"/>
            </a:xfrm>
            <a:custGeom>
              <a:avLst/>
              <a:gdLst/>
              <a:ahLst/>
              <a:cxnLst/>
              <a:rect l="l" t="t" r="r" b="b"/>
              <a:pathLst>
                <a:path w="18122" h="13287" extrusionOk="0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81" name="Google Shape;181;p26"/>
            <p:cNvSpPr/>
            <p:nvPr/>
          </p:nvSpPr>
          <p:spPr>
            <a:xfrm>
              <a:off x="3988875" y="3864325"/>
              <a:ext cx="77575" cy="133125"/>
            </a:xfrm>
            <a:custGeom>
              <a:avLst/>
              <a:gdLst/>
              <a:ahLst/>
              <a:cxnLst/>
              <a:rect l="l" t="t" r="r" b="b"/>
              <a:pathLst>
                <a:path w="3103" h="5325" extrusionOk="0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82" name="Google Shape;182;p26"/>
            <p:cNvSpPr/>
            <p:nvPr/>
          </p:nvSpPr>
          <p:spPr>
            <a:xfrm>
              <a:off x="4259350" y="3864325"/>
              <a:ext cx="77575" cy="133125"/>
            </a:xfrm>
            <a:custGeom>
              <a:avLst/>
              <a:gdLst/>
              <a:ahLst/>
              <a:cxnLst/>
              <a:rect l="l" t="t" r="r" b="b"/>
              <a:pathLst>
                <a:path w="3103" h="5325" extrusionOk="0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83" name="Google Shape;183;p26"/>
            <p:cNvSpPr/>
            <p:nvPr/>
          </p:nvSpPr>
          <p:spPr>
            <a:xfrm>
              <a:off x="4078625" y="3717800"/>
              <a:ext cx="77575" cy="279650"/>
            </a:xfrm>
            <a:custGeom>
              <a:avLst/>
              <a:gdLst/>
              <a:ahLst/>
              <a:cxnLst/>
              <a:rect l="l" t="t" r="r" b="b"/>
              <a:pathLst>
                <a:path w="3103" h="11186" extrusionOk="0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84" name="Google Shape;184;p26"/>
            <p:cNvSpPr/>
            <p:nvPr/>
          </p:nvSpPr>
          <p:spPr>
            <a:xfrm>
              <a:off x="4168375" y="3788625"/>
              <a:ext cx="78175" cy="208825"/>
            </a:xfrm>
            <a:custGeom>
              <a:avLst/>
              <a:gdLst/>
              <a:ahLst/>
              <a:cxnLst/>
              <a:rect l="l" t="t" r="r" b="b"/>
              <a:pathLst>
                <a:path w="3127" h="8353" extrusionOk="0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455576" y="895350"/>
            <a:ext cx="5235729" cy="3077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vi-VN" sz="1800" b="1">
                <a:solidFill>
                  <a:schemeClr val="tx2">
                    <a:lumMod val="10000"/>
                  </a:schemeClr>
                </a:solidFill>
              </a:rPr>
              <a:t>Câu 2. Nhà ở có đặc điểm chung về</a:t>
            </a:r>
            <a:endParaRPr lang="vi-VN" sz="1800" b="1">
              <a:solidFill>
                <a:schemeClr val="tx2">
                  <a:lumMod val="10000"/>
                </a:schemeClr>
              </a:solidFill>
            </a:endParaRPr>
          </a:p>
          <a:p>
            <a:pPr>
              <a:lnSpc>
                <a:spcPct val="200000"/>
              </a:lnSpc>
            </a:pPr>
            <a:r>
              <a:rPr lang="vi-VN" sz="1800"/>
              <a:t>A. kiến trúc và màu sắc.</a:t>
            </a:r>
            <a:endParaRPr lang="vi-VN" sz="1800"/>
          </a:p>
          <a:p>
            <a:pPr>
              <a:lnSpc>
                <a:spcPct val="200000"/>
              </a:lnSpc>
            </a:pPr>
            <a:r>
              <a:rPr lang="vi-VN" sz="1800"/>
              <a:t>B. cấu tạo và phân chia các khu vực chức năng.</a:t>
            </a:r>
            <a:endParaRPr lang="vi-VN" sz="1800"/>
          </a:p>
          <a:p>
            <a:pPr>
              <a:lnSpc>
                <a:spcPct val="200000"/>
              </a:lnSpc>
            </a:pPr>
            <a:r>
              <a:rPr lang="vi-VN" sz="1800"/>
              <a:t>C. vật liệu xây dựng và cấu tạo.</a:t>
            </a:r>
            <a:endParaRPr lang="vi-VN" sz="1800"/>
          </a:p>
          <a:p>
            <a:pPr>
              <a:lnSpc>
                <a:spcPct val="200000"/>
              </a:lnSpc>
            </a:pPr>
            <a:r>
              <a:rPr lang="vi-VN" sz="1800"/>
              <a:t>D. kiến trúc và phân chia các khu vực chức năng</a:t>
            </a:r>
            <a:r>
              <a:rPr lang="vi-VN"/>
              <a:t>.</a:t>
            </a:r>
            <a:endParaRPr lang="vi-VN"/>
          </a:p>
          <a:p>
            <a:endParaRPr lang="en-US"/>
          </a:p>
        </p:txBody>
      </p:sp>
      <p:grpSp>
        <p:nvGrpSpPr>
          <p:cNvPr id="12" name="Google Shape;750;p47"/>
          <p:cNvGrpSpPr/>
          <p:nvPr/>
        </p:nvGrpSpPr>
        <p:grpSpPr>
          <a:xfrm>
            <a:off x="1104372" y="2145909"/>
            <a:ext cx="351204" cy="324661"/>
            <a:chOff x="5975075" y="2327500"/>
            <a:chExt cx="420100" cy="388350"/>
          </a:xfrm>
        </p:grpSpPr>
        <p:sp>
          <p:nvSpPr>
            <p:cNvPr id="13" name="Google Shape;751;p47"/>
            <p:cNvSpPr/>
            <p:nvPr/>
          </p:nvSpPr>
          <p:spPr>
            <a:xfrm>
              <a:off x="5975075" y="2474650"/>
              <a:ext cx="98325" cy="220450"/>
            </a:xfrm>
            <a:custGeom>
              <a:avLst/>
              <a:gdLst/>
              <a:ahLst/>
              <a:cxnLst/>
              <a:rect l="l" t="t" r="r" b="b"/>
              <a:pathLst>
                <a:path w="3933" h="8818" extrusionOk="0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4" name="Google Shape;752;p47"/>
            <p:cNvSpPr/>
            <p:nvPr/>
          </p:nvSpPr>
          <p:spPr>
            <a:xfrm>
              <a:off x="6088025" y="2327500"/>
              <a:ext cx="307150" cy="388350"/>
            </a:xfrm>
            <a:custGeom>
              <a:avLst/>
              <a:gdLst/>
              <a:ahLst/>
              <a:cxnLst/>
              <a:rect l="l" t="t" r="r" b="b"/>
              <a:pathLst>
                <a:path w="12286" h="15534" extrusionOk="0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>
            <a:spLocks noGrp="1"/>
          </p:cNvSpPr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smtClean="0">
                <a:solidFill>
                  <a:schemeClr val="accent2"/>
                </a:solidFill>
                <a:latin typeface="+mj-lt"/>
              </a:rPr>
              <a:t>K</a:t>
            </a:r>
            <a:r>
              <a:rPr lang="en-GB" sz="2400" smtClean="0">
                <a:solidFill>
                  <a:schemeClr val="accent2"/>
                </a:solidFill>
                <a:latin typeface="+mj-lt"/>
              </a:rPr>
              <a:t>HỞI ĐỘNG</a:t>
            </a:r>
            <a:endParaRPr sz="2400">
              <a:solidFill>
                <a:schemeClr val="accent2"/>
              </a:solidFill>
              <a:latin typeface="+mj-lt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14350"/>
            <a:ext cx="3505200" cy="40957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267200" y="835867"/>
            <a:ext cx="4349268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i="1" smtClean="0">
                <a:solidFill>
                  <a:srgbClr val="002060"/>
                </a:solidFill>
              </a:rPr>
              <a:t>Em hãy tưởng tượng xem, cuộc sống </a:t>
            </a:r>
            <a:endParaRPr lang="en-US" sz="1800" i="1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800" i="1" smtClean="0">
                <a:solidFill>
                  <a:srgbClr val="002060"/>
                </a:solidFill>
              </a:rPr>
              <a:t>của con người sẽ khó khăn như thế nào </a:t>
            </a:r>
            <a:endParaRPr lang="en-US" sz="1800" i="1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800" i="1" smtClean="0">
                <a:solidFill>
                  <a:srgbClr val="002060"/>
                </a:solidFill>
              </a:rPr>
              <a:t>nếu không có nhà ở?</a:t>
            </a:r>
            <a:endParaRPr lang="en-US" sz="1800" i="1">
              <a:solidFill>
                <a:srgbClr val="002060"/>
              </a:solidFill>
            </a:endParaRPr>
          </a:p>
        </p:txBody>
      </p:sp>
      <p:pic>
        <p:nvPicPr>
          <p:cNvPr id="10" name="Picture 9" descr="Những icon đẹp cute, đáng yêu, dí dỏm nhấ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60776" y="2343150"/>
            <a:ext cx="2278224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6" name="Google Shape;196;p27"/>
          <p:cNvGrpSpPr/>
          <p:nvPr/>
        </p:nvGrpSpPr>
        <p:grpSpPr>
          <a:xfrm>
            <a:off x="4355034" y="428165"/>
            <a:ext cx="433931" cy="318157"/>
            <a:chOff x="3936375" y="3703750"/>
            <a:chExt cx="453050" cy="332175"/>
          </a:xfrm>
        </p:grpSpPr>
        <p:sp>
          <p:nvSpPr>
            <p:cNvPr id="197" name="Google Shape;197;p27"/>
            <p:cNvSpPr/>
            <p:nvPr/>
          </p:nvSpPr>
          <p:spPr>
            <a:xfrm>
              <a:off x="3936375" y="3703750"/>
              <a:ext cx="453050" cy="332175"/>
            </a:xfrm>
            <a:custGeom>
              <a:avLst/>
              <a:gdLst/>
              <a:ahLst/>
              <a:cxnLst/>
              <a:rect l="l" t="t" r="r" b="b"/>
              <a:pathLst>
                <a:path w="18122" h="13287" extrusionOk="0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98" name="Google Shape;198;p27"/>
            <p:cNvSpPr/>
            <p:nvPr/>
          </p:nvSpPr>
          <p:spPr>
            <a:xfrm>
              <a:off x="3988875" y="3864325"/>
              <a:ext cx="77575" cy="133125"/>
            </a:xfrm>
            <a:custGeom>
              <a:avLst/>
              <a:gdLst/>
              <a:ahLst/>
              <a:cxnLst/>
              <a:rect l="l" t="t" r="r" b="b"/>
              <a:pathLst>
                <a:path w="3103" h="5325" extrusionOk="0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99" name="Google Shape;199;p27"/>
            <p:cNvSpPr/>
            <p:nvPr/>
          </p:nvSpPr>
          <p:spPr>
            <a:xfrm>
              <a:off x="4259350" y="3864325"/>
              <a:ext cx="77575" cy="133125"/>
            </a:xfrm>
            <a:custGeom>
              <a:avLst/>
              <a:gdLst/>
              <a:ahLst/>
              <a:cxnLst/>
              <a:rect l="l" t="t" r="r" b="b"/>
              <a:pathLst>
                <a:path w="3103" h="5325" extrusionOk="0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00" name="Google Shape;200;p27"/>
            <p:cNvSpPr/>
            <p:nvPr/>
          </p:nvSpPr>
          <p:spPr>
            <a:xfrm>
              <a:off x="4078625" y="3717800"/>
              <a:ext cx="77575" cy="279650"/>
            </a:xfrm>
            <a:custGeom>
              <a:avLst/>
              <a:gdLst/>
              <a:ahLst/>
              <a:cxnLst/>
              <a:rect l="l" t="t" r="r" b="b"/>
              <a:pathLst>
                <a:path w="3103" h="11186" extrusionOk="0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01" name="Google Shape;201;p27"/>
            <p:cNvSpPr/>
            <p:nvPr/>
          </p:nvSpPr>
          <p:spPr>
            <a:xfrm>
              <a:off x="4168375" y="3788625"/>
              <a:ext cx="78175" cy="208825"/>
            </a:xfrm>
            <a:custGeom>
              <a:avLst/>
              <a:gdLst/>
              <a:ahLst/>
              <a:cxnLst/>
              <a:rect l="l" t="t" r="r" b="b"/>
              <a:pathLst>
                <a:path w="3127" h="8353" extrusionOk="0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394468" y="1852082"/>
          <a:ext cx="6096000" cy="2270760"/>
        </p:xfrm>
        <a:graphic>
          <a:graphicData uri="http://schemas.openxmlformats.org/drawingml/2006/table">
            <a:tbl>
              <a:tblPr firstRow="1" bandRow="1">
                <a:tableStyleId>{B9D65BA1-6D69-4548-B479-736EBF70C33D}</a:tableStyleId>
              </a:tblPr>
              <a:tblGrid>
                <a:gridCol w="625781"/>
                <a:gridCol w="1903101"/>
                <a:gridCol w="3567118"/>
              </a:tblGrid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en-US" sz="1600" b="1" smtClean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STT</a:t>
                      </a:r>
                      <a:endParaRPr lang="en-US" sz="1600" b="1">
                        <a:solidFill>
                          <a:schemeClr val="tx2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smtClean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Khu vực</a:t>
                      </a:r>
                      <a:r>
                        <a:rPr lang="en-US" sz="1600" b="1" baseline="0" smtClean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 chính</a:t>
                      </a:r>
                      <a:endParaRPr lang="en-US" sz="1600" b="1">
                        <a:solidFill>
                          <a:schemeClr val="tx2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smtClean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Mô</a:t>
                      </a:r>
                      <a:r>
                        <a:rPr lang="en-US" sz="1600" b="1" baseline="0" smtClean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 tả</a:t>
                      </a:r>
                      <a:endParaRPr lang="en-US" sz="1600" b="1">
                        <a:solidFill>
                          <a:schemeClr val="tx2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lang="en-US" sz="1600" smtClean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1</a:t>
                      </a:r>
                      <a:endParaRPr lang="en-US" sz="1600">
                        <a:solidFill>
                          <a:schemeClr val="tx2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>
                        <a:solidFill>
                          <a:schemeClr val="tx2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smtClean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Là</a:t>
                      </a:r>
                      <a:r>
                        <a:rPr lang="en-US" sz="1600" baseline="0" smtClean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 nơi thể hiện niềm tin tâm linh của mọi người.</a:t>
                      </a:r>
                      <a:endParaRPr lang="en-US" sz="1600">
                        <a:solidFill>
                          <a:schemeClr val="tx2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lang="en-US" sz="1600" smtClean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2</a:t>
                      </a:r>
                      <a:endParaRPr lang="en-US" sz="1600">
                        <a:solidFill>
                          <a:schemeClr val="tx2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>
                        <a:solidFill>
                          <a:schemeClr val="tx2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smtClean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Là</a:t>
                      </a:r>
                      <a:r>
                        <a:rPr lang="en-US" sz="1600" baseline="0" smtClean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 nơi thường được bố trí riêng biệt, để ngủ.</a:t>
                      </a:r>
                      <a:endParaRPr lang="en-US" sz="1600">
                        <a:solidFill>
                          <a:schemeClr val="tx2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lang="en-US" sz="1600" smtClean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3</a:t>
                      </a:r>
                      <a:endParaRPr lang="en-US" sz="1600">
                        <a:solidFill>
                          <a:schemeClr val="tx2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>
                        <a:solidFill>
                          <a:schemeClr val="tx2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smtClean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Là</a:t>
                      </a:r>
                      <a:r>
                        <a:rPr lang="en-US" sz="1600" baseline="0" smtClean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 nơi để gia chủ tiếp khách và các thành viên trong gia đình trò chuyện.</a:t>
                      </a:r>
                      <a:endParaRPr lang="en-US" sz="1600">
                        <a:solidFill>
                          <a:schemeClr val="tx2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108051" y="2495550"/>
            <a:ext cx="18149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mtClean="0">
                <a:solidFill>
                  <a:srgbClr val="FF0000"/>
                </a:solidFill>
              </a:rPr>
              <a:t>Khu vực thờ cúng</a:t>
            </a:r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57400" y="3105150"/>
            <a:ext cx="18582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mtClean="0">
                <a:solidFill>
                  <a:srgbClr val="FF0000"/>
                </a:solidFill>
              </a:rPr>
              <a:t>Khu vực nghỉ ngơi</a:t>
            </a:r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057400" y="3572237"/>
            <a:ext cx="18966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mtClean="0">
                <a:solidFill>
                  <a:srgbClr val="FF0000"/>
                </a:solidFill>
              </a:rPr>
              <a:t>Khu vực sinh hoạt </a:t>
            </a:r>
            <a:endParaRPr lang="en-US" sz="1600" smtClean="0">
              <a:solidFill>
                <a:srgbClr val="FF0000"/>
              </a:solidFill>
            </a:endParaRPr>
          </a:p>
          <a:p>
            <a:r>
              <a:rPr lang="en-US" sz="1600" smtClean="0">
                <a:solidFill>
                  <a:srgbClr val="FF0000"/>
                </a:solidFill>
              </a:rPr>
              <a:t>chung</a:t>
            </a:r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34230" y="755264"/>
            <a:ext cx="65421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1800"/>
              <a:t>Hãy điền tên những khu vực chức năng trong ngôi nhà tương </a:t>
            </a:r>
            <a:endParaRPr lang="en-US" sz="1800" smtClean="0"/>
          </a:p>
          <a:p>
            <a:pPr>
              <a:lnSpc>
                <a:spcPct val="150000"/>
              </a:lnSpc>
            </a:pPr>
            <a:r>
              <a:rPr lang="vi-VN" sz="1800" smtClean="0"/>
              <a:t>ứng </a:t>
            </a:r>
            <a:r>
              <a:rPr lang="vi-VN" sz="1800"/>
              <a:t>với những mô tả trong </a:t>
            </a:r>
            <a:r>
              <a:rPr lang="vi-VN" sz="1800" smtClean="0"/>
              <a:t>Bảng</a:t>
            </a:r>
            <a:r>
              <a:rPr lang="en-US" sz="1800" smtClean="0"/>
              <a:t>:</a:t>
            </a:r>
            <a:endParaRPr lang="en-US" sz="180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/>
      <p:bldP spid="19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2"/>
          <p:cNvSpPr txBox="1">
            <a:spLocks noGrp="1"/>
          </p:cNvSpPr>
          <p:nvPr>
            <p:ph type="title" idx="4294967295"/>
          </p:nvPr>
        </p:nvSpPr>
        <p:spPr>
          <a:xfrm>
            <a:off x="4142705" y="641581"/>
            <a:ext cx="2272750" cy="553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smtClean="0">
                <a:solidFill>
                  <a:srgbClr val="FF0000"/>
                </a:solidFill>
                <a:latin typeface="+mj-lt"/>
              </a:rPr>
              <a:t>BÀI TẬP VẬN DỤNG</a:t>
            </a:r>
            <a:endParaRPr sz="1800">
              <a:solidFill>
                <a:srgbClr val="FF0000"/>
              </a:solidFill>
              <a:latin typeface="+mj-lt"/>
            </a:endParaRPr>
          </a:p>
        </p:txBody>
      </p:sp>
      <p:grpSp>
        <p:nvGrpSpPr>
          <p:cNvPr id="15" name="Google Shape;670;p47"/>
          <p:cNvGrpSpPr/>
          <p:nvPr/>
        </p:nvGrpSpPr>
        <p:grpSpPr>
          <a:xfrm>
            <a:off x="868680" y="842091"/>
            <a:ext cx="3703320" cy="3710859"/>
            <a:chOff x="1246775" y="897847"/>
            <a:chExt cx="445236" cy="537028"/>
          </a:xfrm>
        </p:grpSpPr>
        <p:sp>
          <p:nvSpPr>
            <p:cNvPr id="16" name="Google Shape;671;p47"/>
            <p:cNvSpPr/>
            <p:nvPr/>
          </p:nvSpPr>
          <p:spPr>
            <a:xfrm>
              <a:off x="1246775" y="897847"/>
              <a:ext cx="378575" cy="537028"/>
            </a:xfrm>
            <a:custGeom>
              <a:avLst/>
              <a:gdLst/>
              <a:ahLst/>
              <a:cxnLst/>
              <a:rect l="l" t="t" r="r" b="b"/>
              <a:pathLst>
                <a:path w="15143" h="18563" extrusionOk="0">
                  <a:moveTo>
                    <a:pt x="782" y="1"/>
                  </a:moveTo>
                  <a:lnTo>
                    <a:pt x="636" y="25"/>
                  </a:lnTo>
                  <a:lnTo>
                    <a:pt x="489" y="50"/>
                  </a:lnTo>
                  <a:lnTo>
                    <a:pt x="343" y="123"/>
                  </a:lnTo>
                  <a:lnTo>
                    <a:pt x="220" y="221"/>
                  </a:lnTo>
                  <a:lnTo>
                    <a:pt x="123" y="318"/>
                  </a:lnTo>
                  <a:lnTo>
                    <a:pt x="74" y="465"/>
                  </a:lnTo>
                  <a:lnTo>
                    <a:pt x="25" y="587"/>
                  </a:lnTo>
                  <a:lnTo>
                    <a:pt x="1" y="758"/>
                  </a:lnTo>
                  <a:lnTo>
                    <a:pt x="1" y="17756"/>
                  </a:lnTo>
                  <a:lnTo>
                    <a:pt x="25" y="17903"/>
                  </a:lnTo>
                  <a:lnTo>
                    <a:pt x="74" y="18049"/>
                  </a:lnTo>
                  <a:lnTo>
                    <a:pt x="123" y="18196"/>
                  </a:lnTo>
                  <a:lnTo>
                    <a:pt x="220" y="18318"/>
                  </a:lnTo>
                  <a:lnTo>
                    <a:pt x="343" y="18416"/>
                  </a:lnTo>
                  <a:lnTo>
                    <a:pt x="489" y="18489"/>
                  </a:lnTo>
                  <a:lnTo>
                    <a:pt x="636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8"/>
                  </a:lnTo>
                  <a:lnTo>
                    <a:pt x="14654" y="18489"/>
                  </a:lnTo>
                  <a:lnTo>
                    <a:pt x="14801" y="18416"/>
                  </a:lnTo>
                  <a:lnTo>
                    <a:pt x="14923" y="18318"/>
                  </a:lnTo>
                  <a:lnTo>
                    <a:pt x="15021" y="18196"/>
                  </a:lnTo>
                  <a:lnTo>
                    <a:pt x="15070" y="18049"/>
                  </a:lnTo>
                  <a:lnTo>
                    <a:pt x="15118" y="17903"/>
                  </a:lnTo>
                  <a:lnTo>
                    <a:pt x="15143" y="17756"/>
                  </a:lnTo>
                  <a:lnTo>
                    <a:pt x="15143" y="16608"/>
                  </a:lnTo>
                  <a:lnTo>
                    <a:pt x="2736" y="16608"/>
                  </a:lnTo>
                  <a:lnTo>
                    <a:pt x="2589" y="16584"/>
                  </a:lnTo>
                  <a:lnTo>
                    <a:pt x="2443" y="16535"/>
                  </a:lnTo>
                  <a:lnTo>
                    <a:pt x="2296" y="16462"/>
                  </a:lnTo>
                  <a:lnTo>
                    <a:pt x="2174" y="16364"/>
                  </a:lnTo>
                  <a:lnTo>
                    <a:pt x="2077" y="16242"/>
                  </a:lnTo>
                  <a:lnTo>
                    <a:pt x="2028" y="16096"/>
                  </a:lnTo>
                  <a:lnTo>
                    <a:pt x="1979" y="15949"/>
                  </a:lnTo>
                  <a:lnTo>
                    <a:pt x="1954" y="15802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chemeClr val="accent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7" name="Google Shape;672;p47"/>
            <p:cNvSpPr/>
            <p:nvPr/>
          </p:nvSpPr>
          <p:spPr>
            <a:xfrm>
              <a:off x="1265675" y="897847"/>
              <a:ext cx="420750" cy="517102"/>
            </a:xfrm>
            <a:custGeom>
              <a:avLst/>
              <a:gdLst/>
              <a:ahLst/>
              <a:cxnLst/>
              <a:rect l="l" t="t" r="r" b="b"/>
              <a:pathLst>
                <a:path w="15144" h="18562" extrusionOk="0">
                  <a:moveTo>
                    <a:pt x="782" y="0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4"/>
                  </a:lnTo>
                  <a:lnTo>
                    <a:pt x="123" y="342"/>
                  </a:lnTo>
                  <a:lnTo>
                    <a:pt x="74" y="489"/>
                  </a:lnTo>
                  <a:lnTo>
                    <a:pt x="25" y="635"/>
                  </a:lnTo>
                  <a:lnTo>
                    <a:pt x="1" y="782"/>
                  </a:lnTo>
                  <a:lnTo>
                    <a:pt x="1" y="17780"/>
                  </a:lnTo>
                  <a:lnTo>
                    <a:pt x="25" y="17951"/>
                  </a:lnTo>
                  <a:lnTo>
                    <a:pt x="74" y="18098"/>
                  </a:lnTo>
                  <a:lnTo>
                    <a:pt x="123" y="18220"/>
                  </a:lnTo>
                  <a:lnTo>
                    <a:pt x="221" y="18342"/>
                  </a:lnTo>
                  <a:lnTo>
                    <a:pt x="343" y="18440"/>
                  </a:lnTo>
                  <a:lnTo>
                    <a:pt x="489" y="18513"/>
                  </a:lnTo>
                  <a:lnTo>
                    <a:pt x="636" y="18562"/>
                  </a:lnTo>
                  <a:lnTo>
                    <a:pt x="14508" y="18562"/>
                  </a:lnTo>
                  <a:lnTo>
                    <a:pt x="14655" y="18513"/>
                  </a:lnTo>
                  <a:lnTo>
                    <a:pt x="14801" y="18440"/>
                  </a:lnTo>
                  <a:lnTo>
                    <a:pt x="14923" y="18342"/>
                  </a:lnTo>
                  <a:lnTo>
                    <a:pt x="15021" y="18220"/>
                  </a:lnTo>
                  <a:lnTo>
                    <a:pt x="15070" y="18098"/>
                  </a:lnTo>
                  <a:lnTo>
                    <a:pt x="15119" y="17951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6" y="3835"/>
                  </a:lnTo>
                  <a:lnTo>
                    <a:pt x="12066" y="3761"/>
                  </a:lnTo>
                  <a:lnTo>
                    <a:pt x="11846" y="3664"/>
                  </a:lnTo>
                  <a:lnTo>
                    <a:pt x="11651" y="3493"/>
                  </a:lnTo>
                  <a:lnTo>
                    <a:pt x="11504" y="3297"/>
                  </a:lnTo>
                  <a:lnTo>
                    <a:pt x="11382" y="3102"/>
                  </a:lnTo>
                  <a:lnTo>
                    <a:pt x="11309" y="2858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chemeClr val="accent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lnSpc>
                  <a:spcPct val="150000"/>
                </a:lnSpc>
              </a:pPr>
              <a:endParaRPr lang="en-US" sz="1600" smtClean="0"/>
            </a:p>
            <a:p>
              <a:pPr>
                <a:lnSpc>
                  <a:spcPct val="150000"/>
                </a:lnSpc>
              </a:pPr>
              <a:r>
                <a:rPr lang="vi-VN" sz="1600" smtClean="0"/>
                <a:t>Một </a:t>
              </a:r>
              <a:r>
                <a:rPr lang="vi-VN" sz="1600"/>
                <a:t>tin rao bán nhà trên </a:t>
              </a:r>
              <a:endParaRPr lang="en-US" sz="1600" smtClean="0"/>
            </a:p>
            <a:p>
              <a:pPr>
                <a:lnSpc>
                  <a:spcPct val="150000"/>
                </a:lnSpc>
              </a:pPr>
              <a:r>
                <a:rPr lang="vi-VN" sz="1600" smtClean="0"/>
                <a:t>báo </a:t>
              </a:r>
              <a:r>
                <a:rPr lang="vi-VN" sz="1600"/>
                <a:t>được đảng như sau:</a:t>
              </a:r>
              <a:endParaRPr lang="vi-VN" sz="1600"/>
            </a:p>
            <a:p>
              <a:pPr>
                <a:lnSpc>
                  <a:spcPct val="150000"/>
                </a:lnSpc>
              </a:pPr>
              <a:r>
                <a:rPr lang="vi-VN" sz="1600"/>
                <a:t>“Cần bán căn hộ có hai mặt thoáng, diện tích 79 m2 có 3 phòng ngủ, 2 phòng vệ sinh. Toà nhà có hai tầng hầm để xe, có khu sinh hoạt cộng đồng."</a:t>
              </a:r>
              <a:endParaRPr lang="vi-VN" sz="1600"/>
            </a:p>
            <a:p>
              <a:pPr>
                <a:lnSpc>
                  <a:spcPct val="150000"/>
                </a:lnSpc>
              </a:pPr>
              <a:r>
                <a:rPr lang="vi-VN" sz="1600" i="1"/>
                <a:t>Nhà được bán có mấy phòng chức năng và thuộc loại nhà ở nào?</a:t>
              </a:r>
              <a:endParaRPr lang="vi-VN" sz="1600"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8" name="Google Shape;673;p47"/>
            <p:cNvSpPr/>
            <p:nvPr/>
          </p:nvSpPr>
          <p:spPr>
            <a:xfrm>
              <a:off x="1588786" y="903699"/>
              <a:ext cx="103225" cy="84275"/>
            </a:xfrm>
            <a:custGeom>
              <a:avLst/>
              <a:gdLst/>
              <a:ahLst/>
              <a:cxnLst/>
              <a:rect l="l" t="t" r="r" b="b"/>
              <a:pathLst>
                <a:path w="3372" h="3371" extrusionOk="0">
                  <a:moveTo>
                    <a:pt x="1" y="0"/>
                  </a:moveTo>
                  <a:lnTo>
                    <a:pt x="1" y="2589"/>
                  </a:lnTo>
                  <a:lnTo>
                    <a:pt x="1" y="2760"/>
                  </a:lnTo>
                  <a:lnTo>
                    <a:pt x="50" y="2907"/>
                  </a:lnTo>
                  <a:lnTo>
                    <a:pt x="123" y="3029"/>
                  </a:lnTo>
                  <a:lnTo>
                    <a:pt x="221" y="3151"/>
                  </a:lnTo>
                  <a:lnTo>
                    <a:pt x="343" y="3249"/>
                  </a:lnTo>
                  <a:lnTo>
                    <a:pt x="465" y="3322"/>
                  </a:lnTo>
                  <a:lnTo>
                    <a:pt x="611" y="3371"/>
                  </a:lnTo>
                  <a:lnTo>
                    <a:pt x="3371" y="33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chemeClr val="accent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5" name="Right Arrow 4"/>
          <p:cNvSpPr/>
          <p:nvPr/>
        </p:nvSpPr>
        <p:spPr>
          <a:xfrm>
            <a:off x="4648200" y="2038350"/>
            <a:ext cx="762000" cy="1447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486400" y="2343150"/>
            <a:ext cx="29386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800">
                <a:solidFill>
                  <a:srgbClr val="FF0000"/>
                </a:solidFill>
              </a:rPr>
              <a:t>Nhà được bán có 5 phòng </a:t>
            </a:r>
            <a:endParaRPr lang="en-US" sz="1800" smtClean="0">
              <a:solidFill>
                <a:srgbClr val="FF0000"/>
              </a:solidFill>
            </a:endParaRPr>
          </a:p>
          <a:p>
            <a:r>
              <a:rPr lang="vi-VN" sz="1800" smtClean="0">
                <a:solidFill>
                  <a:srgbClr val="FF0000"/>
                </a:solidFill>
              </a:rPr>
              <a:t>chức năng </a:t>
            </a:r>
            <a:r>
              <a:rPr lang="vi-VN" sz="1800">
                <a:solidFill>
                  <a:srgbClr val="FF0000"/>
                </a:solidFill>
              </a:rPr>
              <a:t>và thuộc loại </a:t>
            </a:r>
            <a:endParaRPr lang="en-US" sz="1800" smtClean="0">
              <a:solidFill>
                <a:srgbClr val="FF0000"/>
              </a:solidFill>
            </a:endParaRPr>
          </a:p>
          <a:p>
            <a:r>
              <a:rPr lang="vi-VN" sz="1800" smtClean="0">
                <a:solidFill>
                  <a:srgbClr val="FF0000"/>
                </a:solidFill>
              </a:rPr>
              <a:t>nhà </a:t>
            </a:r>
            <a:r>
              <a:rPr lang="vi-VN" sz="1800">
                <a:solidFill>
                  <a:srgbClr val="FF0000"/>
                </a:solidFill>
              </a:rPr>
              <a:t>ở chung </a:t>
            </a:r>
            <a:r>
              <a:rPr lang="vi-VN" sz="1800" smtClean="0">
                <a:solidFill>
                  <a:srgbClr val="FF0000"/>
                </a:solidFill>
              </a:rPr>
              <a:t>cư</a:t>
            </a:r>
            <a:r>
              <a:rPr lang="en-US" sz="1800" smtClean="0">
                <a:solidFill>
                  <a:srgbClr val="FF0000"/>
                </a:solidFill>
              </a:rPr>
              <a:t>.</a:t>
            </a:r>
            <a:endParaRPr lang="en-US" sz="1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2" grpId="0"/>
      <p:bldP spid="5" grpId="0" animBg="1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loud Callout 11"/>
          <p:cNvSpPr/>
          <p:nvPr/>
        </p:nvSpPr>
        <p:spPr>
          <a:xfrm>
            <a:off x="609600" y="971550"/>
            <a:ext cx="3048000" cy="2514600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smtClean="0">
              <a:solidFill>
                <a:schemeClr val="tx1">
                  <a:lumMod val="50000"/>
                </a:schemeClr>
              </a:solidFill>
            </a:endParaRPr>
          </a:p>
          <a:p>
            <a:pPr algn="ctr"/>
            <a:r>
              <a:rPr lang="en-US" sz="1800" smtClean="0">
                <a:solidFill>
                  <a:schemeClr val="tx1">
                    <a:lumMod val="50000"/>
                  </a:schemeClr>
                </a:solidFill>
              </a:rPr>
              <a:t>Nêu ý tưởng thiết kế ngôi nhà có các phòng chức năng phù hợp với các thành viên trong gia đình em?</a:t>
            </a:r>
            <a:endParaRPr lang="en-US" sz="180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819150"/>
            <a:ext cx="4784806" cy="3405187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8"/>
          <p:cNvSpPr/>
          <p:nvPr/>
        </p:nvSpPr>
        <p:spPr>
          <a:xfrm>
            <a:off x="3048000" y="1809750"/>
            <a:ext cx="2971800" cy="1676400"/>
          </a:xfrm>
          <a:prstGeom prst="chevron">
            <a:avLst>
              <a:gd name="adj" fmla="val 29853"/>
            </a:avLst>
          </a:prstGeom>
          <a:noFill/>
          <a:ln w="76200" cap="flat" cmpd="sng">
            <a:solidFill>
              <a:srgbClr val="FFC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800" b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 </a:t>
            </a:r>
            <a:r>
              <a:rPr lang="en-GB" sz="18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tập và trả lời các câu hỏi </a:t>
            </a:r>
            <a:r>
              <a:rPr lang="en-GB" sz="1800" b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luyện </a:t>
            </a:r>
            <a:r>
              <a:rPr lang="en-GB" sz="18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tập, vận dụng.</a:t>
            </a:r>
            <a:endParaRPr lang="en-GB" sz="18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99999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210" name="Google Shape;210;p28"/>
          <p:cNvSpPr/>
          <p:nvPr/>
        </p:nvSpPr>
        <p:spPr>
          <a:xfrm>
            <a:off x="5692750" y="1809750"/>
            <a:ext cx="2613050" cy="1676400"/>
          </a:xfrm>
          <a:prstGeom prst="chevron">
            <a:avLst>
              <a:gd name="adj" fmla="val 29853"/>
            </a:avLst>
          </a:prstGeom>
          <a:noFill/>
          <a:ln w="76200" cap="flat" cmpd="sng">
            <a:solidFill>
              <a:srgbClr val="00B05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1800" b="1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Chuẩn </a:t>
            </a:r>
            <a:r>
              <a:rPr lang="en-US" sz="1800" b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bị bài </a:t>
            </a:r>
            <a:r>
              <a:rPr lang="en-US" sz="1800" b="1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mới: Bài </a:t>
            </a:r>
            <a:r>
              <a:rPr lang="en-US" sz="1800" b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5</a:t>
            </a:r>
            <a:endParaRPr lang="en-US" sz="18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95600" y="971550"/>
            <a:ext cx="35637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smtClean="0">
                <a:solidFill>
                  <a:srgbClr val="FF0000"/>
                </a:solidFill>
              </a:rPr>
              <a:t>CỦNG CỐ, DẶN DÒ VỀ NHÀ</a:t>
            </a:r>
            <a:endParaRPr lang="en-US" sz="2000" b="1">
              <a:solidFill>
                <a:srgbClr val="FF0000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092367" y="1809750"/>
            <a:ext cx="2288400" cy="1676400"/>
            <a:chOff x="1092367" y="1809750"/>
            <a:chExt cx="2288400" cy="1676400"/>
          </a:xfrm>
        </p:grpSpPr>
        <p:sp>
          <p:nvSpPr>
            <p:cNvPr id="208" name="Google Shape;208;p28"/>
            <p:cNvSpPr/>
            <p:nvPr/>
          </p:nvSpPr>
          <p:spPr>
            <a:xfrm>
              <a:off x="1092367" y="1809750"/>
              <a:ext cx="2288400" cy="1676400"/>
            </a:xfrm>
            <a:prstGeom prst="homePlate">
              <a:avLst>
                <a:gd name="adj" fmla="val 30129"/>
              </a:avLst>
            </a:prstGeom>
            <a:noFill/>
            <a:ln w="76200" cap="flat" cmpd="sng">
              <a:solidFill>
                <a:schemeClr val="accent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B7B7B7"/>
                </a:solidFill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1279413" y="2211933"/>
              <a:ext cx="1914307" cy="872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GB" i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800" b="1" i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Ôn lại các kiến </a:t>
              </a:r>
              <a:endParaRPr lang="en-GB" sz="1800" b="1" i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en-GB" sz="1800" b="1" i="1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thức </a:t>
              </a:r>
              <a:r>
                <a:rPr lang="en-GB" sz="1800" b="1" i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đã học</a:t>
              </a:r>
              <a:endParaRPr lang="en-US" sz="1800" b="1">
                <a:solidFill>
                  <a:srgbClr val="0070C0"/>
                </a:solidFill>
              </a:endParaRPr>
            </a:p>
          </p:txBody>
        </p:sp>
      </p:grp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" grpId="0" animBg="1"/>
      <p:bldP spid="210" grpId="0" animBg="1"/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2" name="Google Shape;422;p35"/>
          <p:cNvGrpSpPr/>
          <p:nvPr/>
        </p:nvGrpSpPr>
        <p:grpSpPr>
          <a:xfrm>
            <a:off x="2310999" y="1241129"/>
            <a:ext cx="4542205" cy="2661224"/>
            <a:chOff x="1177450" y="241631"/>
            <a:chExt cx="6173152" cy="3616776"/>
          </a:xfrm>
          <a:solidFill>
            <a:srgbClr val="FFC000"/>
          </a:solidFill>
        </p:grpSpPr>
        <p:sp>
          <p:nvSpPr>
            <p:cNvPr id="423" name="Google Shape;423;p35"/>
            <p:cNvSpPr/>
            <p:nvPr/>
          </p:nvSpPr>
          <p:spPr>
            <a:xfrm>
              <a:off x="1682275" y="241631"/>
              <a:ext cx="5161606" cy="3454973"/>
            </a:xfrm>
            <a:custGeom>
              <a:avLst/>
              <a:gdLst/>
              <a:ahLst/>
              <a:cxnLst/>
              <a:rect l="l" t="t" r="r" b="b"/>
              <a:pathLst>
                <a:path w="5161606" h="3454973" extrusionOk="0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grp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4" name="Google Shape;424;p35"/>
            <p:cNvSpPr/>
            <p:nvPr/>
          </p:nvSpPr>
          <p:spPr>
            <a:xfrm>
              <a:off x="1177450" y="3763229"/>
              <a:ext cx="6173152" cy="95178"/>
            </a:xfrm>
            <a:custGeom>
              <a:avLst/>
              <a:gdLst/>
              <a:ahLst/>
              <a:cxnLst/>
              <a:rect l="l" t="t" r="r" b="b"/>
              <a:pathLst>
                <a:path w="6173152" h="95178" extrusionOk="0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5" name="Google Shape;425;p35"/>
            <p:cNvSpPr/>
            <p:nvPr/>
          </p:nvSpPr>
          <p:spPr>
            <a:xfrm>
              <a:off x="1177450" y="3687086"/>
              <a:ext cx="6172200" cy="76142"/>
            </a:xfrm>
            <a:custGeom>
              <a:avLst/>
              <a:gdLst/>
              <a:ahLst/>
              <a:cxnLst/>
              <a:rect l="l" t="t" r="r" b="b"/>
              <a:pathLst>
                <a:path w="6172200" h="76142" extrusionOk="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6" name="Google Shape;426;p35"/>
            <p:cNvSpPr/>
            <p:nvPr/>
          </p:nvSpPr>
          <p:spPr>
            <a:xfrm>
              <a:off x="3806350" y="3687086"/>
              <a:ext cx="903922" cy="47589"/>
            </a:xfrm>
            <a:custGeom>
              <a:avLst/>
              <a:gdLst/>
              <a:ahLst/>
              <a:cxnLst/>
              <a:rect l="l" t="t" r="r" b="b"/>
              <a:pathLst>
                <a:path w="903922" h="47589" extrusionOk="0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12" name="Google Shape;1206;p48"/>
          <p:cNvGrpSpPr/>
          <p:nvPr/>
        </p:nvGrpSpPr>
        <p:grpSpPr>
          <a:xfrm>
            <a:off x="4244299" y="361950"/>
            <a:ext cx="666151" cy="625169"/>
            <a:chOff x="1570037" y="1341437"/>
            <a:chExt cx="4943475" cy="4576762"/>
          </a:xfrm>
        </p:grpSpPr>
        <p:sp>
          <p:nvSpPr>
            <p:cNvPr id="13" name="Google Shape;1207;p48"/>
            <p:cNvSpPr/>
            <p:nvPr/>
          </p:nvSpPr>
          <p:spPr>
            <a:xfrm>
              <a:off x="4814887" y="3284537"/>
              <a:ext cx="1673225" cy="1187450"/>
            </a:xfrm>
            <a:custGeom>
              <a:avLst/>
              <a:gdLst/>
              <a:ahLst/>
              <a:cxnLst/>
              <a:rect l="l" t="t" r="r" b="b"/>
              <a:pathLst>
                <a:path w="381" h="270" extrusionOk="0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 panose="020F0502020204030204"/>
                <a:buNone/>
              </a:pPr>
              <a:endParaRPr sz="1400" b="0" i="0" u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4" name="Google Shape;1208;p48"/>
            <p:cNvSpPr/>
            <p:nvPr/>
          </p:nvSpPr>
          <p:spPr>
            <a:xfrm>
              <a:off x="2355850" y="4164012"/>
              <a:ext cx="1208087" cy="1560512"/>
            </a:xfrm>
            <a:custGeom>
              <a:avLst/>
              <a:gdLst/>
              <a:ahLst/>
              <a:cxnLst/>
              <a:rect l="l" t="t" r="r" b="b"/>
              <a:pathLst>
                <a:path w="275" h="355" extrusionOk="0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 panose="020F0502020204030204"/>
                <a:buNone/>
              </a:pPr>
              <a:endParaRPr sz="1400" b="0" i="0" u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5" name="Google Shape;1209;p48"/>
            <p:cNvSpPr/>
            <p:nvPr/>
          </p:nvSpPr>
          <p:spPr>
            <a:xfrm>
              <a:off x="2636837" y="1443037"/>
              <a:ext cx="1581150" cy="1635125"/>
            </a:xfrm>
            <a:custGeom>
              <a:avLst/>
              <a:gdLst/>
              <a:ahLst/>
              <a:cxnLst/>
              <a:rect l="l" t="t" r="r" b="b"/>
              <a:pathLst>
                <a:path w="360" h="372" extrusionOk="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 panose="020F0502020204030204"/>
                <a:buNone/>
              </a:pPr>
              <a:endParaRPr sz="1400" b="0" i="0" u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6" name="Google Shape;1210;p48"/>
            <p:cNvSpPr/>
            <p:nvPr/>
          </p:nvSpPr>
          <p:spPr>
            <a:xfrm>
              <a:off x="1570037" y="3162300"/>
              <a:ext cx="1800225" cy="2562225"/>
            </a:xfrm>
            <a:custGeom>
              <a:avLst/>
              <a:gdLst/>
              <a:ahLst/>
              <a:cxnLst/>
              <a:rect l="l" t="t" r="r" b="b"/>
              <a:pathLst>
                <a:path w="410" h="583" extrusionOk="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 panose="020F0502020204030204"/>
                <a:buNone/>
              </a:pPr>
              <a:endParaRPr sz="1400" b="0" i="0" u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7" name="Google Shape;1211;p48"/>
            <p:cNvSpPr/>
            <p:nvPr/>
          </p:nvSpPr>
          <p:spPr>
            <a:xfrm>
              <a:off x="3101975" y="1341437"/>
              <a:ext cx="2481262" cy="1855787"/>
            </a:xfrm>
            <a:custGeom>
              <a:avLst/>
              <a:gdLst/>
              <a:ahLst/>
              <a:cxnLst/>
              <a:rect l="l" t="t" r="r" b="b"/>
              <a:pathLst>
                <a:path w="565" h="422" extrusionOk="0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 panose="020F0502020204030204"/>
                <a:buNone/>
              </a:pPr>
              <a:endParaRPr sz="1400" b="0" i="0" u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8" name="Google Shape;1212;p48"/>
            <p:cNvSpPr/>
            <p:nvPr/>
          </p:nvSpPr>
          <p:spPr>
            <a:xfrm>
              <a:off x="4019550" y="4094162"/>
              <a:ext cx="2493962" cy="1824037"/>
            </a:xfrm>
            <a:custGeom>
              <a:avLst/>
              <a:gdLst/>
              <a:ahLst/>
              <a:cxnLst/>
              <a:rect l="l" t="t" r="r" b="b"/>
              <a:pathLst>
                <a:path w="568" h="415" extrusionOk="0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 panose="020F0502020204030204"/>
                <a:buNone/>
              </a:pPr>
              <a:endParaRPr sz="1400" b="0" i="0" u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19" name="Google Shape;888;p47"/>
          <p:cNvGrpSpPr/>
          <p:nvPr/>
        </p:nvGrpSpPr>
        <p:grpSpPr>
          <a:xfrm>
            <a:off x="723900" y="748347"/>
            <a:ext cx="990600" cy="1010407"/>
            <a:chOff x="5926225" y="921350"/>
            <a:chExt cx="517800" cy="504350"/>
          </a:xfrm>
        </p:grpSpPr>
        <p:sp>
          <p:nvSpPr>
            <p:cNvPr id="20" name="Google Shape;889;p47"/>
            <p:cNvSpPr/>
            <p:nvPr/>
          </p:nvSpPr>
          <p:spPr>
            <a:xfrm>
              <a:off x="5926225" y="921350"/>
              <a:ext cx="517800" cy="504350"/>
            </a:xfrm>
            <a:custGeom>
              <a:avLst/>
              <a:gdLst/>
              <a:ahLst/>
              <a:cxnLst/>
              <a:rect l="l" t="t" r="r" b="b"/>
              <a:pathLst>
                <a:path w="20712" h="20174" extrusionOk="0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1C232"/>
                </a:solidFill>
              </a:endParaRPr>
            </a:p>
          </p:txBody>
        </p:sp>
        <p:sp>
          <p:nvSpPr>
            <p:cNvPr id="21" name="Google Shape;890;p47"/>
            <p:cNvSpPr/>
            <p:nvPr/>
          </p:nvSpPr>
          <p:spPr>
            <a:xfrm>
              <a:off x="6016600" y="1005000"/>
              <a:ext cx="337050" cy="337050"/>
            </a:xfrm>
            <a:custGeom>
              <a:avLst/>
              <a:gdLst/>
              <a:ahLst/>
              <a:cxnLst/>
              <a:rect l="l" t="t" r="r" b="b"/>
              <a:pathLst>
                <a:path w="13482" h="13482" extrusionOk="0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1C232"/>
                </a:solidFill>
              </a:endParaRPr>
            </a:p>
          </p:txBody>
        </p:sp>
      </p:grpSp>
      <p:grpSp>
        <p:nvGrpSpPr>
          <p:cNvPr id="22" name="Google Shape;888;p47"/>
          <p:cNvGrpSpPr/>
          <p:nvPr/>
        </p:nvGrpSpPr>
        <p:grpSpPr>
          <a:xfrm>
            <a:off x="1714500" y="910702"/>
            <a:ext cx="495300" cy="680469"/>
            <a:chOff x="5926225" y="921350"/>
            <a:chExt cx="517800" cy="504350"/>
          </a:xfrm>
        </p:grpSpPr>
        <p:sp>
          <p:nvSpPr>
            <p:cNvPr id="23" name="Google Shape;889;p47"/>
            <p:cNvSpPr/>
            <p:nvPr/>
          </p:nvSpPr>
          <p:spPr>
            <a:xfrm>
              <a:off x="5926225" y="921350"/>
              <a:ext cx="517800" cy="504350"/>
            </a:xfrm>
            <a:custGeom>
              <a:avLst/>
              <a:gdLst/>
              <a:ahLst/>
              <a:cxnLst/>
              <a:rect l="l" t="t" r="r" b="b"/>
              <a:pathLst>
                <a:path w="20712" h="20174" extrusionOk="0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1C232"/>
                </a:solidFill>
              </a:endParaRPr>
            </a:p>
          </p:txBody>
        </p:sp>
        <p:sp>
          <p:nvSpPr>
            <p:cNvPr id="24" name="Google Shape;890;p47"/>
            <p:cNvSpPr/>
            <p:nvPr/>
          </p:nvSpPr>
          <p:spPr>
            <a:xfrm>
              <a:off x="6016600" y="1005000"/>
              <a:ext cx="337050" cy="337050"/>
            </a:xfrm>
            <a:custGeom>
              <a:avLst/>
              <a:gdLst/>
              <a:ahLst/>
              <a:cxnLst/>
              <a:rect l="l" t="t" r="r" b="b"/>
              <a:pathLst>
                <a:path w="13482" h="13482" extrusionOk="0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1C232"/>
                </a:solidFill>
              </a:endParaRPr>
            </a:p>
          </p:txBody>
        </p:sp>
      </p:grpSp>
      <p:grpSp>
        <p:nvGrpSpPr>
          <p:cNvPr id="25" name="Google Shape;1120;p48"/>
          <p:cNvGrpSpPr/>
          <p:nvPr/>
        </p:nvGrpSpPr>
        <p:grpSpPr>
          <a:xfrm>
            <a:off x="6483199" y="3361334"/>
            <a:ext cx="445785" cy="421964"/>
            <a:chOff x="10914544" y="4407150"/>
            <a:chExt cx="720170" cy="681687"/>
          </a:xfrm>
        </p:grpSpPr>
        <p:sp>
          <p:nvSpPr>
            <p:cNvPr id="26" name="Google Shape;1121;p48"/>
            <p:cNvSpPr/>
            <p:nvPr/>
          </p:nvSpPr>
          <p:spPr>
            <a:xfrm>
              <a:off x="10914544" y="4407150"/>
              <a:ext cx="349099" cy="392923"/>
            </a:xfrm>
            <a:custGeom>
              <a:avLst/>
              <a:gdLst/>
              <a:ahLst/>
              <a:cxnLst/>
              <a:rect l="l" t="t" r="r" b="b"/>
              <a:pathLst>
                <a:path w="632" h="712" extrusionOk="0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 panose="020F0502020204030204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7" name="Google Shape;1122;p48"/>
            <p:cNvSpPr/>
            <p:nvPr/>
          </p:nvSpPr>
          <p:spPr>
            <a:xfrm>
              <a:off x="10933187" y="4759296"/>
              <a:ext cx="393264" cy="329541"/>
            </a:xfrm>
            <a:custGeom>
              <a:avLst/>
              <a:gdLst/>
              <a:ahLst/>
              <a:cxnLst/>
              <a:rect l="l" t="t" r="r" b="b"/>
              <a:pathLst>
                <a:path w="712" h="597" extrusionOk="0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 panose="020F0502020204030204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8" name="Google Shape;1123;p48"/>
            <p:cNvSpPr/>
            <p:nvPr/>
          </p:nvSpPr>
          <p:spPr>
            <a:xfrm>
              <a:off x="11285615" y="4696357"/>
              <a:ext cx="330458" cy="392479"/>
            </a:xfrm>
            <a:custGeom>
              <a:avLst/>
              <a:gdLst/>
              <a:ahLst/>
              <a:cxnLst/>
              <a:rect l="l" t="t" r="r" b="b"/>
              <a:pathLst>
                <a:path w="598" h="711" extrusionOk="0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 panose="020F0502020204030204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9" name="Google Shape;1124;p48"/>
            <p:cNvSpPr/>
            <p:nvPr/>
          </p:nvSpPr>
          <p:spPr>
            <a:xfrm>
              <a:off x="11222808" y="4407150"/>
              <a:ext cx="411906" cy="329541"/>
            </a:xfrm>
            <a:custGeom>
              <a:avLst/>
              <a:gdLst/>
              <a:ahLst/>
              <a:cxnLst/>
              <a:rect l="l" t="t" r="r" b="b"/>
              <a:pathLst>
                <a:path w="746" h="597" extrusionOk="0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 panose="020F0502020204030204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30" name="Google Shape;1120;p48"/>
          <p:cNvGrpSpPr/>
          <p:nvPr/>
        </p:nvGrpSpPr>
        <p:grpSpPr>
          <a:xfrm>
            <a:off x="2267187" y="3354331"/>
            <a:ext cx="445785" cy="421964"/>
            <a:chOff x="10914544" y="4407150"/>
            <a:chExt cx="720170" cy="681687"/>
          </a:xfrm>
        </p:grpSpPr>
        <p:sp>
          <p:nvSpPr>
            <p:cNvPr id="31" name="Google Shape;1121;p48"/>
            <p:cNvSpPr/>
            <p:nvPr/>
          </p:nvSpPr>
          <p:spPr>
            <a:xfrm>
              <a:off x="10914544" y="4407150"/>
              <a:ext cx="349099" cy="392923"/>
            </a:xfrm>
            <a:custGeom>
              <a:avLst/>
              <a:gdLst/>
              <a:ahLst/>
              <a:cxnLst/>
              <a:rect l="l" t="t" r="r" b="b"/>
              <a:pathLst>
                <a:path w="632" h="712" extrusionOk="0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 panose="020F0502020204030204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2" name="Google Shape;1122;p48"/>
            <p:cNvSpPr/>
            <p:nvPr/>
          </p:nvSpPr>
          <p:spPr>
            <a:xfrm>
              <a:off x="10933187" y="4759296"/>
              <a:ext cx="393264" cy="329541"/>
            </a:xfrm>
            <a:custGeom>
              <a:avLst/>
              <a:gdLst/>
              <a:ahLst/>
              <a:cxnLst/>
              <a:rect l="l" t="t" r="r" b="b"/>
              <a:pathLst>
                <a:path w="712" h="597" extrusionOk="0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 panose="020F0502020204030204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3" name="Google Shape;1123;p48"/>
            <p:cNvSpPr/>
            <p:nvPr/>
          </p:nvSpPr>
          <p:spPr>
            <a:xfrm>
              <a:off x="11285615" y="4696357"/>
              <a:ext cx="330458" cy="392479"/>
            </a:xfrm>
            <a:custGeom>
              <a:avLst/>
              <a:gdLst/>
              <a:ahLst/>
              <a:cxnLst/>
              <a:rect l="l" t="t" r="r" b="b"/>
              <a:pathLst>
                <a:path w="598" h="711" extrusionOk="0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 panose="020F0502020204030204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4" name="Google Shape;1124;p48"/>
            <p:cNvSpPr/>
            <p:nvPr/>
          </p:nvSpPr>
          <p:spPr>
            <a:xfrm>
              <a:off x="11222808" y="4407150"/>
              <a:ext cx="411906" cy="329541"/>
            </a:xfrm>
            <a:custGeom>
              <a:avLst/>
              <a:gdLst/>
              <a:ahLst/>
              <a:cxnLst/>
              <a:rect l="l" t="t" r="r" b="b"/>
              <a:pathLst>
                <a:path w="746" h="597" extrusionOk="0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 panose="020F0502020204030204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200400" y="1591171"/>
            <a:ext cx="283763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2400" b="1" i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 ƠN CÁC EM </a:t>
            </a:r>
            <a:br>
              <a:rPr lang="en-GB" sz="2400" b="1" i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b="1" i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 LẮNG NGHE </a:t>
            </a:r>
            <a:endParaRPr lang="en-GB" sz="2400" b="1" i="1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GB" sz="2400" b="1" i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</a:t>
            </a:r>
            <a:r>
              <a:rPr lang="en-GB" sz="2400" b="1" i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GIẢNG!</a:t>
            </a:r>
            <a:endParaRPr lang="en-US" sz="2400" b="1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4"/>
          <p:cNvSpPr txBox="1">
            <a:spLocks noGrp="1"/>
          </p:cNvSpPr>
          <p:nvPr>
            <p:ph type="subTitle" idx="4294967295"/>
          </p:nvPr>
        </p:nvSpPr>
        <p:spPr>
          <a:xfrm>
            <a:off x="1219200" y="1581150"/>
            <a:ext cx="6593700" cy="7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3200" b="1" smtClean="0">
                <a:solidFill>
                  <a:srgbClr val="002060"/>
                </a:solidFill>
                <a:latin typeface="+mj-lt"/>
              </a:rPr>
              <a:t>CHƯƠNG I. NHÀ Ở</a:t>
            </a:r>
            <a:endParaRPr sz="3200" b="1">
              <a:solidFill>
                <a:srgbClr val="002060"/>
              </a:solidFill>
              <a:latin typeface="+mj-lt"/>
            </a:endParaRPr>
          </a:p>
        </p:txBody>
      </p:sp>
      <p:sp>
        <p:nvSpPr>
          <p:cNvPr id="75" name="Google Shape;75;p14"/>
          <p:cNvSpPr txBox="1">
            <a:spLocks noGrp="1"/>
          </p:cNvSpPr>
          <p:nvPr>
            <p:ph type="body" idx="4294967295"/>
          </p:nvPr>
        </p:nvSpPr>
        <p:spPr>
          <a:xfrm>
            <a:off x="1275150" y="2310000"/>
            <a:ext cx="6593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 b="1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BÀI 1: KHÁI QUÁT VỀ NHÀ Ở</a:t>
            </a:r>
            <a:endParaRPr sz="2400" b="1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676400" y="1478329"/>
            <a:ext cx="6562224" cy="1600198"/>
            <a:chOff x="1362576" y="2571751"/>
            <a:chExt cx="6562224" cy="1600198"/>
          </a:xfrm>
        </p:grpSpPr>
        <p:grpSp>
          <p:nvGrpSpPr>
            <p:cNvPr id="7" name="Group 6"/>
            <p:cNvGrpSpPr/>
            <p:nvPr/>
          </p:nvGrpSpPr>
          <p:grpSpPr>
            <a:xfrm>
              <a:off x="6476999" y="2571751"/>
              <a:ext cx="1295401" cy="1600198"/>
              <a:chOff x="6476999" y="2571751"/>
              <a:chExt cx="1295401" cy="1600198"/>
            </a:xfrm>
          </p:grpSpPr>
          <p:sp>
            <p:nvSpPr>
              <p:cNvPr id="9" name="Google Shape;639;p45"/>
              <p:cNvSpPr/>
              <p:nvPr/>
            </p:nvSpPr>
            <p:spPr>
              <a:xfrm>
                <a:off x="7072662" y="2571751"/>
                <a:ext cx="699738" cy="721500"/>
              </a:xfrm>
              <a:prstGeom prst="ellipse">
                <a:avLst/>
              </a:prstGeom>
              <a:solidFill>
                <a:srgbClr val="00B05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>
                  <a:solidFill>
                    <a:schemeClr val="lt1"/>
                  </a:solidFill>
                  <a:latin typeface="Lato" panose="020B0604020202020204"/>
                  <a:ea typeface="Lato" panose="020B0604020202020204"/>
                  <a:cs typeface="Lato" panose="020B0604020202020204"/>
                  <a:sym typeface="Lato" panose="020B0604020202020204"/>
                </a:endParaRPr>
              </a:p>
            </p:txBody>
          </p:sp>
          <p:sp>
            <p:nvSpPr>
              <p:cNvPr id="10" name="Google Shape;642;p45"/>
              <p:cNvSpPr/>
              <p:nvPr/>
            </p:nvSpPr>
            <p:spPr>
              <a:xfrm>
                <a:off x="6741993" y="3464188"/>
                <a:ext cx="680538" cy="707761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>
                  <a:solidFill>
                    <a:schemeClr val="lt1"/>
                  </a:solidFill>
                  <a:latin typeface="Lato" panose="020B0604020202020204"/>
                  <a:ea typeface="Lato" panose="020B0604020202020204"/>
                  <a:cs typeface="Lato" panose="020B0604020202020204"/>
                  <a:sym typeface="Lato" panose="020B0604020202020204"/>
                </a:endParaRPr>
              </a:p>
            </p:txBody>
          </p:sp>
          <p:sp>
            <p:nvSpPr>
              <p:cNvPr id="11" name="Google Shape;643;p45"/>
              <p:cNvSpPr/>
              <p:nvPr/>
            </p:nvSpPr>
            <p:spPr>
              <a:xfrm>
                <a:off x="6476999" y="2864581"/>
                <a:ext cx="454089" cy="438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>
                  <a:solidFill>
                    <a:schemeClr val="lt1"/>
                  </a:solidFill>
                  <a:latin typeface="Lato" panose="020B0604020202020204"/>
                  <a:ea typeface="Lato" panose="020B0604020202020204"/>
                  <a:cs typeface="Lato" panose="020B0604020202020204"/>
                  <a:sym typeface="Lato" panose="020B0604020202020204"/>
                </a:endParaRPr>
              </a:p>
            </p:txBody>
          </p:sp>
        </p:grpSp>
        <p:cxnSp>
          <p:nvCxnSpPr>
            <p:cNvPr id="8" name="Google Shape;633;p45"/>
            <p:cNvCxnSpPr/>
            <p:nvPr/>
          </p:nvCxnSpPr>
          <p:spPr>
            <a:xfrm>
              <a:off x="1362576" y="3410688"/>
              <a:ext cx="6562224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triangle" w="sm" len="sm"/>
              <a:tailEnd type="triangle" w="sm" len="sm"/>
            </a:ln>
          </p:spPr>
        </p:cxnSp>
      </p:grp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build="p"/>
      <p:bldP spid="7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5"/>
          <p:cNvSpPr txBox="1">
            <a:spLocks noGrp="1"/>
          </p:cNvSpPr>
          <p:nvPr>
            <p:ph type="ctrTitle"/>
          </p:nvPr>
        </p:nvSpPr>
        <p:spPr>
          <a:xfrm>
            <a:off x="990600" y="742950"/>
            <a:ext cx="6753600" cy="447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1" smtClean="0">
                <a:solidFill>
                  <a:schemeClr val="bg1"/>
                </a:solidFill>
                <a:latin typeface="+mj-lt"/>
              </a:rPr>
              <a:t>Quan</a:t>
            </a:r>
            <a:r>
              <a:rPr lang="en-GB" sz="1800" b="1" i="1" smtClean="0">
                <a:solidFill>
                  <a:schemeClr val="bg1"/>
                </a:solidFill>
                <a:latin typeface="+mj-lt"/>
              </a:rPr>
              <a:t> sát hình 1.1 và cho biết vì sao con người cần nhà ở?</a:t>
            </a:r>
            <a:endParaRPr sz="1800" b="1" i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83" name="Google Shape;83;p15"/>
          <p:cNvSpPr txBox="1"/>
          <p:nvPr/>
        </p:nvSpPr>
        <p:spPr>
          <a:xfrm>
            <a:off x="2680995" y="209550"/>
            <a:ext cx="4218525" cy="5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smtClean="0">
                <a:solidFill>
                  <a:schemeClr val="bg1"/>
                </a:solidFill>
                <a:latin typeface="+mj-lt"/>
                <a:ea typeface="Montserrat" panose="00000500000000000000"/>
                <a:cs typeface="Montserrat" panose="00000500000000000000"/>
                <a:sym typeface="Montserrat" panose="00000500000000000000"/>
              </a:rPr>
              <a:t>I. VAI TRÒ CỦA NHÀ Ở</a:t>
            </a:r>
            <a:endParaRPr sz="2400" b="1">
              <a:solidFill>
                <a:schemeClr val="bg1"/>
              </a:solidFill>
              <a:latin typeface="+mj-lt"/>
              <a:ea typeface="Montserrat" panose="00000500000000000000"/>
              <a:cs typeface="Montserrat" panose="00000500000000000000"/>
              <a:sym typeface="Montserrat" panose="0000050000000000000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762000" y="1276350"/>
            <a:ext cx="7620000" cy="3657600"/>
            <a:chOff x="838200" y="1276350"/>
            <a:chExt cx="7467599" cy="3048394"/>
          </a:xfrm>
        </p:grpSpPr>
        <p:grpSp>
          <p:nvGrpSpPr>
            <p:cNvPr id="6" name="Group 5"/>
            <p:cNvGrpSpPr/>
            <p:nvPr/>
          </p:nvGrpSpPr>
          <p:grpSpPr>
            <a:xfrm>
              <a:off x="838200" y="1276350"/>
              <a:ext cx="5867400" cy="3048394"/>
              <a:chOff x="838200" y="1276350"/>
              <a:chExt cx="5867400" cy="3048394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8200" y="1276350"/>
                <a:ext cx="3829585" cy="3048394"/>
              </a:xfrm>
              <a:prstGeom prst="rect">
                <a:avLst/>
              </a:prstGeom>
            </p:spPr>
          </p:pic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67785" y="1276351"/>
                <a:ext cx="2037815" cy="1676400"/>
              </a:xfrm>
              <a:prstGeom prst="rect">
                <a:avLst/>
              </a:prstGeom>
            </p:spPr>
          </p:pic>
        </p:grp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51436" y="2823484"/>
              <a:ext cx="5554363" cy="1501259"/>
            </a:xfrm>
            <a:prstGeom prst="rect">
              <a:avLst/>
            </a:prstGeom>
          </p:spPr>
        </p:pic>
      </p:grp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  <p:bldP spid="8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tical Scroll 3"/>
          <p:cNvSpPr/>
          <p:nvPr/>
        </p:nvSpPr>
        <p:spPr>
          <a:xfrm>
            <a:off x="838200" y="1123950"/>
            <a:ext cx="2743200" cy="3124200"/>
          </a:xfrm>
          <a:prstGeom prst="verticalScroll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smtClean="0">
                <a:solidFill>
                  <a:srgbClr val="002060"/>
                </a:solidFill>
              </a:rPr>
              <a:t>Em hãy chia sẻ cảm xúc của mình khi đi đâu đó xa nhà lâu ngày?</a:t>
            </a:r>
            <a:endParaRPr lang="en-US" sz="180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48743" y="1262583"/>
            <a:ext cx="4798108" cy="28469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u="sng" smtClean="0">
                <a:solidFill>
                  <a:schemeClr val="bg1"/>
                </a:solidFill>
              </a:rPr>
              <a:t>Kết luận</a:t>
            </a:r>
            <a:r>
              <a:rPr lang="en-US" sz="2000" b="1" smtClean="0">
                <a:solidFill>
                  <a:schemeClr val="bg1"/>
                </a:solidFill>
              </a:rPr>
              <a:t>: </a:t>
            </a:r>
            <a:endParaRPr lang="en-US" sz="2000" b="1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800" smtClean="0">
                <a:solidFill>
                  <a:schemeClr val="bg1"/>
                </a:solidFill>
              </a:rPr>
              <a:t>- </a:t>
            </a:r>
            <a:r>
              <a:rPr lang="vi-VN" sz="1800" smtClean="0">
                <a:solidFill>
                  <a:schemeClr val="bg1"/>
                </a:solidFill>
              </a:rPr>
              <a:t>Nhà </a:t>
            </a:r>
            <a:r>
              <a:rPr lang="en-US" sz="1800" smtClean="0">
                <a:solidFill>
                  <a:schemeClr val="bg1"/>
                </a:solidFill>
              </a:rPr>
              <a:t>là </a:t>
            </a:r>
            <a:r>
              <a:rPr lang="vi-VN" sz="1800" smtClean="0">
                <a:solidFill>
                  <a:schemeClr val="bg1"/>
                </a:solidFill>
              </a:rPr>
              <a:t>để </a:t>
            </a:r>
            <a:r>
              <a:rPr lang="vi-VN" sz="1800">
                <a:solidFill>
                  <a:schemeClr val="bg1"/>
                </a:solidFill>
              </a:rPr>
              <a:t>ở, </a:t>
            </a:r>
            <a:r>
              <a:rPr lang="vi-VN" sz="1800" smtClean="0">
                <a:solidFill>
                  <a:schemeClr val="bg1"/>
                </a:solidFill>
              </a:rPr>
              <a:t>giúp </a:t>
            </a:r>
            <a:r>
              <a:rPr lang="vi-VN" sz="1800">
                <a:solidFill>
                  <a:schemeClr val="bg1"/>
                </a:solidFill>
              </a:rPr>
              <a:t>bảo vệ con người trước </a:t>
            </a:r>
            <a:endParaRPr lang="en-US" sz="180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vi-VN" sz="1800" smtClean="0">
                <a:solidFill>
                  <a:schemeClr val="bg1"/>
                </a:solidFill>
              </a:rPr>
              <a:t>những </a:t>
            </a:r>
            <a:r>
              <a:rPr lang="vi-VN" sz="1800">
                <a:solidFill>
                  <a:schemeClr val="bg1"/>
                </a:solidFill>
              </a:rPr>
              <a:t>tác động xấu </a:t>
            </a:r>
            <a:r>
              <a:rPr lang="vi-VN" sz="1800" smtClean="0">
                <a:solidFill>
                  <a:schemeClr val="bg1"/>
                </a:solidFill>
              </a:rPr>
              <a:t>của thiên nhiên, xã hội </a:t>
            </a:r>
            <a:endParaRPr lang="en-US" sz="180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vi-VN" sz="1800" smtClean="0">
                <a:solidFill>
                  <a:schemeClr val="bg1"/>
                </a:solidFill>
              </a:rPr>
              <a:t>và phục vụ nhu cầu</a:t>
            </a:r>
            <a:r>
              <a:rPr lang="en-US" sz="1800" smtClean="0">
                <a:solidFill>
                  <a:schemeClr val="bg1"/>
                </a:solidFill>
              </a:rPr>
              <a:t> </a:t>
            </a:r>
            <a:r>
              <a:rPr lang="vi-VN" sz="1800" smtClean="0">
                <a:solidFill>
                  <a:schemeClr val="bg1"/>
                </a:solidFill>
              </a:rPr>
              <a:t>sinh hoạt </a:t>
            </a:r>
            <a:r>
              <a:rPr lang="en-US" sz="1800" smtClean="0">
                <a:solidFill>
                  <a:schemeClr val="bg1"/>
                </a:solidFill>
              </a:rPr>
              <a:t>của con người.</a:t>
            </a:r>
            <a:endParaRPr lang="vi-VN" sz="180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800" smtClean="0">
                <a:solidFill>
                  <a:schemeClr val="bg1"/>
                </a:solidFill>
              </a:rPr>
              <a:t>- </a:t>
            </a:r>
            <a:r>
              <a:rPr lang="vi-VN" sz="1800" smtClean="0">
                <a:solidFill>
                  <a:schemeClr val="bg1"/>
                </a:solidFill>
              </a:rPr>
              <a:t>Nhà </a:t>
            </a:r>
            <a:r>
              <a:rPr lang="vi-VN" sz="1800">
                <a:solidFill>
                  <a:schemeClr val="bg1"/>
                </a:solidFill>
              </a:rPr>
              <a:t>ở đem đến cho mọi người cảm giác </a:t>
            </a:r>
            <a:endParaRPr lang="en-US" sz="180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vi-VN" sz="1800" smtClean="0">
                <a:solidFill>
                  <a:schemeClr val="bg1"/>
                </a:solidFill>
              </a:rPr>
              <a:t>thân </a:t>
            </a:r>
            <a:r>
              <a:rPr lang="vi-VN" sz="1800">
                <a:solidFill>
                  <a:schemeClr val="bg1"/>
                </a:solidFill>
              </a:rPr>
              <a:t>thuộc, </a:t>
            </a:r>
            <a:r>
              <a:rPr lang="en-US" sz="1800" smtClean="0">
                <a:solidFill>
                  <a:schemeClr val="bg1"/>
                </a:solidFill>
              </a:rPr>
              <a:t>cũng như </a:t>
            </a:r>
            <a:r>
              <a:rPr lang="vi-VN" sz="1800" smtClean="0">
                <a:solidFill>
                  <a:schemeClr val="bg1"/>
                </a:solidFill>
              </a:rPr>
              <a:t>cảm giác </a:t>
            </a:r>
            <a:r>
              <a:rPr lang="vi-VN" sz="1800">
                <a:solidFill>
                  <a:schemeClr val="bg1"/>
                </a:solidFill>
              </a:rPr>
              <a:t>riêng tư.</a:t>
            </a:r>
            <a:endParaRPr lang="vi-VN" sz="1800">
              <a:solidFill>
                <a:schemeClr val="bg1"/>
              </a:solidFill>
            </a:endParaRPr>
          </a:p>
          <a:p>
            <a:endParaRPr lang="en-US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7"/>
          <p:cNvSpPr txBox="1">
            <a:spLocks noGrp="1"/>
          </p:cNvSpPr>
          <p:nvPr>
            <p:ph type="title"/>
          </p:nvPr>
        </p:nvSpPr>
        <p:spPr>
          <a:xfrm>
            <a:off x="473992" y="361950"/>
            <a:ext cx="5673750" cy="36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smtClean="0">
                <a:solidFill>
                  <a:srgbClr val="002060"/>
                </a:solidFill>
                <a:latin typeface="+mj-lt"/>
              </a:rPr>
              <a:t>II. ĐẶC ĐIỂM C</a:t>
            </a:r>
            <a:r>
              <a:rPr lang="en-US" altLang="en-GB" sz="2400" smtClean="0">
                <a:solidFill>
                  <a:srgbClr val="002060"/>
                </a:solidFill>
                <a:latin typeface="+mj-lt"/>
              </a:rPr>
              <a:t>HUNG</a:t>
            </a:r>
            <a:r>
              <a:rPr lang="en-GB" sz="2400" smtClean="0">
                <a:solidFill>
                  <a:srgbClr val="002060"/>
                </a:solidFill>
                <a:latin typeface="+mj-lt"/>
              </a:rPr>
              <a:t> CỦA NHÀ Ở</a:t>
            </a:r>
            <a:endParaRPr sz="240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80661" y="803123"/>
            <a:ext cx="14093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smtClean="0">
                <a:solidFill>
                  <a:srgbClr val="FF0000"/>
                </a:solidFill>
              </a:rPr>
              <a:t>1. Cấu tạo</a:t>
            </a:r>
            <a:endParaRPr lang="en-US" sz="2000" b="1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200150"/>
            <a:ext cx="5619048" cy="36095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19400" y="4471120"/>
            <a:ext cx="13131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mtClean="0">
                <a:solidFill>
                  <a:srgbClr val="FF0000"/>
                </a:solidFill>
              </a:rPr>
              <a:t>MÓNG NHÀ</a:t>
            </a:r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67000" y="3333750"/>
            <a:ext cx="10935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mtClean="0">
                <a:solidFill>
                  <a:srgbClr val="FF0000"/>
                </a:solidFill>
              </a:rPr>
              <a:t>SÀN NHÀ</a:t>
            </a:r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57194" y="2038350"/>
            <a:ext cx="14125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mtClean="0">
                <a:solidFill>
                  <a:srgbClr val="FF0000"/>
                </a:solidFill>
              </a:rPr>
              <a:t>KHUNG NHÀ</a:t>
            </a:r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239000" y="1809750"/>
            <a:ext cx="14574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mtClean="0">
                <a:solidFill>
                  <a:srgbClr val="FF0000"/>
                </a:solidFill>
              </a:rPr>
              <a:t>TƯỜNG NHÀ</a:t>
            </a:r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60569" y="1078528"/>
            <a:ext cx="10390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mtClean="0">
                <a:solidFill>
                  <a:srgbClr val="FF0000"/>
                </a:solidFill>
              </a:rPr>
              <a:t>MÁI NHÀ</a:t>
            </a:r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10200" y="1203233"/>
            <a:ext cx="14750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mtClean="0">
                <a:solidFill>
                  <a:srgbClr val="FF0000"/>
                </a:solidFill>
              </a:rPr>
              <a:t>CỬA RA VÀO</a:t>
            </a:r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51576" y="2876550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mtClean="0">
                <a:solidFill>
                  <a:srgbClr val="FF0000"/>
                </a:solidFill>
              </a:rPr>
              <a:t>CỬA SỔ</a:t>
            </a:r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0834" y="1177911"/>
            <a:ext cx="2136140" cy="36309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en-GB" sz="1800" smtClean="0">
                <a:solidFill>
                  <a:srgbClr val="FF0000"/>
                </a:solidFill>
              </a:rPr>
              <a:t>Cấu tạo của nhà ở:</a:t>
            </a:r>
            <a:endParaRPr lang="en-GB" sz="1800">
              <a:solidFill>
                <a:srgbClr val="FF0000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nl-NL" sz="1800">
                <a:solidFill>
                  <a:srgbClr val="FF0000"/>
                </a:solidFill>
              </a:rPr>
              <a:t>Móng</a:t>
            </a:r>
            <a:r>
              <a:rPr lang="nl-NL" sz="1800">
                <a:solidFill>
                  <a:srgbClr val="FF0000"/>
                </a:solidFill>
              </a:rPr>
              <a:t> nhà</a:t>
            </a:r>
            <a:endParaRPr lang="en-US" sz="1800">
              <a:solidFill>
                <a:srgbClr val="FF0000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800" smtClean="0">
                <a:solidFill>
                  <a:srgbClr val="FF0000"/>
                </a:solidFill>
              </a:rPr>
              <a:t>Sàn </a:t>
            </a:r>
            <a:r>
              <a:rPr lang="nl-NL" sz="1800">
                <a:solidFill>
                  <a:srgbClr val="FF0000"/>
                </a:solidFill>
              </a:rPr>
              <a:t>nhà</a:t>
            </a:r>
            <a:endParaRPr lang="en-US" sz="1800">
              <a:solidFill>
                <a:srgbClr val="FF0000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800" smtClean="0">
                <a:solidFill>
                  <a:srgbClr val="FF0000"/>
                </a:solidFill>
              </a:rPr>
              <a:t>Khung nhà</a:t>
            </a:r>
            <a:endParaRPr lang="en-US" sz="1800">
              <a:solidFill>
                <a:srgbClr val="FF0000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800" smtClean="0">
                <a:solidFill>
                  <a:srgbClr val="FF0000"/>
                </a:solidFill>
              </a:rPr>
              <a:t>Tường nhà</a:t>
            </a:r>
            <a:endParaRPr lang="en-US" sz="1800">
              <a:solidFill>
                <a:srgbClr val="FF0000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800" smtClean="0">
                <a:solidFill>
                  <a:srgbClr val="FF0000"/>
                </a:solidFill>
              </a:rPr>
              <a:t>Mái </a:t>
            </a:r>
            <a:r>
              <a:rPr lang="nl-NL" sz="1800">
                <a:solidFill>
                  <a:srgbClr val="FF0000"/>
                </a:solidFill>
              </a:rPr>
              <a:t>nhà</a:t>
            </a:r>
            <a:endParaRPr lang="en-US" sz="1800">
              <a:solidFill>
                <a:srgbClr val="FF0000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800" smtClean="0">
                <a:solidFill>
                  <a:srgbClr val="FF0000"/>
                </a:solidFill>
              </a:rPr>
              <a:t>Cửa ra vào</a:t>
            </a:r>
            <a:endParaRPr lang="en-US" sz="1800">
              <a:solidFill>
                <a:srgbClr val="FF0000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800" smtClean="0">
                <a:solidFill>
                  <a:srgbClr val="FF0000"/>
                </a:solidFill>
              </a:rPr>
              <a:t>Cửa sổ</a:t>
            </a:r>
            <a:endParaRPr lang="en-US" sz="1800">
              <a:solidFill>
                <a:srgbClr val="FF0000"/>
              </a:solidFill>
            </a:endParaRPr>
          </a:p>
          <a:p>
            <a:endParaRPr lang="en-US"/>
          </a:p>
        </p:txBody>
      </p:sp>
      <p:sp>
        <p:nvSpPr>
          <p:cNvPr id="4" name="Cloud Callout 3"/>
          <p:cNvSpPr/>
          <p:nvPr/>
        </p:nvSpPr>
        <p:spPr>
          <a:xfrm>
            <a:off x="473710" y="1504676"/>
            <a:ext cx="2520992" cy="2286000"/>
          </a:xfrm>
          <a:prstGeom prst="cloudCallout">
            <a:avLst/>
          </a:prstGeom>
          <a:solidFill>
            <a:schemeClr val="accent5">
              <a:lumMod val="60000"/>
              <a:lumOff val="4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1800" smtClean="0">
                <a:solidFill>
                  <a:srgbClr val="002060"/>
                </a:solidFill>
              </a:rPr>
              <a:t>Theo em, cấu tạo của nhà ở gồm những phần nào?</a:t>
            </a:r>
            <a:endParaRPr lang="en-US" sz="180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/>
      <p:bldP spid="2" grpId="0"/>
      <p:bldP spid="5" grpId="0"/>
      <p:bldP spid="9" grpId="0"/>
      <p:bldP spid="10" grpId="0"/>
      <p:bldP spid="11" grpId="0"/>
      <p:bldP spid="12" grpId="0"/>
      <p:bldP spid="13" grpId="0"/>
      <p:bldP spid="14" grpId="0"/>
      <p:bldP spid="6" grpId="0"/>
      <p:bldP spid="4" grpId="0" bldLvl="0" animBg="1"/>
      <p:bldP spid="4" grpId="1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>
            <a:spLocks noGrp="1"/>
          </p:cNvSpPr>
          <p:nvPr>
            <p:ph type="ctrTitle" idx="4294967295"/>
          </p:nvPr>
        </p:nvSpPr>
        <p:spPr>
          <a:xfrm>
            <a:off x="609600" y="735357"/>
            <a:ext cx="6705600" cy="579242"/>
          </a:xfrm>
          <a:prstGeom prst="rect">
            <a:avLst/>
          </a:prstGeom>
          <a:solidFill>
            <a:schemeClr val="tx1"/>
          </a:solidFill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0" smtClean="0">
                <a:solidFill>
                  <a:schemeClr val="bg1"/>
                </a:solidFill>
                <a:latin typeface="+mj-lt"/>
              </a:rPr>
              <a:t>Em hãy chỉ tên các phần chính của ngôi nhà dưới đây?</a:t>
            </a:r>
            <a:endParaRPr sz="2000" b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104" name="Google Shape;104;p18"/>
          <p:cNvGrpSpPr/>
          <p:nvPr/>
        </p:nvGrpSpPr>
        <p:grpSpPr>
          <a:xfrm>
            <a:off x="4233485" y="115297"/>
            <a:ext cx="677029" cy="738502"/>
            <a:chOff x="6730350" y="2315900"/>
            <a:chExt cx="257700" cy="420100"/>
          </a:xfrm>
        </p:grpSpPr>
        <p:sp>
          <p:nvSpPr>
            <p:cNvPr id="105" name="Google Shape;105;p18"/>
            <p:cNvSpPr/>
            <p:nvPr/>
          </p:nvSpPr>
          <p:spPr>
            <a:xfrm>
              <a:off x="6807900" y="26712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06" name="Google Shape;106;p18"/>
            <p:cNvSpPr/>
            <p:nvPr/>
          </p:nvSpPr>
          <p:spPr>
            <a:xfrm>
              <a:off x="6807900" y="26364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07" name="Google Shape;107;p18"/>
            <p:cNvSpPr/>
            <p:nvPr/>
          </p:nvSpPr>
          <p:spPr>
            <a:xfrm>
              <a:off x="6807900" y="2706075"/>
              <a:ext cx="102600" cy="29925"/>
            </a:xfrm>
            <a:custGeom>
              <a:avLst/>
              <a:gdLst/>
              <a:ahLst/>
              <a:cxnLst/>
              <a:rect l="l" t="t" r="r" b="b"/>
              <a:pathLst>
                <a:path w="4104" h="1197" extrusionOk="0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08" name="Google Shape;108;p18"/>
            <p:cNvSpPr/>
            <p:nvPr/>
          </p:nvSpPr>
          <p:spPr>
            <a:xfrm>
              <a:off x="6811575" y="2463675"/>
              <a:ext cx="95275" cy="160600"/>
            </a:xfrm>
            <a:custGeom>
              <a:avLst/>
              <a:gdLst/>
              <a:ahLst/>
              <a:cxnLst/>
              <a:rect l="l" t="t" r="r" b="b"/>
              <a:pathLst>
                <a:path w="3811" h="6424" extrusionOk="0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09" name="Google Shape;109;p18"/>
            <p:cNvSpPr/>
            <p:nvPr/>
          </p:nvSpPr>
          <p:spPr>
            <a:xfrm>
              <a:off x="6730350" y="2315900"/>
              <a:ext cx="257700" cy="308375"/>
            </a:xfrm>
            <a:custGeom>
              <a:avLst/>
              <a:gdLst/>
              <a:ahLst/>
              <a:cxnLst/>
              <a:rect l="l" t="t" r="r" b="b"/>
              <a:pathLst>
                <a:path w="10308" h="12335" extrusionOk="0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276350"/>
            <a:ext cx="3124200" cy="323733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3485" y="1276350"/>
            <a:ext cx="3276600" cy="3218284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9"/>
          <p:cNvSpPr txBox="1">
            <a:spLocks noGrp="1"/>
          </p:cNvSpPr>
          <p:nvPr>
            <p:ph type="title"/>
          </p:nvPr>
        </p:nvSpPr>
        <p:spPr>
          <a:xfrm>
            <a:off x="2743200" y="209550"/>
            <a:ext cx="4530750" cy="360300"/>
          </a:xfrm>
          <a:prstGeom prst="rect">
            <a:avLst/>
          </a:prstGeom>
          <a:solidFill>
            <a:schemeClr val="bg1"/>
          </a:solidFill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smtClean="0">
                <a:solidFill>
                  <a:srgbClr val="FF0000"/>
                </a:solidFill>
                <a:latin typeface="+mj-lt"/>
              </a:rPr>
              <a:t>2. Cách bố trí không gian bên trong</a:t>
            </a:r>
            <a:endParaRPr sz="20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8" name="Cloud Callout 7"/>
          <p:cNvSpPr/>
          <p:nvPr/>
        </p:nvSpPr>
        <p:spPr>
          <a:xfrm>
            <a:off x="685800" y="1123950"/>
            <a:ext cx="3657600" cy="2667000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smtClean="0">
                <a:solidFill>
                  <a:schemeClr val="tx1">
                    <a:lumMod val="50000"/>
                  </a:schemeClr>
                </a:solidFill>
              </a:rPr>
              <a:t>Em hãy nghĩ về ngôi nhà mình đang ở và giới thiệu về nó cho bạn bè được biết đến?</a:t>
            </a:r>
            <a:endParaRPr lang="en-US" sz="200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612" y="742950"/>
            <a:ext cx="3429000" cy="365039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800600" y="4097590"/>
            <a:ext cx="3352800" cy="4553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704883" y="539072"/>
            <a:ext cx="52293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smtClean="0"/>
              <a:t>CÁC KHU VỰC CHỨC NĂNG CHÍNH TRONG NHÀ Ở:</a:t>
            </a:r>
            <a:endParaRPr lang="en-US" sz="1600" b="1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826" y="1004887"/>
            <a:ext cx="5410200" cy="3209925"/>
          </a:xfrm>
          <a:prstGeom prst="rect">
            <a:avLst/>
          </a:prstGeom>
        </p:spPr>
      </p:pic>
      <p:cxnSp>
        <p:nvCxnSpPr>
          <p:cNvPr id="18" name="Straight Arrow Connector 17"/>
          <p:cNvCxnSpPr/>
          <p:nvPr/>
        </p:nvCxnSpPr>
        <p:spPr>
          <a:xfrm flipH="1">
            <a:off x="4319541" y="1286069"/>
            <a:ext cx="381000" cy="3810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5624026" y="1926771"/>
            <a:ext cx="381000" cy="3810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3162300" y="2088502"/>
            <a:ext cx="381000" cy="3810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1514383" y="1868066"/>
            <a:ext cx="381000" cy="3810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1600200" y="2813180"/>
            <a:ext cx="381000" cy="3810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172200" y="1004887"/>
            <a:ext cx="2743200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b="1" smtClean="0">
                <a:solidFill>
                  <a:srgbClr val="FF0000"/>
                </a:solidFill>
              </a:rPr>
              <a:t>Các  khu vực chính:</a:t>
            </a:r>
            <a:endParaRPr lang="en-US" sz="1800" b="1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800" smtClean="0">
                <a:solidFill>
                  <a:srgbClr val="FF0000"/>
                </a:solidFill>
              </a:rPr>
              <a:t>+ Khu vực thờ cúng</a:t>
            </a:r>
            <a:endParaRPr lang="en-US" sz="180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800" smtClean="0">
                <a:solidFill>
                  <a:srgbClr val="FF0000"/>
                </a:solidFill>
              </a:rPr>
              <a:t>+ Khu vực nghỉ ngơi</a:t>
            </a:r>
            <a:endParaRPr lang="en-US" sz="180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800" smtClean="0">
                <a:solidFill>
                  <a:srgbClr val="FF0000"/>
                </a:solidFill>
              </a:rPr>
              <a:t>+ Khu vực sinh hoạt chung</a:t>
            </a:r>
            <a:endParaRPr lang="en-US" sz="180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800" smtClean="0">
                <a:solidFill>
                  <a:srgbClr val="FF0000"/>
                </a:solidFill>
              </a:rPr>
              <a:t>+ Khu vực vệ sinh</a:t>
            </a:r>
            <a:endParaRPr lang="en-US" sz="180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800" smtClean="0">
                <a:solidFill>
                  <a:srgbClr val="FF0000"/>
                </a:solidFill>
              </a:rPr>
              <a:t>+ Khu vực nấu ăn</a:t>
            </a:r>
            <a:endParaRPr lang="en-US" sz="1800" smtClean="0">
              <a:solidFill>
                <a:srgbClr val="FF0000"/>
              </a:solidFill>
            </a:endParaRPr>
          </a:p>
          <a:p>
            <a:r>
              <a:rPr lang="en-US" sz="1800" smtClean="0">
                <a:solidFill>
                  <a:srgbClr val="FF0000"/>
                </a:solidFill>
              </a:rPr>
              <a:t>+ ….</a:t>
            </a:r>
            <a:endParaRPr lang="en-US" sz="1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theme/theme1.xml><?xml version="1.0" encoding="utf-8"?>
<a:theme xmlns:a="http://schemas.openxmlformats.org/drawingml/2006/main" name="Perdita template">
  <a:themeElements>
    <a:clrScheme name="Custom 347">
      <a:dk1>
        <a:srgbClr val="434343"/>
      </a:dk1>
      <a:lt1>
        <a:srgbClr val="FFFFFF"/>
      </a:lt1>
      <a:dk2>
        <a:srgbClr val="999999"/>
      </a:dk2>
      <a:lt2>
        <a:srgbClr val="EFEFEF"/>
      </a:lt2>
      <a:accent1>
        <a:srgbClr val="FF9E00"/>
      </a:accent1>
      <a:accent2>
        <a:srgbClr val="FF6F00"/>
      </a:accent2>
      <a:accent3>
        <a:srgbClr val="8A827D"/>
      </a:accent3>
      <a:accent4>
        <a:srgbClr val="443F3D"/>
      </a:accent4>
      <a:accent5>
        <a:srgbClr val="A0BEDA"/>
      </a:accent5>
      <a:accent6>
        <a:srgbClr val="5E86AC"/>
      </a:accent6>
      <a:hlink>
        <a:srgbClr val="434343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3633</Words>
  <Application>WPS Presentation</Application>
  <PresentationFormat>On-screen Show (16:9)</PresentationFormat>
  <Paragraphs>227</Paragraphs>
  <Slides>24</Slides>
  <Notes>24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8" baseType="lpstr">
      <vt:lpstr>Arial</vt:lpstr>
      <vt:lpstr>SimSun</vt:lpstr>
      <vt:lpstr>Wingdings</vt:lpstr>
      <vt:lpstr>Arial</vt:lpstr>
      <vt:lpstr>Montserrat</vt:lpstr>
      <vt:lpstr>Droid Serif</vt:lpstr>
      <vt:lpstr>#9Slide03 NettoOTLight</vt:lpstr>
      <vt:lpstr>Lato</vt:lpstr>
      <vt:lpstr>Microsoft YaHei</vt:lpstr>
      <vt:lpstr>Arial Unicode MS</vt:lpstr>
      <vt:lpstr>Times New Roman</vt:lpstr>
      <vt:lpstr>Calibri</vt:lpstr>
      <vt:lpstr>Segoe Print</vt:lpstr>
      <vt:lpstr>Perdita template</vt:lpstr>
      <vt:lpstr>CÔNG NGHỆ 6</vt:lpstr>
      <vt:lpstr>KHỞI ĐỘNG</vt:lpstr>
      <vt:lpstr>PowerPoint 演示文稿</vt:lpstr>
      <vt:lpstr>Quan sát hình 1.1 và cho biết vì sao con người cần nhà ở?</vt:lpstr>
      <vt:lpstr>PowerPoint 演示文稿</vt:lpstr>
      <vt:lpstr>II. ĐẶC ĐIỂM CHUNG CỦA NHÀ Ở</vt:lpstr>
      <vt:lpstr>Em hãy chỉ tên các phần chính của ngôi nhà dưới đây?</vt:lpstr>
      <vt:lpstr>2. Cách bố trí không gian bên trong</vt:lpstr>
      <vt:lpstr>PowerPoint 演示文稿</vt:lpstr>
      <vt:lpstr>Những khu vực chính trong nhà ở</vt:lpstr>
      <vt:lpstr>PowerPoint 演示文稿</vt:lpstr>
      <vt:lpstr>III. KIẾN TRÚC NHÀ Ở ĐẶC TRƯNG CỦA VIỆT NAM</vt:lpstr>
      <vt:lpstr>III. KIẾN TRÚC NHÀ Ở ĐẶC TRƯNG CỦA VIỆT NAM</vt:lpstr>
      <vt:lpstr>PowerPoint 演示文稿</vt:lpstr>
      <vt:lpstr>PowerPoint 演示文稿</vt:lpstr>
      <vt:lpstr>PowerPoint 演示文稿</vt:lpstr>
      <vt:lpstr>PowerPoint 演示文稿</vt:lpstr>
      <vt:lpstr>BÀI TẬP LUYỆN TẬP</vt:lpstr>
      <vt:lpstr>PowerPoint 演示文稿</vt:lpstr>
      <vt:lpstr>PowerPoint 演示文稿</vt:lpstr>
      <vt:lpstr>BÀI TẬP VẬN DỤNG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CÔNG NGHỆ 6</dc:title>
  <dc:creator>Hoai Ham Hap</dc:creator>
  <cp:lastModifiedBy>ADMIN</cp:lastModifiedBy>
  <cp:revision>18</cp:revision>
  <dcterms:created xsi:type="dcterms:W3CDTF">2022-09-06T00:21:00Z</dcterms:created>
  <dcterms:modified xsi:type="dcterms:W3CDTF">2023-07-10T13:14:33Z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103C22931268450F8A5C68B14C65ACFD</vt:lpwstr>
  </property>
  <property fmtid="{D5CDD505-2E9C-101B-9397-08002B2CF9AE}" pid="3" name="KSOProductBuildVer">
    <vt:lpwstr>1033-11.2.0.11537</vt:lpwstr>
  </property>
</Properties>
</file>