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70" r:id="rId2"/>
    <p:sldId id="271" r:id="rId3"/>
    <p:sldId id="293" r:id="rId4"/>
    <p:sldId id="285" r:id="rId5"/>
    <p:sldId id="286" r:id="rId6"/>
    <p:sldId id="288" r:id="rId7"/>
    <p:sldId id="287" r:id="rId8"/>
    <p:sldId id="289" r:id="rId9"/>
    <p:sldId id="257" r:id="rId10"/>
    <p:sldId id="274" r:id="rId11"/>
    <p:sldId id="273" r:id="rId12"/>
    <p:sldId id="258" r:id="rId13"/>
    <p:sldId id="290" r:id="rId14"/>
    <p:sldId id="291" r:id="rId15"/>
    <p:sldId id="292" r:id="rId16"/>
    <p:sldId id="259" r:id="rId17"/>
    <p:sldId id="260" r:id="rId18"/>
    <p:sldId id="275" r:id="rId19"/>
    <p:sldId id="261" r:id="rId20"/>
    <p:sldId id="262" r:id="rId21"/>
    <p:sldId id="279" r:id="rId22"/>
    <p:sldId id="263" r:id="rId23"/>
    <p:sldId id="280" r:id="rId24"/>
    <p:sldId id="281" r:id="rId25"/>
    <p:sldId id="282" r:id="rId26"/>
    <p:sldId id="284" r:id="rId27"/>
    <p:sldId id="278" r:id="rId28"/>
    <p:sldId id="267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23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640" units="cm"/>
          <inkml:channel name="Y" type="integer" max="480" units="cm"/>
        </inkml:traceFormat>
        <inkml:channelProperties>
          <inkml:channelProperty channel="X" name="resolution" value="28.31858" units="1/cm"/>
          <inkml:channelProperty channel="Y" name="resolution" value="28.40237" units="1/cm"/>
        </inkml:channelProperties>
      </inkml:inkSource>
      <inkml:timestamp xml:id="ts0" timeString="2019-12-06T14:05:38.2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048A8-1A0F-4BE2-8C8E-1664F941D80D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5D5EE-DA17-4699-9CAD-403DFE896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98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14393-C3C5-4637-91FD-BA94ED5ED4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04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EC9C8-FE7A-467F-9CF5-2A8E2ACA34A6}" type="datetimeFigureOut">
              <a:rPr lang="en-US" smtClean="0"/>
              <a:pPr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77AA4-100C-4885-A731-996CE961F3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7" r:id="rId11"/>
    <p:sldLayoutId id="2147483666" r:id="rId12"/>
    <p:sldLayoutId id="2147483665" r:id="rId13"/>
    <p:sldLayoutId id="2147483664" r:id="rId14"/>
    <p:sldLayoutId id="2147483663" r:id="rId15"/>
    <p:sldLayoutId id="2147483661" r:id="rId16"/>
    <p:sldLayoutId id="2147483660" r:id="rId17"/>
    <p:sldLayoutId id="2147483651" r:id="rId18"/>
    <p:sldLayoutId id="2147483652" r:id="rId19"/>
    <p:sldLayoutId id="2147483653" r:id="rId20"/>
    <p:sldLayoutId id="2147483654" r:id="rId21"/>
    <p:sldLayoutId id="2147483655" r:id="rId22"/>
    <p:sldLayoutId id="2147483662" r:id="rId23"/>
    <p:sldLayoutId id="2147483656" r:id="rId24"/>
    <p:sldLayoutId id="2147483657" r:id="rId25"/>
    <p:sldLayoutId id="2147483658" r:id="rId26"/>
    <p:sldLayoutId id="2147483659" r:id="rId2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4.png"/><Relationship Id="rId4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4.pn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8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143" name="Picture 5" descr="2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4" name="Rectangle 6"/>
            <p:cNvSpPr>
              <a:spLocks noChangeArrowheads="1"/>
            </p:cNvSpPr>
            <p:nvPr/>
          </p:nvSpPr>
          <p:spPr bwMode="auto">
            <a:xfrm>
              <a:off x="3560" y="1389"/>
              <a:ext cx="1815" cy="7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5145" name="Rectangle 7"/>
            <p:cNvSpPr>
              <a:spLocks noChangeArrowheads="1"/>
            </p:cNvSpPr>
            <p:nvPr/>
          </p:nvSpPr>
          <p:spPr bwMode="auto">
            <a:xfrm>
              <a:off x="4604" y="3067"/>
              <a:ext cx="893" cy="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</p:grpSp>
      <p:grpSp>
        <p:nvGrpSpPr>
          <p:cNvPr id="5125" name="Group 8"/>
          <p:cNvGrpSpPr>
            <a:grpSpLocks/>
          </p:cNvGrpSpPr>
          <p:nvPr/>
        </p:nvGrpSpPr>
        <p:grpSpPr bwMode="auto">
          <a:xfrm>
            <a:off x="0" y="0"/>
            <a:ext cx="9220200" cy="6858000"/>
            <a:chOff x="0" y="0"/>
            <a:chExt cx="5760" cy="4333"/>
          </a:xfrm>
        </p:grpSpPr>
        <p:pic>
          <p:nvPicPr>
            <p:cNvPr id="5139" name="Picture 9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4214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0" name="Picture 10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3562" y="2109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1" name="Picture 11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-2085" y="2122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2" name="Picture 12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0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2959116" y="632626"/>
            <a:ext cx="3060684" cy="9233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perspectiveRelaxedModerately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GAMES</a:t>
            </a:r>
          </a:p>
        </p:txBody>
      </p:sp>
      <p:sp>
        <p:nvSpPr>
          <p:cNvPr id="5127" name="AutoShape 3"/>
          <p:cNvSpPr>
            <a:spLocks noChangeArrowheads="1"/>
          </p:cNvSpPr>
          <p:nvPr/>
        </p:nvSpPr>
        <p:spPr bwMode="auto">
          <a:xfrm>
            <a:off x="2003425" y="2397125"/>
            <a:ext cx="5327650" cy="3057525"/>
          </a:xfrm>
          <a:prstGeom prst="cloudCallout">
            <a:avLst>
              <a:gd name="adj1" fmla="val -43384"/>
              <a:gd name="adj2" fmla="val 2001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altLang="en-US" sz="2800" b="1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  <a:p>
            <a:pPr algn="ctr"/>
            <a:endParaRPr lang="en-US" altLang="en-US" sz="2800" b="1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128" name="Line 4"/>
          <p:cNvSpPr>
            <a:spLocks noChangeShapeType="1"/>
          </p:cNvSpPr>
          <p:nvPr/>
        </p:nvSpPr>
        <p:spPr bwMode="auto">
          <a:xfrm flipH="1">
            <a:off x="719138" y="3427413"/>
            <a:ext cx="1752600" cy="198437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9" name="Line 5"/>
          <p:cNvSpPr>
            <a:spLocks noChangeShapeType="1"/>
          </p:cNvSpPr>
          <p:nvPr/>
        </p:nvSpPr>
        <p:spPr bwMode="auto">
          <a:xfrm flipH="1">
            <a:off x="1709738" y="4868863"/>
            <a:ext cx="1143000" cy="10668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0" name="Line 6"/>
          <p:cNvSpPr>
            <a:spLocks noChangeShapeType="1"/>
          </p:cNvSpPr>
          <p:nvPr/>
        </p:nvSpPr>
        <p:spPr bwMode="auto">
          <a:xfrm>
            <a:off x="5607050" y="4992688"/>
            <a:ext cx="36513" cy="95885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1" name="Line 7"/>
          <p:cNvSpPr>
            <a:spLocks noChangeShapeType="1"/>
          </p:cNvSpPr>
          <p:nvPr/>
        </p:nvSpPr>
        <p:spPr bwMode="auto">
          <a:xfrm>
            <a:off x="7091363" y="2971800"/>
            <a:ext cx="1066800" cy="1524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2" name="Line 8"/>
          <p:cNvSpPr>
            <a:spLocks noChangeShapeType="1"/>
          </p:cNvSpPr>
          <p:nvPr/>
        </p:nvSpPr>
        <p:spPr bwMode="auto">
          <a:xfrm flipH="1" flipV="1">
            <a:off x="3695700" y="1827213"/>
            <a:ext cx="76200" cy="9144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3" name="Line 9"/>
          <p:cNvSpPr>
            <a:spLocks noChangeShapeType="1"/>
          </p:cNvSpPr>
          <p:nvPr/>
        </p:nvSpPr>
        <p:spPr bwMode="auto">
          <a:xfrm flipH="1" flipV="1">
            <a:off x="1595438" y="1954213"/>
            <a:ext cx="1371600" cy="8382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4" name="Line 10"/>
          <p:cNvSpPr>
            <a:spLocks noChangeShapeType="1"/>
          </p:cNvSpPr>
          <p:nvPr/>
        </p:nvSpPr>
        <p:spPr bwMode="auto">
          <a:xfrm flipV="1">
            <a:off x="6221413" y="1597025"/>
            <a:ext cx="838200" cy="8382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5" name="Line 19"/>
          <p:cNvSpPr>
            <a:spLocks noChangeShapeType="1"/>
          </p:cNvSpPr>
          <p:nvPr/>
        </p:nvSpPr>
        <p:spPr bwMode="auto">
          <a:xfrm>
            <a:off x="7243763" y="4183063"/>
            <a:ext cx="914400" cy="6858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6" name="Line 21"/>
          <p:cNvSpPr>
            <a:spLocks noChangeShapeType="1"/>
          </p:cNvSpPr>
          <p:nvPr/>
        </p:nvSpPr>
        <p:spPr bwMode="auto">
          <a:xfrm flipV="1">
            <a:off x="4770438" y="1747838"/>
            <a:ext cx="2286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09850" y="3374974"/>
            <a:ext cx="4449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4800" b="1" dirty="0">
                <a:solidFill>
                  <a:srgbClr val="C00000"/>
                </a:solidFill>
              </a:rPr>
              <a:t>Brainstorming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519363" y="3204232"/>
            <a:ext cx="44021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</a:rPr>
              <a:t>H</a:t>
            </a:r>
            <a:r>
              <a:rPr lang="en-US" sz="6000" b="1" dirty="0" smtClean="0">
                <a:solidFill>
                  <a:srgbClr val="002060"/>
                </a:solidFill>
              </a:rPr>
              <a:t>andicrafts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64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533" y="762000"/>
            <a:ext cx="4191000" cy="29161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98057" y="3815358"/>
            <a:ext cx="1120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mould</a:t>
            </a:r>
          </a:p>
        </p:txBody>
      </p:sp>
      <p:pic>
        <p:nvPicPr>
          <p:cNvPr id="2050" name="Picture 2" descr="C:\Users\DELL\Desktop\tải xuống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4391"/>
            <a:ext cx="2819400" cy="376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2400" y="4714220"/>
            <a:ext cx="8839200" cy="9233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đ</a:t>
            </a:r>
            <a:r>
              <a:rPr lang="vi-VN" dirty="0" smtClean="0"/>
              <a:t>úc</a:t>
            </a:r>
            <a:r>
              <a:rPr lang="en-US" dirty="0" smtClean="0"/>
              <a:t> (</a:t>
            </a:r>
            <a:r>
              <a:rPr lang="en-US" dirty="0" err="1" smtClean="0"/>
              <a:t>đồng</a:t>
            </a:r>
            <a:r>
              <a:rPr lang="en-US" dirty="0" smtClean="0"/>
              <a:t>)</a:t>
            </a:r>
            <a:r>
              <a:rPr lang="vi-VN" dirty="0" smtClean="0"/>
              <a:t>: </a:t>
            </a:r>
            <a:r>
              <a:rPr lang="vi-VN" dirty="0"/>
              <a:t>tạo hình kim loại lỏng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vi-VN" dirty="0" smtClean="0"/>
              <a:t>nóng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 smtClean="0"/>
              <a:t>đổ</a:t>
            </a:r>
            <a:r>
              <a:rPr lang="en-US" dirty="0" smtClean="0"/>
              <a:t> </a:t>
            </a:r>
            <a:r>
              <a:rPr lang="vi-VN" dirty="0" smtClean="0"/>
              <a:t>khuôn</a:t>
            </a:r>
            <a:r>
              <a:rPr lang="vi-VN" dirty="0"/>
              <a:t>: định hình một chất mềm thành một </a:t>
            </a:r>
            <a:r>
              <a:rPr lang="vi-VN" dirty="0" smtClean="0"/>
              <a:t>vật </a:t>
            </a:r>
            <a:r>
              <a:rPr lang="vi-VN" dirty="0"/>
              <a:t>thể cụ thể </a:t>
            </a:r>
            <a:r>
              <a:rPr lang="vi-VN" dirty="0" smtClean="0"/>
              <a:t>bằng </a:t>
            </a:r>
            <a:r>
              <a:rPr lang="vi-VN" dirty="0"/>
              <a:t>cách đặt nó vào khuôn.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91913" y="4038600"/>
            <a:ext cx="762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cast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8311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0"/>
            <a:ext cx="9220200" cy="6858000"/>
            <a:chOff x="0" y="0"/>
            <a:chExt cx="5760" cy="4333"/>
          </a:xfrm>
        </p:grpSpPr>
        <p:pic>
          <p:nvPicPr>
            <p:cNvPr id="5" name="Picture 9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4214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0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3562" y="2109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1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-2085" y="2122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2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0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180882" y="76200"/>
            <a:ext cx="8963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2a </a:t>
            </a:r>
            <a:r>
              <a:rPr lang="en-US" sz="2400" b="1" dirty="0" smtClean="0">
                <a:solidFill>
                  <a:srgbClr val="C00000"/>
                </a:solidFill>
              </a:rPr>
              <a:t>Match the verbs in column A with the group of nouns in column B</a:t>
            </a:r>
            <a:endParaRPr lang="en-US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628296"/>
              </p:ext>
            </p:extLst>
          </p:nvPr>
        </p:nvGraphicFramePr>
        <p:xfrm>
          <a:off x="180883" y="563840"/>
          <a:ext cx="8858436" cy="661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720"/>
                <a:gridCol w="6143716"/>
              </a:tblGrid>
              <a:tr h="79939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A</a:t>
                      </a:r>
                      <a:endParaRPr lang="en-US" sz="2800" b="1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B</a:t>
                      </a:r>
                      <a:endParaRPr lang="en-US" sz="2800" b="1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9939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2800" b="1" dirty="0" smtClean="0"/>
                        <a:t>1. Carve</a:t>
                      </a:r>
                      <a:endParaRPr lang="en-US" sz="2800" b="1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a. handkerchiefs, tablecloths, pictures</a:t>
                      </a:r>
                      <a:endParaRPr lang="en-US" sz="2800" b="1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9939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  <a:tabLst>
                          <a:tab pos="633413" algn="l"/>
                        </a:tabLst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Cast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b. stone, wood,</a:t>
                      </a:r>
                      <a:r>
                        <a:rPr lang="en-US" sz="2800" b="1" baseline="0" dirty="0" smtClean="0"/>
                        <a:t> eggshells</a:t>
                      </a:r>
                      <a:endParaRPr lang="en-US" sz="2800" b="1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9939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3. Weave</a:t>
                      </a:r>
                      <a:endParaRPr lang="en-US" sz="2800" b="1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c. clay, cheese,</a:t>
                      </a:r>
                      <a:r>
                        <a:rPr lang="en-US" sz="2800" b="1" baseline="0" dirty="0" smtClean="0"/>
                        <a:t> chocolate</a:t>
                      </a:r>
                      <a:endParaRPr lang="en-US" sz="2800" b="1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9939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4. Embroider</a:t>
                      </a:r>
                      <a:endParaRPr lang="en-US" sz="2800" b="1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d. bronze, gold, iron</a:t>
                      </a:r>
                      <a:endParaRPr lang="en-US" sz="2800" b="1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9939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5. Knit</a:t>
                      </a:r>
                      <a:endParaRPr lang="en-US" sz="2800" b="1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e. baskets,</a:t>
                      </a:r>
                      <a:r>
                        <a:rPr lang="en-US" sz="2800" b="1" baseline="0" dirty="0" smtClean="0"/>
                        <a:t> carpets, silk, cloth</a:t>
                      </a:r>
                      <a:endParaRPr lang="en-US" sz="2800" b="1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9939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6. Mould</a:t>
                      </a:r>
                      <a:endParaRPr lang="en-US" sz="2800" b="1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 smtClean="0"/>
                        <a:t>f. sweaters, toys, hats</a:t>
                      </a:r>
                      <a:endParaRPr lang="en-US" sz="2800" b="1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135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217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</a:rPr>
              <a:t>2a</a:t>
            </a:r>
            <a:r>
              <a:rPr lang="en-US" sz="2800" b="1" dirty="0"/>
              <a:t>.</a:t>
            </a:r>
            <a:r>
              <a:rPr lang="en-US" sz="2800" dirty="0"/>
              <a:t> </a:t>
            </a:r>
            <a:r>
              <a:rPr lang="en-US" sz="2800" b="1" dirty="0"/>
              <a:t>Match the verbs in column A with ...</a:t>
            </a:r>
            <a:endParaRPr lang="en-US" sz="2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762001"/>
          <a:ext cx="9144000" cy="609599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667000"/>
                <a:gridCol w="6477000"/>
              </a:tblGrid>
              <a:tr h="802996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       A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                        B</a:t>
                      </a:r>
                      <a:endParaRPr lang="en-US" sz="4000" dirty="0"/>
                    </a:p>
                  </a:txBody>
                  <a:tcPr/>
                </a:tc>
              </a:tr>
              <a:tr h="882167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1. Carve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82167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2. Cast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82167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3. Weave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82167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4.</a:t>
                      </a:r>
                      <a:r>
                        <a:rPr lang="en-US" sz="3600" baseline="0" dirty="0" smtClean="0"/>
                        <a:t> Embroider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82167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5.</a:t>
                      </a:r>
                      <a:r>
                        <a:rPr lang="en-US" sz="3600" baseline="0" dirty="0" smtClean="0"/>
                        <a:t>Knit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82167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6.</a:t>
                      </a:r>
                      <a:r>
                        <a:rPr lang="en-US" sz="3600" baseline="0" dirty="0" smtClean="0"/>
                        <a:t>Mould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67000" y="15240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b. stone, wood, eggshells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7000" y="24384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d. bronze, gold, iron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7000" y="33528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e. baskets, carpets, silk, cloth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0" y="41910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a. handkerchiefs, tablecloths, pictures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7000" y="51054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f</a:t>
            </a:r>
            <a:r>
              <a:rPr lang="en-US" sz="3200" dirty="0" smtClean="0">
                <a:solidFill>
                  <a:srgbClr val="FF0000"/>
                </a:solidFill>
              </a:rPr>
              <a:t>. sweaters, toys, hats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7000" y="60198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c. clay, cheese, chocolate</a:t>
            </a:r>
            <a:endParaRPr lang="en-US" sz="32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26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51325" y="10202863"/>
              <a:ext cx="0" cy="0"/>
            </p14:xfrm>
          </p:contentPart>
        </mc:Choice>
        <mc:Fallback xmlns="">
          <p:pic>
            <p:nvPicPr>
              <p:cNvPr id="1026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51325" y="10202863"/>
                <a:ext cx="0" cy="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33" y="381000"/>
            <a:ext cx="8755063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918240"/>
            <a:ext cx="8720668" cy="257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294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9" y="685800"/>
            <a:ext cx="9018588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9" y="3942126"/>
            <a:ext cx="8830734" cy="253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63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2600"/>
            <a:ext cx="8915400" cy="279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" y="3429000"/>
            <a:ext cx="8984457" cy="3081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10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uperthum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94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5897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</a:rPr>
              <a:t>b.</a:t>
            </a:r>
            <a:r>
              <a:rPr lang="en-US" sz="2800" dirty="0"/>
              <a:t> </a:t>
            </a:r>
            <a:r>
              <a:rPr lang="en-US" sz="2800" b="1" dirty="0"/>
              <a:t>Now write the correct verb forms ...</a:t>
            </a:r>
            <a:endParaRPr lang="en-US" sz="2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838202"/>
          <a:ext cx="9144000" cy="4419597"/>
        </p:xfrm>
        <a:graphic>
          <a:graphicData uri="http://schemas.openxmlformats.org/drawingml/2006/table">
            <a:tbl>
              <a:tblPr/>
              <a:tblGrid>
                <a:gridCol w="2813784"/>
                <a:gridCol w="3089748"/>
                <a:gridCol w="3240468"/>
              </a:tblGrid>
              <a:tr h="6313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dirty="0"/>
                        <a:t>Infinitive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dirty="0"/>
                        <a:t>Past tense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/>
                        <a:t>Past participle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EFF"/>
                    </a:solidFill>
                  </a:tcPr>
                </a:tc>
              </a:tr>
              <a:tr h="631371"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1. to carve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 carved it.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/>
                        <a:t>It was carved.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631371"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/>
                        <a:t>2. to cast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 </a:t>
                      </a:r>
                      <a:r>
                        <a:rPr lang="en-US" sz="3200" dirty="0" smtClean="0"/>
                        <a:t>_________</a:t>
                      </a:r>
                      <a:r>
                        <a:rPr lang="en-US" sz="3200" dirty="0"/>
                        <a:t> it.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It was </a:t>
                      </a:r>
                      <a:r>
                        <a:rPr lang="en-US" sz="3200" dirty="0" smtClean="0"/>
                        <a:t>_________</a:t>
                      </a:r>
                      <a:endParaRPr lang="en-US" sz="3200" dirty="0"/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631371"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3. to weave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 </a:t>
                      </a:r>
                      <a:r>
                        <a:rPr lang="en-US" sz="3200" dirty="0" smtClean="0"/>
                        <a:t>_________</a:t>
                      </a:r>
                      <a:r>
                        <a:rPr lang="en-US" sz="3200" dirty="0"/>
                        <a:t> it.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It </a:t>
                      </a:r>
                      <a:r>
                        <a:rPr lang="en-US" sz="3200" dirty="0" smtClean="0"/>
                        <a:t>was _________</a:t>
                      </a:r>
                      <a:endParaRPr lang="en-US" sz="3200" dirty="0"/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631371"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/>
                        <a:t>4. to embroider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 </a:t>
                      </a:r>
                      <a:r>
                        <a:rPr lang="en-US" sz="3200" dirty="0" smtClean="0"/>
                        <a:t>__________</a:t>
                      </a:r>
                      <a:r>
                        <a:rPr lang="en-US" sz="3200" dirty="0"/>
                        <a:t> it.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It was </a:t>
                      </a:r>
                      <a:r>
                        <a:rPr lang="en-US" sz="3200" dirty="0" smtClean="0"/>
                        <a:t>_________</a:t>
                      </a:r>
                      <a:endParaRPr lang="en-US" sz="3200" dirty="0"/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631371"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/>
                        <a:t>5. to knit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 </a:t>
                      </a:r>
                      <a:r>
                        <a:rPr lang="en-US" sz="3200" dirty="0" smtClean="0"/>
                        <a:t>_________</a:t>
                      </a:r>
                      <a:r>
                        <a:rPr lang="en-US" sz="3200" dirty="0"/>
                        <a:t> it.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It was </a:t>
                      </a:r>
                      <a:r>
                        <a:rPr lang="en-US" sz="3200" dirty="0" smtClean="0"/>
                        <a:t>_________</a:t>
                      </a:r>
                      <a:endParaRPr lang="en-US" sz="3200" dirty="0"/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631371"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/>
                        <a:t>6. to mould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 </a:t>
                      </a:r>
                      <a:r>
                        <a:rPr lang="en-US" sz="3200" dirty="0" smtClean="0"/>
                        <a:t>_________</a:t>
                      </a:r>
                      <a:r>
                        <a:rPr lang="en-US" sz="3200" dirty="0"/>
                        <a:t> it.</a:t>
                      </a:r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/>
                        <a:t>It was </a:t>
                      </a:r>
                      <a:r>
                        <a:rPr lang="en-US" sz="3200" dirty="0" smtClean="0"/>
                        <a:t>_________</a:t>
                      </a:r>
                      <a:endParaRPr lang="en-US" sz="3200" dirty="0"/>
                    </a:p>
                  </a:txBody>
                  <a:tcPr marL="85618" marR="85618" marT="34247" marB="34247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657600" y="2133600"/>
            <a:ext cx="762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cast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0" y="2133600"/>
            <a:ext cx="762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cast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0" y="2819400"/>
            <a:ext cx="961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wove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0" y="2819400"/>
            <a:ext cx="1150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woven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4200" y="3352800"/>
            <a:ext cx="2083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embroidered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34201" y="3429000"/>
            <a:ext cx="2209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embroidered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52800" y="4038600"/>
            <a:ext cx="1299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 knitted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91400" y="4038600"/>
            <a:ext cx="1299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 knitted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76600" y="4648200"/>
            <a:ext cx="1716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moulded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315200" y="4648200"/>
            <a:ext cx="1487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moulded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1-L2-3-1-c12e1969e2c5197c9f3358831da8f2b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44000" cy="5489753"/>
          </a:xfrm>
          <a:prstGeom prst="rect">
            <a:avLst/>
          </a:prstGeom>
        </p:spPr>
      </p:pic>
      <p:pic>
        <p:nvPicPr>
          <p:cNvPr id="8" name="Picture 7" descr="601558Barres_etoiles__36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972925" cy="228600"/>
          </a:xfrm>
          <a:prstGeom prst="rect">
            <a:avLst/>
          </a:prstGeom>
        </p:spPr>
      </p:pic>
      <p:pic>
        <p:nvPicPr>
          <p:cNvPr id="9" name="Picture 8" descr="601558Barres_etoiles__36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800" y="6629400"/>
            <a:ext cx="11972925" cy="2286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0"/>
            <a:ext cx="9220200" cy="6858000"/>
            <a:chOff x="0" y="0"/>
            <a:chExt cx="5760" cy="4333"/>
          </a:xfrm>
        </p:grpSpPr>
        <p:pic>
          <p:nvPicPr>
            <p:cNvPr id="5" name="Picture 9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4214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0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3562" y="2109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1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-2085" y="2122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2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0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180883" y="188893"/>
            <a:ext cx="8858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3</a:t>
            </a:r>
            <a:r>
              <a:rPr lang="en-US" sz="3200" b="1" dirty="0" smtClean="0">
                <a:solidFill>
                  <a:srgbClr val="C00000"/>
                </a:solidFill>
              </a:rPr>
              <a:t>. Complete the word web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581400" y="2362200"/>
            <a:ext cx="2514600" cy="2362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Places of interest</a:t>
            </a:r>
            <a:endParaRPr lang="en-US" sz="3200" b="1" dirty="0"/>
          </a:p>
        </p:txBody>
      </p:sp>
      <p:sp>
        <p:nvSpPr>
          <p:cNvPr id="11" name="Oval 10"/>
          <p:cNvSpPr/>
          <p:nvPr/>
        </p:nvSpPr>
        <p:spPr>
          <a:xfrm>
            <a:off x="587477" y="914400"/>
            <a:ext cx="2895600" cy="17526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Entertaining</a:t>
            </a:r>
          </a:p>
          <a:p>
            <a:pPr algn="ctr"/>
            <a:r>
              <a:rPr lang="en-US" sz="2800" b="1" dirty="0" smtClean="0"/>
              <a:t>- cinema</a:t>
            </a:r>
            <a:endParaRPr lang="en-US" sz="2800" b="1" dirty="0"/>
          </a:p>
        </p:txBody>
      </p:sp>
      <p:sp>
        <p:nvSpPr>
          <p:cNvPr id="12" name="Oval 11"/>
          <p:cNvSpPr/>
          <p:nvPr/>
        </p:nvSpPr>
        <p:spPr>
          <a:xfrm>
            <a:off x="6096000" y="914400"/>
            <a:ext cx="2743200" cy="17526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Educational</a:t>
            </a:r>
          </a:p>
          <a:p>
            <a:pPr algn="ctr"/>
            <a:r>
              <a:rPr lang="en-US" sz="2800" b="1" dirty="0" smtClean="0"/>
              <a:t>- library</a:t>
            </a:r>
            <a:endParaRPr lang="en-US" sz="2800" b="1" dirty="0"/>
          </a:p>
        </p:txBody>
      </p:sp>
      <p:sp>
        <p:nvSpPr>
          <p:cNvPr id="13" name="Oval 12"/>
          <p:cNvSpPr/>
          <p:nvPr/>
        </p:nvSpPr>
        <p:spPr>
          <a:xfrm>
            <a:off x="457200" y="4592222"/>
            <a:ext cx="3276599" cy="17526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Cultural</a:t>
            </a:r>
          </a:p>
          <a:p>
            <a:pPr algn="ctr"/>
            <a:r>
              <a:rPr lang="en-US" sz="2800" b="1" dirty="0" smtClean="0"/>
              <a:t>- Opera house</a:t>
            </a:r>
            <a:endParaRPr lang="en-US" sz="2800" b="1" dirty="0"/>
          </a:p>
        </p:txBody>
      </p:sp>
      <p:sp>
        <p:nvSpPr>
          <p:cNvPr id="14" name="Oval 13"/>
          <p:cNvSpPr/>
          <p:nvPr/>
        </p:nvSpPr>
        <p:spPr>
          <a:xfrm>
            <a:off x="6096000" y="4495800"/>
            <a:ext cx="2743200" cy="1752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Historical</a:t>
            </a:r>
          </a:p>
          <a:p>
            <a:pPr algn="ctr"/>
            <a:r>
              <a:rPr lang="en-US" sz="2800" b="1" dirty="0" smtClean="0"/>
              <a:t>- building</a:t>
            </a:r>
            <a:endParaRPr lang="en-US" sz="2800" b="1" dirty="0"/>
          </a:p>
        </p:txBody>
      </p:sp>
      <p:cxnSp>
        <p:nvCxnSpPr>
          <p:cNvPr id="16" name="Straight Connector 15"/>
          <p:cNvCxnSpPr>
            <a:stCxn id="11" idx="5"/>
            <a:endCxn id="10" idx="1"/>
          </p:cNvCxnSpPr>
          <p:nvPr/>
        </p:nvCxnSpPr>
        <p:spPr>
          <a:xfrm>
            <a:off x="3059026" y="2410338"/>
            <a:ext cx="890629" cy="2977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2" idx="3"/>
            <a:endCxn id="10" idx="6"/>
          </p:cNvCxnSpPr>
          <p:nvPr/>
        </p:nvCxnSpPr>
        <p:spPr>
          <a:xfrm flipH="1">
            <a:off x="6096000" y="2410338"/>
            <a:ext cx="401732" cy="11329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0" idx="5"/>
            <a:endCxn id="14" idx="1"/>
          </p:cNvCxnSpPr>
          <p:nvPr/>
        </p:nvCxnSpPr>
        <p:spPr>
          <a:xfrm>
            <a:off x="5727745" y="4378464"/>
            <a:ext cx="769987" cy="373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3"/>
            <a:endCxn id="13" idx="7"/>
          </p:cNvCxnSpPr>
          <p:nvPr/>
        </p:nvCxnSpPr>
        <p:spPr>
          <a:xfrm flipH="1">
            <a:off x="3253952" y="4378464"/>
            <a:ext cx="695703" cy="4704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84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AKQ607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3.</a:t>
            </a:r>
            <a:r>
              <a:rPr lang="en-US" sz="2800" dirty="0"/>
              <a:t> </a:t>
            </a:r>
            <a:r>
              <a:rPr lang="en-US" sz="2800" b="1" dirty="0"/>
              <a:t>What are some places of interest in your area? </a:t>
            </a:r>
            <a:r>
              <a:rPr lang="en-US" sz="2800" b="1" dirty="0" smtClean="0"/>
              <a:t>…</a:t>
            </a:r>
            <a:endParaRPr lang="en-US" sz="2800" dirty="0"/>
          </a:p>
        </p:txBody>
      </p:sp>
      <p:pic>
        <p:nvPicPr>
          <p:cNvPr id="5" name="Picture 4" descr="U1-L2-3-2-d298b81c5023a50a44941eda4cd0c9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685800"/>
            <a:ext cx="4724400" cy="4953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09600"/>
            <a:ext cx="5410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 Entertaining</a:t>
            </a:r>
            <a:r>
              <a:rPr lang="en-US" sz="2800" dirty="0" smtClean="0"/>
              <a:t>: cinema, department store, restaurant, café, theatre, opera house, club, park, zoo... 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0" y="2057400"/>
            <a:ext cx="5486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 Cultural</a:t>
            </a:r>
            <a:r>
              <a:rPr lang="en-US" sz="2800" dirty="0" smtClean="0"/>
              <a:t>: opera house, museum, craft village, historical building, theatre, market, craft village...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0" y="3505200"/>
            <a:ext cx="51815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 Educational</a:t>
            </a:r>
            <a:r>
              <a:rPr lang="en-US" sz="2800" dirty="0" smtClean="0"/>
              <a:t>: library, museum, theatre...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0" y="4495800"/>
            <a:ext cx="5562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 Historical</a:t>
            </a:r>
            <a:r>
              <a:rPr lang="en-US" sz="2800" dirty="0" smtClean="0"/>
              <a:t>: building, temple, shopping district, market, beauty spot, craft village...</a:t>
            </a:r>
            <a:endParaRPr lang="en-US" sz="2800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025-C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6172200"/>
            <a:ext cx="7505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667000" y="2124075"/>
            <a:ext cx="3886200" cy="2179638"/>
          </a:xfrm>
          <a:prstGeom prst="cloudCallout">
            <a:avLst>
              <a:gd name="adj1" fmla="val -43384"/>
              <a:gd name="adj2" fmla="val 2001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altLang="en-US" sz="2800" b="1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  <a:p>
            <a:pPr algn="ctr"/>
            <a:endParaRPr lang="en-US" altLang="en-US" sz="2800" b="1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2095500" y="3925888"/>
            <a:ext cx="1143000" cy="10668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4705350" y="4303713"/>
            <a:ext cx="36513" cy="95885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6477000" y="3400425"/>
            <a:ext cx="1066800" cy="1524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 flipH="1" flipV="1">
            <a:off x="3781425" y="1465263"/>
            <a:ext cx="76200" cy="9144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 flipV="1">
            <a:off x="1676400" y="1954213"/>
            <a:ext cx="1371600" cy="8382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V="1">
            <a:off x="6430963" y="1809095"/>
            <a:ext cx="838200" cy="8382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5973763" y="3844925"/>
            <a:ext cx="914400" cy="6858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4" name="Line 21"/>
          <p:cNvSpPr>
            <a:spLocks noChangeShapeType="1"/>
          </p:cNvSpPr>
          <p:nvPr/>
        </p:nvSpPr>
        <p:spPr bwMode="auto">
          <a:xfrm flipV="1">
            <a:off x="4976813" y="1219200"/>
            <a:ext cx="228600" cy="9144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7" name="TextBox 1"/>
          <p:cNvSpPr txBox="1">
            <a:spLocks noChangeArrowheads="1"/>
          </p:cNvSpPr>
          <p:nvPr/>
        </p:nvSpPr>
        <p:spPr bwMode="auto">
          <a:xfrm>
            <a:off x="76200" y="161925"/>
            <a:ext cx="906780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traditional handicraft</a:t>
            </a:r>
            <a:endParaRPr lang="en-US" sz="2800" b="1" dirty="0"/>
          </a:p>
        </p:txBody>
      </p:sp>
      <p:grpSp>
        <p:nvGrpSpPr>
          <p:cNvPr id="6168" name="Group 8"/>
          <p:cNvGrpSpPr>
            <a:grpSpLocks/>
          </p:cNvGrpSpPr>
          <p:nvPr/>
        </p:nvGrpSpPr>
        <p:grpSpPr bwMode="auto">
          <a:xfrm>
            <a:off x="0" y="0"/>
            <a:ext cx="9220200" cy="6858000"/>
            <a:chOff x="0" y="0"/>
            <a:chExt cx="5760" cy="4333"/>
          </a:xfrm>
        </p:grpSpPr>
        <p:pic>
          <p:nvPicPr>
            <p:cNvPr id="6169" name="Picture 9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4214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0" name="Picture 10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3562" y="2109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1" name="Picture 11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-2085" y="2122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2" name="Picture 12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0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" name="Rectangle 28"/>
          <p:cNvSpPr/>
          <p:nvPr/>
        </p:nvSpPr>
        <p:spPr>
          <a:xfrm>
            <a:off x="2819400" y="2875718"/>
            <a:ext cx="36115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</a:rPr>
              <a:t>H</a:t>
            </a:r>
            <a:r>
              <a:rPr lang="en-US" sz="4800" b="1" dirty="0" smtClean="0">
                <a:solidFill>
                  <a:srgbClr val="002060"/>
                </a:solidFill>
              </a:rPr>
              <a:t>andicrafts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688013" y="4531043"/>
            <a:ext cx="274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silk </a:t>
            </a:r>
            <a:r>
              <a:rPr lang="en-US" sz="3200" b="1" dirty="0"/>
              <a:t> 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429000" y="5181600"/>
            <a:ext cx="3352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lacquerware </a:t>
            </a:r>
            <a:r>
              <a:rPr lang="en-US" sz="3200" b="1" dirty="0"/>
              <a:t>   </a:t>
            </a:r>
          </a:p>
        </p:txBody>
      </p:sp>
      <p:sp>
        <p:nvSpPr>
          <p:cNvPr id="32" name="Rectangle 31"/>
          <p:cNvSpPr/>
          <p:nvPr/>
        </p:nvSpPr>
        <p:spPr>
          <a:xfrm>
            <a:off x="-342900" y="1445737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conical </a:t>
            </a:r>
            <a:r>
              <a:rPr lang="en-US" sz="3200" b="1" dirty="0"/>
              <a:t>hats  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28600" y="4876800"/>
            <a:ext cx="312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lanterns 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514600" y="924580"/>
            <a:ext cx="1828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paintings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724400" y="772180"/>
            <a:ext cx="266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drums </a:t>
            </a:r>
            <a:r>
              <a:rPr lang="en-US" sz="3200" b="1" dirty="0"/>
              <a:t>   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688013" y="1381780"/>
            <a:ext cx="37607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marble </a:t>
            </a:r>
            <a:r>
              <a:rPr lang="en-US" sz="3200" b="1" dirty="0"/>
              <a:t>sculptures    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010400" y="3429000"/>
            <a:ext cx="312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Pottery 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5871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7093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4.</a:t>
            </a:r>
            <a:r>
              <a:rPr lang="en-US" sz="2800" dirty="0" smtClean="0"/>
              <a:t> </a:t>
            </a:r>
            <a:r>
              <a:rPr lang="en-US" sz="2800" b="1" dirty="0" smtClean="0"/>
              <a:t>Complete the </a:t>
            </a:r>
            <a:r>
              <a:rPr lang="en-US" sz="2800" b="1" dirty="0" err="1" smtClean="0"/>
              <a:t>pasage</a:t>
            </a:r>
            <a:r>
              <a:rPr lang="en-US" sz="2800" b="1" dirty="0" smtClean="0"/>
              <a:t> by filling each blank …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0" y="381000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      Some people say that a place of interest is a place famous for its scenery or a well-known (1)________ site. I don’t think it has to be so limited. In my opinion, a place of interest is simply one that people like going to.</a:t>
            </a:r>
          </a:p>
          <a:p>
            <a:r>
              <a:rPr lang="en-US" sz="2800" dirty="0" smtClean="0"/>
              <a:t>       In my town, the park is a(n) (2)________ because many people love spending time there. Old people do (3)_______ and walk in the park. Children play games there while their parents sit and talk with each other. Another place of interest in my town is </a:t>
            </a:r>
            <a:r>
              <a:rPr lang="en-US" sz="2800" dirty="0" err="1" smtClean="0"/>
              <a:t>Hoa</a:t>
            </a:r>
            <a:r>
              <a:rPr lang="en-US" sz="2800" dirty="0" smtClean="0"/>
              <a:t> </a:t>
            </a:r>
            <a:r>
              <a:rPr lang="en-US" sz="2800" dirty="0" err="1" smtClean="0"/>
              <a:t>Binh</a:t>
            </a:r>
            <a:r>
              <a:rPr lang="en-US" sz="2800" dirty="0" smtClean="0"/>
              <a:t> market. It’s a(n) (4)________  market with a lot of things to see. I love to go there to buy food and clothes, and watch other people buying and selling. Foreign tourists also like this market because they can experience the (5)_________  of Vietnamese people, and buy woven cloth and other (6)___________  as souvenirs.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953000" y="762000"/>
            <a:ext cx="182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historical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9200" y="2057400"/>
            <a:ext cx="16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attraction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2895600"/>
            <a:ext cx="1600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exercise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4191000"/>
            <a:ext cx="182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traditional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05200" y="5486400"/>
            <a:ext cx="1215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culture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0" y="5867400"/>
            <a:ext cx="18968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 handicrafts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b="1" dirty="0" smtClean="0"/>
              <a:t>II. Pronunciation</a:t>
            </a:r>
            <a:endParaRPr lang="en-US" b="1" dirty="0"/>
          </a:p>
        </p:txBody>
      </p:sp>
      <p:pic>
        <p:nvPicPr>
          <p:cNvPr id="4" name="sentence stres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1295400"/>
            <a:ext cx="8428606" cy="470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6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228600"/>
            <a:ext cx="7552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5a.</a:t>
            </a:r>
            <a:r>
              <a:rPr lang="en-US" sz="2400" dirty="0" smtClean="0"/>
              <a:t> </a:t>
            </a:r>
            <a:r>
              <a:rPr lang="en-US" sz="2400" b="1" dirty="0" smtClean="0"/>
              <a:t>Listen and underline the words </a:t>
            </a:r>
            <a:r>
              <a:rPr lang="en-US" sz="2400" b="1" dirty="0"/>
              <a:t>are louder and clearer </a:t>
            </a:r>
            <a:endParaRPr lang="en-US" sz="2400" b="1" dirty="0" smtClean="0"/>
          </a:p>
          <a:p>
            <a:r>
              <a:rPr lang="en-US" sz="2400" b="1" dirty="0" smtClean="0"/>
              <a:t>than </a:t>
            </a:r>
            <a:r>
              <a:rPr lang="en-US" sz="2400" b="1" dirty="0"/>
              <a:t>the others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762000" y="1443587"/>
            <a:ext cx="7696200" cy="341632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 smtClean="0"/>
              <a:t>1. The craft village lies on the river bank.</a:t>
            </a:r>
            <a:br>
              <a:rPr lang="en-US" sz="3600" dirty="0" smtClean="0"/>
            </a:br>
            <a:r>
              <a:rPr lang="en-US" sz="3600" dirty="0" smtClean="0"/>
              <a:t>2. This painting is embroidered.</a:t>
            </a:r>
            <a:br>
              <a:rPr lang="en-US" sz="3600" dirty="0" smtClean="0"/>
            </a:br>
            <a:r>
              <a:rPr lang="en-US" sz="3600" dirty="0" smtClean="0"/>
              <a:t>3. What is this region famous for?</a:t>
            </a:r>
            <a:br>
              <a:rPr lang="en-US" sz="3600" dirty="0" smtClean="0"/>
            </a:br>
            <a:r>
              <a:rPr lang="en-US" sz="3600" dirty="0" smtClean="0"/>
              <a:t>4. Drums aren’t made in my village.</a:t>
            </a:r>
            <a:br>
              <a:rPr lang="en-US" sz="3600" dirty="0" smtClean="0"/>
            </a:br>
            <a:r>
              <a:rPr lang="en-US" sz="3600" dirty="0" smtClean="0"/>
              <a:t>5. A famous artisan carved this table beautifully.</a:t>
            </a:r>
            <a:endParaRPr lang="en-US" sz="3600" dirty="0"/>
          </a:p>
        </p:txBody>
      </p:sp>
      <p:pic>
        <p:nvPicPr>
          <p:cNvPr id="2" name="03 Track 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14518" y="5181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13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0884" y="533400"/>
            <a:ext cx="8858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1. Which words are louder and clearer than the others?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0883" y="76200"/>
            <a:ext cx="8858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5a. Answerkey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9466" y="1295400"/>
            <a:ext cx="84412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 1</a:t>
            </a:r>
            <a:r>
              <a:rPr lang="en-US" sz="3200" dirty="0"/>
              <a:t>. The </a:t>
            </a:r>
            <a:r>
              <a:rPr lang="en-US" sz="3200" dirty="0">
                <a:solidFill>
                  <a:srgbClr val="FF0000"/>
                </a:solidFill>
              </a:rPr>
              <a:t>craft village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lies</a:t>
            </a:r>
            <a:r>
              <a:rPr lang="en-US" sz="3200" dirty="0"/>
              <a:t> on the </a:t>
            </a:r>
            <a:r>
              <a:rPr lang="en-US" sz="3200" dirty="0">
                <a:solidFill>
                  <a:srgbClr val="FF0000"/>
                </a:solidFill>
              </a:rPr>
              <a:t>river bank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97819" y="4275667"/>
            <a:ext cx="8858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/>
            </a:lvl1pPr>
          </a:lstStyle>
          <a:p>
            <a:r>
              <a:rPr lang="en-US" dirty="0">
                <a:solidFill>
                  <a:srgbClr val="C00000"/>
                </a:solidFill>
              </a:rPr>
              <a:t>2. What kinds of words are they?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9351" y="4692922"/>
            <a:ext cx="8858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chemeClr val="tx2"/>
                </a:solidFill>
              </a:defRPr>
            </a:lvl1pPr>
          </a:lstStyle>
          <a:p>
            <a:pPr algn="just"/>
            <a:r>
              <a:rPr lang="en-US" dirty="0"/>
              <a:t>They are: nouns, verbs, </a:t>
            </a:r>
            <a:r>
              <a:rPr lang="en-US" dirty="0" smtClean="0"/>
              <a:t>adjective, adverbs, </a:t>
            </a:r>
            <a:r>
              <a:rPr lang="en-US" dirty="0"/>
              <a:t>wh-question words, and negative auxiliaries.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1770108"/>
            <a:ext cx="5436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2. This </a:t>
            </a:r>
            <a:r>
              <a:rPr lang="en-US" sz="3200" dirty="0">
                <a:solidFill>
                  <a:srgbClr val="FF0000"/>
                </a:solidFill>
              </a:rPr>
              <a:t>painting</a:t>
            </a:r>
            <a:r>
              <a:rPr lang="en-US" sz="3200" dirty="0"/>
              <a:t> is </a:t>
            </a:r>
            <a:r>
              <a:rPr lang="en-US" sz="3200" dirty="0">
                <a:solidFill>
                  <a:srgbClr val="FF0000"/>
                </a:solidFill>
              </a:rPr>
              <a:t>embroidered</a:t>
            </a:r>
            <a:r>
              <a:rPr lang="en-US" sz="3200" dirty="0"/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5667" y="2285999"/>
            <a:ext cx="5796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3. </a:t>
            </a:r>
            <a:r>
              <a:rPr lang="en-US" sz="3200" dirty="0">
                <a:solidFill>
                  <a:srgbClr val="FF0000"/>
                </a:solidFill>
              </a:rPr>
              <a:t>What</a:t>
            </a:r>
            <a:r>
              <a:rPr lang="en-US" sz="3200" dirty="0"/>
              <a:t> is this </a:t>
            </a:r>
            <a:r>
              <a:rPr lang="en-US" sz="3200" dirty="0">
                <a:solidFill>
                  <a:srgbClr val="FF0000"/>
                </a:solidFill>
              </a:rPr>
              <a:t>region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famous</a:t>
            </a:r>
            <a:r>
              <a:rPr lang="en-US" sz="3200" dirty="0"/>
              <a:t> for?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2698366"/>
            <a:ext cx="67388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4</a:t>
            </a:r>
            <a:r>
              <a:rPr lang="en-US" sz="3200" dirty="0"/>
              <a:t>. </a:t>
            </a:r>
            <a:r>
              <a:rPr lang="en-US" sz="3200" dirty="0">
                <a:solidFill>
                  <a:srgbClr val="FF0000"/>
                </a:solidFill>
              </a:rPr>
              <a:t>Drums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aren’t made </a:t>
            </a:r>
            <a:r>
              <a:rPr lang="en-US" sz="3200" dirty="0"/>
              <a:t>in my </a:t>
            </a:r>
            <a:r>
              <a:rPr lang="en-US" sz="3200" dirty="0">
                <a:solidFill>
                  <a:srgbClr val="FF0000"/>
                </a:solidFill>
              </a:rPr>
              <a:t>village</a:t>
            </a:r>
            <a:r>
              <a:rPr lang="en-US" sz="3200" dirty="0"/>
              <a:t>.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18" name="Rectangle 17"/>
          <p:cNvSpPr/>
          <p:nvPr/>
        </p:nvSpPr>
        <p:spPr>
          <a:xfrm>
            <a:off x="523783" y="3236975"/>
            <a:ext cx="86202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5. A </a:t>
            </a:r>
            <a:r>
              <a:rPr lang="en-US" sz="3200" dirty="0">
                <a:solidFill>
                  <a:srgbClr val="FF0000"/>
                </a:solidFill>
              </a:rPr>
              <a:t>famous artisan carved </a:t>
            </a:r>
            <a:r>
              <a:rPr lang="en-US" sz="3200" dirty="0"/>
              <a:t>this </a:t>
            </a:r>
            <a:r>
              <a:rPr lang="en-US" sz="3200" dirty="0">
                <a:solidFill>
                  <a:srgbClr val="FF0000"/>
                </a:solidFill>
              </a:rPr>
              <a:t>table beautifully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672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2732" y="1295400"/>
            <a:ext cx="844126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1. The </a:t>
            </a:r>
            <a:r>
              <a:rPr lang="en-US" sz="3200" dirty="0">
                <a:solidFill>
                  <a:srgbClr val="FF0000"/>
                </a:solidFill>
              </a:rPr>
              <a:t>craft village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lies</a:t>
            </a:r>
            <a:r>
              <a:rPr lang="en-US" sz="3200" dirty="0"/>
              <a:t> on the </a:t>
            </a:r>
            <a:r>
              <a:rPr lang="en-US" sz="3200" dirty="0">
                <a:solidFill>
                  <a:srgbClr val="FF0000"/>
                </a:solidFill>
              </a:rPr>
              <a:t>river bank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/>
              <a:t>2. This </a:t>
            </a:r>
            <a:r>
              <a:rPr lang="en-US" sz="3200" dirty="0">
                <a:solidFill>
                  <a:srgbClr val="FF0000"/>
                </a:solidFill>
              </a:rPr>
              <a:t>painting</a:t>
            </a:r>
            <a:r>
              <a:rPr lang="en-US" sz="3200" dirty="0"/>
              <a:t> is </a:t>
            </a:r>
            <a:r>
              <a:rPr lang="en-US" sz="3200" dirty="0" smtClean="0">
                <a:solidFill>
                  <a:srgbClr val="FF0000"/>
                </a:solidFill>
              </a:rPr>
              <a:t>embroidered</a:t>
            </a:r>
            <a:r>
              <a:rPr lang="en-US" sz="3200" dirty="0" smtClean="0"/>
              <a:t>.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3. </a:t>
            </a:r>
            <a:r>
              <a:rPr lang="en-US" sz="3200" dirty="0">
                <a:solidFill>
                  <a:srgbClr val="FF0000"/>
                </a:solidFill>
              </a:rPr>
              <a:t>What</a:t>
            </a:r>
            <a:r>
              <a:rPr lang="en-US" sz="3200" dirty="0"/>
              <a:t> is this </a:t>
            </a:r>
            <a:r>
              <a:rPr lang="en-US" sz="3200" dirty="0">
                <a:solidFill>
                  <a:srgbClr val="FF0000"/>
                </a:solidFill>
              </a:rPr>
              <a:t>region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famous</a:t>
            </a:r>
            <a:r>
              <a:rPr lang="en-US" sz="3200" dirty="0"/>
              <a:t> for?</a:t>
            </a:r>
            <a:br>
              <a:rPr lang="en-US" sz="3200" dirty="0"/>
            </a:br>
            <a:r>
              <a:rPr lang="en-US" sz="3200" dirty="0"/>
              <a:t>4. </a:t>
            </a:r>
            <a:r>
              <a:rPr lang="en-US" sz="3200" dirty="0">
                <a:solidFill>
                  <a:srgbClr val="FF0000"/>
                </a:solidFill>
              </a:rPr>
              <a:t>Drums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aren’t made </a:t>
            </a:r>
            <a:r>
              <a:rPr lang="en-US" sz="3200" dirty="0"/>
              <a:t>in my </a:t>
            </a:r>
            <a:r>
              <a:rPr lang="en-US" sz="3200" dirty="0">
                <a:solidFill>
                  <a:srgbClr val="FF0000"/>
                </a:solidFill>
              </a:rPr>
              <a:t>village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/>
              <a:t>5. A </a:t>
            </a:r>
            <a:r>
              <a:rPr lang="en-US" sz="3200" dirty="0">
                <a:solidFill>
                  <a:srgbClr val="FF0000"/>
                </a:solidFill>
              </a:rPr>
              <a:t>famous artisan carved </a:t>
            </a:r>
            <a:r>
              <a:rPr lang="en-US" sz="3200" dirty="0"/>
              <a:t>this </a:t>
            </a:r>
            <a:r>
              <a:rPr lang="en-US" sz="3200" dirty="0">
                <a:solidFill>
                  <a:srgbClr val="FF0000"/>
                </a:solidFill>
              </a:rPr>
              <a:t>table beautifully</a:t>
            </a:r>
            <a:r>
              <a:rPr lang="en-US" sz="3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884" y="457200"/>
            <a:ext cx="8858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/>
            </a:lvl1pPr>
          </a:lstStyle>
          <a:p>
            <a:r>
              <a:rPr lang="en-US" dirty="0">
                <a:solidFill>
                  <a:srgbClr val="C00000"/>
                </a:solidFill>
              </a:rPr>
              <a:t>3. Which words are not as loud and clear as the others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485" y="4098306"/>
            <a:ext cx="8858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/>
            </a:lvl1pPr>
          </a:lstStyle>
          <a:p>
            <a:r>
              <a:rPr lang="en-US" dirty="0">
                <a:solidFill>
                  <a:srgbClr val="C00000"/>
                </a:solidFill>
              </a:rPr>
              <a:t>4. What kinds of words are they?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691" y="4464558"/>
            <a:ext cx="8841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chemeClr val="tx2"/>
                </a:solidFill>
              </a:defRPr>
            </a:lvl1pPr>
          </a:lstStyle>
          <a:p>
            <a:pPr algn="just"/>
            <a:r>
              <a:rPr lang="en-US" dirty="0"/>
              <a:t>They are: articles, prepositions, pronouns, and possessive adjectives.</a:t>
            </a:r>
          </a:p>
        </p:txBody>
      </p:sp>
    </p:spTree>
    <p:extLst>
      <p:ext uri="{BB962C8B-B14F-4D97-AF65-F5344CB8AC3E}">
        <p14:creationId xmlns:p14="http://schemas.microsoft.com/office/powerpoint/2010/main" val="59337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U1-L2-5-2-b863808577d9e9a3a568cd11462499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0"/>
            <a:ext cx="9144000" cy="3962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51455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5b.</a:t>
            </a:r>
            <a:r>
              <a:rPr lang="en-US" sz="2800" dirty="0" smtClean="0"/>
              <a:t> </a:t>
            </a:r>
            <a:r>
              <a:rPr lang="en-US" sz="2800" b="1" dirty="0" smtClean="0"/>
              <a:t>Now listen, check, and repeat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0097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164042" y="647131"/>
            <a:ext cx="4344988" cy="26705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09728" indent="0"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Stressed:</a:t>
            </a:r>
          </a:p>
          <a:p>
            <a:pPr>
              <a:buFontTx/>
              <a:buChar char="-"/>
            </a:pPr>
            <a:r>
              <a:rPr lang="en-US" dirty="0" smtClean="0"/>
              <a:t>Noun :house, teacher…</a:t>
            </a:r>
          </a:p>
          <a:p>
            <a:pPr>
              <a:buFontTx/>
              <a:buChar char="-"/>
            </a:pPr>
            <a:r>
              <a:rPr lang="en-US" dirty="0" smtClean="0"/>
              <a:t>Verb : go, walk, …</a:t>
            </a:r>
          </a:p>
          <a:p>
            <a:pPr>
              <a:buFontTx/>
              <a:buChar char="-"/>
            </a:pPr>
            <a:r>
              <a:rPr lang="en-US" dirty="0" err="1" smtClean="0"/>
              <a:t>Adj</a:t>
            </a:r>
            <a:r>
              <a:rPr lang="en-US" dirty="0" smtClean="0"/>
              <a:t>, </a:t>
            </a:r>
            <a:r>
              <a:rPr lang="en-US" dirty="0" err="1" smtClean="0"/>
              <a:t>adv</a:t>
            </a:r>
            <a:r>
              <a:rPr lang="en-US" dirty="0" smtClean="0"/>
              <a:t> : big, historic…</a:t>
            </a:r>
          </a:p>
          <a:p>
            <a:pPr>
              <a:buFontTx/>
              <a:buChar char="-"/>
            </a:pPr>
            <a:r>
              <a:rPr lang="en-US" dirty="0" err="1" smtClean="0"/>
              <a:t>Wh</a:t>
            </a:r>
            <a:r>
              <a:rPr lang="en-US" dirty="0" smtClean="0"/>
              <a:t>: what, how…</a:t>
            </a:r>
          </a:p>
          <a:p>
            <a:pPr>
              <a:buFontTx/>
              <a:buChar char="-"/>
            </a:pPr>
            <a:r>
              <a:rPr lang="en-US" dirty="0" smtClean="0"/>
              <a:t>Negative : isn’t, don’t…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56667" y="647131"/>
            <a:ext cx="4346575" cy="25943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09728" indent="0"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Unstressed:</a:t>
            </a:r>
          </a:p>
          <a:p>
            <a:pPr>
              <a:buFontTx/>
              <a:buChar char="-"/>
            </a:pPr>
            <a:r>
              <a:rPr lang="en-US" dirty="0" smtClean="0"/>
              <a:t>Article: a, an, the</a:t>
            </a:r>
          </a:p>
          <a:p>
            <a:pPr>
              <a:buFontTx/>
              <a:buChar char="-"/>
            </a:pPr>
            <a:r>
              <a:rPr lang="en-US" dirty="0" smtClean="0"/>
              <a:t>Preposition : in , on, at…</a:t>
            </a:r>
          </a:p>
          <a:p>
            <a:pPr>
              <a:buFontTx/>
              <a:buChar char="-"/>
            </a:pPr>
            <a:r>
              <a:rPr lang="en-US" dirty="0" smtClean="0"/>
              <a:t>Pronoun : I, you, we…</a:t>
            </a:r>
          </a:p>
          <a:p>
            <a:pPr>
              <a:buFontTx/>
              <a:buChar char="-"/>
            </a:pPr>
            <a:r>
              <a:rPr lang="en-US" dirty="0" smtClean="0"/>
              <a:t>Possessive </a:t>
            </a:r>
            <a:r>
              <a:rPr lang="en-US" dirty="0" err="1" smtClean="0"/>
              <a:t>adj</a:t>
            </a:r>
            <a:r>
              <a:rPr lang="en-US" dirty="0" smtClean="0"/>
              <a:t> : his, her, my….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70933" y="3598333"/>
            <a:ext cx="8839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- </a:t>
            </a:r>
            <a:r>
              <a:rPr lang="en-US" sz="2400" i="1" dirty="0" err="1" smtClean="0">
                <a:solidFill>
                  <a:srgbClr val="FF0000"/>
                </a:solidFill>
              </a:rPr>
              <a:t>Những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loại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từ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sau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thường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được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nhấn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mạnh</a:t>
            </a:r>
            <a:r>
              <a:rPr lang="en-US" sz="2400" i="1" dirty="0">
                <a:solidFill>
                  <a:srgbClr val="FF0000"/>
                </a:solidFill>
              </a:rPr>
              <a:t>: </a:t>
            </a:r>
            <a:r>
              <a:rPr lang="en-US" sz="2400" i="1" dirty="0" err="1">
                <a:solidFill>
                  <a:srgbClr val="FF0000"/>
                </a:solidFill>
              </a:rPr>
              <a:t>động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từ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chính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danh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từ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trạng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từ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từ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để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hỏi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và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trợ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động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từ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nghi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vấn</a:t>
            </a:r>
            <a:r>
              <a:rPr lang="en-US" sz="2400" i="1" dirty="0">
                <a:solidFill>
                  <a:srgbClr val="FF0000"/>
                </a:solidFill>
              </a:rPr>
              <a:t> (</a:t>
            </a:r>
            <a:r>
              <a:rPr lang="en-US" sz="2400" i="1" dirty="0" err="1">
                <a:solidFill>
                  <a:srgbClr val="FF0000"/>
                </a:solidFill>
              </a:rPr>
              <a:t>ví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dụ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như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từ</a:t>
            </a:r>
            <a:r>
              <a:rPr lang="en-US" sz="2400" i="1" dirty="0">
                <a:solidFill>
                  <a:srgbClr val="FF0000"/>
                </a:solidFill>
              </a:rPr>
              <a:t> don’t). 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r>
              <a:rPr lang="en-US" sz="2400" i="1" dirty="0" smtClean="0"/>
              <a:t>- </a:t>
            </a:r>
            <a:r>
              <a:rPr lang="en-US" sz="2400" i="1" dirty="0" err="1">
                <a:solidFill>
                  <a:srgbClr val="FF0000"/>
                </a:solidFill>
              </a:rPr>
              <a:t>Những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loại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từ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sau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thường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</a:rPr>
              <a:t>KHÔNG </a:t>
            </a:r>
            <a:r>
              <a:rPr lang="en-US" sz="2400" i="1" dirty="0" err="1" smtClean="0">
                <a:solidFill>
                  <a:srgbClr val="FF0000"/>
                </a:solidFill>
              </a:rPr>
              <a:t>được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nhấn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mạnh</a:t>
            </a:r>
            <a:r>
              <a:rPr lang="en-US" sz="2400" i="1" dirty="0">
                <a:solidFill>
                  <a:srgbClr val="FF0000"/>
                </a:solidFill>
              </a:rPr>
              <a:t>: </a:t>
            </a:r>
            <a:r>
              <a:rPr lang="en-US" sz="2400" i="1" dirty="0" err="1" smtClean="0"/>
              <a:t>Những</a:t>
            </a:r>
            <a:r>
              <a:rPr lang="en-US" sz="2400" i="1" dirty="0" smtClean="0"/>
              <a:t> </a:t>
            </a:r>
            <a:r>
              <a:rPr lang="en-US" sz="2400" i="1" dirty="0" err="1"/>
              <a:t>loại</a:t>
            </a:r>
            <a:r>
              <a:rPr lang="en-US" sz="2400" i="1" dirty="0"/>
              <a:t> </a:t>
            </a:r>
            <a:r>
              <a:rPr lang="en-US" sz="2400" i="1" dirty="0" err="1"/>
              <a:t>từ</a:t>
            </a:r>
            <a:r>
              <a:rPr lang="en-US" sz="2400" i="1" dirty="0"/>
              <a:t> </a:t>
            </a:r>
            <a:r>
              <a:rPr lang="en-US" sz="2400" i="1" dirty="0" err="1"/>
              <a:t>như</a:t>
            </a:r>
            <a:r>
              <a:rPr lang="en-US" sz="2400" i="1" dirty="0"/>
              <a:t> </a:t>
            </a:r>
            <a:r>
              <a:rPr lang="en-US" sz="2400" i="1" dirty="0" err="1"/>
              <a:t>đại</a:t>
            </a:r>
            <a:r>
              <a:rPr lang="en-US" sz="2400" i="1" dirty="0"/>
              <a:t> </a:t>
            </a:r>
            <a:r>
              <a:rPr lang="en-US" sz="2400" i="1" dirty="0" err="1"/>
              <a:t>từ</a:t>
            </a:r>
            <a:r>
              <a:rPr lang="en-US" sz="2400" i="1" dirty="0"/>
              <a:t>, </a:t>
            </a:r>
            <a:r>
              <a:rPr lang="en-US" sz="2400" i="1" dirty="0" err="1"/>
              <a:t>giới</a:t>
            </a:r>
            <a:r>
              <a:rPr lang="en-US" sz="2400" i="1" dirty="0"/>
              <a:t> </a:t>
            </a:r>
            <a:r>
              <a:rPr lang="en-US" sz="2400" i="1" dirty="0" err="1"/>
              <a:t>từ</a:t>
            </a:r>
            <a:r>
              <a:rPr lang="en-US" sz="2400" i="1" dirty="0"/>
              <a:t>, </a:t>
            </a:r>
            <a:r>
              <a:rPr lang="en-US" sz="2400" i="1" dirty="0" err="1"/>
              <a:t>liên</a:t>
            </a:r>
            <a:r>
              <a:rPr lang="en-US" sz="2400" i="1" dirty="0"/>
              <a:t> </a:t>
            </a:r>
            <a:r>
              <a:rPr lang="en-US" sz="2400" i="1" dirty="0" err="1"/>
              <a:t>từ</a:t>
            </a:r>
            <a:r>
              <a:rPr lang="en-US" sz="2400" i="1" dirty="0"/>
              <a:t>, </a:t>
            </a:r>
            <a:r>
              <a:rPr lang="en-US" sz="2400" i="1" dirty="0" err="1"/>
              <a:t>tính</a:t>
            </a:r>
            <a:r>
              <a:rPr lang="en-US" sz="2400" i="1" dirty="0"/>
              <a:t> </a:t>
            </a:r>
            <a:r>
              <a:rPr lang="en-US" sz="2400" i="1" dirty="0" err="1"/>
              <a:t>từ</a:t>
            </a:r>
            <a:r>
              <a:rPr lang="en-US" sz="2400" i="1" dirty="0"/>
              <a:t> </a:t>
            </a:r>
            <a:r>
              <a:rPr lang="en-US" sz="2400" i="1" dirty="0" err="1"/>
              <a:t>sở</a:t>
            </a:r>
            <a:r>
              <a:rPr lang="en-US" sz="2400" i="1" dirty="0"/>
              <a:t> </a:t>
            </a:r>
            <a:r>
              <a:rPr lang="en-US" sz="2400" i="1" dirty="0" err="1"/>
              <a:t>hữu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to</a:t>
            </a:r>
            <a:r>
              <a:rPr lang="en-US" sz="2400" i="1" dirty="0" err="1" smtClean="0"/>
              <a:t>be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và</a:t>
            </a:r>
            <a:r>
              <a:rPr lang="en-US" sz="2400" i="1" dirty="0" smtClean="0"/>
              <a:t> </a:t>
            </a:r>
            <a:r>
              <a:rPr lang="en-US" sz="2400" i="1" dirty="0" err="1"/>
              <a:t>các</a:t>
            </a:r>
            <a:r>
              <a:rPr lang="en-US" sz="2400" i="1" dirty="0"/>
              <a:t> </a:t>
            </a:r>
            <a:r>
              <a:rPr lang="en-US" sz="2400" i="1" dirty="0" err="1"/>
              <a:t>trợ</a:t>
            </a:r>
            <a:r>
              <a:rPr lang="en-US" sz="2400" i="1" dirty="0"/>
              <a:t> </a:t>
            </a:r>
            <a:r>
              <a:rPr lang="en-US" sz="2400" i="1" dirty="0" err="1"/>
              <a:t>động</a:t>
            </a:r>
            <a:r>
              <a:rPr lang="en-US" sz="2400" i="1" dirty="0"/>
              <a:t> </a:t>
            </a:r>
            <a:r>
              <a:rPr lang="en-US" sz="2400" i="1" dirty="0" err="1"/>
              <a:t>từ</a:t>
            </a:r>
            <a:r>
              <a:rPr lang="en-US" sz="2400" i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37067" y="15749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Stress on content words in </a:t>
            </a:r>
            <a:r>
              <a:rPr lang="en-US" sz="2400" b="1" dirty="0" smtClean="0"/>
              <a:t>sentences (</a:t>
            </a:r>
            <a:r>
              <a:rPr lang="en-US" sz="2400" dirty="0" err="1" smtClean="0"/>
              <a:t>Trọng</a:t>
            </a:r>
            <a:r>
              <a:rPr lang="en-US" sz="2400" dirty="0" smtClean="0"/>
              <a:t> </a:t>
            </a:r>
            <a:r>
              <a:rPr lang="en-US" sz="2400" dirty="0" err="1"/>
              <a:t>âm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 smtClean="0"/>
              <a:t>câu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383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8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0"/>
            <a:ext cx="9220200" cy="6858000"/>
            <a:chOff x="0" y="0"/>
            <a:chExt cx="5760" cy="4333"/>
          </a:xfrm>
        </p:grpSpPr>
        <p:pic>
          <p:nvPicPr>
            <p:cNvPr id="5" name="Picture 9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4214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0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3562" y="2109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1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-2085" y="2122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2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0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180883" y="76200"/>
            <a:ext cx="8858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6</a:t>
            </a:r>
            <a:r>
              <a:rPr lang="en-US" sz="3200" b="1" dirty="0" smtClean="0">
                <a:solidFill>
                  <a:srgbClr val="C00000"/>
                </a:solidFill>
              </a:rPr>
              <a:t>. Underline the content word in the sentences.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0883" y="660975"/>
            <a:ext cx="88584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1. The Arts Museum is a popular place of interest in my city.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83" y="2158425"/>
            <a:ext cx="8858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en-US" sz="3200" dirty="0"/>
              <a:t>2. This cinema attracts lots of youngsters.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0883" y="3301425"/>
            <a:ext cx="8858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en-US" sz="3200" dirty="0"/>
              <a:t>3. The artisans mould clay to make traditional pots.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0883" y="4444425"/>
            <a:ext cx="8858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en-US" sz="3200" dirty="0"/>
              <a:t>4. Where do you like going at weekend?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0883" y="5511225"/>
            <a:ext cx="8858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en-US" sz="3200" dirty="0"/>
              <a:t>5. We shoudn’t destroy historical buildings.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415844" y="1170088"/>
            <a:ext cx="22098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419600" y="1170088"/>
            <a:ext cx="2286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239000" y="1170088"/>
            <a:ext cx="12954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14400" y="1659192"/>
            <a:ext cx="501444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430592" y="2637504"/>
            <a:ext cx="2622756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260260" y="2652252"/>
            <a:ext cx="1905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386348" y="3795252"/>
            <a:ext cx="1326126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830458" y="3795252"/>
            <a:ext cx="106803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053348" y="3795252"/>
            <a:ext cx="556752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142276" y="3795252"/>
            <a:ext cx="981996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271752" y="3795252"/>
            <a:ext cx="167394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8123904" y="3795252"/>
            <a:ext cx="6858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62000" y="4923504"/>
            <a:ext cx="9906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183192" y="4938252"/>
            <a:ext cx="14859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5348748" y="4923504"/>
            <a:ext cx="1445340" cy="14748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445340" y="6037008"/>
            <a:ext cx="2637504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331724" y="6037008"/>
            <a:ext cx="3059676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unit-1-a-closer-look-1-ex-6-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34200" y="129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6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7317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inh-nen-powerpoint-sang-tao-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0"/>
            <a:ext cx="50525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6b.</a:t>
            </a:r>
            <a:r>
              <a:rPr lang="en-US" sz="2800" dirty="0" smtClean="0"/>
              <a:t> </a:t>
            </a:r>
            <a:r>
              <a:rPr lang="en-US" sz="2800" b="1" dirty="0" smtClean="0"/>
              <a:t>Now listen, check and repeat</a:t>
            </a:r>
            <a:endParaRPr lang="en-US" sz="2800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650087"/>
            <a:ext cx="9144000" cy="25853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3A9F4"/>
                </a:solidFill>
                <a:effectLst/>
                <a:latin typeface="Helvetica Neue"/>
                <a:cs typeface="Arial" pitchFamily="34" charset="0"/>
              </a:rPr>
              <a:t>1.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  <a:cs typeface="Arial" pitchFamily="34" charset="0"/>
              </a:rPr>
              <a:t>The Arts Museum is a popular place of interest in my city.  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3A9F4"/>
                </a:solidFill>
                <a:effectLst/>
                <a:latin typeface="Helvetica Neue"/>
                <a:cs typeface="Arial" pitchFamily="34" charset="0"/>
              </a:rPr>
              <a:t>2.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  <a:cs typeface="Arial" pitchFamily="34" charset="0"/>
              </a:rPr>
              <a:t>This cinema attracts lots of youngsters.  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3A9F4"/>
                </a:solidFill>
                <a:effectLst/>
                <a:latin typeface="Helvetica Neue"/>
                <a:cs typeface="Arial" pitchFamily="34" charset="0"/>
              </a:rPr>
              <a:t>3.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  <a:cs typeface="Arial" pitchFamily="34" charset="0"/>
              </a:rPr>
              <a:t>The artisans mould clay to make traditional pots.  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3A9F4"/>
                </a:solidFill>
                <a:effectLst/>
                <a:latin typeface="Helvetica Neue"/>
                <a:cs typeface="Arial" pitchFamily="34" charset="0"/>
              </a:rPr>
              <a:t>4.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  <a:cs typeface="Arial" pitchFamily="34" charset="0"/>
              </a:rPr>
              <a:t>Where do you like going at weekends?  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3A9F4"/>
                </a:solidFill>
                <a:effectLst/>
                <a:latin typeface="Helvetica Neue"/>
                <a:cs typeface="Arial" pitchFamily="34" charset="0"/>
              </a:rPr>
              <a:t>5.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  <a:cs typeface="Arial" pitchFamily="34" charset="0"/>
              </a:rPr>
              <a:t>We shouldn’t destroy historical buildings.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unit-1-a-closer-look-1-ex-6-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9600" y="3276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31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2457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64" y="1541834"/>
            <a:ext cx="9144000" cy="5392366"/>
          </a:xfrm>
          <a:prstGeom prst="rect">
            <a:avLst/>
          </a:prstGeom>
        </p:spPr>
      </p:pic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DC2311-A1E7-4D38-A8BC-9C594B2D5BA3}" type="slidenum">
              <a:rPr lang="en-US" altLang="en-US" sz="1400" smtClean="0"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 smtClean="0"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13" y="0"/>
            <a:ext cx="9155112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1: LOCAL ENVIRONMENT</a:t>
            </a:r>
          </a:p>
          <a:p>
            <a:pPr algn="ctr"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2: A CLOSER LOOK 1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27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ELL\Desktop\tải xuống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898247"/>
            <a:ext cx="3124200" cy="417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8200" y="1226810"/>
            <a:ext cx="19804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Cast </a:t>
            </a:r>
            <a:r>
              <a:rPr lang="en-US" sz="2800" dirty="0"/>
              <a:t> /</a:t>
            </a:r>
            <a:r>
              <a:rPr lang="en-US" sz="2800" dirty="0" err="1"/>
              <a:t>kɑːst</a:t>
            </a:r>
            <a:r>
              <a:rPr lang="en-US" sz="2800" dirty="0"/>
              <a:t>/</a:t>
            </a:r>
          </a:p>
        </p:txBody>
      </p:sp>
      <p:sp>
        <p:nvSpPr>
          <p:cNvPr id="6" name="Rectangle 5"/>
          <p:cNvSpPr/>
          <p:nvPr/>
        </p:nvSpPr>
        <p:spPr>
          <a:xfrm>
            <a:off x="2209800" y="1898247"/>
            <a:ext cx="19804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đúc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415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8633" y="1066800"/>
            <a:ext cx="22527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 </a:t>
            </a:r>
            <a:r>
              <a:rPr lang="en-US" sz="2800" dirty="0" smtClean="0"/>
              <a:t>weave </a:t>
            </a:r>
            <a:r>
              <a:rPr lang="en-US" sz="2800" dirty="0"/>
              <a:t> /</a:t>
            </a:r>
            <a:r>
              <a:rPr lang="en-US" sz="2800" dirty="0" err="1"/>
              <a:t>wiːv</a:t>
            </a:r>
            <a:r>
              <a:rPr lang="en-US" sz="2800" dirty="0" smtClean="0"/>
              <a:t>/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905000" y="2305110"/>
            <a:ext cx="15148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Dệt</a:t>
            </a:r>
            <a:r>
              <a:rPr lang="en-US" sz="2800" dirty="0" smtClean="0"/>
              <a:t>, </a:t>
            </a:r>
            <a:r>
              <a:rPr lang="en-US" sz="2800" dirty="0" err="1" smtClean="0"/>
              <a:t>đan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7" name="Picture 6" descr="U1-L2-1-4-4c007c22f744c7c592f32979e495197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09600"/>
            <a:ext cx="3886200" cy="3048657"/>
          </a:xfrm>
          <a:prstGeom prst="rect">
            <a:avLst/>
          </a:prstGeom>
        </p:spPr>
      </p:pic>
      <p:pic>
        <p:nvPicPr>
          <p:cNvPr id="8" name="Picture 7" descr="U1-L2-1-6-45613f0e9fef0cbe6803734d72e1dcf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999022"/>
            <a:ext cx="3581400" cy="255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2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983876"/>
            <a:ext cx="2417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m</a:t>
            </a:r>
            <a:r>
              <a:rPr lang="en-US" sz="2800" dirty="0" err="1" smtClean="0"/>
              <a:t>ould</a:t>
            </a:r>
            <a:r>
              <a:rPr lang="en-US" sz="2800" dirty="0" smtClean="0"/>
              <a:t> </a:t>
            </a:r>
            <a:r>
              <a:rPr lang="en-US" sz="2800" dirty="0"/>
              <a:t>/</a:t>
            </a:r>
            <a:r>
              <a:rPr lang="en-US" sz="2800" dirty="0" err="1"/>
              <a:t>məʊld</a:t>
            </a:r>
            <a:r>
              <a:rPr lang="en-US" sz="2800" dirty="0"/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1200"/>
            <a:ext cx="3810000" cy="26510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66800" y="1828800"/>
            <a:ext cx="32244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đổ</a:t>
            </a:r>
            <a:r>
              <a:rPr lang="en-US" sz="2800" dirty="0" smtClean="0"/>
              <a:t> </a:t>
            </a:r>
            <a:r>
              <a:rPr lang="en-US" sz="2800" dirty="0" err="1" smtClean="0"/>
              <a:t>khuôn</a:t>
            </a:r>
            <a:r>
              <a:rPr lang="en-US" sz="2800" dirty="0" smtClean="0"/>
              <a:t>, </a:t>
            </a:r>
            <a:r>
              <a:rPr lang="en-US" sz="2800" dirty="0" err="1" smtClean="0"/>
              <a:t>tạo</a:t>
            </a:r>
            <a:r>
              <a:rPr lang="en-US" sz="2800" dirty="0" smtClean="0"/>
              <a:t> </a:t>
            </a:r>
            <a:r>
              <a:rPr lang="en-US" sz="2800" dirty="0" err="1" smtClean="0"/>
              <a:t>khuôn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3922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1-L2-1-3-ec6499098a729a41ba6ed01b79ff61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3048000"/>
            <a:ext cx="3771900" cy="2514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1381780"/>
            <a:ext cx="3734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Embroider </a:t>
            </a:r>
            <a:r>
              <a:rPr lang="en-US" sz="2800" dirty="0"/>
              <a:t>/</a:t>
            </a:r>
            <a:r>
              <a:rPr lang="en-US" sz="2800" dirty="0" err="1"/>
              <a:t>ɪmˈbrɔɪ.dər</a:t>
            </a:r>
            <a:r>
              <a:rPr lang="en-US" sz="2800" dirty="0"/>
              <a:t>/</a:t>
            </a:r>
          </a:p>
        </p:txBody>
      </p:sp>
      <p:sp>
        <p:nvSpPr>
          <p:cNvPr id="7" name="Rectangle 6"/>
          <p:cNvSpPr/>
          <p:nvPr/>
        </p:nvSpPr>
        <p:spPr>
          <a:xfrm>
            <a:off x="1600200" y="2362200"/>
            <a:ext cx="861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thêu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929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1-L2-1-7-12a26c1c3e3aaf82e740971203693d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900" y="1752600"/>
            <a:ext cx="3886200" cy="27414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19200" y="1143000"/>
            <a:ext cx="15985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 </a:t>
            </a:r>
            <a:r>
              <a:rPr lang="en-US" sz="2800" dirty="0" smtClean="0"/>
              <a:t>knit </a:t>
            </a:r>
            <a:r>
              <a:rPr lang="en-US" sz="2800" dirty="0"/>
              <a:t>/</a:t>
            </a:r>
            <a:r>
              <a:rPr lang="en-US" sz="2800" dirty="0" err="1"/>
              <a:t>nɪt</a:t>
            </a:r>
            <a:r>
              <a:rPr lang="en-US" sz="2800" dirty="0"/>
              <a:t>/</a:t>
            </a:r>
          </a:p>
        </p:txBody>
      </p:sp>
      <p:sp>
        <p:nvSpPr>
          <p:cNvPr id="6" name="Rectangle 5"/>
          <p:cNvSpPr/>
          <p:nvPr/>
        </p:nvSpPr>
        <p:spPr>
          <a:xfrm>
            <a:off x="1676400" y="1818620"/>
            <a:ext cx="744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đan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8109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1.</a:t>
            </a:r>
            <a:r>
              <a:rPr lang="en-US" sz="3200" dirty="0"/>
              <a:t> </a:t>
            </a:r>
            <a:r>
              <a:rPr lang="en-US" sz="3200" b="1" dirty="0"/>
              <a:t>Write the verbs in the box under the pictures. ...</a:t>
            </a:r>
            <a:endParaRPr lang="en-US" sz="3200" dirty="0"/>
          </a:p>
        </p:txBody>
      </p:sp>
      <p:pic>
        <p:nvPicPr>
          <p:cNvPr id="13" name="Picture 12" descr="U1-L2-1-3-ec6499098a729a41ba6ed01b79ff61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600200"/>
            <a:ext cx="2514600" cy="1676400"/>
          </a:xfrm>
          <a:prstGeom prst="rect">
            <a:avLst/>
          </a:prstGeom>
        </p:spPr>
      </p:pic>
      <p:pic>
        <p:nvPicPr>
          <p:cNvPr id="14" name="Picture 13" descr="U1-L2-1-4-4c007c22f744c7c592f32979e495197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1600200"/>
            <a:ext cx="2209800" cy="1733550"/>
          </a:xfrm>
          <a:prstGeom prst="rect">
            <a:avLst/>
          </a:prstGeom>
        </p:spPr>
      </p:pic>
      <p:pic>
        <p:nvPicPr>
          <p:cNvPr id="16" name="Picture 15" descr="U1-L2-1-6-45613f0e9fef0cbe6803734d72e1dcf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4114800"/>
            <a:ext cx="2457450" cy="1752600"/>
          </a:xfrm>
          <a:prstGeom prst="rect">
            <a:avLst/>
          </a:prstGeom>
        </p:spPr>
      </p:pic>
      <p:pic>
        <p:nvPicPr>
          <p:cNvPr id="18" name="Picture 17" descr="U1-L2-1-7-12a26c1c3e3aaf82e740971203693d4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600" y="4114800"/>
            <a:ext cx="2457450" cy="173355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24000" y="609600"/>
            <a:ext cx="762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cast</a:t>
            </a:r>
            <a:endParaRPr lang="en-US" sz="1600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" y="609600"/>
            <a:ext cx="970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carve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590800" y="533400"/>
            <a:ext cx="12107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 </a:t>
            </a:r>
            <a:r>
              <a:rPr lang="en-US" sz="2800" dirty="0"/>
              <a:t>weave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72200" y="609600"/>
            <a:ext cx="821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 knit</a:t>
            </a: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191000" y="609600"/>
            <a:ext cx="1720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embroider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391400" y="609600"/>
            <a:ext cx="1120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mould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3400" y="3352800"/>
            <a:ext cx="762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cast</a:t>
            </a:r>
            <a:endParaRPr lang="en-US" sz="1600" dirty="0"/>
          </a:p>
        </p:txBody>
      </p:sp>
      <p:sp>
        <p:nvSpPr>
          <p:cNvPr id="30" name="Rectangle 29"/>
          <p:cNvSpPr/>
          <p:nvPr/>
        </p:nvSpPr>
        <p:spPr>
          <a:xfrm>
            <a:off x="2743200" y="3352800"/>
            <a:ext cx="970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carve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724400" y="3352800"/>
            <a:ext cx="1720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embroider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467600" y="3352800"/>
            <a:ext cx="12107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 </a:t>
            </a:r>
            <a:r>
              <a:rPr lang="en-US" sz="2800" dirty="0"/>
              <a:t>weave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447800" y="6019800"/>
            <a:ext cx="1120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mould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733800" y="6019800"/>
            <a:ext cx="12107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 </a:t>
            </a:r>
            <a:r>
              <a:rPr lang="en-US" sz="2800" dirty="0"/>
              <a:t>weave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477000" y="6096000"/>
            <a:ext cx="821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 knit</a:t>
            </a:r>
          </a:p>
        </p:txBody>
      </p:sp>
      <p:pic>
        <p:nvPicPr>
          <p:cNvPr id="26" name="Picture 2" descr="C:\Users\DELL\Desktop\tải xuống.jf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31" y="1253402"/>
            <a:ext cx="1558253" cy="208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98" y="4256843"/>
            <a:ext cx="2314620" cy="1610557"/>
          </a:xfrm>
          <a:prstGeom prst="rect">
            <a:avLst/>
          </a:prstGeom>
        </p:spPr>
      </p:pic>
      <p:pic>
        <p:nvPicPr>
          <p:cNvPr id="3074" name="Picture 2" descr="C:\Users\DELL\Desktop\customwoodcarving-How-To-Carve-Designs-Into-Wood-3-Techniques-To-Tr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210" y="1866900"/>
            <a:ext cx="23495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"/>
                            </p:stCondLst>
                            <p:childTnLst>
                              <p:par>
                                <p:cTn id="63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2" grpId="0"/>
      <p:bldP spid="23" grpId="0"/>
      <p:bldP spid="24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45881370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3247</TotalTime>
  <Words>814</Words>
  <Application>Microsoft Office PowerPoint</Application>
  <PresentationFormat>On-screen Show (4:3)</PresentationFormat>
  <Paragraphs>178</Paragraphs>
  <Slides>28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II. Pronunciation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Laptop</dc:creator>
  <cp:lastModifiedBy>DELL</cp:lastModifiedBy>
  <cp:revision>35</cp:revision>
  <dcterms:created xsi:type="dcterms:W3CDTF">2019-08-31T14:32:24Z</dcterms:created>
  <dcterms:modified xsi:type="dcterms:W3CDTF">2022-09-07T09:38:31Z</dcterms:modified>
</cp:coreProperties>
</file>