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1"/>
  </p:sldMasterIdLst>
  <p:notesMasterIdLst>
    <p:notesMasterId r:id="rId46"/>
  </p:notesMasterIdLst>
  <p:sldIdLst>
    <p:sldId id="499" r:id="rId2"/>
    <p:sldId id="404" r:id="rId3"/>
    <p:sldId id="405" r:id="rId4"/>
    <p:sldId id="308" r:id="rId5"/>
    <p:sldId id="355" r:id="rId6"/>
    <p:sldId id="378" r:id="rId7"/>
    <p:sldId id="406" r:id="rId8"/>
    <p:sldId id="408" r:id="rId9"/>
    <p:sldId id="407" r:id="rId10"/>
    <p:sldId id="410" r:id="rId11"/>
    <p:sldId id="409" r:id="rId12"/>
    <p:sldId id="411" r:id="rId13"/>
    <p:sldId id="413" r:id="rId14"/>
    <p:sldId id="412" r:id="rId15"/>
    <p:sldId id="414" r:id="rId16"/>
    <p:sldId id="415" r:id="rId17"/>
    <p:sldId id="417" r:id="rId18"/>
    <p:sldId id="418" r:id="rId19"/>
    <p:sldId id="416" r:id="rId20"/>
    <p:sldId id="398" r:id="rId21"/>
    <p:sldId id="500" r:id="rId22"/>
    <p:sldId id="425" r:id="rId23"/>
    <p:sldId id="501" r:id="rId24"/>
    <p:sldId id="502" r:id="rId25"/>
    <p:sldId id="503" r:id="rId26"/>
    <p:sldId id="422" r:id="rId27"/>
    <p:sldId id="424" r:id="rId28"/>
    <p:sldId id="395" r:id="rId29"/>
    <p:sldId id="429" r:id="rId30"/>
    <p:sldId id="430" r:id="rId31"/>
    <p:sldId id="423" r:id="rId32"/>
    <p:sldId id="427" r:id="rId33"/>
    <p:sldId id="428" r:id="rId34"/>
    <p:sldId id="396" r:id="rId35"/>
    <p:sldId id="397" r:id="rId36"/>
    <p:sldId id="399" r:id="rId37"/>
    <p:sldId id="431" r:id="rId38"/>
    <p:sldId id="433" r:id="rId39"/>
    <p:sldId id="435" r:id="rId40"/>
    <p:sldId id="432" r:id="rId41"/>
    <p:sldId id="352" r:id="rId42"/>
    <p:sldId id="374" r:id="rId43"/>
    <p:sldId id="367" r:id="rId44"/>
    <p:sldId id="368" r:id="rId45"/>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3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00CC"/>
    <a:srgbClr val="CCECFF"/>
    <a:srgbClr val="0000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40" autoAdjust="0"/>
    <p:restoredTop sz="94660"/>
  </p:normalViewPr>
  <p:slideViewPr>
    <p:cSldViewPr>
      <p:cViewPr varScale="1">
        <p:scale>
          <a:sx n="76" d="100"/>
          <a:sy n="76" d="100"/>
        </p:scale>
        <p:origin x="496" y="52"/>
      </p:cViewPr>
      <p:guideLst>
        <p:guide orient="horz" pos="1631"/>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BAE154F-E4B2-4A78-A5B7-A0F83B46AECE}" type="datetimeFigureOut">
              <a:rPr lang="en-US"/>
              <a:pPr>
                <a:defRPr/>
              </a:pPr>
              <a:t>2/28/2024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70D7686-32FE-476C-9062-F986AE009186}" type="slidenum">
              <a:rPr lang="en-US"/>
              <a:pPr>
                <a:defRPr/>
              </a:pPr>
              <a:t>‹#›</a:t>
            </a:fld>
            <a:endParaRPr lang="en-US"/>
          </a:p>
        </p:txBody>
      </p:sp>
    </p:spTree>
    <p:extLst>
      <p:ext uri="{BB962C8B-B14F-4D97-AF65-F5344CB8AC3E}">
        <p14:creationId xmlns:p14="http://schemas.microsoft.com/office/powerpoint/2010/main" val="42574611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ctr"/>
            <a:r>
              <a:rPr lang="zh-CN" altLang="en-US" dirty="0"/>
              <a:t>小芥末素材 </a:t>
            </a:r>
            <a:r>
              <a:rPr lang="en-US" altLang="zh-CN" dirty="0" err="1"/>
              <a:t>rosyhouse.Taobao.com</a:t>
            </a:r>
            <a:r>
              <a:rPr lang="en-US" sz="1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Nhâm</a:t>
            </a:r>
            <a:endParaRPr lang="en-US" sz="1200" dirty="0">
              <a:latin typeface=".VnTime" panose="020B7200000000000000" pitchFamily="34" charset="0"/>
              <a:ea typeface="Times New Roman" panose="02020603050405020304" pitchFamily="18" charset="0"/>
              <a:cs typeface="Times New Roman" panose="02020603050405020304" pitchFamily="18" charset="0"/>
            </a:endParaRPr>
          </a:p>
          <a:p>
            <a:pPr algn="ctr"/>
            <a:r>
              <a:rPr lang="en-US" sz="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0981713891- 0366.698.459.</a:t>
            </a:r>
            <a:endParaRPr lang="en-US" sz="1200" dirty="0">
              <a:latin typeface=".VnTime" panose="020B7200000000000000" pitchFamily="34" charset="0"/>
              <a:ea typeface="Times New Roman" panose="02020603050405020304" pitchFamily="18" charset="0"/>
              <a:cs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878AD2AB-7A97-414B-86B1-49F165BEF253}" type="slidenum">
              <a:rPr kumimoji="0" lang="zh-CN" altLang="en-US" sz="1200" b="0" i="0" u="none" strike="noStrike" kern="1200" cap="none" spc="0" normalizeH="0" baseline="0" noProof="1" smtClean="0">
                <a:ln>
                  <a:noFill/>
                </a:ln>
                <a:solidFill>
                  <a:srgbClr val="000000"/>
                </a:solidFill>
                <a:effectLst/>
                <a:uLnTx/>
                <a:uFillTx/>
                <a:latin typeface="Arial" panose="020B0604020202020204" pitchFamily="34" charset="0"/>
                <a:ea typeface="华文中宋" panose="0201060004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a:t>
            </a:fld>
            <a:endParaRPr kumimoji="0" lang="zh-CN" altLang="en-US" sz="1200" b="0" i="0" u="none" strike="noStrike" kern="1200" cap="none" spc="0" normalizeH="0" baseline="0" noProof="1">
              <a:ln>
                <a:noFill/>
              </a:ln>
              <a:solidFill>
                <a:srgbClr val="000000"/>
              </a:solidFill>
              <a:effectLst/>
              <a:uLnTx/>
              <a:uFillTx/>
              <a:latin typeface="Arial" panose="020B0604020202020204" pitchFamily="34" charset="0"/>
              <a:ea typeface="华文中宋" panose="02010600040101010101" pitchFamily="2" charset="-122"/>
              <a:cs typeface="+mn-cs"/>
            </a:endParaRPr>
          </a:p>
        </p:txBody>
      </p:sp>
    </p:spTree>
    <p:extLst>
      <p:ext uri="{BB962C8B-B14F-4D97-AF65-F5344CB8AC3E}">
        <p14:creationId xmlns:p14="http://schemas.microsoft.com/office/powerpoint/2010/main" val="3367953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D4E78A-1D74-4887-851C-022862205473}" type="slidenum">
              <a:rPr lang="zh-CN" altLang="en-US" smtClean="0">
                <a:solidFill>
                  <a:prstClr val="black"/>
                </a:solidFill>
              </a:rPr>
              <a:pPr/>
              <a:t>2</a:t>
            </a:fld>
            <a:endParaRPr lang="zh-CN" altLang="en-US" dirty="0">
              <a:solidFill>
                <a:prstClr val="black"/>
              </a:solidFill>
            </a:endParaRPr>
          </a:p>
        </p:txBody>
      </p:sp>
    </p:spTree>
    <p:extLst>
      <p:ext uri="{BB962C8B-B14F-4D97-AF65-F5344CB8AC3E}">
        <p14:creationId xmlns:p14="http://schemas.microsoft.com/office/powerpoint/2010/main" val="1528400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endParaRPr lang="vi-VN" altLang="en-US"/>
          </a:p>
        </p:txBody>
      </p:sp>
      <p:sp>
        <p:nvSpPr>
          <p:cNvPr id="31748" name="Slide Number Placeholder 3"/>
          <p:cNvSpPr>
            <a:spLocks noGrp="1"/>
          </p:cNvSpPr>
          <p:nvPr>
            <p:ph type="sldNum" sz="quarter" idx="5"/>
          </p:nvPr>
        </p:nvSpPr>
        <p:spPr>
          <a:noFill/>
        </p:spPr>
        <p:txBody>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000" b="1">
                <a:solidFill>
                  <a:schemeClr val="tx1"/>
                </a:solidFill>
                <a:latin typeface="Times New Roman" panose="02020603050405020304" pitchFamily="18" charset="0"/>
              </a:defRPr>
            </a:lvl9pPr>
          </a:lstStyle>
          <a:p>
            <a:pPr eaLnBrk="1" hangingPunct="1"/>
            <a:fld id="{571881E5-A25C-4492-8355-62F27EBBD4E4}" type="slidenum">
              <a:rPr lang="en-US" altLang="en-US" sz="1200" b="0">
                <a:latin typeface="Arial Unicode MS" panose="020B0604020202020204" pitchFamily="34" charset="-128"/>
              </a:rPr>
              <a:pPr eaLnBrk="1" hangingPunct="1"/>
              <a:t>17</a:t>
            </a:fld>
            <a:endParaRPr lang="en-US" altLang="en-US" sz="1200" b="0">
              <a:latin typeface="Arial Unicode MS" panose="020B0604020202020204" pitchFamily="34" charset="-128"/>
            </a:endParaRPr>
          </a:p>
        </p:txBody>
      </p:sp>
    </p:spTree>
    <p:extLst>
      <p:ext uri="{BB962C8B-B14F-4D97-AF65-F5344CB8AC3E}">
        <p14:creationId xmlns:p14="http://schemas.microsoft.com/office/powerpoint/2010/main" val="873022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13A297DA-387E-46C4-BF9F-C7FE4D968C67}" type="datetimeFigureOut">
              <a:rPr lang="en-US" smtClean="0"/>
              <a:pPr>
                <a:defRPr/>
              </a:pPr>
              <a:t>2/28/2024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46E31B9-7E03-4009-AFF4-3B1B0419904E}"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0AC58B41-376C-4A99-A7CA-1B147A1FA06E}" type="datetimeFigureOut">
              <a:rPr lang="en-US" smtClean="0"/>
              <a:pPr>
                <a:defRPr/>
              </a:pPr>
              <a:t>2/28/2024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A1EA277-B755-43D1-8C1F-61A6940B9583}"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496C3D4B-A9D4-4953-8D2B-6E47A4CE38DC}" type="datetimeFigureOut">
              <a:rPr lang="en-US" smtClean="0"/>
              <a:pPr>
                <a:defRPr/>
              </a:pPr>
              <a:t>2/28/2024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29ADC24-8401-4213-9092-7CE3B7C43D41}"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857250"/>
          </a:xfrm>
        </p:spPr>
        <p:txBody>
          <a:bodyPr/>
          <a:lstStyle/>
          <a:p>
            <a:r>
              <a:rPr lang="en-US"/>
              <a:t>Click to edit Master title style</a:t>
            </a:r>
            <a:endParaRPr lang="vi-VN"/>
          </a:p>
        </p:txBody>
      </p:sp>
      <p:sp>
        <p:nvSpPr>
          <p:cNvPr id="3" name="Table Placeholder 2"/>
          <p:cNvSpPr>
            <a:spLocks noGrp="1"/>
          </p:cNvSpPr>
          <p:nvPr>
            <p:ph type="tbl" idx="1"/>
          </p:nvPr>
        </p:nvSpPr>
        <p:spPr>
          <a:xfrm>
            <a:off x="685800" y="1485900"/>
            <a:ext cx="7772400" cy="3086100"/>
          </a:xfrm>
        </p:spPr>
        <p:txBody>
          <a:bodyPr/>
          <a:lstStyle/>
          <a:p>
            <a:pPr lvl="0"/>
            <a:endParaRPr lang="vi-VN"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F51ECF6-D71C-43F6-AF47-84411482FE00}" type="slidenum">
              <a:rPr lang="en-US" altLang="en-US"/>
              <a:pPr/>
              <a:t>‹#›</a:t>
            </a:fld>
            <a:endParaRPr lang="en-US" altLang="en-US"/>
          </a:p>
        </p:txBody>
      </p:sp>
    </p:spTree>
    <p:extLst>
      <p:ext uri="{BB962C8B-B14F-4D97-AF65-F5344CB8AC3E}">
        <p14:creationId xmlns:p14="http://schemas.microsoft.com/office/powerpoint/2010/main" val="112963202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fld id="{274AC725-78E4-40CB-A4F9-6EB846819198}" type="slidenum">
              <a:rPr lang="en-US" altLang="zh-CN"/>
              <a:pPr/>
              <a:t>‹#›</a:t>
            </a:fld>
            <a:endParaRPr lang="en-US" altLang="zh-CN"/>
          </a:p>
        </p:txBody>
      </p:sp>
    </p:spTree>
    <p:extLst>
      <p:ext uri="{BB962C8B-B14F-4D97-AF65-F5344CB8AC3E}">
        <p14:creationId xmlns:p14="http://schemas.microsoft.com/office/powerpoint/2010/main" val="347887799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953D16F0-4356-4828-9936-FC3D37C6EE9A}" type="datetimeFigureOut">
              <a:rPr lang="en-US" smtClean="0"/>
              <a:pPr>
                <a:defRPr/>
              </a:pPr>
              <a:t>2/28/2024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78C32FC-621E-4B95-AAE4-41313280D2B2}"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453B731-429E-4910-A3A2-0F82D41ABB31}" type="datetimeFigureOut">
              <a:rPr lang="en-US" smtClean="0"/>
              <a:pPr>
                <a:defRPr/>
              </a:pPr>
              <a:t>2/28/2024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A6A0799-F458-4E11-8838-B035188916D0}"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80209EDE-0405-4FFD-84DF-7DC43277B3F9}" type="datetimeFigureOut">
              <a:rPr lang="en-US" smtClean="0"/>
              <a:pPr>
                <a:defRPr/>
              </a:pPr>
              <a:t>2/28/2024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F81CA57-38F2-41DE-A85F-04CAF540E6F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1AAFC23B-8A42-473A-B5EF-350EE39D4252}" type="datetimeFigureOut">
              <a:rPr lang="en-US" smtClean="0"/>
              <a:pPr>
                <a:defRPr/>
              </a:pPr>
              <a:t>2/28/2024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966A938-5EDC-42D7-9251-417FD4AF36BC}"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0EB4B678-03E2-4DAC-980F-472865F30AC0}" type="datetimeFigureOut">
              <a:rPr lang="en-US" smtClean="0"/>
              <a:pPr>
                <a:defRPr/>
              </a:pPr>
              <a:t>2/28/2024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2A42297-71DB-4502-AE17-E722BD0F1D08}"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4022185-F484-40A4-BAD4-94E3A547C946}" type="datetimeFigureOut">
              <a:rPr lang="en-US" smtClean="0"/>
              <a:pPr>
                <a:defRPr/>
              </a:pPr>
              <a:t>2/28/2024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9D9CED0-5401-471C-A30A-B0432F2987FB}"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761CBFA7-5AA6-43F6-A368-AA7EFF7D0448}" type="datetimeFigureOut">
              <a:rPr lang="en-US" smtClean="0"/>
              <a:pPr>
                <a:defRPr/>
              </a:pPr>
              <a:t>2/28/2024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DC8B6D2-7FA1-4908-BD2B-46940180144C}"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6EA9F21-0330-4C16-B4F4-B86794395965}" type="datetimeFigureOut">
              <a:rPr lang="en-US" smtClean="0"/>
              <a:pPr>
                <a:defRPr/>
              </a:pPr>
              <a:t>2/28/2024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262C6B5-8248-4C97-802F-1828155DABC4}"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25CBC1A-B177-48E3-8B8F-B6568FCA0616}" type="datetimeFigureOut">
              <a:rPr lang="en-US" smtClean="0"/>
              <a:pPr>
                <a:defRPr/>
              </a:pPr>
              <a:t>2/28/2024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0CCB66F-ED81-4869-835B-D7E0E4DCB767}"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56.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图片 5" descr="0f19f38c4d898577ade8f7c1d044040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09650" y="38492"/>
            <a:ext cx="5999559" cy="4293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文本框 2"/>
          <p:cNvSpPr txBox="1">
            <a:spLocks noChangeArrowheads="1"/>
          </p:cNvSpPr>
          <p:nvPr/>
        </p:nvSpPr>
        <p:spPr bwMode="auto">
          <a:xfrm rot="-300000">
            <a:off x="1585802" y="1946864"/>
            <a:ext cx="458961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685800">
              <a:defRPr/>
            </a:pPr>
            <a:r>
              <a:rPr lang="vi-VN" altLang="zh-CN" sz="5400" b="1" dirty="0">
                <a:solidFill>
                  <a:srgbClr val="005EAC"/>
                </a:solidFill>
                <a:latin typeface="Times New Roman" panose="02020603050405020304" pitchFamily="18" charset="0"/>
                <a:ea typeface="zihun35hao-jindianyahei" panose="00000500000000000000" pitchFamily="2" charset="-122"/>
                <a:cs typeface="Times New Roman" panose="02020603050405020304" pitchFamily="18" charset="0"/>
                <a:sym typeface="zihun35hao-jindianyahei" panose="00000500000000000000" pitchFamily="2" charset="-122"/>
              </a:rPr>
              <a:t>Hoạt động </a:t>
            </a:r>
          </a:p>
          <a:p>
            <a:pPr algn="ctr" defTabSz="685800">
              <a:defRPr/>
            </a:pPr>
            <a:r>
              <a:rPr lang="vi-VN" altLang="zh-CN" sz="5400" b="1" dirty="0">
                <a:solidFill>
                  <a:srgbClr val="005EAC"/>
                </a:solidFill>
                <a:latin typeface="Times New Roman" panose="02020603050405020304" pitchFamily="18" charset="0"/>
                <a:ea typeface="zihun35hao-jindianyahei" panose="00000500000000000000" pitchFamily="2" charset="-122"/>
                <a:cs typeface="Times New Roman" panose="02020603050405020304" pitchFamily="18" charset="0"/>
                <a:sym typeface="zihun35hao-jindianyahei" panose="00000500000000000000" pitchFamily="2" charset="-122"/>
              </a:rPr>
              <a:t>mở đầu</a:t>
            </a:r>
            <a:endParaRPr lang="zh-CN" altLang="en-US" sz="5400" b="1" dirty="0">
              <a:solidFill>
                <a:srgbClr val="005EAC"/>
              </a:solidFill>
              <a:latin typeface="Times New Roman" panose="02020603050405020304" pitchFamily="18" charset="0"/>
              <a:ea typeface="zihun35hao-jindianyahei" panose="00000500000000000000" pitchFamily="2" charset="-122"/>
              <a:cs typeface="Times New Roman" panose="02020603050405020304" pitchFamily="18" charset="0"/>
              <a:sym typeface="zihun35hao-jindianyahei" panose="00000500000000000000" pitchFamily="2" charset="-122"/>
            </a:endParaRPr>
          </a:p>
        </p:txBody>
      </p:sp>
      <p:pic>
        <p:nvPicPr>
          <p:cNvPr id="8196" name="图片 3" descr="6eb8a1f5884e0c8955a74ebe0f61397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1260000">
            <a:off x="430411" y="2942034"/>
            <a:ext cx="2283619" cy="2283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图片 4" descr="fd42851a862add2bb72ea2ad74bdc5ba"/>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rot="-900000">
            <a:off x="4427157" y="1612142"/>
            <a:ext cx="3818335" cy="181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2181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193"/>
                                        </p:tgtEl>
                                        <p:attrNameLst>
                                          <p:attrName>style.visibility</p:attrName>
                                        </p:attrNameLst>
                                      </p:cBhvr>
                                      <p:to>
                                        <p:strVal val="visible"/>
                                      </p:to>
                                    </p:set>
                                    <p:animEffect transition="in" filter="fade">
                                      <p:cBhvr>
                                        <p:cTn id="7" dur="1000"/>
                                        <p:tgtEl>
                                          <p:spTgt spid="8193"/>
                                        </p:tgtEl>
                                      </p:cBhvr>
                                    </p:animEffect>
                                    <p:anim calcmode="lin" valueType="num">
                                      <p:cBhvr>
                                        <p:cTn id="8" dur="1000" fill="hold"/>
                                        <p:tgtEl>
                                          <p:spTgt spid="8193"/>
                                        </p:tgtEl>
                                        <p:attrNameLst>
                                          <p:attrName>ppt_x</p:attrName>
                                        </p:attrNameLst>
                                      </p:cBhvr>
                                      <p:tavLst>
                                        <p:tav tm="0">
                                          <p:val>
                                            <p:strVal val="#ppt_x"/>
                                          </p:val>
                                        </p:tav>
                                        <p:tav tm="100000">
                                          <p:val>
                                            <p:strVal val="#ppt_x"/>
                                          </p:val>
                                        </p:tav>
                                      </p:tavLst>
                                    </p:anim>
                                    <p:anim calcmode="lin" valueType="num">
                                      <p:cBhvr>
                                        <p:cTn id="9" dur="1000" fill="hold"/>
                                        <p:tgtEl>
                                          <p:spTgt spid="819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6" fill="hold" nodeType="clickEffect">
                                  <p:stCondLst>
                                    <p:cond delay="0"/>
                                  </p:stCondLst>
                                  <p:childTnLst>
                                    <p:set>
                                      <p:cBhvr>
                                        <p:cTn id="13" dur="1" fill="hold">
                                          <p:stCondLst>
                                            <p:cond delay="0"/>
                                          </p:stCondLst>
                                        </p:cTn>
                                        <p:tgtEl>
                                          <p:spTgt spid="8196"/>
                                        </p:tgtEl>
                                        <p:attrNameLst>
                                          <p:attrName>style.visibility</p:attrName>
                                        </p:attrNameLst>
                                      </p:cBhvr>
                                      <p:to>
                                        <p:strVal val="visible"/>
                                      </p:to>
                                    </p:set>
                                    <p:anim calcmode="lin" valueType="num">
                                      <p:cBhvr additive="base">
                                        <p:cTn id="14" dur="500" fill="hold"/>
                                        <p:tgtEl>
                                          <p:spTgt spid="8196"/>
                                        </p:tgtEl>
                                        <p:attrNameLst>
                                          <p:attrName>ppt_x</p:attrName>
                                        </p:attrNameLst>
                                      </p:cBhvr>
                                      <p:tavLst>
                                        <p:tav tm="0">
                                          <p:val>
                                            <p:strVal val="1+#ppt_w/2"/>
                                          </p:val>
                                        </p:tav>
                                        <p:tav tm="100000">
                                          <p:val>
                                            <p:strVal val="#ppt_x"/>
                                          </p:val>
                                        </p:tav>
                                      </p:tavLst>
                                    </p:anim>
                                    <p:anim calcmode="lin" valueType="num">
                                      <p:cBhvr additive="base">
                                        <p:cTn id="15"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2" fill="hold" nodeType="clickEffect">
                                  <p:stCondLst>
                                    <p:cond delay="0"/>
                                  </p:stCondLst>
                                  <p:childTnLst>
                                    <p:set>
                                      <p:cBhvr>
                                        <p:cTn id="19" dur="1" fill="hold">
                                          <p:stCondLst>
                                            <p:cond delay="0"/>
                                          </p:stCondLst>
                                        </p:cTn>
                                        <p:tgtEl>
                                          <p:spTgt spid="8197"/>
                                        </p:tgtEl>
                                        <p:attrNameLst>
                                          <p:attrName>style.visibility</p:attrName>
                                        </p:attrNameLst>
                                      </p:cBhvr>
                                      <p:to>
                                        <p:strVal val="visible"/>
                                      </p:to>
                                    </p:set>
                                    <p:anim calcmode="lin" valueType="num">
                                      <p:cBhvr additive="base">
                                        <p:cTn id="20" dur="500" fill="hold"/>
                                        <p:tgtEl>
                                          <p:spTgt spid="8197"/>
                                        </p:tgtEl>
                                        <p:attrNameLst>
                                          <p:attrName>ppt_x</p:attrName>
                                        </p:attrNameLst>
                                      </p:cBhvr>
                                      <p:tavLst>
                                        <p:tav tm="0">
                                          <p:val>
                                            <p:strVal val="0-#ppt_w/2"/>
                                          </p:val>
                                        </p:tav>
                                        <p:tav tm="100000">
                                          <p:val>
                                            <p:strVal val="#ppt_x"/>
                                          </p:val>
                                        </p:tav>
                                      </p:tavLst>
                                    </p:anim>
                                    <p:anim calcmode="lin" valueType="num">
                                      <p:cBhvr additive="base">
                                        <p:cTn id="21"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1" presetClass="entr" presetSubtype="0" fill="hold" grpId="0" nodeType="clickEffect">
                                  <p:stCondLst>
                                    <p:cond delay="0"/>
                                  </p:stCondLst>
                                  <p:iterate type="lt">
                                    <p:tmPct val="10000"/>
                                  </p:iterate>
                                  <p:childTnLst>
                                    <p:set>
                                      <p:cBhvr>
                                        <p:cTn id="25" dur="1" fill="hold">
                                          <p:stCondLst>
                                            <p:cond delay="0"/>
                                          </p:stCondLst>
                                        </p:cTn>
                                        <p:tgtEl>
                                          <p:spTgt spid="8194"/>
                                        </p:tgtEl>
                                        <p:attrNameLst>
                                          <p:attrName>style.visibility</p:attrName>
                                        </p:attrNameLst>
                                      </p:cBhvr>
                                      <p:to>
                                        <p:strVal val="visible"/>
                                      </p:to>
                                    </p:set>
                                    <p:anim calcmode="lin" valueType="num">
                                      <p:cBhvr>
                                        <p:cTn id="26" dur="500" fill="hold"/>
                                        <p:tgtEl>
                                          <p:spTgt spid="8194"/>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8194"/>
                                        </p:tgtEl>
                                        <p:attrNameLst>
                                          <p:attrName>ppt_y</p:attrName>
                                        </p:attrNameLst>
                                      </p:cBhvr>
                                      <p:tavLst>
                                        <p:tav tm="0">
                                          <p:val>
                                            <p:strVal val="#ppt_y"/>
                                          </p:val>
                                        </p:tav>
                                        <p:tav tm="100000">
                                          <p:val>
                                            <p:strVal val="#ppt_y"/>
                                          </p:val>
                                        </p:tav>
                                      </p:tavLst>
                                    </p:anim>
                                    <p:anim calcmode="lin" valueType="num">
                                      <p:cBhvr>
                                        <p:cTn id="28" dur="500" fill="hold"/>
                                        <p:tgtEl>
                                          <p:spTgt spid="8194"/>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8194"/>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580"/>
            <a:ext cx="5257800" cy="1298971"/>
          </a:xfrm>
        </p:spPr>
        <p:txBody>
          <a:bodyPr>
            <a:noAutofit/>
          </a:bodyPr>
          <a:lstStyle/>
          <a:p>
            <a:r>
              <a:rPr lang="en-US" sz="2800" i="1" dirty="0">
                <a:solidFill>
                  <a:srgbClr val="0000CC"/>
                </a:solidFill>
                <a:latin typeface="Times New Roman" pitchFamily="18" charset="0"/>
                <a:cs typeface="Times New Roman" pitchFamily="18" charset="0"/>
              </a:rPr>
              <a:t>“</a:t>
            </a:r>
            <a:r>
              <a:rPr lang="en-US" sz="2800" i="1" dirty="0" err="1">
                <a:solidFill>
                  <a:srgbClr val="0000CC"/>
                </a:solidFill>
                <a:latin typeface="Times New Roman" pitchFamily="18" charset="0"/>
                <a:cs typeface="Times New Roman" pitchFamily="18" charset="0"/>
              </a:rPr>
              <a:t>Miếng</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là</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đầu</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câu</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chuyện</a:t>
            </a:r>
            <a:r>
              <a:rPr lang="en-US" sz="2800" i="1" dirty="0">
                <a:solidFill>
                  <a:srgbClr val="0000CC"/>
                </a:solidFill>
                <a:latin typeface="Times New Roman" pitchFamily="18" charset="0"/>
                <a:cs typeface="Times New Roman" pitchFamily="18" charset="0"/>
              </a:rPr>
              <a:t>” </a:t>
            </a:r>
            <a:br>
              <a:rPr lang="en-US" sz="2800" i="1" dirty="0">
                <a:solidFill>
                  <a:srgbClr val="0000CC"/>
                </a:solidFill>
                <a:latin typeface="Times New Roman" pitchFamily="18" charset="0"/>
                <a:cs typeface="Times New Roman" pitchFamily="18" charset="0"/>
              </a:rPr>
            </a:br>
            <a:r>
              <a:rPr lang="en-US" sz="2800" b="1" dirty="0">
                <a:solidFill>
                  <a:srgbClr val="FF0000"/>
                </a:solidFill>
                <a:latin typeface="Times New Roman" pitchFamily="18" charset="0"/>
                <a:cs typeface="Times New Roman" pitchFamily="18" charset="0"/>
              </a:rPr>
              <a:t>(</a:t>
            </a:r>
            <a:r>
              <a:rPr lang="en-US" sz="2800" b="1" dirty="0" err="1">
                <a:solidFill>
                  <a:srgbClr val="FF0000"/>
                </a:solidFill>
                <a:latin typeface="Times New Roman" pitchFamily="18" charset="0"/>
                <a:cs typeface="Times New Roman" pitchFamily="18" charset="0"/>
              </a:rPr>
              <a:t>Từ</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khóa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có</a:t>
            </a:r>
            <a:r>
              <a:rPr lang="en-US" sz="2800" b="1" dirty="0">
                <a:solidFill>
                  <a:srgbClr val="FF0000"/>
                </a:solidFill>
                <a:latin typeface="Times New Roman" pitchFamily="18" charset="0"/>
                <a:cs typeface="Times New Roman" pitchFamily="18" charset="0"/>
              </a:rPr>
              <a:t> 4 </a:t>
            </a:r>
            <a:r>
              <a:rPr lang="en-US" sz="2800" b="1" dirty="0" err="1">
                <a:solidFill>
                  <a:srgbClr val="FF0000"/>
                </a:solidFill>
                <a:latin typeface="Times New Roman" pitchFamily="18" charset="0"/>
                <a:cs typeface="Times New Roman" pitchFamily="18" charset="0"/>
              </a:rPr>
              <a:t>chữ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cái</a:t>
            </a:r>
            <a:r>
              <a:rPr lang="en-US" sz="2800" b="1" dirty="0">
                <a:solidFill>
                  <a:srgbClr val="FF0000"/>
                </a:solidFill>
                <a:latin typeface="Times New Roman" pitchFamily="18" charset="0"/>
                <a:cs typeface="Times New Roman" pitchFamily="18" charset="0"/>
              </a:rPr>
              <a:t>)</a:t>
            </a:r>
          </a:p>
        </p:txBody>
      </p:sp>
      <p:sp>
        <p:nvSpPr>
          <p:cNvPr id="8" name="TextBox 7"/>
          <p:cNvSpPr txBox="1"/>
          <p:nvPr/>
        </p:nvSpPr>
        <p:spPr>
          <a:xfrm>
            <a:off x="5715000" y="425726"/>
            <a:ext cx="1043876"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3200" b="1" dirty="0" err="1">
                <a:solidFill>
                  <a:srgbClr val="FF0000"/>
                </a:solidFill>
                <a:latin typeface="Times New Roman" pitchFamily="18" charset="0"/>
                <a:cs typeface="Times New Roman" pitchFamily="18" charset="0"/>
              </a:rPr>
              <a:t>Trầu</a:t>
            </a:r>
            <a:endParaRPr lang="en-US" sz="3200" b="1" dirty="0">
              <a:solidFill>
                <a:srgbClr val="FF0000"/>
              </a:solidFill>
              <a:latin typeface="Times New Roman" pitchFamily="18" charset="0"/>
              <a:cs typeface="Times New Roman" pitchFamily="18" charset="0"/>
            </a:endParaRPr>
          </a:p>
        </p:txBody>
      </p:sp>
      <p:pic>
        <p:nvPicPr>
          <p:cNvPr id="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476" y="2125662"/>
            <a:ext cx="335280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Sự tích trầu cau – Truyện tranh cổ tích Việt Nam – huyhoangbookst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04950"/>
            <a:ext cx="4352925" cy="316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23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1000"/>
                                        <p:tgtEl>
                                          <p:spTgt spid="3074"/>
                                        </p:tgtEl>
                                      </p:cBhvr>
                                    </p:animEffect>
                                    <p:anim calcmode="lin" valueType="num">
                                      <p:cBhvr>
                                        <p:cTn id="14" dur="1000" fill="hold"/>
                                        <p:tgtEl>
                                          <p:spTgt spid="3074"/>
                                        </p:tgtEl>
                                        <p:attrNameLst>
                                          <p:attrName>ppt_x</p:attrName>
                                        </p:attrNameLst>
                                      </p:cBhvr>
                                      <p:tavLst>
                                        <p:tav tm="0">
                                          <p:val>
                                            <p:strVal val="#ppt_x"/>
                                          </p:val>
                                        </p:tav>
                                        <p:tav tm="100000">
                                          <p:val>
                                            <p:strVal val="#ppt_x"/>
                                          </p:val>
                                        </p:tav>
                                      </p:tavLst>
                                    </p:anim>
                                    <p:anim calcmode="lin" valueType="num">
                                      <p:cBhvr>
                                        <p:cTn id="15"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Vì sao người Việt cổ xăm hình ghê rợn lên cơ th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4724400" cy="31813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056674" y="57999"/>
            <a:ext cx="2040943"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3200" b="1" dirty="0" err="1">
                <a:solidFill>
                  <a:srgbClr val="FF0000"/>
                </a:solidFill>
                <a:latin typeface="Times New Roman" pitchFamily="18" charset="0"/>
                <a:cs typeface="Times New Roman" pitchFamily="18" charset="0"/>
              </a:rPr>
              <a:t>Xăm</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mình</a:t>
            </a:r>
            <a:endParaRPr lang="en-US" sz="3200" b="1" dirty="0">
              <a:solidFill>
                <a:srgbClr val="FF0000"/>
              </a:solidFill>
              <a:latin typeface="Times New Roman" pitchFamily="18" charset="0"/>
              <a:cs typeface="Times New Roman" pitchFamily="18" charset="0"/>
            </a:endParaRPr>
          </a:p>
        </p:txBody>
      </p:sp>
      <p:pic>
        <p:nvPicPr>
          <p:cNvPr id="4100" name="Picture 4" descr="Vì sao người Việt cổ xăm hình ghê rợn lên cơ thể? - Tư vấ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114550"/>
            <a:ext cx="4343400" cy="280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664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21535"/>
            <a:ext cx="6705600" cy="1569660"/>
          </a:xfrm>
          <a:prstGeom prst="rect">
            <a:avLst/>
          </a:prstGeom>
        </p:spPr>
        <p:txBody>
          <a:bodyPr wrap="square">
            <a:spAutoFit/>
          </a:bodyPr>
          <a:lstStyle/>
          <a:p>
            <a:r>
              <a:rPr lang="en-US" sz="2400" b="1" i="1" dirty="0">
                <a:solidFill>
                  <a:srgbClr val="FF3300"/>
                </a:solidFill>
                <a:latin typeface="Times New Roman" pitchFamily="18" charset="0"/>
                <a:cs typeface="Times New Roman" pitchFamily="18" charset="0"/>
              </a:rPr>
              <a:t>“</a:t>
            </a:r>
            <a:r>
              <a:rPr lang="vi-VN" sz="2400" b="1" i="1" dirty="0">
                <a:solidFill>
                  <a:srgbClr val="FF3300"/>
                </a:solidFill>
                <a:latin typeface="Times New Roman" pitchFamily="18" charset="0"/>
                <a:cs typeface="Times New Roman" pitchFamily="18" charset="0"/>
              </a:rPr>
              <a:t>Mặt thì vuông vức chữ điền</a:t>
            </a:r>
          </a:p>
          <a:p>
            <a:r>
              <a:rPr lang="vi-VN" sz="2400" b="1" i="1" dirty="0">
                <a:solidFill>
                  <a:srgbClr val="FF3300"/>
                </a:solidFill>
                <a:latin typeface="Times New Roman" pitchFamily="18" charset="0"/>
                <a:cs typeface="Times New Roman" pitchFamily="18" charset="0"/>
              </a:rPr>
              <a:t>Bụng no đậu đỗ lại nghiền thịt heo</a:t>
            </a:r>
          </a:p>
          <a:p>
            <a:r>
              <a:rPr lang="vi-VN" sz="2400" b="1" i="1" dirty="0">
                <a:solidFill>
                  <a:srgbClr val="FF3300"/>
                </a:solidFill>
                <a:latin typeface="Times New Roman" pitchFamily="18" charset="0"/>
                <a:cs typeface="Times New Roman" pitchFamily="18" charset="0"/>
              </a:rPr>
              <a:t>Hùng Vương xưa chấm Lang Liêu</a:t>
            </a:r>
          </a:p>
          <a:p>
            <a:r>
              <a:rPr lang="vi-VN" sz="2400" b="1" i="1" dirty="0">
                <a:solidFill>
                  <a:srgbClr val="FF3300"/>
                </a:solidFill>
                <a:latin typeface="Times New Roman" pitchFamily="18" charset="0"/>
                <a:cs typeface="Times New Roman" pitchFamily="18" charset="0"/>
              </a:rPr>
              <a:t>Cũng vì tấm bánh quý yêu phân trần</a:t>
            </a:r>
            <a:r>
              <a:rPr lang="en-US" sz="2400" b="1" i="1" dirty="0">
                <a:solidFill>
                  <a:srgbClr val="FF3300"/>
                </a:solidFill>
                <a:latin typeface="Times New Roman" pitchFamily="18" charset="0"/>
                <a:cs typeface="Times New Roman" pitchFamily="18" charset="0"/>
              </a:rPr>
              <a:t>”</a:t>
            </a:r>
            <a:endParaRPr lang="vi-VN" sz="2400" b="1" i="1" dirty="0">
              <a:solidFill>
                <a:srgbClr val="FF3300"/>
              </a:solidFill>
              <a:latin typeface="Times New Roman" pitchFamily="18" charset="0"/>
              <a:cs typeface="Times New Roman" pitchFamily="18" charset="0"/>
            </a:endParaRPr>
          </a:p>
        </p:txBody>
      </p:sp>
      <p:pic>
        <p:nvPicPr>
          <p:cNvPr id="5122" name="Picture 2" descr="Một miếng bánh chưng béo hơn một bát cơm trắng - VnExpress Sức khỏ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733550"/>
            <a:ext cx="5029200" cy="3124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8600" y="2061529"/>
            <a:ext cx="2311851"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3200" b="1" dirty="0" err="1">
                <a:solidFill>
                  <a:srgbClr val="FF0000"/>
                </a:solidFill>
                <a:latin typeface="Times New Roman" pitchFamily="18" charset="0"/>
                <a:cs typeface="Times New Roman" pitchFamily="18" charset="0"/>
              </a:rPr>
              <a:t>Bánh</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chưng</a:t>
            </a:r>
            <a:endParaRPr lang="en-US"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82118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 calcmode="lin" valueType="num">
                                      <p:cBhvr additive="base">
                                        <p:cTn id="13" dur="500" fill="hold"/>
                                        <p:tgtEl>
                                          <p:spTgt spid="5122"/>
                                        </p:tgtEl>
                                        <p:attrNameLst>
                                          <p:attrName>ppt_x</p:attrName>
                                        </p:attrNameLst>
                                      </p:cBhvr>
                                      <p:tavLst>
                                        <p:tav tm="0">
                                          <p:val>
                                            <p:strVal val="#ppt_x"/>
                                          </p:val>
                                        </p:tav>
                                        <p:tav tm="100000">
                                          <p:val>
                                            <p:strVal val="#ppt_x"/>
                                          </p:val>
                                        </p:tav>
                                      </p:tavLst>
                                    </p:anim>
                                    <p:anim calcmode="lin" valueType="num">
                                      <p:cBhvr additive="base">
                                        <p:cTn id="14"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1535"/>
            <a:ext cx="8534400" cy="1200329"/>
          </a:xfrm>
          <a:prstGeom prst="rect">
            <a:avLst/>
          </a:prstGeom>
        </p:spPr>
        <p:txBody>
          <a:bodyPr wrap="square">
            <a:spAutoFit/>
          </a:bodyPr>
          <a:lstStyle/>
          <a:p>
            <a:r>
              <a:rPr lang="en-US" sz="2400" b="1" i="1" dirty="0" err="1">
                <a:solidFill>
                  <a:srgbClr val="FF3300"/>
                </a:solidFill>
                <a:latin typeface="Times New Roman" pitchFamily="18" charset="0"/>
                <a:cs typeface="Times New Roman" pitchFamily="18" charset="0"/>
              </a:rPr>
              <a:t>Vào</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dịp</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lễ</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tết</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người</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Việt</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thường</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sắm</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lễ</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thắp</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hương</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lên</a:t>
            </a:r>
            <a:r>
              <a:rPr lang="en-US" sz="2400" b="1" i="1" dirty="0">
                <a:solidFill>
                  <a:srgbClr val="FF3300"/>
                </a:solidFill>
                <a:latin typeface="Times New Roman" pitchFamily="18" charset="0"/>
                <a:cs typeface="Times New Roman" pitchFamily="18" charset="0"/>
              </a:rPr>
              <a:t> ban </a:t>
            </a:r>
            <a:r>
              <a:rPr lang="en-US" sz="2400" b="1" i="1" dirty="0" err="1">
                <a:solidFill>
                  <a:srgbClr val="FF3300"/>
                </a:solidFill>
                <a:latin typeface="Times New Roman" pitchFamily="18" charset="0"/>
                <a:cs typeface="Times New Roman" pitchFamily="18" charset="0"/>
              </a:rPr>
              <a:t>thờ</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gia</a:t>
            </a:r>
            <a:r>
              <a:rPr lang="en-US" sz="2400" b="1" i="1" dirty="0">
                <a:solidFill>
                  <a:srgbClr val="FF3300"/>
                </a:solidFill>
                <a:latin typeface="Times New Roman" pitchFamily="18" charset="0"/>
                <a:cs typeface="Times New Roman" pitchFamily="18" charset="0"/>
              </a:rPr>
              <a:t> </a:t>
            </a:r>
            <a:r>
              <a:rPr lang="en-US" sz="2400" b="1" i="1" dirty="0" err="1">
                <a:solidFill>
                  <a:srgbClr val="FF3300"/>
                </a:solidFill>
                <a:latin typeface="Times New Roman" pitchFamily="18" charset="0"/>
                <a:cs typeface="Times New Roman" pitchFamily="18" charset="0"/>
              </a:rPr>
              <a:t>tiên</a:t>
            </a:r>
            <a:r>
              <a:rPr lang="en-US" sz="2400" b="1" i="1" dirty="0">
                <a:solidFill>
                  <a:srgbClr val="FF3300"/>
                </a:solidFill>
                <a:latin typeface="Times New Roman" pitchFamily="18" charset="0"/>
                <a:cs typeface="Times New Roman" pitchFamily="18" charset="0"/>
              </a:rPr>
              <a:t>. </a:t>
            </a:r>
          </a:p>
          <a:p>
            <a:r>
              <a:rPr lang="en-US" sz="2400" b="1" dirty="0" err="1">
                <a:latin typeface="Times New Roman" pitchFamily="18" charset="0"/>
                <a:cs typeface="Times New Roman" pitchFamily="18" charset="0"/>
              </a:rPr>
              <a:t>Đây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gì</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Việt</a:t>
            </a:r>
            <a:r>
              <a:rPr lang="en-US" sz="2400" b="1" dirty="0">
                <a:latin typeface="Times New Roman" pitchFamily="18" charset="0"/>
                <a:cs typeface="Times New Roman" pitchFamily="18" charset="0"/>
              </a:rPr>
              <a:t>? </a:t>
            </a:r>
            <a:endParaRPr lang="vi-VN" sz="2400" b="1" dirty="0">
              <a:latin typeface="Times New Roman" pitchFamily="18" charset="0"/>
              <a:cs typeface="Times New Roman" pitchFamily="18" charset="0"/>
            </a:endParaRPr>
          </a:p>
        </p:txBody>
      </p:sp>
      <p:sp>
        <p:nvSpPr>
          <p:cNvPr id="6" name="TextBox 5"/>
          <p:cNvSpPr txBox="1"/>
          <p:nvPr/>
        </p:nvSpPr>
        <p:spPr>
          <a:xfrm>
            <a:off x="152400" y="1769141"/>
            <a:ext cx="3066865"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3200" b="1" dirty="0" err="1">
                <a:solidFill>
                  <a:srgbClr val="FF0000"/>
                </a:solidFill>
                <a:latin typeface="Times New Roman" pitchFamily="18" charset="0"/>
                <a:cs typeface="Times New Roman" pitchFamily="18" charset="0"/>
              </a:rPr>
              <a:t>Thờ</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cúng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tổ</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tiên</a:t>
            </a:r>
            <a:endParaRPr lang="en-US" sz="3200" b="1" dirty="0">
              <a:solidFill>
                <a:srgbClr val="FF0000"/>
              </a:solidFill>
              <a:latin typeface="Times New Roman" pitchFamily="18" charset="0"/>
              <a:cs typeface="Times New Roman" pitchFamily="18" charset="0"/>
            </a:endParaRPr>
          </a:p>
        </p:txBody>
      </p:sp>
      <p:sp>
        <p:nvSpPr>
          <p:cNvPr id="2" name="AutoShape 2" descr="Tục thờ cúng tổ tiên là bản sắc văn hóa của người Việt Nam - Đồ Thờ Làng  Sơn Đ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Lễ Tục Thờ Phụng Tổ Tiên Trong Gia Đình Người Việt - XÔI CHÈ ĐẬU ĐẬUXÔI CHÈ  ĐẬU ĐẬ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Nguồn gốc và bản chất của tín ngưỡng thờ cúng tổ tiên &lt; Diễn Đàn Hát Văn  Việt Na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2" name="Picture 8" descr="Nguồn Gốc Và Bản Chất Của Tín Ngưỡng Thờ Cúng Tổ Tiên - Y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8391" y="1352550"/>
            <a:ext cx="5181600" cy="3450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64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20707"/>
            <a:ext cx="5638800" cy="1569660"/>
          </a:xfrm>
          <a:prstGeom prst="rect">
            <a:avLst/>
          </a:prstGeom>
        </p:spPr>
        <p:txBody>
          <a:bodyPr wrap="square">
            <a:spAutoFit/>
          </a:bodyPr>
          <a:lstStyle/>
          <a:p>
            <a:r>
              <a:rPr lang="en-US" sz="2400" i="1" dirty="0">
                <a:solidFill>
                  <a:srgbClr val="FF0000"/>
                </a:solidFill>
                <a:latin typeface="Times New Roman" pitchFamily="18" charset="0"/>
                <a:cs typeface="Times New Roman" pitchFamily="18" charset="0"/>
              </a:rPr>
              <a:t>“</a:t>
            </a:r>
            <a:r>
              <a:rPr lang="vi-VN" sz="2400" i="1" dirty="0">
                <a:solidFill>
                  <a:srgbClr val="FF0000"/>
                </a:solidFill>
                <a:latin typeface="Times New Roman" pitchFamily="18" charset="0"/>
                <a:cs typeface="Times New Roman" pitchFamily="18" charset="0"/>
              </a:rPr>
              <a:t>Hai ba Tết Táo về thượng giới</a:t>
            </a:r>
            <a:br>
              <a:rPr lang="vi-VN" sz="2400" i="1" dirty="0">
                <a:solidFill>
                  <a:srgbClr val="FF0000"/>
                </a:solidFill>
                <a:latin typeface="Times New Roman" pitchFamily="18" charset="0"/>
                <a:cs typeface="Times New Roman" pitchFamily="18" charset="0"/>
              </a:rPr>
            </a:br>
            <a:r>
              <a:rPr lang="vi-VN" sz="2400" i="1" dirty="0">
                <a:solidFill>
                  <a:srgbClr val="FF0000"/>
                </a:solidFill>
                <a:latin typeface="Times New Roman" pitchFamily="18" charset="0"/>
                <a:cs typeface="Times New Roman" pitchFamily="18" charset="0"/>
              </a:rPr>
              <a:t>Mang vui buồn ở dưới trần gian</a:t>
            </a:r>
            <a:br>
              <a:rPr lang="vi-VN" sz="2400" i="1" dirty="0">
                <a:solidFill>
                  <a:srgbClr val="FF0000"/>
                </a:solidFill>
                <a:latin typeface="Times New Roman" pitchFamily="18" charset="0"/>
                <a:cs typeface="Times New Roman" pitchFamily="18" charset="0"/>
              </a:rPr>
            </a:br>
            <a:r>
              <a:rPr lang="vi-VN" sz="2400" i="1" dirty="0">
                <a:solidFill>
                  <a:srgbClr val="FF0000"/>
                </a:solidFill>
                <a:latin typeface="Times New Roman" pitchFamily="18" charset="0"/>
                <a:cs typeface="Times New Roman" pitchFamily="18" charset="0"/>
              </a:rPr>
              <a:t>Bẩm lên Thượng Đế Ngọc Hoàng</a:t>
            </a:r>
            <a:br>
              <a:rPr lang="vi-VN" sz="2400" i="1" dirty="0">
                <a:solidFill>
                  <a:srgbClr val="FF0000"/>
                </a:solidFill>
                <a:latin typeface="Times New Roman" pitchFamily="18" charset="0"/>
                <a:cs typeface="Times New Roman" pitchFamily="18" charset="0"/>
              </a:rPr>
            </a:br>
            <a:r>
              <a:rPr lang="vi-VN" sz="2400" i="1" dirty="0">
                <a:solidFill>
                  <a:srgbClr val="FF0000"/>
                </a:solidFill>
                <a:latin typeface="Times New Roman" pitchFamily="18" charset="0"/>
                <a:cs typeface="Times New Roman" pitchFamily="18" charset="0"/>
              </a:rPr>
              <a:t>Kẻ thành người bại năm tròn nhiều ghê!</a:t>
            </a:r>
            <a:r>
              <a:rPr lang="en-US" sz="2400" i="1" dirty="0">
                <a:solidFill>
                  <a:srgbClr val="FF0000"/>
                </a:solidFill>
                <a:latin typeface="Times New Roman" pitchFamily="18" charset="0"/>
                <a:cs typeface="Times New Roman" pitchFamily="18" charset="0"/>
              </a:rPr>
              <a:t>”</a:t>
            </a:r>
          </a:p>
        </p:txBody>
      </p:sp>
      <p:sp>
        <p:nvSpPr>
          <p:cNvPr id="5" name="Rectangle 4"/>
          <p:cNvSpPr/>
          <p:nvPr/>
        </p:nvSpPr>
        <p:spPr>
          <a:xfrm>
            <a:off x="381000" y="1590367"/>
            <a:ext cx="5420395" cy="400110"/>
          </a:xfrm>
          <a:prstGeom prst="rect">
            <a:avLst/>
          </a:prstGeom>
        </p:spPr>
        <p:txBody>
          <a:bodyPr wrap="none">
            <a:spAutoFit/>
          </a:bodyPr>
          <a:lstStyle/>
          <a:p>
            <a:r>
              <a:rPr lang="en-US" sz="2000" b="1" dirty="0" err="1">
                <a:latin typeface="Times New Roman" pitchFamily="18" charset="0"/>
                <a:cs typeface="Times New Roman" pitchFamily="18" charset="0"/>
              </a:rPr>
              <a:t>Đây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truyền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người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Việt</a:t>
            </a:r>
            <a:r>
              <a:rPr lang="en-US" sz="2000" b="1" dirty="0">
                <a:latin typeface="Times New Roman" pitchFamily="18" charset="0"/>
                <a:cs typeface="Times New Roman" pitchFamily="18" charset="0"/>
              </a:rPr>
              <a:t>. </a:t>
            </a:r>
            <a:endParaRPr lang="vi-VN" sz="2000" b="1" dirty="0">
              <a:latin typeface="Times New Roman" pitchFamily="18" charset="0"/>
              <a:cs typeface="Times New Roman" pitchFamily="18" charset="0"/>
            </a:endParaRPr>
          </a:p>
        </p:txBody>
      </p:sp>
      <p:sp>
        <p:nvSpPr>
          <p:cNvPr id="6" name="TextBox 5"/>
          <p:cNvSpPr txBox="1"/>
          <p:nvPr/>
        </p:nvSpPr>
        <p:spPr>
          <a:xfrm>
            <a:off x="9939" y="2571750"/>
            <a:ext cx="3853940"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3200" b="1" dirty="0" err="1">
                <a:solidFill>
                  <a:srgbClr val="FF0000"/>
                </a:solidFill>
                <a:latin typeface="Times New Roman" pitchFamily="18" charset="0"/>
                <a:cs typeface="Times New Roman" pitchFamily="18" charset="0"/>
              </a:rPr>
              <a:t>Thờ</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cúng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các</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vị</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thần</a:t>
            </a:r>
            <a:endParaRPr lang="en-US" sz="3200" b="1" dirty="0">
              <a:solidFill>
                <a:srgbClr val="FF0000"/>
              </a:solidFill>
              <a:latin typeface="Times New Roman" pitchFamily="18" charset="0"/>
              <a:cs typeface="Times New Roman" pitchFamily="18" charset="0"/>
            </a:endParaRPr>
          </a:p>
        </p:txBody>
      </p:sp>
      <p:sp>
        <p:nvSpPr>
          <p:cNvPr id="7" name="AutoShape 2" descr="Cúng ông Công ông Táo cần những gì? Khấn sao cho đúng? - Ruốc Hà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2" name="Picture 4" descr="Ý nghĩa ngày đưa ông Táo về trời 23/12 âm lịch - VietReview.v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2243281"/>
            <a:ext cx="3801245" cy="2906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22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172"/>
                                        </p:tgtEl>
                                        <p:attrNameLst>
                                          <p:attrName>style.visibility</p:attrName>
                                        </p:attrNameLst>
                                      </p:cBhvr>
                                      <p:to>
                                        <p:strVal val="visible"/>
                                      </p:to>
                                    </p:set>
                                    <p:anim calcmode="lin" valueType="num">
                                      <p:cBhvr additive="base">
                                        <p:cTn id="20" dur="500" fill="hold"/>
                                        <p:tgtEl>
                                          <p:spTgt spid="7172"/>
                                        </p:tgtEl>
                                        <p:attrNameLst>
                                          <p:attrName>ppt_x</p:attrName>
                                        </p:attrNameLst>
                                      </p:cBhvr>
                                      <p:tavLst>
                                        <p:tav tm="0">
                                          <p:val>
                                            <p:strVal val="#ppt_x"/>
                                          </p:val>
                                        </p:tav>
                                        <p:tav tm="100000">
                                          <p:val>
                                            <p:strVal val="#ppt_x"/>
                                          </p:val>
                                        </p:tav>
                                      </p:tavLst>
                                    </p:anim>
                                    <p:anim calcmode="lin" valueType="num">
                                      <p:cBhvr additive="base">
                                        <p:cTn id="21"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Nên học tiếng Hàn hay tiếng Tr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33959"/>
            <a:ext cx="3781425" cy="2562104"/>
          </a:xfrm>
          <a:prstGeom prst="rect">
            <a:avLst/>
          </a:prstGeom>
          <a:noFill/>
          <a:extLst>
            <a:ext uri="{909E8E84-426E-40DD-AFC4-6F175D3DCCD1}">
              <a14:hiddenFill xmlns:a14="http://schemas.microsoft.com/office/drawing/2010/main">
                <a:solidFill>
                  <a:srgbClr val="FFFFFF"/>
                </a:solidFill>
              </a14:hiddenFill>
            </a:ext>
          </a:extLst>
        </p:spPr>
      </p:pic>
      <p:sp>
        <p:nvSpPr>
          <p:cNvPr id="4" name="Up Arrow 3"/>
          <p:cNvSpPr/>
          <p:nvPr/>
        </p:nvSpPr>
        <p:spPr>
          <a:xfrm>
            <a:off x="728870" y="2600204"/>
            <a:ext cx="838200" cy="99060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28870" y="4031962"/>
            <a:ext cx="1989968"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3200" b="1" dirty="0" err="1">
                <a:solidFill>
                  <a:srgbClr val="FF0000"/>
                </a:solidFill>
                <a:latin typeface="Times New Roman" pitchFamily="18" charset="0"/>
                <a:cs typeface="Times New Roman" pitchFamily="18" charset="0"/>
              </a:rPr>
              <a:t>Tiếng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Việt</a:t>
            </a:r>
            <a:endParaRPr lang="en-US" sz="3200" b="1" dirty="0">
              <a:solidFill>
                <a:srgbClr val="FF0000"/>
              </a:solidFill>
              <a:latin typeface="Times New Roman" pitchFamily="18" charset="0"/>
              <a:cs typeface="Times New Roman" pitchFamily="18" charset="0"/>
            </a:endParaRPr>
          </a:p>
        </p:txBody>
      </p:sp>
      <p:pic>
        <p:nvPicPr>
          <p:cNvPr id="8202" name="Picture 10" descr="Tập đánh vần / Tổng hợp chuỗi đánh vần tiếng việt lớp 1 với chữ b, các dẫu  thanh - Hành trang cho Bé - YouTub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43" y="140695"/>
            <a:ext cx="4100512" cy="234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59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4"/>
                                        </p:tgtEl>
                                        <p:attrNameLst>
                                          <p:attrName>style.color</p:attrName>
                                        </p:attrNameLst>
                                      </p:cBhvr>
                                      <p:to>
                                        <a:schemeClr val="bg1"/>
                                      </p:to>
                                    </p:animClr>
                                    <p:animClr clrSpc="rgb" dir="cw">
                                      <p:cBhvr>
                                        <p:cTn id="12" dur="250" autoRev="1" fill="remove"/>
                                        <p:tgtEl>
                                          <p:spTgt spid="4"/>
                                        </p:tgtEl>
                                        <p:attrNameLst>
                                          <p:attrName>fillcolor</p:attrName>
                                        </p:attrNameLst>
                                      </p:cBhvr>
                                      <p:to>
                                        <a:schemeClr val="bg1"/>
                                      </p:to>
                                    </p:animClr>
                                    <p:set>
                                      <p:cBhvr>
                                        <p:cTn id="13" dur="250" autoRev="1" fill="remove"/>
                                        <p:tgtEl>
                                          <p:spTgt spid="4"/>
                                        </p:tgtEl>
                                        <p:attrNameLst>
                                          <p:attrName>fill.type</p:attrName>
                                        </p:attrNameLst>
                                      </p:cBhvr>
                                      <p:to>
                                        <p:strVal val="solid"/>
                                      </p:to>
                                    </p:set>
                                    <p:set>
                                      <p:cBhvr>
                                        <p:cTn id="14" dur="250" autoRev="1" fill="remove"/>
                                        <p:tgtEl>
                                          <p:spTgt spid="4"/>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grpId="2" nodeType="click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7924800" cy="514350"/>
          </a:xfrm>
        </p:spPr>
        <p:txBody>
          <a:bodyPr/>
          <a:lstStyle/>
          <a:p>
            <a:pPr>
              <a:buNone/>
            </a:pPr>
            <a:r>
              <a:rPr lang="fr-FR" sz="2400" b="1" dirty="0">
                <a:solidFill>
                  <a:srgbClr val="0000CC"/>
                </a:solidFill>
                <a:latin typeface="Times New Roman" pitchFamily="18" charset="0"/>
                <a:cs typeface="Times New Roman" pitchFamily="18" charset="0"/>
              </a:rPr>
              <a:t>1. </a:t>
            </a:r>
            <a:r>
              <a:rPr lang="fr-FR" sz="2400" b="1" u="sng" dirty="0">
                <a:solidFill>
                  <a:srgbClr val="0000CC"/>
                </a:solidFill>
                <a:latin typeface="Times New Roman" pitchFamily="18" charset="0"/>
                <a:cs typeface="Times New Roman" pitchFamily="18" charset="0"/>
              </a:rPr>
              <a:t>SỨC SỐNG CỦA NỀN VĂN HÓA BẢN ĐỊA</a:t>
            </a:r>
          </a:p>
          <a:p>
            <a:pPr>
              <a:buNone/>
            </a:pPr>
            <a:endParaRPr lang="en-US" sz="2800" dirty="0">
              <a:solidFill>
                <a:srgbClr val="0000CC"/>
              </a:solidFill>
              <a:latin typeface="Times New Roman" pitchFamily="18" charset="0"/>
              <a:cs typeface="Times New Roman" pitchFamily="18" charset="0"/>
            </a:endParaRPr>
          </a:p>
        </p:txBody>
      </p:sp>
      <p:sp>
        <p:nvSpPr>
          <p:cNvPr id="9" name="Rectangle 8"/>
          <p:cNvSpPr/>
          <p:nvPr/>
        </p:nvSpPr>
        <p:spPr>
          <a:xfrm>
            <a:off x="304800" y="438150"/>
            <a:ext cx="8382000" cy="1938992"/>
          </a:xfrm>
          <a:prstGeom prst="rect">
            <a:avLst/>
          </a:prstGeom>
        </p:spPr>
        <p:txBody>
          <a:bodyPr wrap="square">
            <a:spAutoFit/>
          </a:bodyPr>
          <a:lstStyle/>
          <a:p>
            <a:r>
              <a:rPr lang="nl-NL" sz="2400" b="1" dirty="0">
                <a:solidFill>
                  <a:srgbClr val="FF0000"/>
                </a:solidFill>
                <a:latin typeface="Times New Roman" pitchFamily="18" charset="0"/>
                <a:cs typeface="Times New Roman" pitchFamily="18" charset="0"/>
              </a:rPr>
              <a:t>Biểu hiện:</a:t>
            </a:r>
          </a:p>
          <a:p>
            <a:r>
              <a:rPr lang="nl-NL" sz="2400" b="1" dirty="0">
                <a:latin typeface="Times New Roman" pitchFamily="18" charset="0"/>
                <a:cs typeface="Times New Roman" pitchFamily="18" charset="0"/>
              </a:rPr>
              <a:t>+ Người Việt vẫn nghe - nói, truyền lại cho con cháu tiếng mẹ đẻ.</a:t>
            </a:r>
          </a:p>
          <a:p>
            <a:pPr fontAlgn="auto">
              <a:spcBef>
                <a:spcPts val="0"/>
              </a:spcBef>
              <a:spcAft>
                <a:spcPts val="0"/>
              </a:spcAft>
              <a:defRPr/>
            </a:pPr>
            <a:r>
              <a:rPr lang="nl-NL" sz="2400" b="1" dirty="0">
                <a:latin typeface="Times New Roman" pitchFamily="18" charset="0"/>
                <a:cs typeface="Times New Roman" pitchFamily="18" charset="0"/>
              </a:rPr>
              <a:t>+ Những tín ngưỡng truyền thống như thờ cúng tổ tiên, thờ các vị thần tự nhiên tiếp tục được duy trì.</a:t>
            </a:r>
            <a:endParaRPr lang="en-US" sz="2400" b="1" dirty="0">
              <a:latin typeface="Times New Roman" pitchFamily="18" charset="0"/>
              <a:cs typeface="Times New Roman" pitchFamily="18" charset="0"/>
            </a:endParaRPr>
          </a:p>
        </p:txBody>
      </p:sp>
      <p:sp>
        <p:nvSpPr>
          <p:cNvPr id="10" name="Rectangle 9"/>
          <p:cNvSpPr/>
          <p:nvPr/>
        </p:nvSpPr>
        <p:spPr>
          <a:xfrm>
            <a:off x="381000" y="2495550"/>
            <a:ext cx="7924800" cy="1200329"/>
          </a:xfrm>
          <a:prstGeom prst="rect">
            <a:avLst/>
          </a:prstGeom>
        </p:spPr>
        <p:txBody>
          <a:bodyPr wrap="square">
            <a:spAutoFit/>
          </a:bodyPr>
          <a:lstStyle/>
          <a:p>
            <a:r>
              <a:rPr lang="nl-NL" sz="2400" b="1" dirty="0">
                <a:latin typeface="Times New Roman" pitchFamily="18" charset="0"/>
                <a:cs typeface="Times New Roman" pitchFamily="18" charset="0"/>
              </a:rPr>
              <a:t>+ Phong tục, tập quán Việt vẫn được giữ gìn như tục nhuộm răng, ăn trầu, búi tóc, xăm mình, làm bánh chưng, bánh giầy. </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57854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utoShape 40"/>
          <p:cNvSpPr>
            <a:spLocks noChangeArrowheads="1"/>
          </p:cNvSpPr>
          <p:nvPr/>
        </p:nvSpPr>
        <p:spPr bwMode="auto">
          <a:xfrm>
            <a:off x="4267200" y="0"/>
            <a:ext cx="4419600" cy="2257425"/>
          </a:xfrm>
          <a:prstGeom prst="cloudCallout">
            <a:avLst>
              <a:gd name="adj1" fmla="val -32435"/>
              <a:gd name="adj2" fmla="val 89139"/>
            </a:avLst>
          </a:prstGeom>
          <a:ln>
            <a:headEnd/>
            <a:tailEnd/>
          </a:ln>
        </p:spPr>
        <p:style>
          <a:lnRef idx="2">
            <a:schemeClr val="dk1"/>
          </a:lnRef>
          <a:fillRef idx="1">
            <a:schemeClr val="lt1"/>
          </a:fillRef>
          <a:effectRef idx="0">
            <a:schemeClr val="dk1"/>
          </a:effectRef>
          <a:fontRef idx="minor">
            <a:schemeClr val="dk1"/>
          </a:fontRef>
        </p:style>
        <p:txBody>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000" b="1">
                <a:solidFill>
                  <a:schemeClr val="tx1"/>
                </a:solidFill>
                <a:latin typeface="Times New Roman" panose="02020603050405020304" pitchFamily="18" charset="0"/>
              </a:defRPr>
            </a:lvl9pPr>
          </a:lstStyle>
          <a:p>
            <a:pPr eaLnBrk="1" hangingPunct="1"/>
            <a:r>
              <a:rPr lang="en-US" altLang="en-US" sz="2400" b="0" i="1">
                <a:solidFill>
                  <a:srgbClr val="FF0000"/>
                </a:solidFill>
              </a:rPr>
              <a:t>Vì sao người Việt vẫn giữ được phong tục tập quán của mình?</a:t>
            </a:r>
          </a:p>
          <a:p>
            <a:pPr eaLnBrk="1" hangingPunct="1"/>
            <a:endParaRPr lang="en-US" altLang="en-US" sz="2400" b="0">
              <a:solidFill>
                <a:srgbClr val="FF0000"/>
              </a:solidFill>
            </a:endParaRPr>
          </a:p>
        </p:txBody>
      </p:sp>
      <p:sp>
        <p:nvSpPr>
          <p:cNvPr id="18" name="Rounded Rectangle 17"/>
          <p:cNvSpPr/>
          <p:nvPr/>
        </p:nvSpPr>
        <p:spPr>
          <a:xfrm>
            <a:off x="533400" y="2266950"/>
            <a:ext cx="8382000" cy="267295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buFontTx/>
              <a:buChar char="-"/>
              <a:defRPr/>
            </a:pPr>
            <a:r>
              <a:rPr lang="en-US" sz="2400" b="1" dirty="0" err="1">
                <a:solidFill>
                  <a:schemeClr val="tx1"/>
                </a:solidFill>
                <a:latin typeface="Times New Roman" pitchFamily="18" charset="0"/>
                <a:cs typeface="Times New Roman" pitchFamily="18" charset="0"/>
              </a:rPr>
              <a:t>Chỉ</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có</a:t>
            </a:r>
            <a:r>
              <a:rPr lang="en-US" sz="2400" b="1" dirty="0">
                <a:solidFill>
                  <a:schemeClr val="tx1"/>
                </a:solidFill>
                <a:latin typeface="Times New Roman" pitchFamily="18" charset="0"/>
                <a:cs typeface="Times New Roman" pitchFamily="18" charset="0"/>
              </a:rPr>
              <a:t> 1 </a:t>
            </a:r>
            <a:r>
              <a:rPr lang="en-US" sz="2400" b="1" dirty="0" err="1">
                <a:solidFill>
                  <a:schemeClr val="tx1"/>
                </a:solidFill>
                <a:latin typeface="Times New Roman" pitchFamily="18" charset="0"/>
                <a:cs typeface="Times New Roman" pitchFamily="18" charset="0"/>
              </a:rPr>
              <a:t>số</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ít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tầng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lớp</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trên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mới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có</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tiền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cho</a:t>
            </a:r>
            <a:r>
              <a:rPr lang="en-US" sz="2400" b="1" dirty="0">
                <a:solidFill>
                  <a:schemeClr val="tx1"/>
                </a:solidFill>
                <a:latin typeface="Times New Roman" pitchFamily="18" charset="0"/>
                <a:cs typeface="Times New Roman" pitchFamily="18" charset="0"/>
              </a:rPr>
              <a:t> con </a:t>
            </a:r>
            <a:r>
              <a:rPr lang="en-US" sz="2400" b="1" dirty="0" err="1">
                <a:solidFill>
                  <a:schemeClr val="tx1"/>
                </a:solidFill>
                <a:latin typeface="Times New Roman" pitchFamily="18" charset="0"/>
                <a:cs typeface="Times New Roman" pitchFamily="18" charset="0"/>
              </a:rPr>
              <a:t>ăn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học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còn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nhân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dân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lao</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động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nghèo</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khổ</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không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có</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điều</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kiện</a:t>
            </a:r>
            <a:r>
              <a:rPr lang="en-US" sz="2400" b="1" dirty="0">
                <a:solidFill>
                  <a:schemeClr val="tx1"/>
                </a:solidFill>
                <a:latin typeface="Times New Roman" pitchFamily="18" charset="0"/>
                <a:cs typeface="Times New Roman" pitchFamily="18" charset="0"/>
              </a:rPr>
              <a:t>.</a:t>
            </a:r>
          </a:p>
          <a:p>
            <a:pPr algn="just">
              <a:buFontTx/>
              <a:buChar char="-"/>
              <a:defRPr/>
            </a:pPr>
            <a:endParaRPr lang="en-US" sz="2400" b="1" dirty="0">
              <a:solidFill>
                <a:schemeClr val="tx1"/>
              </a:solidFill>
              <a:latin typeface="Times New Roman" pitchFamily="18" charset="0"/>
              <a:cs typeface="Times New Roman" pitchFamily="18" charset="0"/>
            </a:endParaRPr>
          </a:p>
          <a:p>
            <a:pPr algn="just">
              <a:defRPr/>
            </a:pPr>
            <a:r>
              <a:rPr lang="en-US" sz="2400" b="1" dirty="0">
                <a:solidFill>
                  <a:schemeClr val="tx1"/>
                </a:solidFill>
                <a:latin typeface="Times New Roman" pitchFamily="18" charset="0"/>
                <a:cs typeface="Times New Roman" pitchFamily="18" charset="0"/>
              </a:rPr>
              <a:t>  - Do </a:t>
            </a:r>
            <a:r>
              <a:rPr lang="en-US" sz="2400" b="1" dirty="0" err="1">
                <a:solidFill>
                  <a:schemeClr val="tx1"/>
                </a:solidFill>
                <a:latin typeface="Times New Roman" pitchFamily="18" charset="0"/>
                <a:cs typeface="Times New Roman" pitchFamily="18" charset="0"/>
              </a:rPr>
              <a:t>các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phong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tục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tập</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quán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và</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tiếng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nói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của</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tổ</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tiên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được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hình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thành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lâu</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đời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vững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chắc</a:t>
            </a:r>
            <a:r>
              <a:rPr lang="en-US" sz="2400" b="1" dirty="0">
                <a:solidFill>
                  <a:schemeClr val="tx1"/>
                </a:solidFill>
                <a:latin typeface="Times New Roman" pitchFamily="18" charset="0"/>
                <a:cs typeface="Times New Roman" pitchFamily="18" charset="0"/>
              </a:rPr>
              <a:t> , </a:t>
            </a:r>
            <a:r>
              <a:rPr lang="en-US" sz="2400" b="1" dirty="0" err="1">
                <a:solidFill>
                  <a:schemeClr val="tx1"/>
                </a:solidFill>
                <a:latin typeface="Times New Roman" pitchFamily="18" charset="0"/>
                <a:cs typeface="Times New Roman" pitchFamily="18" charset="0"/>
              </a:rPr>
              <a:t>nó</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trở</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thành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bản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sắc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riêng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của</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dân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tộc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Việt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có</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sức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sống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bất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diệt</a:t>
            </a:r>
            <a:r>
              <a:rPr lang="en-US" sz="2400" b="1"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74651969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2" presetClass="exit" presetSubtype="4" fill="hold" grpId="1" nodeType="clickEffect">
                                  <p:stCondLst>
                                    <p:cond delay="0"/>
                                  </p:stCondLst>
                                  <p:childTnLst>
                                    <p:animEffect transition="out" filter="slide(fromBottom)">
                                      <p:cBhvr>
                                        <p:cTn id="10" dur="500"/>
                                        <p:tgtEl>
                                          <p:spTgt spid="17"/>
                                        </p:tgtEl>
                                      </p:cBhvr>
                                    </p:animEffect>
                                    <p:set>
                                      <p:cBhvr>
                                        <p:cTn id="11" dur="1" fill="hold">
                                          <p:stCondLst>
                                            <p:cond delay="499"/>
                                          </p:stCondLst>
                                        </p:cTn>
                                        <p:tgtEl>
                                          <p:spTgt spid="17"/>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52400" y="361950"/>
          <a:ext cx="8763000" cy="4480560"/>
        </p:xfrm>
        <a:graphic>
          <a:graphicData uri="http://schemas.openxmlformats.org/drawingml/2006/table">
            <a:tbl>
              <a:tblPr firstRow="1" bandRow="1">
                <a:tableStyleId>{5C22544A-7EE6-4342-B048-85BDC9FD1C3A}</a:tableStyleId>
              </a:tblPr>
              <a:tblGrid>
                <a:gridCol w="8763000">
                  <a:extLst>
                    <a:ext uri="{9D8B030D-6E8A-4147-A177-3AD203B41FA5}">
                      <a16:colId xmlns:a16="http://schemas.microsoft.com/office/drawing/2014/main" val="20000"/>
                    </a:ext>
                  </a:extLst>
                </a:gridCol>
              </a:tblGrid>
              <a:tr h="36576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400" b="1" i="1" kern="1200" dirty="0">
                          <a:solidFill>
                            <a:srgbClr val="0000CC"/>
                          </a:solidFill>
                          <a:latin typeface="Times New Roman" pitchFamily="18" charset="0"/>
                          <a:ea typeface="+mn-ea"/>
                          <a:cs typeface="Times New Roman" pitchFamily="18" charset="0"/>
                        </a:rPr>
                        <a:t>“</a:t>
                      </a:r>
                      <a:r>
                        <a:rPr lang="en-US" sz="2400" b="1" i="1" kern="1200" dirty="0" err="1">
                          <a:solidFill>
                            <a:srgbClr val="0000CC"/>
                          </a:solidFill>
                          <a:latin typeface="Times New Roman" pitchFamily="18" charset="0"/>
                          <a:ea typeface="+mn-ea"/>
                          <a:cs typeface="Times New Roman" pitchFamily="18" charset="0"/>
                        </a:rPr>
                        <a:t>Nền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văn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hoá</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làng</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xã</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mới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là</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nền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tảng</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của</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tâm</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thức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Việt</a:t>
                      </a:r>
                      <a:r>
                        <a:rPr lang="en-US" sz="2400" b="1" i="1" kern="1200" dirty="0">
                          <a:solidFill>
                            <a:srgbClr val="0000CC"/>
                          </a:solidFill>
                          <a:latin typeface="Times New Roman" pitchFamily="18" charset="0"/>
                          <a:ea typeface="+mn-ea"/>
                          <a:cs typeface="Times New Roman" pitchFamily="18" charset="0"/>
                        </a:rPr>
                        <a:t> Nam, </a:t>
                      </a:r>
                      <a:r>
                        <a:rPr lang="en-US" sz="2400" b="1" i="1" kern="1200" dirty="0" err="1">
                          <a:solidFill>
                            <a:srgbClr val="0000CC"/>
                          </a:solidFill>
                          <a:latin typeface="Times New Roman" pitchFamily="18" charset="0"/>
                          <a:ea typeface="+mn-ea"/>
                          <a:cs typeface="Times New Roman" pitchFamily="18" charset="0"/>
                        </a:rPr>
                        <a:t>không</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phải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Nho</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giáo</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Người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Việt</a:t>
                      </a:r>
                      <a:r>
                        <a:rPr lang="en-US" sz="2400" b="1" i="1" kern="1200" dirty="0">
                          <a:solidFill>
                            <a:srgbClr val="0000CC"/>
                          </a:solidFill>
                          <a:latin typeface="Times New Roman" pitchFamily="18" charset="0"/>
                          <a:ea typeface="+mn-ea"/>
                          <a:cs typeface="Times New Roman" pitchFamily="18" charset="0"/>
                        </a:rPr>
                        <a:t> Nam </a:t>
                      </a:r>
                      <a:r>
                        <a:rPr lang="en-US" sz="2400" b="1" i="1" kern="1200" dirty="0" err="1">
                          <a:solidFill>
                            <a:srgbClr val="0000CC"/>
                          </a:solidFill>
                          <a:latin typeface="Times New Roman" pitchFamily="18" charset="0"/>
                          <a:ea typeface="+mn-ea"/>
                          <a:cs typeface="Times New Roman" pitchFamily="18" charset="0"/>
                        </a:rPr>
                        <a:t>đã</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tiếp</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thu</a:t>
                      </a:r>
                      <a:r>
                        <a:rPr lang="en-US" sz="2400" b="1" i="1" kern="1200" dirty="0">
                          <a:solidFill>
                            <a:srgbClr val="0000CC"/>
                          </a:solidFill>
                          <a:latin typeface="Times New Roman" pitchFamily="18" charset="0"/>
                          <a:ea typeface="+mn-ea"/>
                          <a:cs typeface="Times New Roman" pitchFamily="18" charset="0"/>
                        </a:rPr>
                        <a:t> ca </a:t>
                      </a:r>
                      <a:r>
                        <a:rPr lang="en-US" sz="2400" b="1" i="1" kern="1200" dirty="0" err="1">
                          <a:solidFill>
                            <a:srgbClr val="0000CC"/>
                          </a:solidFill>
                          <a:latin typeface="Times New Roman" pitchFamily="18" charset="0"/>
                          <a:ea typeface="+mn-ea"/>
                          <a:cs typeface="Times New Roman" pitchFamily="18" charset="0"/>
                        </a:rPr>
                        <a:t>dao</a:t>
                      </a:r>
                      <a:r>
                        <a:rPr lang="en-US" sz="2400" b="1" i="1" kern="1200" dirty="0">
                          <a:solidFill>
                            <a:srgbClr val="0000CC"/>
                          </a:solidFill>
                          <a:latin typeface="Times New Roman" pitchFamily="18" charset="0"/>
                          <a:ea typeface="+mn-ea"/>
                          <a:cs typeface="Times New Roman" pitchFamily="18" charset="0"/>
                        </a:rPr>
                        <a:t> qua </a:t>
                      </a:r>
                      <a:r>
                        <a:rPr lang="en-US" sz="2400" b="1" i="1" kern="1200" dirty="0" err="1">
                          <a:solidFill>
                            <a:srgbClr val="0000CC"/>
                          </a:solidFill>
                          <a:latin typeface="Times New Roman" pitchFamily="18" charset="0"/>
                          <a:ea typeface="+mn-ea"/>
                          <a:cs typeface="Times New Roman" pitchFamily="18" charset="0"/>
                        </a:rPr>
                        <a:t>lời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ru</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từ</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khi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còn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bé</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đã</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hát</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đồng</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dao</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ngâm</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vè</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nghe</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các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chuyện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kể</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về</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các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thần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tích</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về</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tổ</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tiên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trước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khi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học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Kinh</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Thi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tham</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dự</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vào</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sinh</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hoạt</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hội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lành</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tế</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lễ</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trước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khi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biết</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đến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Kinh</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Lễ</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đã</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hiểu</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các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quy</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tắc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ứng</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xử</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đối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xử</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với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người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trên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kẻ</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dưới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trước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khi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học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Kinh</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Xuân</a:t>
                      </a:r>
                      <a:r>
                        <a:rPr lang="en-US" sz="2400" b="1" i="1" kern="1200" dirty="0">
                          <a:solidFill>
                            <a:srgbClr val="0000CC"/>
                          </a:solidFill>
                          <a:latin typeface="Times New Roman" pitchFamily="18" charset="0"/>
                          <a:ea typeface="+mn-ea"/>
                          <a:cs typeface="Times New Roman" pitchFamily="18" charset="0"/>
                        </a:rPr>
                        <a:t> Thu. </a:t>
                      </a:r>
                      <a:r>
                        <a:rPr lang="en-US" sz="2400" b="1" i="1" kern="1200" dirty="0" err="1">
                          <a:solidFill>
                            <a:srgbClr val="0000CC"/>
                          </a:solidFill>
                          <a:latin typeface="Times New Roman" pitchFamily="18" charset="0"/>
                          <a:ea typeface="+mn-ea"/>
                          <a:cs typeface="Times New Roman" pitchFamily="18" charset="0"/>
                        </a:rPr>
                        <a:t>Họ</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học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sách</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Nho</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chỉ</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để</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thi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làm</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quan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nếu</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đỗ</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và</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dù</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làm</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quan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họ</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vẫn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nhớ</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rằng</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Quan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nhất</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thời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dân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vạn</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đại</a:t>
                      </a:r>
                      <a:r>
                        <a:rPr lang="en-US" sz="2400" b="1" i="1" kern="1200" dirty="0">
                          <a:solidFill>
                            <a:srgbClr val="0000CC"/>
                          </a:solidFill>
                          <a:latin typeface="Times New Roman" pitchFamily="18" charset="0"/>
                          <a:ea typeface="+mn-ea"/>
                          <a:cs typeface="Times New Roman" pitchFamily="18" charset="0"/>
                        </a:rPr>
                        <a:t>”, do </a:t>
                      </a:r>
                      <a:r>
                        <a:rPr lang="en-US" sz="2400" b="1" i="1" kern="1200" dirty="0" err="1">
                          <a:solidFill>
                            <a:srgbClr val="0000CC"/>
                          </a:solidFill>
                          <a:latin typeface="Times New Roman" pitchFamily="18" charset="0"/>
                          <a:ea typeface="+mn-ea"/>
                          <a:cs typeface="Times New Roman" pitchFamily="18" charset="0"/>
                        </a:rPr>
                        <a:t>đó</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không</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đi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ngược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lại</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các</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thể</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chế</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của</a:t>
                      </a:r>
                      <a:r>
                        <a:rPr lang="en-US" sz="2400" b="1" i="1" kern="1200" dirty="0">
                          <a:solidFill>
                            <a:srgbClr val="0000CC"/>
                          </a:solidFill>
                          <a:latin typeface="Times New Roman" pitchFamily="18" charset="0"/>
                          <a:ea typeface="+mn-ea"/>
                          <a:cs typeface="Times New Roman" pitchFamily="18" charset="0"/>
                        </a:rPr>
                        <a:t> </a:t>
                      </a:r>
                      <a:r>
                        <a:rPr lang="en-US" sz="2400" b="1" i="1" kern="1200" dirty="0" err="1">
                          <a:solidFill>
                            <a:srgbClr val="0000CC"/>
                          </a:solidFill>
                          <a:latin typeface="Times New Roman" pitchFamily="18" charset="0"/>
                          <a:ea typeface="+mn-ea"/>
                          <a:cs typeface="Times New Roman" pitchFamily="18" charset="0"/>
                        </a:rPr>
                        <a:t>làng</a:t>
                      </a:r>
                      <a:r>
                        <a:rPr lang="en-US" sz="2400" b="1" i="1" kern="1200" dirty="0">
                          <a:solidFill>
                            <a:srgbClr val="0000CC"/>
                          </a:solidFill>
                          <a:latin typeface="Times New Roman" pitchFamily="18" charset="0"/>
                          <a:ea typeface="+mn-ea"/>
                          <a:cs typeface="Times New Roman" pitchFamily="18" charset="0"/>
                        </a:rPr>
                        <a:t>”.</a:t>
                      </a:r>
                      <a:r>
                        <a:rPr lang="en-US" sz="2400" b="1" i="1" kern="1200" dirty="0">
                          <a:solidFill>
                            <a:srgbClr val="FF0000"/>
                          </a:solidFill>
                          <a:latin typeface="Times New Roman" pitchFamily="18" charset="0"/>
                          <a:ea typeface="+mn-ea"/>
                          <a:cs typeface="Times New Roman" pitchFamily="18" charset="0"/>
                        </a:rPr>
                        <a:t> </a:t>
                      </a:r>
                    </a:p>
                    <a:p>
                      <a:pPr marL="0" marR="0" indent="0" algn="just"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FF0000"/>
                          </a:solidFill>
                          <a:latin typeface="Times New Roman" pitchFamily="18" charset="0"/>
                          <a:ea typeface="+mn-ea"/>
                          <a:cs typeface="Times New Roman" pitchFamily="18" charset="0"/>
                        </a:rPr>
                        <a:t>(</a:t>
                      </a:r>
                      <a:r>
                        <a:rPr lang="en-US" sz="2400" b="1" u="sng" kern="1200" dirty="0" err="1">
                          <a:solidFill>
                            <a:srgbClr val="FF3300"/>
                          </a:solidFill>
                          <a:latin typeface="Times New Roman" pitchFamily="18" charset="0"/>
                          <a:ea typeface="+mn-ea"/>
                          <a:cs typeface="Times New Roman" pitchFamily="18" charset="0"/>
                        </a:rPr>
                        <a:t>Phan</a:t>
                      </a:r>
                      <a:r>
                        <a:rPr lang="en-US" sz="2400" b="1" u="sng" kern="1200" dirty="0">
                          <a:solidFill>
                            <a:srgbClr val="FF3300"/>
                          </a:solidFill>
                          <a:latin typeface="Times New Roman" pitchFamily="18" charset="0"/>
                          <a:ea typeface="+mn-ea"/>
                          <a:cs typeface="Times New Roman" pitchFamily="18" charset="0"/>
                        </a:rPr>
                        <a:t> </a:t>
                      </a:r>
                      <a:r>
                        <a:rPr lang="en-US" sz="2400" b="1" u="sng" kern="1200" dirty="0" err="1">
                          <a:solidFill>
                            <a:srgbClr val="FF3300"/>
                          </a:solidFill>
                          <a:latin typeface="Times New Roman" pitchFamily="18" charset="0"/>
                          <a:ea typeface="+mn-ea"/>
                          <a:cs typeface="Times New Roman" pitchFamily="18" charset="0"/>
                        </a:rPr>
                        <a:t>Ngọc</a:t>
                      </a:r>
                      <a:r>
                        <a:rPr lang="en-US" sz="2400" b="1" u="sng" kern="1200" dirty="0">
                          <a:solidFill>
                            <a:srgbClr val="FF3300"/>
                          </a:solidFill>
                          <a:latin typeface="Times New Roman" pitchFamily="18" charset="0"/>
                          <a:ea typeface="+mn-ea"/>
                          <a:cs typeface="Times New Roman" pitchFamily="18" charset="0"/>
                        </a:rPr>
                        <a:t>, </a:t>
                      </a:r>
                      <a:r>
                        <a:rPr lang="en-US" sz="2400" b="1" i="1" u="sng" kern="1200" dirty="0" err="1">
                          <a:solidFill>
                            <a:srgbClr val="FF3300"/>
                          </a:solidFill>
                          <a:latin typeface="Times New Roman" pitchFamily="18" charset="0"/>
                          <a:ea typeface="+mn-ea"/>
                          <a:cs typeface="Times New Roman" pitchFamily="18" charset="0"/>
                        </a:rPr>
                        <a:t>Bản</a:t>
                      </a:r>
                      <a:r>
                        <a:rPr lang="en-US" sz="2400" b="1" i="1" u="sng" kern="1200" dirty="0">
                          <a:solidFill>
                            <a:srgbClr val="FF3300"/>
                          </a:solidFill>
                          <a:latin typeface="Times New Roman" pitchFamily="18" charset="0"/>
                          <a:ea typeface="+mn-ea"/>
                          <a:cs typeface="Times New Roman" pitchFamily="18" charset="0"/>
                        </a:rPr>
                        <a:t> </a:t>
                      </a:r>
                      <a:r>
                        <a:rPr lang="en-US" sz="2400" b="1" i="1" u="sng" kern="1200" dirty="0" err="1">
                          <a:solidFill>
                            <a:srgbClr val="FF3300"/>
                          </a:solidFill>
                          <a:latin typeface="Times New Roman" pitchFamily="18" charset="0"/>
                          <a:ea typeface="+mn-ea"/>
                          <a:cs typeface="Times New Roman" pitchFamily="18" charset="0"/>
                        </a:rPr>
                        <a:t>sắc</a:t>
                      </a:r>
                      <a:r>
                        <a:rPr lang="en-US" sz="2400" b="1" i="1" u="sng" kern="1200" dirty="0">
                          <a:solidFill>
                            <a:srgbClr val="FF3300"/>
                          </a:solidFill>
                          <a:latin typeface="Times New Roman" pitchFamily="18" charset="0"/>
                          <a:ea typeface="+mn-ea"/>
                          <a:cs typeface="Times New Roman" pitchFamily="18" charset="0"/>
                        </a:rPr>
                        <a:t> </a:t>
                      </a:r>
                      <a:r>
                        <a:rPr lang="en-US" sz="2400" b="1" i="1" u="sng" kern="1200" dirty="0" err="1">
                          <a:solidFill>
                            <a:srgbClr val="FF3300"/>
                          </a:solidFill>
                          <a:latin typeface="Times New Roman" pitchFamily="18" charset="0"/>
                          <a:ea typeface="+mn-ea"/>
                          <a:cs typeface="Times New Roman" pitchFamily="18" charset="0"/>
                        </a:rPr>
                        <a:t>văn</a:t>
                      </a:r>
                      <a:r>
                        <a:rPr lang="en-US" sz="2400" b="1" i="1" u="sng" kern="1200" dirty="0">
                          <a:solidFill>
                            <a:srgbClr val="FF3300"/>
                          </a:solidFill>
                          <a:latin typeface="Times New Roman" pitchFamily="18" charset="0"/>
                          <a:ea typeface="+mn-ea"/>
                          <a:cs typeface="Times New Roman" pitchFamily="18" charset="0"/>
                        </a:rPr>
                        <a:t> </a:t>
                      </a:r>
                      <a:r>
                        <a:rPr lang="en-US" sz="2400" b="1" i="1" u="sng" kern="1200" dirty="0" err="1">
                          <a:solidFill>
                            <a:srgbClr val="FF3300"/>
                          </a:solidFill>
                          <a:latin typeface="Times New Roman" pitchFamily="18" charset="0"/>
                          <a:ea typeface="+mn-ea"/>
                          <a:cs typeface="Times New Roman" pitchFamily="18" charset="0"/>
                        </a:rPr>
                        <a:t>hoá</a:t>
                      </a:r>
                      <a:r>
                        <a:rPr lang="en-US" sz="2400" b="1" i="1" u="sng" kern="1200" dirty="0">
                          <a:solidFill>
                            <a:srgbClr val="FF3300"/>
                          </a:solidFill>
                          <a:latin typeface="Times New Roman" pitchFamily="18" charset="0"/>
                          <a:ea typeface="+mn-ea"/>
                          <a:cs typeface="Times New Roman" pitchFamily="18" charset="0"/>
                        </a:rPr>
                        <a:t> </a:t>
                      </a:r>
                      <a:r>
                        <a:rPr lang="en-US" sz="2400" b="1" i="1" u="sng" kern="1200" dirty="0" err="1">
                          <a:solidFill>
                            <a:srgbClr val="FF3300"/>
                          </a:solidFill>
                          <a:latin typeface="Times New Roman" pitchFamily="18" charset="0"/>
                          <a:ea typeface="+mn-ea"/>
                          <a:cs typeface="Times New Roman" pitchFamily="18" charset="0"/>
                        </a:rPr>
                        <a:t>Việt</a:t>
                      </a:r>
                      <a:r>
                        <a:rPr lang="en-US" sz="2400" b="1" i="1" u="sng" kern="1200" dirty="0">
                          <a:solidFill>
                            <a:srgbClr val="FF3300"/>
                          </a:solidFill>
                          <a:latin typeface="Times New Roman" pitchFamily="18" charset="0"/>
                          <a:ea typeface="+mn-ea"/>
                          <a:cs typeface="Times New Roman" pitchFamily="18" charset="0"/>
                        </a:rPr>
                        <a:t> Nam,</a:t>
                      </a:r>
                      <a:r>
                        <a:rPr lang="en-US" sz="2400" b="1" u="sng" kern="1200" dirty="0">
                          <a:solidFill>
                            <a:srgbClr val="FF3300"/>
                          </a:solidFill>
                          <a:latin typeface="Times New Roman" pitchFamily="18" charset="0"/>
                          <a:ea typeface="+mn-ea"/>
                          <a:cs typeface="Times New Roman" pitchFamily="18" charset="0"/>
                        </a:rPr>
                        <a:t> NXB </a:t>
                      </a:r>
                      <a:r>
                        <a:rPr lang="en-US" sz="2400" b="1" u="sng" kern="1200" dirty="0" err="1">
                          <a:solidFill>
                            <a:srgbClr val="FF3300"/>
                          </a:solidFill>
                          <a:latin typeface="Times New Roman" pitchFamily="18" charset="0"/>
                          <a:ea typeface="+mn-ea"/>
                          <a:cs typeface="Times New Roman" pitchFamily="18" charset="0"/>
                        </a:rPr>
                        <a:t>Văn</a:t>
                      </a:r>
                      <a:r>
                        <a:rPr lang="en-US" sz="2400" b="1" u="sng" kern="1200" dirty="0">
                          <a:solidFill>
                            <a:srgbClr val="FF3300"/>
                          </a:solidFill>
                          <a:latin typeface="Times New Roman" pitchFamily="18" charset="0"/>
                          <a:ea typeface="+mn-ea"/>
                          <a:cs typeface="Times New Roman" pitchFamily="18" charset="0"/>
                        </a:rPr>
                        <a:t> </a:t>
                      </a:r>
                      <a:r>
                        <a:rPr lang="en-US" sz="2400" b="1" u="sng" kern="1200" dirty="0" err="1">
                          <a:solidFill>
                            <a:srgbClr val="FF3300"/>
                          </a:solidFill>
                          <a:latin typeface="Times New Roman" pitchFamily="18" charset="0"/>
                          <a:ea typeface="+mn-ea"/>
                          <a:cs typeface="Times New Roman" pitchFamily="18" charset="0"/>
                        </a:rPr>
                        <a:t>hoá</a:t>
                      </a:r>
                      <a:r>
                        <a:rPr lang="en-US" sz="2400" b="1" u="sng" kern="1200" dirty="0">
                          <a:solidFill>
                            <a:srgbClr val="FF3300"/>
                          </a:solidFill>
                          <a:latin typeface="Times New Roman" pitchFamily="18" charset="0"/>
                          <a:ea typeface="+mn-ea"/>
                          <a:cs typeface="Times New Roman" pitchFamily="18" charset="0"/>
                        </a:rPr>
                        <a:t> </a:t>
                      </a:r>
                      <a:r>
                        <a:rPr lang="en-US" sz="2400" b="1" u="sng" kern="1200" dirty="0" err="1">
                          <a:solidFill>
                            <a:srgbClr val="FF3300"/>
                          </a:solidFill>
                          <a:latin typeface="Times New Roman" pitchFamily="18" charset="0"/>
                          <a:ea typeface="+mn-ea"/>
                          <a:cs typeface="Times New Roman" pitchFamily="18" charset="0"/>
                        </a:rPr>
                        <a:t>Thông</a:t>
                      </a:r>
                      <a:r>
                        <a:rPr lang="en-US" sz="2400" b="1" u="sng" kern="1200" dirty="0">
                          <a:solidFill>
                            <a:srgbClr val="FF3300"/>
                          </a:solidFill>
                          <a:latin typeface="Times New Roman" pitchFamily="18" charset="0"/>
                          <a:ea typeface="+mn-ea"/>
                          <a:cs typeface="Times New Roman" pitchFamily="18" charset="0"/>
                        </a:rPr>
                        <a:t> tin, </a:t>
                      </a:r>
                      <a:r>
                        <a:rPr lang="en-US" sz="2400" b="1" u="sng" kern="1200" dirty="0" err="1">
                          <a:solidFill>
                            <a:srgbClr val="FF3300"/>
                          </a:solidFill>
                          <a:latin typeface="Times New Roman" pitchFamily="18" charset="0"/>
                          <a:ea typeface="+mn-ea"/>
                          <a:cs typeface="Times New Roman" pitchFamily="18" charset="0"/>
                        </a:rPr>
                        <a:t>Hà</a:t>
                      </a:r>
                      <a:r>
                        <a:rPr lang="en-US" sz="2400" b="1" u="sng" kern="1200" dirty="0">
                          <a:solidFill>
                            <a:srgbClr val="FF3300"/>
                          </a:solidFill>
                          <a:latin typeface="Times New Roman" pitchFamily="18" charset="0"/>
                          <a:ea typeface="+mn-ea"/>
                          <a:cs typeface="Times New Roman" pitchFamily="18" charset="0"/>
                        </a:rPr>
                        <a:t> </a:t>
                      </a:r>
                      <a:r>
                        <a:rPr lang="en-US" sz="2400" b="1" u="sng" kern="1200" dirty="0" err="1">
                          <a:solidFill>
                            <a:srgbClr val="FF3300"/>
                          </a:solidFill>
                          <a:latin typeface="Times New Roman" pitchFamily="18" charset="0"/>
                          <a:ea typeface="+mn-ea"/>
                          <a:cs typeface="Times New Roman" pitchFamily="18" charset="0"/>
                        </a:rPr>
                        <a:t>Nội</a:t>
                      </a:r>
                      <a:r>
                        <a:rPr lang="en-US" sz="2400" b="1" u="sng" kern="1200" dirty="0">
                          <a:solidFill>
                            <a:srgbClr val="FF3300"/>
                          </a:solidFill>
                          <a:latin typeface="Times New Roman" pitchFamily="18" charset="0"/>
                          <a:ea typeface="+mn-ea"/>
                          <a:cs typeface="Times New Roman" pitchFamily="18" charset="0"/>
                        </a:rPr>
                        <a:t>, 1998, tr.238).</a:t>
                      </a:r>
                    </a:p>
                    <a:p>
                      <a:pPr algn="just"/>
                      <a:endParaRPr lang="en-US" sz="2400" dirty="0">
                        <a:solidFill>
                          <a:srgbClr val="0000CC"/>
                        </a:solidFill>
                        <a:latin typeface="Times New Roman" pitchFamily="18" charset="0"/>
                        <a:cs typeface="Times New Roman" pitchFamily="18" charset="0"/>
                      </a:endParaRPr>
                    </a:p>
                  </a:txBody>
                  <a:tcPr>
                    <a:solidFill>
                      <a:srgbClr val="CCECFF"/>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5662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7924800" cy="514350"/>
          </a:xfrm>
        </p:spPr>
        <p:txBody>
          <a:bodyPr/>
          <a:lstStyle/>
          <a:p>
            <a:pPr>
              <a:buNone/>
            </a:pPr>
            <a:r>
              <a:rPr lang="fr-FR" sz="2400" b="1" dirty="0">
                <a:solidFill>
                  <a:srgbClr val="0000CC"/>
                </a:solidFill>
                <a:latin typeface="Times New Roman" pitchFamily="18" charset="0"/>
                <a:cs typeface="Times New Roman" pitchFamily="18" charset="0"/>
              </a:rPr>
              <a:t>1. </a:t>
            </a:r>
            <a:r>
              <a:rPr lang="fr-FR" sz="2400" b="1" u="sng" dirty="0">
                <a:solidFill>
                  <a:srgbClr val="0000CC"/>
                </a:solidFill>
                <a:latin typeface="Times New Roman" pitchFamily="18" charset="0"/>
                <a:cs typeface="Times New Roman" pitchFamily="18" charset="0"/>
              </a:rPr>
              <a:t>SỨC SỐNG CỦA NỀN VĂN HÓA BẢN ĐỊA</a:t>
            </a:r>
          </a:p>
          <a:p>
            <a:pPr>
              <a:buNone/>
            </a:pPr>
            <a:endParaRPr lang="en-US" sz="2800" dirty="0">
              <a:solidFill>
                <a:srgbClr val="0000CC"/>
              </a:solidFill>
              <a:latin typeface="Times New Roman" pitchFamily="18" charset="0"/>
              <a:cs typeface="Times New Roman" pitchFamily="18" charset="0"/>
            </a:endParaRPr>
          </a:p>
        </p:txBody>
      </p:sp>
      <p:sp>
        <p:nvSpPr>
          <p:cNvPr id="9" name="Rectangle 8"/>
          <p:cNvSpPr/>
          <p:nvPr/>
        </p:nvSpPr>
        <p:spPr>
          <a:xfrm>
            <a:off x="304800" y="438150"/>
            <a:ext cx="8382000" cy="1569660"/>
          </a:xfrm>
          <a:prstGeom prst="rect">
            <a:avLst/>
          </a:prstGeom>
        </p:spPr>
        <p:txBody>
          <a:bodyPr wrap="square">
            <a:spAutoFit/>
          </a:bodyPr>
          <a:lstStyle/>
          <a:p>
            <a:r>
              <a:rPr lang="nl-NL" sz="2400" b="1" dirty="0">
                <a:solidFill>
                  <a:srgbClr val="FF0000"/>
                </a:solidFill>
                <a:latin typeface="Times New Roman" pitchFamily="18" charset="0"/>
                <a:cs typeface="Times New Roman" pitchFamily="18" charset="0"/>
              </a:rPr>
              <a:t>Cơ sở</a:t>
            </a:r>
          </a:p>
          <a:p>
            <a:r>
              <a:rPr lang="nl-NL" sz="2400" b="1" dirty="0">
                <a:latin typeface="Times New Roman" pitchFamily="18" charset="0"/>
                <a:cs typeface="Times New Roman" pitchFamily="18" charset="0"/>
              </a:rPr>
              <a:t>+ Trước khi bị đô hộ người Việt đã xây dựng cho mình văn minh riêng, văn minh Văn Lang – Âu Lạc</a:t>
            </a:r>
          </a:p>
          <a:p>
            <a:pPr fontAlgn="auto">
              <a:spcBef>
                <a:spcPts val="0"/>
              </a:spcBef>
              <a:spcAft>
                <a:spcPts val="0"/>
              </a:spcAft>
              <a:defRPr/>
            </a:pPr>
            <a:r>
              <a:rPr lang="nl-NL" sz="2400" b="1" dirty="0">
                <a:latin typeface="Times New Roman" pitchFamily="18" charset="0"/>
                <a:cs typeface="Times New Roman" pitchFamily="18" charset="0"/>
              </a:rPr>
              <a:t>+ Người Việt luôn có ý thức giữ gìn nền văn hóa bản địa</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89288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2686050"/>
            <a:ext cx="1566754" cy="1207663"/>
          </a:xfrm>
          <a:prstGeom prst="rect">
            <a:avLst/>
          </a:prstGeom>
        </p:spPr>
      </p:pic>
      <p:pic>
        <p:nvPicPr>
          <p:cNvPr id="10" name="图片 7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1" y="1314450"/>
            <a:ext cx="1680465" cy="1538801"/>
          </a:xfrm>
          <a:prstGeom prst="rect">
            <a:avLst/>
          </a:prstGeom>
        </p:spPr>
      </p:pic>
      <p:sp>
        <p:nvSpPr>
          <p:cNvPr id="2" name="Cloud Callout 1"/>
          <p:cNvSpPr/>
          <p:nvPr/>
        </p:nvSpPr>
        <p:spPr>
          <a:xfrm>
            <a:off x="1676400" y="369350"/>
            <a:ext cx="5867400" cy="3429000"/>
          </a:xfrm>
          <a:prstGeom prst="cloudCallou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400" b="1" dirty="0">
                <a:solidFill>
                  <a:schemeClr val="tx1"/>
                </a:solidFill>
                <a:latin typeface="Times New Roman" pitchFamily="18" charset="0"/>
                <a:cs typeface="Times New Roman" pitchFamily="18" charset="0"/>
              </a:rPr>
              <a:t>video </a:t>
            </a:r>
            <a:r>
              <a:rPr lang="en-US" sz="2400" b="1" dirty="0" err="1">
                <a:solidFill>
                  <a:schemeClr val="tx1"/>
                </a:solidFill>
                <a:latin typeface="Times New Roman" pitchFamily="18" charset="0"/>
                <a:cs typeface="Times New Roman" pitchFamily="18" charset="0"/>
              </a:rPr>
              <a:t>sau</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gợi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cho</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em</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nhớ</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đến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chính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sách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cai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trị</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nào</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của</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các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triều</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đại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phong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kiến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phương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bắc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đối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với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nước</a:t>
            </a:r>
            <a:r>
              <a:rPr lang="en-US" sz="2400" b="1" dirty="0">
                <a:solidFill>
                  <a:schemeClr val="tx1"/>
                </a:solidFill>
                <a:latin typeface="Times New Roman" pitchFamily="18" charset="0"/>
                <a:cs typeface="Times New Roman" pitchFamily="18" charset="0"/>
              </a:rPr>
              <a:t> ta </a:t>
            </a:r>
            <a:r>
              <a:rPr lang="en-US" sz="2400" b="1" dirty="0" err="1">
                <a:solidFill>
                  <a:schemeClr val="tx1"/>
                </a:solidFill>
                <a:latin typeface="Times New Roman" pitchFamily="18" charset="0"/>
                <a:cs typeface="Times New Roman" pitchFamily="18" charset="0"/>
              </a:rPr>
              <a:t>trong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thời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kì</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Bắc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thuộc</a:t>
            </a:r>
            <a:r>
              <a:rPr lang="en-US" sz="2400" b="1"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225031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666750"/>
          <a:ext cx="8763000" cy="2895600"/>
        </p:xfrm>
        <a:graphic>
          <a:graphicData uri="http://schemas.openxmlformats.org/drawingml/2006/table">
            <a:tbl>
              <a:tblPr firstRow="1" bandRow="1">
                <a:tableStyleId>{5C22544A-7EE6-4342-B048-85BDC9FD1C3A}</a:tableStyleId>
              </a:tblPr>
              <a:tblGrid>
                <a:gridCol w="4381500">
                  <a:extLst>
                    <a:ext uri="{9D8B030D-6E8A-4147-A177-3AD203B41FA5}">
                      <a16:colId xmlns:a16="http://schemas.microsoft.com/office/drawing/2014/main" val="20000"/>
                    </a:ext>
                  </a:extLst>
                </a:gridCol>
                <a:gridCol w="4381500">
                  <a:extLst>
                    <a:ext uri="{9D8B030D-6E8A-4147-A177-3AD203B41FA5}">
                      <a16:colId xmlns:a16="http://schemas.microsoft.com/office/drawing/2014/main" val="20001"/>
                    </a:ext>
                  </a:extLst>
                </a:gridCol>
              </a:tblGrid>
              <a:tr h="491113">
                <a:tc>
                  <a:txBody>
                    <a:bodyPr/>
                    <a:lstStyle/>
                    <a:p>
                      <a:pPr algn="ctr"/>
                      <a:r>
                        <a:rPr lang="en-US" sz="1800" baseline="0" dirty="0">
                          <a:solidFill>
                            <a:srgbClr val="FF0000"/>
                          </a:solidFill>
                          <a:latin typeface="Times New Roman" pitchFamily="18" charset="0"/>
                          <a:cs typeface="Times New Roman" pitchFamily="18" charset="0"/>
                        </a:rPr>
                        <a:t>VĂN HÓA VIỆT NAM </a:t>
                      </a:r>
                      <a:endParaRPr lang="en-US" dirty="0">
                        <a:solidFill>
                          <a:srgbClr val="FF0000"/>
                        </a:solidFill>
                      </a:endParaRPr>
                    </a:p>
                  </a:txBody>
                  <a:tcPr>
                    <a:solidFill>
                      <a:schemeClr val="bg1"/>
                    </a:solidFill>
                  </a:tcPr>
                </a:tc>
                <a:tc>
                  <a:txBody>
                    <a:bodyPr/>
                    <a:lstStyle/>
                    <a:p>
                      <a:pPr algn="ctr"/>
                      <a:r>
                        <a:rPr lang="en-US" sz="1800" baseline="0" dirty="0">
                          <a:solidFill>
                            <a:srgbClr val="FF0000"/>
                          </a:solidFill>
                          <a:latin typeface="Times New Roman" pitchFamily="18" charset="0"/>
                          <a:cs typeface="Times New Roman" pitchFamily="18" charset="0"/>
                        </a:rPr>
                        <a:t>VĂN HÓA TRUNG QUỐC</a:t>
                      </a:r>
                      <a:endParaRPr lang="en-US" dirty="0">
                        <a:solidFill>
                          <a:srgbClr val="FF0000"/>
                        </a:solidFill>
                      </a:endParaRPr>
                    </a:p>
                  </a:txBody>
                  <a:tcPr>
                    <a:solidFill>
                      <a:schemeClr val="bg1"/>
                    </a:solidFill>
                  </a:tcPr>
                </a:tc>
                <a:extLst>
                  <a:ext uri="{0D108BD9-81ED-4DB2-BD59-A6C34878D82A}">
                    <a16:rowId xmlns:a16="http://schemas.microsoft.com/office/drawing/2014/main" val="10000"/>
                  </a:ext>
                </a:extLst>
              </a:tr>
              <a:tr h="2404487">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graphicFrame>
        <p:nvGraphicFramePr>
          <p:cNvPr id="4" name="Table 3"/>
          <p:cNvGraphicFramePr>
            <a:graphicFrameLocks noGrp="1"/>
          </p:cNvGraphicFramePr>
          <p:nvPr/>
        </p:nvGraphicFramePr>
        <p:xfrm>
          <a:off x="0" y="133350"/>
          <a:ext cx="9144000" cy="45720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457200">
                <a:tc>
                  <a:txBody>
                    <a:bodyPr/>
                    <a:lstStyle/>
                    <a:p>
                      <a:r>
                        <a:rPr lang="en-US" sz="2400" dirty="0">
                          <a:solidFill>
                            <a:srgbClr val="0000CC"/>
                          </a:solidFill>
                          <a:latin typeface="Times New Roman" pitchFamily="18" charset="0"/>
                          <a:cs typeface="Times New Roman" pitchFamily="18" charset="0"/>
                        </a:rPr>
                        <a:t>SO SÁNH</a:t>
                      </a:r>
                      <a:r>
                        <a:rPr lang="en-US" sz="2400" baseline="0" dirty="0">
                          <a:solidFill>
                            <a:srgbClr val="0000CC"/>
                          </a:solidFill>
                          <a:latin typeface="Times New Roman" pitchFamily="18" charset="0"/>
                          <a:cs typeface="Times New Roman" pitchFamily="18" charset="0"/>
                        </a:rPr>
                        <a:t> VĂN HÓA VIỆT NAM VỚI VĂN HÓA TRUNG QUỐC</a:t>
                      </a:r>
                      <a:endParaRPr lang="en-US" sz="2400" dirty="0">
                        <a:solidFill>
                          <a:srgbClr val="0000CC"/>
                        </a:solidFill>
                        <a:latin typeface="Times New Roman" pitchFamily="18" charset="0"/>
                        <a:cs typeface="Times New Roman" pitchFamily="18" charset="0"/>
                      </a:endParaRPr>
                    </a:p>
                  </a:txBody>
                  <a:tcPr>
                    <a:solidFill>
                      <a:schemeClr val="bg1"/>
                    </a:solidFill>
                  </a:tcPr>
                </a:tc>
                <a:extLst>
                  <a:ext uri="{0D108BD9-81ED-4DB2-BD59-A6C34878D82A}">
                    <a16:rowId xmlns:a16="http://schemas.microsoft.com/office/drawing/2014/main" val="10000"/>
                  </a:ext>
                </a:extLst>
              </a:tr>
            </a:tbl>
          </a:graphicData>
        </a:graphic>
      </p:graphicFrame>
      <p:pic>
        <p:nvPicPr>
          <p:cNvPr id="1026" name="Picture 2" descr="C:\Users\HP\Documents\BÁNH CHƯNG VN.jpg"/>
          <p:cNvPicPr>
            <a:picLocks noChangeAspect="1" noChangeArrowheads="1"/>
          </p:cNvPicPr>
          <p:nvPr/>
        </p:nvPicPr>
        <p:blipFill>
          <a:blip r:embed="rId2"/>
          <a:srcRect/>
          <a:stretch>
            <a:fillRect/>
          </a:stretch>
        </p:blipFill>
        <p:spPr bwMode="auto">
          <a:xfrm>
            <a:off x="304800" y="1047750"/>
            <a:ext cx="2057400" cy="1295400"/>
          </a:xfrm>
          <a:prstGeom prst="rect">
            <a:avLst/>
          </a:prstGeom>
          <a:noFill/>
        </p:spPr>
      </p:pic>
      <p:pic>
        <p:nvPicPr>
          <p:cNvPr id="1027" name="Picture 3" descr="C:\Users\HP\Documents\phong-tuc-ngay-tet-1- ĐƯA ÔNG TÁO.jpg"/>
          <p:cNvPicPr>
            <a:picLocks noChangeAspect="1" noChangeArrowheads="1"/>
          </p:cNvPicPr>
          <p:nvPr/>
        </p:nvPicPr>
        <p:blipFill>
          <a:blip r:embed="rId3"/>
          <a:srcRect/>
          <a:stretch>
            <a:fillRect/>
          </a:stretch>
        </p:blipFill>
        <p:spPr bwMode="auto">
          <a:xfrm>
            <a:off x="228600" y="2266950"/>
            <a:ext cx="2133600" cy="1371600"/>
          </a:xfrm>
          <a:prstGeom prst="rect">
            <a:avLst/>
          </a:prstGeom>
          <a:noFill/>
        </p:spPr>
      </p:pic>
      <p:pic>
        <p:nvPicPr>
          <p:cNvPr id="1029" name="Picture 5" descr="C:\Users\HP\Documents\ÁO CƯỚI CỦA TRUNG QUỐC.jpg"/>
          <p:cNvPicPr>
            <a:picLocks noChangeAspect="1" noChangeArrowheads="1"/>
          </p:cNvPicPr>
          <p:nvPr/>
        </p:nvPicPr>
        <p:blipFill>
          <a:blip r:embed="rId4" cstate="print"/>
          <a:srcRect/>
          <a:stretch>
            <a:fillRect/>
          </a:stretch>
        </p:blipFill>
        <p:spPr bwMode="auto">
          <a:xfrm>
            <a:off x="4648200" y="1047750"/>
            <a:ext cx="1752600" cy="2438400"/>
          </a:xfrm>
          <a:prstGeom prst="rect">
            <a:avLst/>
          </a:prstGeom>
          <a:noFill/>
        </p:spPr>
      </p:pic>
      <p:pic>
        <p:nvPicPr>
          <p:cNvPr id="1030" name="Picture 6" descr="C:\Users\HP\Documents\TRANG PHỤC TRUNG QUỐC QUA CÁC TRIỀU ĐẠI.jpg"/>
          <p:cNvPicPr>
            <a:picLocks noChangeAspect="1" noChangeArrowheads="1"/>
          </p:cNvPicPr>
          <p:nvPr/>
        </p:nvPicPr>
        <p:blipFill>
          <a:blip r:embed="rId5"/>
          <a:srcRect/>
          <a:stretch>
            <a:fillRect/>
          </a:stretch>
        </p:blipFill>
        <p:spPr bwMode="auto">
          <a:xfrm>
            <a:off x="6477001" y="1047750"/>
            <a:ext cx="2514599" cy="990600"/>
          </a:xfrm>
          <a:prstGeom prst="rect">
            <a:avLst/>
          </a:prstGeom>
          <a:noFill/>
        </p:spPr>
      </p:pic>
      <p:pic>
        <p:nvPicPr>
          <p:cNvPr id="1031" name="Picture 7" descr="C:\Users\HP\Documents\ÁO DÀI THÂN RỘNG VN.jpg"/>
          <p:cNvPicPr>
            <a:picLocks noChangeAspect="1" noChangeArrowheads="1"/>
          </p:cNvPicPr>
          <p:nvPr/>
        </p:nvPicPr>
        <p:blipFill>
          <a:blip r:embed="rId6"/>
          <a:srcRect/>
          <a:stretch>
            <a:fillRect/>
          </a:stretch>
        </p:blipFill>
        <p:spPr bwMode="auto">
          <a:xfrm>
            <a:off x="2362200" y="2343150"/>
            <a:ext cx="2209800" cy="1219200"/>
          </a:xfrm>
          <a:prstGeom prst="rect">
            <a:avLst/>
          </a:prstGeom>
          <a:noFill/>
        </p:spPr>
      </p:pic>
      <p:pic>
        <p:nvPicPr>
          <p:cNvPr id="1032" name="Picture 8" descr="C:\Users\HP\Documents\politicsofmenshairinchinesehistorybylilsuika-d6igphp-15248026934382017548071.png"/>
          <p:cNvPicPr>
            <a:picLocks noChangeAspect="1" noChangeArrowheads="1"/>
          </p:cNvPicPr>
          <p:nvPr/>
        </p:nvPicPr>
        <p:blipFill>
          <a:blip r:embed="rId7" cstate="print"/>
          <a:srcRect/>
          <a:stretch>
            <a:fillRect/>
          </a:stretch>
        </p:blipFill>
        <p:spPr bwMode="auto">
          <a:xfrm>
            <a:off x="6477000" y="2038350"/>
            <a:ext cx="2514600" cy="1447800"/>
          </a:xfrm>
          <a:prstGeom prst="rect">
            <a:avLst/>
          </a:prstGeom>
          <a:noFill/>
        </p:spPr>
      </p:pic>
      <p:pic>
        <p:nvPicPr>
          <p:cNvPr id="3" name="Picture 2" descr="C:\Users\HP\Documents\ÁO TỨ THÂN.jpg"/>
          <p:cNvPicPr>
            <a:picLocks noChangeAspect="1" noChangeArrowheads="1"/>
          </p:cNvPicPr>
          <p:nvPr/>
        </p:nvPicPr>
        <p:blipFill>
          <a:blip r:embed="rId8"/>
          <a:srcRect/>
          <a:stretch>
            <a:fillRect/>
          </a:stretch>
        </p:blipFill>
        <p:spPr bwMode="auto">
          <a:xfrm>
            <a:off x="2362200" y="1047751"/>
            <a:ext cx="2209800" cy="129539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diamond(in)">
                                      <p:cBhvr>
                                        <p:cTn id="18" dur="20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1027"/>
                                        </p:tgtEl>
                                        <p:attrNameLst>
                                          <p:attrName>style.visibility</p:attrName>
                                        </p:attrNameLst>
                                      </p:cBhvr>
                                      <p:to>
                                        <p:strVal val="visible"/>
                                      </p:to>
                                    </p:set>
                                    <p:animEffect transition="in" filter="checkerboard(across)">
                                      <p:cBhvr>
                                        <p:cTn id="23" dur="500"/>
                                        <p:tgtEl>
                                          <p:spTgt spid="1027"/>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ox(in)">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nodeType="clickEffect">
                                  <p:stCondLst>
                                    <p:cond delay="0"/>
                                  </p:stCondLst>
                                  <p:childTnLst>
                                    <p:set>
                                      <p:cBhvr>
                                        <p:cTn id="32" dur="1" fill="hold">
                                          <p:stCondLst>
                                            <p:cond delay="0"/>
                                          </p:stCondLst>
                                        </p:cTn>
                                        <p:tgtEl>
                                          <p:spTgt spid="1031"/>
                                        </p:tgtEl>
                                        <p:attrNameLst>
                                          <p:attrName>style.visibility</p:attrName>
                                        </p:attrNameLst>
                                      </p:cBhvr>
                                      <p:to>
                                        <p:strVal val="visible"/>
                                      </p:to>
                                    </p:set>
                                    <p:animEffect transition="in" filter="wheel(4)">
                                      <p:cBhvr>
                                        <p:cTn id="33" dur="2000"/>
                                        <p:tgtEl>
                                          <p:spTgt spid="1031"/>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4" fill="hold" nodeType="clickEffect">
                                  <p:stCondLst>
                                    <p:cond delay="0"/>
                                  </p:stCondLst>
                                  <p:childTnLst>
                                    <p:set>
                                      <p:cBhvr>
                                        <p:cTn id="37" dur="1" fill="hold">
                                          <p:stCondLst>
                                            <p:cond delay="0"/>
                                          </p:stCondLst>
                                        </p:cTn>
                                        <p:tgtEl>
                                          <p:spTgt spid="1029"/>
                                        </p:tgtEl>
                                        <p:attrNameLst>
                                          <p:attrName>style.visibility</p:attrName>
                                        </p:attrNameLst>
                                      </p:cBhvr>
                                      <p:to>
                                        <p:strVal val="visible"/>
                                      </p:to>
                                    </p:set>
                                    <p:animEffect transition="in" filter="wheel(4)">
                                      <p:cBhvr>
                                        <p:cTn id="38" dur="2000"/>
                                        <p:tgtEl>
                                          <p:spTgt spid="1029"/>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030"/>
                                        </p:tgtEl>
                                        <p:attrNameLst>
                                          <p:attrName>style.visibility</p:attrName>
                                        </p:attrNameLst>
                                      </p:cBhvr>
                                      <p:to>
                                        <p:strVal val="visible"/>
                                      </p:to>
                                    </p:set>
                                    <p:animEffect transition="in" filter="box(in)">
                                      <p:cBhvr>
                                        <p:cTn id="43" dur="500"/>
                                        <p:tgtEl>
                                          <p:spTgt spid="1030"/>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1032"/>
                                        </p:tgtEl>
                                        <p:attrNameLst>
                                          <p:attrName>style.visibility</p:attrName>
                                        </p:attrNameLst>
                                      </p:cBhvr>
                                      <p:to>
                                        <p:strVal val="visible"/>
                                      </p:to>
                                    </p:set>
                                    <p:anim calcmode="lin" valueType="num">
                                      <p:cBhvr>
                                        <p:cTn id="48" dur="1000" fill="hold"/>
                                        <p:tgtEl>
                                          <p:spTgt spid="1032"/>
                                        </p:tgtEl>
                                        <p:attrNameLst>
                                          <p:attrName>ppt_w</p:attrName>
                                        </p:attrNameLst>
                                      </p:cBhvr>
                                      <p:tavLst>
                                        <p:tav tm="0">
                                          <p:val>
                                            <p:strVal val="#ppt_w*0.70"/>
                                          </p:val>
                                        </p:tav>
                                        <p:tav tm="100000">
                                          <p:val>
                                            <p:strVal val="#ppt_w"/>
                                          </p:val>
                                        </p:tav>
                                      </p:tavLst>
                                    </p:anim>
                                    <p:anim calcmode="lin" valueType="num">
                                      <p:cBhvr>
                                        <p:cTn id="49" dur="1000" fill="hold"/>
                                        <p:tgtEl>
                                          <p:spTgt spid="1032"/>
                                        </p:tgtEl>
                                        <p:attrNameLst>
                                          <p:attrName>ppt_h</p:attrName>
                                        </p:attrNameLst>
                                      </p:cBhvr>
                                      <p:tavLst>
                                        <p:tav tm="0">
                                          <p:val>
                                            <p:strVal val="#ppt_h"/>
                                          </p:val>
                                        </p:tav>
                                        <p:tav tm="100000">
                                          <p:val>
                                            <p:strVal val="#ppt_h"/>
                                          </p:val>
                                        </p:tav>
                                      </p:tavLst>
                                    </p:anim>
                                    <p:animEffect transition="in" filter="fade">
                                      <p:cBhvr>
                                        <p:cTn id="50" dur="1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599D8-F7CD-1C9A-2552-B20C9BE5137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5148654-9AD3-BC71-9D4F-A8C00006BB5B}"/>
              </a:ext>
            </a:extLst>
          </p:cNvPr>
          <p:cNvSpPr/>
          <p:nvPr/>
        </p:nvSpPr>
        <p:spPr>
          <a:xfrm>
            <a:off x="76200" y="207807"/>
            <a:ext cx="8077200" cy="57005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i="1" dirty="0">
                <a:solidFill>
                  <a:srgbClr val="C00000"/>
                </a:solidFill>
              </a:rPr>
              <a:t>2. </a:t>
            </a:r>
            <a:r>
              <a:rPr lang="en-US" sz="2100" b="1" i="1" dirty="0" err="1">
                <a:solidFill>
                  <a:srgbClr val="C00000"/>
                </a:solidFill>
              </a:rPr>
              <a:t>Tiếp</a:t>
            </a:r>
            <a:r>
              <a:rPr lang="en-US" sz="2100" b="1" i="1" dirty="0">
                <a:solidFill>
                  <a:srgbClr val="C00000"/>
                </a:solidFill>
              </a:rPr>
              <a:t> </a:t>
            </a:r>
            <a:r>
              <a:rPr lang="en-US" sz="2100" b="1" i="1" dirty="0" err="1">
                <a:solidFill>
                  <a:srgbClr val="C00000"/>
                </a:solidFill>
              </a:rPr>
              <a:t>thu</a:t>
            </a:r>
            <a:r>
              <a:rPr lang="en-US" sz="2100" b="1" i="1" dirty="0">
                <a:solidFill>
                  <a:srgbClr val="C00000"/>
                </a:solidFill>
              </a:rPr>
              <a:t> </a:t>
            </a:r>
            <a:r>
              <a:rPr lang="en-US" sz="2100" b="1" i="1" dirty="0" err="1">
                <a:solidFill>
                  <a:srgbClr val="C00000"/>
                </a:solidFill>
              </a:rPr>
              <a:t>có</a:t>
            </a:r>
            <a:r>
              <a:rPr lang="en-US" sz="2100" b="1" i="1" dirty="0">
                <a:solidFill>
                  <a:srgbClr val="C00000"/>
                </a:solidFill>
              </a:rPr>
              <a:t> </a:t>
            </a:r>
            <a:r>
              <a:rPr lang="en-US" sz="2100" b="1" i="1" dirty="0" err="1">
                <a:solidFill>
                  <a:srgbClr val="C00000"/>
                </a:solidFill>
              </a:rPr>
              <a:t>chọn</a:t>
            </a:r>
            <a:r>
              <a:rPr lang="en-US" sz="2100" b="1" i="1" dirty="0">
                <a:solidFill>
                  <a:srgbClr val="C00000"/>
                </a:solidFill>
              </a:rPr>
              <a:t> </a:t>
            </a:r>
            <a:r>
              <a:rPr lang="en-US" sz="2100" b="1" i="1" dirty="0" err="1">
                <a:solidFill>
                  <a:srgbClr val="C00000"/>
                </a:solidFill>
              </a:rPr>
              <a:t>lọc</a:t>
            </a:r>
            <a:r>
              <a:rPr lang="en-US" sz="2100" b="1" i="1" dirty="0">
                <a:solidFill>
                  <a:srgbClr val="C00000"/>
                </a:solidFill>
              </a:rPr>
              <a:t> </a:t>
            </a:r>
            <a:r>
              <a:rPr lang="en-US" sz="2100" b="1" i="1" dirty="0" err="1">
                <a:solidFill>
                  <a:srgbClr val="C00000"/>
                </a:solidFill>
              </a:rPr>
              <a:t>văn</a:t>
            </a:r>
            <a:r>
              <a:rPr lang="en-US" sz="2100" b="1" i="1" dirty="0">
                <a:solidFill>
                  <a:srgbClr val="C00000"/>
                </a:solidFill>
              </a:rPr>
              <a:t> </a:t>
            </a:r>
            <a:r>
              <a:rPr lang="en-US" sz="2100" b="1" i="1" dirty="0" err="1">
                <a:solidFill>
                  <a:srgbClr val="C00000"/>
                </a:solidFill>
              </a:rPr>
              <a:t>hóa</a:t>
            </a:r>
            <a:r>
              <a:rPr lang="en-US" sz="2100" b="1" i="1" dirty="0">
                <a:solidFill>
                  <a:srgbClr val="C00000"/>
                </a:solidFill>
              </a:rPr>
              <a:t> Trung Hoa</a:t>
            </a:r>
          </a:p>
        </p:txBody>
      </p:sp>
    </p:spTree>
    <p:extLst>
      <p:ext uri="{BB962C8B-B14F-4D97-AF65-F5344CB8AC3E}">
        <p14:creationId xmlns:p14="http://schemas.microsoft.com/office/powerpoint/2010/main" val="3157444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42950"/>
            <a:ext cx="8229600" cy="857250"/>
          </a:xfrm>
        </p:spPr>
        <p:txBody>
          <a:bodyPr>
            <a:normAutofit fontScale="90000"/>
          </a:bodyPr>
          <a:lstStyle/>
          <a:p>
            <a:r>
              <a:rPr lang="en-US" b="1" dirty="0" err="1">
                <a:solidFill>
                  <a:srgbClr val="FF0000"/>
                </a:solidFill>
                <a:latin typeface="Times New Roman" pitchFamily="18" charset="0"/>
                <a:cs typeface="Times New Roman" pitchFamily="18" charset="0"/>
              </a:rPr>
              <a:t>Nhiệm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vụ</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học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tập</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số</a:t>
            </a:r>
            <a:r>
              <a:rPr lang="en-US" b="1" dirty="0">
                <a:solidFill>
                  <a:srgbClr val="FF0000"/>
                </a:solidFill>
                <a:latin typeface="Times New Roman" pitchFamily="18" charset="0"/>
                <a:cs typeface="Times New Roman" pitchFamily="18" charset="0"/>
              </a:rPr>
              <a:t> 2</a:t>
            </a:r>
            <a:br>
              <a:rPr lang="en-US" b="1" dirty="0">
                <a:solidFill>
                  <a:srgbClr val="FF0000"/>
                </a:solidFill>
                <a:latin typeface="Times New Roman" pitchFamily="18" charset="0"/>
                <a:cs typeface="Times New Roman" pitchFamily="18" charset="0"/>
              </a:rPr>
            </a:br>
            <a:r>
              <a:rPr lang="en-US" sz="2700" b="1" dirty="0" err="1">
                <a:solidFill>
                  <a:srgbClr val="0000CC"/>
                </a:solidFill>
                <a:latin typeface="Times New Roman" pitchFamily="18" charset="0"/>
                <a:cs typeface="Times New Roman" pitchFamily="18" charset="0"/>
              </a:rPr>
              <a:t>Hoạt</a:t>
            </a:r>
            <a:r>
              <a:rPr lang="en-US" sz="2700" b="1" dirty="0">
                <a:solidFill>
                  <a:srgbClr val="0000CC"/>
                </a:solidFill>
                <a:latin typeface="Times New Roman" pitchFamily="18" charset="0"/>
                <a:cs typeface="Times New Roman" pitchFamily="18" charset="0"/>
              </a:rPr>
              <a:t> </a:t>
            </a:r>
            <a:r>
              <a:rPr lang="en-US" sz="2700" b="1" dirty="0" err="1">
                <a:solidFill>
                  <a:srgbClr val="0000CC"/>
                </a:solidFill>
                <a:latin typeface="Times New Roman" pitchFamily="18" charset="0"/>
                <a:cs typeface="Times New Roman" pitchFamily="18" charset="0"/>
              </a:rPr>
              <a:t>động</a:t>
            </a:r>
            <a:r>
              <a:rPr lang="en-US" sz="2700" b="1" dirty="0">
                <a:solidFill>
                  <a:srgbClr val="0000CC"/>
                </a:solidFill>
                <a:latin typeface="Times New Roman" pitchFamily="18" charset="0"/>
                <a:cs typeface="Times New Roman" pitchFamily="18" charset="0"/>
              </a:rPr>
              <a:t> </a:t>
            </a:r>
            <a:r>
              <a:rPr lang="en-US" sz="2700" b="1" dirty="0" err="1">
                <a:solidFill>
                  <a:srgbClr val="0000CC"/>
                </a:solidFill>
                <a:latin typeface="Times New Roman" pitchFamily="18" charset="0"/>
                <a:cs typeface="Times New Roman" pitchFamily="18" charset="0"/>
              </a:rPr>
              <a:t>nhóm</a:t>
            </a:r>
            <a:br>
              <a:rPr lang="en-US" sz="2700" b="1" dirty="0">
                <a:solidFill>
                  <a:srgbClr val="0000CC"/>
                </a:solidFill>
                <a:latin typeface="Times New Roman" pitchFamily="18" charset="0"/>
                <a:cs typeface="Times New Roman" pitchFamily="18" charset="0"/>
              </a:rPr>
            </a:br>
            <a:r>
              <a:rPr lang="en-US" sz="2700" b="1" dirty="0" err="1">
                <a:solidFill>
                  <a:srgbClr val="0000CC"/>
                </a:solidFill>
                <a:latin typeface="Times New Roman" pitchFamily="18" charset="0"/>
                <a:cs typeface="Times New Roman" pitchFamily="18" charset="0"/>
              </a:rPr>
              <a:t>thời</a:t>
            </a:r>
            <a:r>
              <a:rPr lang="en-US" sz="2700" b="1" dirty="0">
                <a:solidFill>
                  <a:srgbClr val="0000CC"/>
                </a:solidFill>
                <a:latin typeface="Times New Roman" pitchFamily="18" charset="0"/>
                <a:cs typeface="Times New Roman" pitchFamily="18" charset="0"/>
              </a:rPr>
              <a:t> </a:t>
            </a:r>
            <a:r>
              <a:rPr lang="en-US" sz="2700" b="1" dirty="0" err="1">
                <a:solidFill>
                  <a:srgbClr val="0000CC"/>
                </a:solidFill>
                <a:latin typeface="Times New Roman" pitchFamily="18" charset="0"/>
                <a:cs typeface="Times New Roman" pitchFamily="18" charset="0"/>
              </a:rPr>
              <a:t>gian</a:t>
            </a:r>
            <a:r>
              <a:rPr lang="en-US" sz="2700" b="1" dirty="0">
                <a:solidFill>
                  <a:srgbClr val="0000CC"/>
                </a:solidFill>
                <a:latin typeface="Times New Roman" pitchFamily="18" charset="0"/>
                <a:cs typeface="Times New Roman" pitchFamily="18" charset="0"/>
              </a:rPr>
              <a:t>: 3 </a:t>
            </a:r>
            <a:r>
              <a:rPr lang="en-US" sz="2700" b="1" dirty="0" err="1">
                <a:solidFill>
                  <a:srgbClr val="0000CC"/>
                </a:solidFill>
                <a:latin typeface="Times New Roman" pitchFamily="18" charset="0"/>
                <a:cs typeface="Times New Roman" pitchFamily="18" charset="0"/>
              </a:rPr>
              <a:t>phút</a:t>
            </a:r>
            <a:br>
              <a:rPr lang="en-US" b="1" dirty="0">
                <a:solidFill>
                  <a:srgbClr val="FF0000"/>
                </a:solidFill>
                <a:latin typeface="Times New Roman" pitchFamily="18" charset="0"/>
                <a:cs typeface="Times New Roman" pitchFamily="18" charset="0"/>
              </a:rPr>
            </a:br>
            <a:endParaRPr lang="en-US"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609600" y="1733550"/>
            <a:ext cx="8229600" cy="685799"/>
          </a:xfrm>
        </p:spPr>
        <p:txBody>
          <a:bodyPr>
            <a:normAutofit/>
          </a:bodyPr>
          <a:lstStyle/>
          <a:p>
            <a:pPr marL="0" indent="0" algn="just">
              <a:buNone/>
            </a:pPr>
            <a:r>
              <a:rPr lang="en-US" b="1" dirty="0" err="1">
                <a:latin typeface="Times New Roman" pitchFamily="18" charset="0"/>
                <a:cs typeface="Times New Roman" pitchFamily="18" charset="0"/>
              </a:rPr>
              <a:t>Dựa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SGK </a:t>
            </a:r>
            <a:r>
              <a:rPr lang="en-US" b="1" dirty="0" err="1">
                <a:latin typeface="Times New Roman" pitchFamily="18" charset="0"/>
                <a:cs typeface="Times New Roman" pitchFamily="18" charset="0"/>
              </a:rPr>
              <a:t>hoàn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thiện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phiếu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học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tập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sau</a:t>
            </a:r>
            <a:r>
              <a:rPr lang="en-US" b="1" dirty="0">
                <a:latin typeface="Times New Roman" pitchFamily="18" charset="0"/>
                <a:cs typeface="Times New Roman" pitchFamily="18" charset="0"/>
              </a:rPr>
              <a:t>:</a:t>
            </a:r>
          </a:p>
        </p:txBody>
      </p:sp>
    </p:spTree>
    <p:extLst>
      <p:ext uri="{BB962C8B-B14F-4D97-AF65-F5344CB8AC3E}">
        <p14:creationId xmlns:p14="http://schemas.microsoft.com/office/powerpoint/2010/main" val="1381872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44EAB-0C0E-C89D-3E65-BBA4E96D68E6}"/>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1A5BD31-6975-FDF4-7478-BD9312286D65}"/>
              </a:ext>
            </a:extLst>
          </p:cNvPr>
          <p:cNvGraphicFramePr>
            <a:graphicFrameLocks noGrp="1"/>
          </p:cNvGraphicFramePr>
          <p:nvPr>
            <p:extLst>
              <p:ext uri="{D42A27DB-BD31-4B8C-83A1-F6EECF244321}">
                <p14:modId xmlns:p14="http://schemas.microsoft.com/office/powerpoint/2010/main" val="271526530"/>
              </p:ext>
            </p:extLst>
          </p:nvPr>
        </p:nvGraphicFramePr>
        <p:xfrm>
          <a:off x="85987" y="1293310"/>
          <a:ext cx="5861462" cy="3815061"/>
        </p:xfrm>
        <a:graphic>
          <a:graphicData uri="http://schemas.openxmlformats.org/drawingml/2006/table">
            <a:tbl>
              <a:tblPr firstRow="1" firstCol="1" bandRow="1">
                <a:tableStyleId>{5C22544A-7EE6-4342-B048-85BDC9FD1C3A}</a:tableStyleId>
              </a:tblPr>
              <a:tblGrid>
                <a:gridCol w="2749208">
                  <a:extLst>
                    <a:ext uri="{9D8B030D-6E8A-4147-A177-3AD203B41FA5}">
                      <a16:colId xmlns:a16="http://schemas.microsoft.com/office/drawing/2014/main" val="2744531979"/>
                    </a:ext>
                  </a:extLst>
                </a:gridCol>
                <a:gridCol w="3112254">
                  <a:extLst>
                    <a:ext uri="{9D8B030D-6E8A-4147-A177-3AD203B41FA5}">
                      <a16:colId xmlns:a16="http://schemas.microsoft.com/office/drawing/2014/main" val="3917123951"/>
                    </a:ext>
                  </a:extLst>
                </a:gridCol>
              </a:tblGrid>
              <a:tr h="414255">
                <a:tc>
                  <a:txBody>
                    <a:bodyPr/>
                    <a:lstStyle/>
                    <a:p>
                      <a:pPr algn="ctr">
                        <a:lnSpc>
                          <a:spcPct val="107000"/>
                        </a:lnSpc>
                        <a:spcAft>
                          <a:spcPts val="0"/>
                        </a:spcAft>
                      </a:pPr>
                      <a:r>
                        <a:rPr lang="en-US" sz="2000" b="1" dirty="0" err="1">
                          <a:solidFill>
                            <a:srgbClr val="002060"/>
                          </a:solidFill>
                          <a:effectLst/>
                        </a:rPr>
                        <a:t>Bản</a:t>
                      </a:r>
                      <a:r>
                        <a:rPr lang="en-US" sz="2000" b="1" dirty="0">
                          <a:solidFill>
                            <a:srgbClr val="002060"/>
                          </a:solidFill>
                          <a:effectLst/>
                        </a:rPr>
                        <a:t> </a:t>
                      </a:r>
                      <a:r>
                        <a:rPr lang="en-US" sz="2000" b="1" dirty="0" err="1">
                          <a:solidFill>
                            <a:srgbClr val="002060"/>
                          </a:solidFill>
                          <a:effectLst/>
                        </a:rPr>
                        <a:t>sắc</a:t>
                      </a:r>
                      <a:r>
                        <a:rPr lang="en-US" sz="2000" b="1" dirty="0">
                          <a:solidFill>
                            <a:srgbClr val="002060"/>
                          </a:solidFill>
                          <a:effectLst/>
                        </a:rPr>
                        <a:t> </a:t>
                      </a:r>
                      <a:r>
                        <a:rPr lang="en-US" sz="2000" b="1" dirty="0" err="1">
                          <a:solidFill>
                            <a:srgbClr val="002060"/>
                          </a:solidFill>
                          <a:effectLst/>
                        </a:rPr>
                        <a:t>của</a:t>
                      </a:r>
                      <a:r>
                        <a:rPr lang="en-US" sz="2000" b="1" baseline="0" dirty="0">
                          <a:solidFill>
                            <a:srgbClr val="002060"/>
                          </a:solidFill>
                          <a:effectLst/>
                        </a:rPr>
                        <a:t> </a:t>
                      </a:r>
                      <a:r>
                        <a:rPr lang="en-US" sz="2000" b="1" baseline="0" dirty="0" err="1">
                          <a:solidFill>
                            <a:srgbClr val="002060"/>
                          </a:solidFill>
                          <a:effectLst/>
                        </a:rPr>
                        <a:t>người</a:t>
                      </a:r>
                      <a:r>
                        <a:rPr lang="en-US" sz="2000" b="1" baseline="0" dirty="0">
                          <a:solidFill>
                            <a:srgbClr val="002060"/>
                          </a:solidFill>
                          <a:effectLst/>
                        </a:rPr>
                        <a:t> </a:t>
                      </a:r>
                      <a:r>
                        <a:rPr lang="en-US" sz="2000" b="1" baseline="0" dirty="0" err="1">
                          <a:solidFill>
                            <a:srgbClr val="002060"/>
                          </a:solidFill>
                          <a:effectLst/>
                        </a:rPr>
                        <a:t>Việt</a:t>
                      </a:r>
                      <a:endParaRPr lang="en-US" sz="2000" b="1" dirty="0">
                        <a:solidFill>
                          <a:srgbClr val="002060"/>
                        </a:solidFill>
                        <a:effectLst/>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ct val="107000"/>
                        </a:lnSpc>
                        <a:spcAft>
                          <a:spcPts val="0"/>
                        </a:spcAft>
                      </a:pPr>
                      <a:r>
                        <a:rPr lang="en-US" sz="2000" b="1" dirty="0" err="1">
                          <a:solidFill>
                            <a:srgbClr val="002060"/>
                          </a:solidFill>
                          <a:effectLst/>
                        </a:rPr>
                        <a:t>Tiếp</a:t>
                      </a:r>
                      <a:r>
                        <a:rPr lang="en-US" sz="2000" b="1" baseline="0" dirty="0">
                          <a:solidFill>
                            <a:srgbClr val="002060"/>
                          </a:solidFill>
                          <a:effectLst/>
                        </a:rPr>
                        <a:t> </a:t>
                      </a:r>
                      <a:r>
                        <a:rPr lang="en-US" sz="2000" b="1" baseline="0" dirty="0" err="1">
                          <a:solidFill>
                            <a:srgbClr val="002060"/>
                          </a:solidFill>
                          <a:effectLst/>
                        </a:rPr>
                        <a:t>thu</a:t>
                      </a:r>
                      <a:r>
                        <a:rPr lang="en-US" sz="2000" b="1" baseline="0" dirty="0">
                          <a:solidFill>
                            <a:srgbClr val="002060"/>
                          </a:solidFill>
                          <a:effectLst/>
                        </a:rPr>
                        <a:t> </a:t>
                      </a:r>
                      <a:r>
                        <a:rPr lang="en-US" sz="2000" b="1" baseline="0" dirty="0" err="1">
                          <a:solidFill>
                            <a:srgbClr val="002060"/>
                          </a:solidFill>
                          <a:effectLst/>
                        </a:rPr>
                        <a:t>của</a:t>
                      </a:r>
                      <a:r>
                        <a:rPr lang="en-US" sz="2000" b="1" dirty="0">
                          <a:solidFill>
                            <a:srgbClr val="002060"/>
                          </a:solidFill>
                          <a:effectLst/>
                        </a:rPr>
                        <a:t> </a:t>
                      </a:r>
                      <a:r>
                        <a:rPr lang="en-US" sz="2000" b="1" dirty="0" err="1">
                          <a:solidFill>
                            <a:srgbClr val="002060"/>
                          </a:solidFill>
                          <a:effectLst/>
                        </a:rPr>
                        <a:t>người</a:t>
                      </a:r>
                      <a:r>
                        <a:rPr lang="en-US" sz="2000" b="1" dirty="0">
                          <a:solidFill>
                            <a:srgbClr val="002060"/>
                          </a:solidFill>
                          <a:effectLst/>
                        </a:rPr>
                        <a:t> </a:t>
                      </a:r>
                      <a:r>
                        <a:rPr lang="en-US" sz="2000" b="1" dirty="0" err="1">
                          <a:solidFill>
                            <a:srgbClr val="002060"/>
                          </a:solidFill>
                          <a:effectLst/>
                        </a:rPr>
                        <a:t>Hán</a:t>
                      </a:r>
                      <a:endParaRPr lang="en-US"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399430289"/>
                  </a:ext>
                </a:extLst>
              </a:tr>
              <a:tr h="3315748">
                <a:tc>
                  <a:txBody>
                    <a:bodyPr/>
                    <a:lstStyle/>
                    <a:p>
                      <a:pPr algn="just">
                        <a:lnSpc>
                          <a:spcPct val="125000"/>
                        </a:lnSpc>
                        <a:spcAft>
                          <a:spcPts val="0"/>
                        </a:spcAft>
                      </a:pPr>
                      <a:r>
                        <a:rPr lang="en-US" sz="2000" b="0" dirty="0" err="1">
                          <a:solidFill>
                            <a:srgbClr val="002060"/>
                          </a:solidFill>
                          <a:effectLst/>
                          <a:latin typeface="+mn-lt"/>
                          <a:ea typeface="Calibri" panose="020F0502020204030204" pitchFamily="34" charset="0"/>
                          <a:cs typeface="Times New Roman" panose="02020603050405020304" pitchFamily="18" charset="0"/>
                        </a:rPr>
                        <a:t>Ăn</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trầu</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xăm</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mình</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nhuộm</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răng</a:t>
                      </a:r>
                      <a:r>
                        <a:rPr lang="en-US" sz="2000" b="0" dirty="0">
                          <a:solidFill>
                            <a:srgbClr val="002060"/>
                          </a:solidFill>
                          <a:effectLst/>
                          <a:latin typeface="+mn-lt"/>
                          <a:ea typeface="Calibri" panose="020F0502020204030204" pitchFamily="34" charset="0"/>
                          <a:cs typeface="Times New Roman" panose="02020603050405020304" pitchFamily="18" charset="0"/>
                        </a:rPr>
                        <a:t>…</a:t>
                      </a:r>
                    </a:p>
                    <a:p>
                      <a:pPr algn="just">
                        <a:lnSpc>
                          <a:spcPct val="125000"/>
                        </a:lnSpc>
                        <a:spcAft>
                          <a:spcPts val="0"/>
                        </a:spcAft>
                      </a:pPr>
                      <a:r>
                        <a:rPr lang="en-US" sz="2000" b="0" dirty="0" err="1">
                          <a:solidFill>
                            <a:srgbClr val="002060"/>
                          </a:solidFill>
                          <a:effectLst/>
                          <a:latin typeface="+mn-lt"/>
                          <a:ea typeface="Calibri" panose="020F0502020204030204" pitchFamily="34" charset="0"/>
                          <a:cs typeface="Times New Roman" panose="02020603050405020304" pitchFamily="18" charset="0"/>
                        </a:rPr>
                        <a:t>Gói</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bánh</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chưng</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bánh</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giầy</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vì</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ngày</a:t>
                      </a:r>
                      <a:r>
                        <a:rPr lang="en-US" sz="2000" b="0" dirty="0">
                          <a:solidFill>
                            <a:srgbClr val="002060"/>
                          </a:solidFill>
                          <a:effectLst/>
                          <a:latin typeface="+mn-lt"/>
                          <a:ea typeface="Calibri" panose="020F0502020204030204" pitchFamily="34" charset="0"/>
                          <a:cs typeface="Times New Roman" panose="02020603050405020304" pitchFamily="18" charset="0"/>
                        </a:rPr>
                        <a:t> nay </a:t>
                      </a:r>
                      <a:r>
                        <a:rPr lang="en-US" sz="2000" b="0" dirty="0" err="1">
                          <a:solidFill>
                            <a:srgbClr val="002060"/>
                          </a:solidFill>
                          <a:effectLst/>
                          <a:latin typeface="+mn-lt"/>
                          <a:ea typeface="Calibri" panose="020F0502020204030204" pitchFamily="34" charset="0"/>
                          <a:cs typeface="Times New Roman" panose="02020603050405020304" pitchFamily="18" charset="0"/>
                        </a:rPr>
                        <a:t>vẫn</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còn</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tồn</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tại</a:t>
                      </a:r>
                      <a:r>
                        <a:rPr lang="en-US" sz="2000" b="0" dirty="0">
                          <a:solidFill>
                            <a:srgbClr val="002060"/>
                          </a:solidFill>
                          <a:effectLst/>
                          <a:latin typeface="+mn-lt"/>
                          <a:ea typeface="Calibri" panose="020F0502020204030204" pitchFamily="34" charset="0"/>
                          <a:cs typeface="Times New Roman" panose="02020603050405020304" pitchFamily="18" charset="0"/>
                        </a:rPr>
                        <a:t>)</a:t>
                      </a:r>
                    </a:p>
                    <a:p>
                      <a:pPr algn="just">
                        <a:lnSpc>
                          <a:spcPct val="125000"/>
                        </a:lnSpc>
                        <a:spcAft>
                          <a:spcPts val="0"/>
                        </a:spcAft>
                      </a:pPr>
                      <a:r>
                        <a:rPr lang="en-US" sz="2000" b="0" dirty="0">
                          <a:solidFill>
                            <a:srgbClr val="002060"/>
                          </a:solidFill>
                          <a:effectLst/>
                          <a:latin typeface="+mn-lt"/>
                          <a:ea typeface="Calibri" panose="020F0502020204030204" pitchFamily="34" charset="0"/>
                          <a:cs typeface="Times New Roman" panose="02020603050405020304" pitchFamily="18" charset="0"/>
                        </a:rPr>
                        <a:t>Ở </a:t>
                      </a:r>
                      <a:r>
                        <a:rPr lang="en-US" sz="2000" b="0" dirty="0" err="1">
                          <a:solidFill>
                            <a:srgbClr val="002060"/>
                          </a:solidFill>
                          <a:effectLst/>
                          <a:latin typeface="+mn-lt"/>
                          <a:ea typeface="Calibri" panose="020F0502020204030204" pitchFamily="34" charset="0"/>
                          <a:cs typeface="Times New Roman" panose="02020603050405020304" pitchFamily="18" charset="0"/>
                        </a:rPr>
                        <a:t>nhà</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sàn</a:t>
                      </a:r>
                      <a:endParaRPr lang="en-US" sz="2000" b="0" dirty="0">
                        <a:solidFill>
                          <a:srgbClr val="002060"/>
                        </a:solidFill>
                        <a:effectLst/>
                        <a:latin typeface="+mn-lt"/>
                        <a:ea typeface="Calibri" panose="020F0502020204030204" pitchFamily="34" charset="0"/>
                        <a:cs typeface="Times New Roman" panose="02020603050405020304" pitchFamily="18" charset="0"/>
                      </a:endParaRPr>
                    </a:p>
                    <a:p>
                      <a:pPr algn="just">
                        <a:lnSpc>
                          <a:spcPct val="125000"/>
                        </a:lnSpc>
                        <a:spcAft>
                          <a:spcPts val="0"/>
                        </a:spcAft>
                      </a:pPr>
                      <a:r>
                        <a:rPr lang="en-US" sz="2000" b="0" dirty="0">
                          <a:solidFill>
                            <a:srgbClr val="002060"/>
                          </a:solidFill>
                          <a:effectLst/>
                          <a:latin typeface="+mn-lt"/>
                          <a:ea typeface="Calibri" panose="020F0502020204030204" pitchFamily="34" charset="0"/>
                          <a:cs typeface="Times New Roman" panose="02020603050405020304" pitchFamily="18" charset="0"/>
                        </a:rPr>
                        <a:t>Nam </a:t>
                      </a:r>
                      <a:r>
                        <a:rPr lang="en-US" sz="2000" b="0" dirty="0" err="1">
                          <a:solidFill>
                            <a:srgbClr val="002060"/>
                          </a:solidFill>
                          <a:effectLst/>
                          <a:latin typeface="+mn-lt"/>
                          <a:ea typeface="Calibri" panose="020F0502020204030204" pitchFamily="34" charset="0"/>
                          <a:cs typeface="Times New Roman" panose="02020603050405020304" pitchFamily="18" charset="0"/>
                        </a:rPr>
                        <a:t>đóng</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khố</a:t>
                      </a:r>
                      <a:r>
                        <a:rPr lang="en-US" sz="2000" b="0" dirty="0">
                          <a:solidFill>
                            <a:srgbClr val="002060"/>
                          </a:solidFill>
                          <a:effectLst/>
                          <a:latin typeface="+mn-lt"/>
                          <a:ea typeface="Calibri" panose="020F0502020204030204" pitchFamily="34" charset="0"/>
                          <a:cs typeface="Times New Roman" panose="02020603050405020304" pitchFamily="18" charset="0"/>
                        </a:rPr>
                        <a:t> ở </a:t>
                      </a:r>
                      <a:r>
                        <a:rPr lang="en-US" sz="2000" b="0" dirty="0" err="1">
                          <a:solidFill>
                            <a:srgbClr val="002060"/>
                          </a:solidFill>
                          <a:effectLst/>
                          <a:latin typeface="+mn-lt"/>
                          <a:ea typeface="Calibri" panose="020F0502020204030204" pitchFamily="34" charset="0"/>
                          <a:cs typeface="Times New Roman" panose="02020603050405020304" pitchFamily="18" charset="0"/>
                        </a:rPr>
                        <a:t>trần</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nữ</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mặc</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váy</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đi</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chân</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đất</a:t>
                      </a:r>
                      <a:endParaRPr lang="en-US" sz="2000" b="0" dirty="0">
                        <a:solidFill>
                          <a:srgbClr val="002060"/>
                        </a:solidFill>
                        <a:effectLst/>
                        <a:latin typeface="+mn-lt"/>
                        <a:ea typeface="Calibri" panose="020F0502020204030204" pitchFamily="34" charset="0"/>
                        <a:cs typeface="Times New Roman" panose="02020603050405020304" pitchFamily="18" charset="0"/>
                      </a:endParaRPr>
                    </a:p>
                    <a:p>
                      <a:pPr algn="just">
                        <a:lnSpc>
                          <a:spcPct val="125000"/>
                        </a:lnSpc>
                        <a:spcAft>
                          <a:spcPts val="0"/>
                        </a:spcAft>
                      </a:pPr>
                      <a:r>
                        <a:rPr lang="en-US" sz="2000" b="0" dirty="0" err="1">
                          <a:solidFill>
                            <a:srgbClr val="002060"/>
                          </a:solidFill>
                          <a:effectLst/>
                          <a:latin typeface="+mn-lt"/>
                          <a:ea typeface="Calibri" panose="020F0502020204030204" pitchFamily="34" charset="0"/>
                          <a:cs typeface="Times New Roman" panose="02020603050405020304" pitchFamily="18" charset="0"/>
                        </a:rPr>
                        <a:t>Mộ</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táng</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hình</a:t>
                      </a:r>
                      <a:r>
                        <a:rPr lang="en-US" sz="2000" b="0" dirty="0">
                          <a:solidFill>
                            <a:srgbClr val="002060"/>
                          </a:solidFill>
                          <a:effectLst/>
                          <a:latin typeface="+mn-lt"/>
                          <a:ea typeface="Calibri" panose="020F0502020204030204" pitchFamily="34" charset="0"/>
                          <a:cs typeface="Times New Roman" panose="02020603050405020304" pitchFamily="18" charset="0"/>
                        </a:rPr>
                        <a:t> </a:t>
                      </a:r>
                      <a:r>
                        <a:rPr lang="en-US" sz="2000" b="0" dirty="0" err="1">
                          <a:solidFill>
                            <a:srgbClr val="002060"/>
                          </a:solidFill>
                          <a:effectLst/>
                          <a:latin typeface="+mn-lt"/>
                          <a:ea typeface="Calibri" panose="020F0502020204030204" pitchFamily="34" charset="0"/>
                          <a:cs typeface="Times New Roman" panose="02020603050405020304" pitchFamily="18" charset="0"/>
                        </a:rPr>
                        <a:t>thuyền</a:t>
                      </a:r>
                      <a:endParaRPr lang="en-US" sz="2000" b="0" dirty="0">
                        <a:solidFill>
                          <a:srgbClr val="002060"/>
                        </a:solidFill>
                        <a:effectLst/>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lnSpc>
                          <a:spcPct val="125000"/>
                        </a:lnSpc>
                        <a:spcAft>
                          <a:spcPts val="0"/>
                        </a:spcAft>
                      </a:pPr>
                      <a:endParaRPr lang="en-US" sz="2000" dirty="0">
                        <a:solidFill>
                          <a:srgbClr val="002060"/>
                        </a:solidFill>
                        <a:effectLst/>
                        <a:latin typeface="+mn-lt"/>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9842258"/>
                  </a:ext>
                </a:extLst>
              </a:tr>
            </a:tbl>
          </a:graphicData>
        </a:graphic>
      </p:graphicFrame>
      <p:pic>
        <p:nvPicPr>
          <p:cNvPr id="8" name="Picture 7">
            <a:extLst>
              <a:ext uri="{FF2B5EF4-FFF2-40B4-BE49-F238E27FC236}">
                <a16:creationId xmlns:a16="http://schemas.microsoft.com/office/drawing/2014/main" id="{686B33A5-1AFA-8F98-2742-7FF76D2AC6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0831" y="3092162"/>
            <a:ext cx="2420688" cy="1749405"/>
          </a:xfrm>
          <a:prstGeom prst="rect">
            <a:avLst/>
          </a:prstGeom>
        </p:spPr>
      </p:pic>
      <p:pic>
        <p:nvPicPr>
          <p:cNvPr id="4" name="Picture 3">
            <a:extLst>
              <a:ext uri="{FF2B5EF4-FFF2-40B4-BE49-F238E27FC236}">
                <a16:creationId xmlns:a16="http://schemas.microsoft.com/office/drawing/2014/main" id="{8879D71C-A0B1-FC58-7244-87510C2222F9}"/>
              </a:ext>
            </a:extLst>
          </p:cNvPr>
          <p:cNvPicPr>
            <a:picLocks noChangeAspect="1"/>
          </p:cNvPicPr>
          <p:nvPr/>
        </p:nvPicPr>
        <p:blipFill>
          <a:blip r:embed="rId3"/>
          <a:stretch>
            <a:fillRect/>
          </a:stretch>
        </p:blipFill>
        <p:spPr>
          <a:xfrm>
            <a:off x="6540831" y="217714"/>
            <a:ext cx="2309254" cy="2549417"/>
          </a:xfrm>
          <a:prstGeom prst="rect">
            <a:avLst/>
          </a:prstGeom>
        </p:spPr>
      </p:pic>
      <p:sp>
        <p:nvSpPr>
          <p:cNvPr id="3" name="Rectangle 6">
            <a:extLst>
              <a:ext uri="{FF2B5EF4-FFF2-40B4-BE49-F238E27FC236}">
                <a16:creationId xmlns:a16="http://schemas.microsoft.com/office/drawing/2014/main" id="{582D9367-7AE1-C36F-D0C7-B5B6FBBD96F7}"/>
              </a:ext>
            </a:extLst>
          </p:cNvPr>
          <p:cNvSpPr/>
          <p:nvPr/>
        </p:nvSpPr>
        <p:spPr>
          <a:xfrm>
            <a:off x="1964982" y="636848"/>
            <a:ext cx="1752600" cy="60143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i="1" dirty="0">
                <a:solidFill>
                  <a:srgbClr val="C00000"/>
                </a:solidFill>
              </a:rPr>
              <a:t>Nhóm 1,2</a:t>
            </a:r>
            <a:endParaRPr lang="en-US" sz="2100" b="1" i="1" dirty="0">
              <a:solidFill>
                <a:srgbClr val="C00000"/>
              </a:solidFill>
            </a:endParaRPr>
          </a:p>
        </p:txBody>
      </p:sp>
      <p:sp>
        <p:nvSpPr>
          <p:cNvPr id="6" name="Hộp Văn bản 5">
            <a:extLst>
              <a:ext uri="{FF2B5EF4-FFF2-40B4-BE49-F238E27FC236}">
                <a16:creationId xmlns:a16="http://schemas.microsoft.com/office/drawing/2014/main" id="{C0438C84-0121-B58D-F12D-28CFB858D1D8}"/>
              </a:ext>
            </a:extLst>
          </p:cNvPr>
          <p:cNvSpPr txBox="1"/>
          <p:nvPr/>
        </p:nvSpPr>
        <p:spPr>
          <a:xfrm>
            <a:off x="2899449" y="1492422"/>
            <a:ext cx="3048000" cy="3182923"/>
          </a:xfrm>
          <a:prstGeom prst="rect">
            <a:avLst/>
          </a:prstGeom>
          <a:noFill/>
        </p:spPr>
        <p:txBody>
          <a:bodyPr wrap="square">
            <a:spAutoFit/>
          </a:bodyPr>
          <a:lstStyle/>
          <a:p>
            <a:pPr algn="just">
              <a:lnSpc>
                <a:spcPct val="125000"/>
              </a:lnSpc>
              <a:spcAft>
                <a:spcPts val="0"/>
              </a:spcAft>
            </a:pPr>
            <a:r>
              <a:rPr lang="en-US" sz="1800" b="1" dirty="0" err="1">
                <a:solidFill>
                  <a:srgbClr val="FF0000"/>
                </a:solidFill>
                <a:effectLst/>
                <a:latin typeface="+mn-lt"/>
                <a:ea typeface="Calibri" panose="020F0502020204030204" pitchFamily="34" charset="0"/>
                <a:cs typeface="Times New Roman" panose="02020603050405020304" pitchFamily="18" charset="0"/>
              </a:rPr>
              <a:t>Cưới</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hỏi</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cần</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có</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lễ</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nghi</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người</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mai</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mối</a:t>
            </a:r>
            <a:r>
              <a:rPr lang="en-US" sz="1800" b="1" dirty="0">
                <a:solidFill>
                  <a:srgbClr val="FF0000"/>
                </a:solidFill>
                <a:effectLst/>
                <a:latin typeface="+mn-lt"/>
                <a:ea typeface="Calibri" panose="020F0502020204030204" pitchFamily="34" charset="0"/>
                <a:cs typeface="Times New Roman" panose="02020603050405020304" pitchFamily="18" charset="0"/>
              </a:rPr>
              <a:t>…</a:t>
            </a:r>
          </a:p>
          <a:p>
            <a:pPr algn="just">
              <a:lnSpc>
                <a:spcPct val="125000"/>
              </a:lnSpc>
              <a:spcAft>
                <a:spcPts val="0"/>
              </a:spcAft>
            </a:pPr>
            <a:r>
              <a:rPr lang="en-US" sz="1800" b="1" dirty="0">
                <a:solidFill>
                  <a:srgbClr val="FF0000"/>
                </a:solidFill>
                <a:effectLst/>
                <a:latin typeface="+mn-lt"/>
                <a:ea typeface="Calibri" panose="020F0502020204030204" pitchFamily="34" charset="0"/>
                <a:cs typeface="Times New Roman" panose="02020603050405020304" pitchFamily="18" charset="0"/>
              </a:rPr>
              <a:t>Ở </a:t>
            </a:r>
            <a:r>
              <a:rPr lang="en-US" sz="1800" b="1" dirty="0" err="1">
                <a:solidFill>
                  <a:srgbClr val="FF0000"/>
                </a:solidFill>
                <a:effectLst/>
                <a:latin typeface="+mn-lt"/>
                <a:ea typeface="Calibri" panose="020F0502020204030204" pitchFamily="34" charset="0"/>
                <a:cs typeface="Times New Roman" panose="02020603050405020304" pitchFamily="18" charset="0"/>
              </a:rPr>
              <a:t>nhà</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trệt</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thậm</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chí</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có</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nhà</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tầng</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làm</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bằng</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gỗ</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gạch</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đất</a:t>
            </a:r>
            <a:r>
              <a:rPr lang="en-US" sz="1800" b="1" dirty="0">
                <a:solidFill>
                  <a:srgbClr val="FF0000"/>
                </a:solidFill>
                <a:effectLst/>
                <a:latin typeface="+mn-lt"/>
                <a:ea typeface="Calibri" panose="020F0502020204030204" pitchFamily="34" charset="0"/>
                <a:cs typeface="Times New Roman" panose="02020603050405020304" pitchFamily="18" charset="0"/>
              </a:rPr>
              <a:t>…</a:t>
            </a:r>
          </a:p>
          <a:p>
            <a:pPr algn="just">
              <a:lnSpc>
                <a:spcPct val="125000"/>
              </a:lnSpc>
              <a:spcAft>
                <a:spcPts val="0"/>
              </a:spcAft>
            </a:pPr>
            <a:r>
              <a:rPr lang="en-US" sz="1800" b="1" dirty="0">
                <a:solidFill>
                  <a:srgbClr val="FF0000"/>
                </a:solidFill>
                <a:effectLst/>
                <a:latin typeface="+mn-lt"/>
                <a:ea typeface="Calibri" panose="020F0502020204030204" pitchFamily="34" charset="0"/>
                <a:cs typeface="Times New Roman" panose="02020603050405020304" pitchFamily="18" charset="0"/>
              </a:rPr>
              <a:t>Nam </a:t>
            </a:r>
            <a:r>
              <a:rPr lang="en-US" sz="1800" b="1" dirty="0" err="1">
                <a:solidFill>
                  <a:srgbClr val="FF0000"/>
                </a:solidFill>
                <a:effectLst/>
                <a:latin typeface="+mn-lt"/>
                <a:ea typeface="Calibri" panose="020F0502020204030204" pitchFamily="34" charset="0"/>
                <a:cs typeface="Times New Roman" panose="02020603050405020304" pitchFamily="18" charset="0"/>
              </a:rPr>
              <a:t>mặc</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quần</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áo</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nữ</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mặc</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váy</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đi</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dép</a:t>
            </a:r>
            <a:endParaRPr lang="en-US" sz="1800" b="1" dirty="0">
              <a:solidFill>
                <a:srgbClr val="FF0000"/>
              </a:solidFill>
              <a:effectLst/>
              <a:latin typeface="+mn-lt"/>
              <a:ea typeface="Calibri" panose="020F0502020204030204" pitchFamily="34" charset="0"/>
              <a:cs typeface="Times New Roman" panose="02020603050405020304" pitchFamily="18" charset="0"/>
            </a:endParaRPr>
          </a:p>
          <a:p>
            <a:pPr algn="just">
              <a:lnSpc>
                <a:spcPct val="125000"/>
              </a:lnSpc>
              <a:spcAft>
                <a:spcPts val="0"/>
              </a:spcAft>
            </a:pPr>
            <a:r>
              <a:rPr lang="en-US" sz="1800" b="1" dirty="0" err="1">
                <a:solidFill>
                  <a:srgbClr val="FF0000"/>
                </a:solidFill>
                <a:effectLst/>
                <a:latin typeface="+mn-lt"/>
                <a:ea typeface="Calibri" panose="020F0502020204030204" pitchFamily="34" charset="0"/>
                <a:cs typeface="Times New Roman" panose="02020603050405020304" pitchFamily="18" charset="0"/>
              </a:rPr>
              <a:t>Mộ</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táng</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xây</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thành</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nhiều</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phòng</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bằng</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gạch</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chôn</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theo</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đồ</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dùng</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cá</a:t>
            </a:r>
            <a:r>
              <a:rPr lang="en-US" sz="1800" b="1" dirty="0">
                <a:solidFill>
                  <a:srgbClr val="FF0000"/>
                </a:solidFill>
                <a:effectLst/>
                <a:latin typeface="+mn-lt"/>
                <a:ea typeface="Calibri" panose="020F0502020204030204" pitchFamily="34" charset="0"/>
                <a:cs typeface="Times New Roman" panose="02020603050405020304" pitchFamily="18" charset="0"/>
              </a:rPr>
              <a:t> </a:t>
            </a:r>
            <a:r>
              <a:rPr lang="en-US" sz="1800" b="1" dirty="0" err="1">
                <a:solidFill>
                  <a:srgbClr val="FF0000"/>
                </a:solidFill>
                <a:effectLst/>
                <a:latin typeface="+mn-lt"/>
                <a:ea typeface="Calibri" panose="020F0502020204030204" pitchFamily="34" charset="0"/>
                <a:cs typeface="Times New Roman" panose="02020603050405020304" pitchFamily="18" charset="0"/>
              </a:rPr>
              <a:t>nhân</a:t>
            </a:r>
            <a:r>
              <a:rPr lang="en-US" sz="1800" b="1" dirty="0">
                <a:solidFill>
                  <a:srgbClr val="FF0000"/>
                </a:solidFill>
                <a:effectLst/>
                <a:latin typeface="+mn-lt"/>
                <a:ea typeface="Calibri" panose="020F0502020204030204" pitchFamily="34" charset="0"/>
                <a:cs typeface="Times New Roman" panose="02020603050405020304" pitchFamily="18" charset="0"/>
              </a:rPr>
              <a:t>…</a:t>
            </a:r>
          </a:p>
        </p:txBody>
      </p:sp>
      <p:sp>
        <p:nvSpPr>
          <p:cNvPr id="7" name="Rectangle 6">
            <a:extLst>
              <a:ext uri="{FF2B5EF4-FFF2-40B4-BE49-F238E27FC236}">
                <a16:creationId xmlns:a16="http://schemas.microsoft.com/office/drawing/2014/main" id="{A326F253-6137-8B61-BE6D-DF67DCC0B1D2}"/>
              </a:ext>
            </a:extLst>
          </p:cNvPr>
          <p:cNvSpPr/>
          <p:nvPr/>
        </p:nvSpPr>
        <p:spPr>
          <a:xfrm>
            <a:off x="1295400" y="-33095"/>
            <a:ext cx="3038213" cy="5703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i="1" dirty="0">
                <a:solidFill>
                  <a:srgbClr val="C00000"/>
                </a:solidFill>
              </a:rPr>
              <a:t>a. </a:t>
            </a:r>
            <a:r>
              <a:rPr lang="en-US" sz="2100" b="1" i="1" dirty="0" err="1">
                <a:solidFill>
                  <a:srgbClr val="C00000"/>
                </a:solidFill>
              </a:rPr>
              <a:t>Phong</a:t>
            </a:r>
            <a:r>
              <a:rPr lang="en-US" sz="2100" b="1" i="1" dirty="0">
                <a:solidFill>
                  <a:srgbClr val="C00000"/>
                </a:solidFill>
              </a:rPr>
              <a:t> </a:t>
            </a:r>
            <a:r>
              <a:rPr lang="en-US" sz="2100" b="1" i="1" dirty="0" err="1">
                <a:solidFill>
                  <a:srgbClr val="C00000"/>
                </a:solidFill>
              </a:rPr>
              <a:t>tục</a:t>
            </a:r>
            <a:r>
              <a:rPr lang="en-US" sz="2100" b="1" i="1" dirty="0">
                <a:solidFill>
                  <a:srgbClr val="C00000"/>
                </a:solidFill>
              </a:rPr>
              <a:t>, </a:t>
            </a:r>
            <a:r>
              <a:rPr lang="en-US" sz="2100" b="1" i="1" dirty="0" err="1">
                <a:solidFill>
                  <a:srgbClr val="C00000"/>
                </a:solidFill>
              </a:rPr>
              <a:t>tập</a:t>
            </a:r>
            <a:r>
              <a:rPr lang="en-US" sz="2100" b="1" i="1" dirty="0">
                <a:solidFill>
                  <a:srgbClr val="C00000"/>
                </a:solidFill>
              </a:rPr>
              <a:t> </a:t>
            </a:r>
            <a:r>
              <a:rPr lang="en-US" sz="2100" b="1" i="1" dirty="0" err="1">
                <a:solidFill>
                  <a:srgbClr val="C00000"/>
                </a:solidFill>
              </a:rPr>
              <a:t>quán</a:t>
            </a:r>
            <a:endParaRPr lang="en-US" sz="2100" b="1" i="1" dirty="0">
              <a:solidFill>
                <a:srgbClr val="C00000"/>
              </a:solidFill>
            </a:endParaRPr>
          </a:p>
        </p:txBody>
      </p:sp>
    </p:spTree>
    <p:extLst>
      <p:ext uri="{BB962C8B-B14F-4D97-AF65-F5344CB8AC3E}">
        <p14:creationId xmlns:p14="http://schemas.microsoft.com/office/powerpoint/2010/main" val="408222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71998576"/>
              </p:ext>
            </p:extLst>
          </p:nvPr>
        </p:nvGraphicFramePr>
        <p:xfrm>
          <a:off x="460458" y="1562869"/>
          <a:ext cx="5379608" cy="2895600"/>
        </p:xfrm>
        <a:graphic>
          <a:graphicData uri="http://schemas.openxmlformats.org/drawingml/2006/table">
            <a:tbl>
              <a:tblPr firstRow="1" firstCol="1" bandRow="1">
                <a:tableStyleId>{5C22544A-7EE6-4342-B048-85BDC9FD1C3A}</a:tableStyleId>
              </a:tblPr>
              <a:tblGrid>
                <a:gridCol w="2777939">
                  <a:extLst>
                    <a:ext uri="{9D8B030D-6E8A-4147-A177-3AD203B41FA5}">
                      <a16:colId xmlns:a16="http://schemas.microsoft.com/office/drawing/2014/main" val="2744531979"/>
                    </a:ext>
                  </a:extLst>
                </a:gridCol>
                <a:gridCol w="2601669">
                  <a:extLst>
                    <a:ext uri="{9D8B030D-6E8A-4147-A177-3AD203B41FA5}">
                      <a16:colId xmlns:a16="http://schemas.microsoft.com/office/drawing/2014/main" val="3917123951"/>
                    </a:ext>
                  </a:extLst>
                </a:gridCol>
              </a:tblGrid>
              <a:tr h="621840">
                <a:tc>
                  <a:txBody>
                    <a:bodyPr/>
                    <a:lstStyle/>
                    <a:p>
                      <a:pPr algn="ctr">
                        <a:lnSpc>
                          <a:spcPct val="107000"/>
                        </a:lnSpc>
                        <a:spcAft>
                          <a:spcPts val="0"/>
                        </a:spcAft>
                      </a:pPr>
                      <a:r>
                        <a:rPr lang="en-US" sz="2000" b="1" dirty="0" err="1">
                          <a:solidFill>
                            <a:srgbClr val="002060"/>
                          </a:solidFill>
                          <a:effectLst/>
                        </a:rPr>
                        <a:t>Bản</a:t>
                      </a:r>
                      <a:r>
                        <a:rPr lang="en-US" sz="2000" b="1" dirty="0">
                          <a:solidFill>
                            <a:srgbClr val="002060"/>
                          </a:solidFill>
                          <a:effectLst/>
                        </a:rPr>
                        <a:t> </a:t>
                      </a:r>
                      <a:r>
                        <a:rPr lang="en-US" sz="2000" b="1" dirty="0" err="1">
                          <a:solidFill>
                            <a:srgbClr val="002060"/>
                          </a:solidFill>
                          <a:effectLst/>
                        </a:rPr>
                        <a:t>sắc</a:t>
                      </a:r>
                      <a:r>
                        <a:rPr lang="en-US" sz="2000" b="1" dirty="0">
                          <a:solidFill>
                            <a:srgbClr val="002060"/>
                          </a:solidFill>
                          <a:effectLst/>
                        </a:rPr>
                        <a:t> </a:t>
                      </a:r>
                      <a:r>
                        <a:rPr lang="en-US" sz="2000" b="1" dirty="0" err="1">
                          <a:solidFill>
                            <a:srgbClr val="002060"/>
                          </a:solidFill>
                          <a:effectLst/>
                        </a:rPr>
                        <a:t>của</a:t>
                      </a:r>
                      <a:r>
                        <a:rPr lang="en-US" sz="2000" b="1" baseline="0" dirty="0">
                          <a:solidFill>
                            <a:srgbClr val="002060"/>
                          </a:solidFill>
                          <a:effectLst/>
                        </a:rPr>
                        <a:t> </a:t>
                      </a:r>
                      <a:r>
                        <a:rPr lang="en-US" sz="2000" b="1" baseline="0" dirty="0" err="1">
                          <a:solidFill>
                            <a:srgbClr val="002060"/>
                          </a:solidFill>
                          <a:effectLst/>
                        </a:rPr>
                        <a:t>người</a:t>
                      </a:r>
                      <a:r>
                        <a:rPr lang="en-US" sz="2000" b="1" baseline="0" dirty="0">
                          <a:solidFill>
                            <a:srgbClr val="002060"/>
                          </a:solidFill>
                          <a:effectLst/>
                        </a:rPr>
                        <a:t> </a:t>
                      </a:r>
                      <a:r>
                        <a:rPr lang="en-US" sz="2000" b="1" baseline="0" dirty="0" err="1">
                          <a:solidFill>
                            <a:srgbClr val="002060"/>
                          </a:solidFill>
                          <a:effectLst/>
                        </a:rPr>
                        <a:t>Việt</a:t>
                      </a:r>
                      <a:endParaRPr lang="en-US" sz="2000" b="1" dirty="0">
                        <a:solidFill>
                          <a:srgbClr val="002060"/>
                        </a:solidFill>
                        <a:effectLst/>
                      </a:endParaRPr>
                    </a:p>
                    <a:p>
                      <a:pPr algn="ctr">
                        <a:lnSpc>
                          <a:spcPct val="107000"/>
                        </a:lnSpc>
                        <a:spcAft>
                          <a:spcPts val="0"/>
                        </a:spcAft>
                      </a:pPr>
                      <a:r>
                        <a:rPr lang="en-US" sz="2000" b="1" dirty="0">
                          <a:solidFill>
                            <a:srgbClr val="002060"/>
                          </a:solidFill>
                          <a:effectLst/>
                        </a:rPr>
                        <a:t> </a:t>
                      </a:r>
                      <a:endParaRPr lang="en-US"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ct val="107000"/>
                        </a:lnSpc>
                        <a:spcAft>
                          <a:spcPts val="0"/>
                        </a:spcAft>
                      </a:pPr>
                      <a:r>
                        <a:rPr lang="en-US" sz="2000" b="1" dirty="0" err="1">
                          <a:solidFill>
                            <a:srgbClr val="002060"/>
                          </a:solidFill>
                          <a:effectLst/>
                        </a:rPr>
                        <a:t>Tiếp</a:t>
                      </a:r>
                      <a:r>
                        <a:rPr lang="en-US" sz="2000" b="1" baseline="0" dirty="0">
                          <a:solidFill>
                            <a:srgbClr val="002060"/>
                          </a:solidFill>
                          <a:effectLst/>
                        </a:rPr>
                        <a:t> </a:t>
                      </a:r>
                      <a:r>
                        <a:rPr lang="en-US" sz="2000" b="1" baseline="0" dirty="0" err="1">
                          <a:solidFill>
                            <a:srgbClr val="002060"/>
                          </a:solidFill>
                          <a:effectLst/>
                        </a:rPr>
                        <a:t>thu</a:t>
                      </a:r>
                      <a:r>
                        <a:rPr lang="en-US" sz="2000" b="1" baseline="0" dirty="0">
                          <a:solidFill>
                            <a:srgbClr val="002060"/>
                          </a:solidFill>
                          <a:effectLst/>
                        </a:rPr>
                        <a:t> </a:t>
                      </a:r>
                      <a:r>
                        <a:rPr lang="en-US" sz="2000" b="1" baseline="0" dirty="0" err="1">
                          <a:solidFill>
                            <a:srgbClr val="002060"/>
                          </a:solidFill>
                          <a:effectLst/>
                        </a:rPr>
                        <a:t>của</a:t>
                      </a:r>
                      <a:r>
                        <a:rPr lang="en-US" sz="2000" b="1" dirty="0">
                          <a:solidFill>
                            <a:srgbClr val="002060"/>
                          </a:solidFill>
                          <a:effectLst/>
                        </a:rPr>
                        <a:t> </a:t>
                      </a:r>
                      <a:r>
                        <a:rPr lang="en-US" sz="2000" b="1" dirty="0" err="1">
                          <a:solidFill>
                            <a:srgbClr val="002060"/>
                          </a:solidFill>
                          <a:effectLst/>
                        </a:rPr>
                        <a:t>người</a:t>
                      </a:r>
                      <a:r>
                        <a:rPr lang="en-US" sz="2000" b="1" dirty="0">
                          <a:solidFill>
                            <a:srgbClr val="002060"/>
                          </a:solidFill>
                          <a:effectLst/>
                        </a:rPr>
                        <a:t> </a:t>
                      </a:r>
                      <a:r>
                        <a:rPr lang="en-US" sz="2000" b="1" dirty="0" err="1">
                          <a:solidFill>
                            <a:srgbClr val="002060"/>
                          </a:solidFill>
                          <a:effectLst/>
                        </a:rPr>
                        <a:t>Hán</a:t>
                      </a:r>
                      <a:endParaRPr lang="en-US"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399430289"/>
                  </a:ext>
                </a:extLst>
              </a:tr>
              <a:tr h="2201323">
                <a:tc>
                  <a:txBody>
                    <a:bodyPr/>
                    <a:lstStyle/>
                    <a:p>
                      <a:pPr algn="just">
                        <a:lnSpc>
                          <a:spcPct val="125000"/>
                        </a:lnSpc>
                        <a:spcAft>
                          <a:spcPts val="0"/>
                        </a:spcAft>
                      </a:pPr>
                      <a:r>
                        <a:rPr lang="en-US" sz="2000" b="0" dirty="0" err="1">
                          <a:solidFill>
                            <a:srgbClr val="002060"/>
                          </a:solidFill>
                          <a:effectLst/>
                        </a:rPr>
                        <a:t>Thờ</a:t>
                      </a:r>
                      <a:r>
                        <a:rPr lang="en-US" sz="2000" b="0" dirty="0">
                          <a:solidFill>
                            <a:srgbClr val="002060"/>
                          </a:solidFill>
                          <a:effectLst/>
                        </a:rPr>
                        <a:t> </a:t>
                      </a:r>
                      <a:r>
                        <a:rPr lang="en-US" sz="2000" b="0" dirty="0" err="1">
                          <a:solidFill>
                            <a:srgbClr val="002060"/>
                          </a:solidFill>
                          <a:effectLst/>
                        </a:rPr>
                        <a:t>cúng</a:t>
                      </a:r>
                      <a:r>
                        <a:rPr lang="en-US" sz="2000" b="0" dirty="0">
                          <a:solidFill>
                            <a:srgbClr val="002060"/>
                          </a:solidFill>
                          <a:effectLst/>
                        </a:rPr>
                        <a:t> </a:t>
                      </a:r>
                      <a:r>
                        <a:rPr lang="en-US" sz="2000" b="0" dirty="0" err="1">
                          <a:solidFill>
                            <a:srgbClr val="002060"/>
                          </a:solidFill>
                          <a:effectLst/>
                        </a:rPr>
                        <a:t>tổ</a:t>
                      </a:r>
                      <a:r>
                        <a:rPr lang="en-US" sz="2000" b="0" dirty="0">
                          <a:solidFill>
                            <a:srgbClr val="002060"/>
                          </a:solidFill>
                          <a:effectLst/>
                        </a:rPr>
                        <a:t> </a:t>
                      </a:r>
                      <a:r>
                        <a:rPr lang="en-US" sz="2000" b="0" dirty="0" err="1">
                          <a:solidFill>
                            <a:srgbClr val="002060"/>
                          </a:solidFill>
                          <a:effectLst/>
                        </a:rPr>
                        <a:t>tiên</a:t>
                      </a:r>
                      <a:endParaRPr lang="en-US" sz="2000" b="0" dirty="0">
                        <a:solidFill>
                          <a:srgbClr val="002060"/>
                        </a:solidFill>
                        <a:effectLst/>
                      </a:endParaRPr>
                    </a:p>
                    <a:p>
                      <a:pPr algn="just">
                        <a:lnSpc>
                          <a:spcPct val="125000"/>
                        </a:lnSpc>
                        <a:spcAft>
                          <a:spcPts val="0"/>
                        </a:spcAft>
                      </a:pPr>
                      <a:r>
                        <a:rPr lang="en-US" sz="2000" b="0" dirty="0" err="1">
                          <a:solidFill>
                            <a:srgbClr val="002060"/>
                          </a:solidFill>
                          <a:effectLst/>
                        </a:rPr>
                        <a:t>Thờ</a:t>
                      </a:r>
                      <a:r>
                        <a:rPr lang="en-US" sz="2000" b="0" dirty="0">
                          <a:solidFill>
                            <a:srgbClr val="002060"/>
                          </a:solidFill>
                          <a:effectLst/>
                        </a:rPr>
                        <a:t> </a:t>
                      </a:r>
                      <a:r>
                        <a:rPr lang="en-US" sz="2000" b="0" dirty="0" err="1">
                          <a:solidFill>
                            <a:srgbClr val="002060"/>
                          </a:solidFill>
                          <a:effectLst/>
                        </a:rPr>
                        <a:t>các</a:t>
                      </a:r>
                      <a:r>
                        <a:rPr lang="en-US" sz="2000" b="0" dirty="0">
                          <a:solidFill>
                            <a:srgbClr val="002060"/>
                          </a:solidFill>
                          <a:effectLst/>
                        </a:rPr>
                        <a:t> </a:t>
                      </a:r>
                      <a:r>
                        <a:rPr lang="en-US" sz="2000" b="0" dirty="0" err="1">
                          <a:solidFill>
                            <a:srgbClr val="002060"/>
                          </a:solidFill>
                          <a:effectLst/>
                        </a:rPr>
                        <a:t>anh</a:t>
                      </a:r>
                      <a:r>
                        <a:rPr lang="en-US" sz="2000" b="0" dirty="0">
                          <a:solidFill>
                            <a:srgbClr val="002060"/>
                          </a:solidFill>
                          <a:effectLst/>
                        </a:rPr>
                        <a:t> </a:t>
                      </a:r>
                      <a:r>
                        <a:rPr lang="en-US" sz="2000" b="0" dirty="0" err="1">
                          <a:solidFill>
                            <a:srgbClr val="002060"/>
                          </a:solidFill>
                          <a:effectLst/>
                        </a:rPr>
                        <a:t>hùng</a:t>
                      </a:r>
                      <a:r>
                        <a:rPr lang="en-US" sz="2000" b="0" dirty="0">
                          <a:solidFill>
                            <a:srgbClr val="002060"/>
                          </a:solidFill>
                          <a:effectLst/>
                        </a:rPr>
                        <a:t> </a:t>
                      </a:r>
                      <a:r>
                        <a:rPr lang="en-US" sz="2000" b="0" dirty="0" err="1">
                          <a:solidFill>
                            <a:srgbClr val="002060"/>
                          </a:solidFill>
                          <a:effectLst/>
                        </a:rPr>
                        <a:t>dân</a:t>
                      </a:r>
                      <a:r>
                        <a:rPr lang="en-US" sz="2000" b="0" dirty="0">
                          <a:solidFill>
                            <a:srgbClr val="002060"/>
                          </a:solidFill>
                          <a:effectLst/>
                        </a:rPr>
                        <a:t> </a:t>
                      </a:r>
                      <a:r>
                        <a:rPr lang="en-US" sz="2000" b="0" dirty="0" err="1">
                          <a:solidFill>
                            <a:srgbClr val="002060"/>
                          </a:solidFill>
                          <a:effectLst/>
                        </a:rPr>
                        <a:t>tộc</a:t>
                      </a:r>
                      <a:endParaRPr lang="en-US" sz="2000" b="0" dirty="0">
                        <a:solidFill>
                          <a:srgbClr val="002060"/>
                        </a:solidFill>
                        <a:effectLst/>
                      </a:endParaRPr>
                    </a:p>
                    <a:p>
                      <a:pPr algn="just">
                        <a:lnSpc>
                          <a:spcPct val="125000"/>
                        </a:lnSpc>
                        <a:spcAft>
                          <a:spcPts val="0"/>
                        </a:spcAft>
                      </a:pPr>
                      <a:r>
                        <a:rPr lang="en-US" sz="2000" b="0" dirty="0" err="1">
                          <a:solidFill>
                            <a:srgbClr val="002060"/>
                          </a:solidFill>
                          <a:effectLst/>
                        </a:rPr>
                        <a:t>Thờ</a:t>
                      </a:r>
                      <a:r>
                        <a:rPr lang="en-US" sz="2000" b="0" dirty="0">
                          <a:solidFill>
                            <a:srgbClr val="002060"/>
                          </a:solidFill>
                          <a:effectLst/>
                        </a:rPr>
                        <a:t> </a:t>
                      </a:r>
                      <a:r>
                        <a:rPr lang="en-US" sz="2000" b="0" dirty="0" err="1">
                          <a:solidFill>
                            <a:srgbClr val="002060"/>
                          </a:solidFill>
                          <a:effectLst/>
                        </a:rPr>
                        <a:t>các</a:t>
                      </a:r>
                      <a:r>
                        <a:rPr lang="en-US" sz="2000" b="0" dirty="0">
                          <a:solidFill>
                            <a:srgbClr val="002060"/>
                          </a:solidFill>
                          <a:effectLst/>
                        </a:rPr>
                        <a:t> </a:t>
                      </a:r>
                      <a:r>
                        <a:rPr lang="en-US" sz="2000" b="0" dirty="0" err="1">
                          <a:solidFill>
                            <a:srgbClr val="002060"/>
                          </a:solidFill>
                          <a:effectLst/>
                        </a:rPr>
                        <a:t>vị</a:t>
                      </a:r>
                      <a:r>
                        <a:rPr lang="en-US" sz="2000" b="0" dirty="0">
                          <a:solidFill>
                            <a:srgbClr val="002060"/>
                          </a:solidFill>
                          <a:effectLst/>
                        </a:rPr>
                        <a:t> </a:t>
                      </a:r>
                      <a:r>
                        <a:rPr lang="en-US" sz="2000" b="0" dirty="0" err="1">
                          <a:solidFill>
                            <a:srgbClr val="002060"/>
                          </a:solidFill>
                          <a:effectLst/>
                        </a:rPr>
                        <a:t>thần</a:t>
                      </a:r>
                      <a:r>
                        <a:rPr lang="en-US" sz="2000" b="0" dirty="0">
                          <a:solidFill>
                            <a:srgbClr val="002060"/>
                          </a:solidFill>
                          <a:effectLst/>
                        </a:rPr>
                        <a:t> </a:t>
                      </a:r>
                      <a:r>
                        <a:rPr lang="en-US" sz="2000" b="0" dirty="0" err="1">
                          <a:solidFill>
                            <a:srgbClr val="002060"/>
                          </a:solidFill>
                          <a:effectLst/>
                        </a:rPr>
                        <a:t>hiện</a:t>
                      </a:r>
                      <a:r>
                        <a:rPr lang="en-US" sz="2000" b="0" dirty="0">
                          <a:solidFill>
                            <a:srgbClr val="002060"/>
                          </a:solidFill>
                          <a:effectLst/>
                        </a:rPr>
                        <a:t> </a:t>
                      </a:r>
                      <a:r>
                        <a:rPr lang="en-US" sz="2000" b="0" dirty="0" err="1">
                          <a:solidFill>
                            <a:srgbClr val="002060"/>
                          </a:solidFill>
                          <a:effectLst/>
                        </a:rPr>
                        <a:t>tượng</a:t>
                      </a:r>
                      <a:r>
                        <a:rPr lang="en-US" sz="2000" b="0" dirty="0">
                          <a:solidFill>
                            <a:srgbClr val="002060"/>
                          </a:solidFill>
                          <a:effectLst/>
                        </a:rPr>
                        <a:t> </a:t>
                      </a:r>
                      <a:r>
                        <a:rPr lang="en-US" sz="2000" b="0" dirty="0" err="1">
                          <a:solidFill>
                            <a:srgbClr val="002060"/>
                          </a:solidFill>
                          <a:effectLst/>
                        </a:rPr>
                        <a:t>tự</a:t>
                      </a:r>
                      <a:r>
                        <a:rPr lang="en-US" sz="2000" b="0" dirty="0">
                          <a:solidFill>
                            <a:srgbClr val="002060"/>
                          </a:solidFill>
                          <a:effectLst/>
                        </a:rPr>
                        <a:t> </a:t>
                      </a:r>
                      <a:r>
                        <a:rPr lang="en-US" sz="2000" b="0" dirty="0" err="1">
                          <a:solidFill>
                            <a:srgbClr val="002060"/>
                          </a:solidFill>
                          <a:effectLst/>
                        </a:rPr>
                        <a:t>nhiên</a:t>
                      </a:r>
                      <a:r>
                        <a:rPr lang="en-US" sz="2000" b="0" dirty="0">
                          <a:solidFill>
                            <a:srgbClr val="002060"/>
                          </a:solidFill>
                          <a:effectLst/>
                        </a:rPr>
                        <a:t>: </a:t>
                      </a:r>
                      <a:r>
                        <a:rPr lang="en-US" sz="2000" b="0" dirty="0" err="1">
                          <a:solidFill>
                            <a:srgbClr val="002060"/>
                          </a:solidFill>
                          <a:effectLst/>
                        </a:rPr>
                        <a:t>mưa</a:t>
                      </a:r>
                      <a:r>
                        <a:rPr lang="en-US" sz="2000" b="0" dirty="0">
                          <a:solidFill>
                            <a:srgbClr val="002060"/>
                          </a:solidFill>
                          <a:effectLst/>
                        </a:rPr>
                        <a:t> </a:t>
                      </a:r>
                      <a:r>
                        <a:rPr lang="en-US" sz="2000" b="0" dirty="0" err="1">
                          <a:solidFill>
                            <a:srgbClr val="002060"/>
                          </a:solidFill>
                          <a:effectLst/>
                        </a:rPr>
                        <a:t>gió</a:t>
                      </a:r>
                      <a:r>
                        <a:rPr lang="en-US" sz="2000" b="0" dirty="0">
                          <a:solidFill>
                            <a:srgbClr val="002060"/>
                          </a:solidFill>
                          <a:effectLst/>
                        </a:rPr>
                        <a:t>, </a:t>
                      </a:r>
                      <a:r>
                        <a:rPr lang="en-US" sz="2000" b="0" dirty="0" err="1">
                          <a:solidFill>
                            <a:srgbClr val="002060"/>
                          </a:solidFill>
                          <a:effectLst/>
                        </a:rPr>
                        <a:t>sấm</a:t>
                      </a:r>
                      <a:r>
                        <a:rPr lang="en-US" sz="2000" b="0" dirty="0">
                          <a:solidFill>
                            <a:srgbClr val="002060"/>
                          </a:solidFill>
                          <a:effectLst/>
                        </a:rPr>
                        <a:t>, </a:t>
                      </a:r>
                      <a:r>
                        <a:rPr lang="en-US" sz="2000" b="0" dirty="0" err="1">
                          <a:solidFill>
                            <a:srgbClr val="002060"/>
                          </a:solidFill>
                          <a:effectLst/>
                        </a:rPr>
                        <a:t>chớp</a:t>
                      </a:r>
                      <a:r>
                        <a:rPr lang="en-US" sz="2000" b="0" dirty="0">
                          <a:solidFill>
                            <a:srgbClr val="002060"/>
                          </a:solidFill>
                          <a:effectLst/>
                        </a:rPr>
                        <a:t>…</a:t>
                      </a:r>
                    </a:p>
                    <a:p>
                      <a:pPr algn="just">
                        <a:lnSpc>
                          <a:spcPct val="125000"/>
                        </a:lnSpc>
                        <a:spcAft>
                          <a:spcPts val="0"/>
                        </a:spcAft>
                      </a:pPr>
                      <a:endParaRPr lang="en-US" sz="2000" b="0" dirty="0">
                        <a:solidFill>
                          <a:srgbClr val="002060"/>
                        </a:solidFill>
                        <a:effectLst/>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lnSpc>
                          <a:spcPct val="125000"/>
                        </a:lnSpc>
                        <a:spcAft>
                          <a:spcPts val="0"/>
                        </a:spcAft>
                      </a:pPr>
                      <a:endParaRPr lang="en-US" sz="20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9842258"/>
                  </a:ext>
                </a:extLst>
              </a:tr>
            </a:tbl>
          </a:graphicData>
        </a:graphic>
      </p:graphicFrame>
      <p:pic>
        <p:nvPicPr>
          <p:cNvPr id="6146" name="Picture 2" descr="Chùa Dâu - Chùa Phật Giá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9342" y="2878581"/>
            <a:ext cx="2635855" cy="17736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79342" y="4652263"/>
            <a:ext cx="3970386" cy="369332"/>
          </a:xfrm>
          <a:prstGeom prst="rect">
            <a:avLst/>
          </a:prstGeom>
          <a:noFill/>
        </p:spPr>
        <p:txBody>
          <a:bodyPr wrap="square" rtlCol="0">
            <a:spAutoFit/>
          </a:bodyPr>
          <a:lstStyle/>
          <a:p>
            <a:r>
              <a:rPr lang="en-US" dirty="0" err="1"/>
              <a:t>Chùa</a:t>
            </a:r>
            <a:r>
              <a:rPr lang="en-US" dirty="0"/>
              <a:t> </a:t>
            </a:r>
            <a:r>
              <a:rPr lang="en-US" dirty="0" err="1"/>
              <a:t>Dâu</a:t>
            </a:r>
            <a:r>
              <a:rPr lang="en-US" dirty="0"/>
              <a:t> – </a:t>
            </a:r>
            <a:r>
              <a:rPr lang="en-US" dirty="0" err="1"/>
              <a:t>Bắc</a:t>
            </a:r>
            <a:r>
              <a:rPr lang="en-US" dirty="0"/>
              <a:t> </a:t>
            </a:r>
            <a:r>
              <a:rPr lang="en-US" dirty="0" err="1"/>
              <a:t>Ninh</a:t>
            </a:r>
            <a:endParaRPr lang="en-US" dirty="0"/>
          </a:p>
        </p:txBody>
      </p:sp>
      <p:pic>
        <p:nvPicPr>
          <p:cNvPr id="6148" name="Picture 4" descr="Sĩ Nhiếp có phải là ông tổ ngành giáo dục Việt N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4793" y="510405"/>
            <a:ext cx="2734670" cy="17483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172200" y="2397899"/>
            <a:ext cx="2842997" cy="369332"/>
          </a:xfrm>
          <a:prstGeom prst="rect">
            <a:avLst/>
          </a:prstGeom>
          <a:noFill/>
        </p:spPr>
        <p:txBody>
          <a:bodyPr wrap="square" rtlCol="0">
            <a:spAutoFit/>
          </a:bodyPr>
          <a:lstStyle/>
          <a:p>
            <a:r>
              <a:rPr lang="en-US" dirty="0" err="1"/>
              <a:t>Đền</a:t>
            </a:r>
            <a:r>
              <a:rPr lang="en-US" dirty="0"/>
              <a:t> </a:t>
            </a:r>
            <a:r>
              <a:rPr lang="en-US" dirty="0" err="1"/>
              <a:t>Sĩ</a:t>
            </a:r>
            <a:r>
              <a:rPr lang="en-US" dirty="0"/>
              <a:t> </a:t>
            </a:r>
            <a:r>
              <a:rPr lang="en-US" dirty="0" err="1"/>
              <a:t>Nhiếp</a:t>
            </a:r>
            <a:r>
              <a:rPr lang="en-US" dirty="0"/>
              <a:t> – </a:t>
            </a:r>
            <a:r>
              <a:rPr lang="en-US" dirty="0" err="1"/>
              <a:t>Bắc</a:t>
            </a:r>
            <a:r>
              <a:rPr lang="en-US" dirty="0"/>
              <a:t> </a:t>
            </a:r>
            <a:r>
              <a:rPr lang="en-US" dirty="0" err="1"/>
              <a:t>Ninh</a:t>
            </a:r>
            <a:endParaRPr lang="en-US" dirty="0"/>
          </a:p>
        </p:txBody>
      </p:sp>
      <p:sp>
        <p:nvSpPr>
          <p:cNvPr id="7" name="Rectangle 6"/>
          <p:cNvSpPr/>
          <p:nvPr/>
        </p:nvSpPr>
        <p:spPr>
          <a:xfrm>
            <a:off x="339437" y="172029"/>
            <a:ext cx="5722993" cy="57005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i="1" dirty="0">
                <a:solidFill>
                  <a:srgbClr val="C00000"/>
                </a:solidFill>
              </a:rPr>
              <a:t>b .</a:t>
            </a:r>
            <a:r>
              <a:rPr lang="en-US" sz="2100" b="1" i="1" dirty="0" err="1">
                <a:solidFill>
                  <a:srgbClr val="C00000"/>
                </a:solidFill>
              </a:rPr>
              <a:t>Tôn</a:t>
            </a:r>
            <a:r>
              <a:rPr lang="en-US" sz="2100" b="1" i="1" dirty="0">
                <a:solidFill>
                  <a:srgbClr val="C00000"/>
                </a:solidFill>
              </a:rPr>
              <a:t> </a:t>
            </a:r>
            <a:r>
              <a:rPr lang="en-US" sz="2100" b="1" i="1" dirty="0" err="1">
                <a:solidFill>
                  <a:srgbClr val="C00000"/>
                </a:solidFill>
              </a:rPr>
              <a:t>giáo</a:t>
            </a:r>
            <a:r>
              <a:rPr lang="en-US" sz="2100" b="1" i="1" dirty="0">
                <a:solidFill>
                  <a:srgbClr val="C00000"/>
                </a:solidFill>
              </a:rPr>
              <a:t>, </a:t>
            </a:r>
            <a:r>
              <a:rPr lang="en-US" sz="2100" b="1" i="1" dirty="0" err="1">
                <a:solidFill>
                  <a:srgbClr val="C00000"/>
                </a:solidFill>
              </a:rPr>
              <a:t>tín</a:t>
            </a:r>
            <a:r>
              <a:rPr lang="en-US" sz="2100" b="1" i="1" dirty="0">
                <a:solidFill>
                  <a:srgbClr val="C00000"/>
                </a:solidFill>
              </a:rPr>
              <a:t> </a:t>
            </a:r>
            <a:r>
              <a:rPr lang="en-US" sz="2100" b="1" i="1" dirty="0" err="1">
                <a:solidFill>
                  <a:srgbClr val="C00000"/>
                </a:solidFill>
              </a:rPr>
              <a:t>ngưỡng</a:t>
            </a:r>
            <a:endParaRPr lang="en-US" sz="2100" b="1" i="1" dirty="0">
              <a:solidFill>
                <a:srgbClr val="C00000"/>
              </a:solidFill>
            </a:endParaRPr>
          </a:p>
        </p:txBody>
      </p:sp>
      <p:sp>
        <p:nvSpPr>
          <p:cNvPr id="4" name="Rectangle 6">
            <a:extLst>
              <a:ext uri="{FF2B5EF4-FFF2-40B4-BE49-F238E27FC236}">
                <a16:creationId xmlns:a16="http://schemas.microsoft.com/office/drawing/2014/main" id="{1FB59B66-DB2A-A172-4576-2EB22AE5AA69}"/>
              </a:ext>
            </a:extLst>
          </p:cNvPr>
          <p:cNvSpPr/>
          <p:nvPr/>
        </p:nvSpPr>
        <p:spPr>
          <a:xfrm>
            <a:off x="2133600" y="847218"/>
            <a:ext cx="1752600" cy="60143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i="1" dirty="0">
                <a:solidFill>
                  <a:srgbClr val="C00000"/>
                </a:solidFill>
              </a:rPr>
              <a:t>Nhóm 3,4</a:t>
            </a:r>
            <a:endParaRPr lang="en-US" sz="2100" b="1" i="1" dirty="0">
              <a:solidFill>
                <a:srgbClr val="C00000"/>
              </a:solidFill>
            </a:endParaRPr>
          </a:p>
        </p:txBody>
      </p:sp>
      <p:sp>
        <p:nvSpPr>
          <p:cNvPr id="8" name="Hộp Văn bản 7">
            <a:extLst>
              <a:ext uri="{FF2B5EF4-FFF2-40B4-BE49-F238E27FC236}">
                <a16:creationId xmlns:a16="http://schemas.microsoft.com/office/drawing/2014/main" id="{DF35EE71-6DB3-7432-D09E-9BE8AD1C27AE}"/>
              </a:ext>
            </a:extLst>
          </p:cNvPr>
          <p:cNvSpPr txBox="1"/>
          <p:nvPr/>
        </p:nvSpPr>
        <p:spPr>
          <a:xfrm>
            <a:off x="3254072" y="2258718"/>
            <a:ext cx="2635855" cy="1103635"/>
          </a:xfrm>
          <a:prstGeom prst="rect">
            <a:avLst/>
          </a:prstGeom>
          <a:noFill/>
        </p:spPr>
        <p:txBody>
          <a:bodyPr wrap="square">
            <a:spAutoFit/>
          </a:bodyPr>
          <a:lstStyle/>
          <a:p>
            <a:pPr algn="just">
              <a:lnSpc>
                <a:spcPct val="125000"/>
              </a:lnSpc>
              <a:spcAft>
                <a:spcPts val="0"/>
              </a:spcAft>
            </a:pPr>
            <a:r>
              <a:rPr lang="en-US" sz="1800" b="1" dirty="0" err="1">
                <a:solidFill>
                  <a:srgbClr val="FF0000"/>
                </a:solidFill>
                <a:effectLst/>
              </a:rPr>
              <a:t>Đạo</a:t>
            </a:r>
            <a:r>
              <a:rPr lang="en-US" sz="1800" b="1" dirty="0">
                <a:solidFill>
                  <a:srgbClr val="FF0000"/>
                </a:solidFill>
                <a:effectLst/>
              </a:rPr>
              <a:t> </a:t>
            </a:r>
            <a:r>
              <a:rPr lang="en-US" sz="1800" b="1" dirty="0" err="1">
                <a:solidFill>
                  <a:srgbClr val="FF0000"/>
                </a:solidFill>
                <a:effectLst/>
              </a:rPr>
              <a:t>Nho</a:t>
            </a:r>
            <a:endParaRPr lang="en-US" sz="1800" b="1" dirty="0">
              <a:solidFill>
                <a:srgbClr val="FF0000"/>
              </a:solidFill>
              <a:effectLst/>
            </a:endParaRPr>
          </a:p>
          <a:p>
            <a:pPr algn="just">
              <a:lnSpc>
                <a:spcPct val="125000"/>
              </a:lnSpc>
              <a:spcAft>
                <a:spcPts val="0"/>
              </a:spcAft>
            </a:pPr>
            <a:r>
              <a:rPr lang="en-US" sz="1800" b="1" dirty="0" err="1">
                <a:solidFill>
                  <a:srgbClr val="FF0000"/>
                </a:solidFill>
                <a:effectLst/>
              </a:rPr>
              <a:t>Đạo</a:t>
            </a:r>
            <a:r>
              <a:rPr lang="en-US" sz="1800" b="1" dirty="0">
                <a:solidFill>
                  <a:srgbClr val="FF0000"/>
                </a:solidFill>
                <a:effectLst/>
              </a:rPr>
              <a:t> </a:t>
            </a:r>
            <a:r>
              <a:rPr lang="en-US" sz="1800" b="1" dirty="0" err="1">
                <a:solidFill>
                  <a:srgbClr val="FF0000"/>
                </a:solidFill>
                <a:effectLst/>
              </a:rPr>
              <a:t>Phật</a:t>
            </a:r>
            <a:endParaRPr lang="en-US" sz="1800" b="1" dirty="0">
              <a:solidFill>
                <a:srgbClr val="FF0000"/>
              </a:solidFill>
              <a:effectLst/>
            </a:endParaRPr>
          </a:p>
          <a:p>
            <a:pPr algn="just">
              <a:lnSpc>
                <a:spcPct val="125000"/>
              </a:lnSpc>
              <a:spcAft>
                <a:spcPts val="0"/>
              </a:spcAft>
            </a:pPr>
            <a:r>
              <a:rPr lang="en-US" sz="1800" b="1" dirty="0" err="1">
                <a:solidFill>
                  <a:srgbClr val="FF0000"/>
                </a:solidFill>
                <a:effectLst/>
              </a:rPr>
              <a:t>Đạo</a:t>
            </a:r>
            <a:r>
              <a:rPr lang="en-US" sz="1800" b="1" dirty="0">
                <a:solidFill>
                  <a:srgbClr val="FF0000"/>
                </a:solidFill>
                <a:effectLst/>
              </a:rPr>
              <a:t> </a:t>
            </a:r>
            <a:r>
              <a:rPr lang="en-US" sz="1800" b="1" dirty="0" err="1">
                <a:solidFill>
                  <a:srgbClr val="FF0000"/>
                </a:solidFill>
                <a:effectLst/>
              </a:rPr>
              <a:t>giáo</a:t>
            </a:r>
            <a:endParaRPr lang="en-US"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924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26863793"/>
              </p:ext>
            </p:extLst>
          </p:nvPr>
        </p:nvGraphicFramePr>
        <p:xfrm>
          <a:off x="337060" y="1214069"/>
          <a:ext cx="5494028" cy="3468529"/>
        </p:xfrm>
        <a:graphic>
          <a:graphicData uri="http://schemas.openxmlformats.org/drawingml/2006/table">
            <a:tbl>
              <a:tblPr firstRow="1" firstCol="1" bandRow="1">
                <a:tableStyleId>{5C22544A-7EE6-4342-B048-85BDC9FD1C3A}</a:tableStyleId>
              </a:tblPr>
              <a:tblGrid>
                <a:gridCol w="2520288">
                  <a:extLst>
                    <a:ext uri="{9D8B030D-6E8A-4147-A177-3AD203B41FA5}">
                      <a16:colId xmlns:a16="http://schemas.microsoft.com/office/drawing/2014/main" val="2744531979"/>
                    </a:ext>
                  </a:extLst>
                </a:gridCol>
                <a:gridCol w="2973740">
                  <a:extLst>
                    <a:ext uri="{9D8B030D-6E8A-4147-A177-3AD203B41FA5}">
                      <a16:colId xmlns:a16="http://schemas.microsoft.com/office/drawing/2014/main" val="3917123951"/>
                    </a:ext>
                  </a:extLst>
                </a:gridCol>
              </a:tblGrid>
              <a:tr h="621840">
                <a:tc>
                  <a:txBody>
                    <a:bodyPr/>
                    <a:lstStyle/>
                    <a:p>
                      <a:pPr algn="ctr">
                        <a:lnSpc>
                          <a:spcPct val="107000"/>
                        </a:lnSpc>
                        <a:spcAft>
                          <a:spcPts val="0"/>
                        </a:spcAft>
                      </a:pPr>
                      <a:r>
                        <a:rPr lang="en-US" sz="2000" b="1" dirty="0" err="1">
                          <a:solidFill>
                            <a:srgbClr val="002060"/>
                          </a:solidFill>
                          <a:effectLst/>
                        </a:rPr>
                        <a:t>Bản</a:t>
                      </a:r>
                      <a:r>
                        <a:rPr lang="en-US" sz="2000" b="1" dirty="0">
                          <a:solidFill>
                            <a:srgbClr val="002060"/>
                          </a:solidFill>
                          <a:effectLst/>
                        </a:rPr>
                        <a:t> </a:t>
                      </a:r>
                      <a:r>
                        <a:rPr lang="en-US" sz="2000" b="1" dirty="0" err="1">
                          <a:solidFill>
                            <a:srgbClr val="002060"/>
                          </a:solidFill>
                          <a:effectLst/>
                        </a:rPr>
                        <a:t>sắc</a:t>
                      </a:r>
                      <a:r>
                        <a:rPr lang="en-US" sz="2000" b="1" dirty="0">
                          <a:solidFill>
                            <a:srgbClr val="002060"/>
                          </a:solidFill>
                          <a:effectLst/>
                        </a:rPr>
                        <a:t> </a:t>
                      </a:r>
                      <a:r>
                        <a:rPr lang="en-US" sz="2000" b="1" dirty="0" err="1">
                          <a:solidFill>
                            <a:srgbClr val="002060"/>
                          </a:solidFill>
                          <a:effectLst/>
                        </a:rPr>
                        <a:t>của</a:t>
                      </a:r>
                      <a:r>
                        <a:rPr lang="en-US" sz="2000" b="1" baseline="0" dirty="0">
                          <a:solidFill>
                            <a:srgbClr val="002060"/>
                          </a:solidFill>
                          <a:effectLst/>
                        </a:rPr>
                        <a:t> </a:t>
                      </a:r>
                      <a:r>
                        <a:rPr lang="en-US" sz="2000" b="1" baseline="0" dirty="0" err="1">
                          <a:solidFill>
                            <a:srgbClr val="002060"/>
                          </a:solidFill>
                          <a:effectLst/>
                        </a:rPr>
                        <a:t>người</a:t>
                      </a:r>
                      <a:r>
                        <a:rPr lang="en-US" sz="2000" b="1" baseline="0" dirty="0">
                          <a:solidFill>
                            <a:srgbClr val="002060"/>
                          </a:solidFill>
                          <a:effectLst/>
                        </a:rPr>
                        <a:t> </a:t>
                      </a:r>
                      <a:r>
                        <a:rPr lang="en-US" sz="2000" b="1" baseline="0" dirty="0" err="1">
                          <a:solidFill>
                            <a:srgbClr val="002060"/>
                          </a:solidFill>
                          <a:effectLst/>
                        </a:rPr>
                        <a:t>Việt</a:t>
                      </a:r>
                      <a:endParaRPr lang="en-US" sz="2000" b="1" dirty="0">
                        <a:solidFill>
                          <a:srgbClr val="002060"/>
                        </a:solidFill>
                        <a:effectLst/>
                      </a:endParaRPr>
                    </a:p>
                    <a:p>
                      <a:pPr algn="ctr">
                        <a:lnSpc>
                          <a:spcPct val="107000"/>
                        </a:lnSpc>
                        <a:spcAft>
                          <a:spcPts val="0"/>
                        </a:spcAft>
                      </a:pPr>
                      <a:r>
                        <a:rPr lang="en-US" sz="2000" b="1" dirty="0">
                          <a:solidFill>
                            <a:srgbClr val="002060"/>
                          </a:solidFill>
                          <a:effectLst/>
                        </a:rPr>
                        <a:t> </a:t>
                      </a:r>
                      <a:endParaRPr lang="en-US"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ct val="107000"/>
                        </a:lnSpc>
                        <a:spcAft>
                          <a:spcPts val="0"/>
                        </a:spcAft>
                      </a:pPr>
                      <a:r>
                        <a:rPr lang="en-US" sz="2000" b="1" dirty="0" err="1">
                          <a:solidFill>
                            <a:srgbClr val="002060"/>
                          </a:solidFill>
                          <a:effectLst/>
                        </a:rPr>
                        <a:t>Tiếp</a:t>
                      </a:r>
                      <a:r>
                        <a:rPr lang="en-US" sz="2000" b="1" baseline="0" dirty="0">
                          <a:solidFill>
                            <a:srgbClr val="002060"/>
                          </a:solidFill>
                          <a:effectLst/>
                        </a:rPr>
                        <a:t> </a:t>
                      </a:r>
                      <a:r>
                        <a:rPr lang="en-US" sz="2000" b="1" baseline="0" dirty="0" err="1">
                          <a:solidFill>
                            <a:srgbClr val="002060"/>
                          </a:solidFill>
                          <a:effectLst/>
                        </a:rPr>
                        <a:t>thu</a:t>
                      </a:r>
                      <a:r>
                        <a:rPr lang="en-US" sz="2000" b="1" baseline="0" dirty="0">
                          <a:solidFill>
                            <a:srgbClr val="002060"/>
                          </a:solidFill>
                          <a:effectLst/>
                        </a:rPr>
                        <a:t> </a:t>
                      </a:r>
                      <a:r>
                        <a:rPr lang="en-US" sz="2000" b="1" baseline="0" dirty="0" err="1">
                          <a:solidFill>
                            <a:srgbClr val="002060"/>
                          </a:solidFill>
                          <a:effectLst/>
                        </a:rPr>
                        <a:t>của</a:t>
                      </a:r>
                      <a:r>
                        <a:rPr lang="en-US" sz="2000" b="1" dirty="0">
                          <a:solidFill>
                            <a:srgbClr val="002060"/>
                          </a:solidFill>
                          <a:effectLst/>
                        </a:rPr>
                        <a:t> </a:t>
                      </a:r>
                      <a:r>
                        <a:rPr lang="en-US" sz="2000" b="1" dirty="0" err="1">
                          <a:solidFill>
                            <a:srgbClr val="002060"/>
                          </a:solidFill>
                          <a:effectLst/>
                        </a:rPr>
                        <a:t>người</a:t>
                      </a:r>
                      <a:r>
                        <a:rPr lang="en-US" sz="2000" b="1" dirty="0">
                          <a:solidFill>
                            <a:srgbClr val="002060"/>
                          </a:solidFill>
                          <a:effectLst/>
                        </a:rPr>
                        <a:t> </a:t>
                      </a:r>
                      <a:r>
                        <a:rPr lang="en-US" sz="2000" b="1" dirty="0" err="1">
                          <a:solidFill>
                            <a:srgbClr val="002060"/>
                          </a:solidFill>
                          <a:effectLst/>
                        </a:rPr>
                        <a:t>Hán</a:t>
                      </a:r>
                      <a:endParaRPr lang="en-US"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399430289"/>
                  </a:ext>
                </a:extLst>
              </a:tr>
              <a:tr h="2830735">
                <a:tc>
                  <a:txBody>
                    <a:bodyPr/>
                    <a:lstStyle/>
                    <a:p>
                      <a:pPr algn="just">
                        <a:lnSpc>
                          <a:spcPct val="150000"/>
                        </a:lnSpc>
                        <a:spcAft>
                          <a:spcPts val="0"/>
                        </a:spcAft>
                      </a:pPr>
                      <a:r>
                        <a:rPr lang="en-US" sz="2100" b="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Nghề</a:t>
                      </a:r>
                      <a:r>
                        <a:rPr lang="en-US" sz="21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b="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đúc</a:t>
                      </a:r>
                      <a:r>
                        <a:rPr lang="en-US" sz="21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b="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đồng</a:t>
                      </a:r>
                      <a:r>
                        <a:rPr lang="en-US" sz="21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b="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làm</a:t>
                      </a:r>
                      <a:r>
                        <a:rPr lang="en-US" sz="21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b="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gốm</a:t>
                      </a:r>
                      <a:r>
                        <a:rPr lang="en-US" sz="21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b="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chưa</a:t>
                      </a:r>
                      <a:r>
                        <a:rPr lang="en-US" sz="21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b="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tráng</a:t>
                      </a:r>
                      <a:r>
                        <a:rPr lang="en-US" sz="21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men</a:t>
                      </a:r>
                    </a:p>
                    <a:p>
                      <a:pPr algn="just">
                        <a:lnSpc>
                          <a:spcPct val="125000"/>
                        </a:lnSpc>
                        <a:spcAft>
                          <a:spcPts val="0"/>
                        </a:spcAft>
                      </a:pPr>
                      <a:endParaRPr lang="en-US" sz="2000" b="0" dirty="0">
                        <a:solidFill>
                          <a:srgbClr val="002060"/>
                        </a:solidFill>
                        <a:effectLst/>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lnSpc>
                          <a:spcPct val="150000"/>
                        </a:lnSpc>
                        <a:spcAft>
                          <a:spcPts val="0"/>
                        </a:spcAft>
                      </a:pPr>
                      <a:endParaRPr lang="en-US" sz="21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9842258"/>
                  </a:ext>
                </a:extLst>
              </a:tr>
            </a:tbl>
          </a:graphicData>
        </a:graphic>
      </p:graphicFrame>
      <p:sp>
        <p:nvSpPr>
          <p:cNvPr id="7" name="Rectangle 6"/>
          <p:cNvSpPr/>
          <p:nvPr/>
        </p:nvSpPr>
        <p:spPr>
          <a:xfrm>
            <a:off x="1676400" y="0"/>
            <a:ext cx="2620200" cy="49680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i="1" dirty="0">
                <a:solidFill>
                  <a:srgbClr val="C00000"/>
                </a:solidFill>
              </a:rPr>
              <a:t>c. </a:t>
            </a:r>
            <a:r>
              <a:rPr lang="en-US" sz="2100" b="1" i="1" dirty="0" err="1">
                <a:solidFill>
                  <a:srgbClr val="C00000"/>
                </a:solidFill>
              </a:rPr>
              <a:t>Khoa</a:t>
            </a:r>
            <a:r>
              <a:rPr lang="en-US" sz="2100" b="1" i="1" dirty="0">
                <a:solidFill>
                  <a:srgbClr val="C00000"/>
                </a:solidFill>
              </a:rPr>
              <a:t> </a:t>
            </a:r>
            <a:r>
              <a:rPr lang="en-US" sz="2100" b="1" i="1" dirty="0" err="1">
                <a:solidFill>
                  <a:srgbClr val="C00000"/>
                </a:solidFill>
              </a:rPr>
              <a:t>học</a:t>
            </a:r>
            <a:r>
              <a:rPr lang="en-US" sz="2100" b="1" i="1" dirty="0">
                <a:solidFill>
                  <a:srgbClr val="C00000"/>
                </a:solidFill>
              </a:rPr>
              <a:t>, </a:t>
            </a:r>
            <a:r>
              <a:rPr lang="en-US" sz="2100" b="1" i="1" dirty="0" err="1">
                <a:solidFill>
                  <a:srgbClr val="C00000"/>
                </a:solidFill>
              </a:rPr>
              <a:t>kĩ</a:t>
            </a:r>
            <a:r>
              <a:rPr lang="en-US" sz="2100" b="1" i="1" dirty="0">
                <a:solidFill>
                  <a:srgbClr val="C00000"/>
                </a:solidFill>
              </a:rPr>
              <a:t> </a:t>
            </a:r>
            <a:r>
              <a:rPr lang="en-US" sz="2100" b="1" i="1" dirty="0" err="1">
                <a:solidFill>
                  <a:srgbClr val="C00000"/>
                </a:solidFill>
              </a:rPr>
              <a:t>thuật</a:t>
            </a:r>
            <a:endParaRPr lang="en-US" sz="2100" b="1" i="1" dirty="0">
              <a:solidFill>
                <a:srgbClr val="C00000"/>
              </a:solidFill>
            </a:endParaRPr>
          </a:p>
        </p:txBody>
      </p:sp>
      <p:pic>
        <p:nvPicPr>
          <p:cNvPr id="8" name="Picture 6" descr="https://tiasang.com.vn/Portals/0/Luy%20lau%20A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0879" y="3151841"/>
            <a:ext cx="2813634" cy="151325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562600" y="4686871"/>
            <a:ext cx="3233058" cy="369332"/>
          </a:xfrm>
          <a:prstGeom prst="rect">
            <a:avLst/>
          </a:prstGeom>
          <a:noFill/>
        </p:spPr>
        <p:txBody>
          <a:bodyPr wrap="square" rtlCol="0">
            <a:spAutoFit/>
          </a:bodyPr>
          <a:lstStyle/>
          <a:p>
            <a:r>
              <a:rPr lang="en-US" dirty="0" err="1"/>
              <a:t>Gốm</a:t>
            </a:r>
            <a:r>
              <a:rPr lang="en-US" dirty="0"/>
              <a:t> </a:t>
            </a:r>
            <a:r>
              <a:rPr lang="en-US" dirty="0" err="1"/>
              <a:t>Luy</a:t>
            </a:r>
            <a:r>
              <a:rPr lang="en-US" dirty="0"/>
              <a:t> </a:t>
            </a:r>
            <a:r>
              <a:rPr lang="en-US" dirty="0" err="1"/>
              <a:t>Lâu</a:t>
            </a:r>
            <a:r>
              <a:rPr lang="en-US" dirty="0"/>
              <a:t> (</a:t>
            </a:r>
            <a:r>
              <a:rPr lang="en-US" dirty="0" err="1"/>
              <a:t>thời</a:t>
            </a:r>
            <a:r>
              <a:rPr lang="en-US" dirty="0"/>
              <a:t> TK I - III)</a:t>
            </a:r>
          </a:p>
        </p:txBody>
      </p:sp>
      <p:pic>
        <p:nvPicPr>
          <p:cNvPr id="10" name="Picture 2" descr="219. Hoa văn trang trí trên đồ gốm Phùng Nguyên – Lược Sử Tộc Việ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0740" y="217376"/>
            <a:ext cx="2454918" cy="241400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019800" y="2712533"/>
            <a:ext cx="2214608" cy="369332"/>
          </a:xfrm>
          <a:prstGeom prst="rect">
            <a:avLst/>
          </a:prstGeom>
          <a:noFill/>
        </p:spPr>
        <p:txBody>
          <a:bodyPr wrap="square" rtlCol="0">
            <a:spAutoFit/>
          </a:bodyPr>
          <a:lstStyle/>
          <a:p>
            <a:r>
              <a:rPr lang="en-US" dirty="0" err="1"/>
              <a:t>Gốm</a:t>
            </a:r>
            <a:r>
              <a:rPr lang="en-US" dirty="0"/>
              <a:t> </a:t>
            </a:r>
            <a:r>
              <a:rPr lang="en-US" dirty="0" err="1"/>
              <a:t>Đông</a:t>
            </a:r>
            <a:r>
              <a:rPr lang="en-US" dirty="0"/>
              <a:t> </a:t>
            </a:r>
            <a:r>
              <a:rPr lang="en-US" dirty="0" err="1"/>
              <a:t>Sơn</a:t>
            </a:r>
            <a:endParaRPr lang="en-US" dirty="0"/>
          </a:p>
        </p:txBody>
      </p:sp>
      <p:sp>
        <p:nvSpPr>
          <p:cNvPr id="3" name="Rectangle 6">
            <a:extLst>
              <a:ext uri="{FF2B5EF4-FFF2-40B4-BE49-F238E27FC236}">
                <a16:creationId xmlns:a16="http://schemas.microsoft.com/office/drawing/2014/main" id="{23C4E54A-F047-CC7C-65D6-F5E99670CE9F}"/>
              </a:ext>
            </a:extLst>
          </p:cNvPr>
          <p:cNvSpPr/>
          <p:nvPr/>
        </p:nvSpPr>
        <p:spPr>
          <a:xfrm>
            <a:off x="2207774" y="595785"/>
            <a:ext cx="1752600" cy="60143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i="1" dirty="0">
                <a:solidFill>
                  <a:srgbClr val="C00000"/>
                </a:solidFill>
              </a:rPr>
              <a:t>Nhóm 3,4</a:t>
            </a:r>
            <a:endParaRPr lang="en-US" sz="2100" b="1" i="1" dirty="0">
              <a:solidFill>
                <a:srgbClr val="C00000"/>
              </a:solidFill>
            </a:endParaRPr>
          </a:p>
        </p:txBody>
      </p:sp>
      <p:sp>
        <p:nvSpPr>
          <p:cNvPr id="5" name="Hộp Văn bản 4">
            <a:extLst>
              <a:ext uri="{FF2B5EF4-FFF2-40B4-BE49-F238E27FC236}">
                <a16:creationId xmlns:a16="http://schemas.microsoft.com/office/drawing/2014/main" id="{17CAEDF4-F1D7-2899-513F-9D241A0CF6CC}"/>
              </a:ext>
            </a:extLst>
          </p:cNvPr>
          <p:cNvSpPr txBox="1"/>
          <p:nvPr/>
        </p:nvSpPr>
        <p:spPr>
          <a:xfrm>
            <a:off x="2814547" y="1764090"/>
            <a:ext cx="3048000" cy="2352952"/>
          </a:xfrm>
          <a:prstGeom prst="rect">
            <a:avLst/>
          </a:prstGeom>
          <a:noFill/>
        </p:spPr>
        <p:txBody>
          <a:bodyPr wrap="square">
            <a:spAutoFit/>
          </a:bodyPr>
          <a:lstStyle/>
          <a:p>
            <a:pPr algn="just">
              <a:lnSpc>
                <a:spcPct val="150000"/>
              </a:lnSpc>
              <a:spcAft>
                <a:spcPts val="0"/>
              </a:spcAft>
            </a:pP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Học</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kĩ</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thuật</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dệt</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vải</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bông</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gốm</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phong</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cách</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Lưỡng</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Quảng</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tráng</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men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chữ</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Hán</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trên</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gốm</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đồng</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nghề</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làm</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giấy</a:t>
            </a: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08362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301448" y="1701248"/>
            <a:ext cx="2514600" cy="1447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solidFill>
                  <a:srgbClr val="FF0000"/>
                </a:solidFill>
                <a:latin typeface="Times New Roman" pitchFamily="18" charset="0"/>
                <a:cs typeface="Times New Roman" pitchFamily="18" charset="0"/>
              </a:rPr>
              <a:t>Tiếp</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thu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có</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chọn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lọc</a:t>
            </a:r>
            <a:endParaRPr lang="en-US" sz="2400" b="1" dirty="0">
              <a:solidFill>
                <a:srgbClr val="FF0000"/>
              </a:solidFill>
              <a:latin typeface="Times New Roman" pitchFamily="18" charset="0"/>
              <a:cs typeface="Times New Roman" pitchFamily="18" charset="0"/>
            </a:endParaRPr>
          </a:p>
        </p:txBody>
      </p:sp>
      <p:sp>
        <p:nvSpPr>
          <p:cNvPr id="5" name="Oval 4"/>
          <p:cNvSpPr/>
          <p:nvPr/>
        </p:nvSpPr>
        <p:spPr>
          <a:xfrm>
            <a:off x="354495" y="439602"/>
            <a:ext cx="2362200" cy="163415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7" name="Oval 6"/>
          <p:cNvSpPr/>
          <p:nvPr/>
        </p:nvSpPr>
        <p:spPr>
          <a:xfrm>
            <a:off x="3200400" y="0"/>
            <a:ext cx="2514600" cy="135255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6" name="Oval 5"/>
          <p:cNvSpPr/>
          <p:nvPr/>
        </p:nvSpPr>
        <p:spPr>
          <a:xfrm>
            <a:off x="6248400" y="427591"/>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8" name="Oval 7"/>
          <p:cNvSpPr/>
          <p:nvPr/>
        </p:nvSpPr>
        <p:spPr>
          <a:xfrm>
            <a:off x="6248400"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9" name="Oval 8"/>
          <p:cNvSpPr/>
          <p:nvPr/>
        </p:nvSpPr>
        <p:spPr>
          <a:xfrm>
            <a:off x="3230217" y="3714750"/>
            <a:ext cx="2667000" cy="130080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10" name="Oval 9"/>
          <p:cNvSpPr/>
          <p:nvPr/>
        </p:nvSpPr>
        <p:spPr>
          <a:xfrm>
            <a:off x="16565"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11" name="Up Arrow 10"/>
          <p:cNvSpPr/>
          <p:nvPr/>
        </p:nvSpPr>
        <p:spPr>
          <a:xfrm>
            <a:off x="4343401" y="1352550"/>
            <a:ext cx="392596" cy="34869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p:cNvSpPr/>
          <p:nvPr/>
        </p:nvSpPr>
        <p:spPr>
          <a:xfrm rot="17351264">
            <a:off x="2708066" y="1649654"/>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rot="14625908">
            <a:off x="2875332" y="2663896"/>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rot="3540486">
            <a:off x="5859031" y="1507235"/>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rot="7199476">
            <a:off x="5872321" y="2605597"/>
            <a:ext cx="394171" cy="47348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10800000">
            <a:off x="4343400" y="3247678"/>
            <a:ext cx="394171" cy="46707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8565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301448" y="1701248"/>
            <a:ext cx="2514600" cy="1447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solidFill>
                  <a:srgbClr val="FF0000"/>
                </a:solidFill>
                <a:latin typeface="Times New Roman" pitchFamily="18" charset="0"/>
                <a:cs typeface="Times New Roman" pitchFamily="18" charset="0"/>
              </a:rPr>
              <a:t>Tiếp</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thu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có</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chọn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lọc</a:t>
            </a:r>
            <a:endParaRPr lang="en-US" sz="2400" b="1" dirty="0">
              <a:solidFill>
                <a:srgbClr val="FF0000"/>
              </a:solidFill>
              <a:latin typeface="Times New Roman" pitchFamily="18" charset="0"/>
              <a:cs typeface="Times New Roman" pitchFamily="18" charset="0"/>
            </a:endParaRPr>
          </a:p>
        </p:txBody>
      </p:sp>
      <p:sp>
        <p:nvSpPr>
          <p:cNvPr id="5" name="Oval 4"/>
          <p:cNvSpPr/>
          <p:nvPr/>
        </p:nvSpPr>
        <p:spPr>
          <a:xfrm>
            <a:off x="354495" y="439602"/>
            <a:ext cx="2362200" cy="163415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1. </a:t>
            </a:r>
            <a:r>
              <a:rPr lang="nl-NL" sz="1400" b="1" dirty="0">
                <a:solidFill>
                  <a:srgbClr val="FF0000"/>
                </a:solidFill>
                <a:latin typeface="Times New Roman" pitchFamily="18" charset="0"/>
                <a:cs typeface="Times New Roman" pitchFamily="18" charset="0"/>
              </a:rPr>
              <a:t>Tiếp thụ một số kĩ thuật tiến bộ của Trung Quốc như làm giấy, dệt lụa, kĩ thuật bón phân bắc trong trồng trọt</a:t>
            </a:r>
            <a:endParaRPr lang="en-US" sz="1400" b="1" dirty="0">
              <a:solidFill>
                <a:srgbClr val="FF0000"/>
              </a:solidFill>
              <a:latin typeface="Times New Roman" pitchFamily="18" charset="0"/>
              <a:cs typeface="Times New Roman" pitchFamily="18" charset="0"/>
            </a:endParaRPr>
          </a:p>
        </p:txBody>
      </p:sp>
      <p:sp>
        <p:nvSpPr>
          <p:cNvPr id="7" name="Oval 6"/>
          <p:cNvSpPr/>
          <p:nvPr/>
        </p:nvSpPr>
        <p:spPr>
          <a:xfrm>
            <a:off x="3200400" y="0"/>
            <a:ext cx="2514600" cy="135255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6" name="Oval 5"/>
          <p:cNvSpPr/>
          <p:nvPr/>
        </p:nvSpPr>
        <p:spPr>
          <a:xfrm>
            <a:off x="6248400" y="427591"/>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8" name="Oval 7"/>
          <p:cNvSpPr/>
          <p:nvPr/>
        </p:nvSpPr>
        <p:spPr>
          <a:xfrm>
            <a:off x="6248400"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9" name="Oval 8"/>
          <p:cNvSpPr/>
          <p:nvPr/>
        </p:nvSpPr>
        <p:spPr>
          <a:xfrm>
            <a:off x="3230217" y="3714750"/>
            <a:ext cx="2667000" cy="130080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10" name="Oval 9"/>
          <p:cNvSpPr/>
          <p:nvPr/>
        </p:nvSpPr>
        <p:spPr>
          <a:xfrm>
            <a:off x="16565"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11" name="Up Arrow 10"/>
          <p:cNvSpPr/>
          <p:nvPr/>
        </p:nvSpPr>
        <p:spPr>
          <a:xfrm>
            <a:off x="4343401" y="1352550"/>
            <a:ext cx="392596" cy="34869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p:cNvSpPr/>
          <p:nvPr/>
        </p:nvSpPr>
        <p:spPr>
          <a:xfrm rot="17351264">
            <a:off x="2708066" y="1649654"/>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rot="14625908">
            <a:off x="2875332" y="2663896"/>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rot="3540486">
            <a:off x="5859031" y="1507235"/>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rot="7199476">
            <a:off x="5872321" y="2605597"/>
            <a:ext cx="394171" cy="47348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10800000">
            <a:off x="4343400" y="3247678"/>
            <a:ext cx="394171" cy="46707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420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ghề xưa,nghề nghiệp ngày xưa của ông c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55" y="592282"/>
            <a:ext cx="4177145" cy="358681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6255" y="4243254"/>
            <a:ext cx="4177145" cy="761747"/>
          </a:xfrm>
          <a:prstGeom prst="rect">
            <a:avLst/>
          </a:prstGeom>
          <a:solidFill>
            <a:schemeClr val="bg2"/>
          </a:solidFill>
        </p:spPr>
        <p:txBody>
          <a:bodyPr wrap="square" lIns="68580" tIns="34290" rIns="68580" bIns="34290">
            <a:spAutoFit/>
          </a:bodyPr>
          <a:lstStyle/>
          <a:p>
            <a:r>
              <a:rPr lang="vi-VN" sz="1500" i="1" dirty="0">
                <a:solidFill>
                  <a:srgbClr val="000000"/>
                </a:solidFill>
                <a:latin typeface="arial" panose="020B0604020202020204" pitchFamily="34" charset="0"/>
              </a:rPr>
              <a:t>Ảnh chụp những người thợ trong một xưởng làm giấy. Thời xưa, giấy được làm từ vỏ cây,</a:t>
            </a:r>
            <a:r>
              <a:rPr lang="vi-VN" sz="1500" dirty="0"/>
              <a:t> </a:t>
            </a:r>
            <a:r>
              <a:rPr lang="vi-VN" sz="1500" i="1" dirty="0">
                <a:solidFill>
                  <a:srgbClr val="000000"/>
                </a:solidFill>
                <a:latin typeface="arial" panose="020B0604020202020204" pitchFamily="34" charset="0"/>
              </a:rPr>
              <a:t>ngâm, giã, ép,... qua nhiều công đoạn.</a:t>
            </a:r>
            <a:endParaRPr lang="vi-VN" sz="1500" dirty="0"/>
          </a:p>
        </p:txBody>
      </p:sp>
      <p:pic>
        <p:nvPicPr>
          <p:cNvPr id="3" name="Picture 2"/>
          <p:cNvPicPr>
            <a:picLocks noChangeAspect="1"/>
          </p:cNvPicPr>
          <p:nvPr/>
        </p:nvPicPr>
        <p:blipFill>
          <a:blip r:embed="rId3"/>
          <a:stretch>
            <a:fillRect/>
          </a:stretch>
        </p:blipFill>
        <p:spPr>
          <a:xfrm>
            <a:off x="4551218" y="592282"/>
            <a:ext cx="4416137" cy="3586812"/>
          </a:xfrm>
          <a:prstGeom prst="rect">
            <a:avLst/>
          </a:prstGeom>
        </p:spPr>
      </p:pic>
      <p:sp>
        <p:nvSpPr>
          <p:cNvPr id="7" name="Rectangle 6"/>
          <p:cNvSpPr/>
          <p:nvPr/>
        </p:nvSpPr>
        <p:spPr>
          <a:xfrm>
            <a:off x="4722669" y="4252040"/>
            <a:ext cx="4008510" cy="300083"/>
          </a:xfrm>
          <a:prstGeom prst="rect">
            <a:avLst/>
          </a:prstGeom>
          <a:solidFill>
            <a:schemeClr val="bg2"/>
          </a:solidFill>
        </p:spPr>
        <p:txBody>
          <a:bodyPr wrap="square" lIns="68580" tIns="34290" rIns="68580" bIns="34290">
            <a:spAutoFit/>
          </a:bodyPr>
          <a:lstStyle/>
          <a:p>
            <a:pPr algn="ctr"/>
            <a:r>
              <a:rPr lang="vi-VN" sz="1500" i="1" dirty="0">
                <a:solidFill>
                  <a:srgbClr val="000000"/>
                </a:solidFill>
                <a:latin typeface="arial" panose="020B0604020202020204" pitchFamily="34" charset="0"/>
              </a:rPr>
              <a:t>Nghề chế tạo đồ thủy tinh</a:t>
            </a:r>
            <a:endParaRPr lang="vi-VN" sz="1500" dirty="0"/>
          </a:p>
        </p:txBody>
      </p:sp>
    </p:spTree>
    <p:extLst>
      <p:ext uri="{BB962C8B-B14F-4D97-AF65-F5344CB8AC3E}">
        <p14:creationId xmlns:p14="http://schemas.microsoft.com/office/powerpoint/2010/main" val="394065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301448" y="1701248"/>
            <a:ext cx="2514600" cy="1447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solidFill>
                  <a:srgbClr val="FF0000"/>
                </a:solidFill>
                <a:latin typeface="Times New Roman" pitchFamily="18" charset="0"/>
                <a:cs typeface="Times New Roman" pitchFamily="18" charset="0"/>
              </a:rPr>
              <a:t>Tiếp</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thu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có</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chọn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lọc</a:t>
            </a:r>
            <a:endParaRPr lang="en-US" sz="2400" b="1" dirty="0">
              <a:solidFill>
                <a:srgbClr val="FF0000"/>
              </a:solidFill>
              <a:latin typeface="Times New Roman" pitchFamily="18" charset="0"/>
              <a:cs typeface="Times New Roman" pitchFamily="18" charset="0"/>
            </a:endParaRPr>
          </a:p>
        </p:txBody>
      </p:sp>
      <p:sp>
        <p:nvSpPr>
          <p:cNvPr id="5" name="Oval 4"/>
          <p:cNvSpPr/>
          <p:nvPr/>
        </p:nvSpPr>
        <p:spPr>
          <a:xfrm>
            <a:off x="354495" y="439602"/>
            <a:ext cx="2362200" cy="163415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1. </a:t>
            </a:r>
            <a:r>
              <a:rPr lang="nl-NL" sz="1400" b="1" dirty="0">
                <a:solidFill>
                  <a:srgbClr val="FF0000"/>
                </a:solidFill>
                <a:latin typeface="Times New Roman" pitchFamily="18" charset="0"/>
                <a:cs typeface="Times New Roman" pitchFamily="18" charset="0"/>
              </a:rPr>
              <a:t>Tiếp thụ một số kĩ thuật tiến bộ của Trung Quốc như làm giấy, dệt lụa, kĩ thuật bón phân bắc trong trồng trọt</a:t>
            </a:r>
            <a:endParaRPr lang="en-US" sz="1400" b="1" dirty="0">
              <a:solidFill>
                <a:srgbClr val="FF0000"/>
              </a:solidFill>
              <a:latin typeface="Times New Roman" pitchFamily="18" charset="0"/>
              <a:cs typeface="Times New Roman" pitchFamily="18" charset="0"/>
            </a:endParaRPr>
          </a:p>
        </p:txBody>
      </p:sp>
      <p:sp>
        <p:nvSpPr>
          <p:cNvPr id="7" name="Oval 6"/>
          <p:cNvSpPr/>
          <p:nvPr/>
        </p:nvSpPr>
        <p:spPr>
          <a:xfrm>
            <a:off x="3200400" y="0"/>
            <a:ext cx="2514600" cy="135255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2. </a:t>
            </a:r>
            <a:r>
              <a:rPr lang="nl-NL" sz="1400" b="1" dirty="0">
                <a:solidFill>
                  <a:srgbClr val="FF0000"/>
                </a:solidFill>
                <a:latin typeface="Times New Roman" pitchFamily="18" charset="0"/>
                <a:cs typeface="Times New Roman" pitchFamily="18" charset="0"/>
              </a:rPr>
              <a:t>Tiếp thụ chữ Hán, một số quy tắc lễ nghĩa, cách đặt tên họ giống người Hán</a:t>
            </a:r>
            <a:endParaRPr lang="en-US" sz="1400" b="1" dirty="0">
              <a:solidFill>
                <a:srgbClr val="FF0000"/>
              </a:solidFill>
              <a:latin typeface="Times New Roman" pitchFamily="18" charset="0"/>
              <a:cs typeface="Times New Roman" pitchFamily="18" charset="0"/>
            </a:endParaRPr>
          </a:p>
        </p:txBody>
      </p:sp>
      <p:sp>
        <p:nvSpPr>
          <p:cNvPr id="6" name="Oval 5"/>
          <p:cNvSpPr/>
          <p:nvPr/>
        </p:nvSpPr>
        <p:spPr>
          <a:xfrm>
            <a:off x="6248400" y="427591"/>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8" name="Oval 7"/>
          <p:cNvSpPr/>
          <p:nvPr/>
        </p:nvSpPr>
        <p:spPr>
          <a:xfrm>
            <a:off x="6248400"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9" name="Oval 8"/>
          <p:cNvSpPr/>
          <p:nvPr/>
        </p:nvSpPr>
        <p:spPr>
          <a:xfrm>
            <a:off x="3230217" y="3714750"/>
            <a:ext cx="2667000" cy="130080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10" name="Oval 9"/>
          <p:cNvSpPr/>
          <p:nvPr/>
        </p:nvSpPr>
        <p:spPr>
          <a:xfrm>
            <a:off x="16565"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11" name="Up Arrow 10"/>
          <p:cNvSpPr/>
          <p:nvPr/>
        </p:nvSpPr>
        <p:spPr>
          <a:xfrm>
            <a:off x="4343401" y="1352550"/>
            <a:ext cx="392596" cy="34869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p:cNvSpPr/>
          <p:nvPr/>
        </p:nvSpPr>
        <p:spPr>
          <a:xfrm rot="17351264">
            <a:off x="2708066" y="1649654"/>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rot="14625908">
            <a:off x="2875332" y="2663896"/>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rot="3540486">
            <a:off x="5859031" y="1507235"/>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rot="7199476">
            <a:off x="5872321" y="2605597"/>
            <a:ext cx="394171" cy="47348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10800000">
            <a:off x="4343400" y="3247678"/>
            <a:ext cx="394171" cy="46707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769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nodePh="1">
                                  <p:stCondLst>
                                    <p:cond delay="0"/>
                                  </p:stCondLst>
                                  <p:endCondLst>
                                    <p:cond evt="begin" delay="0">
                                      <p:tn val="10"/>
                                    </p:cond>
                                  </p:end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nodePh="1">
                                  <p:stCondLst>
                                    <p:cond delay="0"/>
                                  </p:stCondLst>
                                  <p:endCondLst>
                                    <p:cond evt="begin" delay="0">
                                      <p:tn val="15"/>
                                    </p:cond>
                                  </p:end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barn(inVertical)">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nodePh="1">
                                  <p:stCondLst>
                                    <p:cond delay="0"/>
                                  </p:stCondLst>
                                  <p:endCondLst>
                                    <p:cond evt="begin" delay="0">
                                      <p:tn val="20"/>
                                    </p:cond>
                                  </p:end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barn(inVertical)">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nodePh="1">
                                  <p:stCondLst>
                                    <p:cond delay="0"/>
                                  </p:stCondLst>
                                  <p:endCondLst>
                                    <p:cond evt="begin" delay="0">
                                      <p:tn val="25"/>
                                    </p:cond>
                                  </p:end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additive="base">
                                        <p:cTn id="2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y2meta.com-GIAO CHÂU DƯỚI SỰ CAI TRỊ CỦA NHÀ TRIỆU VÀ NHÀ HÁN _ PHIM HOẠT HÌNH 2022 _ NGƯỢC DÒNG LỊCH SỬ-(480p).mp4">
            <a:hlinkClick r:id="" action="ppaction://media"/>
          </p:cNvPr>
          <p:cNvPicPr>
            <a:picLocks noChangeAspect="1"/>
          </p:cNvPicPr>
          <p:nvPr>
            <a:videoFile r:link="rId1"/>
            <p:extLst>
              <p:ext uri="{DAA4B4D4-6D71-4841-9C94-3DE7FCFB9230}">
                <p14:media xmlns:p14="http://schemas.microsoft.com/office/powerpoint/2010/main" r:embed="rId2">
                  <p14:trim st="424801.0496" end="86989.9648"/>
                </p14:media>
              </p:ext>
            </p:extLst>
          </p:nvPr>
        </p:nvPicPr>
        <p:blipFill>
          <a:blip r:embed="rId4"/>
          <a:stretch>
            <a:fillRect/>
          </a:stretch>
        </p:blipFill>
        <p:spPr>
          <a:xfrm>
            <a:off x="381000" y="209550"/>
            <a:ext cx="8305799" cy="4572000"/>
          </a:xfrm>
          <a:prstGeom prst="rect">
            <a:avLst/>
          </a:prstGeom>
        </p:spPr>
      </p:pic>
    </p:spTree>
    <p:extLst>
      <p:ext uri="{BB962C8B-B14F-4D97-AF65-F5344CB8AC3E}">
        <p14:creationId xmlns:p14="http://schemas.microsoft.com/office/powerpoint/2010/main" val="30379610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825 Chữ Hán thông dụ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0" name="Picture 4" descr="Tại sao phải tập viết chữ Hán? - Tiếng Trung Kaix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2" y="7937"/>
            <a:ext cx="4051852" cy="317341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CHỮ NÔM và CỐNG HIẾN với VĂN HỌC CỔ VIỆT NAM - Phần 1 - THÁNH ĐỊA VIỆT NAM  HỌ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742950"/>
            <a:ext cx="4572000" cy="4162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389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barn(inVertical)">
                                      <p:cBhvr>
                                        <p:cTn id="7" dur="500"/>
                                        <p:tgtEl>
                                          <p:spTgt spid="92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222"/>
                                        </p:tgtEl>
                                        <p:attrNameLst>
                                          <p:attrName>style.visibility</p:attrName>
                                        </p:attrNameLst>
                                      </p:cBhvr>
                                      <p:to>
                                        <p:strVal val="visible"/>
                                      </p:to>
                                    </p:set>
                                    <p:animEffect transition="in" filter="barn(inVertical)">
                                      <p:cBhvr>
                                        <p:cTn id="12"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301448" y="1701248"/>
            <a:ext cx="2514600" cy="1447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solidFill>
                  <a:srgbClr val="FF0000"/>
                </a:solidFill>
                <a:latin typeface="Times New Roman" pitchFamily="18" charset="0"/>
                <a:cs typeface="Times New Roman" pitchFamily="18" charset="0"/>
              </a:rPr>
              <a:t>Tiếp</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thu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có</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chọn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lọc</a:t>
            </a:r>
            <a:endParaRPr lang="en-US" sz="2400" b="1" dirty="0">
              <a:solidFill>
                <a:srgbClr val="FF0000"/>
              </a:solidFill>
              <a:latin typeface="Times New Roman" pitchFamily="18" charset="0"/>
              <a:cs typeface="Times New Roman" pitchFamily="18" charset="0"/>
            </a:endParaRPr>
          </a:p>
        </p:txBody>
      </p:sp>
      <p:sp>
        <p:nvSpPr>
          <p:cNvPr id="5" name="Oval 4"/>
          <p:cNvSpPr/>
          <p:nvPr/>
        </p:nvSpPr>
        <p:spPr>
          <a:xfrm>
            <a:off x="354495" y="439602"/>
            <a:ext cx="2362200" cy="163415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1. </a:t>
            </a:r>
            <a:r>
              <a:rPr lang="nl-NL" sz="1400" b="1" dirty="0">
                <a:solidFill>
                  <a:srgbClr val="FF0000"/>
                </a:solidFill>
                <a:latin typeface="Times New Roman" pitchFamily="18" charset="0"/>
                <a:cs typeface="Times New Roman" pitchFamily="18" charset="0"/>
              </a:rPr>
              <a:t>Tiếp thụ một số kĩ thuật tiến bộ của Trung Quốc như làm giấy, dệt lụa, kĩ thuật bón phân bắc trong trồng trọt</a:t>
            </a:r>
            <a:endParaRPr lang="en-US" sz="1400" b="1" dirty="0">
              <a:solidFill>
                <a:srgbClr val="FF0000"/>
              </a:solidFill>
              <a:latin typeface="Times New Roman" pitchFamily="18" charset="0"/>
              <a:cs typeface="Times New Roman" pitchFamily="18" charset="0"/>
            </a:endParaRPr>
          </a:p>
        </p:txBody>
      </p:sp>
      <p:sp>
        <p:nvSpPr>
          <p:cNvPr id="7" name="Oval 6"/>
          <p:cNvSpPr/>
          <p:nvPr/>
        </p:nvSpPr>
        <p:spPr>
          <a:xfrm>
            <a:off x="3200400" y="0"/>
            <a:ext cx="2514600" cy="135255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2. </a:t>
            </a:r>
            <a:r>
              <a:rPr lang="nl-NL" sz="1400" b="1" dirty="0">
                <a:solidFill>
                  <a:srgbClr val="FF0000"/>
                </a:solidFill>
                <a:latin typeface="Times New Roman" pitchFamily="18" charset="0"/>
                <a:cs typeface="Times New Roman" pitchFamily="18" charset="0"/>
              </a:rPr>
              <a:t>Tiếp thụ chữ Hán, một số quy tắc lễ nghĩa, cách đặt tên họ giống người Hán</a:t>
            </a:r>
            <a:endParaRPr lang="en-US" sz="1400" b="1" dirty="0">
              <a:solidFill>
                <a:srgbClr val="FF0000"/>
              </a:solidFill>
              <a:latin typeface="Times New Roman" pitchFamily="18" charset="0"/>
              <a:cs typeface="Times New Roman" pitchFamily="18" charset="0"/>
            </a:endParaRPr>
          </a:p>
        </p:txBody>
      </p:sp>
      <p:sp>
        <p:nvSpPr>
          <p:cNvPr id="6" name="Oval 5"/>
          <p:cNvSpPr/>
          <p:nvPr/>
        </p:nvSpPr>
        <p:spPr>
          <a:xfrm>
            <a:off x="6248400" y="427591"/>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4. </a:t>
            </a:r>
            <a:r>
              <a:rPr lang="nl-NL" sz="1400" b="1" dirty="0">
                <a:solidFill>
                  <a:srgbClr val="FF0000"/>
                </a:solidFill>
                <a:latin typeface="Times New Roman" pitchFamily="18" charset="0"/>
                <a:cs typeface="Times New Roman" pitchFamily="18" charset="0"/>
              </a:rPr>
              <a:t>Chịu ảnh hướng của tư tưởng ra trưởng phụ quyền nhưng vẫn giữ truyền thống tôn trọng người già và phụ nữ</a:t>
            </a:r>
            <a:endParaRPr lang="en-US" sz="1400" b="1" dirty="0">
              <a:solidFill>
                <a:srgbClr val="FF0000"/>
              </a:solidFill>
              <a:latin typeface="Times New Roman" pitchFamily="18" charset="0"/>
              <a:cs typeface="Times New Roman" pitchFamily="18" charset="0"/>
            </a:endParaRPr>
          </a:p>
        </p:txBody>
      </p:sp>
      <p:sp>
        <p:nvSpPr>
          <p:cNvPr id="8" name="Oval 7"/>
          <p:cNvSpPr/>
          <p:nvPr/>
        </p:nvSpPr>
        <p:spPr>
          <a:xfrm>
            <a:off x="6248400"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9" name="Oval 8"/>
          <p:cNvSpPr/>
          <p:nvPr/>
        </p:nvSpPr>
        <p:spPr>
          <a:xfrm>
            <a:off x="3230217" y="3714750"/>
            <a:ext cx="2667000" cy="130080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10" name="Oval 9"/>
          <p:cNvSpPr/>
          <p:nvPr/>
        </p:nvSpPr>
        <p:spPr>
          <a:xfrm>
            <a:off x="16565"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FF0000"/>
              </a:solidFill>
              <a:latin typeface="Times New Roman" pitchFamily="18" charset="0"/>
              <a:cs typeface="Times New Roman" pitchFamily="18" charset="0"/>
            </a:endParaRPr>
          </a:p>
        </p:txBody>
      </p:sp>
      <p:sp>
        <p:nvSpPr>
          <p:cNvPr id="11" name="Up Arrow 10"/>
          <p:cNvSpPr/>
          <p:nvPr/>
        </p:nvSpPr>
        <p:spPr>
          <a:xfrm>
            <a:off x="4343401" y="1352550"/>
            <a:ext cx="392596" cy="34869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p:cNvSpPr/>
          <p:nvPr/>
        </p:nvSpPr>
        <p:spPr>
          <a:xfrm rot="17351264">
            <a:off x="2708066" y="1649654"/>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rot="14625908">
            <a:off x="2875332" y="2663896"/>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rot="3540486">
            <a:off x="5859031" y="1507235"/>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rot="7199476">
            <a:off x="5872321" y="2605597"/>
            <a:ext cx="394171" cy="47348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10800000">
            <a:off x="4343400" y="3247678"/>
            <a:ext cx="394171" cy="46707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680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ntitle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85750"/>
            <a:ext cx="4340087" cy="4217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group of people riding elephants&#10;&#10;Description automatically generated with low confidence">
            <a:extLst>
              <a:ext uri="{FF2B5EF4-FFF2-40B4-BE49-F238E27FC236}">
                <a16:creationId xmlns:a16="http://schemas.microsoft.com/office/drawing/2014/main" id="{59173414-A4E4-4053-BD31-931DC1B1ABFD}"/>
              </a:ext>
            </a:extLst>
          </p:cNvPr>
          <p:cNvPicPr>
            <a:picLocks noChangeAspect="1"/>
          </p:cNvPicPr>
          <p:nvPr/>
        </p:nvPicPr>
        <p:blipFill rotWithShape="1">
          <a:blip r:embed="rId3"/>
          <a:srcRect l="10721" r="13577" b="-4"/>
          <a:stretch/>
        </p:blipFill>
        <p:spPr>
          <a:xfrm>
            <a:off x="192157" y="309770"/>
            <a:ext cx="4343400" cy="42175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5529671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301448" y="1701248"/>
            <a:ext cx="2514600" cy="1447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solidFill>
                  <a:srgbClr val="FF0000"/>
                </a:solidFill>
                <a:latin typeface="Times New Roman" pitchFamily="18" charset="0"/>
                <a:cs typeface="Times New Roman" pitchFamily="18" charset="0"/>
              </a:rPr>
              <a:t>Tiếp</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thu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có</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chọn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lọc</a:t>
            </a:r>
            <a:endParaRPr lang="en-US" sz="2400" b="1" dirty="0">
              <a:solidFill>
                <a:srgbClr val="FF0000"/>
              </a:solidFill>
              <a:latin typeface="Times New Roman" pitchFamily="18" charset="0"/>
              <a:cs typeface="Times New Roman" pitchFamily="18" charset="0"/>
            </a:endParaRPr>
          </a:p>
        </p:txBody>
      </p:sp>
      <p:sp>
        <p:nvSpPr>
          <p:cNvPr id="5" name="Oval 4"/>
          <p:cNvSpPr/>
          <p:nvPr/>
        </p:nvSpPr>
        <p:spPr>
          <a:xfrm>
            <a:off x="354495" y="439602"/>
            <a:ext cx="2362200" cy="163415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1. </a:t>
            </a:r>
            <a:r>
              <a:rPr lang="nl-NL" sz="1400" b="1" dirty="0">
                <a:solidFill>
                  <a:srgbClr val="FF0000"/>
                </a:solidFill>
                <a:latin typeface="Times New Roman" pitchFamily="18" charset="0"/>
                <a:cs typeface="Times New Roman" pitchFamily="18" charset="0"/>
              </a:rPr>
              <a:t>Tiếp thụ một số kĩ thuật tiến bộ của Trung Quốc như làm giấy, dệt lụa, kĩ thuật bón phân bắc trong trồng trọt</a:t>
            </a:r>
            <a:endParaRPr lang="en-US" sz="1400" b="1" dirty="0">
              <a:solidFill>
                <a:srgbClr val="FF0000"/>
              </a:solidFill>
              <a:latin typeface="Times New Roman" pitchFamily="18" charset="0"/>
              <a:cs typeface="Times New Roman" pitchFamily="18" charset="0"/>
            </a:endParaRPr>
          </a:p>
        </p:txBody>
      </p:sp>
      <p:sp>
        <p:nvSpPr>
          <p:cNvPr id="7" name="Oval 6"/>
          <p:cNvSpPr/>
          <p:nvPr/>
        </p:nvSpPr>
        <p:spPr>
          <a:xfrm>
            <a:off x="3200400" y="0"/>
            <a:ext cx="2514600" cy="135255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2. </a:t>
            </a:r>
            <a:r>
              <a:rPr lang="nl-NL" sz="1400" b="1" dirty="0">
                <a:solidFill>
                  <a:srgbClr val="FF0000"/>
                </a:solidFill>
                <a:latin typeface="Times New Roman" pitchFamily="18" charset="0"/>
                <a:cs typeface="Times New Roman" pitchFamily="18" charset="0"/>
              </a:rPr>
              <a:t>Tiếp thụ chữ Hán, một số quy tắc lễ nghĩa, cách đặt tên họ giống người Hán</a:t>
            </a:r>
            <a:endParaRPr lang="en-US" sz="1400" b="1" dirty="0">
              <a:solidFill>
                <a:srgbClr val="FF0000"/>
              </a:solidFill>
              <a:latin typeface="Times New Roman" pitchFamily="18" charset="0"/>
              <a:cs typeface="Times New Roman" pitchFamily="18" charset="0"/>
            </a:endParaRPr>
          </a:p>
        </p:txBody>
      </p:sp>
      <p:sp>
        <p:nvSpPr>
          <p:cNvPr id="6" name="Oval 5"/>
          <p:cNvSpPr/>
          <p:nvPr/>
        </p:nvSpPr>
        <p:spPr>
          <a:xfrm>
            <a:off x="6248400" y="427591"/>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4. </a:t>
            </a:r>
            <a:r>
              <a:rPr lang="nl-NL" sz="1400" b="1" dirty="0">
                <a:solidFill>
                  <a:srgbClr val="FF0000"/>
                </a:solidFill>
                <a:latin typeface="Times New Roman" pitchFamily="18" charset="0"/>
                <a:cs typeface="Times New Roman" pitchFamily="18" charset="0"/>
              </a:rPr>
              <a:t>Chịu ảnh hướng của tư tưởng ra trưởng phụ quyền nhưng vẫn giữ truyền thống tôn trọng người già và phụ nữ</a:t>
            </a:r>
            <a:endParaRPr lang="en-US" sz="1400" b="1" dirty="0">
              <a:solidFill>
                <a:srgbClr val="FF0000"/>
              </a:solidFill>
              <a:latin typeface="Times New Roman" pitchFamily="18" charset="0"/>
              <a:cs typeface="Times New Roman" pitchFamily="18" charset="0"/>
            </a:endParaRPr>
          </a:p>
        </p:txBody>
      </p:sp>
      <p:sp>
        <p:nvSpPr>
          <p:cNvPr id="8" name="Oval 7"/>
          <p:cNvSpPr/>
          <p:nvPr/>
        </p:nvSpPr>
        <p:spPr>
          <a:xfrm>
            <a:off x="6248400"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7. </a:t>
            </a:r>
            <a:r>
              <a:rPr lang="nl-NL" sz="1400" b="1" dirty="0">
                <a:solidFill>
                  <a:srgbClr val="FF0000"/>
                </a:solidFill>
                <a:latin typeface="Times New Roman" pitchFamily="18" charset="0"/>
                <a:cs typeface="Times New Roman" pitchFamily="18" charset="0"/>
              </a:rPr>
              <a:t>Đón nhận một số dòng Phật giáo. Xuất hiện nhiều vị cao tăng nổi tiếng </a:t>
            </a:r>
            <a:endParaRPr lang="en-US" sz="1400" b="1" dirty="0">
              <a:solidFill>
                <a:srgbClr val="FF0000"/>
              </a:solidFill>
              <a:latin typeface="Times New Roman" pitchFamily="18" charset="0"/>
              <a:cs typeface="Times New Roman" pitchFamily="18" charset="0"/>
            </a:endParaRPr>
          </a:p>
        </p:txBody>
      </p:sp>
      <p:sp>
        <p:nvSpPr>
          <p:cNvPr id="9" name="Oval 8"/>
          <p:cNvSpPr/>
          <p:nvPr/>
        </p:nvSpPr>
        <p:spPr>
          <a:xfrm>
            <a:off x="3230217" y="3714750"/>
            <a:ext cx="2667000" cy="130080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8. </a:t>
            </a:r>
            <a:r>
              <a:rPr lang="nl-NL" sz="1400" b="1" dirty="0">
                <a:solidFill>
                  <a:srgbClr val="FF0000"/>
                </a:solidFill>
                <a:latin typeface="Times New Roman" pitchFamily="18" charset="0"/>
                <a:cs typeface="Times New Roman" pitchFamily="18" charset="0"/>
              </a:rPr>
              <a:t>Tiếp thu đạo giáo, có sự hòa nhập với tín ngưỡng dân gian</a:t>
            </a:r>
            <a:endParaRPr lang="en-US" sz="1400" b="1" dirty="0">
              <a:solidFill>
                <a:srgbClr val="FF0000"/>
              </a:solidFill>
              <a:latin typeface="Times New Roman" pitchFamily="18" charset="0"/>
              <a:cs typeface="Times New Roman" pitchFamily="18" charset="0"/>
            </a:endParaRPr>
          </a:p>
        </p:txBody>
      </p:sp>
      <p:sp>
        <p:nvSpPr>
          <p:cNvPr id="10" name="Oval 9"/>
          <p:cNvSpPr/>
          <p:nvPr/>
        </p:nvSpPr>
        <p:spPr>
          <a:xfrm>
            <a:off x="16565" y="2510665"/>
            <a:ext cx="2667000" cy="164617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400" b="1" u="sng" dirty="0">
                <a:solidFill>
                  <a:srgbClr val="FF0000"/>
                </a:solidFill>
                <a:latin typeface="Times New Roman" pitchFamily="18" charset="0"/>
                <a:cs typeface="Times New Roman" pitchFamily="18" charset="0"/>
              </a:rPr>
              <a:t>10. </a:t>
            </a:r>
            <a:r>
              <a:rPr lang="nl-NL" sz="1400" b="1" dirty="0">
                <a:solidFill>
                  <a:srgbClr val="FF0000"/>
                </a:solidFill>
                <a:latin typeface="Times New Roman" pitchFamily="18" charset="0"/>
                <a:cs typeface="Times New Roman" pitchFamily="18" charset="0"/>
              </a:rPr>
              <a:t>Tiếp thư một số lễ tết nhưng đã có sự vận dụng cho phù hợp với văn hóa người Việt</a:t>
            </a:r>
            <a:endParaRPr lang="en-US" sz="1400" b="1" dirty="0">
              <a:solidFill>
                <a:srgbClr val="FF0000"/>
              </a:solidFill>
              <a:latin typeface="Times New Roman" pitchFamily="18" charset="0"/>
              <a:cs typeface="Times New Roman" pitchFamily="18" charset="0"/>
            </a:endParaRPr>
          </a:p>
        </p:txBody>
      </p:sp>
      <p:sp>
        <p:nvSpPr>
          <p:cNvPr id="11" name="Up Arrow 10"/>
          <p:cNvSpPr/>
          <p:nvPr/>
        </p:nvSpPr>
        <p:spPr>
          <a:xfrm>
            <a:off x="4343401" y="1352550"/>
            <a:ext cx="392596" cy="34869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p:cNvSpPr/>
          <p:nvPr/>
        </p:nvSpPr>
        <p:spPr>
          <a:xfrm rot="17351264">
            <a:off x="2708066" y="1649654"/>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rot="14625908">
            <a:off x="2875332" y="2663896"/>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rot="3540486">
            <a:off x="5859031" y="1507235"/>
            <a:ext cx="394171" cy="683846"/>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rot="7199476">
            <a:off x="5872321" y="2605597"/>
            <a:ext cx="394171" cy="47348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10800000">
            <a:off x="4343400" y="3247678"/>
            <a:ext cx="394171" cy="46707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740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 calcmode="lin" valueType="num">
                                      <p:cBhvr additive="base">
                                        <p:cTn id="1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2"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8132" name="AutoShape 4"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8134" name="AutoShape 6"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4" descr="trung-thu-trung-quoc-gan-lien-voi-truyen-thuyet-hang-nga-hau-nghe.jpg"/>
          <p:cNvPicPr>
            <a:picLocks noChangeAspect="1"/>
          </p:cNvPicPr>
          <p:nvPr/>
        </p:nvPicPr>
        <p:blipFill>
          <a:blip r:embed="rId2"/>
          <a:stretch>
            <a:fillRect/>
          </a:stretch>
        </p:blipFill>
        <p:spPr>
          <a:xfrm>
            <a:off x="0" y="0"/>
            <a:ext cx="3733800" cy="2614613"/>
          </a:xfrm>
          <a:prstGeom prst="rect">
            <a:avLst/>
          </a:prstGeom>
        </p:spPr>
      </p:pic>
      <p:pic>
        <p:nvPicPr>
          <p:cNvPr id="6" name="Picture 5" descr="ngay-tet-trung-thu-doan-vien.jpg"/>
          <p:cNvPicPr>
            <a:picLocks noChangeAspect="1"/>
          </p:cNvPicPr>
          <p:nvPr/>
        </p:nvPicPr>
        <p:blipFill>
          <a:blip r:embed="rId3"/>
          <a:stretch>
            <a:fillRect/>
          </a:stretch>
        </p:blipFill>
        <p:spPr>
          <a:xfrm>
            <a:off x="0" y="2495550"/>
            <a:ext cx="3737836" cy="2190750"/>
          </a:xfrm>
          <a:prstGeom prst="rect">
            <a:avLst/>
          </a:prstGeom>
        </p:spPr>
      </p:pic>
      <p:pic>
        <p:nvPicPr>
          <p:cNvPr id="7" name="Picture 6" descr="hinh-anh-chu-cuoi-va-chi-hang-dep-nhat-cho-may-tinh-20.jpg"/>
          <p:cNvPicPr>
            <a:picLocks noChangeAspect="1"/>
          </p:cNvPicPr>
          <p:nvPr/>
        </p:nvPicPr>
        <p:blipFill>
          <a:blip r:embed="rId4"/>
          <a:stretch>
            <a:fillRect/>
          </a:stretch>
        </p:blipFill>
        <p:spPr>
          <a:xfrm>
            <a:off x="4648200" y="0"/>
            <a:ext cx="4267200" cy="2571750"/>
          </a:xfrm>
          <a:prstGeom prst="rect">
            <a:avLst/>
          </a:prstGeom>
        </p:spPr>
      </p:pic>
      <p:pic>
        <p:nvPicPr>
          <p:cNvPr id="8" name="Picture 7" descr="IMG_0541(1).jpg"/>
          <p:cNvPicPr>
            <a:picLocks noChangeAspect="1"/>
          </p:cNvPicPr>
          <p:nvPr/>
        </p:nvPicPr>
        <p:blipFill>
          <a:blip r:embed="rId5" cstate="print"/>
          <a:stretch>
            <a:fillRect/>
          </a:stretch>
        </p:blipFill>
        <p:spPr>
          <a:xfrm>
            <a:off x="4724400" y="2571750"/>
            <a:ext cx="4191000" cy="2057399"/>
          </a:xfrm>
          <a:prstGeom prst="rect">
            <a:avLst/>
          </a:prstGeom>
        </p:spPr>
      </p:pic>
      <p:sp>
        <p:nvSpPr>
          <p:cNvPr id="9" name="Rectangle 8"/>
          <p:cNvSpPr/>
          <p:nvPr/>
        </p:nvSpPr>
        <p:spPr>
          <a:xfrm>
            <a:off x="0" y="4774168"/>
            <a:ext cx="4572000" cy="369332"/>
          </a:xfrm>
          <a:prstGeom prst="rect">
            <a:avLst/>
          </a:prstGeom>
        </p:spPr>
        <p:txBody>
          <a:bodyPr>
            <a:spAutoFit/>
          </a:bodyPr>
          <a:lstStyle/>
          <a:p>
            <a:r>
              <a:rPr lang="nl-NL" b="1" dirty="0">
                <a:solidFill>
                  <a:srgbClr val="FF0000"/>
                </a:solidFill>
                <a:latin typeface="Times New Roman" pitchFamily="18" charset="0"/>
                <a:ea typeface="Calibri" pitchFamily="34" charset="0"/>
                <a:cs typeface="Times New Roman" pitchFamily="18" charset="0"/>
              </a:rPr>
              <a:t>Trung thu Trung Quốc</a:t>
            </a:r>
            <a:endParaRPr lang="en-US" dirty="0"/>
          </a:p>
        </p:txBody>
      </p:sp>
      <p:sp>
        <p:nvSpPr>
          <p:cNvPr id="10" name="Rectangle 9"/>
          <p:cNvSpPr/>
          <p:nvPr/>
        </p:nvSpPr>
        <p:spPr>
          <a:xfrm>
            <a:off x="4800600" y="4774168"/>
            <a:ext cx="4572000" cy="369332"/>
          </a:xfrm>
          <a:prstGeom prst="rect">
            <a:avLst/>
          </a:prstGeom>
        </p:spPr>
        <p:txBody>
          <a:bodyPr>
            <a:spAutoFit/>
          </a:bodyPr>
          <a:lstStyle/>
          <a:p>
            <a:r>
              <a:rPr lang="nl-NL" b="1" dirty="0">
                <a:solidFill>
                  <a:srgbClr val="FF0000"/>
                </a:solidFill>
                <a:latin typeface="Times New Roman" pitchFamily="18" charset="0"/>
                <a:ea typeface="Calibri" pitchFamily="34" charset="0"/>
                <a:cs typeface="Times New Roman" pitchFamily="18" charset="0"/>
              </a:rPr>
              <a:t>Trung thu Việt Nam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heckerboard(across)">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2"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8132" name="AutoShape 4"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8134" name="AutoShape 6"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 name="Rectangle 8"/>
          <p:cNvSpPr/>
          <p:nvPr/>
        </p:nvSpPr>
        <p:spPr>
          <a:xfrm>
            <a:off x="304800" y="3943350"/>
            <a:ext cx="3962400" cy="954107"/>
          </a:xfrm>
          <a:prstGeom prst="rect">
            <a:avLst/>
          </a:prstGeom>
        </p:spPr>
        <p:txBody>
          <a:bodyPr wrap="square">
            <a:spAutoFit/>
          </a:bodyPr>
          <a:lstStyle/>
          <a:p>
            <a:r>
              <a:rPr lang="nl-NL" sz="2800" b="1" dirty="0">
                <a:solidFill>
                  <a:srgbClr val="FF0000"/>
                </a:solidFill>
                <a:latin typeface="Times New Roman" pitchFamily="18" charset="0"/>
                <a:ea typeface="Calibri" pitchFamily="34" charset="0"/>
                <a:cs typeface="Times New Roman" pitchFamily="18" charset="0"/>
              </a:rPr>
              <a:t>Ngày thất tịch (7/7) Trung Quốc</a:t>
            </a:r>
            <a:endParaRPr lang="en-US" sz="2800" dirty="0"/>
          </a:p>
        </p:txBody>
      </p:sp>
      <p:sp>
        <p:nvSpPr>
          <p:cNvPr id="10" name="Rectangle 9"/>
          <p:cNvSpPr/>
          <p:nvPr/>
        </p:nvSpPr>
        <p:spPr>
          <a:xfrm>
            <a:off x="5410200" y="3943350"/>
            <a:ext cx="3581400" cy="954107"/>
          </a:xfrm>
          <a:prstGeom prst="rect">
            <a:avLst/>
          </a:prstGeom>
        </p:spPr>
        <p:txBody>
          <a:bodyPr wrap="square">
            <a:spAutoFit/>
          </a:bodyPr>
          <a:lstStyle/>
          <a:p>
            <a:r>
              <a:rPr lang="nl-NL" sz="2800" b="1" dirty="0">
                <a:solidFill>
                  <a:srgbClr val="FF0000"/>
                </a:solidFill>
                <a:latin typeface="Times New Roman" pitchFamily="18" charset="0"/>
                <a:ea typeface="Calibri" pitchFamily="34" charset="0"/>
                <a:cs typeface="Times New Roman" pitchFamily="18" charset="0"/>
              </a:rPr>
              <a:t>Ngày thất tịch (7/7) Việt Nam</a:t>
            </a:r>
            <a:endParaRPr lang="en-US" sz="2800" dirty="0"/>
          </a:p>
        </p:txBody>
      </p:sp>
      <p:pic>
        <p:nvPicPr>
          <p:cNvPr id="11" name="Picture 10" descr="su-tich-y-nghia-ngay-nguu-lang-chuc-nu-mung-7-7-am-lich.jpg"/>
          <p:cNvPicPr>
            <a:picLocks noChangeAspect="1"/>
          </p:cNvPicPr>
          <p:nvPr/>
        </p:nvPicPr>
        <p:blipFill>
          <a:blip r:embed="rId2"/>
          <a:stretch>
            <a:fillRect/>
          </a:stretch>
        </p:blipFill>
        <p:spPr>
          <a:xfrm>
            <a:off x="0" y="1"/>
            <a:ext cx="4876800" cy="3790949"/>
          </a:xfrm>
          <a:prstGeom prst="rect">
            <a:avLst/>
          </a:prstGeom>
        </p:spPr>
      </p:pic>
      <p:pic>
        <p:nvPicPr>
          <p:cNvPr id="12" name="Picture 11" descr="images.jpg"/>
          <p:cNvPicPr>
            <a:picLocks noChangeAspect="1"/>
          </p:cNvPicPr>
          <p:nvPr/>
        </p:nvPicPr>
        <p:blipFill>
          <a:blip r:embed="rId3"/>
          <a:stretch>
            <a:fillRect/>
          </a:stretch>
        </p:blipFill>
        <p:spPr>
          <a:xfrm>
            <a:off x="5029200" y="0"/>
            <a:ext cx="4114800" cy="3790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amond(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2"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8132" name="AutoShape 4"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8134" name="AutoShape 6" descr="Tìm hiểu phong tục đón Tết trung thu ở Trung Quốc - gắn liền với truyền thuyết Hằng Nga - Hậu Nghệ"/>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 name="Rectangle 8"/>
          <p:cNvSpPr/>
          <p:nvPr/>
        </p:nvSpPr>
        <p:spPr>
          <a:xfrm>
            <a:off x="0" y="4743390"/>
            <a:ext cx="3962400" cy="400110"/>
          </a:xfrm>
          <a:prstGeom prst="rect">
            <a:avLst/>
          </a:prstGeom>
        </p:spPr>
        <p:txBody>
          <a:bodyPr wrap="square">
            <a:spAutoFit/>
          </a:bodyPr>
          <a:lstStyle/>
          <a:p>
            <a:r>
              <a:rPr lang="nl-NL" sz="2000" b="1" dirty="0">
                <a:solidFill>
                  <a:srgbClr val="FF0000"/>
                </a:solidFill>
                <a:latin typeface="Times New Roman" pitchFamily="18" charset="0"/>
                <a:ea typeface="Calibri" pitchFamily="34" charset="0"/>
                <a:cs typeface="Times New Roman" pitchFamily="18" charset="0"/>
              </a:rPr>
              <a:t>Tết Nguyên Đán củaTrung Quốc</a:t>
            </a:r>
            <a:endParaRPr lang="en-US" sz="2000" dirty="0"/>
          </a:p>
        </p:txBody>
      </p:sp>
      <p:sp>
        <p:nvSpPr>
          <p:cNvPr id="10" name="Rectangle 9"/>
          <p:cNvSpPr/>
          <p:nvPr/>
        </p:nvSpPr>
        <p:spPr>
          <a:xfrm>
            <a:off x="5562600" y="4743390"/>
            <a:ext cx="3581400" cy="400110"/>
          </a:xfrm>
          <a:prstGeom prst="rect">
            <a:avLst/>
          </a:prstGeom>
        </p:spPr>
        <p:txBody>
          <a:bodyPr wrap="square">
            <a:spAutoFit/>
          </a:bodyPr>
          <a:lstStyle/>
          <a:p>
            <a:r>
              <a:rPr lang="nl-NL" sz="2000" b="1" dirty="0">
                <a:solidFill>
                  <a:srgbClr val="FF0000"/>
                </a:solidFill>
                <a:latin typeface="Times New Roman" pitchFamily="18" charset="0"/>
                <a:ea typeface="Calibri" pitchFamily="34" charset="0"/>
                <a:cs typeface="Times New Roman" pitchFamily="18" charset="0"/>
              </a:rPr>
              <a:t>Tết Nguyên Đán của Việt Nam</a:t>
            </a:r>
            <a:endParaRPr lang="en-US" sz="2000" dirty="0"/>
          </a:p>
        </p:txBody>
      </p:sp>
      <p:pic>
        <p:nvPicPr>
          <p:cNvPr id="13" name="Picture 12" descr="tet-trung-quoc-keo-dai-15-ngay.jpg"/>
          <p:cNvPicPr>
            <a:picLocks noChangeAspect="1"/>
          </p:cNvPicPr>
          <p:nvPr/>
        </p:nvPicPr>
        <p:blipFill>
          <a:blip r:embed="rId2"/>
          <a:stretch>
            <a:fillRect/>
          </a:stretch>
        </p:blipFill>
        <p:spPr>
          <a:xfrm>
            <a:off x="0" y="0"/>
            <a:ext cx="4495800" cy="2114550"/>
          </a:xfrm>
          <a:prstGeom prst="rect">
            <a:avLst/>
          </a:prstGeom>
        </p:spPr>
      </p:pic>
      <p:pic>
        <p:nvPicPr>
          <p:cNvPr id="14" name="Picture 13" descr="Tet_co_truyen_Viet_Nam_gonatour.jpg"/>
          <p:cNvPicPr>
            <a:picLocks noChangeAspect="1"/>
          </p:cNvPicPr>
          <p:nvPr/>
        </p:nvPicPr>
        <p:blipFill>
          <a:blip r:embed="rId3"/>
          <a:stretch>
            <a:fillRect/>
          </a:stretch>
        </p:blipFill>
        <p:spPr>
          <a:xfrm>
            <a:off x="5029200" y="0"/>
            <a:ext cx="4114800" cy="2419350"/>
          </a:xfrm>
          <a:prstGeom prst="rect">
            <a:avLst/>
          </a:prstGeom>
        </p:spPr>
      </p:pic>
      <p:pic>
        <p:nvPicPr>
          <p:cNvPr id="15" name="Picture 14" descr="nhung-mon-an-dac-trung-ngay-tet-cua-trung-quoc-la-gi.jpg"/>
          <p:cNvPicPr>
            <a:picLocks noChangeAspect="1"/>
          </p:cNvPicPr>
          <p:nvPr/>
        </p:nvPicPr>
        <p:blipFill>
          <a:blip r:embed="rId4"/>
          <a:stretch>
            <a:fillRect/>
          </a:stretch>
        </p:blipFill>
        <p:spPr>
          <a:xfrm>
            <a:off x="0" y="2266950"/>
            <a:ext cx="4419600" cy="2251783"/>
          </a:xfrm>
          <a:prstGeom prst="rect">
            <a:avLst/>
          </a:prstGeom>
        </p:spPr>
      </p:pic>
      <p:pic>
        <p:nvPicPr>
          <p:cNvPr id="17" name="Picture 16" descr="tang-can-ngay-tet.jpg"/>
          <p:cNvPicPr>
            <a:picLocks noChangeAspect="1"/>
          </p:cNvPicPr>
          <p:nvPr/>
        </p:nvPicPr>
        <p:blipFill>
          <a:blip r:embed="rId5"/>
          <a:stretch>
            <a:fillRect/>
          </a:stretch>
        </p:blipFill>
        <p:spPr>
          <a:xfrm>
            <a:off x="5029200" y="2495550"/>
            <a:ext cx="4114800" cy="22492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plus(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heckerboard(across)">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ấu ấn hội nhập trong mắt bạn bè quốc tế - Tạp chí Tài chí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198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Tổng hợp 10 MV ca nhạc Âu Mỹ có 1 tỷ lượt xem trên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339" y="-35616"/>
            <a:ext cx="4191000" cy="2842591"/>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Ý nghĩa các tên gọi của đất nước Nhật Bản - Fantasea Trav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3957"/>
            <a:ext cx="4267200" cy="2205246"/>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Trung Quốc vượt qua đại dịch khi du lịch trong kỳ nghỉ Tết phục hô | Mekong  ASE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339" y="2806976"/>
            <a:ext cx="4226061" cy="2428806"/>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Con đường Mỹ tiến của âm nhạc Hàn Quốc | ELLE Man Việt N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2273162"/>
            <a:ext cx="4572000" cy="2722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552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61661" y="294500"/>
            <a:ext cx="6096000"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fr-FR" sz="2800" b="1" u="sng" dirty="0">
                <a:solidFill>
                  <a:srgbClr val="FF0000"/>
                </a:solidFill>
                <a:latin typeface="Times New Roman" pitchFamily="18" charset="0"/>
                <a:cs typeface="Times New Roman" pitchFamily="18" charset="0"/>
              </a:rPr>
              <a:t>LUYỆN TẬP VÀ VẬN DỤNG</a:t>
            </a:r>
            <a:endParaRPr lang="vi-VN" sz="2800" dirty="0">
              <a:solidFill>
                <a:srgbClr val="FF0000"/>
              </a:solidFill>
              <a:latin typeface="Times New Roman" pitchFamily="18" charset="0"/>
              <a:cs typeface="Times New Roman" pitchFamily="18" charset="0"/>
            </a:endParaRPr>
          </a:p>
        </p:txBody>
      </p:sp>
      <p:sp>
        <p:nvSpPr>
          <p:cNvPr id="3" name="Cloud Callout 2"/>
          <p:cNvSpPr/>
          <p:nvPr/>
        </p:nvSpPr>
        <p:spPr>
          <a:xfrm>
            <a:off x="0" y="1238250"/>
            <a:ext cx="4572000" cy="3009900"/>
          </a:xfrm>
          <a:prstGeom prst="cloudCallou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nl-NL" sz="2400" b="1" dirty="0">
                <a:solidFill>
                  <a:srgbClr val="FF0000"/>
                </a:solidFill>
                <a:latin typeface="Times New Roman" pitchFamily="18" charset="0"/>
                <a:cs typeface="Times New Roman" pitchFamily="18" charset="0"/>
              </a:rPr>
              <a:t>Làm thế nào để vừa hội nhập được với thế giới vừa giữ gìn được những nét đẹp văn hóa dân tộc</a:t>
            </a:r>
            <a:endParaRPr lang="en-US" sz="2400" b="1" dirty="0">
              <a:solidFill>
                <a:srgbClr val="FF0000"/>
              </a:solidFill>
              <a:latin typeface="Times New Roman" pitchFamily="18" charset="0"/>
              <a:cs typeface="Times New Roman" pitchFamily="18" charset="0"/>
            </a:endParaRPr>
          </a:p>
        </p:txBody>
      </p:sp>
      <p:sp>
        <p:nvSpPr>
          <p:cNvPr id="4" name="Cloud Callout 3"/>
          <p:cNvSpPr/>
          <p:nvPr/>
        </p:nvSpPr>
        <p:spPr>
          <a:xfrm>
            <a:off x="4572000" y="1238250"/>
            <a:ext cx="4648200" cy="2819400"/>
          </a:xfrm>
          <a:prstGeom prst="cloudCallou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nl-NL" sz="2400" b="1" dirty="0">
                <a:solidFill>
                  <a:srgbClr val="FF0000"/>
                </a:solidFill>
                <a:latin typeface="Times New Roman" pitchFamily="18" charset="0"/>
                <a:cs typeface="Times New Roman" pitchFamily="18" charset="0"/>
              </a:rPr>
              <a:t>? Em có suy nghĩ gì về hiện tượng nhiều học sinh “pha” tiếng nước ngoài vào tiếng Việt khi giao tiếp?</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25178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723" y="115112"/>
            <a:ext cx="8545688" cy="1061829"/>
          </a:xfrm>
          <a:prstGeom prst="rect">
            <a:avLst/>
          </a:prstGeom>
          <a:solidFill>
            <a:schemeClr val="accent1">
              <a:lumMod val="20000"/>
              <a:lumOff val="80000"/>
            </a:schemeClr>
          </a:solidFill>
        </p:spPr>
        <p:txBody>
          <a:bodyPr wrap="square">
            <a:spAutoFit/>
          </a:bodyPr>
          <a:lstStyle/>
          <a:p>
            <a:pPr algn="ctr"/>
            <a:r>
              <a:rPr lang="en-US" sz="2100" b="1" dirty="0" err="1">
                <a:solidFill>
                  <a:srgbClr val="C00000"/>
                </a:solidFill>
              </a:rPr>
              <a:t>Tiết</a:t>
            </a:r>
            <a:r>
              <a:rPr lang="en-US" sz="2100" b="1" dirty="0">
                <a:solidFill>
                  <a:srgbClr val="C00000"/>
                </a:solidFill>
              </a:rPr>
              <a:t> 39, 40</a:t>
            </a:r>
          </a:p>
          <a:p>
            <a:pPr algn="ctr"/>
            <a:r>
              <a:rPr lang="en-US" sz="2100" b="1" dirty="0">
                <a:solidFill>
                  <a:srgbClr val="C00000"/>
                </a:solidFill>
              </a:rPr>
              <a:t>BÀI 17. CUỘC ĐẤU TRANH GIỮ GÌN VÀ PHÁT TRIỂN VĂN HOÁ DÂN TỘC CỦA NGƯỜI VIỆT</a:t>
            </a:r>
            <a:endParaRPr lang="en-US" sz="2100" dirty="0">
              <a:solidFill>
                <a:srgbClr val="C00000"/>
              </a:solidFill>
            </a:endParaRPr>
          </a:p>
        </p:txBody>
      </p:sp>
      <p:pic>
        <p:nvPicPr>
          <p:cNvPr id="2050" name="Picture 2" descr="Tục ăn trầu ở châu Á"/>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386" y="1504950"/>
            <a:ext cx="2917613" cy="33400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ho giáo có nguồn gốc từ đâu ? Tìm hiểu về nho giá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1336" y="1428751"/>
            <a:ext cx="2917614" cy="3459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1423668"/>
            <a:ext cx="3124200" cy="3459599"/>
          </a:xfrm>
          <a:prstGeom prst="rect">
            <a:avLst/>
          </a:prstGeom>
        </p:spPr>
      </p:pic>
    </p:spTree>
    <p:extLst>
      <p:ext uri="{BB962C8B-B14F-4D97-AF65-F5344CB8AC3E}">
        <p14:creationId xmlns:p14="http://schemas.microsoft.com/office/powerpoint/2010/main" val="1100670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61451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ChangeArrowheads="1"/>
          </p:cNvSpPr>
          <p:nvPr/>
        </p:nvSpPr>
        <p:spPr bwMode="auto">
          <a:xfrm>
            <a:off x="76200" y="742950"/>
            <a:ext cx="8991600" cy="461963"/>
          </a:xfrm>
          <a:prstGeom prst="rect">
            <a:avLst/>
          </a:prstGeom>
          <a:noFill/>
          <a:ln w="9525">
            <a:noFill/>
            <a:miter lim="800000"/>
          </a:ln>
        </p:spPr>
        <p:txBody>
          <a:bodyPr>
            <a:spAutoFit/>
          </a:bodyPr>
          <a:lstStyle/>
          <a:p>
            <a:r>
              <a:rPr lang="en-US" sz="2400" b="1">
                <a:latin typeface="Times New Roman" panose="02020603050405020304" pitchFamily="18" charset="0"/>
                <a:cs typeface="Times New Roman" panose="02020603050405020304" pitchFamily="18" charset="0"/>
              </a:rPr>
              <a:t> </a:t>
            </a:r>
          </a:p>
        </p:txBody>
      </p:sp>
      <p:sp>
        <p:nvSpPr>
          <p:cNvPr id="3" name="TextBox 2"/>
          <p:cNvSpPr txBox="1"/>
          <p:nvPr/>
        </p:nvSpPr>
        <p:spPr>
          <a:xfrm>
            <a:off x="2743200" y="195263"/>
            <a:ext cx="3429000" cy="521970"/>
          </a:xfrm>
          <a:prstGeom prst="rect">
            <a:avLst/>
          </a:prstGeom>
          <a:solidFill>
            <a:srgbClr val="FFC000"/>
          </a:solidFill>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fr-FR" sz="2800" b="1" u="sng" dirty="0">
                <a:solidFill>
                  <a:srgbClr val="FF0000"/>
                </a:solidFill>
                <a:latin typeface="Times New Roman" pitchFamily="18" charset="0"/>
                <a:cs typeface="Times New Roman" pitchFamily="18" charset="0"/>
              </a:rPr>
              <a:t>LUYỆN TẬP.</a:t>
            </a:r>
            <a:endParaRPr lang="vi-VN" sz="2800" dirty="0">
              <a:solidFill>
                <a:srgbClr val="FF0000"/>
              </a:solidFill>
              <a:latin typeface="Times New Roman" pitchFamily="18" charset="0"/>
              <a:cs typeface="Times New Roman" pitchFamily="18" charset="0"/>
            </a:endParaRPr>
          </a:p>
        </p:txBody>
      </p:sp>
      <p:sp>
        <p:nvSpPr>
          <p:cNvPr id="25601" name="Rectangle 1"/>
          <p:cNvSpPr>
            <a:spLocks noChangeArrowheads="1"/>
          </p:cNvSpPr>
          <p:nvPr/>
        </p:nvSpPr>
        <p:spPr bwMode="auto">
          <a:xfrm>
            <a:off x="152400" y="1047750"/>
            <a:ext cx="85344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nl-NL" sz="2800" b="1" u="sng" dirty="0">
                <a:solidFill>
                  <a:srgbClr val="0000CC"/>
                </a:solidFill>
                <a:latin typeface="Times New Roman" pitchFamily="18" charset="0"/>
                <a:ea typeface="Times New Roman" pitchFamily="18" charset="0"/>
                <a:cs typeface="Times New Roman" pitchFamily="18" charset="0"/>
              </a:rPr>
              <a:t>Câu 1:</a:t>
            </a:r>
            <a:r>
              <a:rPr lang="nl-NL" sz="2800" b="1" dirty="0">
                <a:solidFill>
                  <a:srgbClr val="0000CC"/>
                </a:solidFill>
                <a:latin typeface="Times New Roman" pitchFamily="18" charset="0"/>
                <a:ea typeface="Times New Roman" pitchFamily="18" charset="0"/>
                <a:cs typeface="Times New Roman" pitchFamily="18" charset="0"/>
              </a:rPr>
              <a:t> </a:t>
            </a:r>
            <a:r>
              <a:rPr kumimoji="0" lang="nl-NL" sz="2800" b="1" i="0" u="none" strike="noStrike" cap="none" normalizeH="0" baseline="0" dirty="0">
                <a:ln>
                  <a:noFill/>
                </a:ln>
                <a:solidFill>
                  <a:srgbClr val="0000CC"/>
                </a:solidFill>
                <a:effectLst/>
                <a:latin typeface="Times New Roman" pitchFamily="18" charset="0"/>
                <a:ea typeface="Times New Roman" pitchFamily="18" charset="0"/>
                <a:cs typeface="Times New Roman" pitchFamily="18" charset="0"/>
              </a:rPr>
              <a:t>Theo em, tại sao khoảng thời gian từ năm 179 TCN đến năm 938 được gọi là thời kì Bắc thuộc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0000CC"/>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nl-NL" sz="2800" b="1" i="0" u="none" strike="noStrike" cap="none" normalizeH="0" baseline="0" dirty="0">
                <a:ln>
                  <a:noFill/>
                </a:ln>
                <a:solidFill>
                  <a:srgbClr val="0000CC"/>
                </a:solidFill>
                <a:effectLst/>
                <a:latin typeface="Times New Roman" pitchFamily="18" charset="0"/>
                <a:ea typeface="Times New Roman" pitchFamily="18" charset="0"/>
                <a:cs typeface="Times New Roman" pitchFamily="18" charset="0"/>
              </a:rPr>
              <a:t> </a:t>
            </a:r>
            <a:r>
              <a:rPr kumimoji="0" lang="nl-NL" sz="2800" b="1" i="0" u="sng" strike="noStrike" cap="none" normalizeH="0" baseline="0" dirty="0">
                <a:ln>
                  <a:noFill/>
                </a:ln>
                <a:solidFill>
                  <a:srgbClr val="0000CC"/>
                </a:solidFill>
                <a:effectLst/>
                <a:latin typeface="Times New Roman" pitchFamily="18" charset="0"/>
                <a:ea typeface="Times New Roman" pitchFamily="18" charset="0"/>
                <a:cs typeface="Times New Roman" pitchFamily="18" charset="0"/>
              </a:rPr>
              <a:t>Câu</a:t>
            </a:r>
            <a:r>
              <a:rPr kumimoji="0" lang="nl-NL" sz="2800" b="1" i="0" u="sng" strike="noStrike" cap="none" normalizeH="0" dirty="0">
                <a:ln>
                  <a:noFill/>
                </a:ln>
                <a:solidFill>
                  <a:srgbClr val="0000CC"/>
                </a:solidFill>
                <a:effectLst/>
                <a:latin typeface="Times New Roman" pitchFamily="18" charset="0"/>
                <a:ea typeface="Times New Roman" pitchFamily="18" charset="0"/>
                <a:cs typeface="Times New Roman" pitchFamily="18" charset="0"/>
              </a:rPr>
              <a:t> </a:t>
            </a:r>
            <a:r>
              <a:rPr kumimoji="0" lang="nl-NL" sz="2800" b="1" i="0" u="sng" strike="noStrike" cap="none" normalizeH="0" baseline="0" dirty="0">
                <a:ln>
                  <a:noFill/>
                </a:ln>
                <a:solidFill>
                  <a:srgbClr val="0000CC"/>
                </a:solidFill>
                <a:effectLst/>
                <a:latin typeface="Times New Roman" pitchFamily="18" charset="0"/>
                <a:ea typeface="Times New Roman" pitchFamily="18" charset="0"/>
                <a:cs typeface="Times New Roman" pitchFamily="18" charset="0"/>
              </a:rPr>
              <a:t>2</a:t>
            </a:r>
            <a:r>
              <a:rPr kumimoji="0" lang="nl-NL" sz="2800" b="1" i="0" u="none" strike="noStrike" cap="none" normalizeH="0" baseline="0" dirty="0">
                <a:ln>
                  <a:noFill/>
                </a:ln>
                <a:solidFill>
                  <a:srgbClr val="0000CC"/>
                </a:solidFill>
                <a:effectLst/>
                <a:latin typeface="Times New Roman" pitchFamily="18" charset="0"/>
                <a:ea typeface="Times New Roman" pitchFamily="18" charset="0"/>
                <a:cs typeface="Times New Roman" pitchFamily="18" charset="0"/>
              </a:rPr>
              <a:t>: Những phong tục, tập quán nào được người Việt được bảo tồn suốt thời Bắc thuộc và vẫn lưu giữ trong đời sống văn hoá hằng ngày của chúng ta ngày nay?</a:t>
            </a:r>
            <a:endParaRPr kumimoji="0" lang="nl-NL" sz="2800" b="1" i="0" u="none" strike="noStrike" cap="none" normalizeH="0" baseline="0" dirty="0">
              <a:ln>
                <a:noFill/>
              </a:ln>
              <a:solidFill>
                <a:srgbClr val="0000CC"/>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5601">
                                            <p:txEl>
                                              <p:pRg st="0" end="0"/>
                                            </p:txEl>
                                          </p:spTgt>
                                        </p:tgtEl>
                                        <p:attrNameLst>
                                          <p:attrName>style.visibility</p:attrName>
                                        </p:attrNameLst>
                                      </p:cBhvr>
                                      <p:to>
                                        <p:strVal val="visible"/>
                                      </p:to>
                                    </p:set>
                                    <p:anim calcmode="lin" valueType="num">
                                      <p:cBhvr additive="base">
                                        <p:cTn id="12" dur="500" fill="hold"/>
                                        <p:tgtEl>
                                          <p:spTgt spid="2560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560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5601">
                                            <p:txEl>
                                              <p:pRg st="2" end="2"/>
                                            </p:txEl>
                                          </p:spTgt>
                                        </p:tgtEl>
                                        <p:attrNameLst>
                                          <p:attrName>style.visibility</p:attrName>
                                        </p:attrNameLst>
                                      </p:cBhvr>
                                      <p:to>
                                        <p:strVal val="visible"/>
                                      </p:to>
                                    </p:set>
                                    <p:anim calcmode="lin" valueType="num">
                                      <p:cBhvr additive="base">
                                        <p:cTn id="18" dur="500" fill="hold"/>
                                        <p:tgtEl>
                                          <p:spTgt spid="25601">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560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0"/>
            <a:ext cx="3429000" cy="521970"/>
          </a:xfrm>
          <a:prstGeom prst="rect">
            <a:avLst/>
          </a:prstGeom>
          <a:solidFill>
            <a:srgbClr val="FFC000"/>
          </a:solidFill>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altLang="vi-VN" sz="2800" b="1" dirty="0">
                <a:solidFill>
                  <a:srgbClr val="FF0000"/>
                </a:solidFill>
                <a:latin typeface="Times New Roman" panose="02020603050405020304" pitchFamily="18" charset="0"/>
                <a:cs typeface="Times New Roman" panose="02020603050405020304" pitchFamily="18" charset="0"/>
              </a:rPr>
              <a:t>BÀI TẬP.</a:t>
            </a:r>
          </a:p>
        </p:txBody>
      </p:sp>
      <p:graphicFrame>
        <p:nvGraphicFramePr>
          <p:cNvPr id="4" name="Table 3"/>
          <p:cNvGraphicFramePr>
            <a:graphicFrameLocks noGrp="1"/>
          </p:cNvGraphicFramePr>
          <p:nvPr/>
        </p:nvGraphicFramePr>
        <p:xfrm>
          <a:off x="457200" y="590550"/>
          <a:ext cx="8229600" cy="975360"/>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20000"/>
                    </a:ext>
                  </a:extLst>
                </a:gridCol>
              </a:tblGrid>
              <a:tr h="838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2000" b="1" u="sng" dirty="0">
                          <a:solidFill>
                            <a:srgbClr val="FF0000"/>
                          </a:solidFill>
                          <a:latin typeface="Times New Roman"/>
                          <a:ea typeface="SimSun"/>
                        </a:rPr>
                        <a:t>Câu</a:t>
                      </a:r>
                      <a:r>
                        <a:rPr lang="nl-NL" sz="2000" b="1" u="sng" baseline="0" dirty="0">
                          <a:solidFill>
                            <a:srgbClr val="FF0000"/>
                          </a:solidFill>
                          <a:latin typeface="Times New Roman"/>
                          <a:ea typeface="SimSun"/>
                        </a:rPr>
                        <a:t> 1:</a:t>
                      </a:r>
                      <a:r>
                        <a:rPr lang="nl-NL" sz="2000" b="1" dirty="0">
                          <a:solidFill>
                            <a:srgbClr val="FF0000"/>
                          </a:solidFill>
                          <a:latin typeface="Times New Roman"/>
                          <a:ea typeface="SimSun"/>
                        </a:rPr>
                        <a:t>Theo em, tại sao khoảng thời gian từ năm 179 TCN đến năm 938 được gọi là thời kì Bắc thuộc ?</a:t>
                      </a:r>
                      <a:endParaRPr lang="en-US" sz="2000" b="1" dirty="0">
                        <a:solidFill>
                          <a:srgbClr val="000000"/>
                        </a:solidFill>
                        <a:latin typeface="Times New Roman"/>
                        <a:ea typeface="SimSun"/>
                      </a:endParaRPr>
                    </a:p>
                    <a:p>
                      <a:endParaRPr lang="en-US" dirty="0"/>
                    </a:p>
                  </a:txBody>
                  <a:tcPr>
                    <a:noFill/>
                  </a:tcPr>
                </a:tc>
                <a:extLst>
                  <a:ext uri="{0D108BD9-81ED-4DB2-BD59-A6C34878D82A}">
                    <a16:rowId xmlns:a16="http://schemas.microsoft.com/office/drawing/2014/main" val="10000"/>
                  </a:ext>
                </a:extLst>
              </a:tr>
            </a:tbl>
          </a:graphicData>
        </a:graphic>
      </p:graphicFrame>
      <p:sp>
        <p:nvSpPr>
          <p:cNvPr id="5" name="Rounded Rectangle 4"/>
          <p:cNvSpPr/>
          <p:nvPr/>
        </p:nvSpPr>
        <p:spPr>
          <a:xfrm>
            <a:off x="533400" y="1352550"/>
            <a:ext cx="8305800"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0000"/>
              </a:lnSpc>
              <a:spcAft>
                <a:spcPts val="0"/>
              </a:spcAft>
            </a:pPr>
            <a:endParaRPr lang="nl-NL" sz="2400" dirty="0">
              <a:solidFill>
                <a:srgbClr val="000000"/>
              </a:solidFill>
              <a:latin typeface="Times New Roman"/>
              <a:ea typeface="Times New Roman"/>
            </a:endParaRPr>
          </a:p>
          <a:p>
            <a:pPr algn="just">
              <a:lnSpc>
                <a:spcPct val="100000"/>
              </a:lnSpc>
              <a:spcAft>
                <a:spcPts val="0"/>
              </a:spcAft>
            </a:pPr>
            <a:endParaRPr lang="nl-NL" sz="2400" dirty="0">
              <a:solidFill>
                <a:srgbClr val="000000"/>
              </a:solidFill>
              <a:latin typeface="Times New Roman"/>
              <a:ea typeface="Times New Roman"/>
            </a:endParaRPr>
          </a:p>
          <a:p>
            <a:pPr algn="just">
              <a:lnSpc>
                <a:spcPct val="100000"/>
              </a:lnSpc>
              <a:spcAft>
                <a:spcPts val="0"/>
              </a:spcAft>
            </a:pPr>
            <a:r>
              <a:rPr lang="nl-NL" sz="2000" b="1" dirty="0">
                <a:solidFill>
                  <a:srgbClr val="000000"/>
                </a:solidFill>
                <a:latin typeface="Times New Roman"/>
                <a:ea typeface="Times New Roman"/>
              </a:rPr>
              <a:t>Đây là thời kì nước ta liên tiếp bị các triều đại phong kiên phương Bắc đô hộ</a:t>
            </a:r>
            <a:r>
              <a:rPr lang="nl-NL" sz="2000" dirty="0">
                <a:solidFill>
                  <a:srgbClr val="000000"/>
                </a:solidFill>
                <a:latin typeface="Times New Roman"/>
                <a:ea typeface="Times New Roman"/>
              </a:rPr>
              <a:t>.</a:t>
            </a:r>
          </a:p>
          <a:p>
            <a:pPr algn="just">
              <a:lnSpc>
                <a:spcPct val="100000"/>
              </a:lnSpc>
              <a:spcAft>
                <a:spcPts val="0"/>
              </a:spcAft>
            </a:pPr>
            <a:endParaRPr lang="nl-NL" sz="2400" dirty="0">
              <a:solidFill>
                <a:srgbClr val="000000"/>
              </a:solidFill>
              <a:latin typeface="Times New Roman"/>
              <a:ea typeface="Times New Roman"/>
            </a:endParaRPr>
          </a:p>
          <a:p>
            <a:pPr algn="just">
              <a:lnSpc>
                <a:spcPct val="100000"/>
              </a:lnSpc>
              <a:spcAft>
                <a:spcPts val="0"/>
              </a:spcAft>
            </a:pPr>
            <a:endParaRPr lang="en-US" sz="2400" dirty="0">
              <a:solidFill>
                <a:srgbClr val="000000"/>
              </a:solidFill>
              <a:latin typeface="Times New Roman"/>
              <a:ea typeface="Times New Roman"/>
            </a:endParaRPr>
          </a:p>
        </p:txBody>
      </p:sp>
      <p:sp>
        <p:nvSpPr>
          <p:cNvPr id="6" name="Rectangle 5"/>
          <p:cNvSpPr/>
          <p:nvPr/>
        </p:nvSpPr>
        <p:spPr>
          <a:xfrm>
            <a:off x="533400" y="2343150"/>
            <a:ext cx="8305800" cy="1143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nl-NL" sz="2000" b="1" u="sng" dirty="0">
                <a:solidFill>
                  <a:srgbClr val="FF0000"/>
                </a:solidFill>
                <a:latin typeface="Times New Roman"/>
                <a:ea typeface="Times New Roman"/>
              </a:rPr>
              <a:t>Câu 2</a:t>
            </a:r>
            <a:r>
              <a:rPr lang="nl-NL" sz="2000" b="1" dirty="0">
                <a:solidFill>
                  <a:srgbClr val="FF0000"/>
                </a:solidFill>
                <a:latin typeface="Times New Roman"/>
                <a:ea typeface="Times New Roman"/>
              </a:rPr>
              <a:t>: Những phong tục, tập quán nào được người Việt được bảo tồn suốt thời Bắc thuộc và vẫn lưu giữ trong đời sống văn hoá hằng ngày của chúng ta ngày nay?</a:t>
            </a:r>
            <a:endParaRPr lang="en-US" sz="2000" b="1" dirty="0">
              <a:solidFill>
                <a:srgbClr val="000000"/>
              </a:solidFill>
              <a:latin typeface="Times New Roman"/>
              <a:ea typeface="Times New Roman"/>
            </a:endParaRPr>
          </a:p>
        </p:txBody>
      </p:sp>
      <p:sp>
        <p:nvSpPr>
          <p:cNvPr id="7" name="Rounded Rectangle 6"/>
          <p:cNvSpPr/>
          <p:nvPr/>
        </p:nvSpPr>
        <p:spPr>
          <a:xfrm>
            <a:off x="533400" y="3486150"/>
            <a:ext cx="8305800" cy="15049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2000" b="1" dirty="0">
                <a:solidFill>
                  <a:srgbClr val="000000"/>
                </a:solidFill>
                <a:latin typeface="Times New Roman"/>
                <a:ea typeface="Times New Roman"/>
              </a:rPr>
              <a:t>Những phong tục, tập quán được người Việt được bảo tồn suốt thời Bắc thuộc và vẫn lưu giữ trong đời sống văn hoá hằng ngày của chúng ta ngày nay: thờ cúng tổ tiên, nhuộm răng, ăn trầu, ăn mắm, làm bánh chưng bánh giày. </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209550"/>
            <a:ext cx="3505200" cy="521970"/>
          </a:xfrm>
          <a:prstGeom prst="rect">
            <a:avLst/>
          </a:prstGeom>
          <a:solidFill>
            <a:srgbClr val="FFC000"/>
          </a:solidFill>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fr-FR" sz="2800" b="1" u="sng" dirty="0">
                <a:solidFill>
                  <a:srgbClr val="FF0000"/>
                </a:solidFill>
                <a:latin typeface="Times New Roman" pitchFamily="18" charset="0"/>
                <a:cs typeface="Times New Roman" pitchFamily="18" charset="0"/>
              </a:rPr>
              <a:t>VẬN DỤNG</a:t>
            </a:r>
            <a:endParaRPr lang="vi-VN" sz="2800" dirty="0">
              <a:solidFill>
                <a:srgbClr val="FF0000"/>
              </a:solidFill>
              <a:latin typeface="Times New Roman" pitchFamily="18" charset="0"/>
              <a:cs typeface="Times New Roman" pitchFamily="18" charset="0"/>
            </a:endParaRPr>
          </a:p>
        </p:txBody>
      </p:sp>
      <p:sp>
        <p:nvSpPr>
          <p:cNvPr id="3" name="Cloud Callout 2"/>
          <p:cNvSpPr/>
          <p:nvPr/>
        </p:nvSpPr>
        <p:spPr>
          <a:xfrm>
            <a:off x="609600" y="1047750"/>
            <a:ext cx="8229600" cy="281940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b="1" dirty="0">
                <a:solidFill>
                  <a:srgbClr val="FF0000"/>
                </a:solidFill>
                <a:latin typeface="Times New Roman" pitchFamily="18" charset="0"/>
                <a:cs typeface="Times New Roman" pitchFamily="18" charset="0"/>
              </a:rPr>
              <a:t>Theo em, tiếng nói có vai trò như thế nào trong việc giữ gìn và phát huy bản sắc dân tộc? Em có suy nghĩ gì về hiện tượng nhiều học sinh “pha” tiếng nước ngoài vào tiếng Việt khi giao tiếp?</a:t>
            </a:r>
            <a:endParaRPr lang="en-US" sz="24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188882"/>
          <a:ext cx="8610600" cy="4592667"/>
        </p:xfrm>
        <a:graphic>
          <a:graphicData uri="http://schemas.openxmlformats.org/drawingml/2006/table">
            <a:tbl>
              <a:tblPr/>
              <a:tblGrid>
                <a:gridCol w="8610600">
                  <a:extLst>
                    <a:ext uri="{9D8B030D-6E8A-4147-A177-3AD203B41FA5}">
                      <a16:colId xmlns:a16="http://schemas.microsoft.com/office/drawing/2014/main" val="20000"/>
                    </a:ext>
                  </a:extLst>
                </a:gridCol>
              </a:tblGrid>
              <a:tr h="339849">
                <a:tc>
                  <a:txBody>
                    <a:bodyPr/>
                    <a:lstStyle/>
                    <a:p>
                      <a:pPr algn="ctr">
                        <a:lnSpc>
                          <a:spcPct val="115000"/>
                        </a:lnSpc>
                        <a:spcBef>
                          <a:spcPts val="900"/>
                        </a:spcBef>
                        <a:spcAft>
                          <a:spcPts val="600"/>
                        </a:spcAft>
                      </a:pPr>
                      <a:r>
                        <a:rPr lang="nl-NL" sz="2000" b="1" dirty="0">
                          <a:solidFill>
                            <a:srgbClr val="FF0000"/>
                          </a:solidFill>
                          <a:latin typeface="Times New Roman"/>
                          <a:ea typeface="SimSun"/>
                        </a:rPr>
                        <a:t>DỰ KIẾN SẢN PHẨM</a:t>
                      </a:r>
                      <a:endParaRPr lang="en-US" sz="2000" dirty="0">
                        <a:solidFill>
                          <a:srgbClr val="000000"/>
                        </a:solidFill>
                        <a:latin typeface="Times New Roman"/>
                        <a:ea typeface="SimSun"/>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27794">
                <a:tc>
                  <a:txBody>
                    <a:bodyPr/>
                    <a:lstStyle/>
                    <a:p>
                      <a:pPr algn="just">
                        <a:lnSpc>
                          <a:spcPct val="100000"/>
                        </a:lnSpc>
                        <a:spcAft>
                          <a:spcPts val="0"/>
                        </a:spcAft>
                      </a:pPr>
                      <a:r>
                        <a:rPr lang="nl-NL" sz="2000" b="1" dirty="0">
                          <a:solidFill>
                            <a:srgbClr val="FF0000"/>
                          </a:solidFill>
                          <a:latin typeface="Times New Roman"/>
                          <a:ea typeface="Times New Roman"/>
                        </a:rPr>
                        <a:t>Theo em, tiếng nói có vai trò như thế nào trong việc giữ gìn và phát huy bản sắc dân tộc? Em có suy nghĩ gì về hiện tượng nhiều học sinh “pha” tiếng nước ngoài vào tiếng Việt khi giao tiếp? </a:t>
                      </a:r>
                      <a:endParaRPr lang="en-US" sz="2000" b="1" dirty="0">
                        <a:solidFill>
                          <a:srgbClr val="000000"/>
                        </a:solidFill>
                        <a:latin typeface="Times New Roman"/>
                        <a:ea typeface="Times New Roman"/>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25024">
                <a:tc>
                  <a:txBody>
                    <a:bodyPr/>
                    <a:lstStyle/>
                    <a:p>
                      <a:pPr algn="just">
                        <a:lnSpc>
                          <a:spcPct val="100000"/>
                        </a:lnSpc>
                        <a:spcAft>
                          <a:spcPts val="0"/>
                        </a:spcAft>
                      </a:pPr>
                      <a:endParaRPr lang="nl-NL" sz="1800" dirty="0">
                        <a:solidFill>
                          <a:srgbClr val="000000"/>
                        </a:solidFill>
                        <a:latin typeface="Times New Roman"/>
                        <a:ea typeface="Times New Roman"/>
                      </a:endParaRPr>
                    </a:p>
                    <a:p>
                      <a:pPr algn="just">
                        <a:lnSpc>
                          <a:spcPct val="100000"/>
                        </a:lnSpc>
                        <a:spcAft>
                          <a:spcPts val="0"/>
                        </a:spcAft>
                      </a:pPr>
                      <a:r>
                        <a:rPr lang="nl-NL" sz="1800" dirty="0">
                          <a:solidFill>
                            <a:srgbClr val="000000"/>
                          </a:solidFill>
                          <a:latin typeface="Times New Roman"/>
                          <a:ea typeface="Times New Roman"/>
                        </a:rPr>
                        <a:t>-</a:t>
                      </a:r>
                      <a:r>
                        <a:rPr lang="nl-NL" sz="1800" baseline="0" dirty="0">
                          <a:solidFill>
                            <a:srgbClr val="000000"/>
                          </a:solidFill>
                          <a:latin typeface="Times New Roman"/>
                          <a:ea typeface="Times New Roman"/>
                        </a:rPr>
                        <a:t> </a:t>
                      </a:r>
                      <a:r>
                        <a:rPr lang="nl-NL" sz="1800" dirty="0">
                          <a:solidFill>
                            <a:srgbClr val="000000"/>
                          </a:solidFill>
                          <a:latin typeface="Times New Roman"/>
                          <a:ea typeface="Times New Roman"/>
                        </a:rPr>
                        <a:t> </a:t>
                      </a:r>
                      <a:r>
                        <a:rPr lang="nl-NL" sz="1800" b="1" dirty="0">
                          <a:solidFill>
                            <a:srgbClr val="000000"/>
                          </a:solidFill>
                          <a:latin typeface="Times New Roman"/>
                          <a:ea typeface="Times New Roman"/>
                        </a:rPr>
                        <a:t>Tiếng nói, chữ viết tiếng Việt có nguồn gốc bản địa, được cha ông ta sáng tạo, gìn giữ, cải tiến trong hành trình tạo dựng cuộc sống, phát triển cộng đồng xã hội. Trải qua các triều đại lịch sử, qua những giai đoạn phát triển, tiếng Việt đã trở thành hồn cốt của dân tộc, có sức sống lâu bền trong tâm hồn, lối sống, tư duy của con người Việt Nam.</a:t>
                      </a:r>
                      <a:endParaRPr lang="en-US" sz="1800" b="1" dirty="0">
                        <a:solidFill>
                          <a:srgbClr val="000000"/>
                        </a:solidFill>
                        <a:latin typeface="Times New Roman"/>
                        <a:ea typeface="Times New Roman"/>
                      </a:endParaRPr>
                    </a:p>
                    <a:p>
                      <a:pPr algn="just">
                        <a:lnSpc>
                          <a:spcPct val="100000"/>
                        </a:lnSpc>
                        <a:spcAft>
                          <a:spcPts val="0"/>
                        </a:spcAft>
                      </a:pPr>
                      <a:r>
                        <a:rPr lang="nl-NL" sz="1800" b="1" dirty="0">
                          <a:solidFill>
                            <a:srgbClr val="000000"/>
                          </a:solidFill>
                          <a:latin typeface="Times New Roman"/>
                          <a:ea typeface="Times New Roman"/>
                        </a:rPr>
                        <a:t>-</a:t>
                      </a:r>
                      <a:r>
                        <a:rPr lang="nl-NL" sz="1800" b="1" baseline="0" dirty="0">
                          <a:solidFill>
                            <a:srgbClr val="000000"/>
                          </a:solidFill>
                          <a:latin typeface="Times New Roman"/>
                          <a:ea typeface="Times New Roman"/>
                        </a:rPr>
                        <a:t> </a:t>
                      </a:r>
                      <a:r>
                        <a:rPr lang="nl-NL" sz="1800" b="1" dirty="0">
                          <a:solidFill>
                            <a:srgbClr val="000000"/>
                          </a:solidFill>
                          <a:latin typeface="Times New Roman"/>
                          <a:ea typeface="Times New Roman"/>
                        </a:rPr>
                        <a:t> Không đồng tình với hiện tượng các bạn trẻ lạm dụng việc sử dụng tiếng nước ngoài vào tiếng Việt khi giao tiếp. Tuy việc sử dụng tiếng lóng cũng có tác dụng nhất định đối với giới trẻ như: khả năng truyền đạt thông tin nhanh, tiết kiệm thời gian (chủ yếu dùng ký hiệu, viết tắt), có những yếu tố sáng tạo…làm cho hoạt động giao tiếp cũng phong phú hơn nhưng việc lạm dụng sử dụng quá đà sẽ đánh mất đi bản sắc dân tộc, mất đi sự trong sáng của tiếng Việt. </a:t>
                      </a:r>
                      <a:endParaRPr lang="en-US" sz="1800" b="1" dirty="0">
                        <a:solidFill>
                          <a:srgbClr val="000000"/>
                        </a:solidFill>
                        <a:latin typeface="Times New Roman"/>
                        <a:ea typeface="Times New Roman"/>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962" y="323850"/>
            <a:ext cx="8001000" cy="1828799"/>
          </a:xfrm>
        </p:spPr>
        <p:txBody>
          <a:bodyPr>
            <a:normAutofit fontScale="90000"/>
          </a:bodyPr>
          <a:lstStyle/>
          <a:p>
            <a:pPr algn="ctr"/>
            <a:br>
              <a:rPr lang="en-US" sz="2400" b="1" dirty="0">
                <a:latin typeface="Times New Roman" pitchFamily="18" charset="0"/>
                <a:cs typeface="Times New Roman" pitchFamily="18" charset="0"/>
              </a:rPr>
            </a:br>
            <a:br>
              <a:rPr lang="en-US" sz="2400" b="1" dirty="0">
                <a:latin typeface="Times New Roman" pitchFamily="18" charset="0"/>
                <a:cs typeface="Times New Roman" pitchFamily="18" charset="0"/>
              </a:rPr>
            </a:br>
            <a:br>
              <a:rPr lang="en-US" sz="2400" b="1" dirty="0">
                <a:latin typeface="Times New Roman" pitchFamily="18" charset="0"/>
                <a:cs typeface="Times New Roman" pitchFamily="18" charset="0"/>
              </a:rPr>
            </a:br>
            <a:r>
              <a:rPr lang="en-US" sz="2700" b="1" dirty="0">
                <a:latin typeface="Times New Roman" pitchFamily="18" charset="0"/>
                <a:cs typeface="Times New Roman" pitchFamily="18" charset="0"/>
              </a:rPr>
              <a:t>TIẾT 1</a:t>
            </a:r>
            <a:br>
              <a:rPr lang="en-US" sz="2400" b="1" dirty="0">
                <a:solidFill>
                  <a:srgbClr val="FF0000"/>
                </a:solidFill>
                <a:latin typeface="Times New Roman" pitchFamily="18" charset="0"/>
                <a:cs typeface="Times New Roman" pitchFamily="18" charset="0"/>
              </a:rPr>
            </a:br>
            <a:br>
              <a:rPr lang="en-US" b="1" dirty="0"/>
            </a:br>
            <a:endParaRPr lang="en-US" dirty="0"/>
          </a:p>
        </p:txBody>
      </p:sp>
      <p:sp>
        <p:nvSpPr>
          <p:cNvPr id="3" name="Content Placeholder 2"/>
          <p:cNvSpPr>
            <a:spLocks noGrp="1"/>
          </p:cNvSpPr>
          <p:nvPr>
            <p:ph idx="1"/>
          </p:nvPr>
        </p:nvSpPr>
        <p:spPr>
          <a:xfrm>
            <a:off x="468588" y="1809750"/>
            <a:ext cx="7924800" cy="1981200"/>
          </a:xfrm>
        </p:spPr>
        <p:txBody>
          <a:bodyPr/>
          <a:lstStyle/>
          <a:p>
            <a:pPr>
              <a:buNone/>
            </a:pPr>
            <a:r>
              <a:rPr lang="fr-FR" sz="2400" b="1" dirty="0">
                <a:solidFill>
                  <a:srgbClr val="0000CC"/>
                </a:solidFill>
                <a:latin typeface="Times New Roman" pitchFamily="18" charset="0"/>
                <a:cs typeface="Times New Roman" pitchFamily="18" charset="0"/>
              </a:rPr>
              <a:t>1. </a:t>
            </a:r>
            <a:r>
              <a:rPr lang="fr-FR" sz="2400" b="1" u="sng" dirty="0">
                <a:solidFill>
                  <a:srgbClr val="0000CC"/>
                </a:solidFill>
                <a:latin typeface="Times New Roman" pitchFamily="18" charset="0"/>
                <a:cs typeface="Times New Roman" pitchFamily="18" charset="0"/>
              </a:rPr>
              <a:t>SỨC SỐNG CỦA NỀN VĂN HÓA BẢN ĐỊA</a:t>
            </a:r>
          </a:p>
          <a:p>
            <a:pPr>
              <a:buNone/>
            </a:pPr>
            <a:endParaRPr lang="en-US" sz="2800" dirty="0">
              <a:solidFill>
                <a:srgbClr val="0000CC"/>
              </a:solidFill>
              <a:latin typeface="Times New Roman" pitchFamily="18" charset="0"/>
              <a:cs typeface="Times New Roman" pitchFamily="18" charset="0"/>
            </a:endParaRPr>
          </a:p>
          <a:p>
            <a:pPr>
              <a:buNone/>
            </a:pPr>
            <a:r>
              <a:rPr lang="en-US" sz="2400" b="1" u="sng" dirty="0">
                <a:solidFill>
                  <a:srgbClr val="0000CC"/>
                </a:solidFill>
                <a:latin typeface="Times New Roman" pitchFamily="18" charset="0"/>
                <a:cs typeface="Times New Roman" pitchFamily="18" charset="0"/>
              </a:rPr>
              <a:t>2. TIẾP THU CHỌN LỌC VĂN HÓA TRUNG HOA</a:t>
            </a:r>
            <a:endParaRPr lang="en-US" sz="2400" u="sng" dirty="0">
              <a:solidFill>
                <a:srgbClr val="0000CC"/>
              </a:solidFill>
              <a:latin typeface="Times New Roman" pitchFamily="18" charset="0"/>
              <a:cs typeface="Times New Roman" pitchFamily="18" charset="0"/>
            </a:endParaRPr>
          </a:p>
          <a:p>
            <a:pPr>
              <a:buNone/>
            </a:pPr>
            <a:endParaRPr lang="en-US" dirty="0"/>
          </a:p>
        </p:txBody>
      </p:sp>
      <p:pic>
        <p:nvPicPr>
          <p:cNvPr id="4" name="Picture 1"/>
          <p:cNvPicPr>
            <a:picLocks noChangeAspect="1" noChangeArrowheads="1"/>
          </p:cNvPicPr>
          <p:nvPr/>
        </p:nvPicPr>
        <p:blipFill>
          <a:blip r:embed="rId2"/>
          <a:srcRect/>
          <a:stretch>
            <a:fillRect/>
          </a:stretch>
        </p:blipFill>
        <p:spPr bwMode="auto">
          <a:xfrm>
            <a:off x="85725" y="57150"/>
            <a:ext cx="752475" cy="533400"/>
          </a:xfrm>
          <a:prstGeom prst="rect">
            <a:avLst/>
          </a:prstGeom>
          <a:noFill/>
          <a:ln w="9525">
            <a:noFill/>
            <a:rou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FF0000"/>
                </a:solidFill>
                <a:latin typeface="Times New Roman" pitchFamily="18" charset="0"/>
                <a:cs typeface="Times New Roman" pitchFamily="18" charset="0"/>
              </a:rPr>
              <a:t>Mục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tiêu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bài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học</a:t>
            </a:r>
            <a:endParaRPr lang="en-US"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en-US" b="1" dirty="0" err="1">
                <a:latin typeface="Times New Roman" pitchFamily="18" charset="0"/>
                <a:cs typeface="Times New Roman" pitchFamily="18" charset="0"/>
              </a:rPr>
              <a:t>Trình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những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biểu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hiện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việc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giữ</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gìn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văn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Việt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kì</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Bắc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thuộc</a:t>
            </a:r>
            <a:endParaRPr lang="en-US" b="1" dirty="0">
              <a:latin typeface="Times New Roman" pitchFamily="18" charset="0"/>
              <a:cs typeface="Times New Roman" pitchFamily="18" charset="0"/>
            </a:endParaRPr>
          </a:p>
          <a:p>
            <a:pPr algn="just"/>
            <a:r>
              <a:rPr lang="en-US" b="1" dirty="0" err="1">
                <a:latin typeface="Times New Roman" pitchFamily="18" charset="0"/>
                <a:cs typeface="Times New Roman" pitchFamily="18" charset="0"/>
              </a:rPr>
              <a:t>Nhận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biết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sự</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phát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triển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văn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chọn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lọc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văn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Trung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kì</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Bắc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thuộc</a:t>
            </a:r>
            <a:endParaRPr lang="en-US"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14350"/>
            <a:ext cx="8229600" cy="857250"/>
          </a:xfrm>
        </p:spPr>
        <p:txBody>
          <a:bodyPr>
            <a:normAutofit fontScale="90000"/>
          </a:bodyPr>
          <a:lstStyle/>
          <a:p>
            <a:r>
              <a:rPr lang="en-US" b="1" dirty="0" err="1">
                <a:solidFill>
                  <a:srgbClr val="FF0000"/>
                </a:solidFill>
                <a:latin typeface="Times New Roman" pitchFamily="18" charset="0"/>
                <a:cs typeface="Times New Roman" pitchFamily="18" charset="0"/>
              </a:rPr>
              <a:t>Nhiệm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vụ</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học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tập</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số</a:t>
            </a:r>
            <a:r>
              <a:rPr lang="en-US" b="1" dirty="0">
                <a:solidFill>
                  <a:srgbClr val="FF0000"/>
                </a:solidFill>
                <a:latin typeface="Times New Roman" pitchFamily="18" charset="0"/>
                <a:cs typeface="Times New Roman" pitchFamily="18" charset="0"/>
              </a:rPr>
              <a:t> 1</a:t>
            </a:r>
            <a:br>
              <a:rPr lang="en-US" b="1" dirty="0">
                <a:solidFill>
                  <a:srgbClr val="FF0000"/>
                </a:solidFill>
                <a:latin typeface="Times New Roman" pitchFamily="18" charset="0"/>
                <a:cs typeface="Times New Roman" pitchFamily="18" charset="0"/>
              </a:rPr>
            </a:br>
            <a:r>
              <a:rPr lang="en-US" sz="2700" b="1" dirty="0">
                <a:solidFill>
                  <a:srgbClr val="0000CC"/>
                </a:solidFill>
                <a:latin typeface="Times New Roman" pitchFamily="18" charset="0"/>
                <a:cs typeface="Times New Roman" pitchFamily="18" charset="0"/>
              </a:rPr>
              <a:t>(</a:t>
            </a:r>
            <a:r>
              <a:rPr lang="en-US" sz="2700" b="1" dirty="0" err="1">
                <a:solidFill>
                  <a:srgbClr val="0000CC"/>
                </a:solidFill>
                <a:latin typeface="Times New Roman" pitchFamily="18" charset="0"/>
                <a:cs typeface="Times New Roman" pitchFamily="18" charset="0"/>
              </a:rPr>
              <a:t>Hoạt</a:t>
            </a:r>
            <a:r>
              <a:rPr lang="en-US" sz="2700" b="1" dirty="0">
                <a:solidFill>
                  <a:srgbClr val="0000CC"/>
                </a:solidFill>
                <a:latin typeface="Times New Roman" pitchFamily="18" charset="0"/>
                <a:cs typeface="Times New Roman" pitchFamily="18" charset="0"/>
              </a:rPr>
              <a:t> </a:t>
            </a:r>
            <a:r>
              <a:rPr lang="en-US" sz="2700" b="1" dirty="0" err="1">
                <a:solidFill>
                  <a:srgbClr val="0000CC"/>
                </a:solidFill>
                <a:latin typeface="Times New Roman" pitchFamily="18" charset="0"/>
                <a:cs typeface="Times New Roman" pitchFamily="18" charset="0"/>
              </a:rPr>
              <a:t>động</a:t>
            </a:r>
            <a:r>
              <a:rPr lang="en-US" sz="2700" b="1" dirty="0">
                <a:solidFill>
                  <a:srgbClr val="0000CC"/>
                </a:solidFill>
                <a:latin typeface="Times New Roman" pitchFamily="18" charset="0"/>
                <a:cs typeface="Times New Roman" pitchFamily="18" charset="0"/>
              </a:rPr>
              <a:t> </a:t>
            </a:r>
            <a:r>
              <a:rPr lang="en-US" sz="2700" b="1" dirty="0" err="1">
                <a:solidFill>
                  <a:srgbClr val="0000CC"/>
                </a:solidFill>
                <a:latin typeface="Times New Roman" pitchFamily="18" charset="0"/>
                <a:cs typeface="Times New Roman" pitchFamily="18" charset="0"/>
              </a:rPr>
              <a:t>cá</a:t>
            </a:r>
            <a:r>
              <a:rPr lang="en-US" sz="2700" b="1" dirty="0">
                <a:solidFill>
                  <a:srgbClr val="0000CC"/>
                </a:solidFill>
                <a:latin typeface="Times New Roman" pitchFamily="18" charset="0"/>
                <a:cs typeface="Times New Roman" pitchFamily="18" charset="0"/>
              </a:rPr>
              <a:t> </a:t>
            </a:r>
            <a:r>
              <a:rPr lang="en-US" sz="2700" b="1" dirty="0" err="1">
                <a:solidFill>
                  <a:srgbClr val="0000CC"/>
                </a:solidFill>
                <a:latin typeface="Times New Roman" pitchFamily="18" charset="0"/>
                <a:cs typeface="Times New Roman" pitchFamily="18" charset="0"/>
              </a:rPr>
              <a:t>nhân</a:t>
            </a:r>
            <a:r>
              <a:rPr lang="en-US" sz="2700" b="1" dirty="0">
                <a:solidFill>
                  <a:srgbClr val="0000CC"/>
                </a:solidFill>
                <a:latin typeface="Times New Roman" pitchFamily="18" charset="0"/>
                <a:cs typeface="Times New Roman" pitchFamily="18" charset="0"/>
              </a:rPr>
              <a:t>)</a:t>
            </a:r>
            <a:br>
              <a:rPr lang="en-US" b="1" dirty="0">
                <a:solidFill>
                  <a:srgbClr val="FF0000"/>
                </a:solidFill>
                <a:latin typeface="Times New Roman" pitchFamily="18" charset="0"/>
                <a:cs typeface="Times New Roman" pitchFamily="18" charset="0"/>
              </a:rPr>
            </a:br>
            <a:endParaRPr lang="en-US"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en-US" b="1" dirty="0" err="1">
                <a:solidFill>
                  <a:srgbClr val="00B050"/>
                </a:solidFill>
                <a:latin typeface="Times New Roman" pitchFamily="18" charset="0"/>
                <a:cs typeface="Times New Roman" pitchFamily="18" charset="0"/>
              </a:rPr>
              <a:t>Liệt</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kê</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những</a:t>
            </a:r>
            <a:r>
              <a:rPr lang="en-US" b="1" dirty="0">
                <a:solidFill>
                  <a:srgbClr val="00B05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biểu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hiện</a:t>
            </a:r>
            <a:r>
              <a:rPr lang="en-US" b="1" dirty="0">
                <a:solidFill>
                  <a:srgbClr val="FF000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chứng</a:t>
            </a:r>
            <a:r>
              <a:rPr lang="en-US" b="1" dirty="0">
                <a:solidFill>
                  <a:srgbClr val="00B050"/>
                </a:solidFill>
                <a:latin typeface="Times New Roman" pitchFamily="18" charset="0"/>
                <a:cs typeface="Times New Roman" pitchFamily="18" charset="0"/>
              </a:rPr>
              <a:t> minh </a:t>
            </a:r>
            <a:r>
              <a:rPr lang="en-US" b="1" dirty="0" err="1">
                <a:solidFill>
                  <a:srgbClr val="00B050"/>
                </a:solidFill>
                <a:latin typeface="Times New Roman" pitchFamily="18" charset="0"/>
                <a:cs typeface="Times New Roman" pitchFamily="18" charset="0"/>
              </a:rPr>
              <a:t>sức</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sống</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của</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nền</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văn</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hóa</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bản</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địa</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mà</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người</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Việt</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vẫn</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giữ</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gìn</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được</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trước</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chính</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sách</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đồng</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hóa</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dân</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tộc</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thâm</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độc</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của</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phương</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Bắc</a:t>
            </a:r>
            <a:r>
              <a:rPr lang="en-US" b="1" dirty="0">
                <a:solidFill>
                  <a:srgbClr val="00B050"/>
                </a:solidFill>
                <a:latin typeface="Times New Roman" pitchFamily="18" charset="0"/>
                <a:cs typeface="Times New Roman" pitchFamily="18" charset="0"/>
              </a:rPr>
              <a:t>.</a:t>
            </a:r>
          </a:p>
          <a:p>
            <a:pPr algn="just"/>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em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quan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sát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những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ảnh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hoặc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gợi</a:t>
            </a:r>
            <a:r>
              <a:rPr lang="en-US" b="1" dirty="0">
                <a:latin typeface="Times New Roman" pitchFamily="18" charset="0"/>
                <a:cs typeface="Times New Roman" pitchFamily="18" charset="0"/>
              </a:rPr>
              <a:t> ý </a:t>
            </a:r>
            <a:r>
              <a:rPr lang="en-US" b="1" dirty="0" err="1">
                <a:latin typeface="Times New Roman" pitchFamily="18" charset="0"/>
                <a:cs typeface="Times New Roman" pitchFamily="18" charset="0"/>
              </a:rPr>
              <a:t>để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tìm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những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nét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đẹp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văn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 ta </a:t>
            </a:r>
          </a:p>
        </p:txBody>
      </p:sp>
    </p:spTree>
    <p:extLst>
      <p:ext uri="{BB962C8B-B14F-4D97-AF65-F5344CB8AC3E}">
        <p14:creationId xmlns:p14="http://schemas.microsoft.com/office/powerpoint/2010/main" val="2366883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huộm tóc – lợi hay hại? - Tuổi Trẻ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53" y="105500"/>
            <a:ext cx="3644348" cy="17290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hững kiến thức cơ bản cần nhớ để có hàm răng khỏe và đẹ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0530" y="0"/>
            <a:ext cx="3352800" cy="18344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956768" y="116267"/>
            <a:ext cx="843501" cy="1446550"/>
          </a:xfrm>
          <a:prstGeom prst="rect">
            <a:avLst/>
          </a:prstGeom>
          <a:noFill/>
        </p:spPr>
        <p:txBody>
          <a:bodyPr wrap="none" rtlCol="0">
            <a:spAutoFit/>
          </a:bodyPr>
          <a:lstStyle/>
          <a:p>
            <a:r>
              <a:rPr lang="en-US" sz="8800" b="1" dirty="0">
                <a:solidFill>
                  <a:srgbClr val="FF0000"/>
                </a:solidFill>
              </a:rPr>
              <a:t>+</a:t>
            </a:r>
          </a:p>
        </p:txBody>
      </p:sp>
      <p:sp>
        <p:nvSpPr>
          <p:cNvPr id="7" name="TextBox 6"/>
          <p:cNvSpPr txBox="1"/>
          <p:nvPr/>
        </p:nvSpPr>
        <p:spPr>
          <a:xfrm>
            <a:off x="990600" y="2452469"/>
            <a:ext cx="2406428"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3200" b="1" dirty="0" err="1">
                <a:solidFill>
                  <a:srgbClr val="FF0000"/>
                </a:solidFill>
                <a:latin typeface="Times New Roman" pitchFamily="18" charset="0"/>
                <a:cs typeface="Times New Roman" pitchFamily="18" charset="0"/>
              </a:rPr>
              <a:t>Nhuộm</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răng</a:t>
            </a:r>
            <a:endParaRPr lang="en-US" sz="3200" b="1" dirty="0">
              <a:solidFill>
                <a:srgbClr val="FF0000"/>
              </a:solidFill>
              <a:latin typeface="Times New Roman" pitchFamily="18" charset="0"/>
              <a:cs typeface="Times New Roman" pitchFamily="18" charset="0"/>
            </a:endParaRPr>
          </a:p>
        </p:txBody>
      </p:sp>
      <p:pic>
        <p:nvPicPr>
          <p:cNvPr id="2054" name="Picture 6" descr="Nụ cười đen nhánh'... tôn vinh vẻ đẹp phụ nữ xư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269" y="1834584"/>
            <a:ext cx="4075374" cy="330891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2186" y="3483244"/>
            <a:ext cx="4572000" cy="646331"/>
          </a:xfrm>
          <a:prstGeom prst="rect">
            <a:avLst/>
          </a:prstGeom>
        </p:spPr>
        <p:txBody>
          <a:bodyPr>
            <a:spAutoFit/>
          </a:bodyPr>
          <a:lstStyle/>
          <a:p>
            <a:pPr algn="ctr"/>
            <a:r>
              <a:rPr lang="vi-VN" b="1" i="1" dirty="0">
                <a:latin typeface="Times New Roman" pitchFamily="18" charset="0"/>
                <a:cs typeface="Times New Roman" pitchFamily="18" charset="0"/>
              </a:rPr>
              <a:t>Răng đen nhoẻn miệng em cười</a:t>
            </a:r>
            <a:br>
              <a:rPr lang="vi-VN" b="1" i="1" dirty="0">
                <a:latin typeface="Times New Roman" pitchFamily="18" charset="0"/>
                <a:cs typeface="Times New Roman" pitchFamily="18" charset="0"/>
              </a:rPr>
            </a:br>
            <a:r>
              <a:rPr lang="vi-VN" b="1" i="1" dirty="0">
                <a:latin typeface="Times New Roman" pitchFamily="18" charset="0"/>
                <a:cs typeface="Times New Roman" pitchFamily="18" charset="0"/>
              </a:rPr>
              <a:t>Dẫu trời nóng nực cũng nguôi cơn nồng</a:t>
            </a:r>
            <a:endParaRPr lang="en-US" b="1" i="1" dirty="0">
              <a:latin typeface="Times New Roman" pitchFamily="18" charset="0"/>
              <a:cs typeface="Times New Roman" pitchFamily="18" charset="0"/>
            </a:endParaRPr>
          </a:p>
        </p:txBody>
      </p:sp>
    </p:spTree>
    <p:extLst>
      <p:ext uri="{BB962C8B-B14F-4D97-AF65-F5344CB8AC3E}">
        <p14:creationId xmlns:p14="http://schemas.microsoft.com/office/powerpoint/2010/main" val="97101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fade">
                                      <p:cBhvr>
                                        <p:cTn id="13" dur="1000"/>
                                        <p:tgtEl>
                                          <p:spTgt spid="2054"/>
                                        </p:tgtEl>
                                      </p:cBhvr>
                                    </p:animEffect>
                                    <p:anim calcmode="lin" valueType="num">
                                      <p:cBhvr>
                                        <p:cTn id="14" dur="1000" fill="hold"/>
                                        <p:tgtEl>
                                          <p:spTgt spid="2054"/>
                                        </p:tgtEl>
                                        <p:attrNameLst>
                                          <p:attrName>ppt_x</p:attrName>
                                        </p:attrNameLst>
                                      </p:cBhvr>
                                      <p:tavLst>
                                        <p:tav tm="0">
                                          <p:val>
                                            <p:strVal val="#ppt_x"/>
                                          </p:val>
                                        </p:tav>
                                        <p:tav tm="100000">
                                          <p:val>
                                            <p:strVal val="#ppt_x"/>
                                          </p:val>
                                        </p:tav>
                                      </p:tavLst>
                                    </p:anim>
                                    <p:anim calcmode="lin" valueType="num">
                                      <p:cBhvr>
                                        <p:cTn id="15"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580"/>
            <a:ext cx="5257800" cy="1298971"/>
          </a:xfrm>
        </p:spPr>
        <p:txBody>
          <a:bodyPr>
            <a:noAutofit/>
          </a:bodyPr>
          <a:lstStyle/>
          <a:p>
            <a:r>
              <a:rPr lang="en-US" sz="2800" i="1" dirty="0">
                <a:solidFill>
                  <a:srgbClr val="0000CC"/>
                </a:solidFill>
                <a:latin typeface="Times New Roman" pitchFamily="18" charset="0"/>
                <a:cs typeface="Times New Roman" pitchFamily="18" charset="0"/>
              </a:rPr>
              <a:t>“</a:t>
            </a:r>
            <a:r>
              <a:rPr lang="en-US" sz="2800" i="1" dirty="0" err="1">
                <a:solidFill>
                  <a:srgbClr val="0000CC"/>
                </a:solidFill>
                <a:latin typeface="Times New Roman" pitchFamily="18" charset="0"/>
                <a:cs typeface="Times New Roman" pitchFamily="18" charset="0"/>
              </a:rPr>
              <a:t>Cái</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trống</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mà</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thủng</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hai</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đầu</a:t>
            </a:r>
            <a:r>
              <a:rPr lang="en-US" sz="2800" i="1" dirty="0">
                <a:solidFill>
                  <a:srgbClr val="0000CC"/>
                </a:solidFill>
                <a:latin typeface="Times New Roman" pitchFamily="18" charset="0"/>
                <a:cs typeface="Times New Roman" pitchFamily="18" charset="0"/>
              </a:rPr>
              <a:t> </a:t>
            </a:r>
            <a:br>
              <a:rPr lang="en-US" sz="2800" i="1" dirty="0">
                <a:solidFill>
                  <a:srgbClr val="0000CC"/>
                </a:solidFill>
                <a:latin typeface="Times New Roman" pitchFamily="18" charset="0"/>
                <a:cs typeface="Times New Roman" pitchFamily="18" charset="0"/>
              </a:rPr>
            </a:br>
            <a:r>
              <a:rPr lang="en-US" sz="2800" i="1" dirty="0" err="1">
                <a:solidFill>
                  <a:srgbClr val="0000CC"/>
                </a:solidFill>
                <a:latin typeface="Times New Roman" pitchFamily="18" charset="0"/>
                <a:cs typeface="Times New Roman" pitchFamily="18" charset="0"/>
              </a:rPr>
              <a:t>Bên</a:t>
            </a:r>
            <a:r>
              <a:rPr lang="en-US" sz="2800" i="1" dirty="0">
                <a:solidFill>
                  <a:srgbClr val="0000CC"/>
                </a:solidFill>
                <a:latin typeface="Times New Roman" pitchFamily="18" charset="0"/>
                <a:cs typeface="Times New Roman" pitchFamily="18" charset="0"/>
              </a:rPr>
              <a:t> ta </a:t>
            </a:r>
            <a:r>
              <a:rPr lang="en-US" sz="2800" i="1" dirty="0" err="1">
                <a:solidFill>
                  <a:srgbClr val="0000CC"/>
                </a:solidFill>
                <a:latin typeface="Times New Roman" pitchFamily="18" charset="0"/>
                <a:cs typeface="Times New Roman" pitchFamily="18" charset="0"/>
              </a:rPr>
              <a:t>thì</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có</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bên</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tàu</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thì</a:t>
            </a:r>
            <a:r>
              <a:rPr lang="en-US" sz="2800" i="1" dirty="0">
                <a:solidFill>
                  <a:srgbClr val="0000CC"/>
                </a:solidFill>
                <a:latin typeface="Times New Roman" pitchFamily="18" charset="0"/>
                <a:cs typeface="Times New Roman" pitchFamily="18" charset="0"/>
              </a:rPr>
              <a:t> </a:t>
            </a:r>
            <a:r>
              <a:rPr lang="en-US" sz="2800" i="1" dirty="0" err="1">
                <a:solidFill>
                  <a:srgbClr val="0000CC"/>
                </a:solidFill>
                <a:latin typeface="Times New Roman" pitchFamily="18" charset="0"/>
                <a:cs typeface="Times New Roman" pitchFamily="18" charset="0"/>
              </a:rPr>
              <a:t>không</a:t>
            </a:r>
            <a:r>
              <a:rPr lang="en-US" sz="2800" i="1" dirty="0">
                <a:solidFill>
                  <a:srgbClr val="0000CC"/>
                </a:solidFill>
                <a:latin typeface="Times New Roman" pitchFamily="18" charset="0"/>
                <a:cs typeface="Times New Roman" pitchFamily="18" charset="0"/>
              </a:rPr>
              <a:t>” </a:t>
            </a:r>
            <a:br>
              <a:rPr lang="en-US" sz="2800" i="1" dirty="0">
                <a:solidFill>
                  <a:srgbClr val="0000CC"/>
                </a:solidFill>
                <a:latin typeface="Times New Roman" pitchFamily="18" charset="0"/>
                <a:cs typeface="Times New Roman" pitchFamily="18" charset="0"/>
              </a:rPr>
            </a:br>
            <a:r>
              <a:rPr lang="en-US" sz="2800" b="1" dirty="0">
                <a:solidFill>
                  <a:srgbClr val="FF0000"/>
                </a:solidFill>
                <a:latin typeface="Times New Roman" pitchFamily="18" charset="0"/>
                <a:cs typeface="Times New Roman" pitchFamily="18" charset="0"/>
              </a:rPr>
              <a:t>(</a:t>
            </a:r>
            <a:r>
              <a:rPr lang="en-US" sz="2800" b="1" dirty="0" err="1">
                <a:solidFill>
                  <a:srgbClr val="FF0000"/>
                </a:solidFill>
                <a:latin typeface="Times New Roman" pitchFamily="18" charset="0"/>
                <a:cs typeface="Times New Roman" pitchFamily="18" charset="0"/>
              </a:rPr>
              <a:t>Từ</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khóa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có</a:t>
            </a:r>
            <a:r>
              <a:rPr lang="en-US" sz="2800" b="1" dirty="0">
                <a:solidFill>
                  <a:srgbClr val="FF0000"/>
                </a:solidFill>
                <a:latin typeface="Times New Roman" pitchFamily="18" charset="0"/>
                <a:cs typeface="Times New Roman" pitchFamily="18" charset="0"/>
              </a:rPr>
              <a:t> 3 </a:t>
            </a:r>
            <a:r>
              <a:rPr lang="en-US" sz="2800" b="1" dirty="0" err="1">
                <a:solidFill>
                  <a:srgbClr val="FF0000"/>
                </a:solidFill>
                <a:latin typeface="Times New Roman" pitchFamily="18" charset="0"/>
                <a:cs typeface="Times New Roman" pitchFamily="18" charset="0"/>
              </a:rPr>
              <a:t>chữ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cái</a:t>
            </a:r>
            <a:r>
              <a:rPr lang="en-US" sz="2800" b="1" dirty="0">
                <a:solidFill>
                  <a:srgbClr val="FF0000"/>
                </a:solidFill>
                <a:latin typeface="Times New Roman" pitchFamily="18" charset="0"/>
                <a:cs typeface="Times New Roman" pitchFamily="18" charset="0"/>
              </a:rPr>
              <a:t>)</a:t>
            </a:r>
          </a:p>
        </p:txBody>
      </p:sp>
      <p:pic>
        <p:nvPicPr>
          <p:cNvPr id="1028" name="Picture 4" descr="Xã hội Việt Nam thời Hùng Vương - Âu Lạc - Văn Lang - Lịch Sử Có Gì H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5950"/>
            <a:ext cx="48006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ang phục truyền thống của Trung Quốc qua các thời đạ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799811"/>
            <a:ext cx="4191000" cy="322027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715000" y="425726"/>
            <a:ext cx="891591"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3200" b="1" dirty="0" err="1">
                <a:solidFill>
                  <a:srgbClr val="FF0000"/>
                </a:solidFill>
                <a:latin typeface="Times New Roman" pitchFamily="18" charset="0"/>
                <a:cs typeface="Times New Roman" pitchFamily="18" charset="0"/>
              </a:rPr>
              <a:t>Váy</a:t>
            </a:r>
            <a:endParaRPr lang="en-US"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5050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30"/>
                                        </p:tgtEl>
                                        <p:attrNameLst>
                                          <p:attrName>style.visibility</p:attrName>
                                        </p:attrNameLst>
                                      </p:cBhvr>
                                      <p:to>
                                        <p:strVal val="visible"/>
                                      </p:to>
                                    </p:set>
                                    <p:animEffect transition="in" filter="wipe(down)">
                                      <p:cBhvr>
                                        <p:cTn id="14" dur="500"/>
                                        <p:tgtEl>
                                          <p:spTgt spid="103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683</TotalTime>
  <Words>2036</Words>
  <Application>Microsoft Office PowerPoint</Application>
  <PresentationFormat>Trình chiếu Trên màn hình (16:9)</PresentationFormat>
  <Paragraphs>143</Paragraphs>
  <Slides>44</Slides>
  <Notes>3</Notes>
  <HiddenSlides>0</HiddenSlides>
  <MMClips>1</MMClips>
  <ScaleCrop>false</ScaleCrop>
  <HeadingPairs>
    <vt:vector size="6" baseType="variant">
      <vt:variant>
        <vt:lpstr>Phông được Dùng</vt:lpstr>
      </vt:variant>
      <vt:variant>
        <vt:i4>6</vt:i4>
      </vt:variant>
      <vt:variant>
        <vt:lpstr>Chủ đề</vt:lpstr>
      </vt:variant>
      <vt:variant>
        <vt:i4>1</vt:i4>
      </vt:variant>
      <vt:variant>
        <vt:lpstr>Tiêu đề Bản chiếu</vt:lpstr>
      </vt:variant>
      <vt:variant>
        <vt:i4>44</vt:i4>
      </vt:variant>
    </vt:vector>
  </HeadingPairs>
  <TitlesOfParts>
    <vt:vector size="51" baseType="lpstr">
      <vt:lpstr>.VnTime</vt:lpstr>
      <vt:lpstr>Arial</vt:lpstr>
      <vt:lpstr>Arial</vt:lpstr>
      <vt:lpstr>Arial Unicode MS</vt:lpstr>
      <vt:lpstr>Calibri</vt:lpstr>
      <vt:lpstr>Times New Roman</vt:lpstr>
      <vt:lpstr>Office Theme</vt:lpstr>
      <vt:lpstr>Bản trình bày PowerPoint</vt:lpstr>
      <vt:lpstr>Bản trình bày PowerPoint</vt:lpstr>
      <vt:lpstr>Bản trình bày PowerPoint</vt:lpstr>
      <vt:lpstr>Bản trình bày PowerPoint</vt:lpstr>
      <vt:lpstr>   TIẾT 1  </vt:lpstr>
      <vt:lpstr>Mục tiêu bài học</vt:lpstr>
      <vt:lpstr>Nhiệm vụ học tập số 1 (Hoạt động cá nhân) </vt:lpstr>
      <vt:lpstr>Bản trình bày PowerPoint</vt:lpstr>
      <vt:lpstr>“Cái trống mà thủng hai đầu  Bên ta thì có, bên tàu thì không”  (Từ khóa có 3 chữ cái)</vt:lpstr>
      <vt:lpstr>“Miếng….. là đầu câu chuyện”  (Từ khóa có 4 chữ cái)</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Nhiệm vụ học tập số 2 Hoạt động nhóm thời gian: 3 phút </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ctn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Huy</dc:creator>
  <cp:lastModifiedBy>my laptop</cp:lastModifiedBy>
  <cp:revision>198</cp:revision>
  <dcterms:created xsi:type="dcterms:W3CDTF">2018-10-18T02:19:00Z</dcterms:created>
  <dcterms:modified xsi:type="dcterms:W3CDTF">2024-02-28T05:32:20Z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8E9B597321454237862469C12CB6C142</vt:lpwstr>
  </property>
  <property fmtid="{D5CDD505-2E9C-101B-9397-08002B2CF9AE}" pid="3" name="KSOProductBuildVer">
    <vt:lpwstr>1033-11.2.0.10323</vt:lpwstr>
  </property>
</Properties>
</file>