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x-wav"/>
  <Default Extension="vml" ContentType="application/vnd.openxmlformats-officedocument.vmlDrawing"/>
  <Default Extension="gif" ContentType="image/gif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7" r:id="rId3"/>
    <p:sldId id="278" r:id="rId4"/>
    <p:sldId id="279" r:id="rId5"/>
    <p:sldId id="263" r:id="rId6"/>
    <p:sldId id="264" r:id="rId7"/>
    <p:sldId id="265" r:id="rId8"/>
    <p:sldId id="266" r:id="rId9"/>
    <p:sldId id="267" r:id="rId10"/>
    <p:sldId id="268" r:id="rId11"/>
    <p:sldId id="270" r:id="rId12"/>
    <p:sldId id="271" r:id="rId13"/>
    <p:sldId id="281" r:id="rId14"/>
    <p:sldId id="274" r:id="rId15"/>
    <p:sldId id="275" r:id="rId16"/>
    <p:sldId id="276" r:id="rId17"/>
    <p:sldId id="280" r:id="rId18"/>
  </p:sldIdLst>
  <p:sldSz cx="12192000" cy="6858000"/>
  <p:notesSz cx="6858000" cy="9144000"/>
  <p:custDataLst>
    <p:tags r:id="rId1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7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161B9-C193-4B67-8E7A-FB422F938327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3873E-6CCC-49A5-AC06-D68439C714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5633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161B9-C193-4B67-8E7A-FB422F938327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3873E-6CCC-49A5-AC06-D68439C714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68895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161B9-C193-4B67-8E7A-FB422F938327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3873E-6CCC-49A5-AC06-D68439C714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0204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161B9-C193-4B67-8E7A-FB422F938327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3873E-6CCC-49A5-AC06-D68439C714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1264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161B9-C193-4B67-8E7A-FB422F938327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3873E-6CCC-49A5-AC06-D68439C714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9697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161B9-C193-4B67-8E7A-FB422F938327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3873E-6CCC-49A5-AC06-D68439C714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0282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161B9-C193-4B67-8E7A-FB422F938327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3873E-6CCC-49A5-AC06-D68439C714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6996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161B9-C193-4B67-8E7A-FB422F938327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3873E-6CCC-49A5-AC06-D68439C714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7877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161B9-C193-4B67-8E7A-FB422F938327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3873E-6CCC-49A5-AC06-D68439C714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35888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161B9-C193-4B67-8E7A-FB422F938327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3873E-6CCC-49A5-AC06-D68439C714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04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161B9-C193-4B67-8E7A-FB422F938327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3873E-6CCC-49A5-AC06-D68439C714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20673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161B9-C193-4B67-8E7A-FB422F938327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3873E-6CCC-49A5-AC06-D68439C714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89983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161B9-C193-4B67-8E7A-FB422F938327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3873E-6CCC-49A5-AC06-D68439C714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2874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161B9-C193-4B67-8E7A-FB422F938327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3873E-6CCC-49A5-AC06-D68439C714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49058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161B9-C193-4B67-8E7A-FB422F938327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3873E-6CCC-49A5-AC06-D68439C714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95602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2161B9-C193-4B67-8E7A-FB422F938327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E3873E-6CCC-49A5-AC06-D68439C714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777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3" r:id="rId2"/>
    <p:sldLayoutId id="2147483662" r:id="rId3"/>
    <p:sldLayoutId id="2147483661" r:id="rId4"/>
    <p:sldLayoutId id="2147483660" r:id="rId5"/>
    <p:sldLayoutId id="2147483650" r:id="rId6"/>
    <p:sldLayoutId id="2147483651" r:id="rId7"/>
    <p:sldLayoutId id="2147483652" r:id="rId8"/>
    <p:sldLayoutId id="2147483653" r:id="rId9"/>
    <p:sldLayoutId id="2147483654" r:id="rId10"/>
    <p:sldLayoutId id="2147483655" r:id="rId11"/>
    <p:sldLayoutId id="2147483656" r:id="rId12"/>
    <p:sldLayoutId id="2147483657" r:id="rId13"/>
    <p:sldLayoutId id="2147483658" r:id="rId14"/>
    <p:sldLayoutId id="2147483659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12.gif"/><Relationship Id="rId7" Type="http://schemas.openxmlformats.org/officeDocument/2006/relationships/image" Target="../media/image36.png"/><Relationship Id="rId2" Type="http://schemas.openxmlformats.org/officeDocument/2006/relationships/slide" Target="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5" Type="http://schemas.openxmlformats.org/officeDocument/2006/relationships/image" Target="../media/image38.png"/><Relationship Id="rId4" Type="http://schemas.openxmlformats.org/officeDocument/2006/relationships/image" Target="../media/image13.gif"/><Relationship Id="rId9" Type="http://schemas.openxmlformats.org/officeDocument/2006/relationships/image" Target="../media/image3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png"/><Relationship Id="rId5" Type="http://schemas.openxmlformats.org/officeDocument/2006/relationships/image" Target="../media/image6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ext Box 3"/>
          <p:cNvSpPr txBox="1">
            <a:spLocks noChangeArrowheads="1"/>
          </p:cNvSpPr>
          <p:nvPr/>
        </p:nvSpPr>
        <p:spPr bwMode="auto">
          <a:xfrm>
            <a:off x="1948710" y="5504863"/>
            <a:ext cx="862299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en-US" sz="4000" dirty="0">
                <a:ln w="0"/>
                <a:solidFill>
                  <a:schemeClr val="accent2">
                    <a:lumMod val="5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</a:rPr>
              <a:t>GV DẠY: </a:t>
            </a:r>
            <a:r>
              <a:rPr lang="en-US" sz="4000" dirty="0" smtClean="0">
                <a:ln w="0"/>
                <a:solidFill>
                  <a:schemeClr val="accent2">
                    <a:lumMod val="5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</a:rPr>
              <a:t>LÊ THỊ NHUNG</a:t>
            </a:r>
            <a:endParaRPr lang="en-US" sz="4000" dirty="0">
              <a:ln w="0"/>
              <a:solidFill>
                <a:schemeClr val="accent2">
                  <a:lumMod val="50000"/>
                </a:schemeClr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44" name="WordArt 7">
            <a:hlinkClick r:id="" action="ppaction://noaction">
              <a:snd r:embed="rId3" name="cHAO.wav"/>
            </a:hlinkClick>
          </p:cNvPr>
          <p:cNvSpPr>
            <a:spLocks noChangeArrowheads="1" noChangeShapeType="1" noTextEdit="1"/>
          </p:cNvSpPr>
          <p:nvPr/>
        </p:nvSpPr>
        <p:spPr bwMode="auto">
          <a:xfrm>
            <a:off x="814946" y="438884"/>
            <a:ext cx="10839200" cy="1263403"/>
          </a:xfrm>
          <a:prstGeom prst="rect">
            <a:avLst/>
          </a:prstGeom>
        </p:spPr>
        <p:txBody>
          <a:bodyPr wrap="none" numCol="1" fromWordArt="1">
            <a:prstTxWarp prst="textPlain">
              <a:avLst>
                <a:gd name="adj" fmla="val 49266"/>
              </a:avLst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4000" kern="10" dirty="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CHÀO MỪNG CÁC THẦY CÔ GIÁO VÀ CÁC EM HỌC SINH </a:t>
            </a:r>
          </a:p>
        </p:txBody>
      </p:sp>
      <p:sp>
        <p:nvSpPr>
          <p:cNvPr id="45" name="WordArt 8"/>
          <p:cNvSpPr>
            <a:spLocks noChangeArrowheads="1" noChangeShapeType="1" noTextEdit="1"/>
          </p:cNvSpPr>
          <p:nvPr/>
        </p:nvSpPr>
        <p:spPr bwMode="auto">
          <a:xfrm>
            <a:off x="2456318" y="2275331"/>
            <a:ext cx="7607774" cy="762000"/>
          </a:xfrm>
          <a:prstGeom prst="rect">
            <a:avLst/>
          </a:prstGeom>
        </p:spPr>
        <p:txBody>
          <a:bodyPr wrap="none" numCol="1" fromWordArt="1">
            <a:prstTxWarp prst="textPlain">
              <a:avLst>
                <a:gd name="adj" fmla="val 50000"/>
              </a:avLst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3600" kern="10" dirty="0">
                <a:ln w="1270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VỀ DỰ TIẾT HỌC</a:t>
            </a:r>
          </a:p>
        </p:txBody>
      </p:sp>
      <p:sp>
        <p:nvSpPr>
          <p:cNvPr id="46" name="WordArt 9"/>
          <p:cNvSpPr>
            <a:spLocks noChangeArrowheads="1" noChangeShapeType="1" noTextEdit="1"/>
          </p:cNvSpPr>
          <p:nvPr/>
        </p:nvSpPr>
        <p:spPr bwMode="auto">
          <a:xfrm>
            <a:off x="3017580" y="3650243"/>
            <a:ext cx="6191154" cy="1072307"/>
          </a:xfrm>
          <a:prstGeom prst="rect">
            <a:avLst/>
          </a:prstGeom>
        </p:spPr>
        <p:txBody>
          <a:bodyPr wrap="none" numCol="1" fromWordArt="1">
            <a:prstTxWarp prst="textPlain">
              <a:avLst>
                <a:gd name="adj" fmla="val 50000"/>
              </a:avLst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8800" kern="10" dirty="0">
                <a:ln w="12700">
                  <a:solidFill>
                    <a:srgbClr val="993366"/>
                  </a:solidFill>
                  <a:round/>
                  <a:headEnd/>
                  <a:tailEnd/>
                </a:ln>
                <a:solidFill>
                  <a:srgbClr val="993366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MÔN HÌNH HỌC LỚP 6</a:t>
            </a:r>
          </a:p>
        </p:txBody>
      </p:sp>
    </p:spTree>
    <p:extLst>
      <p:ext uri="{BB962C8B-B14F-4D97-AF65-F5344CB8AC3E}">
        <p14:creationId xmlns:p14="http://schemas.microsoft.com/office/powerpoint/2010/main" val="42693928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75000"/>
              </a:schemeClr>
            </a:gs>
            <a:gs pos="100000">
              <a:schemeClr val="accent6">
                <a:lumMod val="7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ChangeArrowheads="1"/>
          </p:cNvSpPr>
          <p:nvPr/>
        </p:nvSpPr>
        <p:spPr bwMode="auto">
          <a:xfrm>
            <a:off x="0" y="-14288"/>
            <a:ext cx="12192000" cy="6858000"/>
          </a:xfrm>
          <a:prstGeom prst="rect">
            <a:avLst/>
          </a:prstGeom>
          <a:noFill/>
          <a:ln w="28575">
            <a:solidFill>
              <a:srgbClr val="FF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sz="18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gấp giấy xác định trung điểm của đoạn thẳng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7530"/>
            <a:ext cx="12192000" cy="6836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601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75000"/>
              </a:schemeClr>
            </a:gs>
            <a:gs pos="100000">
              <a:schemeClr val="accent6">
                <a:lumMod val="7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ollysparkle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149162" y="5786438"/>
            <a:ext cx="8305800" cy="1071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016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162" y="4191000"/>
            <a:ext cx="1285875" cy="168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loud 3"/>
          <p:cNvSpPr/>
          <p:nvPr/>
        </p:nvSpPr>
        <p:spPr>
          <a:xfrm>
            <a:off x="1705210" y="546080"/>
            <a:ext cx="8749752" cy="3214551"/>
          </a:xfrm>
          <a:prstGeom prst="cloud">
            <a:avLst/>
          </a:prstGeom>
          <a:solidFill>
            <a:schemeClr val="bg1"/>
          </a:solidFill>
          <a:effectLst>
            <a:glow rad="228600">
              <a:schemeClr val="accent3">
                <a:satMod val="175000"/>
                <a:alpha val="40000"/>
              </a:schemeClr>
            </a:glow>
            <a:outerShdw blurRad="127000" dist="114300" dir="5400000" algn="ctr" rotWithShape="0">
              <a:srgbClr val="000000"/>
            </a:outerShdw>
            <a:reflection blurRad="6350" stA="50000" endA="300" endPos="54000" dist="101600" dir="5400000" sy="-100000" algn="bl" rotWithShape="0"/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rgbClr val="FF0000"/>
                </a:solidFill>
              </a:rPr>
              <a:t>Em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hãy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lấy</a:t>
            </a:r>
            <a:r>
              <a:rPr lang="en-US" sz="3600" dirty="0">
                <a:solidFill>
                  <a:srgbClr val="FF0000"/>
                </a:solidFill>
              </a:rPr>
              <a:t> 1 </a:t>
            </a:r>
            <a:r>
              <a:rPr lang="en-US" sz="3600" dirty="0" err="1">
                <a:solidFill>
                  <a:srgbClr val="FF0000"/>
                </a:solidFill>
              </a:rPr>
              <a:t>số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ví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dụ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trong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thực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tế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có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sử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dụng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trung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điểm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của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đoạn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thẳng</a:t>
            </a:r>
            <a:r>
              <a:rPr lang="en-US" sz="3600" dirty="0">
                <a:solidFill>
                  <a:srgbClr val="FF000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432861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75000"/>
              </a:schemeClr>
            </a:gs>
            <a:gs pos="100000">
              <a:schemeClr val="accent6">
                <a:lumMod val="7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44301"/>
            <a:ext cx="6010076" cy="3227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8" descr="xay-nh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0076" y="437885"/>
            <a:ext cx="6181924" cy="6434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37886"/>
            <a:ext cx="6010075" cy="3344737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150511" y="3259404"/>
            <a:ext cx="4091222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</a:rPr>
              <a:t>Cân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đòn</a:t>
            </a:r>
            <a:r>
              <a:rPr lang="en-US" sz="2800" dirty="0">
                <a:solidFill>
                  <a:srgbClr val="FF0000"/>
                </a:solidFill>
              </a:rPr>
              <a:t> – </a:t>
            </a:r>
            <a:r>
              <a:rPr lang="en-US" sz="2800" dirty="0" err="1">
                <a:solidFill>
                  <a:srgbClr val="FF0000"/>
                </a:solidFill>
              </a:rPr>
              <a:t>cân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Rôbecvan</a:t>
            </a:r>
            <a:endParaRPr lang="en-US" sz="2800" dirty="0">
              <a:solidFill>
                <a:srgbClr val="FF0000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49250" y="1068954"/>
            <a:ext cx="343866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/>
          <p:cNvSpPr/>
          <p:nvPr/>
        </p:nvSpPr>
        <p:spPr>
          <a:xfrm>
            <a:off x="1212728" y="1011000"/>
            <a:ext cx="115908" cy="1159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4595612" y="1002415"/>
            <a:ext cx="115908" cy="11590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2914887" y="1000270"/>
            <a:ext cx="115908" cy="1159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9" name="Straight Connector 28"/>
          <p:cNvCxnSpPr/>
          <p:nvPr/>
        </p:nvCxnSpPr>
        <p:spPr>
          <a:xfrm>
            <a:off x="1129049" y="5412852"/>
            <a:ext cx="4065433" cy="669803"/>
          </a:xfrm>
          <a:prstGeom prst="line">
            <a:avLst/>
          </a:pr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Oval 29"/>
          <p:cNvSpPr/>
          <p:nvPr/>
        </p:nvSpPr>
        <p:spPr>
          <a:xfrm>
            <a:off x="5123649" y="6024701"/>
            <a:ext cx="115908" cy="1159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1092557" y="5357391"/>
            <a:ext cx="115908" cy="1159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3234743" y="5705355"/>
            <a:ext cx="115908" cy="1159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1328636" y="6382219"/>
            <a:ext cx="4091222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</a:rPr>
              <a:t>Trò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chơi</a:t>
            </a:r>
            <a:r>
              <a:rPr lang="en-US" sz="2800" dirty="0">
                <a:solidFill>
                  <a:srgbClr val="FF0000"/>
                </a:solidFill>
              </a:rPr>
              <a:t> – </a:t>
            </a:r>
            <a:r>
              <a:rPr lang="en-US" sz="2800" dirty="0" err="1">
                <a:solidFill>
                  <a:srgbClr val="FF0000"/>
                </a:solidFill>
              </a:rPr>
              <a:t>cầu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bập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bênh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508381" y="6365088"/>
            <a:ext cx="4091222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</a:rPr>
              <a:t>Các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công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trình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xây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dựng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0" y="-67144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</a:rPr>
              <a:t>MỘT SỐ ỨNG DỤNG TRUNG ĐIỂM CỦA ĐOẠN THẲNG TRONG THỰC TẾ </a:t>
            </a:r>
          </a:p>
        </p:txBody>
      </p:sp>
    </p:spTree>
    <p:extLst>
      <p:ext uri="{BB962C8B-B14F-4D97-AF65-F5344CB8AC3E}">
        <p14:creationId xmlns:p14="http://schemas.microsoft.com/office/powerpoint/2010/main" val="1869405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2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3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3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500"/>
                            </p:stCondLst>
                            <p:childTnLst>
                              <p:par>
                                <p:cTn id="40" presetID="2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41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2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3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44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20" grpId="0" animBg="1"/>
      <p:bldP spid="20" grpId="1" animBg="1"/>
      <p:bldP spid="30" grpId="0" animBg="1"/>
      <p:bldP spid="31" grpId="0" animBg="1"/>
      <p:bldP spid="35" grpId="0" animBg="1"/>
      <p:bldP spid="35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75000"/>
              </a:schemeClr>
            </a:gs>
            <a:gs pos="100000">
              <a:schemeClr val="accent6">
                <a:lumMod val="7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Vòng quay mặt trời trong một khu vui chơi có điểm cao nhất là 60 m, điểm  thấp nhất là 6 m (so với mặt đất). Hỏi trục của vòng quay nằm">
            <a:extLst>
              <a:ext uri="{FF2B5EF4-FFF2-40B4-BE49-F238E27FC236}">
                <a16:creationId xmlns:a16="http://schemas.microsoft.com/office/drawing/2014/main" xmlns="" id="{B1257585-14A9-4BDB-B281-D2853BFF5B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498" r="4760" b="1062"/>
          <a:stretch/>
        </p:blipFill>
        <p:spPr bwMode="auto">
          <a:xfrm>
            <a:off x="6096000" y="0"/>
            <a:ext cx="6109253" cy="4625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9C9EC5DF-0B51-4CD9-B702-A4E3D3AF758A}"/>
              </a:ext>
            </a:extLst>
          </p:cNvPr>
          <p:cNvSpPr txBox="1"/>
          <p:nvPr/>
        </p:nvSpPr>
        <p:spPr>
          <a:xfrm>
            <a:off x="0" y="881343"/>
            <a:ext cx="6096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 err="1">
                <a:solidFill>
                  <a:schemeClr val="bg1"/>
                </a:solidFill>
              </a:rPr>
              <a:t>Vòng</a:t>
            </a:r>
            <a:r>
              <a:rPr lang="en-US" sz="3600" dirty="0">
                <a:solidFill>
                  <a:schemeClr val="bg1"/>
                </a:solidFill>
              </a:rPr>
              <a:t> quay </a:t>
            </a:r>
            <a:r>
              <a:rPr lang="en-US" sz="3600" dirty="0" err="1">
                <a:solidFill>
                  <a:schemeClr val="bg1"/>
                </a:solidFill>
              </a:rPr>
              <a:t>mặt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trời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trong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khu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vui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chơi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có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điểm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cao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nhất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là</a:t>
            </a:r>
            <a:r>
              <a:rPr lang="en-US" sz="3600" dirty="0">
                <a:solidFill>
                  <a:schemeClr val="bg1"/>
                </a:solidFill>
              </a:rPr>
              <a:t> 60m, </a:t>
            </a:r>
            <a:r>
              <a:rPr lang="en-US" sz="3600" dirty="0" err="1">
                <a:solidFill>
                  <a:schemeClr val="bg1"/>
                </a:solidFill>
              </a:rPr>
              <a:t>điểm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thấp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nhất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là</a:t>
            </a:r>
            <a:r>
              <a:rPr lang="en-US" sz="3600" dirty="0">
                <a:solidFill>
                  <a:schemeClr val="bg1"/>
                </a:solidFill>
              </a:rPr>
              <a:t> 6m (so </a:t>
            </a:r>
            <a:r>
              <a:rPr lang="en-US" sz="3600" dirty="0" err="1">
                <a:solidFill>
                  <a:schemeClr val="bg1"/>
                </a:solidFill>
              </a:rPr>
              <a:t>với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mặt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đất</a:t>
            </a:r>
            <a:r>
              <a:rPr lang="en-US" sz="3600" dirty="0">
                <a:solidFill>
                  <a:schemeClr val="bg1"/>
                </a:solidFill>
              </a:rPr>
              <a:t>). </a:t>
            </a:r>
            <a:r>
              <a:rPr lang="en-US" sz="3600" dirty="0" err="1">
                <a:solidFill>
                  <a:schemeClr val="bg1"/>
                </a:solidFill>
              </a:rPr>
              <a:t>Hỏi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trục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của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vòng</a:t>
            </a:r>
            <a:r>
              <a:rPr lang="en-US" sz="3600" dirty="0">
                <a:solidFill>
                  <a:schemeClr val="bg1"/>
                </a:solidFill>
              </a:rPr>
              <a:t> quay </a:t>
            </a:r>
            <a:r>
              <a:rPr lang="en-US" sz="3600" dirty="0" err="1">
                <a:solidFill>
                  <a:schemeClr val="bg1"/>
                </a:solidFill>
              </a:rPr>
              <a:t>nằm</a:t>
            </a:r>
            <a:r>
              <a:rPr lang="en-US" sz="3600" dirty="0">
                <a:solidFill>
                  <a:schemeClr val="bg1"/>
                </a:solidFill>
              </a:rPr>
              <a:t> ở </a:t>
            </a:r>
            <a:r>
              <a:rPr lang="en-US" sz="3600" dirty="0" err="1">
                <a:solidFill>
                  <a:schemeClr val="bg1"/>
                </a:solidFill>
              </a:rPr>
              <a:t>độ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cao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nào</a:t>
            </a:r>
            <a:r>
              <a:rPr lang="en-US" sz="3600" dirty="0">
                <a:solidFill>
                  <a:schemeClr val="bg1"/>
                </a:solidFill>
              </a:rPr>
              <a:t>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3C20FC04-F387-4013-81D0-A3971BF64690}"/>
              </a:ext>
            </a:extLst>
          </p:cNvPr>
          <p:cNvSpPr txBox="1"/>
          <p:nvPr/>
        </p:nvSpPr>
        <p:spPr>
          <a:xfrm>
            <a:off x="-198381" y="0"/>
            <a:ext cx="620201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VẬN DỤNG</a:t>
            </a:r>
          </a:p>
        </p:txBody>
      </p:sp>
    </p:spTree>
    <p:extLst>
      <p:ext uri="{BB962C8B-B14F-4D97-AF65-F5344CB8AC3E}">
        <p14:creationId xmlns:p14="http://schemas.microsoft.com/office/powerpoint/2010/main" val="36577163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75000"/>
              </a:schemeClr>
            </a:gs>
            <a:gs pos="100000">
              <a:schemeClr val="accent6">
                <a:lumMod val="7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ollysparkle">
            <a:hlinkClick r:id="rId2" action="ppaction://hlinksldjump"/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384925" y="6005379"/>
            <a:ext cx="8305800" cy="1071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016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3759" y="4545062"/>
            <a:ext cx="1285875" cy="168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loud 3"/>
          <p:cNvSpPr/>
          <p:nvPr/>
        </p:nvSpPr>
        <p:spPr>
          <a:xfrm>
            <a:off x="6612506" y="0"/>
            <a:ext cx="5277333" cy="3061487"/>
          </a:xfrm>
          <a:prstGeom prst="cloud">
            <a:avLst/>
          </a:prstGeom>
          <a:solidFill>
            <a:schemeClr val="bg1"/>
          </a:solidFill>
          <a:effectLst>
            <a:glow rad="228600">
              <a:schemeClr val="accent3">
                <a:satMod val="175000"/>
                <a:alpha val="40000"/>
              </a:schemeClr>
            </a:glow>
            <a:outerShdw blurRad="127000" dist="114300" dir="5400000" algn="ctr" rotWithShape="0">
              <a:srgbClr val="000000"/>
            </a:outerShdw>
            <a:reflection blurRad="6350" stA="50000" endA="300" endPos="54000" dist="101600" dir="5400000" sy="-100000" algn="bl" rotWithShape="0"/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Qua </a:t>
            </a:r>
            <a:r>
              <a:rPr lang="en-US" sz="3600" dirty="0" err="1">
                <a:solidFill>
                  <a:srgbClr val="FF0000"/>
                </a:solidFill>
              </a:rPr>
              <a:t>tiết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học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hôm</a:t>
            </a:r>
            <a:r>
              <a:rPr lang="en-US" sz="3600" dirty="0">
                <a:solidFill>
                  <a:srgbClr val="FF0000"/>
                </a:solidFill>
              </a:rPr>
              <a:t> nay, </a:t>
            </a:r>
            <a:r>
              <a:rPr lang="en-US" sz="3600" dirty="0" err="1">
                <a:solidFill>
                  <a:srgbClr val="FF0000"/>
                </a:solidFill>
              </a:rPr>
              <a:t>các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em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cần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nhớ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được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các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kiến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thức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nào</a:t>
            </a:r>
            <a:r>
              <a:rPr lang="en-US" sz="3600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5" name="Rectangle 4"/>
          <p:cNvSpPr/>
          <p:nvPr/>
        </p:nvSpPr>
        <p:spPr>
          <a:xfrm>
            <a:off x="2932039" y="0"/>
            <a:ext cx="6244659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2800" b="1" cap="none" spc="0" dirty="0" err="1">
                <a:ln/>
                <a:solidFill>
                  <a:srgbClr val="FF0000"/>
                </a:solidFill>
                <a:effectLst/>
              </a:rPr>
              <a:t>Tiết</a:t>
            </a:r>
            <a:r>
              <a:rPr lang="en-US" sz="2800" b="1" cap="none" spc="0" dirty="0">
                <a:ln/>
                <a:solidFill>
                  <a:srgbClr val="FF0000"/>
                </a:solidFill>
                <a:effectLst/>
              </a:rPr>
              <a:t> </a:t>
            </a:r>
            <a:r>
              <a:rPr lang="en-US" sz="2800" b="1" dirty="0" smtClean="0">
                <a:ln/>
                <a:solidFill>
                  <a:srgbClr val="FF0000"/>
                </a:solidFill>
              </a:rPr>
              <a:t>33</a:t>
            </a:r>
            <a:r>
              <a:rPr lang="en-US" sz="2800" b="1" cap="none" spc="0" dirty="0" smtClean="0">
                <a:ln/>
                <a:solidFill>
                  <a:srgbClr val="FF0000"/>
                </a:solidFill>
                <a:effectLst/>
              </a:rPr>
              <a:t>. </a:t>
            </a:r>
            <a:r>
              <a:rPr lang="en-US" sz="2800" b="1" cap="none" spc="0" dirty="0">
                <a:ln/>
                <a:solidFill>
                  <a:srgbClr val="FF0000"/>
                </a:solidFill>
                <a:effectLst/>
              </a:rPr>
              <a:t>TRUNG ĐIỂM CỦA ĐOẠN THẲNG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553079"/>
            <a:ext cx="550971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2800" b="1" cap="none" spc="0" dirty="0">
                <a:ln/>
                <a:solidFill>
                  <a:srgbClr val="FFFF00"/>
                </a:solidFill>
                <a:effectLst/>
              </a:rPr>
              <a:t>1. TRUNG ĐIỂM CỦA ĐOẠN THẲNG: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3858591" y="1372140"/>
            <a:ext cx="4192173" cy="0"/>
          </a:xfrm>
          <a:prstGeom prst="line">
            <a:avLst/>
          </a:pr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/>
          <p:cNvSpPr/>
          <p:nvPr/>
        </p:nvSpPr>
        <p:spPr>
          <a:xfrm>
            <a:off x="7966357" y="1326675"/>
            <a:ext cx="91440" cy="9144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3681671" y="1428410"/>
            <a:ext cx="4582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835694" y="1437789"/>
            <a:ext cx="4582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B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736621" y="1413380"/>
            <a:ext cx="4582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 Box 20"/>
              <p:cNvSpPr txBox="1">
                <a:spLocks noChangeArrowheads="1"/>
              </p:cNvSpPr>
              <p:nvPr/>
            </p:nvSpPr>
            <p:spPr bwMode="auto">
              <a:xfrm>
                <a:off x="1590261" y="1934308"/>
                <a:ext cx="7233655" cy="98270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"/>
                          <m:endChr m:val="}"/>
                          <m:ctrlP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b="0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  <a:cs typeface="Arial" panose="020B0604020202020204" pitchFamily="34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Đ</m:t>
                                </m:r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𝑖</m:t>
                                </m:r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ể</m:t>
                                </m:r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𝑚</m:t>
                                </m:r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 </m:t>
                                </m:r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𝑀</m:t>
                                </m:r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 </m:t>
                                </m:r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𝑛</m:t>
                                </m:r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ằ</m:t>
                                </m:r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𝑚</m:t>
                                </m:r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 </m:t>
                                </m:r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𝑔𝑖</m:t>
                                </m:r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ữ</m:t>
                                </m:r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𝑎</m:t>
                                </m:r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 </m:t>
                                </m:r>
                                <m:r>
                                  <m:rPr>
                                    <m:brk m:alnAt="7"/>
                                  </m:rP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h</m:t>
                                </m:r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𝑎𝑖</m:t>
                                </m:r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 đ</m:t>
                                </m:r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𝑖</m:t>
                                </m:r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ể</m:t>
                                </m:r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𝑚</m:t>
                                </m:r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 </m:t>
                                </m:r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𝐴</m:t>
                                </m:r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 </m:t>
                                </m:r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𝑣</m:t>
                                </m:r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à </m:t>
                                </m:r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𝐵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𝑀𝐴</m:t>
                                </m:r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=</m:t>
                                </m:r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𝑀𝐵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b="0" dirty="0">
                  <a:solidFill>
                    <a:schemeClr val="bg1"/>
                  </a:solidFill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 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90261" y="1934308"/>
                <a:ext cx="7233655" cy="982705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911815" y="3091346"/>
                <a:ext cx="6054542" cy="49314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200" i="1" dirty="0">
                          <a:solidFill>
                            <a:schemeClr val="bg1"/>
                          </a:solidFill>
                        </a:rPr>
                        <m:t>M</m:t>
                      </m:r>
                      <m:r>
                        <m:rPr>
                          <m:nor/>
                        </m:rPr>
                        <a:rPr lang="en-US" sz="3200" i="1" dirty="0">
                          <a:solidFill>
                            <a:schemeClr val="bg1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US" sz="3200" i="1" dirty="0" err="1">
                          <a:solidFill>
                            <a:schemeClr val="bg1"/>
                          </a:solidFill>
                        </a:rPr>
                        <m:t>l</m:t>
                      </m:r>
                      <m:r>
                        <m:rPr>
                          <m:nor/>
                        </m:rPr>
                        <a:rPr lang="en-US" sz="3200" i="1" dirty="0" err="1">
                          <a:solidFill>
                            <a:schemeClr val="bg1"/>
                          </a:solidFill>
                        </a:rPr>
                        <m:t>à </m:t>
                      </m:r>
                      <m:r>
                        <m:rPr>
                          <m:nor/>
                        </m:rPr>
                        <a:rPr lang="en-US" sz="3200" i="1" dirty="0" err="1">
                          <a:solidFill>
                            <a:schemeClr val="bg1"/>
                          </a:solidFill>
                        </a:rPr>
                        <m:t>trung</m:t>
                      </m:r>
                      <m:r>
                        <m:rPr>
                          <m:nor/>
                        </m:rPr>
                        <a:rPr lang="en-US" sz="3200" i="1" dirty="0">
                          <a:solidFill>
                            <a:schemeClr val="bg1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US" sz="3200" i="1" dirty="0" err="1">
                          <a:solidFill>
                            <a:schemeClr val="bg1"/>
                          </a:solidFill>
                        </a:rPr>
                        <m:t>đ</m:t>
                      </m:r>
                      <m:r>
                        <m:rPr>
                          <m:nor/>
                        </m:rPr>
                        <a:rPr lang="en-US" sz="3200" i="1" dirty="0" err="1">
                          <a:solidFill>
                            <a:schemeClr val="bg1"/>
                          </a:solidFill>
                        </a:rPr>
                        <m:t>i</m:t>
                      </m:r>
                      <m:r>
                        <m:rPr>
                          <m:nor/>
                        </m:rPr>
                        <a:rPr lang="en-US" sz="3200" i="1" dirty="0" err="1">
                          <a:solidFill>
                            <a:schemeClr val="bg1"/>
                          </a:solidFill>
                        </a:rPr>
                        <m:t>ể</m:t>
                      </m:r>
                      <m:r>
                        <m:rPr>
                          <m:nor/>
                        </m:rPr>
                        <a:rPr lang="en-US" sz="3200" i="1" dirty="0" err="1">
                          <a:solidFill>
                            <a:schemeClr val="bg1"/>
                          </a:solidFill>
                        </a:rPr>
                        <m:t>m</m:t>
                      </m:r>
                      <m:r>
                        <m:rPr>
                          <m:nor/>
                        </m:rPr>
                        <a:rPr lang="en-US" sz="3200" i="1" dirty="0">
                          <a:solidFill>
                            <a:schemeClr val="bg1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US" sz="3200" i="1" dirty="0" err="1">
                          <a:solidFill>
                            <a:schemeClr val="bg1"/>
                          </a:solidFill>
                        </a:rPr>
                        <m:t>c</m:t>
                      </m:r>
                      <m:r>
                        <m:rPr>
                          <m:nor/>
                        </m:rPr>
                        <a:rPr lang="en-US" sz="3200" i="1" dirty="0" err="1">
                          <a:solidFill>
                            <a:schemeClr val="bg1"/>
                          </a:solidFill>
                        </a:rPr>
                        <m:t>ủ</m:t>
                      </m:r>
                      <m:r>
                        <m:rPr>
                          <m:nor/>
                        </m:rPr>
                        <a:rPr lang="en-US" sz="3200" i="1" dirty="0" err="1">
                          <a:solidFill>
                            <a:schemeClr val="bg1"/>
                          </a:solidFill>
                        </a:rPr>
                        <m:t>a</m:t>
                      </m:r>
                      <m:r>
                        <m:rPr>
                          <m:nor/>
                        </m:rPr>
                        <a:rPr lang="en-US" sz="3200" i="1" dirty="0">
                          <a:solidFill>
                            <a:schemeClr val="bg1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US" sz="3200" i="1" dirty="0" err="1">
                          <a:solidFill>
                            <a:schemeClr val="bg1"/>
                          </a:solidFill>
                        </a:rPr>
                        <m:t>đ</m:t>
                      </m:r>
                      <m:r>
                        <m:rPr>
                          <m:nor/>
                        </m:rPr>
                        <a:rPr lang="en-US" sz="3200" i="1" dirty="0" err="1">
                          <a:solidFill>
                            <a:schemeClr val="bg1"/>
                          </a:solidFill>
                        </a:rPr>
                        <m:t>o</m:t>
                      </m:r>
                      <m:r>
                        <m:rPr>
                          <m:nor/>
                        </m:rPr>
                        <a:rPr lang="en-US" sz="3200" i="1" dirty="0" err="1">
                          <a:solidFill>
                            <a:schemeClr val="bg1"/>
                          </a:solidFill>
                        </a:rPr>
                        <m:t>ạ</m:t>
                      </m:r>
                      <m:r>
                        <m:rPr>
                          <m:nor/>
                        </m:rPr>
                        <a:rPr lang="en-US" sz="3200" i="1" dirty="0" err="1">
                          <a:solidFill>
                            <a:schemeClr val="bg1"/>
                          </a:solidFill>
                        </a:rPr>
                        <m:t>n</m:t>
                      </m:r>
                      <m:r>
                        <m:rPr>
                          <m:nor/>
                        </m:rPr>
                        <a:rPr lang="en-US" sz="3200" i="1" dirty="0">
                          <a:solidFill>
                            <a:schemeClr val="bg1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US" sz="3200" i="1" dirty="0" err="1">
                          <a:solidFill>
                            <a:schemeClr val="bg1"/>
                          </a:solidFill>
                        </a:rPr>
                        <m:t>th</m:t>
                      </m:r>
                      <m:r>
                        <m:rPr>
                          <m:nor/>
                        </m:rPr>
                        <a:rPr lang="en-US" sz="3200" i="1" dirty="0" err="1">
                          <a:solidFill>
                            <a:schemeClr val="bg1"/>
                          </a:solidFill>
                        </a:rPr>
                        <m:t>ẳ</m:t>
                      </m:r>
                      <m:r>
                        <m:rPr>
                          <m:nor/>
                        </m:rPr>
                        <a:rPr lang="en-US" sz="3200" i="1" dirty="0" err="1">
                          <a:solidFill>
                            <a:schemeClr val="bg1"/>
                          </a:solidFill>
                        </a:rPr>
                        <m:t>ng</m:t>
                      </m:r>
                      <m:r>
                        <m:rPr>
                          <m:nor/>
                        </m:rPr>
                        <a:rPr lang="en-US" sz="3200" i="1" dirty="0">
                          <a:solidFill>
                            <a:schemeClr val="bg1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US" sz="3200" i="1" dirty="0">
                          <a:solidFill>
                            <a:schemeClr val="bg1"/>
                          </a:solidFill>
                        </a:rPr>
                        <m:t>AB</m:t>
                      </m:r>
                    </m:oMath>
                  </m:oMathPara>
                </a14:m>
                <a:endParaRPr lang="en-US" sz="3200" i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1815" y="3091346"/>
                <a:ext cx="6054542" cy="493148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Straight Connector 13"/>
          <p:cNvCxnSpPr/>
          <p:nvPr/>
        </p:nvCxnSpPr>
        <p:spPr>
          <a:xfrm flipH="1">
            <a:off x="4840039" y="1276011"/>
            <a:ext cx="133863" cy="171160"/>
          </a:xfrm>
          <a:prstGeom prst="line">
            <a:avLst/>
          </a:prstGeom>
          <a:ln w="57150" cmpd="dbl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H="1">
            <a:off x="6823832" y="1281855"/>
            <a:ext cx="114546" cy="161962"/>
          </a:xfrm>
          <a:prstGeom prst="line">
            <a:avLst/>
          </a:prstGeom>
          <a:ln w="57150" cmpd="dbl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353773" y="3072358"/>
                <a:ext cx="57078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⇔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3773" y="3072358"/>
                <a:ext cx="570780" cy="584775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Oval 16"/>
          <p:cNvSpPr/>
          <p:nvPr/>
        </p:nvSpPr>
        <p:spPr>
          <a:xfrm>
            <a:off x="3768322" y="1323512"/>
            <a:ext cx="91440" cy="9144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398205" y="4656432"/>
                <a:ext cx="4016236" cy="8989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⇔</m:t>
                      </m:r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𝐴𝑀</m:t>
                      </m:r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𝑀𝐵</m:t>
                      </m:r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𝐴𝐵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205" y="4656432"/>
                <a:ext cx="4016236" cy="898964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Rectangle 18"/>
          <p:cNvSpPr/>
          <p:nvPr/>
        </p:nvSpPr>
        <p:spPr>
          <a:xfrm>
            <a:off x="0" y="5519943"/>
            <a:ext cx="729065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2800" b="1" dirty="0">
                <a:ln/>
                <a:solidFill>
                  <a:srgbClr val="FFFF00"/>
                </a:solidFill>
              </a:rPr>
              <a:t>2. VẼ TRUNG ĐIỂM CỦA ĐOẠN THẲNG(</a:t>
            </a:r>
            <a:r>
              <a:rPr lang="en-US" sz="2800" b="1" dirty="0" err="1">
                <a:ln/>
                <a:solidFill>
                  <a:srgbClr val="FFFF00"/>
                </a:solidFill>
              </a:rPr>
              <a:t>sgk</a:t>
            </a:r>
            <a:r>
              <a:rPr lang="en-US" sz="2800" b="1" dirty="0">
                <a:ln/>
                <a:solidFill>
                  <a:srgbClr val="FFFF00"/>
                </a:solidFill>
              </a:rPr>
              <a:t>/125)</a:t>
            </a:r>
            <a:endParaRPr lang="en-US" sz="2800" b="1" cap="none" spc="0" dirty="0">
              <a:ln/>
              <a:solidFill>
                <a:srgbClr val="FFFF00"/>
              </a:solidFill>
              <a:effectLst/>
            </a:endParaRPr>
          </a:p>
        </p:txBody>
      </p:sp>
      <p:sp>
        <p:nvSpPr>
          <p:cNvPr id="20" name="Oval 19"/>
          <p:cNvSpPr/>
          <p:nvPr/>
        </p:nvSpPr>
        <p:spPr>
          <a:xfrm>
            <a:off x="5855307" y="1332628"/>
            <a:ext cx="91440" cy="9144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-21398" y="1072331"/>
            <a:ext cx="354456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2800" b="1" dirty="0">
                <a:ln/>
                <a:solidFill>
                  <a:srgbClr val="FFFF00"/>
                </a:solidFill>
              </a:rPr>
              <a:t>* </a:t>
            </a:r>
            <a:r>
              <a:rPr lang="en-US" sz="2800" b="1" dirty="0" err="1">
                <a:ln/>
                <a:solidFill>
                  <a:srgbClr val="FFFF00"/>
                </a:solidFill>
              </a:rPr>
              <a:t>Định</a:t>
            </a:r>
            <a:r>
              <a:rPr lang="en-US" sz="2800" b="1" dirty="0">
                <a:ln/>
                <a:solidFill>
                  <a:srgbClr val="FFFF00"/>
                </a:solidFill>
              </a:rPr>
              <a:t> </a:t>
            </a:r>
            <a:r>
              <a:rPr lang="en-US" sz="2800" b="1" dirty="0" err="1">
                <a:ln/>
                <a:solidFill>
                  <a:srgbClr val="FFFF00"/>
                </a:solidFill>
              </a:rPr>
              <a:t>nghĩa</a:t>
            </a:r>
            <a:r>
              <a:rPr lang="en-US" sz="2800" b="1" dirty="0">
                <a:ln/>
                <a:solidFill>
                  <a:srgbClr val="FFFF00"/>
                </a:solidFill>
              </a:rPr>
              <a:t> (</a:t>
            </a:r>
            <a:r>
              <a:rPr lang="en-US" sz="2800" b="1" dirty="0" err="1">
                <a:ln/>
                <a:solidFill>
                  <a:srgbClr val="FFFF00"/>
                </a:solidFill>
              </a:rPr>
              <a:t>sgk</a:t>
            </a:r>
            <a:r>
              <a:rPr lang="en-US" sz="2800" b="1" dirty="0">
                <a:ln/>
                <a:solidFill>
                  <a:srgbClr val="FFFF00"/>
                </a:solidFill>
              </a:rPr>
              <a:t>/124)</a:t>
            </a:r>
            <a:endParaRPr lang="en-US" sz="2800" b="1" cap="none" spc="0" dirty="0">
              <a:ln/>
              <a:solidFill>
                <a:srgbClr val="FFFF00"/>
              </a:solidFill>
              <a:effectLst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23307" y="3882276"/>
            <a:ext cx="192059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2800" b="1" dirty="0">
                <a:ln/>
                <a:solidFill>
                  <a:srgbClr val="FFFF00"/>
                </a:solidFill>
              </a:rPr>
              <a:t>* </a:t>
            </a:r>
            <a:r>
              <a:rPr lang="en-US" sz="2800" b="1" dirty="0" err="1">
                <a:ln/>
                <a:solidFill>
                  <a:srgbClr val="FFFF00"/>
                </a:solidFill>
              </a:rPr>
              <a:t>Tính</a:t>
            </a:r>
            <a:r>
              <a:rPr lang="en-US" sz="2800" b="1" dirty="0">
                <a:ln/>
                <a:solidFill>
                  <a:srgbClr val="FFFF00"/>
                </a:solidFill>
              </a:rPr>
              <a:t> </a:t>
            </a:r>
            <a:r>
              <a:rPr lang="en-US" sz="2800" b="1" dirty="0" err="1">
                <a:ln/>
                <a:solidFill>
                  <a:srgbClr val="FFFF00"/>
                </a:solidFill>
              </a:rPr>
              <a:t>chất</a:t>
            </a:r>
            <a:r>
              <a:rPr lang="en-US" sz="2800" b="1" dirty="0">
                <a:ln/>
                <a:solidFill>
                  <a:srgbClr val="FFFF00"/>
                </a:solidFill>
              </a:rPr>
              <a:t>:</a:t>
            </a:r>
            <a:endParaRPr lang="en-US" sz="2800" b="1" cap="none" spc="0" dirty="0">
              <a:ln/>
              <a:solidFill>
                <a:srgbClr val="FFFF00"/>
              </a:solidFill>
              <a:effectLst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854933" y="4356420"/>
                <a:ext cx="6054542" cy="49314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200" i="1" dirty="0">
                          <a:solidFill>
                            <a:schemeClr val="bg1"/>
                          </a:solidFill>
                        </a:rPr>
                        <m:t>M</m:t>
                      </m:r>
                      <m:r>
                        <m:rPr>
                          <m:nor/>
                        </m:rPr>
                        <a:rPr lang="en-US" sz="3200" i="1" dirty="0">
                          <a:solidFill>
                            <a:schemeClr val="bg1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US" sz="3200" i="1" dirty="0" err="1">
                          <a:solidFill>
                            <a:schemeClr val="bg1"/>
                          </a:solidFill>
                        </a:rPr>
                        <m:t>l</m:t>
                      </m:r>
                      <m:r>
                        <m:rPr>
                          <m:nor/>
                        </m:rPr>
                        <a:rPr lang="en-US" sz="3200" i="1" dirty="0" err="1">
                          <a:solidFill>
                            <a:schemeClr val="bg1"/>
                          </a:solidFill>
                        </a:rPr>
                        <m:t>à </m:t>
                      </m:r>
                      <m:r>
                        <m:rPr>
                          <m:nor/>
                        </m:rPr>
                        <a:rPr lang="en-US" sz="3200" i="1" dirty="0" err="1">
                          <a:solidFill>
                            <a:schemeClr val="bg1"/>
                          </a:solidFill>
                        </a:rPr>
                        <m:t>trung</m:t>
                      </m:r>
                      <m:r>
                        <m:rPr>
                          <m:nor/>
                        </m:rPr>
                        <a:rPr lang="en-US" sz="3200" i="1" dirty="0">
                          <a:solidFill>
                            <a:schemeClr val="bg1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US" sz="3200" i="1" dirty="0" err="1">
                          <a:solidFill>
                            <a:schemeClr val="bg1"/>
                          </a:solidFill>
                        </a:rPr>
                        <m:t>đ</m:t>
                      </m:r>
                      <m:r>
                        <m:rPr>
                          <m:nor/>
                        </m:rPr>
                        <a:rPr lang="en-US" sz="3200" i="1" dirty="0" err="1">
                          <a:solidFill>
                            <a:schemeClr val="bg1"/>
                          </a:solidFill>
                        </a:rPr>
                        <m:t>i</m:t>
                      </m:r>
                      <m:r>
                        <m:rPr>
                          <m:nor/>
                        </m:rPr>
                        <a:rPr lang="en-US" sz="3200" i="1" dirty="0" err="1">
                          <a:solidFill>
                            <a:schemeClr val="bg1"/>
                          </a:solidFill>
                        </a:rPr>
                        <m:t>ể</m:t>
                      </m:r>
                      <m:r>
                        <m:rPr>
                          <m:nor/>
                        </m:rPr>
                        <a:rPr lang="en-US" sz="3200" i="1" dirty="0" err="1">
                          <a:solidFill>
                            <a:schemeClr val="bg1"/>
                          </a:solidFill>
                        </a:rPr>
                        <m:t>m</m:t>
                      </m:r>
                      <m:r>
                        <m:rPr>
                          <m:nor/>
                        </m:rPr>
                        <a:rPr lang="en-US" sz="3200" i="1" dirty="0">
                          <a:solidFill>
                            <a:schemeClr val="bg1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US" sz="3200" i="1" dirty="0" err="1">
                          <a:solidFill>
                            <a:schemeClr val="bg1"/>
                          </a:solidFill>
                        </a:rPr>
                        <m:t>c</m:t>
                      </m:r>
                      <m:r>
                        <m:rPr>
                          <m:nor/>
                        </m:rPr>
                        <a:rPr lang="en-US" sz="3200" i="1" dirty="0" err="1">
                          <a:solidFill>
                            <a:schemeClr val="bg1"/>
                          </a:solidFill>
                        </a:rPr>
                        <m:t>ủ</m:t>
                      </m:r>
                      <m:r>
                        <m:rPr>
                          <m:nor/>
                        </m:rPr>
                        <a:rPr lang="en-US" sz="3200" i="1" dirty="0" err="1">
                          <a:solidFill>
                            <a:schemeClr val="bg1"/>
                          </a:solidFill>
                        </a:rPr>
                        <m:t>a</m:t>
                      </m:r>
                      <m:r>
                        <m:rPr>
                          <m:nor/>
                        </m:rPr>
                        <a:rPr lang="en-US" sz="3200" i="1" dirty="0">
                          <a:solidFill>
                            <a:schemeClr val="bg1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US" sz="3200" i="1" dirty="0" err="1">
                          <a:solidFill>
                            <a:schemeClr val="bg1"/>
                          </a:solidFill>
                        </a:rPr>
                        <m:t>đ</m:t>
                      </m:r>
                      <m:r>
                        <m:rPr>
                          <m:nor/>
                        </m:rPr>
                        <a:rPr lang="en-US" sz="3200" i="1" dirty="0" err="1">
                          <a:solidFill>
                            <a:schemeClr val="bg1"/>
                          </a:solidFill>
                        </a:rPr>
                        <m:t>o</m:t>
                      </m:r>
                      <m:r>
                        <m:rPr>
                          <m:nor/>
                        </m:rPr>
                        <a:rPr lang="en-US" sz="3200" i="1" dirty="0" err="1">
                          <a:solidFill>
                            <a:schemeClr val="bg1"/>
                          </a:solidFill>
                        </a:rPr>
                        <m:t>ạ</m:t>
                      </m:r>
                      <m:r>
                        <m:rPr>
                          <m:nor/>
                        </m:rPr>
                        <a:rPr lang="en-US" sz="3200" i="1" dirty="0" err="1">
                          <a:solidFill>
                            <a:schemeClr val="bg1"/>
                          </a:solidFill>
                        </a:rPr>
                        <m:t>n</m:t>
                      </m:r>
                      <m:r>
                        <m:rPr>
                          <m:nor/>
                        </m:rPr>
                        <a:rPr lang="en-US" sz="3200" i="1" dirty="0">
                          <a:solidFill>
                            <a:schemeClr val="bg1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US" sz="3200" i="1" dirty="0" err="1">
                          <a:solidFill>
                            <a:schemeClr val="bg1"/>
                          </a:solidFill>
                        </a:rPr>
                        <m:t>th</m:t>
                      </m:r>
                      <m:r>
                        <m:rPr>
                          <m:nor/>
                        </m:rPr>
                        <a:rPr lang="en-US" sz="3200" i="1" dirty="0" err="1">
                          <a:solidFill>
                            <a:schemeClr val="bg1"/>
                          </a:solidFill>
                        </a:rPr>
                        <m:t>ẳ</m:t>
                      </m:r>
                      <m:r>
                        <m:rPr>
                          <m:nor/>
                        </m:rPr>
                        <a:rPr lang="en-US" sz="3200" i="1" dirty="0" err="1">
                          <a:solidFill>
                            <a:schemeClr val="bg1"/>
                          </a:solidFill>
                        </a:rPr>
                        <m:t>ng</m:t>
                      </m:r>
                      <m:r>
                        <m:rPr>
                          <m:nor/>
                        </m:rPr>
                        <a:rPr lang="en-US" sz="3200" i="1" dirty="0">
                          <a:solidFill>
                            <a:schemeClr val="bg1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US" sz="3200" i="1" dirty="0">
                          <a:solidFill>
                            <a:schemeClr val="bg1"/>
                          </a:solidFill>
                        </a:rPr>
                        <m:t>AB</m:t>
                      </m:r>
                    </m:oMath>
                  </m:oMathPara>
                </a14:m>
                <a:endParaRPr lang="en-US" sz="3200" i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4933" y="4356420"/>
                <a:ext cx="6054542" cy="493148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94172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000"/>
                            </p:stCondLst>
                            <p:childTnLst>
                              <p:par>
                                <p:cTn id="5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4500"/>
                            </p:stCondLst>
                            <p:childTnLst>
                              <p:par>
                                <p:cTn id="6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0"/>
                            </p:stCondLst>
                            <p:childTnLst>
                              <p:par>
                                <p:cTn id="6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500"/>
                            </p:stCondLst>
                            <p:childTnLst>
                              <p:par>
                                <p:cTn id="7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8" grpId="0" animBg="1"/>
      <p:bldP spid="9" grpId="0"/>
      <p:bldP spid="10" grpId="0"/>
      <p:bldP spid="11" grpId="0"/>
      <p:bldP spid="12" grpId="0"/>
      <p:bldP spid="13" grpId="0"/>
      <p:bldP spid="16" grpId="0"/>
      <p:bldP spid="17" grpId="0" animBg="1"/>
      <p:bldP spid="18" grpId="0"/>
      <p:bldP spid="19" grpId="0"/>
      <p:bldP spid="20" grpId="0" animBg="1"/>
      <p:bldP spid="21" grpId="0"/>
      <p:bldP spid="22" grpId="0"/>
      <p:bldP spid="2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528106" y="314095"/>
            <a:ext cx="621253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HƯỚNG DẪN VỀ NHÀ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042160" y="1376145"/>
            <a:ext cx="1014984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600" dirty="0" err="1">
                <a:solidFill>
                  <a:srgbClr val="002060"/>
                </a:solidFill>
              </a:rPr>
              <a:t>Học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định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nghĩa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trung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điểm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của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đoạn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thẳng</a:t>
            </a:r>
            <a:endParaRPr lang="en-US" sz="3600" dirty="0">
              <a:solidFill>
                <a:srgbClr val="00206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600" dirty="0" err="1">
                <a:solidFill>
                  <a:srgbClr val="002060"/>
                </a:solidFill>
              </a:rPr>
              <a:t>Luyện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vẽ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trung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điểm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của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đoạn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thẳng</a:t>
            </a:r>
            <a:r>
              <a:rPr lang="en-US" sz="3600" dirty="0">
                <a:solidFill>
                  <a:srgbClr val="002060"/>
                </a:solidFill>
              </a:rPr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600" dirty="0" err="1">
                <a:solidFill>
                  <a:srgbClr val="002060"/>
                </a:solidFill>
                <a:cs typeface="Arial" panose="020B0604020202020204" pitchFamily="34" charset="0"/>
              </a:rPr>
              <a:t>Nêu</a:t>
            </a:r>
            <a:r>
              <a:rPr lang="en-US" sz="36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cs typeface="Arial" panose="020B0604020202020204" pitchFamily="34" charset="0"/>
              </a:rPr>
              <a:t>lại</a:t>
            </a:r>
            <a:r>
              <a:rPr lang="en-US" sz="36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cs typeface="Arial" panose="020B0604020202020204" pitchFamily="34" charset="0"/>
              </a:rPr>
              <a:t>các</a:t>
            </a:r>
            <a:r>
              <a:rPr lang="en-US" sz="36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cs typeface="Arial" panose="020B0604020202020204" pitchFamily="34" charset="0"/>
              </a:rPr>
              <a:t>bước</a:t>
            </a:r>
            <a:r>
              <a:rPr lang="en-US" sz="36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cs typeface="Arial" panose="020B0604020202020204" pitchFamily="34" charset="0"/>
              </a:rPr>
              <a:t>xác</a:t>
            </a:r>
            <a:r>
              <a:rPr lang="en-US" sz="36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cs typeface="Arial" panose="020B0604020202020204" pitchFamily="34" charset="0"/>
              </a:rPr>
              <a:t>định</a:t>
            </a:r>
            <a:r>
              <a:rPr lang="en-US" sz="36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cs typeface="Arial" panose="020B0604020202020204" pitchFamily="34" charset="0"/>
              </a:rPr>
              <a:t>trung</a:t>
            </a:r>
            <a:r>
              <a:rPr lang="en-US" sz="36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cs typeface="Arial" panose="020B0604020202020204" pitchFamily="34" charset="0"/>
              </a:rPr>
              <a:t>điểm</a:t>
            </a:r>
            <a:r>
              <a:rPr lang="en-US" sz="36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cs typeface="Arial" panose="020B0604020202020204" pitchFamily="34" charset="0"/>
              </a:rPr>
              <a:t>bằng</a:t>
            </a:r>
            <a:r>
              <a:rPr lang="en-US" sz="36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cs typeface="Arial" panose="020B0604020202020204" pitchFamily="34" charset="0"/>
              </a:rPr>
              <a:t>cách</a:t>
            </a:r>
            <a:r>
              <a:rPr lang="en-US" sz="36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cs typeface="Arial" panose="020B0604020202020204" pitchFamily="34" charset="0"/>
              </a:rPr>
              <a:t>gấp</a:t>
            </a:r>
            <a:r>
              <a:rPr lang="en-US" sz="36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cs typeface="Arial" panose="020B0604020202020204" pitchFamily="34" charset="0"/>
              </a:rPr>
              <a:t>giấy</a:t>
            </a:r>
            <a:r>
              <a:rPr lang="en-US" sz="3600" dirty="0">
                <a:solidFill>
                  <a:srgbClr val="002060"/>
                </a:solidFill>
                <a:cs typeface="Arial" panose="020B0604020202020204" pitchFamily="34" charset="0"/>
              </a:rPr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600" dirty="0" err="1">
                <a:solidFill>
                  <a:srgbClr val="002060"/>
                </a:solidFill>
                <a:cs typeface="Arial" panose="020B0604020202020204" pitchFamily="34" charset="0"/>
              </a:rPr>
              <a:t>Các</a:t>
            </a:r>
            <a:r>
              <a:rPr lang="en-US" sz="36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cs typeface="Arial" panose="020B0604020202020204" pitchFamily="34" charset="0"/>
              </a:rPr>
              <a:t>em</a:t>
            </a:r>
            <a:r>
              <a:rPr lang="en-US" sz="36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cs typeface="Arial" panose="020B0604020202020204" pitchFamily="34" charset="0"/>
              </a:rPr>
              <a:t>suy</a:t>
            </a:r>
            <a:r>
              <a:rPr lang="en-US" sz="36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cs typeface="Arial" panose="020B0604020202020204" pitchFamily="34" charset="0"/>
              </a:rPr>
              <a:t>nghĩ</a:t>
            </a:r>
            <a:r>
              <a:rPr lang="en-US" sz="36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cs typeface="Arial" panose="020B0604020202020204" pitchFamily="34" charset="0"/>
              </a:rPr>
              <a:t>và</a:t>
            </a:r>
            <a:r>
              <a:rPr lang="en-US" sz="36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cs typeface="Arial" panose="020B0604020202020204" pitchFamily="34" charset="0"/>
              </a:rPr>
              <a:t>viết</a:t>
            </a:r>
            <a:r>
              <a:rPr lang="en-US" sz="36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cs typeface="Arial" panose="020B0604020202020204" pitchFamily="34" charset="0"/>
              </a:rPr>
              <a:t>bài</a:t>
            </a:r>
            <a:r>
              <a:rPr lang="en-US" sz="36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cs typeface="Arial" panose="020B0604020202020204" pitchFamily="34" charset="0"/>
              </a:rPr>
              <a:t>trình</a:t>
            </a:r>
            <a:r>
              <a:rPr lang="en-US" sz="36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cs typeface="Arial" panose="020B0604020202020204" pitchFamily="34" charset="0"/>
              </a:rPr>
              <a:t>bày</a:t>
            </a:r>
            <a:r>
              <a:rPr lang="en-US" sz="36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cs typeface="Arial" panose="020B0604020202020204" pitchFamily="34" charset="0"/>
              </a:rPr>
              <a:t>về</a:t>
            </a:r>
            <a:r>
              <a:rPr lang="en-US" sz="36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cs typeface="Arial" panose="020B0604020202020204" pitchFamily="34" charset="0"/>
              </a:rPr>
              <a:t>mô</a:t>
            </a:r>
            <a:r>
              <a:rPr lang="en-US" sz="36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cs typeface="Arial" panose="020B0604020202020204" pitchFamily="34" charset="0"/>
              </a:rPr>
              <a:t>hình</a:t>
            </a:r>
            <a:r>
              <a:rPr lang="en-US" sz="36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cs typeface="Arial" panose="020B0604020202020204" pitchFamily="34" charset="0"/>
              </a:rPr>
              <a:t>cầu</a:t>
            </a:r>
            <a:r>
              <a:rPr lang="en-US" sz="36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cs typeface="Arial" panose="020B0604020202020204" pitchFamily="34" charset="0"/>
              </a:rPr>
              <a:t>bập</a:t>
            </a:r>
            <a:r>
              <a:rPr lang="en-US" sz="36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cs typeface="Arial" panose="020B0604020202020204" pitchFamily="34" charset="0"/>
              </a:rPr>
              <a:t>bênh</a:t>
            </a:r>
            <a:r>
              <a:rPr lang="en-US" sz="36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cs typeface="Arial" panose="020B0604020202020204" pitchFamily="34" charset="0"/>
              </a:rPr>
              <a:t>đơn</a:t>
            </a:r>
            <a:r>
              <a:rPr lang="en-US" sz="36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cs typeface="Arial" panose="020B0604020202020204" pitchFamily="34" charset="0"/>
              </a:rPr>
              <a:t>giản</a:t>
            </a:r>
            <a:r>
              <a:rPr lang="en-US" sz="3600" dirty="0">
                <a:solidFill>
                  <a:srgbClr val="002060"/>
                </a:solidFill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538191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ordArt 2"/>
          <p:cNvSpPr>
            <a:spLocks noChangeArrowheads="1" noChangeShapeType="1" noTextEdit="1"/>
          </p:cNvSpPr>
          <p:nvPr/>
        </p:nvSpPr>
        <p:spPr bwMode="auto">
          <a:xfrm>
            <a:off x="152400" y="265044"/>
            <a:ext cx="11887200" cy="204083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DeflateBottom">
              <a:avLst/>
            </a:prstTxWarp>
          </a:bodyPr>
          <a:lstStyle/>
          <a:p>
            <a:pPr algn="ctr"/>
            <a:r>
              <a:rPr lang="en-US" sz="3600" kern="10" dirty="0">
                <a:ln>
                  <a:solidFill>
                    <a:srgbClr val="0070C0"/>
                  </a:solidFill>
                </a:ln>
                <a:solidFill>
                  <a:srgbClr val="7030A0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</a:rPr>
              <a:t>CÁM ƠN QUÝ THẦY CÔ VÀ CÁC EM HỌC SINH</a:t>
            </a:r>
          </a:p>
        </p:txBody>
      </p:sp>
      <p:sp>
        <p:nvSpPr>
          <p:cNvPr id="3" name="WordArt 8"/>
          <p:cNvSpPr>
            <a:spLocks noChangeArrowheads="1" noChangeShapeType="1" noTextEdit="1"/>
          </p:cNvSpPr>
          <p:nvPr/>
        </p:nvSpPr>
        <p:spPr bwMode="auto">
          <a:xfrm>
            <a:off x="2292113" y="2610853"/>
            <a:ext cx="7607774" cy="2040835"/>
          </a:xfrm>
          <a:prstGeom prst="rect">
            <a:avLst/>
          </a:prstGeom>
        </p:spPr>
        <p:txBody>
          <a:bodyPr wrap="none" numCol="1" fromWordArt="1">
            <a:prstTxWarp prst="textPlain">
              <a:avLst>
                <a:gd name="adj" fmla="val 50000"/>
              </a:avLst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3600" kern="10" dirty="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ĐÃ VỀ DỰ TIẾT HỌC NÀY</a:t>
            </a:r>
          </a:p>
        </p:txBody>
      </p:sp>
    </p:spTree>
    <p:extLst>
      <p:ext uri="{BB962C8B-B14F-4D97-AF65-F5344CB8AC3E}">
        <p14:creationId xmlns:p14="http://schemas.microsoft.com/office/powerpoint/2010/main" val="659508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75000"/>
              </a:schemeClr>
            </a:gs>
            <a:gs pos="100000">
              <a:schemeClr val="accent6">
                <a:lumMod val="7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B54C3C3-8CF9-45B8-96E9-45B85BD5470E}"/>
              </a:ext>
            </a:extLst>
          </p:cNvPr>
          <p:cNvSpPr txBox="1"/>
          <p:nvPr/>
        </p:nvSpPr>
        <p:spPr>
          <a:xfrm>
            <a:off x="1" y="0"/>
            <a:ext cx="12192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HĐ 3. </a:t>
            </a:r>
            <a:r>
              <a:rPr lang="en-US" sz="3600" dirty="0" err="1">
                <a:solidFill>
                  <a:schemeClr val="bg1"/>
                </a:solidFill>
              </a:rPr>
              <a:t>Một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chiếc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xe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chạy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với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vận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tốc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không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đổi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trên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một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quãng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đường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dài</a:t>
            </a:r>
            <a:r>
              <a:rPr lang="en-US" sz="3600" dirty="0">
                <a:solidFill>
                  <a:schemeClr val="bg1"/>
                </a:solidFill>
              </a:rPr>
              <a:t> 100km </a:t>
            </a:r>
            <a:r>
              <a:rPr lang="en-US" sz="3600" dirty="0" err="1">
                <a:solidFill>
                  <a:schemeClr val="bg1"/>
                </a:solidFill>
              </a:rPr>
              <a:t>từ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vị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trí</a:t>
            </a:r>
            <a:r>
              <a:rPr lang="en-US" sz="3600" dirty="0">
                <a:solidFill>
                  <a:schemeClr val="bg1"/>
                </a:solidFill>
              </a:rPr>
              <a:t> A </a:t>
            </a:r>
            <a:r>
              <a:rPr lang="en-US" sz="3600" dirty="0" err="1">
                <a:solidFill>
                  <a:schemeClr val="bg1"/>
                </a:solidFill>
              </a:rPr>
              <a:t>đến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vị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trí</a:t>
            </a:r>
            <a:r>
              <a:rPr lang="en-US" sz="3600" dirty="0">
                <a:solidFill>
                  <a:schemeClr val="bg1"/>
                </a:solidFill>
              </a:rPr>
              <a:t> B </a:t>
            </a:r>
            <a:r>
              <a:rPr lang="en-US" sz="3600" dirty="0" err="1">
                <a:solidFill>
                  <a:schemeClr val="bg1"/>
                </a:solidFill>
              </a:rPr>
              <a:t>hết</a:t>
            </a:r>
            <a:r>
              <a:rPr lang="en-US" sz="3600" dirty="0">
                <a:solidFill>
                  <a:schemeClr val="bg1"/>
                </a:solidFill>
              </a:rPr>
              <a:t> 2 </a:t>
            </a:r>
            <a:r>
              <a:rPr lang="en-US" sz="3600" dirty="0" err="1">
                <a:solidFill>
                  <a:schemeClr val="bg1"/>
                </a:solidFill>
              </a:rPr>
              <a:t>giờ</a:t>
            </a:r>
            <a:r>
              <a:rPr lang="en-US" sz="3600" dirty="0">
                <a:solidFill>
                  <a:schemeClr val="bg1"/>
                </a:solidFill>
              </a:rPr>
              <a:t>. </a:t>
            </a:r>
            <a:r>
              <a:rPr lang="en-US" sz="3600" dirty="0" err="1">
                <a:solidFill>
                  <a:schemeClr val="bg1"/>
                </a:solidFill>
              </a:rPr>
              <a:t>Hỏi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sau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khi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chạy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được</a:t>
            </a:r>
            <a:r>
              <a:rPr lang="en-US" sz="3600" dirty="0">
                <a:solidFill>
                  <a:schemeClr val="bg1"/>
                </a:solidFill>
              </a:rPr>
              <a:t> 1 </a:t>
            </a:r>
            <a:r>
              <a:rPr lang="en-US" sz="3600" dirty="0" err="1">
                <a:solidFill>
                  <a:schemeClr val="bg1"/>
                </a:solidFill>
              </a:rPr>
              <a:t>giờ</a:t>
            </a:r>
            <a:r>
              <a:rPr lang="en-US" sz="3600" dirty="0">
                <a:solidFill>
                  <a:schemeClr val="bg1"/>
                </a:solidFill>
              </a:rPr>
              <a:t>, </a:t>
            </a:r>
            <a:r>
              <a:rPr lang="en-US" sz="3600" dirty="0" err="1">
                <a:solidFill>
                  <a:schemeClr val="bg1"/>
                </a:solidFill>
              </a:rPr>
              <a:t>xe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rời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xa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vị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trí</a:t>
            </a:r>
            <a:r>
              <a:rPr lang="en-US" sz="3600" dirty="0">
                <a:solidFill>
                  <a:schemeClr val="bg1"/>
                </a:solidFill>
              </a:rPr>
              <a:t> A bao </a:t>
            </a:r>
            <a:r>
              <a:rPr lang="en-US" sz="3600" dirty="0" err="1">
                <a:solidFill>
                  <a:schemeClr val="bg1"/>
                </a:solidFill>
              </a:rPr>
              <a:t>nhiêu</a:t>
            </a:r>
            <a:r>
              <a:rPr lang="en-US" sz="3600" dirty="0">
                <a:solidFill>
                  <a:schemeClr val="bg1"/>
                </a:solidFill>
              </a:rPr>
              <a:t> ki </a:t>
            </a:r>
            <a:r>
              <a:rPr lang="en-US" sz="3600" dirty="0" err="1">
                <a:solidFill>
                  <a:schemeClr val="bg1"/>
                </a:solidFill>
              </a:rPr>
              <a:t>lô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mét</a:t>
            </a:r>
            <a:r>
              <a:rPr lang="en-US" sz="3600" dirty="0">
                <a:solidFill>
                  <a:schemeClr val="bg1"/>
                </a:solidFill>
              </a:rPr>
              <a:t>, </a:t>
            </a:r>
            <a:r>
              <a:rPr lang="en-US" sz="3600" dirty="0" err="1">
                <a:solidFill>
                  <a:schemeClr val="bg1"/>
                </a:solidFill>
              </a:rPr>
              <a:t>còn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cách</a:t>
            </a:r>
            <a:r>
              <a:rPr lang="en-US" sz="3600" dirty="0">
                <a:solidFill>
                  <a:schemeClr val="bg1"/>
                </a:solidFill>
              </a:rPr>
              <a:t> B </a:t>
            </a:r>
            <a:r>
              <a:rPr lang="en-US" sz="3600" dirty="0" err="1">
                <a:solidFill>
                  <a:schemeClr val="bg1"/>
                </a:solidFill>
              </a:rPr>
              <a:t>nao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nhiêu</a:t>
            </a:r>
            <a:r>
              <a:rPr lang="en-US" sz="3600" dirty="0">
                <a:solidFill>
                  <a:schemeClr val="bg1"/>
                </a:solidFill>
              </a:rPr>
              <a:t> ki </a:t>
            </a:r>
            <a:r>
              <a:rPr lang="en-US" sz="3600" dirty="0" err="1">
                <a:solidFill>
                  <a:schemeClr val="bg1"/>
                </a:solidFill>
              </a:rPr>
              <a:t>lô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mét</a:t>
            </a:r>
            <a:r>
              <a:rPr lang="en-US" sz="3600" dirty="0">
                <a:solidFill>
                  <a:schemeClr val="bg1"/>
                </a:solidFill>
              </a:rPr>
              <a:t>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8A6126A-E200-40A2-BF74-86F802685281}"/>
              </a:ext>
            </a:extLst>
          </p:cNvPr>
          <p:cNvSpPr txBox="1"/>
          <p:nvPr/>
        </p:nvSpPr>
        <p:spPr>
          <a:xfrm>
            <a:off x="-49780" y="2452361"/>
            <a:ext cx="1017027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HĐ 1. </a:t>
            </a:r>
            <a:r>
              <a:rPr lang="en-US" sz="3600" dirty="0" err="1">
                <a:solidFill>
                  <a:schemeClr val="bg1"/>
                </a:solidFill>
              </a:rPr>
              <a:t>Người</a:t>
            </a:r>
            <a:r>
              <a:rPr lang="en-US" sz="3600" dirty="0">
                <a:solidFill>
                  <a:schemeClr val="bg1"/>
                </a:solidFill>
              </a:rPr>
              <a:t> ta dung </a:t>
            </a:r>
            <a:r>
              <a:rPr lang="en-US" sz="3600" dirty="0" err="1">
                <a:solidFill>
                  <a:schemeClr val="bg1"/>
                </a:solidFill>
              </a:rPr>
              <a:t>một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thanh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gỗ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dài</a:t>
            </a:r>
            <a:r>
              <a:rPr lang="en-US" sz="3600" dirty="0">
                <a:solidFill>
                  <a:schemeClr val="bg1"/>
                </a:solidFill>
              </a:rPr>
              <a:t> 3m </a:t>
            </a:r>
            <a:r>
              <a:rPr lang="en-US" sz="3600" dirty="0" err="1">
                <a:solidFill>
                  <a:schemeClr val="bg1"/>
                </a:solidFill>
              </a:rPr>
              <a:t>để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làm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bập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bênh</a:t>
            </a:r>
            <a:r>
              <a:rPr lang="en-US" sz="3600" dirty="0">
                <a:solidFill>
                  <a:schemeClr val="bg1"/>
                </a:solidFill>
              </a:rPr>
              <a:t>. Theo </a:t>
            </a:r>
            <a:r>
              <a:rPr lang="en-US" sz="3600" dirty="0" err="1">
                <a:solidFill>
                  <a:schemeClr val="bg1"/>
                </a:solidFill>
              </a:rPr>
              <a:t>em</a:t>
            </a:r>
            <a:r>
              <a:rPr lang="en-US" sz="3600" dirty="0">
                <a:solidFill>
                  <a:schemeClr val="bg1"/>
                </a:solidFill>
              </a:rPr>
              <a:t>, </a:t>
            </a:r>
            <a:r>
              <a:rPr lang="en-US" sz="3600" dirty="0" err="1">
                <a:solidFill>
                  <a:schemeClr val="bg1"/>
                </a:solidFill>
              </a:rPr>
              <a:t>điểm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gắn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trực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phải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cách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hai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đầu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thanh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gỗ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là</a:t>
            </a:r>
            <a:r>
              <a:rPr lang="en-US" sz="3600" dirty="0">
                <a:solidFill>
                  <a:schemeClr val="bg1"/>
                </a:solidFill>
              </a:rPr>
              <a:t> bao </a:t>
            </a:r>
            <a:r>
              <a:rPr lang="en-US" sz="3600" dirty="0" err="1">
                <a:solidFill>
                  <a:schemeClr val="bg1"/>
                </a:solidFill>
              </a:rPr>
              <a:t>nhiêu</a:t>
            </a:r>
            <a:r>
              <a:rPr lang="en-US" sz="3600" dirty="0">
                <a:solidFill>
                  <a:schemeClr val="bg1"/>
                </a:solidFill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30954539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75000"/>
              </a:schemeClr>
            </a:gs>
            <a:gs pos="100000">
              <a:schemeClr val="accent6">
                <a:lumMod val="7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50504" y="-526689"/>
            <a:ext cx="1765768" cy="1765768"/>
          </a:xfrm>
          <a:prstGeom prst="rect">
            <a:avLst/>
          </a:prstGeom>
        </p:spPr>
      </p:pic>
      <p:pic>
        <p:nvPicPr>
          <p:cNvPr id="1028" name="Picture 4" descr="Em đã chơi bập bênh bao giờ chưa? Trong trò chơi này, người ta dùng một  thanh gỗ dài gắn cố định lên một cái trục trên giá đỡ (H.8.35). Nếu hình">
            <a:extLst>
              <a:ext uri="{FF2B5EF4-FFF2-40B4-BE49-F238E27FC236}">
                <a16:creationId xmlns:a16="http://schemas.microsoft.com/office/drawing/2014/main" xmlns="" id="{20EDED80-0F60-498B-B3D3-1032C07B49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" y="2118733"/>
            <a:ext cx="12192001" cy="2054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CCE13AA0-F961-4256-8E8E-E85C1361FC18}"/>
              </a:ext>
            </a:extLst>
          </p:cNvPr>
          <p:cNvSpPr/>
          <p:nvPr/>
        </p:nvSpPr>
        <p:spPr>
          <a:xfrm>
            <a:off x="1280961" y="158453"/>
            <a:ext cx="96300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HOẠT ĐỘNG Ổ BI HĐ1, HĐ2, HĐ3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F2CB8876-718D-499F-AE8C-CFC965C97793}"/>
              </a:ext>
            </a:extLst>
          </p:cNvPr>
          <p:cNvSpPr/>
          <p:nvPr/>
        </p:nvSpPr>
        <p:spPr>
          <a:xfrm>
            <a:off x="135203" y="1521610"/>
            <a:ext cx="2700762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HOẠT ĐỘNG 1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9A811463-4D14-455D-B1E7-3B1BC9137C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774" y="4230841"/>
            <a:ext cx="1765768" cy="1765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1281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75000"/>
              </a:schemeClr>
            </a:gs>
            <a:gs pos="100000">
              <a:schemeClr val="accent6">
                <a:lumMod val="7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Một sợi dây dài 120 cm. Gấp đôi sợi dây lại đề hai đầu sợi dây trùng nhau.  Đánh dấu điểm A là chỗ bị gấp (H.8.36). Khoảng cách từ điểm A">
            <a:extLst>
              <a:ext uri="{FF2B5EF4-FFF2-40B4-BE49-F238E27FC236}">
                <a16:creationId xmlns:a16="http://schemas.microsoft.com/office/drawing/2014/main" xmlns="" id="{E1A42FA8-7C53-472F-BBC0-2DE843EF1C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505" y="1417984"/>
            <a:ext cx="12217206" cy="1765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D8D9ADF1-3ECE-419F-B07F-97FAB8539894}"/>
              </a:ext>
            </a:extLst>
          </p:cNvPr>
          <p:cNvSpPr/>
          <p:nvPr/>
        </p:nvSpPr>
        <p:spPr>
          <a:xfrm>
            <a:off x="-26505" y="779489"/>
            <a:ext cx="2700762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HOẠT ĐỘNG 2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38DA3120-E5DD-4114-8CEA-BBEA86F564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774" y="4230841"/>
            <a:ext cx="1765768" cy="1765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7318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75000"/>
              </a:schemeClr>
            </a:gs>
            <a:gs pos="100000">
              <a:schemeClr val="accent6">
                <a:lumMod val="7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774" y="4230841"/>
            <a:ext cx="1765768" cy="1765768"/>
          </a:xfrm>
          <a:prstGeom prst="rect">
            <a:avLst/>
          </a:prstGeom>
        </p:spPr>
      </p:pic>
      <p:pic>
        <p:nvPicPr>
          <p:cNvPr id="3074" name="Picture 2" descr="Một chiếc xe chạy với vận tốc không đồi trên một quãng đường thắng dài 100  km từ vị trí A dến vị ti hết 2 giờ. Hỏi sau khi chạy được">
            <a:extLst>
              <a:ext uri="{FF2B5EF4-FFF2-40B4-BE49-F238E27FC236}">
                <a16:creationId xmlns:a16="http://schemas.microsoft.com/office/drawing/2014/main" xmlns="" id="{6BEC3B33-EEF1-4F97-B686-500DD95D95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55717"/>
            <a:ext cx="12192000" cy="2557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DE2D811F-0A7B-4F72-8953-7E47AE024F5D}"/>
              </a:ext>
            </a:extLst>
          </p:cNvPr>
          <p:cNvSpPr/>
          <p:nvPr/>
        </p:nvSpPr>
        <p:spPr>
          <a:xfrm>
            <a:off x="-182849" y="673471"/>
            <a:ext cx="2700762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HOẠT ĐỘNG 3</a:t>
            </a:r>
          </a:p>
        </p:txBody>
      </p:sp>
    </p:spTree>
    <p:extLst>
      <p:ext uri="{BB962C8B-B14F-4D97-AF65-F5344CB8AC3E}">
        <p14:creationId xmlns:p14="http://schemas.microsoft.com/office/powerpoint/2010/main" val="35134782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75000"/>
              </a:schemeClr>
            </a:gs>
            <a:gs pos="100000">
              <a:schemeClr val="accent6">
                <a:lumMod val="7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43064"/>
            <a:ext cx="468910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2800" b="1" cap="none" spc="0" dirty="0">
                <a:ln/>
                <a:solidFill>
                  <a:srgbClr val="FFFF00"/>
                </a:solidFill>
                <a:effectLst/>
              </a:rPr>
              <a:t>1. </a:t>
            </a:r>
            <a:r>
              <a:rPr lang="en-US" sz="2800" b="1" dirty="0" err="1">
                <a:ln/>
                <a:solidFill>
                  <a:srgbClr val="FFFF00"/>
                </a:solidFill>
              </a:rPr>
              <a:t>T</a:t>
            </a:r>
            <a:r>
              <a:rPr lang="en-US" sz="2800" b="1" cap="none" spc="0" dirty="0" err="1">
                <a:ln/>
                <a:solidFill>
                  <a:srgbClr val="FFFF00"/>
                </a:solidFill>
                <a:effectLst/>
              </a:rPr>
              <a:t>rung</a:t>
            </a:r>
            <a:r>
              <a:rPr lang="en-US" sz="2800" b="1" cap="none" spc="0" dirty="0">
                <a:ln/>
                <a:solidFill>
                  <a:srgbClr val="FFFF00"/>
                </a:solidFill>
                <a:effectLst/>
              </a:rPr>
              <a:t> </a:t>
            </a:r>
            <a:r>
              <a:rPr lang="en-US" sz="2800" b="1" cap="none" spc="0" dirty="0" err="1">
                <a:ln/>
                <a:solidFill>
                  <a:srgbClr val="FFFF00"/>
                </a:solidFill>
                <a:effectLst/>
              </a:rPr>
              <a:t>điểm</a:t>
            </a:r>
            <a:r>
              <a:rPr lang="en-US" sz="2800" b="1" cap="none" spc="0" dirty="0">
                <a:ln/>
                <a:solidFill>
                  <a:srgbClr val="FFFF00"/>
                </a:solidFill>
                <a:effectLst/>
              </a:rPr>
              <a:t> </a:t>
            </a:r>
            <a:r>
              <a:rPr lang="en-US" sz="2800" b="1" cap="none" spc="0" dirty="0" err="1">
                <a:ln/>
                <a:solidFill>
                  <a:srgbClr val="FFFF00"/>
                </a:solidFill>
                <a:effectLst/>
              </a:rPr>
              <a:t>của</a:t>
            </a:r>
            <a:r>
              <a:rPr lang="en-US" sz="2800" b="1" cap="none" spc="0" dirty="0">
                <a:ln/>
                <a:solidFill>
                  <a:srgbClr val="FFFF00"/>
                </a:solidFill>
                <a:effectLst/>
              </a:rPr>
              <a:t> </a:t>
            </a:r>
            <a:r>
              <a:rPr lang="en-US" sz="2800" b="1" cap="none" spc="0" dirty="0" err="1">
                <a:ln/>
                <a:solidFill>
                  <a:srgbClr val="FFFF00"/>
                </a:solidFill>
                <a:effectLst/>
              </a:rPr>
              <a:t>đoạn</a:t>
            </a:r>
            <a:r>
              <a:rPr lang="en-US" sz="2800" b="1" cap="none" spc="0" dirty="0">
                <a:ln/>
                <a:solidFill>
                  <a:srgbClr val="FFFF00"/>
                </a:solidFill>
                <a:effectLst/>
              </a:rPr>
              <a:t> </a:t>
            </a:r>
            <a:r>
              <a:rPr lang="en-US" sz="2800" b="1" cap="none" spc="0" dirty="0" err="1">
                <a:ln/>
                <a:solidFill>
                  <a:srgbClr val="FFFF00"/>
                </a:solidFill>
                <a:effectLst/>
              </a:rPr>
              <a:t>thẳng</a:t>
            </a:r>
            <a:r>
              <a:rPr lang="en-US" sz="2800" b="1" cap="none" spc="0" dirty="0">
                <a:ln/>
                <a:solidFill>
                  <a:srgbClr val="FFFF00"/>
                </a:solidFill>
                <a:effectLst/>
              </a:rPr>
              <a:t>: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3387939" y="1463156"/>
            <a:ext cx="4192173" cy="0"/>
          </a:xfrm>
          <a:prstGeom prst="line">
            <a:avLst/>
          </a:pr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>
            <a:off x="5406654" y="1399748"/>
            <a:ext cx="91440" cy="9144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7495705" y="1404439"/>
            <a:ext cx="91440" cy="9144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3331668" y="1406783"/>
            <a:ext cx="91440" cy="9144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3211019" y="1519426"/>
            <a:ext cx="4582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365042" y="1528805"/>
            <a:ext cx="4582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265969" y="1504396"/>
            <a:ext cx="4582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404540" y="3804051"/>
                <a:ext cx="45827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⇔</m:t>
                      </m:r>
                      <m:r>
                        <a:rPr lang="en-US" sz="3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36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4540" y="3804051"/>
                <a:ext cx="458275" cy="646331"/>
              </a:xfrm>
              <a:prstGeom prst="rect">
                <a:avLst/>
              </a:prstGeom>
              <a:blipFill rotWithShape="0">
                <a:blip r:embed="rId2"/>
                <a:stretch>
                  <a:fillRect r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 Box 20"/>
              <p:cNvSpPr txBox="1">
                <a:spLocks noChangeArrowheads="1"/>
              </p:cNvSpPr>
              <p:nvPr/>
            </p:nvSpPr>
            <p:spPr bwMode="auto">
              <a:xfrm>
                <a:off x="2326579" y="2438260"/>
                <a:ext cx="7233655" cy="109388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"/>
                          <m:endChr m:val="}"/>
                          <m:ctrlPr>
                            <a:rPr lang="en-US" sz="3600" b="0" i="1" smtClean="0">
                              <a:solidFill>
                                <a:schemeClr val="bg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3600" b="0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  <a:cs typeface="Arial" panose="020B0604020202020204" pitchFamily="34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36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Đ</m:t>
                                </m:r>
                                <m:r>
                                  <a:rPr lang="en-US" sz="36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𝑖</m:t>
                                </m:r>
                                <m:r>
                                  <a:rPr lang="en-US" sz="36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ể</m:t>
                                </m:r>
                                <m:r>
                                  <a:rPr lang="en-US" sz="36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𝑚</m:t>
                                </m:r>
                                <m:r>
                                  <a:rPr lang="en-US" sz="36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 </m:t>
                                </m:r>
                                <m:r>
                                  <a:rPr lang="en-US" sz="36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𝑀</m:t>
                                </m:r>
                                <m:r>
                                  <a:rPr lang="en-US" sz="36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 </m:t>
                                </m:r>
                                <m:r>
                                  <a:rPr lang="en-US" sz="36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𝑛</m:t>
                                </m:r>
                                <m:r>
                                  <a:rPr lang="en-US" sz="36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ằ</m:t>
                                </m:r>
                                <m:r>
                                  <a:rPr lang="en-US" sz="36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𝑚</m:t>
                                </m:r>
                                <m:r>
                                  <a:rPr lang="en-US" sz="36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 </m:t>
                                </m:r>
                                <m:r>
                                  <a:rPr lang="en-US" sz="36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𝑔𝑖</m:t>
                                </m:r>
                                <m:r>
                                  <a:rPr lang="en-US" sz="36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ữ</m:t>
                                </m:r>
                                <m:r>
                                  <a:rPr lang="en-US" sz="36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𝑎</m:t>
                                </m:r>
                                <m:r>
                                  <a:rPr lang="en-US" sz="36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 </m:t>
                                </m:r>
                                <m:r>
                                  <m:rPr>
                                    <m:brk m:alnAt="7"/>
                                  </m:rPr>
                                  <a:rPr lang="en-US" sz="36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h</m:t>
                                </m:r>
                                <m:r>
                                  <a:rPr lang="en-US" sz="36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𝑎𝑖</m:t>
                                </m:r>
                                <m:r>
                                  <a:rPr lang="en-US" sz="36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 đ</m:t>
                                </m:r>
                                <m:r>
                                  <a:rPr lang="en-US" sz="36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𝑖</m:t>
                                </m:r>
                                <m:r>
                                  <a:rPr lang="en-US" sz="36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ể</m:t>
                                </m:r>
                                <m:r>
                                  <a:rPr lang="en-US" sz="36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𝑚</m:t>
                                </m:r>
                                <m:r>
                                  <a:rPr lang="en-US" sz="36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 </m:t>
                                </m:r>
                                <m:r>
                                  <a:rPr lang="en-US" sz="36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𝐴</m:t>
                                </m:r>
                                <m:r>
                                  <a:rPr lang="en-US" sz="36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 </m:t>
                                </m:r>
                                <m:r>
                                  <a:rPr lang="en-US" sz="36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𝑣</m:t>
                                </m:r>
                                <m:r>
                                  <a:rPr lang="en-US" sz="36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à </m:t>
                                </m:r>
                                <m:r>
                                  <a:rPr lang="en-US" sz="36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𝐵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36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𝑀𝐴</m:t>
                                </m:r>
                                <m:r>
                                  <a:rPr lang="en-US" sz="36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=</m:t>
                                </m:r>
                                <m:r>
                                  <a:rPr lang="en-US" sz="36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𝑀𝐵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3600" b="0" dirty="0">
                  <a:solidFill>
                    <a:schemeClr val="bg1"/>
                  </a:solidFill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 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326579" y="2438260"/>
                <a:ext cx="7233655" cy="1093889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2932039" y="3803948"/>
                <a:ext cx="6798335" cy="5548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600" i="1" dirty="0">
                          <a:solidFill>
                            <a:schemeClr val="bg1"/>
                          </a:solidFill>
                        </a:rPr>
                        <m:t>M</m:t>
                      </m:r>
                      <m:r>
                        <m:rPr>
                          <m:nor/>
                        </m:rPr>
                        <a:rPr lang="en-US" sz="3600" i="1" dirty="0">
                          <a:solidFill>
                            <a:schemeClr val="bg1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US" sz="3600" i="1" dirty="0" err="1">
                          <a:solidFill>
                            <a:schemeClr val="bg1"/>
                          </a:solidFill>
                        </a:rPr>
                        <m:t>l</m:t>
                      </m:r>
                      <m:r>
                        <m:rPr>
                          <m:nor/>
                        </m:rPr>
                        <a:rPr lang="en-US" sz="3600" i="1" dirty="0" err="1">
                          <a:solidFill>
                            <a:schemeClr val="bg1"/>
                          </a:solidFill>
                        </a:rPr>
                        <m:t>à </m:t>
                      </m:r>
                      <m:r>
                        <m:rPr>
                          <m:nor/>
                        </m:rPr>
                        <a:rPr lang="en-US" sz="3600" i="1" dirty="0" err="1">
                          <a:solidFill>
                            <a:schemeClr val="bg1"/>
                          </a:solidFill>
                        </a:rPr>
                        <m:t>trung</m:t>
                      </m:r>
                      <m:r>
                        <m:rPr>
                          <m:nor/>
                        </m:rPr>
                        <a:rPr lang="en-US" sz="3600" i="1" dirty="0">
                          <a:solidFill>
                            <a:schemeClr val="bg1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US" sz="3600" i="1" dirty="0" err="1">
                          <a:solidFill>
                            <a:schemeClr val="bg1"/>
                          </a:solidFill>
                        </a:rPr>
                        <m:t>đ</m:t>
                      </m:r>
                      <m:r>
                        <m:rPr>
                          <m:nor/>
                        </m:rPr>
                        <a:rPr lang="en-US" sz="3600" i="1" dirty="0" err="1">
                          <a:solidFill>
                            <a:schemeClr val="bg1"/>
                          </a:solidFill>
                        </a:rPr>
                        <m:t>i</m:t>
                      </m:r>
                      <m:r>
                        <m:rPr>
                          <m:nor/>
                        </m:rPr>
                        <a:rPr lang="en-US" sz="3600" i="1" dirty="0" err="1">
                          <a:solidFill>
                            <a:schemeClr val="bg1"/>
                          </a:solidFill>
                        </a:rPr>
                        <m:t>ể</m:t>
                      </m:r>
                      <m:r>
                        <m:rPr>
                          <m:nor/>
                        </m:rPr>
                        <a:rPr lang="en-US" sz="3600" i="1" dirty="0" err="1">
                          <a:solidFill>
                            <a:schemeClr val="bg1"/>
                          </a:solidFill>
                        </a:rPr>
                        <m:t>m</m:t>
                      </m:r>
                      <m:r>
                        <m:rPr>
                          <m:nor/>
                        </m:rPr>
                        <a:rPr lang="en-US" sz="3600" i="1" dirty="0">
                          <a:solidFill>
                            <a:schemeClr val="bg1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US" sz="3600" i="1" dirty="0" err="1">
                          <a:solidFill>
                            <a:schemeClr val="bg1"/>
                          </a:solidFill>
                        </a:rPr>
                        <m:t>c</m:t>
                      </m:r>
                      <m:r>
                        <m:rPr>
                          <m:nor/>
                        </m:rPr>
                        <a:rPr lang="en-US" sz="3600" i="1" dirty="0" err="1">
                          <a:solidFill>
                            <a:schemeClr val="bg1"/>
                          </a:solidFill>
                        </a:rPr>
                        <m:t>ủ</m:t>
                      </m:r>
                      <m:r>
                        <m:rPr>
                          <m:nor/>
                        </m:rPr>
                        <a:rPr lang="en-US" sz="3600" i="1" dirty="0" err="1">
                          <a:solidFill>
                            <a:schemeClr val="bg1"/>
                          </a:solidFill>
                        </a:rPr>
                        <m:t>a</m:t>
                      </m:r>
                      <m:r>
                        <m:rPr>
                          <m:nor/>
                        </m:rPr>
                        <a:rPr lang="en-US" sz="3600" i="1" dirty="0">
                          <a:solidFill>
                            <a:schemeClr val="bg1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US" sz="3600" i="1" dirty="0" err="1">
                          <a:solidFill>
                            <a:schemeClr val="bg1"/>
                          </a:solidFill>
                        </a:rPr>
                        <m:t>đ</m:t>
                      </m:r>
                      <m:r>
                        <m:rPr>
                          <m:nor/>
                        </m:rPr>
                        <a:rPr lang="en-US" sz="3600" i="1" dirty="0" err="1">
                          <a:solidFill>
                            <a:schemeClr val="bg1"/>
                          </a:solidFill>
                        </a:rPr>
                        <m:t>o</m:t>
                      </m:r>
                      <m:r>
                        <m:rPr>
                          <m:nor/>
                        </m:rPr>
                        <a:rPr lang="en-US" sz="3600" i="1" dirty="0" err="1">
                          <a:solidFill>
                            <a:schemeClr val="bg1"/>
                          </a:solidFill>
                        </a:rPr>
                        <m:t>ạ</m:t>
                      </m:r>
                      <m:r>
                        <m:rPr>
                          <m:nor/>
                        </m:rPr>
                        <a:rPr lang="en-US" sz="3600" i="1" dirty="0" err="1">
                          <a:solidFill>
                            <a:schemeClr val="bg1"/>
                          </a:solidFill>
                        </a:rPr>
                        <m:t>n</m:t>
                      </m:r>
                      <m:r>
                        <m:rPr>
                          <m:nor/>
                        </m:rPr>
                        <a:rPr lang="en-US" sz="3600" i="1" dirty="0">
                          <a:solidFill>
                            <a:schemeClr val="bg1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US" sz="3600" i="1" dirty="0" err="1">
                          <a:solidFill>
                            <a:schemeClr val="bg1"/>
                          </a:solidFill>
                        </a:rPr>
                        <m:t>th</m:t>
                      </m:r>
                      <m:r>
                        <m:rPr>
                          <m:nor/>
                        </m:rPr>
                        <a:rPr lang="en-US" sz="3600" i="1" dirty="0" err="1">
                          <a:solidFill>
                            <a:schemeClr val="bg1"/>
                          </a:solidFill>
                        </a:rPr>
                        <m:t>ẳ</m:t>
                      </m:r>
                      <m:r>
                        <m:rPr>
                          <m:nor/>
                        </m:rPr>
                        <a:rPr lang="en-US" sz="3600" i="1" dirty="0" err="1">
                          <a:solidFill>
                            <a:schemeClr val="bg1"/>
                          </a:solidFill>
                        </a:rPr>
                        <m:t>ng</m:t>
                      </m:r>
                      <m:r>
                        <m:rPr>
                          <m:nor/>
                        </m:rPr>
                        <a:rPr lang="en-US" sz="3600" i="1" dirty="0">
                          <a:solidFill>
                            <a:schemeClr val="bg1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US" sz="3600" i="1" dirty="0">
                          <a:solidFill>
                            <a:schemeClr val="bg1"/>
                          </a:solidFill>
                        </a:rPr>
                        <m:t>AB</m:t>
                      </m:r>
                    </m:oMath>
                  </m:oMathPara>
                </a14:m>
                <a:endParaRPr lang="en-US" sz="3600" i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2039" y="3803948"/>
                <a:ext cx="6798335" cy="554832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Connector 15"/>
          <p:cNvCxnSpPr/>
          <p:nvPr/>
        </p:nvCxnSpPr>
        <p:spPr>
          <a:xfrm flipH="1">
            <a:off x="4369387" y="1367027"/>
            <a:ext cx="133863" cy="171160"/>
          </a:xfrm>
          <a:prstGeom prst="line">
            <a:avLst/>
          </a:prstGeom>
          <a:ln w="57150" cmpd="dbl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353180" y="1372871"/>
            <a:ext cx="114546" cy="161962"/>
          </a:xfrm>
          <a:prstGeom prst="line">
            <a:avLst/>
          </a:prstGeom>
          <a:ln w="57150" cmpd="dbl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loud 17"/>
          <p:cNvSpPr/>
          <p:nvPr/>
        </p:nvSpPr>
        <p:spPr>
          <a:xfrm>
            <a:off x="1668920" y="4530717"/>
            <a:ext cx="7507777" cy="2227462"/>
          </a:xfrm>
          <a:prstGeom prst="cloud">
            <a:avLst/>
          </a:prstGeom>
          <a:solidFill>
            <a:schemeClr val="bg1"/>
          </a:solidFill>
          <a:effectLst>
            <a:glow rad="228600">
              <a:schemeClr val="accent3">
                <a:satMod val="175000"/>
                <a:alpha val="40000"/>
              </a:schemeClr>
            </a:glow>
            <a:outerShdw blurRad="127000" dist="114300" dir="5400000" algn="ctr" rotWithShape="0">
              <a:srgbClr val="000000"/>
            </a:outerShdw>
            <a:reflection blurRad="6350" stA="50000" endA="300" endPos="54000" dist="101600" dir="5400000" sy="-100000" algn="bl" rotWithShape="0"/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Theo </a:t>
            </a:r>
            <a:r>
              <a:rPr lang="en-US" sz="3600" dirty="0" err="1">
                <a:solidFill>
                  <a:srgbClr val="FF0000"/>
                </a:solidFill>
              </a:rPr>
              <a:t>em</a:t>
            </a:r>
            <a:r>
              <a:rPr lang="en-US" sz="3600" dirty="0">
                <a:solidFill>
                  <a:srgbClr val="FF0000"/>
                </a:solidFill>
              </a:rPr>
              <a:t>, </a:t>
            </a:r>
            <a:r>
              <a:rPr lang="en-US" sz="3600" dirty="0" err="1">
                <a:solidFill>
                  <a:srgbClr val="FF0000"/>
                </a:solidFill>
              </a:rPr>
              <a:t>mỗi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đoạn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thẳng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có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bao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nhiêu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trung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điểm</a:t>
            </a:r>
            <a:r>
              <a:rPr lang="en-US" sz="3600" dirty="0">
                <a:solidFill>
                  <a:srgbClr val="FF0000"/>
                </a:solidFill>
              </a:rPr>
              <a:t>?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28" y="2056543"/>
            <a:ext cx="2626574" cy="2626574"/>
          </a:xfrm>
          <a:prstGeom prst="rect">
            <a:avLst/>
          </a:prstGeom>
        </p:spPr>
      </p:pic>
      <p:sp>
        <p:nvSpPr>
          <p:cNvPr id="20" name="Cloud 19"/>
          <p:cNvSpPr/>
          <p:nvPr/>
        </p:nvSpPr>
        <p:spPr>
          <a:xfrm>
            <a:off x="1821320" y="4683117"/>
            <a:ext cx="7507777" cy="2227462"/>
          </a:xfrm>
          <a:prstGeom prst="cloud">
            <a:avLst/>
          </a:prstGeom>
          <a:solidFill>
            <a:schemeClr val="bg1"/>
          </a:solidFill>
          <a:effectLst>
            <a:glow rad="228600">
              <a:schemeClr val="accent3">
                <a:satMod val="175000"/>
                <a:alpha val="40000"/>
              </a:schemeClr>
            </a:glow>
            <a:outerShdw blurRad="127000" dist="114300" dir="5400000" algn="ctr" rotWithShape="0">
              <a:srgbClr val="000000"/>
            </a:outerShdw>
            <a:reflection blurRad="6350" stA="50000" endA="300" endPos="54000" dist="101600" dir="5400000" sy="-100000" algn="bl" rotWithShape="0"/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rgbClr val="FF0000"/>
                </a:solidFill>
              </a:rPr>
              <a:t>Mỗi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đoạn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thẳng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chỉ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có</a:t>
            </a:r>
            <a:r>
              <a:rPr lang="en-US" sz="3600" dirty="0">
                <a:solidFill>
                  <a:srgbClr val="FF0000"/>
                </a:solidFill>
              </a:rPr>
              <a:t> 1 </a:t>
            </a:r>
            <a:r>
              <a:rPr lang="en-US" sz="3600" dirty="0" err="1">
                <a:solidFill>
                  <a:srgbClr val="FF0000"/>
                </a:solidFill>
              </a:rPr>
              <a:t>trung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điểm</a:t>
            </a:r>
            <a:r>
              <a:rPr lang="en-US" sz="3600" dirty="0">
                <a:solidFill>
                  <a:srgbClr val="FF0000"/>
                </a:solidFill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2469466" y="3803948"/>
                <a:ext cx="57078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9466" y="3803948"/>
                <a:ext cx="570780" cy="646331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21"/>
          <p:cNvSpPr txBox="1"/>
          <p:nvPr/>
        </p:nvSpPr>
        <p:spPr>
          <a:xfrm>
            <a:off x="888828" y="4401428"/>
            <a:ext cx="17045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FFFF00"/>
                </a:solidFill>
              </a:rPr>
              <a:t>Chú</a:t>
            </a:r>
            <a:r>
              <a:rPr lang="en-US" sz="3200" dirty="0">
                <a:solidFill>
                  <a:srgbClr val="FFFF00"/>
                </a:solidFill>
              </a:rPr>
              <a:t> ý</a:t>
            </a:r>
          </a:p>
        </p:txBody>
      </p:sp>
    </p:spTree>
    <p:extLst>
      <p:ext uri="{BB962C8B-B14F-4D97-AF65-F5344CB8AC3E}">
        <p14:creationId xmlns:p14="http://schemas.microsoft.com/office/powerpoint/2010/main" val="2311443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8" grpId="0" animBg="1"/>
      <p:bldP spid="18" grpId="1" animBg="1"/>
      <p:bldP spid="20" grpId="0" animBg="1"/>
      <p:bldP spid="21" grpId="0"/>
      <p:bldP spid="21" grpId="1"/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75000"/>
              </a:schemeClr>
            </a:gs>
            <a:gs pos="100000">
              <a:schemeClr val="accent6">
                <a:lumMod val="7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159656" y="1674253"/>
            <a:ext cx="11538857" cy="5009881"/>
          </a:xfrm>
          <a:prstGeom prst="roundRect">
            <a:avLst/>
          </a:prstGeom>
          <a:solidFill>
            <a:srgbClr val="002060">
              <a:alpha val="6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1. </a:t>
            </a:r>
            <a:r>
              <a:rPr lang="en-US" sz="3200" dirty="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Sau</a:t>
            </a:r>
            <a:r>
              <a:rPr lang="en-US" sz="32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khi</a:t>
            </a:r>
            <a:r>
              <a:rPr lang="en-US" sz="32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học</a:t>
            </a:r>
            <a:r>
              <a:rPr lang="en-US" sz="32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sinh</a:t>
            </a:r>
            <a:r>
              <a:rPr lang="en-US" sz="32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đọc</a:t>
            </a:r>
            <a:r>
              <a:rPr lang="en-US" sz="32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câu</a:t>
            </a:r>
            <a:r>
              <a:rPr lang="en-US" sz="32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hỏi</a:t>
            </a:r>
            <a:r>
              <a:rPr lang="en-US" sz="32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, </a:t>
            </a:r>
            <a:r>
              <a:rPr lang="en-US" sz="3200" dirty="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học</a:t>
            </a:r>
            <a:r>
              <a:rPr lang="en-US" sz="32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sinh</a:t>
            </a:r>
            <a:r>
              <a:rPr lang="en-US" sz="32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đợi</a:t>
            </a:r>
            <a:r>
              <a:rPr lang="en-US" sz="32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hiệu</a:t>
            </a:r>
            <a:r>
              <a:rPr lang="en-US" sz="32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lệnh</a:t>
            </a:r>
            <a:r>
              <a:rPr lang="en-US" sz="32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của</a:t>
            </a:r>
            <a:r>
              <a:rPr lang="en-US" sz="32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giáo</a:t>
            </a:r>
            <a:r>
              <a:rPr lang="en-US" sz="32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viên</a:t>
            </a:r>
            <a:r>
              <a:rPr lang="en-US" sz="32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và</a:t>
            </a:r>
            <a:r>
              <a:rPr lang="en-US" sz="32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học</a:t>
            </a:r>
            <a:r>
              <a:rPr lang="en-US" sz="32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sinh</a:t>
            </a:r>
            <a:r>
              <a:rPr lang="en-US" sz="32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giơ</a:t>
            </a:r>
            <a:r>
              <a:rPr lang="en-US" sz="32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thẻ</a:t>
            </a:r>
            <a:r>
              <a:rPr lang="en-US" sz="32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giáo</a:t>
            </a:r>
            <a:r>
              <a:rPr lang="en-US" sz="32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viên</a:t>
            </a:r>
            <a:r>
              <a:rPr lang="en-US" sz="32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đã</a:t>
            </a:r>
            <a:r>
              <a:rPr lang="en-US" sz="32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làm</a:t>
            </a:r>
            <a:r>
              <a:rPr lang="en-US" sz="32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và</a:t>
            </a:r>
            <a:r>
              <a:rPr lang="en-US" sz="32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phát</a:t>
            </a:r>
            <a:r>
              <a:rPr lang="en-US" sz="32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sẵn</a:t>
            </a:r>
            <a:r>
              <a:rPr lang="en-US" sz="32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cho</a:t>
            </a:r>
            <a:r>
              <a:rPr lang="en-US" sz="32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học</a:t>
            </a:r>
            <a:r>
              <a:rPr lang="en-US" sz="32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sinh</a:t>
            </a:r>
            <a:r>
              <a:rPr lang="en-US" sz="32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để</a:t>
            </a:r>
            <a:r>
              <a:rPr lang="en-US" sz="32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trả</a:t>
            </a:r>
            <a:r>
              <a:rPr lang="en-US" sz="32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lời</a:t>
            </a:r>
            <a:r>
              <a:rPr lang="en-US" sz="32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.</a:t>
            </a:r>
          </a:p>
          <a:p>
            <a:r>
              <a:rPr lang="en-US" sz="3200" dirty="0">
                <a:solidFill>
                  <a:srgbClr val="FFFF00"/>
                </a:solidFill>
              </a:rPr>
              <a:t>2. </a:t>
            </a:r>
            <a:r>
              <a:rPr lang="en-US" sz="3200" dirty="0" err="1">
                <a:solidFill>
                  <a:srgbClr val="FFFF00"/>
                </a:solidFill>
              </a:rPr>
              <a:t>Khi</a:t>
            </a:r>
            <a:r>
              <a:rPr lang="en-US" sz="3200" dirty="0">
                <a:solidFill>
                  <a:srgbClr val="FFFF00"/>
                </a:solidFill>
              </a:rPr>
              <a:t> </a:t>
            </a:r>
            <a:r>
              <a:rPr lang="en-US" sz="3200" dirty="0" err="1">
                <a:solidFill>
                  <a:srgbClr val="FFFF00"/>
                </a:solidFill>
              </a:rPr>
              <a:t>trả</a:t>
            </a:r>
            <a:r>
              <a:rPr lang="en-US" sz="3200" dirty="0">
                <a:solidFill>
                  <a:srgbClr val="FFFF00"/>
                </a:solidFill>
              </a:rPr>
              <a:t> </a:t>
            </a:r>
            <a:r>
              <a:rPr lang="en-US" sz="3200" dirty="0" err="1">
                <a:solidFill>
                  <a:srgbClr val="FFFF00"/>
                </a:solidFill>
              </a:rPr>
              <a:t>lời</a:t>
            </a:r>
            <a:r>
              <a:rPr lang="en-US" sz="3200" dirty="0">
                <a:solidFill>
                  <a:srgbClr val="FFFF00"/>
                </a:solidFill>
              </a:rPr>
              <a:t> </a:t>
            </a:r>
            <a:r>
              <a:rPr lang="en-US" sz="3200" dirty="0" err="1">
                <a:solidFill>
                  <a:srgbClr val="FFFF00"/>
                </a:solidFill>
              </a:rPr>
              <a:t>câu</a:t>
            </a:r>
            <a:r>
              <a:rPr lang="en-US" sz="3200" dirty="0">
                <a:solidFill>
                  <a:srgbClr val="FFFF00"/>
                </a:solidFill>
              </a:rPr>
              <a:t> </a:t>
            </a:r>
            <a:r>
              <a:rPr lang="en-US" sz="3200" dirty="0" err="1">
                <a:solidFill>
                  <a:srgbClr val="FFFF00"/>
                </a:solidFill>
              </a:rPr>
              <a:t>hỏi</a:t>
            </a:r>
            <a:r>
              <a:rPr lang="en-US" sz="3200" dirty="0">
                <a:solidFill>
                  <a:srgbClr val="FFFF00"/>
                </a:solidFill>
              </a:rPr>
              <a:t>, </a:t>
            </a:r>
            <a:r>
              <a:rPr lang="en-US" sz="3200" dirty="0" err="1">
                <a:solidFill>
                  <a:srgbClr val="FFFF00"/>
                </a:solidFill>
              </a:rPr>
              <a:t>học</a:t>
            </a:r>
            <a:r>
              <a:rPr lang="en-US" sz="3200" dirty="0">
                <a:solidFill>
                  <a:srgbClr val="FFFF00"/>
                </a:solidFill>
              </a:rPr>
              <a:t> </a:t>
            </a:r>
            <a:r>
              <a:rPr lang="en-US" sz="3200" dirty="0" err="1">
                <a:solidFill>
                  <a:srgbClr val="FFFF00"/>
                </a:solidFill>
              </a:rPr>
              <a:t>sinh</a:t>
            </a:r>
            <a:r>
              <a:rPr lang="en-US" sz="3200" dirty="0">
                <a:solidFill>
                  <a:srgbClr val="FFFF00"/>
                </a:solidFill>
              </a:rPr>
              <a:t> </a:t>
            </a:r>
            <a:r>
              <a:rPr lang="en-US" sz="3200" dirty="0" err="1">
                <a:solidFill>
                  <a:srgbClr val="FFFF00"/>
                </a:solidFill>
              </a:rPr>
              <a:t>giơ</a:t>
            </a:r>
            <a:r>
              <a:rPr lang="en-US" sz="3200" dirty="0">
                <a:solidFill>
                  <a:srgbClr val="FFFF00"/>
                </a:solidFill>
              </a:rPr>
              <a:t> </a:t>
            </a:r>
            <a:r>
              <a:rPr lang="en-US" sz="3200" dirty="0" err="1">
                <a:solidFill>
                  <a:srgbClr val="FFFF00"/>
                </a:solidFill>
              </a:rPr>
              <a:t>thẻ</a:t>
            </a:r>
            <a:r>
              <a:rPr lang="en-US" sz="3200" dirty="0">
                <a:solidFill>
                  <a:srgbClr val="FFFF00"/>
                </a:solidFill>
              </a:rPr>
              <a:t> </a:t>
            </a:r>
            <a:r>
              <a:rPr lang="en-US" sz="3200" dirty="0" err="1">
                <a:solidFill>
                  <a:srgbClr val="FFFF00"/>
                </a:solidFill>
              </a:rPr>
              <a:t>của</a:t>
            </a:r>
            <a:r>
              <a:rPr lang="en-US" sz="3200" dirty="0">
                <a:solidFill>
                  <a:srgbClr val="FFFF00"/>
                </a:solidFill>
              </a:rPr>
              <a:t> </a:t>
            </a:r>
            <a:r>
              <a:rPr lang="en-US" sz="3200" dirty="0" err="1">
                <a:solidFill>
                  <a:srgbClr val="FFFF00"/>
                </a:solidFill>
              </a:rPr>
              <a:t>mình</a:t>
            </a:r>
            <a:r>
              <a:rPr lang="en-US" sz="3200" dirty="0">
                <a:solidFill>
                  <a:srgbClr val="FFFF00"/>
                </a:solidFill>
              </a:rPr>
              <a:t>, quay </a:t>
            </a:r>
            <a:r>
              <a:rPr lang="en-US" sz="3200" dirty="0" err="1">
                <a:solidFill>
                  <a:srgbClr val="FFFF00"/>
                </a:solidFill>
              </a:rPr>
              <a:t>đáp</a:t>
            </a:r>
            <a:r>
              <a:rPr lang="en-US" sz="3200" dirty="0">
                <a:solidFill>
                  <a:srgbClr val="FFFF00"/>
                </a:solidFill>
              </a:rPr>
              <a:t> </a:t>
            </a:r>
            <a:r>
              <a:rPr lang="en-US" sz="3200" dirty="0" err="1">
                <a:solidFill>
                  <a:srgbClr val="FFFF00"/>
                </a:solidFill>
              </a:rPr>
              <a:t>án</a:t>
            </a:r>
            <a:r>
              <a:rPr lang="en-US" sz="3200" dirty="0">
                <a:solidFill>
                  <a:srgbClr val="FFFF00"/>
                </a:solidFill>
              </a:rPr>
              <a:t> </a:t>
            </a:r>
            <a:r>
              <a:rPr lang="en-US" sz="3200" dirty="0" err="1">
                <a:solidFill>
                  <a:srgbClr val="FFFF00"/>
                </a:solidFill>
              </a:rPr>
              <a:t>trả</a:t>
            </a:r>
            <a:r>
              <a:rPr lang="en-US" sz="3200" dirty="0">
                <a:solidFill>
                  <a:srgbClr val="FFFF00"/>
                </a:solidFill>
              </a:rPr>
              <a:t> </a:t>
            </a:r>
            <a:r>
              <a:rPr lang="en-US" sz="3200" dirty="0" err="1">
                <a:solidFill>
                  <a:srgbClr val="FFFF00"/>
                </a:solidFill>
              </a:rPr>
              <a:t>lời</a:t>
            </a:r>
            <a:r>
              <a:rPr lang="en-US" sz="3200" dirty="0">
                <a:solidFill>
                  <a:srgbClr val="FFFF00"/>
                </a:solidFill>
              </a:rPr>
              <a:t> </a:t>
            </a:r>
            <a:r>
              <a:rPr lang="en-US" sz="3200" dirty="0" err="1">
                <a:solidFill>
                  <a:srgbClr val="FFFF00"/>
                </a:solidFill>
              </a:rPr>
              <a:t>có</a:t>
            </a:r>
            <a:r>
              <a:rPr lang="en-US" sz="3200" dirty="0">
                <a:solidFill>
                  <a:srgbClr val="FFFF00"/>
                </a:solidFill>
              </a:rPr>
              <a:t> </a:t>
            </a:r>
            <a:r>
              <a:rPr lang="en-US" sz="3200" dirty="0" err="1">
                <a:solidFill>
                  <a:srgbClr val="FFFF00"/>
                </a:solidFill>
              </a:rPr>
              <a:t>chữ</a:t>
            </a:r>
            <a:r>
              <a:rPr lang="en-US" sz="3200" dirty="0">
                <a:solidFill>
                  <a:srgbClr val="FFFF00"/>
                </a:solidFill>
              </a:rPr>
              <a:t> A </a:t>
            </a:r>
            <a:r>
              <a:rPr lang="en-US" sz="3200" dirty="0" err="1">
                <a:solidFill>
                  <a:srgbClr val="FFFF00"/>
                </a:solidFill>
              </a:rPr>
              <a:t>hoặc</a:t>
            </a:r>
            <a:r>
              <a:rPr lang="en-US" sz="3200" dirty="0">
                <a:solidFill>
                  <a:srgbClr val="FFFF00"/>
                </a:solidFill>
              </a:rPr>
              <a:t> B </a:t>
            </a:r>
            <a:r>
              <a:rPr lang="en-US" sz="3200" dirty="0" err="1">
                <a:solidFill>
                  <a:srgbClr val="FFFF00"/>
                </a:solidFill>
              </a:rPr>
              <a:t>hoặc</a:t>
            </a:r>
            <a:r>
              <a:rPr lang="en-US" sz="3200" dirty="0">
                <a:solidFill>
                  <a:srgbClr val="FFFF00"/>
                </a:solidFill>
              </a:rPr>
              <a:t> C </a:t>
            </a:r>
            <a:r>
              <a:rPr lang="en-US" sz="3200" dirty="0" err="1">
                <a:solidFill>
                  <a:srgbClr val="FFFF00"/>
                </a:solidFill>
              </a:rPr>
              <a:t>hoặc</a:t>
            </a:r>
            <a:r>
              <a:rPr lang="en-US" sz="3200" dirty="0">
                <a:solidFill>
                  <a:srgbClr val="FFFF00"/>
                </a:solidFill>
              </a:rPr>
              <a:t> D </a:t>
            </a:r>
            <a:r>
              <a:rPr lang="en-US" sz="3200" dirty="0" err="1">
                <a:solidFill>
                  <a:srgbClr val="FFFF00"/>
                </a:solidFill>
              </a:rPr>
              <a:t>lên</a:t>
            </a:r>
            <a:r>
              <a:rPr lang="en-US" sz="3200" dirty="0">
                <a:solidFill>
                  <a:srgbClr val="FFFF00"/>
                </a:solidFill>
              </a:rPr>
              <a:t> </a:t>
            </a:r>
            <a:r>
              <a:rPr lang="en-US" sz="3200" dirty="0" err="1">
                <a:solidFill>
                  <a:srgbClr val="FFFF00"/>
                </a:solidFill>
              </a:rPr>
              <a:t>phía</a:t>
            </a:r>
            <a:r>
              <a:rPr lang="en-US" sz="3200" dirty="0">
                <a:solidFill>
                  <a:srgbClr val="FFFF00"/>
                </a:solidFill>
              </a:rPr>
              <a:t> </a:t>
            </a:r>
            <a:r>
              <a:rPr lang="en-US" sz="3200" dirty="0" err="1">
                <a:solidFill>
                  <a:srgbClr val="FFFF00"/>
                </a:solidFill>
              </a:rPr>
              <a:t>trên</a:t>
            </a:r>
            <a:r>
              <a:rPr lang="en-US" sz="3200" dirty="0">
                <a:solidFill>
                  <a:srgbClr val="FFFF00"/>
                </a:solidFill>
              </a:rPr>
              <a:t>.</a:t>
            </a:r>
          </a:p>
          <a:p>
            <a:r>
              <a:rPr lang="en-US" sz="3200" dirty="0"/>
              <a:t>3. </a:t>
            </a:r>
            <a:r>
              <a:rPr lang="en-US" sz="3200" dirty="0" err="1">
                <a:solidFill>
                  <a:schemeClr val="bg1"/>
                </a:solidFill>
              </a:rPr>
              <a:t>Giáo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viên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sử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dụng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điện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thoại</a:t>
            </a:r>
            <a:r>
              <a:rPr lang="en-US" sz="3200" dirty="0">
                <a:solidFill>
                  <a:schemeClr val="bg1"/>
                </a:solidFill>
              </a:rPr>
              <a:t>, </a:t>
            </a:r>
            <a:r>
              <a:rPr lang="en-US" sz="3200" dirty="0" err="1">
                <a:solidFill>
                  <a:schemeClr val="bg1"/>
                </a:solidFill>
              </a:rPr>
              <a:t>hướng</a:t>
            </a:r>
            <a:r>
              <a:rPr lang="en-US" sz="3200" dirty="0">
                <a:solidFill>
                  <a:schemeClr val="bg1"/>
                </a:solidFill>
              </a:rPr>
              <a:t> camera </a:t>
            </a:r>
            <a:r>
              <a:rPr lang="en-US" sz="3200" dirty="0" err="1">
                <a:solidFill>
                  <a:schemeClr val="bg1"/>
                </a:solidFill>
              </a:rPr>
              <a:t>điện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thoại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đối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diện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với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thẻ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của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học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sinh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để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máy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nạp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câu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trả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lời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vào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hệ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thống</a:t>
            </a:r>
            <a:r>
              <a:rPr lang="en-US" sz="3200" dirty="0">
                <a:solidFill>
                  <a:schemeClr val="bg1"/>
                </a:solidFill>
              </a:rPr>
              <a:t>. </a:t>
            </a:r>
            <a:r>
              <a:rPr lang="en-US" sz="3200" dirty="0" err="1">
                <a:solidFill>
                  <a:schemeClr val="bg1"/>
                </a:solidFill>
              </a:rPr>
              <a:t>Những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bạn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nào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đã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được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máy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quét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thì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hạ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xuống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để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giáo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viên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quét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những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bạn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còn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lại</a:t>
            </a:r>
            <a:r>
              <a:rPr lang="en-US" sz="32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4" name="Cloud 3"/>
          <p:cNvSpPr/>
          <p:nvPr/>
        </p:nvSpPr>
        <p:spPr>
          <a:xfrm>
            <a:off x="-1" y="-200895"/>
            <a:ext cx="12443791" cy="2095956"/>
          </a:xfrm>
          <a:prstGeom prst="cloud">
            <a:avLst/>
          </a:prstGeom>
          <a:solidFill>
            <a:schemeClr val="bg1"/>
          </a:solidFill>
          <a:effectLst>
            <a:glow rad="228600">
              <a:schemeClr val="accent3">
                <a:satMod val="175000"/>
                <a:alpha val="40000"/>
              </a:schemeClr>
            </a:glow>
            <a:outerShdw blurRad="127000" dist="114300" dir="5400000" algn="ctr" rotWithShape="0">
              <a:srgbClr val="000000"/>
            </a:outerShdw>
            <a:reflection blurRad="6350" stA="50000" endA="300" endPos="54000" dist="101600" dir="5400000" sy="-100000" algn="bl" rotWithShape="0"/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FF0000"/>
                </a:solidFill>
              </a:rPr>
              <a:t>Bây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giờ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chúng</a:t>
            </a:r>
            <a:r>
              <a:rPr lang="en-US" sz="3200" dirty="0">
                <a:solidFill>
                  <a:srgbClr val="FF0000"/>
                </a:solidFill>
              </a:rPr>
              <a:t> ta </a:t>
            </a:r>
            <a:r>
              <a:rPr lang="en-US" sz="3200" dirty="0" err="1">
                <a:solidFill>
                  <a:srgbClr val="FF0000"/>
                </a:solidFill>
              </a:rPr>
              <a:t>cùng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tham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gia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trò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chơi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Plickers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nhé</a:t>
            </a:r>
            <a:r>
              <a:rPr lang="en-US" sz="3200" dirty="0">
                <a:solidFill>
                  <a:srgbClr val="FF0000"/>
                </a:solidFill>
              </a:rPr>
              <a:t>. </a:t>
            </a:r>
            <a:r>
              <a:rPr lang="en-US" sz="3200" dirty="0" err="1">
                <a:solidFill>
                  <a:srgbClr val="FF0000"/>
                </a:solidFill>
              </a:rPr>
              <a:t>Sau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đây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là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cách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chơi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trò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chơi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Plickers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0823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75000"/>
              </a:schemeClr>
            </a:gs>
            <a:gs pos="100000">
              <a:schemeClr val="accent6">
                <a:lumMod val="7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2515673" y="63371"/>
            <a:ext cx="716065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3600" b="1" dirty="0">
                <a:solidFill>
                  <a:srgbClr val="FFFF00"/>
                </a:solidFill>
              </a:rPr>
              <a:t>HOẠT ĐỘNG NHÓM 4 BẠN.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14300" y="1056769"/>
            <a:ext cx="11963399" cy="5559184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 w="57150">
            <a:solidFill>
              <a:srgbClr val="FFFF0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42950" indent="-742950">
              <a:buAutoNum type="arabicPeriod"/>
            </a:pPr>
            <a:r>
              <a:rPr lang="en-US" sz="4000" dirty="0" err="1">
                <a:effectLst/>
              </a:rPr>
              <a:t>Mỗi</a:t>
            </a:r>
            <a:r>
              <a:rPr lang="en-US" sz="4000" dirty="0">
                <a:effectLst/>
              </a:rPr>
              <a:t> </a:t>
            </a:r>
            <a:r>
              <a:rPr lang="en-US" sz="4000" dirty="0" err="1">
                <a:effectLst/>
              </a:rPr>
              <a:t>nhóm</a:t>
            </a:r>
            <a:r>
              <a:rPr lang="en-US" sz="4000" dirty="0">
                <a:effectLst/>
              </a:rPr>
              <a:t> </a:t>
            </a:r>
            <a:r>
              <a:rPr lang="en-US" sz="4000" dirty="0" err="1">
                <a:effectLst/>
              </a:rPr>
              <a:t>cử</a:t>
            </a:r>
            <a:r>
              <a:rPr lang="en-US" sz="4000" dirty="0">
                <a:effectLst/>
              </a:rPr>
              <a:t> </a:t>
            </a:r>
            <a:r>
              <a:rPr lang="en-US" sz="4000" dirty="0" err="1">
                <a:effectLst/>
              </a:rPr>
              <a:t>ra</a:t>
            </a:r>
            <a:r>
              <a:rPr lang="en-US" sz="4000" dirty="0">
                <a:effectLst/>
              </a:rPr>
              <a:t> 1 </a:t>
            </a:r>
            <a:r>
              <a:rPr lang="en-US" sz="4000" dirty="0" err="1">
                <a:effectLst/>
              </a:rPr>
              <a:t>trưởng</a:t>
            </a:r>
            <a:r>
              <a:rPr lang="en-US" sz="4000" dirty="0">
                <a:effectLst/>
              </a:rPr>
              <a:t> </a:t>
            </a:r>
            <a:r>
              <a:rPr lang="en-US" sz="4000" dirty="0" err="1">
                <a:effectLst/>
              </a:rPr>
              <a:t>nhóm</a:t>
            </a:r>
            <a:r>
              <a:rPr lang="en-US" sz="4000" dirty="0">
                <a:effectLst/>
              </a:rPr>
              <a:t>.</a:t>
            </a:r>
          </a:p>
          <a:p>
            <a:pPr marL="742950" indent="-742950">
              <a:buAutoNum type="arabicPeriod"/>
            </a:pPr>
            <a:r>
              <a:rPr lang="en-US" sz="4000" dirty="0" err="1"/>
              <a:t>Các</a:t>
            </a:r>
            <a:r>
              <a:rPr lang="en-US" sz="4000" dirty="0"/>
              <a:t> </a:t>
            </a:r>
            <a:r>
              <a:rPr lang="en-US" sz="4000" dirty="0" err="1"/>
              <a:t>nhóm</a:t>
            </a:r>
            <a:r>
              <a:rPr lang="en-US" sz="4000" dirty="0"/>
              <a:t> </a:t>
            </a:r>
            <a:r>
              <a:rPr lang="en-US" sz="4000" dirty="0" err="1"/>
              <a:t>thảo</a:t>
            </a:r>
            <a:r>
              <a:rPr lang="en-US" sz="4000" dirty="0"/>
              <a:t> </a:t>
            </a:r>
            <a:r>
              <a:rPr lang="en-US" sz="4000" dirty="0" err="1"/>
              <a:t>luận</a:t>
            </a:r>
            <a:r>
              <a:rPr lang="en-US" sz="4000" dirty="0"/>
              <a:t> </a:t>
            </a:r>
            <a:r>
              <a:rPr lang="en-US" sz="4000" dirty="0" err="1"/>
              <a:t>và</a:t>
            </a:r>
            <a:r>
              <a:rPr lang="en-US" sz="4000" dirty="0"/>
              <a:t> </a:t>
            </a:r>
            <a:r>
              <a:rPr lang="en-US" sz="4000" dirty="0" err="1"/>
              <a:t>trình</a:t>
            </a:r>
            <a:r>
              <a:rPr lang="en-US" sz="4000" dirty="0"/>
              <a:t> </a:t>
            </a:r>
            <a:r>
              <a:rPr lang="en-US" sz="4000" dirty="0" err="1"/>
              <a:t>bày</a:t>
            </a:r>
            <a:r>
              <a:rPr lang="en-US" sz="4000" dirty="0"/>
              <a:t> </a:t>
            </a:r>
            <a:r>
              <a:rPr lang="en-US" sz="4000" dirty="0" err="1"/>
              <a:t>vào</a:t>
            </a:r>
            <a:r>
              <a:rPr lang="en-US" sz="4000" dirty="0"/>
              <a:t> </a:t>
            </a:r>
            <a:r>
              <a:rPr lang="en-US" sz="4000" dirty="0" err="1"/>
              <a:t>bảng</a:t>
            </a:r>
            <a:r>
              <a:rPr lang="en-US" sz="4000" dirty="0"/>
              <a:t> </a:t>
            </a:r>
            <a:r>
              <a:rPr lang="en-US" sz="4000" dirty="0" err="1"/>
              <a:t>nhóm</a:t>
            </a:r>
            <a:r>
              <a:rPr lang="en-US" sz="4000" dirty="0"/>
              <a:t> </a:t>
            </a:r>
            <a:r>
              <a:rPr lang="en-US" sz="4000" dirty="0" err="1"/>
              <a:t>nhiệm</a:t>
            </a:r>
            <a:r>
              <a:rPr lang="en-US" sz="4000" dirty="0"/>
              <a:t> </a:t>
            </a:r>
            <a:r>
              <a:rPr lang="en-US" sz="4000" dirty="0" err="1"/>
              <a:t>vụ</a:t>
            </a:r>
            <a:r>
              <a:rPr lang="en-US" sz="4000" dirty="0"/>
              <a:t> </a:t>
            </a:r>
            <a:r>
              <a:rPr lang="en-US" sz="4000" dirty="0" err="1"/>
              <a:t>dưới</a:t>
            </a:r>
            <a:r>
              <a:rPr lang="en-US" sz="4000" dirty="0"/>
              <a:t> </a:t>
            </a:r>
            <a:r>
              <a:rPr lang="en-US" sz="4000" dirty="0" err="1"/>
              <a:t>đây</a:t>
            </a:r>
            <a:r>
              <a:rPr lang="en-US" sz="4000" dirty="0"/>
              <a:t>.</a:t>
            </a:r>
          </a:p>
          <a:p>
            <a:pPr marL="742950" indent="-742950">
              <a:buAutoNum type="arabicPeriod"/>
            </a:pPr>
            <a:r>
              <a:rPr lang="en-US" sz="4000" dirty="0" err="1">
                <a:effectLst/>
              </a:rPr>
              <a:t>Sau</a:t>
            </a:r>
            <a:r>
              <a:rPr lang="en-US" sz="4000" dirty="0">
                <a:effectLst/>
              </a:rPr>
              <a:t> </a:t>
            </a:r>
            <a:r>
              <a:rPr lang="en-US" sz="4000" dirty="0" err="1">
                <a:effectLst/>
              </a:rPr>
              <a:t>khi</a:t>
            </a:r>
            <a:r>
              <a:rPr lang="en-US" sz="4000" dirty="0">
                <a:effectLst/>
              </a:rPr>
              <a:t> </a:t>
            </a:r>
            <a:r>
              <a:rPr lang="en-US" sz="4000" dirty="0" err="1">
                <a:effectLst/>
              </a:rPr>
              <a:t>hoạt</a:t>
            </a:r>
            <a:r>
              <a:rPr lang="en-US" sz="4000" dirty="0">
                <a:effectLst/>
              </a:rPr>
              <a:t> </a:t>
            </a:r>
            <a:r>
              <a:rPr lang="en-US" sz="4000" dirty="0" err="1">
                <a:effectLst/>
              </a:rPr>
              <a:t>động</a:t>
            </a:r>
            <a:r>
              <a:rPr lang="en-US" sz="4000" dirty="0">
                <a:effectLst/>
              </a:rPr>
              <a:t> </a:t>
            </a:r>
            <a:r>
              <a:rPr lang="en-US" sz="4000" dirty="0" err="1">
                <a:effectLst/>
              </a:rPr>
              <a:t>nhóm</a:t>
            </a:r>
            <a:r>
              <a:rPr lang="en-US" sz="4000" dirty="0">
                <a:effectLst/>
              </a:rPr>
              <a:t> </a:t>
            </a:r>
            <a:r>
              <a:rPr lang="en-US" sz="4000" dirty="0" err="1">
                <a:effectLst/>
              </a:rPr>
              <a:t>xong</a:t>
            </a:r>
            <a:r>
              <a:rPr lang="en-US" sz="4000" dirty="0">
                <a:effectLst/>
              </a:rPr>
              <a:t>, </a:t>
            </a:r>
            <a:r>
              <a:rPr lang="en-US" sz="4000" dirty="0" err="1">
                <a:effectLst/>
              </a:rPr>
              <a:t>các</a:t>
            </a:r>
            <a:r>
              <a:rPr lang="en-US" sz="4000" dirty="0">
                <a:effectLst/>
              </a:rPr>
              <a:t> </a:t>
            </a:r>
            <a:r>
              <a:rPr lang="en-US" sz="4000" dirty="0" err="1">
                <a:effectLst/>
              </a:rPr>
              <a:t>nhóm</a:t>
            </a:r>
            <a:r>
              <a:rPr lang="en-US" sz="4000" dirty="0">
                <a:effectLst/>
              </a:rPr>
              <a:t> </a:t>
            </a:r>
            <a:r>
              <a:rPr lang="en-US" sz="4000" dirty="0" err="1">
                <a:effectLst/>
              </a:rPr>
              <a:t>ngồi</a:t>
            </a:r>
            <a:r>
              <a:rPr lang="en-US" sz="4000" dirty="0">
                <a:effectLst/>
              </a:rPr>
              <a:t> </a:t>
            </a:r>
            <a:r>
              <a:rPr lang="en-US" sz="4000" dirty="0" err="1">
                <a:effectLst/>
              </a:rPr>
              <a:t>tại</a:t>
            </a:r>
            <a:r>
              <a:rPr lang="en-US" sz="4000" dirty="0">
                <a:effectLst/>
              </a:rPr>
              <a:t> </a:t>
            </a:r>
            <a:r>
              <a:rPr lang="en-US" sz="4000" dirty="0" err="1">
                <a:effectLst/>
              </a:rPr>
              <a:t>chỗ</a:t>
            </a:r>
            <a:r>
              <a:rPr lang="en-US" sz="4000" dirty="0">
                <a:effectLst/>
              </a:rPr>
              <a:t>, </a:t>
            </a:r>
            <a:r>
              <a:rPr lang="en-US" sz="4000" dirty="0" err="1">
                <a:effectLst/>
              </a:rPr>
              <a:t>giáo</a:t>
            </a:r>
            <a:r>
              <a:rPr lang="en-US" sz="4000" dirty="0">
                <a:effectLst/>
              </a:rPr>
              <a:t> </a:t>
            </a:r>
            <a:r>
              <a:rPr lang="en-US" sz="4000" dirty="0" err="1">
                <a:effectLst/>
              </a:rPr>
              <a:t>viên</a:t>
            </a:r>
            <a:r>
              <a:rPr lang="en-US" sz="4000" dirty="0">
                <a:effectLst/>
              </a:rPr>
              <a:t> </a:t>
            </a:r>
            <a:r>
              <a:rPr lang="en-US" sz="4000" dirty="0" err="1">
                <a:effectLst/>
              </a:rPr>
              <a:t>sẽ</a:t>
            </a:r>
            <a:r>
              <a:rPr lang="en-US" sz="4000" dirty="0">
                <a:effectLst/>
              </a:rPr>
              <a:t> </a:t>
            </a:r>
            <a:r>
              <a:rPr lang="en-US" sz="4000" dirty="0" err="1">
                <a:effectLst/>
              </a:rPr>
              <a:t>chọn</a:t>
            </a:r>
            <a:r>
              <a:rPr lang="en-US" sz="4000" dirty="0">
                <a:effectLst/>
              </a:rPr>
              <a:t> </a:t>
            </a:r>
            <a:r>
              <a:rPr lang="en-US" sz="4000" dirty="0" err="1">
                <a:effectLst/>
              </a:rPr>
              <a:t>và</a:t>
            </a:r>
            <a:r>
              <a:rPr lang="en-US" sz="4000" dirty="0">
                <a:effectLst/>
              </a:rPr>
              <a:t> </a:t>
            </a:r>
            <a:r>
              <a:rPr lang="en-US" sz="4000" dirty="0" err="1">
                <a:effectLst/>
              </a:rPr>
              <a:t>mời</a:t>
            </a:r>
            <a:r>
              <a:rPr lang="en-US" sz="4000" dirty="0">
                <a:effectLst/>
              </a:rPr>
              <a:t> 1 </a:t>
            </a:r>
            <a:r>
              <a:rPr lang="en-US" sz="4000" dirty="0" err="1">
                <a:effectLst/>
              </a:rPr>
              <a:t>bạn</a:t>
            </a:r>
            <a:r>
              <a:rPr lang="en-US" sz="4000" dirty="0">
                <a:effectLst/>
              </a:rPr>
              <a:t> </a:t>
            </a:r>
            <a:r>
              <a:rPr lang="en-US" sz="4000" dirty="0" err="1">
                <a:effectLst/>
              </a:rPr>
              <a:t>bất</a:t>
            </a:r>
            <a:r>
              <a:rPr lang="en-US" sz="4000" dirty="0">
                <a:effectLst/>
              </a:rPr>
              <a:t> </a:t>
            </a:r>
            <a:r>
              <a:rPr lang="en-US" sz="4000" dirty="0" err="1">
                <a:effectLst/>
              </a:rPr>
              <a:t>kỳ</a:t>
            </a:r>
            <a:r>
              <a:rPr lang="en-US" sz="4000" dirty="0">
                <a:effectLst/>
              </a:rPr>
              <a:t> </a:t>
            </a:r>
            <a:r>
              <a:rPr lang="en-US" sz="4000" dirty="0" err="1">
                <a:effectLst/>
              </a:rPr>
              <a:t>trong</a:t>
            </a:r>
            <a:r>
              <a:rPr lang="en-US" sz="4000" dirty="0">
                <a:effectLst/>
              </a:rPr>
              <a:t> 1 </a:t>
            </a:r>
            <a:r>
              <a:rPr lang="en-US" sz="4000" dirty="0" err="1">
                <a:effectLst/>
              </a:rPr>
              <a:t>nhóm</a:t>
            </a:r>
            <a:r>
              <a:rPr lang="en-US" sz="4000" dirty="0">
                <a:effectLst/>
              </a:rPr>
              <a:t> </a:t>
            </a:r>
            <a:r>
              <a:rPr lang="en-US" sz="4000" dirty="0" err="1">
                <a:effectLst/>
              </a:rPr>
              <a:t>lên</a:t>
            </a:r>
            <a:r>
              <a:rPr lang="en-US" sz="4000" dirty="0">
                <a:effectLst/>
              </a:rPr>
              <a:t> </a:t>
            </a:r>
            <a:r>
              <a:rPr lang="en-US" sz="4000" dirty="0" err="1">
                <a:effectLst/>
              </a:rPr>
              <a:t>trình</a:t>
            </a:r>
            <a:r>
              <a:rPr lang="en-US" sz="4000" dirty="0">
                <a:effectLst/>
              </a:rPr>
              <a:t> </a:t>
            </a:r>
            <a:r>
              <a:rPr lang="en-US" sz="4000" dirty="0" err="1">
                <a:effectLst/>
              </a:rPr>
              <a:t>bày</a:t>
            </a:r>
            <a:r>
              <a:rPr lang="en-US" sz="4000" dirty="0">
                <a:effectLst/>
              </a:rPr>
              <a:t> </a:t>
            </a:r>
            <a:r>
              <a:rPr lang="en-US" sz="4000" dirty="0" err="1">
                <a:effectLst/>
              </a:rPr>
              <a:t>để</a:t>
            </a:r>
            <a:r>
              <a:rPr lang="en-US" sz="4000" dirty="0">
                <a:effectLst/>
              </a:rPr>
              <a:t> </a:t>
            </a:r>
            <a:r>
              <a:rPr lang="en-US" sz="4000" dirty="0" err="1">
                <a:effectLst/>
              </a:rPr>
              <a:t>lấy</a:t>
            </a:r>
            <a:r>
              <a:rPr lang="en-US" sz="4000" dirty="0">
                <a:effectLst/>
              </a:rPr>
              <a:t> </a:t>
            </a:r>
            <a:r>
              <a:rPr lang="en-US" sz="4000" dirty="0" err="1">
                <a:effectLst/>
              </a:rPr>
              <a:t>điểm</a:t>
            </a:r>
            <a:r>
              <a:rPr lang="en-US" sz="4000" dirty="0">
                <a:effectLst/>
              </a:rPr>
              <a:t> </a:t>
            </a:r>
            <a:r>
              <a:rPr lang="en-US" sz="4000" dirty="0" err="1">
                <a:effectLst/>
              </a:rPr>
              <a:t>cho</a:t>
            </a:r>
            <a:r>
              <a:rPr lang="en-US" sz="4000" dirty="0">
                <a:effectLst/>
              </a:rPr>
              <a:t> </a:t>
            </a:r>
            <a:r>
              <a:rPr lang="en-US" sz="4000" dirty="0" err="1">
                <a:effectLst/>
              </a:rPr>
              <a:t>cả</a:t>
            </a:r>
            <a:r>
              <a:rPr lang="en-US" sz="4000" dirty="0">
                <a:effectLst/>
              </a:rPr>
              <a:t> </a:t>
            </a:r>
            <a:r>
              <a:rPr lang="en-US" sz="4000" dirty="0" err="1">
                <a:effectLst/>
              </a:rPr>
              <a:t>nhóm</a:t>
            </a:r>
            <a:r>
              <a:rPr lang="en-US" sz="4000" dirty="0">
                <a:effectLst/>
              </a:rPr>
              <a:t>. </a:t>
            </a:r>
            <a:br>
              <a:rPr lang="en-US" sz="4000" dirty="0">
                <a:effectLst/>
              </a:rPr>
            </a:br>
            <a:r>
              <a:rPr lang="en-US" sz="4000" dirty="0" err="1">
                <a:solidFill>
                  <a:srgbClr val="FFFF00"/>
                </a:solidFill>
                <a:effectLst/>
              </a:rPr>
              <a:t>Chúc</a:t>
            </a:r>
            <a:r>
              <a:rPr lang="en-US" sz="4000" dirty="0">
                <a:solidFill>
                  <a:srgbClr val="FFFF00"/>
                </a:solidFill>
                <a:effectLst/>
              </a:rPr>
              <a:t> </a:t>
            </a:r>
            <a:r>
              <a:rPr lang="en-US" sz="4000" dirty="0" err="1">
                <a:solidFill>
                  <a:srgbClr val="FFFF00"/>
                </a:solidFill>
                <a:effectLst/>
              </a:rPr>
              <a:t>các</a:t>
            </a:r>
            <a:r>
              <a:rPr lang="en-US" sz="4000" dirty="0">
                <a:solidFill>
                  <a:srgbClr val="FFFF00"/>
                </a:solidFill>
                <a:effectLst/>
              </a:rPr>
              <a:t> </a:t>
            </a:r>
            <a:r>
              <a:rPr lang="en-US" sz="4000" dirty="0" err="1">
                <a:solidFill>
                  <a:srgbClr val="FFFF00"/>
                </a:solidFill>
                <a:effectLst/>
              </a:rPr>
              <a:t>em</a:t>
            </a:r>
            <a:r>
              <a:rPr lang="en-US" sz="4000" dirty="0">
                <a:solidFill>
                  <a:srgbClr val="FFFF00"/>
                </a:solidFill>
                <a:effectLst/>
              </a:rPr>
              <a:t> </a:t>
            </a:r>
            <a:r>
              <a:rPr lang="en-US" sz="4000" dirty="0" err="1">
                <a:solidFill>
                  <a:srgbClr val="FFFF00"/>
                </a:solidFill>
                <a:effectLst/>
              </a:rPr>
              <a:t>hoàn</a:t>
            </a:r>
            <a:r>
              <a:rPr lang="en-US" sz="4000" dirty="0">
                <a:solidFill>
                  <a:srgbClr val="FFFF00"/>
                </a:solidFill>
                <a:effectLst/>
              </a:rPr>
              <a:t> </a:t>
            </a:r>
            <a:r>
              <a:rPr lang="en-US" sz="4000" dirty="0" err="1">
                <a:solidFill>
                  <a:srgbClr val="FFFF00"/>
                </a:solidFill>
                <a:effectLst/>
              </a:rPr>
              <a:t>thành</a:t>
            </a:r>
            <a:r>
              <a:rPr lang="en-US" sz="4000" dirty="0">
                <a:solidFill>
                  <a:srgbClr val="FFFF00"/>
                </a:solidFill>
                <a:effectLst/>
              </a:rPr>
              <a:t> </a:t>
            </a:r>
            <a:r>
              <a:rPr lang="en-US" sz="4000" dirty="0" err="1">
                <a:solidFill>
                  <a:srgbClr val="FFFF00"/>
                </a:solidFill>
                <a:effectLst/>
              </a:rPr>
              <a:t>tốt</a:t>
            </a:r>
            <a:r>
              <a:rPr lang="en-US" sz="4000" dirty="0">
                <a:solidFill>
                  <a:srgbClr val="FFFF00"/>
                </a:solidFill>
                <a:effectLst/>
              </a:rPr>
              <a:t> </a:t>
            </a:r>
            <a:r>
              <a:rPr lang="en-US" sz="4000" dirty="0" err="1">
                <a:solidFill>
                  <a:srgbClr val="FFFF00"/>
                </a:solidFill>
                <a:effectLst/>
              </a:rPr>
              <a:t>nhiệm</a:t>
            </a:r>
            <a:r>
              <a:rPr lang="en-US" sz="4000" dirty="0">
                <a:solidFill>
                  <a:srgbClr val="FFFF00"/>
                </a:solidFill>
                <a:effectLst/>
              </a:rPr>
              <a:t> </a:t>
            </a:r>
            <a:r>
              <a:rPr lang="en-US" sz="4000" dirty="0" err="1">
                <a:solidFill>
                  <a:srgbClr val="FFFF00"/>
                </a:solidFill>
                <a:effectLst/>
              </a:rPr>
              <a:t>vụ</a:t>
            </a:r>
            <a:r>
              <a:rPr lang="en-US" sz="4000" dirty="0">
                <a:solidFill>
                  <a:srgbClr val="FFFF00"/>
                </a:solidFill>
                <a:effectLst/>
              </a:rPr>
              <a:t>.</a:t>
            </a: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157842" y="410438"/>
            <a:ext cx="1173480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3600" b="1" dirty="0" err="1">
                <a:solidFill>
                  <a:schemeClr val="bg1"/>
                </a:solidFill>
              </a:rPr>
              <a:t>Yêu</a:t>
            </a:r>
            <a:r>
              <a:rPr lang="en-US" sz="3600" b="1" dirty="0">
                <a:solidFill>
                  <a:schemeClr val="bg1"/>
                </a:solidFill>
              </a:rPr>
              <a:t> </a:t>
            </a:r>
            <a:r>
              <a:rPr lang="en-US" sz="3600" b="1" dirty="0" err="1">
                <a:solidFill>
                  <a:schemeClr val="bg1"/>
                </a:solidFill>
              </a:rPr>
              <a:t>cầu</a:t>
            </a:r>
            <a:r>
              <a:rPr lang="en-US" sz="3600" b="1" dirty="0">
                <a:solidFill>
                  <a:schemeClr val="bg1"/>
                </a:solidFill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5987039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75000"/>
              </a:schemeClr>
            </a:gs>
            <a:gs pos="100000">
              <a:schemeClr val="accent6">
                <a:lumMod val="7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2515673" y="63371"/>
            <a:ext cx="716065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3600" b="1" dirty="0">
                <a:solidFill>
                  <a:srgbClr val="FFFF00"/>
                </a:solidFill>
              </a:rPr>
              <a:t>HOẠT ĐỘNG NHÓM 4 BẠN.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ounded Rectangle 3"/>
              <p:cNvSpPr/>
              <p:nvPr/>
            </p:nvSpPr>
            <p:spPr>
              <a:xfrm>
                <a:off x="121023" y="1403783"/>
                <a:ext cx="11963399" cy="5203517"/>
              </a:xfrm>
              <a:prstGeom prst="roundRect">
                <a:avLst/>
              </a:prstGeom>
              <a:solidFill>
                <a:schemeClr val="accent6">
                  <a:lumMod val="75000"/>
                </a:schemeClr>
              </a:solidFill>
              <a:ln w="57150">
                <a:solidFill>
                  <a:srgbClr val="FFFF00"/>
                </a:solidFill>
              </a:ln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4800" dirty="0">
                    <a:effectLst/>
                  </a:rPr>
                  <a:t>Trên </a:t>
                </a:r>
                <a:r>
                  <a:rPr lang="en-US" sz="4800" dirty="0" err="1">
                    <a:effectLst/>
                  </a:rPr>
                  <a:t>tia</a:t>
                </a:r>
                <a:r>
                  <a:rPr lang="en-US" sz="4800" dirty="0">
                    <a:effectLst/>
                  </a:rPr>
                  <a:t> Ax </a:t>
                </a:r>
                <a:r>
                  <a:rPr lang="en-US" sz="4800" dirty="0" err="1">
                    <a:effectLst/>
                  </a:rPr>
                  <a:t>lấy</a:t>
                </a:r>
                <a:r>
                  <a:rPr lang="en-US" sz="4800" dirty="0">
                    <a:effectLst/>
                  </a:rPr>
                  <a:t> </a:t>
                </a:r>
                <a:r>
                  <a:rPr lang="en-US" sz="4800" dirty="0" err="1">
                    <a:effectLst/>
                  </a:rPr>
                  <a:t>hai</a:t>
                </a:r>
                <a:r>
                  <a:rPr lang="en-US" sz="4800" dirty="0">
                    <a:effectLst/>
                  </a:rPr>
                  <a:t> </a:t>
                </a:r>
                <a:r>
                  <a:rPr lang="en-US" sz="4800" dirty="0" err="1">
                    <a:effectLst/>
                  </a:rPr>
                  <a:t>điểm</a:t>
                </a:r>
                <a:r>
                  <a:rPr lang="en-US" sz="4800" dirty="0">
                    <a:effectLst/>
                  </a:rPr>
                  <a:t> M, B </a:t>
                </a:r>
                <a:r>
                  <a:rPr lang="en-US" sz="4800" dirty="0" err="1">
                    <a:effectLst/>
                  </a:rPr>
                  <a:t>sao</a:t>
                </a:r>
                <a:r>
                  <a:rPr lang="en-US" sz="4800" dirty="0">
                    <a:effectLst/>
                  </a:rPr>
                  <a:t> </a:t>
                </a:r>
                <a:r>
                  <a:rPr lang="en-US" sz="4800" dirty="0" err="1">
                    <a:effectLst/>
                  </a:rPr>
                  <a:t>cho</a:t>
                </a:r>
                <a:r>
                  <a:rPr lang="en-US" sz="4800" dirty="0">
                    <a:effectLst/>
                  </a:rPr>
                  <a:t> AM=3cm, AB=6cm.</a:t>
                </a:r>
              </a:p>
              <a:p>
                <a:pPr marL="342900" indent="-342900">
                  <a:buAutoNum type="alphaLcParenR"/>
                </a:pPr>
                <a:r>
                  <a:rPr lang="en-US" sz="4800" dirty="0" err="1">
                    <a:effectLst/>
                  </a:rPr>
                  <a:t>Tính</a:t>
                </a:r>
                <a:r>
                  <a:rPr lang="en-US" sz="4800" dirty="0">
                    <a:effectLst/>
                  </a:rPr>
                  <a:t> MB? So </a:t>
                </a:r>
                <a:r>
                  <a:rPr lang="en-US" sz="4800" dirty="0" err="1">
                    <a:effectLst/>
                  </a:rPr>
                  <a:t>sánh</a:t>
                </a:r>
                <a:r>
                  <a:rPr lang="en-US" sz="4800" dirty="0">
                    <a:effectLst/>
                  </a:rPr>
                  <a:t> AM </a:t>
                </a:r>
                <a:r>
                  <a:rPr lang="en-US" sz="4800" dirty="0" err="1">
                    <a:effectLst/>
                  </a:rPr>
                  <a:t>với</a:t>
                </a:r>
                <a:r>
                  <a:rPr lang="en-US" sz="4800" dirty="0">
                    <a:effectLst/>
                  </a:rPr>
                  <a:t> MB?</a:t>
                </a:r>
              </a:p>
              <a:p>
                <a:pPr marL="342900" indent="-342900">
                  <a:buAutoNum type="alphaLcParenR"/>
                </a:pPr>
                <a:r>
                  <a:rPr lang="en-US" sz="4800" dirty="0">
                    <a:effectLst/>
                  </a:rPr>
                  <a:t> </a:t>
                </a:r>
                <a:r>
                  <a:rPr lang="en-US" sz="4800" dirty="0" err="1"/>
                  <a:t>Đ</a:t>
                </a:r>
                <a:r>
                  <a:rPr lang="en-US" sz="4800" dirty="0" err="1">
                    <a:effectLst/>
                  </a:rPr>
                  <a:t>iểm</a:t>
                </a:r>
                <a:r>
                  <a:rPr lang="en-US" sz="4800" dirty="0">
                    <a:effectLst/>
                  </a:rPr>
                  <a:t> M </a:t>
                </a:r>
                <a:r>
                  <a:rPr lang="en-US" sz="4800" dirty="0" err="1">
                    <a:effectLst/>
                  </a:rPr>
                  <a:t>có</a:t>
                </a:r>
                <a:r>
                  <a:rPr lang="en-US" sz="4800" dirty="0">
                    <a:effectLst/>
                  </a:rPr>
                  <a:t> </a:t>
                </a:r>
                <a:r>
                  <a:rPr lang="en-US" sz="4800" dirty="0" err="1">
                    <a:effectLst/>
                  </a:rPr>
                  <a:t>là</a:t>
                </a:r>
                <a:r>
                  <a:rPr lang="en-US" sz="4800" dirty="0">
                    <a:effectLst/>
                  </a:rPr>
                  <a:t> </a:t>
                </a:r>
                <a:r>
                  <a:rPr lang="en-US" sz="4800" dirty="0" err="1">
                    <a:effectLst/>
                  </a:rPr>
                  <a:t>trung</a:t>
                </a:r>
                <a:r>
                  <a:rPr lang="en-US" sz="4800" dirty="0">
                    <a:effectLst/>
                  </a:rPr>
                  <a:t> </a:t>
                </a:r>
                <a:r>
                  <a:rPr lang="en-US" sz="4800" dirty="0" err="1">
                    <a:effectLst/>
                  </a:rPr>
                  <a:t>điểm</a:t>
                </a:r>
                <a:r>
                  <a:rPr lang="en-US" sz="4800" dirty="0">
                    <a:effectLst/>
                  </a:rPr>
                  <a:t> </a:t>
                </a:r>
                <a:r>
                  <a:rPr lang="en-US" sz="4800" dirty="0" err="1">
                    <a:effectLst/>
                  </a:rPr>
                  <a:t>của</a:t>
                </a:r>
                <a:r>
                  <a:rPr lang="en-US" sz="4800" dirty="0">
                    <a:effectLst/>
                  </a:rPr>
                  <a:t> </a:t>
                </a:r>
                <a:r>
                  <a:rPr lang="en-US" sz="4800" dirty="0" err="1">
                    <a:effectLst/>
                  </a:rPr>
                  <a:t>đoạn</a:t>
                </a:r>
                <a:r>
                  <a:rPr lang="en-US" sz="4800" dirty="0">
                    <a:effectLst/>
                  </a:rPr>
                  <a:t> </a:t>
                </a:r>
                <a:r>
                  <a:rPr lang="en-US" sz="4800" dirty="0" err="1">
                    <a:effectLst/>
                  </a:rPr>
                  <a:t>thẳng</a:t>
                </a:r>
                <a:r>
                  <a:rPr lang="en-US" sz="4800" dirty="0">
                    <a:effectLst/>
                  </a:rPr>
                  <a:t> AB </a:t>
                </a:r>
                <a:r>
                  <a:rPr lang="en-US" sz="4800" dirty="0" err="1">
                    <a:effectLst/>
                  </a:rPr>
                  <a:t>không</a:t>
                </a:r>
                <a:r>
                  <a:rPr lang="en-US" sz="4800" dirty="0">
                    <a:effectLst/>
                  </a:rPr>
                  <a:t>? </a:t>
                </a:r>
                <a:r>
                  <a:rPr lang="en-US" sz="4800" dirty="0" err="1">
                    <a:effectLst/>
                  </a:rPr>
                  <a:t>Vì</a:t>
                </a:r>
                <a:r>
                  <a:rPr lang="en-US" sz="4800" dirty="0">
                    <a:effectLst/>
                  </a:rPr>
                  <a:t> </a:t>
                </a:r>
                <a:r>
                  <a:rPr lang="en-US" sz="4800" dirty="0" err="1">
                    <a:effectLst/>
                  </a:rPr>
                  <a:t>sao</a:t>
                </a:r>
                <a:r>
                  <a:rPr lang="en-US" sz="4800" dirty="0">
                    <a:effectLst/>
                  </a:rPr>
                  <a:t>?</a:t>
                </a:r>
              </a:p>
              <a:p>
                <a:pPr marL="342900" indent="-342900">
                  <a:buAutoNum type="alphaLcParenR"/>
                </a:pPr>
                <a:r>
                  <a:rPr lang="en-US" sz="4800" dirty="0"/>
                  <a:t>So </a:t>
                </a:r>
                <a:r>
                  <a:rPr lang="en-US" sz="4800" dirty="0" err="1"/>
                  <a:t>sánh</a:t>
                </a:r>
                <a:r>
                  <a:rPr lang="en-US" sz="4800" dirty="0"/>
                  <a:t> </a:t>
                </a:r>
                <a14:m>
                  <m:oMath xmlns:m="http://schemas.openxmlformats.org/officeDocument/2006/math">
                    <m:r>
                      <a:rPr lang="en-US" sz="4800" b="0" i="1" smtClean="0">
                        <a:latin typeface="Cambria Math" panose="02040503050406030204" pitchFamily="18" charset="0"/>
                      </a:rPr>
                      <m:t>𝐴𝑀</m:t>
                    </m:r>
                    <m:r>
                      <a:rPr lang="en-US" sz="4800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sz="4800" b="0" i="1" smtClean="0">
                        <a:latin typeface="Cambria Math" panose="02040503050406030204" pitchFamily="18" charset="0"/>
                      </a:rPr>
                      <m:t>𝑀𝐵</m:t>
                    </m:r>
                    <m:r>
                      <a:rPr lang="en-US" sz="4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800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sz="4800" b="0" i="1" smtClean="0">
                        <a:latin typeface="Cambria Math" panose="02040503050406030204" pitchFamily="18" charset="0"/>
                      </a:rPr>
                      <m:t>à </m:t>
                    </m:r>
                    <m:r>
                      <a:rPr lang="en-US" sz="4800" b="0" i="1" smtClean="0">
                        <a:latin typeface="Cambria Math" panose="02040503050406030204" pitchFamily="18" charset="0"/>
                      </a:rPr>
                      <m:t>𝐴𝐵</m:t>
                    </m:r>
                    <m:r>
                      <a:rPr lang="en-US" sz="4800" b="0" i="1" smtClean="0">
                        <a:latin typeface="Cambria Math" panose="02040503050406030204" pitchFamily="18" charset="0"/>
                      </a:rPr>
                      <m:t>:2</m:t>
                    </m:r>
                  </m:oMath>
                </a14:m>
                <a:endParaRPr lang="en-US" sz="4800" dirty="0">
                  <a:effectLst/>
                </a:endParaRPr>
              </a:p>
            </p:txBody>
          </p:sp>
        </mc:Choice>
        <mc:Fallback xmlns="">
          <p:sp>
            <p:nvSpPr>
              <p:cNvPr id="4" name="Rounded 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023" y="1403783"/>
                <a:ext cx="11963399" cy="5203517"/>
              </a:xfrm>
              <a:prstGeom prst="roundRect">
                <a:avLst/>
              </a:prstGeom>
              <a:blipFill rotWithShape="0">
                <a:blip r:embed="rId2"/>
                <a:stretch>
                  <a:fillRect/>
                </a:stretch>
              </a:blipFill>
              <a:ln w="57150">
                <a:solidFill>
                  <a:srgbClr val="FFFF00"/>
                </a:solidFill>
              </a:ln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0" y="596088"/>
            <a:ext cx="524435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3600" b="1" dirty="0" err="1">
                <a:solidFill>
                  <a:schemeClr val="bg1"/>
                </a:solidFill>
              </a:rPr>
              <a:t>Nhiệm</a:t>
            </a:r>
            <a:r>
              <a:rPr lang="en-US" sz="3600" b="1" dirty="0">
                <a:solidFill>
                  <a:schemeClr val="bg1"/>
                </a:solidFill>
              </a:rPr>
              <a:t> </a:t>
            </a:r>
            <a:r>
              <a:rPr lang="en-US" sz="3600" b="1" dirty="0" err="1">
                <a:solidFill>
                  <a:schemeClr val="bg1"/>
                </a:solidFill>
              </a:rPr>
              <a:t>vụ</a:t>
            </a:r>
            <a:r>
              <a:rPr lang="en-US" sz="3600" b="1" dirty="0">
                <a:solidFill>
                  <a:schemeClr val="bg1"/>
                </a:solidFill>
              </a:rPr>
              <a:t> </a:t>
            </a:r>
            <a:r>
              <a:rPr lang="en-US" sz="3600" b="1" dirty="0" err="1">
                <a:solidFill>
                  <a:schemeClr val="bg1"/>
                </a:solidFill>
              </a:rPr>
              <a:t>của</a:t>
            </a:r>
            <a:r>
              <a:rPr lang="en-US" sz="3600" b="1" dirty="0">
                <a:solidFill>
                  <a:schemeClr val="bg1"/>
                </a:solidFill>
              </a:rPr>
              <a:t> </a:t>
            </a:r>
            <a:r>
              <a:rPr lang="en-US" sz="3600" b="1" dirty="0" err="1">
                <a:solidFill>
                  <a:schemeClr val="bg1"/>
                </a:solidFill>
              </a:rPr>
              <a:t>các</a:t>
            </a:r>
            <a:r>
              <a:rPr lang="en-US" sz="3600" b="1" dirty="0">
                <a:solidFill>
                  <a:schemeClr val="bg1"/>
                </a:solidFill>
              </a:rPr>
              <a:t> </a:t>
            </a:r>
            <a:r>
              <a:rPr lang="en-US" sz="3600" b="1" dirty="0" err="1">
                <a:solidFill>
                  <a:schemeClr val="bg1"/>
                </a:solidFill>
              </a:rPr>
              <a:t>nhóm</a:t>
            </a:r>
            <a:r>
              <a:rPr lang="en-US" sz="3600" b="1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531627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75000"/>
              </a:schemeClr>
            </a:gs>
            <a:gs pos="100000">
              <a:schemeClr val="accent6">
                <a:lumMod val="7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1"/>
          <p:cNvSpPr txBox="1">
            <a:spLocks noChangeArrowheads="1"/>
          </p:cNvSpPr>
          <p:nvPr/>
        </p:nvSpPr>
        <p:spPr bwMode="auto">
          <a:xfrm>
            <a:off x="4706577" y="3972761"/>
            <a:ext cx="4572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</a:p>
        </p:txBody>
      </p:sp>
      <p:sp>
        <p:nvSpPr>
          <p:cNvPr id="6" name="Text Box 12"/>
          <p:cNvSpPr txBox="1">
            <a:spLocks noChangeArrowheads="1"/>
          </p:cNvSpPr>
          <p:nvPr/>
        </p:nvSpPr>
        <p:spPr bwMode="auto">
          <a:xfrm>
            <a:off x="2558302" y="3936495"/>
            <a:ext cx="4572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7" name="Text Box 13"/>
          <p:cNvSpPr txBox="1">
            <a:spLocks noChangeArrowheads="1"/>
          </p:cNvSpPr>
          <p:nvPr/>
        </p:nvSpPr>
        <p:spPr bwMode="auto">
          <a:xfrm>
            <a:off x="6932053" y="3966243"/>
            <a:ext cx="4572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pic>
        <p:nvPicPr>
          <p:cNvPr id="8" name="Picture 14" descr="ButCh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-1933374"/>
            <a:ext cx="2362200" cy="198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74" descr="thuoc"/>
          <p:cNvPicPr>
            <a:picLocks noChangeAspect="1" noChangeArrowheads="1"/>
          </p:cNvPicPr>
          <p:nvPr/>
        </p:nvPicPr>
        <p:blipFill>
          <a:blip r:embed="rId4">
            <a:lum bright="-6000"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094"/>
          <a:stretch>
            <a:fillRect/>
          </a:stretch>
        </p:blipFill>
        <p:spPr bwMode="auto">
          <a:xfrm>
            <a:off x="2262187" y="4466227"/>
            <a:ext cx="6324600" cy="1143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</p:pic>
      <p:sp>
        <p:nvSpPr>
          <p:cNvPr id="13" name="Line 19"/>
          <p:cNvSpPr>
            <a:spLocks noChangeShapeType="1"/>
          </p:cNvSpPr>
          <p:nvPr/>
        </p:nvSpPr>
        <p:spPr bwMode="auto">
          <a:xfrm>
            <a:off x="2676399" y="4429961"/>
            <a:ext cx="4463989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16" name="Object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4295956"/>
              </p:ext>
            </p:extLst>
          </p:nvPr>
        </p:nvGraphicFramePr>
        <p:xfrm>
          <a:off x="4540607" y="5007811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Equation" r:id="rId5" imgW="114151" imgH="215619" progId="Equation.3">
                  <p:embed/>
                </p:oleObj>
              </mc:Choice>
              <mc:Fallback>
                <p:oleObj name="Equation" r:id="rId5" imgW="114151" imgH="21561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40607" y="5007811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Line 27"/>
          <p:cNvSpPr>
            <a:spLocks noChangeShapeType="1"/>
          </p:cNvSpPr>
          <p:nvPr/>
        </p:nvSpPr>
        <p:spPr bwMode="auto">
          <a:xfrm flipH="1">
            <a:off x="3544209" y="4353761"/>
            <a:ext cx="76200" cy="152400"/>
          </a:xfrm>
          <a:prstGeom prst="line">
            <a:avLst/>
          </a:prstGeom>
          <a:noFill/>
          <a:ln w="57150" cmpd="dbl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" name="Line 28"/>
          <p:cNvSpPr>
            <a:spLocks noChangeShapeType="1"/>
          </p:cNvSpPr>
          <p:nvPr/>
        </p:nvSpPr>
        <p:spPr bwMode="auto">
          <a:xfrm flipH="1">
            <a:off x="5773645" y="4353761"/>
            <a:ext cx="83820" cy="152400"/>
          </a:xfrm>
          <a:prstGeom prst="line">
            <a:avLst/>
          </a:prstGeom>
          <a:noFill/>
          <a:ln w="57150" cmpd="dbl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21" name="Picture 14" descr="ButCh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9104" y="-2760842"/>
            <a:ext cx="2362200" cy="198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Oval 21"/>
          <p:cNvSpPr/>
          <p:nvPr/>
        </p:nvSpPr>
        <p:spPr>
          <a:xfrm>
            <a:off x="2606934" y="4352688"/>
            <a:ext cx="154210" cy="15421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4838503" y="4347693"/>
            <a:ext cx="154210" cy="15421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7054469" y="4353761"/>
            <a:ext cx="154210" cy="15421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2743321" y="540207"/>
            <a:ext cx="5733749" cy="4924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3200" i="1" dirty="0">
                <a:solidFill>
                  <a:srgbClr val="FFFF00"/>
                </a:solidFill>
              </a:rPr>
              <a:t> </a:t>
            </a:r>
            <a:r>
              <a:rPr lang="en-US" sz="3200" i="1" dirty="0" err="1">
                <a:solidFill>
                  <a:srgbClr val="FFFF00"/>
                </a:solidFill>
              </a:rPr>
              <a:t>Dùng</a:t>
            </a:r>
            <a:r>
              <a:rPr lang="en-US" sz="3200" i="1" dirty="0">
                <a:solidFill>
                  <a:srgbClr val="FFFF00"/>
                </a:solidFill>
              </a:rPr>
              <a:t> </a:t>
            </a:r>
            <a:r>
              <a:rPr lang="en-US" sz="3200" i="1" dirty="0" err="1">
                <a:solidFill>
                  <a:srgbClr val="FFFF00"/>
                </a:solidFill>
              </a:rPr>
              <a:t>thước</a:t>
            </a:r>
            <a:r>
              <a:rPr lang="en-US" sz="3200" i="1" dirty="0">
                <a:solidFill>
                  <a:srgbClr val="FFFF00"/>
                </a:solidFill>
              </a:rPr>
              <a:t> </a:t>
            </a:r>
            <a:r>
              <a:rPr lang="en-US" sz="3200" i="1" dirty="0" err="1">
                <a:solidFill>
                  <a:srgbClr val="FFFF00"/>
                </a:solidFill>
              </a:rPr>
              <a:t>thẳng</a:t>
            </a:r>
            <a:r>
              <a:rPr lang="en-US" sz="3200" i="1" dirty="0">
                <a:solidFill>
                  <a:srgbClr val="FFFF00"/>
                </a:solidFill>
              </a:rPr>
              <a:t> </a:t>
            </a:r>
            <a:r>
              <a:rPr lang="en-US" sz="3200" i="1" dirty="0" err="1">
                <a:solidFill>
                  <a:srgbClr val="FFFF00"/>
                </a:solidFill>
              </a:rPr>
              <a:t>có</a:t>
            </a:r>
            <a:r>
              <a:rPr lang="en-US" sz="3200" i="1" dirty="0">
                <a:solidFill>
                  <a:srgbClr val="FFFF00"/>
                </a:solidFill>
              </a:rPr>
              <a:t> chia </a:t>
            </a:r>
            <a:r>
              <a:rPr lang="en-US" sz="3200" i="1" dirty="0" err="1">
                <a:solidFill>
                  <a:srgbClr val="FFFF00"/>
                </a:solidFill>
              </a:rPr>
              <a:t>khoảng</a:t>
            </a:r>
            <a:endParaRPr lang="en-US" sz="3200" i="1" dirty="0">
              <a:solidFill>
                <a:srgbClr val="FFFF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70133" y="1110314"/>
            <a:ext cx="9659696" cy="4924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3200" i="1" dirty="0" err="1">
                <a:solidFill>
                  <a:schemeClr val="bg1"/>
                </a:solidFill>
              </a:rPr>
              <a:t>Ví</a:t>
            </a:r>
            <a:r>
              <a:rPr lang="en-US" sz="3200" i="1" dirty="0">
                <a:solidFill>
                  <a:schemeClr val="bg1"/>
                </a:solidFill>
              </a:rPr>
              <a:t> </a:t>
            </a:r>
            <a:r>
              <a:rPr lang="en-US" sz="3200" i="1" dirty="0" err="1">
                <a:solidFill>
                  <a:schemeClr val="bg1"/>
                </a:solidFill>
              </a:rPr>
              <a:t>dụ</a:t>
            </a:r>
            <a:r>
              <a:rPr lang="en-US" sz="3200" i="1" dirty="0">
                <a:solidFill>
                  <a:schemeClr val="bg1"/>
                </a:solidFill>
              </a:rPr>
              <a:t>: Cho AB = 6cm, </a:t>
            </a:r>
            <a:r>
              <a:rPr lang="en-US" sz="3200" i="1" dirty="0" err="1">
                <a:solidFill>
                  <a:schemeClr val="bg1"/>
                </a:solidFill>
              </a:rPr>
              <a:t>vẽ</a:t>
            </a:r>
            <a:r>
              <a:rPr lang="en-US" sz="3200" i="1" dirty="0">
                <a:solidFill>
                  <a:schemeClr val="bg1"/>
                </a:solidFill>
              </a:rPr>
              <a:t> </a:t>
            </a:r>
            <a:r>
              <a:rPr lang="en-US" sz="3200" i="1" dirty="0" err="1">
                <a:solidFill>
                  <a:schemeClr val="bg1"/>
                </a:solidFill>
              </a:rPr>
              <a:t>trung</a:t>
            </a:r>
            <a:r>
              <a:rPr lang="en-US" sz="3200" i="1" dirty="0">
                <a:solidFill>
                  <a:schemeClr val="bg1"/>
                </a:solidFill>
              </a:rPr>
              <a:t> </a:t>
            </a:r>
            <a:r>
              <a:rPr lang="en-US" sz="3200" i="1" dirty="0" err="1">
                <a:solidFill>
                  <a:schemeClr val="bg1"/>
                </a:solidFill>
              </a:rPr>
              <a:t>điểm</a:t>
            </a:r>
            <a:r>
              <a:rPr lang="en-US" sz="3200" i="1" dirty="0">
                <a:solidFill>
                  <a:schemeClr val="bg1"/>
                </a:solidFill>
              </a:rPr>
              <a:t> M </a:t>
            </a:r>
            <a:r>
              <a:rPr lang="en-US" sz="3200" i="1" dirty="0" err="1">
                <a:solidFill>
                  <a:schemeClr val="bg1"/>
                </a:solidFill>
              </a:rPr>
              <a:t>của</a:t>
            </a:r>
            <a:r>
              <a:rPr lang="en-US" sz="3200" i="1" dirty="0">
                <a:solidFill>
                  <a:schemeClr val="bg1"/>
                </a:solidFill>
              </a:rPr>
              <a:t> </a:t>
            </a:r>
            <a:r>
              <a:rPr lang="en-US" sz="3200" i="1" dirty="0" err="1">
                <a:solidFill>
                  <a:schemeClr val="bg1"/>
                </a:solidFill>
              </a:rPr>
              <a:t>đoạn</a:t>
            </a:r>
            <a:r>
              <a:rPr lang="en-US" sz="3200" i="1" dirty="0">
                <a:solidFill>
                  <a:schemeClr val="bg1"/>
                </a:solidFill>
              </a:rPr>
              <a:t> </a:t>
            </a:r>
            <a:r>
              <a:rPr lang="en-US" sz="3200" i="1" dirty="0" err="1">
                <a:solidFill>
                  <a:schemeClr val="bg1"/>
                </a:solidFill>
              </a:rPr>
              <a:t>thẳng</a:t>
            </a:r>
            <a:r>
              <a:rPr lang="en-US" sz="3200" i="1" dirty="0">
                <a:solidFill>
                  <a:schemeClr val="bg1"/>
                </a:solidFill>
              </a:rPr>
              <a:t> AB?</a:t>
            </a:r>
          </a:p>
        </p:txBody>
      </p:sp>
      <p:cxnSp>
        <p:nvCxnSpPr>
          <p:cNvPr id="3" name="Straight Arrow Connector 2"/>
          <p:cNvCxnSpPr/>
          <p:nvPr/>
        </p:nvCxnSpPr>
        <p:spPr>
          <a:xfrm flipV="1">
            <a:off x="2695045" y="4872423"/>
            <a:ext cx="2143458" cy="5508"/>
          </a:xfrm>
          <a:prstGeom prst="straightConnector1">
            <a:avLst/>
          </a:prstGeom>
          <a:ln>
            <a:solidFill>
              <a:srgbClr val="FFFF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V="1">
            <a:off x="4953850" y="4870305"/>
            <a:ext cx="2177724" cy="2119"/>
          </a:xfrm>
          <a:prstGeom prst="straightConnector1">
            <a:avLst/>
          </a:prstGeom>
          <a:ln>
            <a:solidFill>
              <a:srgbClr val="FFFF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3202759" y="4546081"/>
            <a:ext cx="8216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FF00"/>
                </a:solidFill>
              </a:rPr>
              <a:t>3cm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675332" y="4454352"/>
            <a:ext cx="8216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FFFF00"/>
                </a:solidFill>
              </a:rPr>
              <a:t>3cm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70133" y="1665374"/>
            <a:ext cx="11848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FF0000"/>
                </a:solidFill>
              </a:rPr>
              <a:t>Giải</a:t>
            </a:r>
            <a:endParaRPr lang="en-US" sz="32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1758263" y="2338969"/>
                <a:ext cx="6391173" cy="12324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3200" i="1" dirty="0">
                    <a:solidFill>
                      <a:schemeClr val="bg1"/>
                    </a:solidFill>
                  </a:rPr>
                  <a:t>Vì M </a:t>
                </a:r>
                <a:r>
                  <a:rPr lang="en-US" sz="3200" i="1" dirty="0" err="1">
                    <a:solidFill>
                      <a:schemeClr val="bg1"/>
                    </a:solidFill>
                  </a:rPr>
                  <a:t>là</a:t>
                </a:r>
                <a:r>
                  <a:rPr lang="en-US" sz="3200" i="1" dirty="0">
                    <a:solidFill>
                      <a:schemeClr val="bg1"/>
                    </a:solidFill>
                  </a:rPr>
                  <a:t> </a:t>
                </a:r>
                <a:r>
                  <a:rPr lang="en-US" sz="3200" i="1" dirty="0" err="1">
                    <a:solidFill>
                      <a:schemeClr val="bg1"/>
                    </a:solidFill>
                  </a:rPr>
                  <a:t>trung</a:t>
                </a:r>
                <a:r>
                  <a:rPr lang="en-US" sz="3200" i="1" dirty="0">
                    <a:solidFill>
                      <a:schemeClr val="bg1"/>
                    </a:solidFill>
                  </a:rPr>
                  <a:t> </a:t>
                </a:r>
                <a:r>
                  <a:rPr lang="en-US" sz="3200" i="1" dirty="0" err="1">
                    <a:solidFill>
                      <a:schemeClr val="bg1"/>
                    </a:solidFill>
                  </a:rPr>
                  <a:t>điểm</a:t>
                </a:r>
                <a:r>
                  <a:rPr lang="en-US" sz="3200" i="1" dirty="0">
                    <a:solidFill>
                      <a:schemeClr val="bg1"/>
                    </a:solidFill>
                  </a:rPr>
                  <a:t> </a:t>
                </a:r>
                <a:r>
                  <a:rPr lang="en-US" sz="3200" i="1" dirty="0" err="1">
                    <a:solidFill>
                      <a:schemeClr val="bg1"/>
                    </a:solidFill>
                  </a:rPr>
                  <a:t>của</a:t>
                </a:r>
                <a:r>
                  <a:rPr lang="en-US" sz="3200" i="1" dirty="0">
                    <a:solidFill>
                      <a:schemeClr val="bg1"/>
                    </a:solidFill>
                  </a:rPr>
                  <a:t> </a:t>
                </a:r>
                <a:r>
                  <a:rPr lang="en-US" sz="3200" i="1" dirty="0" err="1">
                    <a:solidFill>
                      <a:schemeClr val="bg1"/>
                    </a:solidFill>
                  </a:rPr>
                  <a:t>đoạn</a:t>
                </a:r>
                <a:r>
                  <a:rPr lang="en-US" sz="3200" i="1" dirty="0">
                    <a:solidFill>
                      <a:schemeClr val="bg1"/>
                    </a:solidFill>
                  </a:rPr>
                  <a:t> </a:t>
                </a:r>
                <a:r>
                  <a:rPr lang="en-US" sz="3200" i="1" dirty="0" err="1">
                    <a:solidFill>
                      <a:schemeClr val="bg1"/>
                    </a:solidFill>
                  </a:rPr>
                  <a:t>thẳng</a:t>
                </a:r>
                <a:r>
                  <a:rPr lang="en-US" sz="3200" i="1" dirty="0">
                    <a:solidFill>
                      <a:schemeClr val="bg1"/>
                    </a:solidFill>
                  </a:rPr>
                  <a:t> AB</a:t>
                </a:r>
              </a:p>
              <a:p>
                <a:r>
                  <a:rPr lang="en-US" sz="3200" i="1" dirty="0" err="1">
                    <a:solidFill>
                      <a:schemeClr val="bg1"/>
                    </a:solidFill>
                  </a:rPr>
                  <a:t>Nên</a:t>
                </a:r>
                <a:r>
                  <a:rPr lang="en-US" sz="3200" i="1" dirty="0">
                    <a:solidFill>
                      <a:schemeClr val="bg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𝐴𝑀</m:t>
                    </m:r>
                    <m:r>
                      <a:rPr lang="en-US" sz="3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𝑀𝐵</m:t>
                    </m:r>
                    <m:r>
                      <a:rPr lang="en-US" sz="3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32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𝐴𝐵</m:t>
                        </m:r>
                      </m:num>
                      <m:den>
                        <m:r>
                          <a:rPr lang="en-US" sz="32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3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32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num>
                      <m:den>
                        <m:r>
                          <a:rPr lang="en-US" sz="32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3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=3</m:t>
                    </m:r>
                    <m:r>
                      <a:rPr lang="en-US" sz="3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𝑐𝑚</m:t>
                    </m:r>
                  </m:oMath>
                </a14:m>
                <a:endParaRPr lang="en-US" sz="3200" i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8263" y="2338969"/>
                <a:ext cx="6391173" cy="1232453"/>
              </a:xfrm>
              <a:prstGeom prst="rect">
                <a:avLst/>
              </a:prstGeom>
              <a:blipFill>
                <a:blip r:embed="rId7"/>
                <a:stretch>
                  <a:fillRect l="-3813" t="-10396" r="-2955" b="-79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1"/>
          <p:cNvSpPr/>
          <p:nvPr/>
        </p:nvSpPr>
        <p:spPr>
          <a:xfrm>
            <a:off x="-34359" y="-40270"/>
            <a:ext cx="643515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3600" b="1" cap="none" spc="0" dirty="0">
                <a:ln/>
                <a:solidFill>
                  <a:schemeClr val="accent4"/>
                </a:solidFill>
                <a:effectLst/>
              </a:rPr>
              <a:t>2. </a:t>
            </a:r>
            <a:r>
              <a:rPr lang="en-US" sz="3600" b="1" cap="none" spc="0" dirty="0" err="1">
                <a:ln/>
                <a:solidFill>
                  <a:schemeClr val="accent4"/>
                </a:solidFill>
                <a:effectLst/>
              </a:rPr>
              <a:t>Vẽ</a:t>
            </a:r>
            <a:r>
              <a:rPr lang="en-US" sz="3600" b="1" cap="none" spc="0" dirty="0">
                <a:ln/>
                <a:solidFill>
                  <a:schemeClr val="accent4"/>
                </a:solidFill>
                <a:effectLst/>
              </a:rPr>
              <a:t> </a:t>
            </a:r>
            <a:r>
              <a:rPr lang="en-US" sz="3600" b="1" cap="none" spc="0" dirty="0" err="1">
                <a:ln/>
                <a:solidFill>
                  <a:schemeClr val="accent4"/>
                </a:solidFill>
                <a:effectLst/>
              </a:rPr>
              <a:t>trung</a:t>
            </a:r>
            <a:r>
              <a:rPr lang="en-US" sz="3600" b="1" cap="none" spc="0" dirty="0">
                <a:ln/>
                <a:solidFill>
                  <a:schemeClr val="accent4"/>
                </a:solidFill>
                <a:effectLst/>
              </a:rPr>
              <a:t> </a:t>
            </a:r>
            <a:r>
              <a:rPr lang="en-US" sz="3600" b="1" cap="none" spc="0" dirty="0" err="1">
                <a:ln/>
                <a:solidFill>
                  <a:schemeClr val="accent4"/>
                </a:solidFill>
                <a:effectLst/>
              </a:rPr>
              <a:t>điểm</a:t>
            </a:r>
            <a:r>
              <a:rPr lang="en-US" sz="3600" b="1" cap="none" spc="0" dirty="0">
                <a:ln/>
                <a:solidFill>
                  <a:schemeClr val="accent4"/>
                </a:solidFill>
                <a:effectLst/>
              </a:rPr>
              <a:t> </a:t>
            </a:r>
            <a:r>
              <a:rPr lang="en-US" sz="3600" b="1" cap="none" spc="0" dirty="0" err="1">
                <a:ln/>
                <a:solidFill>
                  <a:schemeClr val="accent4"/>
                </a:solidFill>
                <a:effectLst/>
              </a:rPr>
              <a:t>của</a:t>
            </a:r>
            <a:r>
              <a:rPr lang="en-US" sz="3600" b="1" cap="none" spc="0" dirty="0">
                <a:ln/>
                <a:solidFill>
                  <a:schemeClr val="accent4"/>
                </a:solidFill>
                <a:effectLst/>
              </a:rPr>
              <a:t> </a:t>
            </a:r>
            <a:r>
              <a:rPr lang="en-US" sz="3600" b="1" cap="none" spc="0" dirty="0" err="1">
                <a:ln/>
                <a:solidFill>
                  <a:schemeClr val="accent4"/>
                </a:solidFill>
                <a:effectLst/>
              </a:rPr>
              <a:t>đoạn</a:t>
            </a:r>
            <a:r>
              <a:rPr lang="en-US" sz="3600" b="1" cap="none" spc="0" dirty="0">
                <a:ln/>
                <a:solidFill>
                  <a:schemeClr val="accent4"/>
                </a:solidFill>
                <a:effectLst/>
              </a:rPr>
              <a:t> </a:t>
            </a:r>
            <a:r>
              <a:rPr lang="en-US" sz="3600" b="1" cap="none" spc="0" dirty="0" err="1">
                <a:ln/>
                <a:solidFill>
                  <a:schemeClr val="accent4"/>
                </a:solidFill>
                <a:effectLst/>
              </a:rPr>
              <a:t>thẳng</a:t>
            </a:r>
            <a:endParaRPr lang="en-US" sz="3600" b="1" cap="none" spc="0" dirty="0">
              <a:ln/>
              <a:solidFill>
                <a:schemeClr val="accent4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345277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1.48148E-6 L -0.31575 0.64792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573" y="32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1576 0.64792 L 0.04922 0.65 " pathEditMode="relative" rAng="0" ptsTypes="AA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242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500"/>
                            </p:stCondLst>
                            <p:childTnLst>
                              <p:par>
                                <p:cTn id="4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6500"/>
                            </p:stCondLst>
                            <p:childTnLst>
                              <p:par>
                                <p:cTn id="6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500"/>
                            </p:stCondLst>
                            <p:childTnLst>
                              <p:par>
                                <p:cTn id="66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3.7037E-7 L -0.08425 0.77153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19" y="385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9500"/>
                            </p:stCondLst>
                            <p:childTnLst>
                              <p:par>
                                <p:cTn id="6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1500"/>
                            </p:stCondLst>
                            <p:childTnLst>
                              <p:par>
                                <p:cTn id="76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2000"/>
                            </p:stCondLst>
                            <p:childTnLst>
                              <p:par>
                                <p:cTn id="8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2500"/>
                            </p:stCondLst>
                            <p:childTnLst>
                              <p:par>
                                <p:cTn id="8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3000"/>
                            </p:stCondLst>
                            <p:childTnLst>
                              <p:par>
                                <p:cTn id="9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13" grpId="0" animBg="1"/>
      <p:bldP spid="18" grpId="0" animBg="1"/>
      <p:bldP spid="19" grpId="0" animBg="1"/>
      <p:bldP spid="22" grpId="0" animBg="1"/>
      <p:bldP spid="25" grpId="0" animBg="1"/>
      <p:bldP spid="26" grpId="0" animBg="1"/>
      <p:bldP spid="20" grpId="0"/>
      <p:bldP spid="23" grpId="0"/>
      <p:bldP spid="4" grpId="0"/>
      <p:bldP spid="31" grpId="0"/>
      <p:bldP spid="29" grpId="0"/>
      <p:bldP spid="3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204281456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495</TotalTime>
  <Words>797</Words>
  <Application>Microsoft Office PowerPoint</Application>
  <PresentationFormat>Custom</PresentationFormat>
  <Paragraphs>75</Paragraphs>
  <Slides>17</Slides>
  <Notes>0</Notes>
  <HiddenSlides>0</HiddenSlides>
  <MMClips>1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9" baseType="lpstr">
      <vt:lpstr>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TM1606</cp:lastModifiedBy>
  <cp:revision>81</cp:revision>
  <dcterms:created xsi:type="dcterms:W3CDTF">2020-11-30T12:31:20Z</dcterms:created>
  <dcterms:modified xsi:type="dcterms:W3CDTF">2024-02-28T08:12:52Z</dcterms:modified>
</cp:coreProperties>
</file>