
<file path=[Content_Types].xml><?xml version="1.0" encoding="utf-8"?>
<Types xmlns="http://schemas.openxmlformats.org/package/2006/content-types">
  <Default Extension="bin" ContentType="application/vnd.openxmlformats-officedocument.oleObject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8" r:id="rId2"/>
    <p:sldId id="297" r:id="rId3"/>
    <p:sldId id="291" r:id="rId4"/>
    <p:sldId id="293" r:id="rId5"/>
    <p:sldId id="295" r:id="rId6"/>
    <p:sldId id="294" r:id="rId7"/>
    <p:sldId id="284" r:id="rId8"/>
    <p:sldId id="296" r:id="rId9"/>
    <p:sldId id="286" r:id="rId10"/>
    <p:sldId id="288" r:id="rId11"/>
    <p:sldId id="298" r:id="rId12"/>
    <p:sldId id="302" r:id="rId13"/>
    <p:sldId id="306" r:id="rId14"/>
    <p:sldId id="281" r:id="rId15"/>
    <p:sldId id="279" r:id="rId16"/>
    <p:sldId id="275" r:id="rId17"/>
    <p:sldId id="290" r:id="rId18"/>
  </p:sldIdLst>
  <p:sldSz cx="14630400" cy="8229600"/>
  <p:notesSz cx="6858000" cy="9144000"/>
  <p:custShowLst>
    <p:custShow name="Custom Show 1" id="0">
      <p:sldLst>
        <p:sld r:id="rId3"/>
      </p:sldLst>
    </p:custShow>
  </p:custShowLst>
  <p:defaultTextStyle>
    <a:defPPr>
      <a:defRPr lang="en-US"/>
    </a:defPPr>
    <a:lvl1pPr marL="0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077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155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233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311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388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465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543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620" algn="l" defTabSz="130615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CC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60" d="100"/>
          <a:sy n="60" d="100"/>
        </p:scale>
        <p:origin x="-618" y="4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49693-0BB1-41B9-A93D-5453CF3995A2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B032F-29DF-4B7C-B406-A3BFC3D65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1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077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155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233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311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388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465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543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620" algn="l" defTabSz="13061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2"/>
            <a:ext cx="12435840" cy="1764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82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389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5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43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2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07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15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23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3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38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46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5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6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3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7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077" indent="0">
              <a:buNone/>
              <a:defRPr sz="2900" b="1"/>
            </a:lvl2pPr>
            <a:lvl3pPr marL="1306155" indent="0">
              <a:buNone/>
              <a:defRPr sz="2600" b="1"/>
            </a:lvl3pPr>
            <a:lvl4pPr marL="1959233" indent="0">
              <a:buNone/>
              <a:defRPr sz="2300" b="1"/>
            </a:lvl4pPr>
            <a:lvl5pPr marL="2612311" indent="0">
              <a:buNone/>
              <a:defRPr sz="2300" b="1"/>
            </a:lvl5pPr>
            <a:lvl6pPr marL="3265388" indent="0">
              <a:buNone/>
              <a:defRPr sz="2300" b="1"/>
            </a:lvl6pPr>
            <a:lvl7pPr marL="3918465" indent="0">
              <a:buNone/>
              <a:defRPr sz="2300" b="1"/>
            </a:lvl7pPr>
            <a:lvl8pPr marL="4571543" indent="0">
              <a:buNone/>
              <a:defRPr sz="2300" b="1"/>
            </a:lvl8pPr>
            <a:lvl9pPr marL="5224620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2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077" indent="0">
              <a:buNone/>
              <a:defRPr sz="2900" b="1"/>
            </a:lvl2pPr>
            <a:lvl3pPr marL="1306155" indent="0">
              <a:buNone/>
              <a:defRPr sz="2600" b="1"/>
            </a:lvl3pPr>
            <a:lvl4pPr marL="1959233" indent="0">
              <a:buNone/>
              <a:defRPr sz="2300" b="1"/>
            </a:lvl4pPr>
            <a:lvl5pPr marL="2612311" indent="0">
              <a:buNone/>
              <a:defRPr sz="2300" b="1"/>
            </a:lvl5pPr>
            <a:lvl6pPr marL="3265388" indent="0">
              <a:buNone/>
              <a:defRPr sz="2300" b="1"/>
            </a:lvl6pPr>
            <a:lvl7pPr marL="3918465" indent="0">
              <a:buNone/>
              <a:defRPr sz="2300" b="1"/>
            </a:lvl7pPr>
            <a:lvl8pPr marL="4571543" indent="0">
              <a:buNone/>
              <a:defRPr sz="2300" b="1"/>
            </a:lvl8pPr>
            <a:lvl9pPr marL="5224620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2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4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23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9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2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2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077" indent="0">
              <a:buNone/>
              <a:defRPr sz="1700"/>
            </a:lvl2pPr>
            <a:lvl3pPr marL="1306155" indent="0">
              <a:buNone/>
              <a:defRPr sz="1400"/>
            </a:lvl3pPr>
            <a:lvl4pPr marL="1959233" indent="0">
              <a:buNone/>
              <a:defRPr sz="1300"/>
            </a:lvl4pPr>
            <a:lvl5pPr marL="2612311" indent="0">
              <a:buNone/>
              <a:defRPr sz="1300"/>
            </a:lvl5pPr>
            <a:lvl6pPr marL="3265388" indent="0">
              <a:buNone/>
              <a:defRPr sz="1300"/>
            </a:lvl6pPr>
            <a:lvl7pPr marL="3918465" indent="0">
              <a:buNone/>
              <a:defRPr sz="1300"/>
            </a:lvl7pPr>
            <a:lvl8pPr marL="4571543" indent="0">
              <a:buNone/>
              <a:defRPr sz="1300"/>
            </a:lvl8pPr>
            <a:lvl9pPr marL="522462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256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077" indent="0">
              <a:buNone/>
              <a:defRPr sz="4000"/>
            </a:lvl2pPr>
            <a:lvl3pPr marL="1306155" indent="0">
              <a:buNone/>
              <a:defRPr sz="3400"/>
            </a:lvl3pPr>
            <a:lvl4pPr marL="1959233" indent="0">
              <a:buNone/>
              <a:defRPr sz="2900"/>
            </a:lvl4pPr>
            <a:lvl5pPr marL="2612311" indent="0">
              <a:buNone/>
              <a:defRPr sz="2900"/>
            </a:lvl5pPr>
            <a:lvl6pPr marL="3265388" indent="0">
              <a:buNone/>
              <a:defRPr sz="2900"/>
            </a:lvl6pPr>
            <a:lvl7pPr marL="3918465" indent="0">
              <a:buNone/>
              <a:defRPr sz="2900"/>
            </a:lvl7pPr>
            <a:lvl8pPr marL="4571543" indent="0">
              <a:buNone/>
              <a:defRPr sz="2900"/>
            </a:lvl8pPr>
            <a:lvl9pPr marL="5224620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077" indent="0">
              <a:buNone/>
              <a:defRPr sz="1700"/>
            </a:lvl2pPr>
            <a:lvl3pPr marL="1306155" indent="0">
              <a:buNone/>
              <a:defRPr sz="1400"/>
            </a:lvl3pPr>
            <a:lvl4pPr marL="1959233" indent="0">
              <a:buNone/>
              <a:defRPr sz="1300"/>
            </a:lvl4pPr>
            <a:lvl5pPr marL="2612311" indent="0">
              <a:buNone/>
              <a:defRPr sz="1300"/>
            </a:lvl5pPr>
            <a:lvl6pPr marL="3265388" indent="0">
              <a:buNone/>
              <a:defRPr sz="1300"/>
            </a:lvl6pPr>
            <a:lvl7pPr marL="3918465" indent="0">
              <a:buNone/>
              <a:defRPr sz="1300"/>
            </a:lvl7pPr>
            <a:lvl8pPr marL="4571543" indent="0">
              <a:buNone/>
              <a:defRPr sz="1300"/>
            </a:lvl8pPr>
            <a:lvl9pPr marL="522462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2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15" tIns="65308" rIns="130615" bIns="653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2"/>
            <a:ext cx="34137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F6F20-05B9-4239-BC23-F87366CE5A54}" type="datetimeFigureOut">
              <a:rPr lang="en-US" smtClean="0"/>
              <a:pPr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2"/>
            <a:ext cx="46329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2"/>
            <a:ext cx="34137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6C4B4-6CFA-408D-A138-8264AB128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82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6155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08" indent="-489808" algn="l" defTabSz="1306155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251" indent="-408174" algn="l" defTabSz="1306155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694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771" indent="-326539" algn="l" defTabSz="130615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849" indent="-326539" algn="l" defTabSz="1306155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1926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003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082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160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077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155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233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311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388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465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3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620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mp"/><Relationship Id="rId13" Type="http://schemas.openxmlformats.org/officeDocument/2006/relationships/image" Target="../media/image18.tmp"/><Relationship Id="rId18" Type="http://schemas.openxmlformats.org/officeDocument/2006/relationships/image" Target="../media/image23.tmp"/><Relationship Id="rId3" Type="http://schemas.openxmlformats.org/officeDocument/2006/relationships/oleObject" Target="../embeddings/oleObject7.bin"/><Relationship Id="rId21" Type="http://schemas.openxmlformats.org/officeDocument/2006/relationships/image" Target="../media/image26.tmp"/><Relationship Id="rId7" Type="http://schemas.openxmlformats.org/officeDocument/2006/relationships/image" Target="../media/image12.tmp"/><Relationship Id="rId12" Type="http://schemas.openxmlformats.org/officeDocument/2006/relationships/image" Target="../media/image17.tmp"/><Relationship Id="rId17" Type="http://schemas.openxmlformats.org/officeDocument/2006/relationships/image" Target="../media/image22.tm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.tmp"/><Relationship Id="rId20" Type="http://schemas.openxmlformats.org/officeDocument/2006/relationships/image" Target="../media/image25.tmp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6.tmp"/><Relationship Id="rId24" Type="http://schemas.openxmlformats.org/officeDocument/2006/relationships/image" Target="../media/image29.tmp"/><Relationship Id="rId5" Type="http://schemas.openxmlformats.org/officeDocument/2006/relationships/oleObject" Target="../embeddings/oleObject8.bin"/><Relationship Id="rId15" Type="http://schemas.openxmlformats.org/officeDocument/2006/relationships/image" Target="../media/image20.tmp"/><Relationship Id="rId23" Type="http://schemas.openxmlformats.org/officeDocument/2006/relationships/image" Target="../media/image28.tmp"/><Relationship Id="rId10" Type="http://schemas.openxmlformats.org/officeDocument/2006/relationships/image" Target="../media/image15.tmp"/><Relationship Id="rId19" Type="http://schemas.openxmlformats.org/officeDocument/2006/relationships/image" Target="../media/image24.tmp"/><Relationship Id="rId4" Type="http://schemas.openxmlformats.org/officeDocument/2006/relationships/image" Target="../media/image11.wmf"/><Relationship Id="rId9" Type="http://schemas.openxmlformats.org/officeDocument/2006/relationships/image" Target="../media/image14.tmp"/><Relationship Id="rId14" Type="http://schemas.openxmlformats.org/officeDocument/2006/relationships/image" Target="../media/image19.tmp"/><Relationship Id="rId22" Type="http://schemas.openxmlformats.org/officeDocument/2006/relationships/image" Target="../media/image27.tm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mp"/><Relationship Id="rId13" Type="http://schemas.openxmlformats.org/officeDocument/2006/relationships/image" Target="../media/image18.tmp"/><Relationship Id="rId18" Type="http://schemas.openxmlformats.org/officeDocument/2006/relationships/image" Target="../media/image19.tmp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3.tmp"/><Relationship Id="rId17" Type="http://schemas.openxmlformats.org/officeDocument/2006/relationships/image" Target="../media/image12.tm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.tmp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wmf"/><Relationship Id="rId11" Type="http://schemas.openxmlformats.org/officeDocument/2006/relationships/image" Target="../media/image21.tmp"/><Relationship Id="rId5" Type="http://schemas.openxmlformats.org/officeDocument/2006/relationships/oleObject" Target="../embeddings/oleObject11.bin"/><Relationship Id="rId15" Type="http://schemas.openxmlformats.org/officeDocument/2006/relationships/image" Target="../media/image15.tmp"/><Relationship Id="rId10" Type="http://schemas.openxmlformats.org/officeDocument/2006/relationships/image" Target="../media/image22.tmp"/><Relationship Id="rId19" Type="http://schemas.openxmlformats.org/officeDocument/2006/relationships/image" Target="../media/image17.tmp"/><Relationship Id="rId4" Type="http://schemas.openxmlformats.org/officeDocument/2006/relationships/image" Target="../media/image30.wmf"/><Relationship Id="rId9" Type="http://schemas.openxmlformats.org/officeDocument/2006/relationships/image" Target="../media/image14.tmp"/><Relationship Id="rId14" Type="http://schemas.openxmlformats.org/officeDocument/2006/relationships/image" Target="../media/image16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2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0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39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46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SB_Background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ln w="57150" cmpd="thinThick">
            <a:solidFill>
              <a:srgbClr val="0D04C4"/>
            </a:solidFill>
            <a:miter lim="800000"/>
            <a:headEnd/>
            <a:tailEnd/>
          </a:ln>
        </p:spPr>
      </p:pic>
      <p:pic>
        <p:nvPicPr>
          <p:cNvPr id="39943" name="Picture 7" descr="XMSTRER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" y="4"/>
            <a:ext cx="517525" cy="3249613"/>
          </a:xfrm>
          <a:prstGeom prst="rect">
            <a:avLst/>
          </a:prstGeom>
          <a:noFill/>
        </p:spPr>
      </p:pic>
      <p:pic>
        <p:nvPicPr>
          <p:cNvPr id="39944" name="Picture 8" descr="XMSTRER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2292356" y="-2236787"/>
            <a:ext cx="250825" cy="4724400"/>
          </a:xfrm>
          <a:prstGeom prst="rect">
            <a:avLst/>
          </a:prstGeom>
          <a:noFill/>
        </p:spPr>
      </p:pic>
      <p:pic>
        <p:nvPicPr>
          <p:cNvPr id="39945" name="Picture 9" descr="FSTV1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1639" y="227015"/>
            <a:ext cx="3192462" cy="2162176"/>
          </a:xfrm>
          <a:prstGeom prst="rect">
            <a:avLst/>
          </a:prstGeom>
          <a:noFill/>
        </p:spPr>
      </p:pic>
      <p:pic>
        <p:nvPicPr>
          <p:cNvPr id="39946" name="Picture 10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9868" y="6410330"/>
            <a:ext cx="2767013" cy="1736725"/>
          </a:xfrm>
          <a:prstGeom prst="rect">
            <a:avLst/>
          </a:prstGeom>
          <a:noFill/>
        </p:spPr>
      </p:pic>
      <p:pic>
        <p:nvPicPr>
          <p:cNvPr id="39947" name="Picture 11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4842" y="6451603"/>
            <a:ext cx="2765426" cy="1738313"/>
          </a:xfrm>
          <a:prstGeom prst="rect">
            <a:avLst/>
          </a:prstGeom>
          <a:noFill/>
        </p:spPr>
      </p:pic>
      <p:pic>
        <p:nvPicPr>
          <p:cNvPr id="39948" name="Picture 12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2" y="6492880"/>
            <a:ext cx="2765426" cy="1736725"/>
          </a:xfrm>
          <a:prstGeom prst="rect">
            <a:avLst/>
          </a:prstGeom>
          <a:noFill/>
        </p:spPr>
      </p:pic>
      <p:pic>
        <p:nvPicPr>
          <p:cNvPr id="39949" name="Picture 13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12242" y="6469067"/>
            <a:ext cx="2765426" cy="1738312"/>
          </a:xfrm>
          <a:prstGeom prst="rect">
            <a:avLst/>
          </a:prstGeom>
          <a:noFill/>
        </p:spPr>
      </p:pic>
      <p:pic>
        <p:nvPicPr>
          <p:cNvPr id="39950" name="Picture 14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864978" y="6492880"/>
            <a:ext cx="2765426" cy="17367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47800" y="2389192"/>
            <a:ext cx="12496800" cy="1446546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22: </a:t>
            </a:r>
            <a:r>
              <a:rPr lang="en-US" sz="4400" b="1" dirty="0" err="1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</a:t>
            </a:r>
          </a:p>
          <a:p>
            <a:pPr algn="ctr"/>
            <a:r>
              <a:rPr lang="en-US" sz="44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VÀ HIỆU HAI </a:t>
            </a:r>
            <a:r>
              <a:rPr lang="en-US" sz="4400" b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 PH</a:t>
            </a:r>
            <a:r>
              <a:rPr lang="vi-VN" sz="4400" b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sz="4400" b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4400" b="1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ular Callout 49"/>
          <p:cNvSpPr/>
          <p:nvPr/>
        </p:nvSpPr>
        <p:spPr>
          <a:xfrm>
            <a:off x="1793966" y="1737360"/>
            <a:ext cx="10972800" cy="5760720"/>
          </a:xfrm>
          <a:prstGeom prst="wedgeRectCallout">
            <a:avLst>
              <a:gd name="adj1" fmla="val -34634"/>
              <a:gd name="adj2" fmla="val -6156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192715" y="304800"/>
            <a:ext cx="8335256" cy="7474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 HẰNG ĐẲNG THỨC ĐÁNG NHỚ</a:t>
            </a:r>
          </a:p>
        </p:txBody>
      </p:sp>
      <p:grpSp>
        <p:nvGrpSpPr>
          <p:cNvPr id="28" name="Group 8"/>
          <p:cNvGrpSpPr>
            <a:grpSpLocks/>
          </p:cNvGrpSpPr>
          <p:nvPr/>
        </p:nvGrpSpPr>
        <p:grpSpPr bwMode="auto">
          <a:xfrm>
            <a:off x="3025075" y="1920143"/>
            <a:ext cx="9989821" cy="5269230"/>
            <a:chOff x="930" y="777"/>
            <a:chExt cx="3933" cy="2766"/>
          </a:xfrm>
        </p:grpSpPr>
        <p:grpSp>
          <p:nvGrpSpPr>
            <p:cNvPr id="29" name="Group 9"/>
            <p:cNvGrpSpPr>
              <a:grpSpLocks/>
            </p:cNvGrpSpPr>
            <p:nvPr/>
          </p:nvGrpSpPr>
          <p:grpSpPr bwMode="auto">
            <a:xfrm>
              <a:off x="930" y="1162"/>
              <a:ext cx="3900" cy="295"/>
              <a:chOff x="272" y="663"/>
              <a:chExt cx="5488" cy="726"/>
            </a:xfrm>
          </p:grpSpPr>
          <p:sp>
            <p:nvSpPr>
              <p:cNvPr id="48" name="Rectangle 10"/>
              <p:cNvSpPr>
                <a:spLocks noChangeArrowheads="1"/>
              </p:cNvSpPr>
              <p:nvPr/>
            </p:nvSpPr>
            <p:spPr bwMode="auto">
              <a:xfrm>
                <a:off x="363" y="663"/>
                <a:ext cx="1588" cy="2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300" b="1" u="sng">
                  <a:solidFill>
                    <a:srgbClr val="003300"/>
                  </a:solidFill>
                  <a:latin typeface=".VnTime" pitchFamily="34" charset="0"/>
                </a:endParaRPr>
              </a:p>
              <a:p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2) (A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B)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2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 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= A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</a:t>
                </a:r>
                <a:r>
                  <a:rPr lang="en-US" sz="4000" b="1">
                    <a:solidFill>
                      <a:srgbClr val="FF00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AB + B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2</a:t>
                </a:r>
              </a:p>
            </p:txBody>
          </p:sp>
          <p:sp>
            <p:nvSpPr>
              <p:cNvPr id="49" name="Rectangle 11"/>
              <p:cNvSpPr>
                <a:spLocks noChangeArrowheads="1"/>
              </p:cNvSpPr>
              <p:nvPr/>
            </p:nvSpPr>
            <p:spPr bwMode="auto">
              <a:xfrm>
                <a:off x="272" y="663"/>
                <a:ext cx="5488" cy="7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30" name="Group 12"/>
            <p:cNvGrpSpPr>
              <a:grpSpLocks/>
            </p:cNvGrpSpPr>
            <p:nvPr/>
          </p:nvGrpSpPr>
          <p:grpSpPr bwMode="auto">
            <a:xfrm>
              <a:off x="930" y="1548"/>
              <a:ext cx="3900" cy="317"/>
              <a:chOff x="295" y="1150"/>
              <a:chExt cx="5307" cy="443"/>
            </a:xfrm>
          </p:grpSpPr>
          <p:sp>
            <p:nvSpPr>
              <p:cNvPr id="46" name="Rectangle 13"/>
              <p:cNvSpPr>
                <a:spLocks noChangeArrowheads="1"/>
              </p:cNvSpPr>
              <p:nvPr/>
            </p:nvSpPr>
            <p:spPr bwMode="auto">
              <a:xfrm>
                <a:off x="375" y="1162"/>
                <a:ext cx="154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300" b="1">
                  <a:solidFill>
                    <a:srgbClr val="003300"/>
                  </a:solidFill>
                  <a:latin typeface=".VnTime" pitchFamily="34" charset="0"/>
                </a:endParaRPr>
              </a:p>
              <a:p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3) A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B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= (A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B).(A + B)</a:t>
                </a:r>
              </a:p>
            </p:txBody>
          </p:sp>
          <p:sp>
            <p:nvSpPr>
              <p:cNvPr id="47" name="Rectangle 14"/>
              <p:cNvSpPr>
                <a:spLocks noChangeArrowheads="1"/>
              </p:cNvSpPr>
              <p:nvPr/>
            </p:nvSpPr>
            <p:spPr bwMode="auto">
              <a:xfrm>
                <a:off x="295" y="1150"/>
                <a:ext cx="5307" cy="4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31" name="Group 15"/>
            <p:cNvGrpSpPr>
              <a:grpSpLocks/>
            </p:cNvGrpSpPr>
            <p:nvPr/>
          </p:nvGrpSpPr>
          <p:grpSpPr bwMode="auto">
            <a:xfrm>
              <a:off x="930" y="2369"/>
              <a:ext cx="3900" cy="358"/>
              <a:chOff x="295" y="2341"/>
              <a:chExt cx="5307" cy="726"/>
            </a:xfrm>
          </p:grpSpPr>
          <p:sp>
            <p:nvSpPr>
              <p:cNvPr id="44" name="Rectangle 16"/>
              <p:cNvSpPr>
                <a:spLocks noChangeArrowheads="1"/>
              </p:cNvSpPr>
              <p:nvPr/>
            </p:nvSpPr>
            <p:spPr bwMode="auto">
              <a:xfrm>
                <a:off x="362" y="2341"/>
                <a:ext cx="231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u="sng">
                  <a:solidFill>
                    <a:srgbClr val="003300"/>
                  </a:solidFill>
                  <a:latin typeface=".VnTime" pitchFamily="34" charset="0"/>
                </a:endParaRPr>
              </a:p>
              <a:p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5) (A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B)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= A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00FF"/>
                    </a:solidFill>
                    <a:latin typeface=".VnTime" pitchFamily="34" charset="0"/>
                  </a:rPr>
                  <a:t>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00FF"/>
                    </a:solidFill>
                    <a:latin typeface=".VnTime" pitchFamily="34" charset="0"/>
                  </a:rPr>
                  <a:t> </a:t>
                </a:r>
                <a:r>
                  <a:rPr lang="en-US" sz="4000" b="1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A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B + </a:t>
                </a:r>
                <a:r>
                  <a:rPr lang="en-US" sz="4000" b="1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AB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B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</a:p>
            </p:txBody>
          </p:sp>
          <p:sp>
            <p:nvSpPr>
              <p:cNvPr id="45" name="Rectangle 17"/>
              <p:cNvSpPr>
                <a:spLocks noChangeArrowheads="1"/>
              </p:cNvSpPr>
              <p:nvPr/>
            </p:nvSpPr>
            <p:spPr bwMode="auto">
              <a:xfrm>
                <a:off x="295" y="2364"/>
                <a:ext cx="5307" cy="7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32" name="Group 18"/>
            <p:cNvGrpSpPr>
              <a:grpSpLocks/>
            </p:cNvGrpSpPr>
            <p:nvPr/>
          </p:nvGrpSpPr>
          <p:grpSpPr bwMode="auto">
            <a:xfrm>
              <a:off x="930" y="2795"/>
              <a:ext cx="3900" cy="357"/>
              <a:chOff x="295" y="3067"/>
              <a:chExt cx="5307" cy="499"/>
            </a:xfrm>
          </p:grpSpPr>
          <p:sp>
            <p:nvSpPr>
              <p:cNvPr id="42" name="Rectangle 19"/>
              <p:cNvSpPr>
                <a:spLocks noChangeArrowheads="1"/>
              </p:cNvSpPr>
              <p:nvPr/>
            </p:nvSpPr>
            <p:spPr bwMode="auto">
              <a:xfrm>
                <a:off x="363" y="3067"/>
                <a:ext cx="2268" cy="2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300" b="1" u="sng">
                  <a:solidFill>
                    <a:srgbClr val="003300"/>
                  </a:solidFill>
                  <a:latin typeface=".VnTime" pitchFamily="34" charset="0"/>
                </a:endParaRPr>
              </a:p>
              <a:p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6) A</a:t>
                </a:r>
                <a:r>
                  <a:rPr lang="en-US" sz="4000" b="1" baseline="30000">
                    <a:solidFill>
                      <a:srgbClr val="0000FF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+ B</a:t>
                </a:r>
                <a:r>
                  <a:rPr lang="en-US" sz="4000" b="1" baseline="30000">
                    <a:solidFill>
                      <a:srgbClr val="0000FF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= (A + B)</a:t>
                </a:r>
                <a:r>
                  <a:rPr lang="en-US" sz="4000" b="1">
                    <a:solidFill>
                      <a:srgbClr val="0000FF"/>
                    </a:solidFill>
                    <a:latin typeface=".VnTime" pitchFamily="34" charset="0"/>
                  </a:rPr>
                  <a:t>.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(A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</a:t>
                </a:r>
                <a:r>
                  <a:rPr lang="en-US" sz="4000" b="1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AB + B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)</a:t>
                </a:r>
              </a:p>
            </p:txBody>
          </p:sp>
          <p:sp>
            <p:nvSpPr>
              <p:cNvPr id="43" name="Rectangle 20"/>
              <p:cNvSpPr>
                <a:spLocks noChangeArrowheads="1"/>
              </p:cNvSpPr>
              <p:nvPr/>
            </p:nvSpPr>
            <p:spPr bwMode="auto">
              <a:xfrm>
                <a:off x="295" y="3113"/>
                <a:ext cx="5307" cy="4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33" name="Group 21"/>
            <p:cNvGrpSpPr>
              <a:grpSpLocks/>
            </p:cNvGrpSpPr>
            <p:nvPr/>
          </p:nvGrpSpPr>
          <p:grpSpPr bwMode="auto">
            <a:xfrm>
              <a:off x="930" y="3226"/>
              <a:ext cx="3878" cy="317"/>
              <a:chOff x="295" y="3601"/>
              <a:chExt cx="5307" cy="486"/>
            </a:xfrm>
          </p:grpSpPr>
          <p:sp>
            <p:nvSpPr>
              <p:cNvPr id="40" name="Rectangle 22"/>
              <p:cNvSpPr>
                <a:spLocks noChangeArrowheads="1"/>
              </p:cNvSpPr>
              <p:nvPr/>
            </p:nvSpPr>
            <p:spPr bwMode="auto">
              <a:xfrm>
                <a:off x="340" y="3601"/>
                <a:ext cx="1950" cy="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300" b="1" u="sng">
                  <a:solidFill>
                    <a:srgbClr val="003300"/>
                  </a:solidFill>
                  <a:latin typeface=".VnTime" pitchFamily="34" charset="0"/>
                </a:endParaRPr>
              </a:p>
              <a:p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7) A</a:t>
                </a:r>
                <a:r>
                  <a:rPr lang="en-US" sz="4000" b="1" baseline="30000">
                    <a:solidFill>
                      <a:srgbClr val="0000FF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B</a:t>
                </a:r>
                <a:r>
                  <a:rPr lang="en-US" sz="4000" b="1" baseline="30000">
                    <a:solidFill>
                      <a:srgbClr val="0000FF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= (A </a:t>
                </a:r>
                <a:r>
                  <a:rPr lang="en-US" sz="3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B)</a:t>
                </a:r>
                <a:r>
                  <a:rPr lang="en-US" sz="4000" b="1">
                    <a:solidFill>
                      <a:srgbClr val="0000FF"/>
                    </a:solidFill>
                    <a:latin typeface=".VnTime" pitchFamily="34" charset="0"/>
                  </a:rPr>
                  <a:t>.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(A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+ AB + B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)</a:t>
                </a:r>
              </a:p>
            </p:txBody>
          </p:sp>
          <p:sp>
            <p:nvSpPr>
              <p:cNvPr id="41" name="Rectangle 23"/>
              <p:cNvSpPr>
                <a:spLocks noChangeArrowheads="1"/>
              </p:cNvSpPr>
              <p:nvPr/>
            </p:nvSpPr>
            <p:spPr bwMode="auto">
              <a:xfrm>
                <a:off x="295" y="3634"/>
                <a:ext cx="5307" cy="4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34" name="Group 24"/>
            <p:cNvGrpSpPr>
              <a:grpSpLocks/>
            </p:cNvGrpSpPr>
            <p:nvPr/>
          </p:nvGrpSpPr>
          <p:grpSpPr bwMode="auto">
            <a:xfrm>
              <a:off x="963" y="777"/>
              <a:ext cx="3900" cy="298"/>
              <a:chOff x="963" y="819"/>
              <a:chExt cx="3900" cy="275"/>
            </a:xfrm>
          </p:grpSpPr>
          <p:sp>
            <p:nvSpPr>
              <p:cNvPr id="38" name="Rectangle 25"/>
              <p:cNvSpPr>
                <a:spLocks noChangeArrowheads="1"/>
              </p:cNvSpPr>
              <p:nvPr/>
            </p:nvSpPr>
            <p:spPr bwMode="auto">
              <a:xfrm>
                <a:off x="963" y="822"/>
                <a:ext cx="3900" cy="2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3300"/>
                  </a:solidFill>
                </a:endParaRPr>
              </a:p>
            </p:txBody>
          </p:sp>
          <p:sp>
            <p:nvSpPr>
              <p:cNvPr id="39" name="Rectangle 26"/>
              <p:cNvSpPr>
                <a:spLocks noChangeArrowheads="1"/>
              </p:cNvSpPr>
              <p:nvPr/>
            </p:nvSpPr>
            <p:spPr bwMode="auto">
              <a:xfrm>
                <a:off x="996" y="819"/>
                <a:ext cx="1227" cy="1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300" b="1" u="sng">
                  <a:solidFill>
                    <a:srgbClr val="003300"/>
                  </a:solidFill>
                  <a:latin typeface=".VnTime" pitchFamily="34" charset="0"/>
                </a:endParaRPr>
              </a:p>
              <a:p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1) (A + B)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= A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+ </a:t>
                </a:r>
                <a:r>
                  <a:rPr lang="en-US" sz="4000" b="1">
                    <a:solidFill>
                      <a:srgbClr val="FF00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AB + B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2</a:t>
                </a:r>
              </a:p>
            </p:txBody>
          </p:sp>
        </p:grpSp>
        <p:grpSp>
          <p:nvGrpSpPr>
            <p:cNvPr id="35" name="Group 27"/>
            <p:cNvGrpSpPr>
              <a:grpSpLocks/>
            </p:cNvGrpSpPr>
            <p:nvPr/>
          </p:nvGrpSpPr>
          <p:grpSpPr bwMode="auto">
            <a:xfrm>
              <a:off x="930" y="1933"/>
              <a:ext cx="3900" cy="358"/>
              <a:chOff x="295" y="2341"/>
              <a:chExt cx="5307" cy="726"/>
            </a:xfrm>
          </p:grpSpPr>
          <p:sp>
            <p:nvSpPr>
              <p:cNvPr id="36" name="Rectangle 28"/>
              <p:cNvSpPr>
                <a:spLocks noChangeArrowheads="1"/>
              </p:cNvSpPr>
              <p:nvPr/>
            </p:nvSpPr>
            <p:spPr bwMode="auto">
              <a:xfrm>
                <a:off x="362" y="2341"/>
                <a:ext cx="231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u="sng">
                  <a:solidFill>
                    <a:srgbClr val="003300"/>
                  </a:solidFill>
                  <a:latin typeface=".VnTime" pitchFamily="34" charset="0"/>
                </a:endParaRPr>
              </a:p>
              <a:p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4) (A + B)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= A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+ </a:t>
                </a:r>
                <a:r>
                  <a:rPr lang="en-US" sz="4000" b="1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A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B + </a:t>
                </a:r>
                <a:r>
                  <a:rPr lang="en-US" sz="4000" b="1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AB</a:t>
                </a:r>
                <a:r>
                  <a:rPr lang="en-US" sz="4000" b="1" baseline="30000">
                    <a:solidFill>
                      <a:srgbClr val="003300"/>
                    </a:solidFill>
                    <a:latin typeface=".VnTime" pitchFamily="34" charset="0"/>
                  </a:rPr>
                  <a:t>2</a:t>
                </a:r>
                <a:r>
                  <a:rPr lang="en-US" sz="4000" b="1">
                    <a:solidFill>
                      <a:srgbClr val="003300"/>
                    </a:solidFill>
                    <a:latin typeface=".VnTime" pitchFamily="34" charset="0"/>
                  </a:rPr>
                  <a:t> + B</a:t>
                </a:r>
                <a:r>
                  <a:rPr lang="en-US" sz="4000" b="1" baseline="30000">
                    <a:solidFill>
                      <a:srgbClr val="FF0000"/>
                    </a:solidFill>
                    <a:latin typeface=".VnTime" pitchFamily="34" charset="0"/>
                  </a:rPr>
                  <a:t>3</a:t>
                </a:r>
              </a:p>
            </p:txBody>
          </p:sp>
          <p:sp>
            <p:nvSpPr>
              <p:cNvPr id="37" name="Rectangle 29"/>
              <p:cNvSpPr>
                <a:spLocks noChangeArrowheads="1"/>
              </p:cNvSpPr>
              <p:nvPr/>
            </p:nvSpPr>
            <p:spPr bwMode="auto">
              <a:xfrm>
                <a:off x="295" y="2364"/>
                <a:ext cx="5307" cy="7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3300"/>
                  </a:solidFill>
                </a:endParaRPr>
              </a:p>
            </p:txBody>
          </p:sp>
        </p:grpSp>
      </p:grpSp>
      <p:sp>
        <p:nvSpPr>
          <p:cNvPr id="2" name="Right Arrow 1">
            <a:hlinkClick r:id="rId2" action="ppaction://hlinksldjump"/>
          </p:cNvPr>
          <p:cNvSpPr/>
          <p:nvPr/>
        </p:nvSpPr>
        <p:spPr>
          <a:xfrm>
            <a:off x="13533120" y="7680960"/>
            <a:ext cx="853440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5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opy of Copy of hoa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6200"/>
            <a:ext cx="19507200" cy="822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0" y="365760"/>
            <a:ext cx="6827520" cy="146304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Luật chơi</a:t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360" y="1554480"/>
            <a:ext cx="14112240" cy="6309360"/>
          </a:xfrm>
        </p:spPr>
        <p:txBody>
          <a:bodyPr>
            <a:normAutofit/>
          </a:bodyPr>
          <a:lstStyle/>
          <a:p>
            <a:r>
              <a:rPr lang="en-US" dirty="0" smtClean="0"/>
              <a:t>Mỗi nhóm có 6 HS</a:t>
            </a:r>
          </a:p>
          <a:p>
            <a:r>
              <a:rPr lang="en-US" dirty="0" err="1" smtClean="0"/>
              <a:t>Mỗi</a:t>
            </a:r>
            <a:r>
              <a:rPr lang="en-US" dirty="0" smtClean="0"/>
              <a:t>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nhận</a:t>
            </a:r>
            <a:r>
              <a:rPr lang="en-US" dirty="0" smtClean="0"/>
              <a:t> 9 hình tam </a:t>
            </a:r>
            <a:r>
              <a:rPr lang="en-US" dirty="0" err="1" smtClean="0"/>
              <a:t>giác</a:t>
            </a:r>
            <a:r>
              <a:rPr lang="en-US" dirty="0" smtClean="0"/>
              <a:t>, </a:t>
            </a:r>
            <a:r>
              <a:rPr lang="en-US" dirty="0" err="1" smtClean="0"/>
              <a:t>mỗi</a:t>
            </a:r>
            <a:r>
              <a:rPr lang="en-US" dirty="0" smtClean="0"/>
              <a:t> tam </a:t>
            </a:r>
            <a:r>
              <a:rPr lang="en-US" dirty="0" err="1" smtClean="0"/>
              <a:t>giác</a:t>
            </a:r>
            <a:r>
              <a:rPr lang="en-US" dirty="0" smtClean="0"/>
              <a:t> </a:t>
            </a:r>
            <a:r>
              <a:rPr lang="en-US" dirty="0" smtClean="0"/>
              <a:t>có 2 </a:t>
            </a:r>
            <a:r>
              <a:rPr lang="en-US" dirty="0" err="1" smtClean="0"/>
              <a:t>biểu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+Nhiệm </a:t>
            </a:r>
            <a:r>
              <a:rPr lang="en-US" dirty="0" err="1" smtClean="0">
                <a:solidFill>
                  <a:srgbClr val="00B050"/>
                </a:solidFill>
              </a:rPr>
              <a:t>vụ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các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nhóm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>
                <a:solidFill>
                  <a:srgbClr val="00B050"/>
                </a:solidFill>
              </a:rPr>
              <a:t>Khai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triển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các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biểu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thức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đã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cho</a:t>
            </a:r>
            <a:r>
              <a:rPr lang="en-US" dirty="0" smtClean="0">
                <a:solidFill>
                  <a:srgbClr val="00B050"/>
                </a:solidFill>
              </a:rPr>
              <a:t>, </a:t>
            </a:r>
            <a:r>
              <a:rPr lang="en-US" dirty="0" err="1" smtClean="0">
                <a:solidFill>
                  <a:srgbClr val="00B050"/>
                </a:solidFill>
              </a:rPr>
              <a:t>sau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đó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ghép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các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biểu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thức</a:t>
            </a:r>
            <a:r>
              <a:rPr lang="en-US" dirty="0" smtClean="0">
                <a:solidFill>
                  <a:srgbClr val="00B050"/>
                </a:solidFill>
              </a:rPr>
              <a:t> có cùng kết quả lại với nhau để được 1 hình lục giác đều.</a:t>
            </a:r>
          </a:p>
          <a:p>
            <a:pPr marL="0" indent="0">
              <a:buNone/>
            </a:pPr>
            <a:r>
              <a:rPr lang="en-US" dirty="0" smtClean="0"/>
              <a:t>Nhóm nào nhanh nhất và đúng sẽ là nhóm chiến thắng.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4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882639"/>
              </p:ext>
            </p:extLst>
          </p:nvPr>
        </p:nvGraphicFramePr>
        <p:xfrm>
          <a:off x="5791200" y="3884296"/>
          <a:ext cx="3048000" cy="461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2" name="Equation" r:id="rId3" imgW="1905120" imgH="384120" progId="Equation.DSMT4">
                  <p:embed/>
                </p:oleObj>
              </mc:Choice>
              <mc:Fallback>
                <p:oleObj name="Equation" r:id="rId3" imgW="1905120" imgH="384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91200" y="3884296"/>
                        <a:ext cx="3048000" cy="461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518222"/>
              </p:ext>
            </p:extLst>
          </p:nvPr>
        </p:nvGraphicFramePr>
        <p:xfrm>
          <a:off x="5791200" y="3884296"/>
          <a:ext cx="3048000" cy="461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3" name="Equation" r:id="rId5" imgW="1905120" imgH="384120" progId="Equation.DSMT4">
                  <p:embed/>
                </p:oleObj>
              </mc:Choice>
              <mc:Fallback>
                <p:oleObj name="Equation" r:id="rId5" imgW="1905120" imgH="384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91200" y="3884296"/>
                        <a:ext cx="3048000" cy="461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013482"/>
              </p:ext>
            </p:extLst>
          </p:nvPr>
        </p:nvGraphicFramePr>
        <p:xfrm>
          <a:off x="5791200" y="3884296"/>
          <a:ext cx="3048000" cy="461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4" name="Equation" r:id="rId6" imgW="1905120" imgH="384120" progId="Equation.DSMT4">
                  <p:embed/>
                </p:oleObj>
              </mc:Choice>
              <mc:Fallback>
                <p:oleObj name="Equation" r:id="rId6" imgW="1905120" imgH="384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91200" y="3884296"/>
                        <a:ext cx="3048000" cy="461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Isosceles Triangle 13"/>
          <p:cNvSpPr/>
          <p:nvPr/>
        </p:nvSpPr>
        <p:spPr>
          <a:xfrm>
            <a:off x="7859684" y="4057792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>
            <a:off x="3429000" y="4057792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152400" y="4057792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7543800" y="228600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>
            <a:off x="4038600" y="247792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457200" y="304800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>
            <a:off x="11136284" y="4057792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>
            <a:off x="10983884" y="247792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50091">
            <a:off x="5193155" y="1833072"/>
            <a:ext cx="2041273" cy="544339"/>
          </a:xfrm>
          <a:prstGeom prst="rect">
            <a:avLst/>
          </a:prstGeom>
        </p:spPr>
      </p:pic>
      <p:pic>
        <p:nvPicPr>
          <p:cNvPr id="23" name="Picture 2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40" y="2819400"/>
            <a:ext cx="975360" cy="365760"/>
          </a:xfrm>
          <a:prstGeom prst="rect">
            <a:avLst/>
          </a:prstGeom>
        </p:spPr>
      </p:pic>
      <p:pic>
        <p:nvPicPr>
          <p:cNvPr id="24" name="Picture 23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933652"/>
            <a:ext cx="2865520" cy="342948"/>
          </a:xfrm>
          <a:prstGeom prst="rect">
            <a:avLst/>
          </a:prstGeom>
        </p:spPr>
      </p:pic>
      <p:pic>
        <p:nvPicPr>
          <p:cNvPr id="25" name="Picture 24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4146">
            <a:off x="1345006" y="1482637"/>
            <a:ext cx="2229619" cy="424690"/>
          </a:xfrm>
          <a:prstGeom prst="rect">
            <a:avLst/>
          </a:prstGeom>
        </p:spPr>
      </p:pic>
      <p:pic>
        <p:nvPicPr>
          <p:cNvPr id="26" name="Picture 25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20838">
            <a:off x="8040052" y="1886082"/>
            <a:ext cx="859085" cy="442907"/>
          </a:xfrm>
          <a:prstGeom prst="rect">
            <a:avLst/>
          </a:prstGeom>
        </p:spPr>
      </p:pic>
      <p:pic>
        <p:nvPicPr>
          <p:cNvPr id="27" name="Picture 26" descr="Screen Clippi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78498">
            <a:off x="8535283" y="1705155"/>
            <a:ext cx="2297750" cy="502990"/>
          </a:xfrm>
          <a:prstGeom prst="rect">
            <a:avLst/>
          </a:prstGeom>
        </p:spPr>
      </p:pic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322" y="2895600"/>
            <a:ext cx="3139878" cy="331517"/>
          </a:xfrm>
          <a:prstGeom prst="rect">
            <a:avLst/>
          </a:prstGeom>
        </p:spPr>
      </p:pic>
      <p:pic>
        <p:nvPicPr>
          <p:cNvPr id="29" name="Picture 28" descr="Screen Clippi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7903">
            <a:off x="12316050" y="1512055"/>
            <a:ext cx="1348928" cy="563958"/>
          </a:xfrm>
          <a:prstGeom prst="rect">
            <a:avLst/>
          </a:prstGeom>
        </p:spPr>
      </p:pic>
      <p:pic>
        <p:nvPicPr>
          <p:cNvPr id="30" name="Picture 29" descr="Screen Clippi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49806">
            <a:off x="1553192" y="5409629"/>
            <a:ext cx="1247723" cy="600280"/>
          </a:xfrm>
          <a:prstGeom prst="rect">
            <a:avLst/>
          </a:prstGeom>
        </p:spPr>
      </p:pic>
      <p:pic>
        <p:nvPicPr>
          <p:cNvPr id="31" name="Picture 30" descr="Screen Clippi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537894"/>
            <a:ext cx="2183435" cy="472506"/>
          </a:xfrm>
          <a:prstGeom prst="rect">
            <a:avLst/>
          </a:prstGeom>
        </p:spPr>
      </p:pic>
      <p:pic>
        <p:nvPicPr>
          <p:cNvPr id="32" name="Picture 31" descr="Screen Clippi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6384">
            <a:off x="8580754" y="5362805"/>
            <a:ext cx="820880" cy="402392"/>
          </a:xfrm>
          <a:prstGeom prst="rect">
            <a:avLst/>
          </a:prstGeom>
        </p:spPr>
      </p:pic>
      <p:pic>
        <p:nvPicPr>
          <p:cNvPr id="33" name="Picture 32" descr="Screen Clippi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6690316"/>
            <a:ext cx="1219370" cy="320084"/>
          </a:xfrm>
          <a:prstGeom prst="rect">
            <a:avLst/>
          </a:prstGeom>
        </p:spPr>
      </p:pic>
      <p:sp>
        <p:nvSpPr>
          <p:cNvPr id="34" name="Isosceles Triangle 33"/>
          <p:cNvSpPr/>
          <p:nvPr/>
        </p:nvSpPr>
        <p:spPr>
          <a:xfrm rot="10800000">
            <a:off x="5497484" y="4057791"/>
            <a:ext cx="3189316" cy="3028808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6686505"/>
            <a:ext cx="1314634" cy="323895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09373">
            <a:off x="6493389" y="5232490"/>
            <a:ext cx="2438741" cy="266737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893" y="4095705"/>
            <a:ext cx="1305107" cy="323895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6366">
            <a:off x="4456696" y="5449753"/>
            <a:ext cx="2210109" cy="342948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6505">
            <a:off x="11513048" y="5657810"/>
            <a:ext cx="1181265" cy="285790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14300">
            <a:off x="11919526" y="5558625"/>
            <a:ext cx="2915057" cy="26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2316480" y="91440"/>
            <a:ext cx="11094720" cy="7863840"/>
          </a:xfrm>
          <a:prstGeom prst="hexagon">
            <a:avLst>
              <a:gd name="adj" fmla="val 32418"/>
              <a:gd name="vf" fmla="val 11547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4" idx="4"/>
            <a:endCxn id="4" idx="1"/>
          </p:cNvCxnSpPr>
          <p:nvPr/>
        </p:nvCxnSpPr>
        <p:spPr>
          <a:xfrm>
            <a:off x="4865780" y="91442"/>
            <a:ext cx="5996120" cy="786383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4937760" y="102875"/>
            <a:ext cx="5852160" cy="786383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0"/>
            <a:endCxn id="4" idx="3"/>
          </p:cNvCxnSpPr>
          <p:nvPr/>
        </p:nvCxnSpPr>
        <p:spPr>
          <a:xfrm flipH="1">
            <a:off x="2316480" y="4023360"/>
            <a:ext cx="1109472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066231"/>
              </p:ext>
            </p:extLst>
          </p:nvPr>
        </p:nvGraphicFramePr>
        <p:xfrm>
          <a:off x="5831841" y="3886200"/>
          <a:ext cx="2964181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9" name="Equation" r:id="rId3" imgW="1852560" imgH="380880" progId="Equation.DSMT4">
                  <p:embed/>
                </p:oleObj>
              </mc:Choice>
              <mc:Fallback>
                <p:oleObj name="Equation" r:id="rId3" imgW="185256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31841" y="3886200"/>
                        <a:ext cx="2964181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256715"/>
              </p:ext>
            </p:extLst>
          </p:nvPr>
        </p:nvGraphicFramePr>
        <p:xfrm>
          <a:off x="5831841" y="3886200"/>
          <a:ext cx="2964181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0" name="Equation" r:id="rId5" imgW="1852560" imgH="380880" progId="Equation.DSMT4">
                  <p:embed/>
                </p:oleObj>
              </mc:Choice>
              <mc:Fallback>
                <p:oleObj name="Equation" r:id="rId5" imgW="185256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31841" y="3886200"/>
                        <a:ext cx="2964181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583922"/>
              </p:ext>
            </p:extLst>
          </p:nvPr>
        </p:nvGraphicFramePr>
        <p:xfrm>
          <a:off x="5831841" y="3886200"/>
          <a:ext cx="2964181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1" name="Equation" r:id="rId7" imgW="1852560" imgH="380880" progId="Equation.DSMT4">
                  <p:embed/>
                </p:oleObj>
              </mc:Choice>
              <mc:Fallback>
                <p:oleObj name="Equation" r:id="rId7" imgW="185256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31841" y="3886200"/>
                        <a:ext cx="2964181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40" y="3577590"/>
            <a:ext cx="975360" cy="36576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680" y="4137612"/>
            <a:ext cx="2865520" cy="342948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6384">
            <a:off x="9114283" y="2137753"/>
            <a:ext cx="820880" cy="402392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79609">
            <a:off x="7775751" y="1891501"/>
            <a:ext cx="2183435" cy="472506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430" y="3566161"/>
            <a:ext cx="1219370" cy="320084"/>
          </a:xfrm>
          <a:prstGeom prst="rect">
            <a:avLst/>
          </a:prstGeom>
        </p:spPr>
      </p:pic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122" y="4149043"/>
            <a:ext cx="3139878" cy="331517"/>
          </a:xfrm>
          <a:prstGeom prst="rect">
            <a:avLst/>
          </a:prstGeom>
        </p:spPr>
      </p:pic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20838">
            <a:off x="6535699" y="5540177"/>
            <a:ext cx="859085" cy="442907"/>
          </a:xfrm>
          <a:prstGeom prst="rect">
            <a:avLst/>
          </a:prstGeom>
        </p:spPr>
      </p:pic>
      <p:pic>
        <p:nvPicPr>
          <p:cNvPr id="18" name="Picture 17" descr="Screen Clippi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4120">
            <a:off x="5345080" y="5209301"/>
            <a:ext cx="2229619" cy="424690"/>
          </a:xfrm>
          <a:prstGeom prst="rect">
            <a:avLst/>
          </a:prstGeom>
        </p:spPr>
      </p:pic>
      <p:pic>
        <p:nvPicPr>
          <p:cNvPr id="19" name="Picture 18" descr="Screen Clippi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49806">
            <a:off x="6288998" y="1808033"/>
            <a:ext cx="1247723" cy="600280"/>
          </a:xfrm>
          <a:prstGeom prst="rect">
            <a:avLst/>
          </a:prstGeom>
        </p:spPr>
      </p:pic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42352">
            <a:off x="5070696" y="1985898"/>
            <a:ext cx="2041273" cy="544339"/>
          </a:xfrm>
          <a:prstGeom prst="rect">
            <a:avLst/>
          </a:prstGeom>
        </p:spPr>
      </p:pic>
      <p:pic>
        <p:nvPicPr>
          <p:cNvPr id="21" name="Picture 20" descr="Screen Clippi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5002">
            <a:off x="8781088" y="5176682"/>
            <a:ext cx="1348928" cy="563958"/>
          </a:xfrm>
          <a:prstGeom prst="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28399">
            <a:off x="7496052" y="5363004"/>
            <a:ext cx="2297750" cy="50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9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6914641"/>
              </p:ext>
            </p:extLst>
          </p:nvPr>
        </p:nvGraphicFramePr>
        <p:xfrm>
          <a:off x="2369126" y="723930"/>
          <a:ext cx="7826394" cy="818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34" name="Equation" r:id="rId3" imgW="1816100" imgH="228600" progId="Equation.DSMT4">
                  <p:embed/>
                </p:oleObj>
              </mc:Choice>
              <mc:Fallback>
                <p:oleObj name="Equation" r:id="rId3" imgW="181610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9126" y="723930"/>
                        <a:ext cx="7826394" cy="8181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838201" y="76200"/>
            <a:ext cx="7558469" cy="707882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r>
              <a:rPr lang="en-US" sz="40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2006" y="1882918"/>
            <a:ext cx="1519380" cy="707882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632858" y="3955792"/>
            <a:ext cx="12246112" cy="707882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đpcm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192262"/>
              </p:ext>
            </p:extLst>
          </p:nvPr>
        </p:nvGraphicFramePr>
        <p:xfrm>
          <a:off x="1784986" y="3884644"/>
          <a:ext cx="8180109" cy="839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35" name="Equation" r:id="rId5" imgW="1816100" imgH="228600" progId="Equation.DSMT4">
                  <p:embed/>
                </p:oleObj>
              </mc:Choice>
              <mc:Fallback>
                <p:oleObj name="Equation" r:id="rId5" imgW="1816100" imgH="2286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986" y="3884644"/>
                        <a:ext cx="8180109" cy="8397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2224413" y="1868150"/>
            <a:ext cx="11888342" cy="2077488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VP = (a + b)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 – 3ab(a + b) </a:t>
            </a:r>
          </a:p>
          <a:p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      = a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+ 3a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b + 3ab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 + b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 – 3a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b – 3ab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      = a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 + b</a:t>
            </a:r>
            <a:r>
              <a:rPr lang="en-US" sz="43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 = VT</a:t>
            </a:r>
          </a:p>
        </p:txBody>
      </p:sp>
      <p:sp>
        <p:nvSpPr>
          <p:cNvPr id="9" name="Rectangle 8"/>
          <p:cNvSpPr/>
          <p:nvPr/>
        </p:nvSpPr>
        <p:spPr>
          <a:xfrm>
            <a:off x="576675" y="4816320"/>
            <a:ext cx="12272394" cy="707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35" tIns="45718" rIns="91435" bIns="45718">
            <a:spAutoFit/>
          </a:bodyPr>
          <a:lstStyle/>
          <a:p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4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+ b</a:t>
            </a:r>
            <a:r>
              <a:rPr lang="en-US" sz="4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= 6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a + b = -5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0" y="5800932"/>
            <a:ext cx="11685386" cy="2554541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a</a:t>
            </a:r>
            <a:r>
              <a:rPr lang="en-US" sz="4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+ b</a:t>
            </a:r>
            <a:r>
              <a:rPr lang="en-US" sz="4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= (a + b)</a:t>
            </a:r>
            <a:r>
              <a:rPr lang="en-US" sz="4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– 3ab(a + b)</a:t>
            </a: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= (-5)</a:t>
            </a:r>
            <a:r>
              <a:rPr lang="en-US" sz="4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– 3.6.(-5) </a:t>
            </a: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= -125 + 90 </a:t>
            </a: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= -35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5527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2286000" y="1009652"/>
            <a:ext cx="7610664" cy="790749"/>
            <a:chOff x="240" y="1346"/>
            <a:chExt cx="3091" cy="397"/>
          </a:xfrm>
        </p:grpSpPr>
        <p:grpSp>
          <p:nvGrpSpPr>
            <p:cNvPr id="3" name="Group 30"/>
            <p:cNvGrpSpPr>
              <a:grpSpLocks/>
            </p:cNvGrpSpPr>
            <p:nvPr/>
          </p:nvGrpSpPr>
          <p:grpSpPr bwMode="auto">
            <a:xfrm>
              <a:off x="1248" y="1384"/>
              <a:ext cx="576" cy="324"/>
              <a:chOff x="1296" y="912"/>
              <a:chExt cx="576" cy="324"/>
            </a:xfrm>
          </p:grpSpPr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>
                <a:off x="1680" y="960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1296" y="960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 Box 18"/>
              <p:cNvSpPr txBox="1">
                <a:spLocks noChangeArrowheads="1"/>
              </p:cNvSpPr>
              <p:nvPr/>
            </p:nvSpPr>
            <p:spPr bwMode="auto">
              <a:xfrm>
                <a:off x="1488" y="912"/>
                <a:ext cx="152" cy="3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600" dirty="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grpSp>
          <p:nvGrpSpPr>
            <p:cNvPr id="4" name="Group 24"/>
            <p:cNvGrpSpPr>
              <a:grpSpLocks/>
            </p:cNvGrpSpPr>
            <p:nvPr/>
          </p:nvGrpSpPr>
          <p:grpSpPr bwMode="auto">
            <a:xfrm>
              <a:off x="240" y="1346"/>
              <a:ext cx="3091" cy="397"/>
              <a:chOff x="224" y="769"/>
              <a:chExt cx="3164" cy="430"/>
            </a:xfrm>
          </p:grpSpPr>
          <p:graphicFrame>
            <p:nvGraphicFramePr>
              <p:cNvPr id="8" name="Object 1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09537803"/>
                  </p:ext>
                </p:extLst>
              </p:nvPr>
            </p:nvGraphicFramePr>
            <p:xfrm>
              <a:off x="224" y="769"/>
              <a:ext cx="3164" cy="3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140" name="Equation" r:id="rId3" imgW="2031840" imgH="228600" progId="Equation.DSMT4">
                      <p:embed/>
                    </p:oleObj>
                  </mc:Choice>
                  <mc:Fallback>
                    <p:oleObj name="Equation" r:id="rId3" imgW="2031840" imgH="228600" progId="Equation.DSMT4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4" y="769"/>
                            <a:ext cx="3164" cy="35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" name="Text Box 19"/>
              <p:cNvSpPr txBox="1">
                <a:spLocks noChangeArrowheads="1"/>
              </p:cNvSpPr>
              <p:nvPr/>
            </p:nvSpPr>
            <p:spPr bwMode="auto">
              <a:xfrm>
                <a:off x="1795" y="848"/>
                <a:ext cx="296" cy="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600" dirty="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10" name="Rectangle 23"/>
              <p:cNvSpPr>
                <a:spLocks noChangeArrowheads="1"/>
              </p:cNvSpPr>
              <p:nvPr/>
            </p:nvSpPr>
            <p:spPr bwMode="auto">
              <a:xfrm>
                <a:off x="2016" y="864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5" name="Text Box 32"/>
          <p:cNvSpPr txBox="1">
            <a:spLocks noChangeArrowheads="1"/>
          </p:cNvSpPr>
          <p:nvPr/>
        </p:nvSpPr>
        <p:spPr bwMode="auto">
          <a:xfrm>
            <a:off x="1987954" y="2418814"/>
            <a:ext cx="5273040" cy="64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7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925839"/>
              </p:ext>
            </p:extLst>
          </p:nvPr>
        </p:nvGraphicFramePr>
        <p:xfrm>
          <a:off x="3383281" y="3077885"/>
          <a:ext cx="5380929" cy="835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41" name="Equation" r:id="rId5" imgW="1346200" imgH="228600" progId="Equation.DSMT4">
                  <p:embed/>
                </p:oleObj>
              </mc:Choice>
              <mc:Fallback>
                <p:oleObj name="Equation" r:id="rId5" imgW="1346200" imgH="2286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3281" y="3077885"/>
                        <a:ext cx="5380929" cy="83516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4882618"/>
              </p:ext>
            </p:extLst>
          </p:nvPr>
        </p:nvGraphicFramePr>
        <p:xfrm>
          <a:off x="5715000" y="3733800"/>
          <a:ext cx="7002963" cy="1042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42" name="Equation" r:id="rId7" imgW="1739900" imgH="279400" progId="Equation.DSMT4">
                  <p:embed/>
                </p:oleObj>
              </mc:Choice>
              <mc:Fallback>
                <p:oleObj name="Equation" r:id="rId7" imgW="1739900" imgH="279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733800"/>
                        <a:ext cx="7002963" cy="104262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429853"/>
              </p:ext>
            </p:extLst>
          </p:nvPr>
        </p:nvGraphicFramePr>
        <p:xfrm>
          <a:off x="5742102" y="4648200"/>
          <a:ext cx="6678498" cy="877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43" name="Equation" r:id="rId9" imgW="1524000" imgH="228600" progId="Equation.DSMT4">
                  <p:embed/>
                </p:oleObj>
              </mc:Choice>
              <mc:Fallback>
                <p:oleObj name="Equation" r:id="rId9" imgW="1524000" imgH="2286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2102" y="4648200"/>
                        <a:ext cx="6678498" cy="87709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71"/>
          <p:cNvGrpSpPr>
            <a:grpSpLocks/>
          </p:cNvGrpSpPr>
          <p:nvPr/>
        </p:nvGrpSpPr>
        <p:grpSpPr bwMode="auto">
          <a:xfrm>
            <a:off x="3078671" y="6026691"/>
            <a:ext cx="8100034" cy="934402"/>
            <a:chOff x="328" y="2784"/>
            <a:chExt cx="3099" cy="336"/>
          </a:xfrm>
        </p:grpSpPr>
        <p:grpSp>
          <p:nvGrpSpPr>
            <p:cNvPr id="6" name="Group 68"/>
            <p:cNvGrpSpPr>
              <a:grpSpLocks/>
            </p:cNvGrpSpPr>
            <p:nvPr/>
          </p:nvGrpSpPr>
          <p:grpSpPr bwMode="auto">
            <a:xfrm>
              <a:off x="328" y="2808"/>
              <a:ext cx="3099" cy="288"/>
              <a:chOff x="628" y="2640"/>
              <a:chExt cx="3099" cy="288"/>
            </a:xfrm>
          </p:grpSpPr>
          <p:sp>
            <p:nvSpPr>
              <p:cNvPr id="29" name="Rectangle 46"/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384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4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3xy</a:t>
                </a:r>
              </a:p>
            </p:txBody>
          </p:sp>
          <p:sp>
            <p:nvSpPr>
              <p:cNvPr id="30" name="Text Box 48"/>
              <p:cNvSpPr txBox="1">
                <a:spLocks noChangeArrowheads="1"/>
              </p:cNvSpPr>
              <p:nvPr/>
            </p:nvSpPr>
            <p:spPr bwMode="auto">
              <a:xfrm>
                <a:off x="1776" y="2640"/>
                <a:ext cx="152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 dirty="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  <p:graphicFrame>
            <p:nvGraphicFramePr>
              <p:cNvPr id="31" name="Object 5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046365"/>
                  </p:ext>
                </p:extLst>
              </p:nvPr>
            </p:nvGraphicFramePr>
            <p:xfrm>
              <a:off x="628" y="2668"/>
              <a:ext cx="3099" cy="2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144" name="Equation" r:id="rId11" imgW="2882880" imgH="228600" progId="Equation.DSMT4">
                      <p:embed/>
                    </p:oleObj>
                  </mc:Choice>
                  <mc:Fallback>
                    <p:oleObj name="Equation" r:id="rId11" imgW="2882880" imgH="228600" progId="Equation.DSMT4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8" y="2668"/>
                            <a:ext cx="3099" cy="24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" name="Text Box 51"/>
              <p:cNvSpPr txBox="1">
                <a:spLocks noChangeArrowheads="1"/>
              </p:cNvSpPr>
              <p:nvPr/>
            </p:nvSpPr>
            <p:spPr bwMode="auto">
              <a:xfrm>
                <a:off x="2304" y="2688"/>
                <a:ext cx="289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 dirty="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</p:grpSp>
        <p:grpSp>
          <p:nvGrpSpPr>
            <p:cNvPr id="7" name="Group 70"/>
            <p:cNvGrpSpPr>
              <a:grpSpLocks/>
            </p:cNvGrpSpPr>
            <p:nvPr/>
          </p:nvGrpSpPr>
          <p:grpSpPr bwMode="auto">
            <a:xfrm>
              <a:off x="2208" y="2784"/>
              <a:ext cx="362" cy="336"/>
              <a:chOff x="2230" y="3264"/>
              <a:chExt cx="362" cy="336"/>
            </a:xfrm>
          </p:grpSpPr>
          <p:sp>
            <p:nvSpPr>
              <p:cNvPr id="27" name="Rectangle 52"/>
              <p:cNvSpPr>
                <a:spLocks noChangeArrowheads="1"/>
              </p:cNvSpPr>
              <p:nvPr/>
            </p:nvSpPr>
            <p:spPr bwMode="auto">
              <a:xfrm>
                <a:off x="2230" y="3305"/>
                <a:ext cx="362" cy="295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28" name="Object 58"/>
              <p:cNvGraphicFramePr>
                <a:graphicFrameLocks noChangeAspect="1"/>
              </p:cNvGraphicFramePr>
              <p:nvPr/>
            </p:nvGraphicFramePr>
            <p:xfrm>
              <a:off x="2256" y="3264"/>
              <a:ext cx="288" cy="3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145" name="Equation" r:id="rId13" imgW="177646" imgH="228402" progId="Equation.DSMT4">
                      <p:embed/>
                    </p:oleObj>
                  </mc:Choice>
                  <mc:Fallback>
                    <p:oleObj name="Equation" r:id="rId13" imgW="177646" imgH="228402" progId="Equation.DSMT4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56" y="3264"/>
                            <a:ext cx="288" cy="32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4" name="Group 67"/>
            <p:cNvGrpSpPr>
              <a:grpSpLocks/>
            </p:cNvGrpSpPr>
            <p:nvPr/>
          </p:nvGrpSpPr>
          <p:grpSpPr bwMode="auto">
            <a:xfrm>
              <a:off x="1075" y="2808"/>
              <a:ext cx="432" cy="288"/>
              <a:chOff x="4303" y="1416"/>
              <a:chExt cx="432" cy="288"/>
            </a:xfrm>
          </p:grpSpPr>
          <p:sp>
            <p:nvSpPr>
              <p:cNvPr id="25" name="Rectangle 47"/>
              <p:cNvSpPr>
                <a:spLocks noChangeArrowheads="1"/>
              </p:cNvSpPr>
              <p:nvPr/>
            </p:nvSpPr>
            <p:spPr bwMode="auto">
              <a:xfrm>
                <a:off x="4320" y="1440"/>
                <a:ext cx="384" cy="240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26" name="Object 6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92529132"/>
                  </p:ext>
                </p:extLst>
              </p:nvPr>
            </p:nvGraphicFramePr>
            <p:xfrm>
              <a:off x="4303" y="1416"/>
              <a:ext cx="432" cy="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146" name="Equation" r:id="rId15" imgW="253780" imgH="203024" progId="Equation.DSMT4">
                      <p:embed/>
                    </p:oleObj>
                  </mc:Choice>
                  <mc:Fallback>
                    <p:oleObj name="Equation" r:id="rId15" imgW="253780" imgH="203024" progId="Equation.DSMT4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03" y="1416"/>
                            <a:ext cx="432" cy="288"/>
                          </a:xfrm>
                          <a:prstGeom prst="rect">
                            <a:avLst/>
                          </a:prstGeom>
                          <a:noFill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6" name="Rectangle 50"/>
          <p:cNvSpPr>
            <a:spLocks noChangeArrowheads="1"/>
          </p:cNvSpPr>
          <p:nvPr/>
        </p:nvSpPr>
        <p:spPr bwMode="auto">
          <a:xfrm>
            <a:off x="1680230" y="241898"/>
            <a:ext cx="6442779" cy="64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vi-VN" sz="36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HD: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vi-VN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5577840" y="1737360"/>
            <a:ext cx="365760" cy="36576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5" tIns="45718" rIns="91435" bIns="45718" anchor="ctr"/>
          <a:lstStyle/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4130040" y="1752600"/>
            <a:ext cx="365760" cy="36576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5" tIns="45718" rIns="91435" bIns="45718" anchor="ctr"/>
          <a:lstStyle/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3474720" y="1737360"/>
            <a:ext cx="365760" cy="36576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5" tIns="45718" rIns="91435" bIns="45718" anchor="ctr"/>
          <a:lstStyle/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2268855" y="1009653"/>
            <a:ext cx="5888355" cy="784861"/>
            <a:chOff x="231" y="1346"/>
            <a:chExt cx="3091" cy="412"/>
          </a:xfrm>
        </p:grpSpPr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1248" y="1384"/>
              <a:ext cx="576" cy="339"/>
              <a:chOff x="1296" y="912"/>
              <a:chExt cx="576" cy="339"/>
            </a:xfrm>
          </p:grpSpPr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>
                <a:off x="1680" y="960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1296" y="960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 Box 18"/>
              <p:cNvSpPr txBox="1">
                <a:spLocks noChangeArrowheads="1"/>
              </p:cNvSpPr>
              <p:nvPr/>
            </p:nvSpPr>
            <p:spPr bwMode="auto">
              <a:xfrm>
                <a:off x="1488" y="912"/>
                <a:ext cx="152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600" dirty="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231" y="1346"/>
              <a:ext cx="3091" cy="412"/>
              <a:chOff x="215" y="769"/>
              <a:chExt cx="3164" cy="446"/>
            </a:xfrm>
          </p:grpSpPr>
          <p:graphicFrame>
            <p:nvGraphicFramePr>
              <p:cNvPr id="8" name="Object 1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5662555"/>
                  </p:ext>
                </p:extLst>
              </p:nvPr>
            </p:nvGraphicFramePr>
            <p:xfrm>
              <a:off x="215" y="769"/>
              <a:ext cx="3164" cy="3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413" name="Equation" r:id="rId3" imgW="2031840" imgH="228600" progId="Equation.DSMT4">
                      <p:embed/>
                    </p:oleObj>
                  </mc:Choice>
                  <mc:Fallback>
                    <p:oleObj name="Equation" r:id="rId3" imgW="2031840" imgH="228600" progId="Equation.DSMT4">
                      <p:embed/>
                      <p:pic>
                        <p:nvPicPr>
                          <p:cNvPr id="0" name="Picture 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5" y="769"/>
                            <a:ext cx="3164" cy="35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" name="Text Box 19"/>
              <p:cNvSpPr txBox="1">
                <a:spLocks noChangeArrowheads="1"/>
              </p:cNvSpPr>
              <p:nvPr/>
            </p:nvSpPr>
            <p:spPr bwMode="auto">
              <a:xfrm>
                <a:off x="1795" y="848"/>
                <a:ext cx="296" cy="3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600" dirty="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10" name="Rectangle 23"/>
              <p:cNvSpPr>
                <a:spLocks noChangeArrowheads="1"/>
              </p:cNvSpPr>
              <p:nvPr/>
            </p:nvSpPr>
            <p:spPr bwMode="auto">
              <a:xfrm>
                <a:off x="2016" y="864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aphicFrame>
        <p:nvGraphicFramePr>
          <p:cNvPr id="14" name="Object 25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474163459"/>
              </p:ext>
            </p:extLst>
          </p:nvPr>
        </p:nvGraphicFramePr>
        <p:xfrm>
          <a:off x="2316163" y="1651000"/>
          <a:ext cx="5395912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4" name="Equation" r:id="rId5" imgW="2260440" imgH="228600" progId="Equation.DSMT4">
                  <p:embed/>
                </p:oleObj>
              </mc:Choice>
              <mc:Fallback>
                <p:oleObj name="Equation" r:id="rId5" imgW="2260440" imgH="228600" progId="Equation.DSMT4">
                  <p:embed/>
                  <p:pic>
                    <p:nvPicPr>
                      <p:cNvPr id="0" name="Picture 5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6163" y="1651000"/>
                        <a:ext cx="5395912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32"/>
          <p:cNvSpPr txBox="1">
            <a:spLocks noChangeArrowheads="1"/>
          </p:cNvSpPr>
          <p:nvPr/>
        </p:nvSpPr>
        <p:spPr bwMode="auto">
          <a:xfrm>
            <a:off x="617923" y="2103120"/>
            <a:ext cx="2150495" cy="64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" name="Object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9647"/>
              </p:ext>
            </p:extLst>
          </p:nvPr>
        </p:nvGraphicFramePr>
        <p:xfrm>
          <a:off x="3124200" y="3429000"/>
          <a:ext cx="4846320" cy="130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5" name="Equation" r:id="rId7" imgW="1701720" imgH="533160" progId="Equation.DSMT4">
                  <p:embed/>
                </p:oleObj>
              </mc:Choice>
              <mc:Fallback>
                <p:oleObj name="Equation" r:id="rId7" imgW="1701720" imgH="533160" progId="Equation.DSMT4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429000"/>
                        <a:ext cx="4846320" cy="130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1090990"/>
              </p:ext>
            </p:extLst>
          </p:nvPr>
        </p:nvGraphicFramePr>
        <p:xfrm>
          <a:off x="3124200" y="4768214"/>
          <a:ext cx="3474720" cy="565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6" name="Equation" r:id="rId9" imgW="1524000" imgH="228600" progId="Equation.DSMT4">
                  <p:embed/>
                </p:oleObj>
              </mc:Choice>
              <mc:Fallback>
                <p:oleObj name="Equation" r:id="rId9" imgW="1524000" imgH="228600" progId="Equation.DSMT4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768214"/>
                        <a:ext cx="3474720" cy="5657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" name="Group 80"/>
          <p:cNvGrpSpPr>
            <a:grpSpLocks/>
          </p:cNvGrpSpPr>
          <p:nvPr/>
        </p:nvGrpSpPr>
        <p:grpSpPr bwMode="auto">
          <a:xfrm>
            <a:off x="2768418" y="5619881"/>
            <a:ext cx="5476875" cy="535305"/>
            <a:chOff x="603" y="951"/>
            <a:chExt cx="2875" cy="281"/>
          </a:xfrm>
        </p:grpSpPr>
        <p:graphicFrame>
          <p:nvGraphicFramePr>
            <p:cNvPr id="38" name="Object 8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1426386"/>
                </p:ext>
              </p:extLst>
            </p:nvPr>
          </p:nvGraphicFramePr>
          <p:xfrm>
            <a:off x="603" y="980"/>
            <a:ext cx="2875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17" name="Equation" r:id="rId11" imgW="2603160" imgH="228600" progId="Equation.DSMT4">
                    <p:embed/>
                  </p:oleObj>
                </mc:Choice>
                <mc:Fallback>
                  <p:oleObj name="Equation" r:id="rId11" imgW="2603160" imgH="228600" progId="Equation.DSMT4">
                    <p:embed/>
                    <p:pic>
                      <p:nvPicPr>
                        <p:cNvPr id="0" name="Picture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3" y="980"/>
                          <a:ext cx="2875" cy="2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Rectangle 82"/>
            <p:cNvSpPr>
              <a:spLocks noChangeArrowheads="1"/>
            </p:cNvSpPr>
            <p:nvPr/>
          </p:nvSpPr>
          <p:spPr bwMode="auto">
            <a:xfrm>
              <a:off x="1140" y="960"/>
              <a:ext cx="240" cy="24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40" name="Rectangle 83"/>
            <p:cNvSpPr>
              <a:spLocks noChangeArrowheads="1"/>
            </p:cNvSpPr>
            <p:nvPr/>
          </p:nvSpPr>
          <p:spPr bwMode="auto">
            <a:xfrm>
              <a:off x="2394" y="978"/>
              <a:ext cx="240" cy="24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</a:p>
          </p:txBody>
        </p:sp>
        <p:grpSp>
          <p:nvGrpSpPr>
            <p:cNvPr id="41" name="Group 84"/>
            <p:cNvGrpSpPr>
              <a:grpSpLocks/>
            </p:cNvGrpSpPr>
            <p:nvPr/>
          </p:nvGrpSpPr>
          <p:grpSpPr bwMode="auto">
            <a:xfrm>
              <a:off x="1534" y="951"/>
              <a:ext cx="338" cy="268"/>
              <a:chOff x="1276" y="1767"/>
              <a:chExt cx="338" cy="268"/>
            </a:xfrm>
          </p:grpSpPr>
          <p:sp>
            <p:nvSpPr>
              <p:cNvPr id="42" name="Rectangle 85"/>
              <p:cNvSpPr>
                <a:spLocks noChangeArrowheads="1"/>
              </p:cNvSpPr>
              <p:nvPr/>
            </p:nvSpPr>
            <p:spPr bwMode="auto">
              <a:xfrm>
                <a:off x="1296" y="1776"/>
                <a:ext cx="318" cy="240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43" name="Object 8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66895326"/>
                  </p:ext>
                </p:extLst>
              </p:nvPr>
            </p:nvGraphicFramePr>
            <p:xfrm>
              <a:off x="1276" y="1767"/>
              <a:ext cx="336" cy="2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418" name="Equation" r:id="rId13" imgW="253890" imgH="190417" progId="Equation.DSMT4">
                      <p:embed/>
                    </p:oleObj>
                  </mc:Choice>
                  <mc:Fallback>
                    <p:oleObj name="Equation" r:id="rId13" imgW="253890" imgH="190417" progId="Equation.DSMT4">
                      <p:embed/>
                      <p:pic>
                        <p:nvPicPr>
                          <p:cNvPr id="0" name="Picture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6" y="1767"/>
                            <a:ext cx="336" cy="268"/>
                          </a:xfrm>
                          <a:prstGeom prst="rect">
                            <a:avLst/>
                          </a:prstGeom>
                          <a:noFill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6" name="Rectangle 50"/>
          <p:cNvSpPr>
            <a:spLocks noChangeArrowheads="1"/>
          </p:cNvSpPr>
          <p:nvPr/>
        </p:nvSpPr>
        <p:spPr bwMode="auto">
          <a:xfrm>
            <a:off x="1680231" y="241898"/>
            <a:ext cx="5365561" cy="64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en-US" sz="36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31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9722E-6 1.17284E-6 L -0.08442 -0.50251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21" y="-251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121920" y="2468880"/>
            <a:ext cx="14020800" cy="5355348"/>
          </a:xfrm>
          <a:prstGeom prst="cloudCallout">
            <a:avLst>
              <a:gd name="adj1" fmla="val 35833"/>
              <a:gd name="adj2" fmla="val -8121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00" y="3352800"/>
            <a:ext cx="11216640" cy="2918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buFontTx/>
              <a:buChar char="-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: 2.12 </a:t>
            </a:r>
            <a:r>
              <a:rPr lang="vi-VN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b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2.15 </a:t>
            </a:r>
            <a:r>
              <a:rPr lang="en-US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endParaRPr lang="en-US" sz="4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err="1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4000" b="1" dirty="0" smtClean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3048000" y="152400"/>
            <a:ext cx="8778240" cy="8397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600" b="1" dirty="0">
                <a:solidFill>
                  <a:srgbClr val="FF0000"/>
                </a:solidFill>
                <a:latin typeface="Times New Roman" pitchFamily="18" charset="0"/>
              </a:rPr>
              <a:t>HƯỚNG DẪN </a:t>
            </a:r>
            <a:r>
              <a:rPr lang="en-US" sz="4600" b="1" dirty="0" smtClean="0">
                <a:solidFill>
                  <a:srgbClr val="FF0000"/>
                </a:solidFill>
                <a:latin typeface="Times New Roman" pitchFamily="18" charset="0"/>
              </a:rPr>
              <a:t>TỰ HỌC Ở </a:t>
            </a:r>
            <a:r>
              <a:rPr lang="en-US" sz="4600" b="1" dirty="0">
                <a:solidFill>
                  <a:srgbClr val="FF0000"/>
                </a:solidFill>
                <a:latin typeface="Times New Roman" pitchFamily="18" charset="0"/>
              </a:rPr>
              <a:t>NHÀ</a:t>
            </a:r>
            <a:endParaRPr lang="en-US" sz="46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31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Thực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hiện</a:t>
            </a:r>
            <a:r>
              <a:rPr lang="en-US" sz="4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phép</a:t>
            </a:r>
            <a:r>
              <a:rPr lang="en-US" sz="4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nhân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 </a:t>
            </a:r>
          </a:p>
          <a:p>
            <a:r>
              <a:rPr lang="en-US" sz="4800" dirty="0" smtClean="0">
                <a:latin typeface="Times New Roman" pitchFamily="18" charset="0"/>
              </a:rPr>
              <a:t>(</a:t>
            </a:r>
            <a:r>
              <a:rPr lang="en-US" sz="4800" dirty="0">
                <a:latin typeface="Times New Roman" pitchFamily="18" charset="0"/>
              </a:rPr>
              <a:t>a + b)(a</a:t>
            </a:r>
            <a:r>
              <a:rPr lang="en-US" sz="4800" baseline="30000" dirty="0">
                <a:latin typeface="Times New Roman" pitchFamily="18" charset="0"/>
              </a:rPr>
              <a:t>2 </a:t>
            </a:r>
            <a:r>
              <a:rPr lang="en-US" sz="4800" dirty="0">
                <a:latin typeface="Times New Roman" pitchFamily="18" charset="0"/>
              </a:rPr>
              <a:t>- </a:t>
            </a:r>
            <a:r>
              <a:rPr lang="en-US" sz="4800" dirty="0" err="1">
                <a:latin typeface="Times New Roman" pitchFamily="18" charset="0"/>
              </a:rPr>
              <a:t>ab</a:t>
            </a:r>
            <a:r>
              <a:rPr lang="en-US" sz="4800" dirty="0">
                <a:latin typeface="Times New Roman" pitchFamily="18" charset="0"/>
              </a:rPr>
              <a:t> + b</a:t>
            </a:r>
            <a:r>
              <a:rPr lang="en-US" sz="4800" baseline="30000" dirty="0">
                <a:latin typeface="Times New Roman" pitchFamily="18" charset="0"/>
              </a:rPr>
              <a:t>2</a:t>
            </a:r>
            <a:r>
              <a:rPr lang="en-US" sz="4800" dirty="0">
                <a:latin typeface="Times New Roman" pitchFamily="18" charset="0"/>
              </a:rPr>
              <a:t>)</a:t>
            </a:r>
          </a:p>
          <a:p>
            <a:r>
              <a:rPr lang="en-US" sz="4800" dirty="0">
                <a:latin typeface="Times New Roman" pitchFamily="18" charset="0"/>
              </a:rPr>
              <a:t>(a - b)(a</a:t>
            </a:r>
            <a:r>
              <a:rPr lang="en-US" sz="4800" baseline="30000" dirty="0">
                <a:latin typeface="Times New Roman" pitchFamily="18" charset="0"/>
              </a:rPr>
              <a:t>2 </a:t>
            </a:r>
            <a:r>
              <a:rPr lang="en-US" sz="4800" dirty="0">
                <a:latin typeface="Times New Roman" pitchFamily="18" charset="0"/>
              </a:rPr>
              <a:t>+ </a:t>
            </a:r>
            <a:r>
              <a:rPr lang="en-US" sz="4800" dirty="0" err="1">
                <a:latin typeface="Times New Roman" pitchFamily="18" charset="0"/>
              </a:rPr>
              <a:t>ab</a:t>
            </a:r>
            <a:r>
              <a:rPr lang="en-US" sz="4800" dirty="0">
                <a:latin typeface="Times New Roman" pitchFamily="18" charset="0"/>
              </a:rPr>
              <a:t> + b</a:t>
            </a:r>
            <a:r>
              <a:rPr lang="en-US" sz="4800" baseline="30000" dirty="0">
                <a:latin typeface="Times New Roman" pitchFamily="18" charset="0"/>
              </a:rPr>
              <a:t>2</a:t>
            </a:r>
            <a:r>
              <a:rPr lang="en-US" sz="4800" dirty="0">
                <a:latin typeface="Times New Roman" pitchFamily="18" charset="0"/>
              </a:rPr>
              <a:t>)</a:t>
            </a:r>
            <a:endParaRPr lang="en-US" sz="4800" dirty="0">
              <a:solidFill>
                <a:srgbClr val="0000FF"/>
              </a:solidFill>
              <a:latin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Text Box 2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731520" y="595474"/>
            <a:ext cx="13167360" cy="8397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600" b="1" dirty="0" smtClean="0">
                <a:solidFill>
                  <a:srgbClr val="FF0000"/>
                </a:solidFill>
                <a:latin typeface="Times New Roman" pitchFamily="18" charset="0"/>
              </a:rPr>
              <a:t>HOẠT ĐỘNG KHỞI ĐỘNG</a:t>
            </a:r>
            <a:endParaRPr lang="en-US" sz="46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03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20566" y="442163"/>
            <a:ext cx="68884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Tổng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hai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lập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ph</a:t>
            </a:r>
            <a:r>
              <a:rPr lang="vi-VN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ươ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ng</a:t>
            </a:r>
            <a:endParaRPr lang="en-US" sz="3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57146" y="1124712"/>
            <a:ext cx="13516054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* HĐ1: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Với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hai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số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a, 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kì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thực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hiện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phép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tính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3400" dirty="0" smtClean="0">
                <a:latin typeface="Times New Roman" pitchFamily="18" charset="0"/>
              </a:rPr>
              <a:t>(a </a:t>
            </a:r>
            <a:r>
              <a:rPr lang="en-US" sz="3400" dirty="0">
                <a:latin typeface="Times New Roman" pitchFamily="18" charset="0"/>
              </a:rPr>
              <a:t>+ b)(a</a:t>
            </a:r>
            <a:r>
              <a:rPr lang="en-US" sz="3400" baseline="30000" dirty="0">
                <a:latin typeface="Times New Roman" pitchFamily="18" charset="0"/>
              </a:rPr>
              <a:t>2 </a:t>
            </a:r>
            <a:r>
              <a:rPr lang="en-US" sz="3400" dirty="0">
                <a:latin typeface="Times New Roman" pitchFamily="18" charset="0"/>
              </a:rPr>
              <a:t>- </a:t>
            </a:r>
            <a:r>
              <a:rPr lang="en-US" sz="3400" dirty="0" err="1">
                <a:latin typeface="Times New Roman" pitchFamily="18" charset="0"/>
              </a:rPr>
              <a:t>ab</a:t>
            </a:r>
            <a:r>
              <a:rPr lang="en-US" sz="3400" dirty="0">
                <a:latin typeface="Times New Roman" pitchFamily="18" charset="0"/>
              </a:rPr>
              <a:t> + b</a:t>
            </a:r>
            <a:r>
              <a:rPr lang="en-US" sz="3400" baseline="30000" dirty="0">
                <a:latin typeface="Times New Roman" pitchFamily="18" charset="0"/>
              </a:rPr>
              <a:t>2</a:t>
            </a:r>
            <a:r>
              <a:rPr lang="en-US" sz="3400" dirty="0">
                <a:latin typeface="Times New Roman" pitchFamily="18" charset="0"/>
              </a:rPr>
              <a:t>)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401142" y="2087078"/>
            <a:ext cx="68884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* </a:t>
            </a:r>
            <a:r>
              <a:rPr lang="en-US" sz="3400" b="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Giải</a:t>
            </a:r>
            <a:r>
              <a:rPr lang="en-US" sz="3400" b="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</a:t>
            </a:r>
            <a:r>
              <a:rPr lang="en-US" sz="3400" b="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lang="en-US" sz="3400" b="0" dirty="0">
                <a:latin typeface="Times New Roman" pitchFamily="18" charset="0"/>
              </a:rPr>
              <a:t>(a + b)(a</a:t>
            </a:r>
            <a:r>
              <a:rPr lang="en-US" sz="3400" b="0" baseline="30000" dirty="0">
                <a:latin typeface="Times New Roman" pitchFamily="18" charset="0"/>
              </a:rPr>
              <a:t>2 </a:t>
            </a:r>
            <a:r>
              <a:rPr lang="en-US" sz="3400" b="0" dirty="0">
                <a:latin typeface="Times New Roman" pitchFamily="18" charset="0"/>
              </a:rPr>
              <a:t>- </a:t>
            </a:r>
            <a:r>
              <a:rPr lang="en-US" sz="3400" b="0" dirty="0" err="1">
                <a:latin typeface="Times New Roman" pitchFamily="18" charset="0"/>
              </a:rPr>
              <a:t>ab</a:t>
            </a:r>
            <a:r>
              <a:rPr lang="en-US" sz="3400" b="0" dirty="0">
                <a:latin typeface="Times New Roman" pitchFamily="18" charset="0"/>
              </a:rPr>
              <a:t> + b</a:t>
            </a:r>
            <a:r>
              <a:rPr lang="en-US" sz="3400" b="0" baseline="30000" dirty="0">
                <a:latin typeface="Times New Roman" pitchFamily="18" charset="0"/>
              </a:rPr>
              <a:t>2</a:t>
            </a:r>
            <a:r>
              <a:rPr lang="en-US" sz="3400" b="0" dirty="0">
                <a:latin typeface="Times New Roman" pitchFamily="18" charset="0"/>
              </a:rPr>
              <a:t>)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743200" y="2742196"/>
            <a:ext cx="730866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3400" b="0" dirty="0">
                <a:latin typeface="Times New Roman" pitchFamily="18" charset="0"/>
              </a:rPr>
              <a:t>a.(a</a:t>
            </a:r>
            <a:r>
              <a:rPr lang="en-US" sz="3400" b="0" baseline="30000" dirty="0">
                <a:latin typeface="Times New Roman" pitchFamily="18" charset="0"/>
              </a:rPr>
              <a:t>2 </a:t>
            </a:r>
            <a:r>
              <a:rPr lang="en-US" sz="3400" b="0" dirty="0">
                <a:latin typeface="Times New Roman" pitchFamily="18" charset="0"/>
              </a:rPr>
              <a:t>- </a:t>
            </a:r>
            <a:r>
              <a:rPr lang="en-US" sz="3400" b="0" dirty="0" err="1">
                <a:latin typeface="Times New Roman" pitchFamily="18" charset="0"/>
              </a:rPr>
              <a:t>ab</a:t>
            </a:r>
            <a:r>
              <a:rPr lang="en-US" sz="3400" b="0" dirty="0">
                <a:latin typeface="Times New Roman" pitchFamily="18" charset="0"/>
              </a:rPr>
              <a:t> + b</a:t>
            </a:r>
            <a:r>
              <a:rPr lang="en-US" sz="3400" b="0" baseline="30000" dirty="0">
                <a:latin typeface="Times New Roman" pitchFamily="18" charset="0"/>
              </a:rPr>
              <a:t>2</a:t>
            </a:r>
            <a:r>
              <a:rPr lang="en-US" sz="3400" b="0" dirty="0">
                <a:latin typeface="Times New Roman" pitchFamily="18" charset="0"/>
              </a:rPr>
              <a:t>) + b.(a</a:t>
            </a:r>
            <a:r>
              <a:rPr lang="en-US" sz="3400" b="0" baseline="30000" dirty="0">
                <a:latin typeface="Times New Roman" pitchFamily="18" charset="0"/>
              </a:rPr>
              <a:t>2 </a:t>
            </a:r>
            <a:r>
              <a:rPr lang="en-US" sz="3400" b="0" dirty="0">
                <a:latin typeface="Times New Roman" pitchFamily="18" charset="0"/>
              </a:rPr>
              <a:t>- </a:t>
            </a:r>
            <a:r>
              <a:rPr lang="en-US" sz="3400" b="0" dirty="0" err="1">
                <a:latin typeface="Times New Roman" pitchFamily="18" charset="0"/>
              </a:rPr>
              <a:t>ab</a:t>
            </a:r>
            <a:r>
              <a:rPr lang="en-US" sz="3400" b="0" dirty="0">
                <a:latin typeface="Times New Roman" pitchFamily="18" charset="0"/>
              </a:rPr>
              <a:t> + b</a:t>
            </a:r>
            <a:r>
              <a:rPr lang="en-US" sz="3400" b="0" baseline="30000" dirty="0">
                <a:latin typeface="Times New Roman" pitchFamily="18" charset="0"/>
              </a:rPr>
              <a:t>2</a:t>
            </a:r>
            <a:r>
              <a:rPr lang="en-US" sz="3400" b="0" dirty="0">
                <a:latin typeface="Times New Roman" pitchFamily="18" charset="0"/>
              </a:rPr>
              <a:t>) 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2743200" y="3397314"/>
            <a:ext cx="730866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3400" b="0" dirty="0">
                <a:latin typeface="Times New Roman" pitchFamily="18" charset="0"/>
              </a:rPr>
              <a:t>a</a:t>
            </a:r>
            <a:r>
              <a:rPr lang="en-US" sz="3400" b="0" baseline="30000" dirty="0">
                <a:latin typeface="Times New Roman" pitchFamily="18" charset="0"/>
              </a:rPr>
              <a:t>3 </a:t>
            </a:r>
            <a:r>
              <a:rPr lang="en-US" sz="3400" b="0" dirty="0">
                <a:latin typeface="Times New Roman" pitchFamily="18" charset="0"/>
              </a:rPr>
              <a:t>– a</a:t>
            </a:r>
            <a:r>
              <a:rPr lang="en-US" sz="3400" b="0" baseline="30000" dirty="0">
                <a:latin typeface="Times New Roman" pitchFamily="18" charset="0"/>
              </a:rPr>
              <a:t>2 </a:t>
            </a:r>
            <a:r>
              <a:rPr lang="en-US" sz="3400" b="0" dirty="0">
                <a:latin typeface="Times New Roman" pitchFamily="18" charset="0"/>
              </a:rPr>
              <a:t>b + ab</a:t>
            </a:r>
            <a:r>
              <a:rPr lang="en-US" sz="3400" b="0" baseline="30000" dirty="0">
                <a:latin typeface="Times New Roman" pitchFamily="18" charset="0"/>
              </a:rPr>
              <a:t>2</a:t>
            </a:r>
            <a:r>
              <a:rPr lang="en-US" sz="3400" b="0" dirty="0">
                <a:latin typeface="Times New Roman" pitchFamily="18" charset="0"/>
              </a:rPr>
              <a:t> + a</a:t>
            </a:r>
            <a:r>
              <a:rPr lang="en-US" sz="3400" b="0" baseline="30000" dirty="0">
                <a:latin typeface="Times New Roman" pitchFamily="18" charset="0"/>
              </a:rPr>
              <a:t>2</a:t>
            </a:r>
            <a:r>
              <a:rPr lang="en-US" sz="3400" b="0" dirty="0">
                <a:latin typeface="Times New Roman" pitchFamily="18" charset="0"/>
              </a:rPr>
              <a:t>b - ab</a:t>
            </a:r>
            <a:r>
              <a:rPr lang="en-US" sz="3400" b="0" baseline="30000" dirty="0">
                <a:latin typeface="Times New Roman" pitchFamily="18" charset="0"/>
              </a:rPr>
              <a:t>2</a:t>
            </a:r>
            <a:r>
              <a:rPr lang="en-US" sz="3400" b="0" dirty="0">
                <a:latin typeface="Times New Roman" pitchFamily="18" charset="0"/>
              </a:rPr>
              <a:t> + b</a:t>
            </a:r>
            <a:r>
              <a:rPr lang="en-US" sz="3400" b="0" baseline="30000" dirty="0">
                <a:latin typeface="Times New Roman" pitchFamily="18" charset="0"/>
              </a:rPr>
              <a:t>3</a:t>
            </a:r>
            <a:r>
              <a:rPr lang="en-US" sz="3400" b="0" dirty="0">
                <a:latin typeface="Times New Roman" pitchFamily="18" charset="0"/>
              </a:rPr>
              <a:t> 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2743199" y="4052432"/>
            <a:ext cx="730866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3400" b="0">
                <a:latin typeface="Times New Roman" pitchFamily="18" charset="0"/>
              </a:rPr>
              <a:t>a</a:t>
            </a:r>
            <a:r>
              <a:rPr lang="en-US" sz="3400" b="0" baseline="30000">
                <a:latin typeface="Times New Roman" pitchFamily="18" charset="0"/>
              </a:rPr>
              <a:t>3 </a:t>
            </a:r>
            <a:r>
              <a:rPr lang="en-US" sz="3400" b="0">
                <a:latin typeface="Times New Roman" pitchFamily="18" charset="0"/>
              </a:rPr>
              <a:t>+ b</a:t>
            </a:r>
            <a:r>
              <a:rPr lang="en-US" sz="3400" b="0" baseline="30000">
                <a:latin typeface="Times New Roman" pitchFamily="18" charset="0"/>
              </a:rPr>
              <a:t>3</a:t>
            </a:r>
            <a:r>
              <a:rPr lang="en-US" sz="3400" b="0"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789517"/>
              </p:ext>
            </p:extLst>
          </p:nvPr>
        </p:nvGraphicFramePr>
        <p:xfrm>
          <a:off x="2743200" y="6553200"/>
          <a:ext cx="913384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5" name="Equation" r:id="rId3" imgW="2286000" imgH="228600" progId="Equation.DSMT4">
                  <p:embed/>
                </p:oleObj>
              </mc:Choice>
              <mc:Fallback>
                <p:oleObj name="Equation" r:id="rId3" imgW="2286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6553200"/>
                        <a:ext cx="913384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33"/>
          <p:cNvSpPr>
            <a:spLocks noChangeArrowheads="1"/>
          </p:cNvSpPr>
          <p:nvPr/>
        </p:nvSpPr>
        <p:spPr bwMode="auto">
          <a:xfrm>
            <a:off x="1374866" y="5709387"/>
            <a:ext cx="8073625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400" b="1" dirty="0" err="1">
                <a:solidFill>
                  <a:srgbClr val="FF3300"/>
                </a:solidFill>
                <a:latin typeface="Times New Roman" pitchFamily="18" charset="0"/>
              </a:rPr>
              <a:t>Với</a:t>
            </a:r>
            <a:r>
              <a:rPr lang="en-US" sz="3400" b="1" dirty="0">
                <a:solidFill>
                  <a:srgbClr val="FF3300"/>
                </a:solidFill>
                <a:latin typeface="Times New Roman" pitchFamily="18" charset="0"/>
              </a:rPr>
              <a:t> A, B </a:t>
            </a:r>
            <a:r>
              <a:rPr lang="en-US" sz="3400" b="1" dirty="0" err="1">
                <a:solidFill>
                  <a:srgbClr val="FF3300"/>
                </a:solidFill>
                <a:latin typeface="Times New Roman" pitchFamily="18" charset="0"/>
              </a:rPr>
              <a:t>là</a:t>
            </a:r>
            <a:r>
              <a:rPr lang="en-US" sz="3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FF3300"/>
                </a:solidFill>
                <a:latin typeface="Times New Roman" pitchFamily="18" charset="0"/>
              </a:rPr>
              <a:t>hai</a:t>
            </a:r>
            <a:r>
              <a:rPr lang="en-US" sz="3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FF3300"/>
                </a:solidFill>
                <a:latin typeface="Times New Roman" pitchFamily="18" charset="0"/>
              </a:rPr>
              <a:t>biểu</a:t>
            </a:r>
            <a:r>
              <a:rPr lang="en-US" sz="3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FF3300"/>
                </a:solidFill>
                <a:latin typeface="Times New Roman" pitchFamily="18" charset="0"/>
              </a:rPr>
              <a:t>thức</a:t>
            </a:r>
            <a:r>
              <a:rPr lang="en-US" sz="3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FF3300"/>
                </a:solidFill>
                <a:latin typeface="Times New Roman" pitchFamily="18" charset="0"/>
              </a:rPr>
              <a:t>tùy</a:t>
            </a:r>
            <a:r>
              <a:rPr lang="en-US" sz="3400" b="1" dirty="0">
                <a:solidFill>
                  <a:srgbClr val="FF3300"/>
                </a:solidFill>
                <a:latin typeface="Times New Roman" pitchFamily="18" charset="0"/>
              </a:rPr>
              <a:t> ý, ta </a:t>
            </a:r>
            <a:r>
              <a:rPr lang="en-US" sz="3400" b="1" dirty="0" err="1">
                <a:solidFill>
                  <a:srgbClr val="FF3300"/>
                </a:solidFill>
                <a:latin typeface="Times New Roman" pitchFamily="18" charset="0"/>
              </a:rPr>
              <a:t>luôn</a:t>
            </a:r>
            <a:r>
              <a:rPr lang="en-US" sz="3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FF3300"/>
                </a:solidFill>
                <a:latin typeface="Times New Roman" pitchFamily="18" charset="0"/>
              </a:rPr>
              <a:t>có</a:t>
            </a:r>
            <a:r>
              <a:rPr lang="en-US" sz="3400" b="1" dirty="0">
                <a:solidFill>
                  <a:srgbClr val="FF33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374866" y="4707550"/>
            <a:ext cx="730866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=&gt; 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3400" baseline="30000" dirty="0">
                <a:solidFill>
                  <a:srgbClr val="0000FF"/>
                </a:solidFill>
                <a:latin typeface="Times New Roman" pitchFamily="18" charset="0"/>
              </a:rPr>
              <a:t>3 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+ b</a:t>
            </a:r>
            <a:r>
              <a:rPr lang="en-US" sz="3400" baseline="30000" dirty="0">
                <a:solidFill>
                  <a:srgbClr val="0000FF"/>
                </a:solidFill>
                <a:latin typeface="Times New Roman" pitchFamily="18" charset="0"/>
              </a:rPr>
              <a:t>3 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= (a + b)(a</a:t>
            </a:r>
            <a:r>
              <a:rPr lang="en-US" sz="3400" baseline="30000" dirty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ab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+ b</a:t>
            </a:r>
            <a:r>
              <a:rPr lang="en-US" sz="340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  <a:r>
              <a:rPr lang="en-US" sz="3400" baseline="300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4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7" grpId="0"/>
      <p:bldP spid="19" grpId="0"/>
      <p:bldP spid="21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2186363"/>
              </p:ext>
            </p:extLst>
          </p:nvPr>
        </p:nvGraphicFramePr>
        <p:xfrm>
          <a:off x="1752600" y="2438400"/>
          <a:ext cx="7089141" cy="512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3" name="Equation" r:id="rId3" imgW="2374560" imgH="228600" progId="Equation.DSMT4">
                  <p:embed/>
                </p:oleObj>
              </mc:Choice>
              <mc:Fallback>
                <p:oleObj name="Equation" r:id="rId3" imgW="23745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438400"/>
                        <a:ext cx="7089141" cy="512444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613477" y="683825"/>
            <a:ext cx="646176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 smtClean="0">
                <a:solidFill>
                  <a:srgbClr val="FF0000"/>
                </a:solidFill>
                <a:latin typeface="Times New Roman" pitchFamily="18" charset="0"/>
              </a:rPr>
              <a:t>1/ </a:t>
            </a:r>
            <a:r>
              <a:rPr lang="en-US" sz="3400" b="1" u="sng" dirty="0" err="1">
                <a:solidFill>
                  <a:srgbClr val="FF0000"/>
                </a:solidFill>
                <a:latin typeface="Times New Roman" pitchFamily="18" charset="0"/>
              </a:rPr>
              <a:t>Tổng</a:t>
            </a:r>
            <a:r>
              <a:rPr lang="en-US" sz="34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sz="34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FF0000"/>
                </a:solidFill>
                <a:latin typeface="Times New Roman" pitchFamily="18" charset="0"/>
              </a:rPr>
              <a:t>lập</a:t>
            </a:r>
            <a:r>
              <a:rPr lang="en-US" sz="34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FF0000"/>
                </a:solidFill>
                <a:latin typeface="Times New Roman" pitchFamily="18" charset="0"/>
              </a:rPr>
              <a:t>phương</a:t>
            </a:r>
            <a:endParaRPr lang="en-US" sz="34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" name="Rectangle 33"/>
          <p:cNvSpPr>
            <a:spLocks noChangeArrowheads="1"/>
          </p:cNvSpPr>
          <p:nvPr/>
        </p:nvSpPr>
        <p:spPr bwMode="auto">
          <a:xfrm>
            <a:off x="613476" y="1600200"/>
            <a:ext cx="10435523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3400" dirty="0">
                <a:latin typeface="Times New Roman" pitchFamily="18" charset="0"/>
              </a:rPr>
              <a:t>    </a:t>
            </a:r>
            <a:r>
              <a:rPr lang="en-US" sz="3400" dirty="0" err="1">
                <a:latin typeface="Times New Roman" pitchFamily="18" charset="0"/>
              </a:rPr>
              <a:t>Với</a:t>
            </a:r>
            <a:r>
              <a:rPr lang="en-US" sz="3400" dirty="0">
                <a:latin typeface="Times New Roman" pitchFamily="18" charset="0"/>
              </a:rPr>
              <a:t> A, B </a:t>
            </a:r>
            <a:r>
              <a:rPr lang="en-US" sz="3400" dirty="0" err="1">
                <a:latin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hai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biểu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thức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tùy</a:t>
            </a:r>
            <a:r>
              <a:rPr lang="en-US" sz="3400" dirty="0">
                <a:latin typeface="Times New Roman" pitchFamily="18" charset="0"/>
              </a:rPr>
              <a:t> ý, </a:t>
            </a:r>
            <a:r>
              <a:rPr lang="en-US" sz="3400" dirty="0" smtClean="0">
                <a:latin typeface="Times New Roman" pitchFamily="18" charset="0"/>
              </a:rPr>
              <a:t>ta </a:t>
            </a:r>
            <a:r>
              <a:rPr lang="en-US" sz="3400" dirty="0" err="1">
                <a:latin typeface="Times New Roman" pitchFamily="18" charset="0"/>
              </a:rPr>
              <a:t>luôn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</a:rPr>
              <a:t>:</a:t>
            </a:r>
          </a:p>
        </p:txBody>
      </p:sp>
      <p:sp>
        <p:nvSpPr>
          <p:cNvPr id="37" name="Rectangle 33"/>
          <p:cNvSpPr>
            <a:spLocks noChangeArrowheads="1"/>
          </p:cNvSpPr>
          <p:nvPr/>
        </p:nvSpPr>
        <p:spPr bwMode="auto">
          <a:xfrm>
            <a:off x="1219200" y="3408877"/>
            <a:ext cx="1226820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3400" i="1" dirty="0" smtClean="0">
                <a:solidFill>
                  <a:srgbClr val="0000FF"/>
                </a:solidFill>
                <a:latin typeface="Times New Roman" pitchFamily="18" charset="0"/>
              </a:rPr>
              <a:t>Ta </a:t>
            </a:r>
            <a:r>
              <a:rPr lang="en-US" sz="3400" i="1" dirty="0" err="1" smtClean="0">
                <a:solidFill>
                  <a:srgbClr val="0000FF"/>
                </a:solidFill>
                <a:latin typeface="Times New Roman" pitchFamily="18" charset="0"/>
              </a:rPr>
              <a:t>quy</a:t>
            </a:r>
            <a:r>
              <a:rPr lang="en-US" sz="3400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i="1" dirty="0" err="1" smtClean="0">
                <a:solidFill>
                  <a:srgbClr val="0000FF"/>
                </a:solidFill>
                <a:latin typeface="Times New Roman" pitchFamily="18" charset="0"/>
              </a:rPr>
              <a:t>ước</a:t>
            </a:r>
            <a:r>
              <a:rPr lang="en-US" sz="3400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i="1" dirty="0" err="1" smtClean="0">
                <a:solidFill>
                  <a:srgbClr val="0000FF"/>
                </a:solidFill>
                <a:latin typeface="Times New Roman" pitchFamily="18" charset="0"/>
              </a:rPr>
              <a:t>gọi</a:t>
            </a:r>
            <a:r>
              <a:rPr lang="en-US" sz="3400" i="1" dirty="0" smtClean="0">
                <a:solidFill>
                  <a:srgbClr val="0000FF"/>
                </a:solidFill>
                <a:latin typeface="Times New Roman" pitchFamily="18" charset="0"/>
              </a:rPr>
              <a:t> (A</a:t>
            </a:r>
            <a:r>
              <a:rPr lang="en-US" sz="3400" i="1" baseline="30000" dirty="0" smtClean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sz="3400" i="1" dirty="0">
                <a:solidFill>
                  <a:srgbClr val="0000FF"/>
                </a:solidFill>
                <a:latin typeface="Times New Roman" pitchFamily="18" charset="0"/>
              </a:rPr>
              <a:t>- AB + B</a:t>
            </a:r>
            <a:r>
              <a:rPr lang="en-US" sz="3400" i="1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3400" i="1" dirty="0" smtClean="0">
                <a:solidFill>
                  <a:srgbClr val="0000FF"/>
                </a:solidFill>
                <a:latin typeface="Times New Roman" pitchFamily="18" charset="0"/>
              </a:rPr>
              <a:t>)</a:t>
            </a:r>
            <a:r>
              <a:rPr lang="en-US" sz="3400" i="1" dirty="0" smtClean="0">
                <a:latin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</a:rPr>
              <a:t>là</a:t>
            </a:r>
            <a:r>
              <a:rPr lang="en-US" sz="3400" i="1" dirty="0">
                <a:latin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</a:rPr>
              <a:t>bình</a:t>
            </a:r>
            <a:r>
              <a:rPr lang="en-US" sz="3400" i="1" dirty="0">
                <a:latin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</a:rPr>
              <a:t>phương</a:t>
            </a:r>
            <a:r>
              <a:rPr lang="en-US" sz="3400" i="1" dirty="0">
                <a:latin typeface="Times New Roman" pitchFamily="18" charset="0"/>
              </a:rPr>
              <a:t> </a:t>
            </a:r>
            <a:r>
              <a:rPr lang="en-US" sz="3400" i="1" dirty="0" err="1">
                <a:latin typeface="Times New Roman" pitchFamily="18" charset="0"/>
              </a:rPr>
              <a:t>thiếu</a:t>
            </a:r>
            <a:r>
              <a:rPr lang="en-US" sz="3400" i="1" dirty="0">
                <a:latin typeface="Times New Roman" pitchFamily="18" charset="0"/>
              </a:rPr>
              <a:t> </a:t>
            </a:r>
            <a:r>
              <a:rPr lang="en-US" sz="3400" i="1" dirty="0" err="1" smtClean="0">
                <a:latin typeface="Times New Roman" pitchFamily="18" charset="0"/>
              </a:rPr>
              <a:t>của</a:t>
            </a:r>
            <a:r>
              <a:rPr lang="en-US" sz="3400" i="1" dirty="0" smtClean="0">
                <a:latin typeface="Times New Roman" pitchFamily="18" charset="0"/>
              </a:rPr>
              <a:t> </a:t>
            </a:r>
            <a:r>
              <a:rPr lang="en-US" sz="3400" b="1" i="1" u="sng" dirty="0" err="1" smtClean="0">
                <a:latin typeface="Times New Roman" pitchFamily="18" charset="0"/>
              </a:rPr>
              <a:t>hiệu</a:t>
            </a:r>
            <a:r>
              <a:rPr lang="en-US" sz="3400" b="1" i="1" u="sng" dirty="0" smtClean="0">
                <a:latin typeface="Times New Roman" pitchFamily="18" charset="0"/>
              </a:rPr>
              <a:t> A – B.</a:t>
            </a:r>
            <a:endParaRPr lang="en-US" sz="3400" b="1" i="1" u="sng" dirty="0">
              <a:latin typeface="Times New Roman" pitchFamily="18" charset="0"/>
            </a:endParaRPr>
          </a:p>
        </p:txBody>
      </p:sp>
      <p:sp>
        <p:nvSpPr>
          <p:cNvPr id="39" name="Rectangle 33"/>
          <p:cNvSpPr>
            <a:spLocks noChangeArrowheads="1"/>
          </p:cNvSpPr>
          <p:nvPr/>
        </p:nvSpPr>
        <p:spPr bwMode="auto">
          <a:xfrm>
            <a:off x="1219200" y="4310714"/>
            <a:ext cx="11792607" cy="1132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ts val="857"/>
              </a:spcBef>
              <a:spcAft>
                <a:spcPts val="857"/>
              </a:spcAft>
            </a:pP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*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Phát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3100" b="1" i="1" dirty="0" err="1">
                <a:solidFill>
                  <a:srgbClr val="0000FF"/>
                </a:solidFill>
                <a:latin typeface="Times New Roman" pitchFamily="18" charset="0"/>
              </a:rPr>
              <a:t>Tổng</a:t>
            </a:r>
            <a:r>
              <a:rPr lang="en-US" sz="31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100" b="1" i="1" dirty="0" err="1">
                <a:solidFill>
                  <a:srgbClr val="0000FF"/>
                </a:solidFill>
                <a:latin typeface="Times New Roman" pitchFamily="18" charset="0"/>
              </a:rPr>
              <a:t>lập</a:t>
            </a:r>
            <a:r>
              <a:rPr lang="en-US" sz="31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100" b="1" i="1" dirty="0" err="1">
                <a:solidFill>
                  <a:srgbClr val="0000FF"/>
                </a:solidFill>
                <a:latin typeface="Times New Roman" pitchFamily="18" charset="0"/>
              </a:rPr>
              <a:t>phương</a:t>
            </a:r>
            <a:r>
              <a:rPr lang="en-US" sz="31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100" i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31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100" i="1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31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100" i="1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sz="31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100" i="1" dirty="0" err="1">
                <a:solidFill>
                  <a:srgbClr val="0000FF"/>
                </a:solidFill>
                <a:latin typeface="Times New Roman" pitchFamily="18" charset="0"/>
              </a:rPr>
              <a:t>thức</a:t>
            </a:r>
            <a:r>
              <a:rPr lang="en-US" sz="31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bằng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tích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của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tổng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hai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biểu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thức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với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bình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phương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thiếu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của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một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hiệu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hai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biểu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thức</a:t>
            </a:r>
            <a:r>
              <a:rPr lang="en-US" sz="3100" i="1" dirty="0">
                <a:latin typeface="Times New Roman" pitchFamily="18" charset="0"/>
              </a:rPr>
              <a:t> </a:t>
            </a:r>
            <a:r>
              <a:rPr lang="en-US" sz="3100" i="1" dirty="0" err="1">
                <a:latin typeface="Times New Roman" pitchFamily="18" charset="0"/>
              </a:rPr>
              <a:t>đó</a:t>
            </a:r>
            <a:r>
              <a:rPr lang="en-US" sz="3100" i="1" dirty="0">
                <a:latin typeface="Times New Roman" pitchFamily="18" charset="0"/>
              </a:rPr>
              <a:t> .</a:t>
            </a:r>
            <a:endParaRPr lang="en-US" sz="3100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33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7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7217674"/>
              </p:ext>
            </p:extLst>
          </p:nvPr>
        </p:nvGraphicFramePr>
        <p:xfrm>
          <a:off x="1371600" y="1874161"/>
          <a:ext cx="7089141" cy="512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Equation" r:id="rId3" imgW="2374560" imgH="228600" progId="Equation.DSMT4">
                  <p:embed/>
                </p:oleObj>
              </mc:Choice>
              <mc:Fallback>
                <p:oleObj name="Equation" r:id="rId3" imgW="23745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874161"/>
                        <a:ext cx="7089141" cy="512444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304800" y="458231"/>
            <a:ext cx="646176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 smtClean="0">
                <a:solidFill>
                  <a:srgbClr val="FF0000"/>
                </a:solidFill>
                <a:latin typeface="Times New Roman" pitchFamily="18" charset="0"/>
              </a:rPr>
              <a:t>1/ </a:t>
            </a:r>
            <a:r>
              <a:rPr lang="en-US" sz="3400" b="1" u="sng" dirty="0" err="1">
                <a:solidFill>
                  <a:srgbClr val="FF0000"/>
                </a:solidFill>
                <a:latin typeface="Times New Roman" pitchFamily="18" charset="0"/>
              </a:rPr>
              <a:t>Tổng</a:t>
            </a:r>
            <a:r>
              <a:rPr lang="en-US" sz="34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sz="34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FF0000"/>
                </a:solidFill>
                <a:latin typeface="Times New Roman" pitchFamily="18" charset="0"/>
              </a:rPr>
              <a:t>lập</a:t>
            </a:r>
            <a:r>
              <a:rPr lang="en-US" sz="34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FF0000"/>
                </a:solidFill>
                <a:latin typeface="Times New Roman" pitchFamily="18" charset="0"/>
              </a:rPr>
              <a:t>phương</a:t>
            </a:r>
            <a:endParaRPr lang="en-US" sz="34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" name="Rectangle 33"/>
          <p:cNvSpPr>
            <a:spLocks noChangeArrowheads="1"/>
          </p:cNvSpPr>
          <p:nvPr/>
        </p:nvSpPr>
        <p:spPr bwMode="auto">
          <a:xfrm>
            <a:off x="103829" y="1184884"/>
            <a:ext cx="9109164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3400" dirty="0">
                <a:latin typeface="Times New Roman" pitchFamily="18" charset="0"/>
              </a:rPr>
              <a:t>    </a:t>
            </a:r>
            <a:r>
              <a:rPr lang="en-US" sz="3400" dirty="0" err="1">
                <a:latin typeface="Times New Roman" pitchFamily="18" charset="0"/>
              </a:rPr>
              <a:t>Với</a:t>
            </a:r>
            <a:r>
              <a:rPr lang="en-US" sz="3400" dirty="0">
                <a:latin typeface="Times New Roman" pitchFamily="18" charset="0"/>
              </a:rPr>
              <a:t> A, B </a:t>
            </a:r>
            <a:r>
              <a:rPr lang="en-US" sz="3400" dirty="0" err="1">
                <a:latin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hai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biểu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thức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tùy</a:t>
            </a:r>
            <a:r>
              <a:rPr lang="en-US" sz="3400" dirty="0">
                <a:latin typeface="Times New Roman" pitchFamily="18" charset="0"/>
              </a:rPr>
              <a:t> ý, </a:t>
            </a:r>
            <a:r>
              <a:rPr lang="en-US" sz="3400" dirty="0" smtClean="0">
                <a:latin typeface="Times New Roman" pitchFamily="18" charset="0"/>
              </a:rPr>
              <a:t>ta </a:t>
            </a:r>
            <a:r>
              <a:rPr lang="en-US" sz="3400" dirty="0" err="1">
                <a:latin typeface="Times New Roman" pitchFamily="18" charset="0"/>
              </a:rPr>
              <a:t>luôn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có</a:t>
            </a:r>
            <a:r>
              <a:rPr lang="en-US" sz="3400" dirty="0">
                <a:latin typeface="Times New Roman" pitchFamily="18" charset="0"/>
              </a:rPr>
              <a:t>:</a:t>
            </a: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835572" y="2667000"/>
            <a:ext cx="13548622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Luyện</a:t>
            </a:r>
            <a:r>
              <a:rPr lang="en-US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en-US" sz="3400" b="1" dirty="0" smtClean="0">
                <a:solidFill>
                  <a:srgbClr val="FF0000"/>
                </a:solidFill>
                <a:latin typeface="Times New Roman" pitchFamily="18" charset="0"/>
              </a:rPr>
              <a:t>: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+ 27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>
                <a:latin typeface="Times New Roman" pitchFamily="18" charset="0"/>
                <a:cs typeface="Times New Roman" pitchFamily="18" charset="0"/>
              </a:rPr>
              <a:t>+ 8y</a:t>
            </a:r>
            <a:r>
              <a:rPr lang="fr-FR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600" dirty="0">
                <a:latin typeface="Times New Roman" pitchFamily="18" charset="0"/>
                <a:cs typeface="Times New Roman" pitchFamily="18" charset="0"/>
              </a:rPr>
              <a:t> – (x + 2y)(x</a:t>
            </a:r>
            <a:r>
              <a:rPr lang="fr-FR" sz="3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600" dirty="0">
                <a:latin typeface="Times New Roman" pitchFamily="18" charset="0"/>
                <a:cs typeface="Times New Roman" pitchFamily="18" charset="0"/>
              </a:rPr>
              <a:t> – 2xy + 4y</a:t>
            </a:r>
            <a:r>
              <a:rPr lang="fr-FR" sz="3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6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3886200" y="3884164"/>
            <a:ext cx="4683034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FF0000"/>
                </a:solidFill>
                <a:latin typeface="Times New Roman" pitchFamily="18" charset="0"/>
              </a:rPr>
              <a:t>                     </a:t>
            </a:r>
            <a:r>
              <a:rPr lang="en-US" sz="34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Giải</a:t>
            </a:r>
            <a:endParaRPr lang="en-US" sz="34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2438400" y="4839999"/>
            <a:ext cx="830580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ts val="857"/>
              </a:spcBef>
            </a:pP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+ 27 = x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+ 3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= (x + 3)(x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- 3x + 9)</a:t>
            </a:r>
            <a:endParaRPr lang="en-US" sz="3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2895600" y="6919290"/>
            <a:ext cx="9806773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ts val="857"/>
              </a:spcBef>
            </a:pP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smtClean="0">
                <a:latin typeface="Times New Roman" pitchFamily="18" charset="0"/>
              </a:rPr>
              <a:t>= 0</a:t>
            </a:r>
            <a:endParaRPr lang="en-US" sz="3400" u="sng" dirty="0">
              <a:latin typeface="Times New Roman" pitchFamily="18" charset="0"/>
            </a:endParaRP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2667000" y="5525894"/>
            <a:ext cx="1059180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ts val="857"/>
              </a:spcBef>
            </a:pP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</a:rPr>
              <a:t>2)  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+ 8y</a:t>
            </a:r>
            <a:r>
              <a:rPr lang="fr-FR" sz="32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 – (x + 2y)(x</a:t>
            </a:r>
            <a:r>
              <a:rPr lang="fr-FR" sz="3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 – 2xy + 4y</a:t>
            </a:r>
            <a:r>
              <a:rPr lang="fr-FR" sz="3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3049709" y="6324600"/>
            <a:ext cx="501396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ts val="857"/>
              </a:spcBef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= x</a:t>
            </a:r>
            <a:r>
              <a:rPr lang="en-US" sz="3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8y</a:t>
            </a:r>
            <a:r>
              <a:rPr lang="en-US" sz="3400" baseline="30000" dirty="0" smtClean="0">
                <a:latin typeface="Times New Roman" pitchFamily="18" charset="0"/>
                <a:cs typeface="Times New Roman" pitchFamily="18" charset="0"/>
              </a:rPr>
              <a:t>3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- (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8y</a:t>
            </a:r>
            <a:r>
              <a:rPr lang="en-US" sz="3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)</a:t>
            </a:r>
            <a:endParaRPr lang="en-US" sz="3400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53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3" grpId="0"/>
      <p:bldP spid="21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04800" y="763417"/>
            <a:ext cx="68884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Hiệu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hai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lập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ph</a:t>
            </a:r>
            <a:r>
              <a:rPr lang="vi-VN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ươ</a:t>
            </a:r>
            <a:r>
              <a:rPr lang="en-US" sz="3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ng</a:t>
            </a:r>
            <a:endParaRPr lang="en-US" sz="3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341120" y="1651278"/>
            <a:ext cx="688848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HĐ2: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– b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+ (- b)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749040" y="2337174"/>
            <a:ext cx="68884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0" dirty="0" smtClean="0">
                <a:solidFill>
                  <a:srgbClr val="0000FF"/>
                </a:solidFill>
                <a:latin typeface="Times New Roman" pitchFamily="18" charset="0"/>
              </a:rPr>
              <a:t>= (a +(- b))( a</a:t>
            </a:r>
            <a:r>
              <a:rPr lang="en-US" sz="3400" b="0" baseline="30000" dirty="0" smtClean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sz="3400" b="0" dirty="0" smtClean="0">
                <a:solidFill>
                  <a:srgbClr val="0000FF"/>
                </a:solidFill>
                <a:latin typeface="Times New Roman" pitchFamily="18" charset="0"/>
              </a:rPr>
              <a:t> - a.(-b) + (-b)</a:t>
            </a:r>
            <a:r>
              <a:rPr lang="en-US" sz="3400" b="0" baseline="30000" dirty="0" smtClean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sz="3400" b="0" dirty="0">
                <a:solidFill>
                  <a:srgbClr val="0000FF"/>
                </a:solidFill>
                <a:latin typeface="Times New Roman" pitchFamily="18" charset="0"/>
              </a:rPr>
              <a:t>) 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749040" y="3005394"/>
            <a:ext cx="730866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34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3400" b="0" dirty="0" smtClean="0">
                <a:solidFill>
                  <a:srgbClr val="0000FF"/>
                </a:solidFill>
                <a:latin typeface="Times New Roman" pitchFamily="18" charset="0"/>
              </a:rPr>
              <a:t>a - b)(a</a:t>
            </a:r>
            <a:r>
              <a:rPr lang="en-US" sz="3400" b="0" baseline="30000" dirty="0" smtClean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sz="3400" b="0" dirty="0">
                <a:solidFill>
                  <a:srgbClr val="0000FF"/>
                </a:solidFill>
                <a:latin typeface="Times New Roman" pitchFamily="18" charset="0"/>
              </a:rPr>
              <a:t>+ </a:t>
            </a:r>
            <a:r>
              <a:rPr lang="en-US" sz="3400" b="0" dirty="0" err="1">
                <a:solidFill>
                  <a:srgbClr val="0000FF"/>
                </a:solidFill>
                <a:latin typeface="Times New Roman" pitchFamily="18" charset="0"/>
              </a:rPr>
              <a:t>ab</a:t>
            </a:r>
            <a:r>
              <a:rPr lang="en-US" sz="3400" b="0" dirty="0">
                <a:solidFill>
                  <a:srgbClr val="0000FF"/>
                </a:solidFill>
                <a:latin typeface="Times New Roman" pitchFamily="18" charset="0"/>
              </a:rPr>
              <a:t> + b</a:t>
            </a:r>
            <a:r>
              <a:rPr lang="en-US" sz="3400" b="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3400" b="0" dirty="0">
                <a:solidFill>
                  <a:srgbClr val="0000FF"/>
                </a:solidFill>
                <a:latin typeface="Times New Roman" pitchFamily="18" charset="0"/>
              </a:rPr>
              <a:t>) 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1967438" y="3679190"/>
            <a:ext cx="730866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=&gt; </a:t>
            </a:r>
            <a:r>
              <a:rPr lang="en-US" sz="3400" dirty="0" smtClean="0">
                <a:latin typeface="Times New Roman" pitchFamily="18" charset="0"/>
              </a:rPr>
              <a:t>a</a:t>
            </a:r>
            <a:r>
              <a:rPr lang="en-US" sz="3400" baseline="30000" dirty="0" smtClean="0">
                <a:latin typeface="Times New Roman" pitchFamily="18" charset="0"/>
              </a:rPr>
              <a:t>3 </a:t>
            </a:r>
            <a:r>
              <a:rPr lang="en-US" sz="3400" dirty="0">
                <a:latin typeface="Times New Roman" pitchFamily="18" charset="0"/>
              </a:rPr>
              <a:t>- b</a:t>
            </a:r>
            <a:r>
              <a:rPr lang="en-US" sz="3400" baseline="30000" dirty="0">
                <a:latin typeface="Times New Roman" pitchFamily="18" charset="0"/>
              </a:rPr>
              <a:t>3 </a:t>
            </a:r>
            <a:r>
              <a:rPr lang="en-US" sz="3400" dirty="0">
                <a:latin typeface="Times New Roman" pitchFamily="18" charset="0"/>
              </a:rPr>
              <a:t>= (a - b)(a</a:t>
            </a:r>
            <a:r>
              <a:rPr lang="en-US" sz="3400" baseline="30000" dirty="0">
                <a:latin typeface="Times New Roman" pitchFamily="18" charset="0"/>
              </a:rPr>
              <a:t>2 </a:t>
            </a:r>
            <a:r>
              <a:rPr lang="en-US" sz="3400" dirty="0">
                <a:latin typeface="Times New Roman" pitchFamily="18" charset="0"/>
              </a:rPr>
              <a:t>+ </a:t>
            </a:r>
            <a:r>
              <a:rPr lang="en-US" sz="3400" dirty="0" err="1">
                <a:latin typeface="Times New Roman" pitchFamily="18" charset="0"/>
              </a:rPr>
              <a:t>ab</a:t>
            </a:r>
            <a:r>
              <a:rPr lang="en-US" sz="3400" dirty="0">
                <a:latin typeface="Times New Roman" pitchFamily="18" charset="0"/>
              </a:rPr>
              <a:t> + b</a:t>
            </a:r>
            <a:r>
              <a:rPr lang="en-US" sz="3400" baseline="30000" dirty="0">
                <a:latin typeface="Times New Roman" pitchFamily="18" charset="0"/>
              </a:rPr>
              <a:t>2</a:t>
            </a:r>
            <a:r>
              <a:rPr lang="en-US" sz="3400" dirty="0">
                <a:latin typeface="Times New Roman" pitchFamily="18" charset="0"/>
              </a:rPr>
              <a:t>)</a:t>
            </a:r>
            <a:endParaRPr lang="en-US" sz="3400" b="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38200" y="4351167"/>
            <a:ext cx="10746301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400" dirty="0" err="1">
                <a:solidFill>
                  <a:srgbClr val="FF3300"/>
                </a:solidFill>
                <a:latin typeface="Times New Roman" pitchFamily="18" charset="0"/>
              </a:rPr>
              <a:t>Với</a:t>
            </a:r>
            <a:r>
              <a:rPr lang="en-US" sz="3400" dirty="0">
                <a:solidFill>
                  <a:srgbClr val="FF3300"/>
                </a:solidFill>
                <a:latin typeface="Times New Roman" pitchFamily="18" charset="0"/>
              </a:rPr>
              <a:t> A, B </a:t>
            </a:r>
            <a:r>
              <a:rPr lang="en-US" sz="3400" dirty="0" err="1">
                <a:solidFill>
                  <a:srgbClr val="FF3300"/>
                </a:solidFill>
                <a:latin typeface="Times New Roman" pitchFamily="18" charset="0"/>
              </a:rPr>
              <a:t>là</a:t>
            </a:r>
            <a:r>
              <a:rPr lang="en-US" sz="3400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3300"/>
                </a:solidFill>
                <a:latin typeface="Times New Roman" pitchFamily="18" charset="0"/>
              </a:rPr>
              <a:t>hai</a:t>
            </a:r>
            <a:r>
              <a:rPr lang="en-US" sz="3400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3300"/>
                </a:solidFill>
                <a:latin typeface="Times New Roman" pitchFamily="18" charset="0"/>
              </a:rPr>
              <a:t>biểu</a:t>
            </a:r>
            <a:r>
              <a:rPr lang="en-US" sz="3400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3300"/>
                </a:solidFill>
                <a:latin typeface="Times New Roman" pitchFamily="18" charset="0"/>
              </a:rPr>
              <a:t>thức</a:t>
            </a:r>
            <a:r>
              <a:rPr lang="en-US" sz="3400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3300"/>
                </a:solidFill>
                <a:latin typeface="Times New Roman" pitchFamily="18" charset="0"/>
              </a:rPr>
              <a:t>tùy</a:t>
            </a:r>
            <a:r>
              <a:rPr lang="en-US" sz="3400" dirty="0">
                <a:solidFill>
                  <a:srgbClr val="FF3300"/>
                </a:solidFill>
                <a:latin typeface="Times New Roman" pitchFamily="18" charset="0"/>
              </a:rPr>
              <a:t> ý, ta </a:t>
            </a:r>
            <a:r>
              <a:rPr lang="en-US" sz="3400" dirty="0" err="1">
                <a:solidFill>
                  <a:srgbClr val="FF3300"/>
                </a:solidFill>
                <a:latin typeface="Times New Roman" pitchFamily="18" charset="0"/>
              </a:rPr>
              <a:t>luôn</a:t>
            </a:r>
            <a:r>
              <a:rPr lang="en-US" sz="3400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3300"/>
                </a:solidFill>
                <a:latin typeface="Times New Roman" pitchFamily="18" charset="0"/>
              </a:rPr>
              <a:t>có</a:t>
            </a:r>
            <a:r>
              <a:rPr lang="en-US" sz="3400" dirty="0">
                <a:solidFill>
                  <a:srgbClr val="FF33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25" name="Rectangle 33"/>
          <p:cNvSpPr>
            <a:spLocks noChangeArrowheads="1"/>
          </p:cNvSpPr>
          <p:nvPr/>
        </p:nvSpPr>
        <p:spPr bwMode="auto">
          <a:xfrm>
            <a:off x="457201" y="5867400"/>
            <a:ext cx="1333500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Ta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</a:rPr>
              <a:t>quy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</a:rPr>
              <a:t>ước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</a:rPr>
              <a:t>gọi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 (A</a:t>
            </a:r>
            <a:r>
              <a:rPr lang="en-US" sz="3200" i="1" baseline="30000" dirty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+AB + B</a:t>
            </a:r>
            <a:r>
              <a:rPr lang="en-US" sz="3200" i="1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là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bình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phương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thiếu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b="1" i="1" u="sng" dirty="0" err="1">
                <a:latin typeface="Times New Roman" pitchFamily="18" charset="0"/>
              </a:rPr>
              <a:t>tổng</a:t>
            </a:r>
            <a:r>
              <a:rPr lang="en-US" sz="3200" b="1" i="1" u="sng" dirty="0">
                <a:latin typeface="Times New Roman" pitchFamily="18" charset="0"/>
              </a:rPr>
              <a:t> A + B</a:t>
            </a:r>
            <a:r>
              <a:rPr lang="en-US" sz="3200" b="1" i="1" u="sng" dirty="0" smtClean="0">
                <a:latin typeface="Times New Roman" pitchFamily="18" charset="0"/>
              </a:rPr>
              <a:t>.</a:t>
            </a:r>
            <a:endParaRPr lang="en-US" sz="3200" b="1" u="sng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en-US" sz="3200" b="1" u="sng" dirty="0" smtClean="0">
                <a:solidFill>
                  <a:srgbClr val="0000FF"/>
                </a:solidFill>
                <a:latin typeface="Times New Roman" pitchFamily="18" charset="0"/>
              </a:rPr>
              <a:t>*</a:t>
            </a:r>
            <a:r>
              <a:rPr lang="en-US" sz="3200" b="1" u="sng" dirty="0" err="1">
                <a:solidFill>
                  <a:srgbClr val="0000FF"/>
                </a:solidFill>
                <a:latin typeface="Times New Roman" pitchFamily="18" charset="0"/>
              </a:rPr>
              <a:t>Phát</a:t>
            </a:r>
            <a:r>
              <a:rPr lang="en-US" sz="32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sz="3200" b="1" u="sng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3200" b="1" i="1" dirty="0" err="1">
                <a:solidFill>
                  <a:srgbClr val="0000FF"/>
                </a:solidFill>
                <a:latin typeface="Times New Roman" pitchFamily="18" charset="0"/>
              </a:rPr>
              <a:t>Hiệu</a:t>
            </a:r>
            <a:r>
              <a:rPr lang="en-US" sz="32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itchFamily="18" charset="0"/>
              </a:rPr>
              <a:t>lập</a:t>
            </a:r>
            <a:r>
              <a:rPr lang="en-US" sz="32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latin typeface="Times New Roman" pitchFamily="18" charset="0"/>
              </a:rPr>
              <a:t>phương</a:t>
            </a:r>
            <a:r>
              <a:rPr lang="en-US" sz="32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</a:rPr>
              <a:t>thức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bằng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tích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hiệu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hai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biểu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thức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với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bình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phương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thiếu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một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tổng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hai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biểu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thức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đó</a:t>
            </a:r>
            <a:r>
              <a:rPr lang="en-US" sz="3200" i="1" dirty="0">
                <a:latin typeface="Times New Roman" pitchFamily="18" charset="0"/>
              </a:rPr>
              <a:t>.</a:t>
            </a:r>
            <a:endParaRPr lang="en-US" sz="3200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676400" y="4918240"/>
            <a:ext cx="92202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en-US" sz="3400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B</a:t>
            </a:r>
            <a:r>
              <a:rPr lang="en-US" sz="3400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(A – B).(A</a:t>
            </a:r>
            <a:r>
              <a:rPr lang="en-US" sz="3400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AB + B</a:t>
            </a:r>
            <a:r>
              <a:rPr lang="en-US" sz="3400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)         </a:t>
            </a:r>
            <a:r>
              <a:rPr lang="en-US" sz="3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(7)</a:t>
            </a:r>
            <a:endParaRPr lang="en-US" sz="3400" b="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3697027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8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978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7" grpId="0"/>
      <p:bldP spid="19" grpId="0"/>
      <p:bldP spid="21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332300" y="223820"/>
            <a:ext cx="646176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 smtClean="0">
                <a:solidFill>
                  <a:srgbClr val="0000FF"/>
                </a:solidFill>
                <a:latin typeface="Times New Roman" pitchFamily="18" charset="0"/>
              </a:rPr>
              <a:t>2/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Hiệu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lập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phương</a:t>
            </a:r>
            <a:endParaRPr lang="en-US" sz="3400" b="1" u="sng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0" y="903021"/>
            <a:ext cx="10133992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  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Với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A, B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thức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tùy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ý, 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</a:rPr>
              <a:t>ta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luôn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3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7241640"/>
              </p:ext>
            </p:extLst>
          </p:nvPr>
        </p:nvGraphicFramePr>
        <p:xfrm>
          <a:off x="8077200" y="1045376"/>
          <a:ext cx="6329363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5" name="Equation" r:id="rId3" imgW="2120760" imgH="228600" progId="Equation.DSMT4">
                  <p:embed/>
                </p:oleObj>
              </mc:Choice>
              <mc:Fallback>
                <p:oleObj name="Equation" r:id="rId3" imgW="21207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1045376"/>
                        <a:ext cx="6329363" cy="512763"/>
                      </a:xfrm>
                      <a:prstGeom prst="rect">
                        <a:avLst/>
                      </a:prstGeom>
                      <a:solidFill>
                        <a:srgbClr val="DCF7BA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658910" y="1676400"/>
            <a:ext cx="13548622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3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Luyện</a:t>
            </a:r>
            <a:r>
              <a:rPr lang="en-US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en-US" sz="3400" b="1" dirty="0" smtClean="0">
                <a:solidFill>
                  <a:srgbClr val="FF0000"/>
                </a:solidFill>
                <a:latin typeface="Times New Roman" pitchFamily="18" charset="0"/>
              </a:rPr>
              <a:t>: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- 8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tích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2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3600" dirty="0">
                <a:latin typeface=".VnTime" pitchFamily="34" charset="0"/>
              </a:rPr>
              <a:t>(3x - 2y)(9x</a:t>
            </a:r>
            <a:r>
              <a:rPr lang="en-US" sz="3600" baseline="30000" dirty="0">
                <a:latin typeface=".VnTime" pitchFamily="34" charset="0"/>
              </a:rPr>
              <a:t>2</a:t>
            </a:r>
            <a:r>
              <a:rPr lang="en-US" sz="3600" dirty="0">
                <a:latin typeface=".VnTime" pitchFamily="34" charset="0"/>
              </a:rPr>
              <a:t> +6xy +4y</a:t>
            </a:r>
            <a:r>
              <a:rPr lang="en-US" sz="3600" baseline="30000" dirty="0">
                <a:latin typeface=".VnTime" pitchFamily="34" charset="0"/>
              </a:rPr>
              <a:t>2</a:t>
            </a:r>
            <a:r>
              <a:rPr lang="en-US" sz="3600" dirty="0">
                <a:latin typeface=".VnTime" pitchFamily="34" charset="0"/>
              </a:rPr>
              <a:t> )+8y</a:t>
            </a:r>
            <a:r>
              <a:rPr lang="en-US" sz="3600" baseline="30000" dirty="0">
                <a:latin typeface=".VnTime" pitchFamily="34" charset="0"/>
              </a:rPr>
              <a:t>3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58"/>
          <p:cNvSpPr>
            <a:spLocks noChangeArrowheads="1"/>
          </p:cNvSpPr>
          <p:nvPr/>
        </p:nvSpPr>
        <p:spPr bwMode="auto">
          <a:xfrm>
            <a:off x="1219199" y="4450268"/>
            <a:ext cx="8223753" cy="73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r>
              <a:rPr lang="en-US" sz="4000" dirty="0" smtClean="0">
                <a:solidFill>
                  <a:srgbClr val="FF0000"/>
                </a:solidFill>
                <a:latin typeface=".VnTime" pitchFamily="34" charset="0"/>
              </a:rPr>
              <a:t>2) 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(3x - 2y)(9x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+6xy +4y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)+8y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 </a:t>
            </a:r>
            <a:endParaRPr lang="en-US" sz="4000" baseline="30000" dirty="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20" name="Rectangle 59"/>
          <p:cNvSpPr>
            <a:spLocks noChangeArrowheads="1"/>
          </p:cNvSpPr>
          <p:nvPr/>
        </p:nvSpPr>
        <p:spPr bwMode="auto">
          <a:xfrm>
            <a:off x="1697685" y="5185598"/>
            <a:ext cx="8055915" cy="864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=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(3x - 2y)</a:t>
            </a:r>
            <a:r>
              <a:rPr lang="en-US" sz="4000" dirty="0" smtClean="0">
                <a:solidFill>
                  <a:srgbClr val="FF0000"/>
                </a:solidFill>
                <a:latin typeface=".VnTime" pitchFamily="34" charset="0"/>
              </a:rPr>
              <a:t>[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(3x)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+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3x.2y 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+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(2y)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FF0000"/>
                </a:solidFill>
                <a:latin typeface=".VnTime" pitchFamily="34" charset="0"/>
              </a:rPr>
              <a:t>]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+8y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endParaRPr lang="en-US" sz="4000" dirty="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21" name="Rectangle 60"/>
          <p:cNvSpPr>
            <a:spLocks noChangeArrowheads="1"/>
          </p:cNvSpPr>
          <p:nvPr/>
        </p:nvSpPr>
        <p:spPr bwMode="auto">
          <a:xfrm>
            <a:off x="1902242" y="6050468"/>
            <a:ext cx="7646800" cy="1628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=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(3x)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 - (2y)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+ 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8y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</a:p>
          <a:p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= 27x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- 8y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+ 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8y</a:t>
            </a:r>
            <a:r>
              <a:rPr lang="en-US" sz="4000" baseline="30000" dirty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 </a:t>
            </a:r>
          </a:p>
          <a:p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= 27x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endParaRPr lang="en-US" sz="4000" dirty="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5274171" y="2960097"/>
            <a:ext cx="3773054" cy="69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219200" y="3702817"/>
            <a:ext cx="691388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en-US" sz="4000" dirty="0" smtClean="0"/>
              <a:t>   </a:t>
            </a:r>
            <a:r>
              <a:rPr lang="vi-VN" sz="4000" dirty="0" smtClean="0">
                <a:latin typeface="+mj-lt"/>
              </a:rPr>
              <a:t>x</a:t>
            </a:r>
            <a:r>
              <a:rPr lang="vi-VN" sz="4000" baseline="30000" dirty="0" smtClean="0">
                <a:latin typeface="+mj-lt"/>
              </a:rPr>
              <a:t>3</a:t>
            </a:r>
            <a:r>
              <a:rPr lang="vi-VN" sz="4000" dirty="0" smtClean="0">
                <a:latin typeface="+mj-lt"/>
              </a:rPr>
              <a:t> </a:t>
            </a:r>
            <a:r>
              <a:rPr lang="en-US" sz="4000" dirty="0">
                <a:latin typeface="+mj-lt"/>
              </a:rPr>
              <a:t>-</a:t>
            </a:r>
            <a:r>
              <a:rPr lang="vi-VN" sz="4000" dirty="0">
                <a:latin typeface="+mj-lt"/>
              </a:rPr>
              <a:t> 8 = x</a:t>
            </a:r>
            <a:r>
              <a:rPr lang="vi-VN" sz="4000" baseline="30000" dirty="0">
                <a:latin typeface="+mj-lt"/>
              </a:rPr>
              <a:t>3</a:t>
            </a:r>
            <a:r>
              <a:rPr lang="vi-VN" sz="4000" dirty="0">
                <a:latin typeface="+mj-lt"/>
              </a:rPr>
              <a:t> </a:t>
            </a:r>
            <a:r>
              <a:rPr lang="en-US" sz="4000" dirty="0">
                <a:latin typeface="+mj-lt"/>
              </a:rPr>
              <a:t>-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smtClean="0">
                <a:latin typeface="+mj-lt"/>
              </a:rPr>
              <a:t>2</a:t>
            </a:r>
            <a:r>
              <a:rPr lang="vi-VN" sz="4000" baseline="30000" dirty="0" smtClean="0">
                <a:latin typeface="+mj-lt"/>
              </a:rPr>
              <a:t>3</a:t>
            </a:r>
            <a:endParaRPr lang="en-US" sz="4000" dirty="0">
              <a:latin typeface="+mj-lt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4878442" y="3721380"/>
            <a:ext cx="456451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4000" dirty="0"/>
              <a:t> </a:t>
            </a:r>
            <a:r>
              <a:rPr lang="vi-VN" sz="4000" dirty="0">
                <a:latin typeface="+mj-lt"/>
              </a:rPr>
              <a:t>= (x </a:t>
            </a:r>
            <a:r>
              <a:rPr lang="en-US" sz="4000" dirty="0">
                <a:latin typeface="+mj-lt"/>
              </a:rPr>
              <a:t>- </a:t>
            </a:r>
            <a:r>
              <a:rPr lang="vi-VN" sz="4000" dirty="0">
                <a:latin typeface="+mj-lt"/>
              </a:rPr>
              <a:t>2)(x</a:t>
            </a:r>
            <a:r>
              <a:rPr lang="vi-VN" sz="4000" baseline="30000" dirty="0">
                <a:latin typeface="+mj-lt"/>
              </a:rPr>
              <a:t>2</a:t>
            </a:r>
            <a:r>
              <a:rPr lang="en-US" sz="4000" dirty="0">
                <a:latin typeface="+mj-lt"/>
              </a:rPr>
              <a:t>+</a:t>
            </a:r>
            <a:r>
              <a:rPr lang="vi-VN" sz="4000" dirty="0">
                <a:latin typeface="+mj-lt"/>
              </a:rPr>
              <a:t> 2x + 4)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852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332300" y="223820"/>
            <a:ext cx="646176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 smtClean="0">
                <a:solidFill>
                  <a:srgbClr val="0000FF"/>
                </a:solidFill>
                <a:latin typeface="Times New Roman" pitchFamily="18" charset="0"/>
              </a:rPr>
              <a:t>2/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Hiệu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lập</a:t>
            </a:r>
            <a:r>
              <a:rPr lang="en-US" sz="3400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0000FF"/>
                </a:solidFill>
                <a:latin typeface="Times New Roman" pitchFamily="18" charset="0"/>
              </a:rPr>
              <a:t>phương</a:t>
            </a:r>
            <a:endParaRPr lang="en-US" sz="3400" b="1" u="sng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0" y="903021"/>
            <a:ext cx="10133992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  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Với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A, B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thức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tùy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ý, </a:t>
            </a:r>
            <a:r>
              <a:rPr lang="en-US" sz="3400" dirty="0" smtClean="0">
                <a:solidFill>
                  <a:srgbClr val="0000FF"/>
                </a:solidFill>
                <a:latin typeface="Times New Roman" pitchFamily="18" charset="0"/>
              </a:rPr>
              <a:t>ta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luôn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3400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3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8260765"/>
              </p:ext>
            </p:extLst>
          </p:nvPr>
        </p:nvGraphicFramePr>
        <p:xfrm>
          <a:off x="3629378" y="1737017"/>
          <a:ext cx="6329363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4" name="Equation" r:id="rId3" imgW="2120760" imgH="228600" progId="Equation.DSMT4">
                  <p:embed/>
                </p:oleObj>
              </mc:Choice>
              <mc:Fallback>
                <p:oleObj name="Equation" r:id="rId3" imgW="21207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9378" y="1737017"/>
                        <a:ext cx="6329363" cy="512763"/>
                      </a:xfrm>
                      <a:prstGeom prst="rect">
                        <a:avLst/>
                      </a:prstGeom>
                      <a:solidFill>
                        <a:srgbClr val="DCF7BA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768435" y="2582594"/>
            <a:ext cx="5589490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3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Vận</a:t>
            </a:r>
            <a:r>
              <a:rPr lang="en-US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dụng</a:t>
            </a:r>
            <a:r>
              <a:rPr lang="en-US" sz="34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59"/>
          <p:cNvSpPr>
            <a:spLocks noChangeArrowheads="1"/>
          </p:cNvSpPr>
          <p:nvPr/>
        </p:nvSpPr>
        <p:spPr bwMode="auto">
          <a:xfrm>
            <a:off x="3132740" y="4399062"/>
            <a:ext cx="8055915" cy="864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=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(x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+ 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)</a:t>
            </a:r>
            <a:r>
              <a:rPr lang="en-US" sz="4000" dirty="0" smtClean="0">
                <a:solidFill>
                  <a:srgbClr val="FF0000"/>
                </a:solidFill>
                <a:latin typeface=".VnTime" pitchFamily="34" charset="0"/>
              </a:rPr>
              <a:t>[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(x</a:t>
            </a:r>
            <a:r>
              <a:rPr lang="en-US" sz="4000" baseline="30000" dirty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)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 -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x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 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+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(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)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FF0000"/>
                </a:solidFill>
                <a:latin typeface=".VnTime" pitchFamily="34" charset="0"/>
              </a:rPr>
              <a:t>]</a:t>
            </a:r>
            <a:endParaRPr lang="en-US" sz="4000" dirty="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21" name="Rectangle 60"/>
          <p:cNvSpPr>
            <a:spLocks noChangeArrowheads="1"/>
          </p:cNvSpPr>
          <p:nvPr/>
        </p:nvSpPr>
        <p:spPr bwMode="auto">
          <a:xfrm>
            <a:off x="3132740" y="5029200"/>
            <a:ext cx="7646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= (x</a:t>
            </a:r>
            <a:r>
              <a:rPr lang="en-US" sz="4000" baseline="30000" dirty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 + y</a:t>
            </a:r>
            <a:r>
              <a:rPr lang="en-US" sz="4000" baseline="30000" dirty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)(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x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4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- x</a:t>
            </a:r>
            <a:r>
              <a:rPr lang="en-US" sz="4000" baseline="30000" dirty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 y</a:t>
            </a:r>
            <a:r>
              <a:rPr lang="en-US" sz="4000" baseline="30000" dirty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  +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4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)</a:t>
            </a: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5274171" y="2960097"/>
            <a:ext cx="3773054" cy="69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610056" y="3651611"/>
            <a:ext cx="691388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vi-VN" sz="4000" dirty="0" smtClean="0">
                <a:latin typeface="+mj-lt"/>
              </a:rPr>
              <a:t> x</a:t>
            </a:r>
            <a:r>
              <a:rPr lang="en-US" sz="4000" baseline="30000" dirty="0" smtClean="0">
                <a:latin typeface="+mj-lt"/>
              </a:rPr>
              <a:t>6</a:t>
            </a:r>
            <a:r>
              <a:rPr lang="vi-VN" sz="4000" dirty="0" smtClean="0">
                <a:latin typeface="+mj-lt"/>
              </a:rPr>
              <a:t> </a:t>
            </a:r>
            <a:r>
              <a:rPr lang="en-US" sz="4000" dirty="0" smtClean="0">
                <a:latin typeface="+mj-lt"/>
              </a:rPr>
              <a:t>+</a:t>
            </a:r>
            <a:r>
              <a:rPr lang="vi-VN" sz="4000" dirty="0" smtClean="0">
                <a:latin typeface="+mj-lt"/>
              </a:rPr>
              <a:t> </a:t>
            </a:r>
            <a:r>
              <a:rPr lang="en-US" sz="4000" dirty="0" smtClean="0">
                <a:latin typeface="+mj-lt"/>
              </a:rPr>
              <a:t>y</a:t>
            </a:r>
            <a:r>
              <a:rPr lang="en-US" sz="4000" baseline="30000" dirty="0" smtClean="0">
                <a:latin typeface="+mj-lt"/>
              </a:rPr>
              <a:t>6 </a:t>
            </a:r>
            <a:r>
              <a:rPr lang="en-US" sz="4000" dirty="0" smtClean="0">
                <a:latin typeface="+mj-lt"/>
              </a:rPr>
              <a:t> = 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(x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)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+ (y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)</a:t>
            </a:r>
            <a:r>
              <a:rPr lang="en-US" sz="4000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4000" dirty="0" smtClean="0">
                <a:solidFill>
                  <a:srgbClr val="0000FF"/>
                </a:solidFill>
                <a:latin typeface=".VnTime" pitchFamily="34" charset="0"/>
              </a:rPr>
              <a:t>  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9875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>
          <a:xfrm>
            <a:off x="277270" y="1086216"/>
            <a:ext cx="13898880" cy="6096000"/>
          </a:xfrm>
          <a:prstGeom prst="wedgeRectCallout">
            <a:avLst>
              <a:gd name="adj1" fmla="val -42328"/>
              <a:gd name="adj2" fmla="val 5430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651820" y="762000"/>
            <a:ext cx="11149781" cy="0"/>
          </a:xfrm>
          <a:prstGeom prst="lin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685800" y="1143000"/>
            <a:ext cx="12695184" cy="451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Trên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tập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bạn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Mai,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trình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bày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giải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toán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như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</a:rPr>
              <a:t>sau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  <a:p>
            <a:pPr>
              <a:spcBef>
                <a:spcPts val="857"/>
              </a:spcBef>
            </a:pPr>
            <a:r>
              <a:rPr lang="en-US" sz="3400" b="1" dirty="0">
                <a:latin typeface="Times New Roman" pitchFamily="18" charset="0"/>
              </a:rPr>
              <a:t>  1)    </a:t>
            </a:r>
            <a:r>
              <a:rPr lang="en-US" sz="3400" b="1" dirty="0" err="1">
                <a:latin typeface="Times New Roman" pitchFamily="18" charset="0"/>
              </a:rPr>
              <a:t>Khai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triển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hẳng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đẳng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thức</a:t>
            </a:r>
            <a:r>
              <a:rPr lang="en-US" sz="3400" b="1" dirty="0">
                <a:latin typeface="Times New Roman" pitchFamily="18" charset="0"/>
              </a:rPr>
              <a:t>.</a:t>
            </a:r>
          </a:p>
          <a:p>
            <a:pPr>
              <a:spcBef>
                <a:spcPts val="857"/>
              </a:spcBef>
            </a:pPr>
            <a:r>
              <a:rPr lang="en-US" sz="3400" b="1" dirty="0">
                <a:latin typeface="Times New Roman" pitchFamily="18" charset="0"/>
              </a:rPr>
              <a:t>	</a:t>
            </a:r>
            <a:r>
              <a:rPr lang="en-US" sz="3400" b="1" dirty="0" smtClean="0">
                <a:latin typeface="Times New Roman" pitchFamily="18" charset="0"/>
              </a:rPr>
              <a:t>     </a:t>
            </a:r>
            <a:r>
              <a:rPr lang="en-US" sz="4000" dirty="0" smtClean="0">
                <a:latin typeface="Times New Roman" pitchFamily="18" charset="0"/>
              </a:rPr>
              <a:t>8</a:t>
            </a:r>
            <a:r>
              <a:rPr lang="en-US" sz="4000" dirty="0" smtClean="0">
                <a:latin typeface=".VnTime" pitchFamily="34" charset="0"/>
              </a:rPr>
              <a:t>x</a:t>
            </a:r>
            <a:r>
              <a:rPr lang="en-US" sz="4000" baseline="30000" dirty="0" smtClean="0">
                <a:latin typeface=".VnTime" pitchFamily="34" charset="0"/>
              </a:rPr>
              <a:t>3</a:t>
            </a:r>
            <a:r>
              <a:rPr lang="en-US" sz="4000" dirty="0" smtClean="0">
                <a:latin typeface=".VnTime" pitchFamily="34" charset="0"/>
              </a:rPr>
              <a:t> </a:t>
            </a:r>
            <a:r>
              <a:rPr lang="en-US" sz="4000" dirty="0">
                <a:latin typeface=".VnTime" pitchFamily="34" charset="0"/>
              </a:rPr>
              <a:t>+ 27</a:t>
            </a:r>
            <a:endParaRPr lang="en-US" sz="34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  </a:t>
            </a:r>
          </a:p>
          <a:p>
            <a:pPr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2)    </a:t>
            </a:r>
            <a:r>
              <a:rPr lang="en-US" sz="3400" b="1" dirty="0" err="1">
                <a:latin typeface="Times New Roman" pitchFamily="18" charset="0"/>
              </a:rPr>
              <a:t>Viết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biểu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thức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dưới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dạng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tổng</a:t>
            </a:r>
            <a:r>
              <a:rPr lang="en-US" sz="3400" b="1" dirty="0">
                <a:latin typeface="Times New Roman" pitchFamily="18" charset="0"/>
              </a:rPr>
              <a:t> (</a:t>
            </a:r>
            <a:r>
              <a:rPr lang="en-US" sz="3400" b="1" dirty="0" err="1">
                <a:latin typeface="Times New Roman" pitchFamily="18" charset="0"/>
              </a:rPr>
              <a:t>hiệu</a:t>
            </a:r>
            <a:r>
              <a:rPr lang="en-US" sz="3400" b="1" dirty="0">
                <a:latin typeface="Times New Roman" pitchFamily="18" charset="0"/>
              </a:rPr>
              <a:t>). </a:t>
            </a:r>
          </a:p>
          <a:p>
            <a:pPr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	</a:t>
            </a:r>
            <a:r>
              <a:rPr lang="en-US" sz="4000" dirty="0">
                <a:latin typeface=".VnTime" pitchFamily="34" charset="0"/>
              </a:rPr>
              <a:t>(x - 2y)(x</a:t>
            </a:r>
            <a:r>
              <a:rPr lang="en-US" sz="4000" baseline="30000" dirty="0"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 + 2xy + </a:t>
            </a:r>
            <a:r>
              <a:rPr lang="en-US" sz="4000" dirty="0" smtClean="0">
                <a:latin typeface=".VnTime" pitchFamily="34" charset="0"/>
              </a:rPr>
              <a:t>4y</a:t>
            </a:r>
            <a:r>
              <a:rPr lang="en-US" sz="4000" baseline="30000" dirty="0" smtClean="0"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)</a:t>
            </a:r>
            <a:endParaRPr lang="en-US" sz="34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4688384" y="3291049"/>
            <a:ext cx="8412480" cy="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.VnTime" pitchFamily="34" charset="0"/>
              </a:rPr>
              <a:t>= (8x + 3)(64x</a:t>
            </a:r>
            <a:r>
              <a:rPr lang="en-US" sz="4000" baseline="30000" dirty="0"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 </a:t>
            </a:r>
            <a:r>
              <a:rPr lang="en-US" sz="4000" dirty="0" smtClean="0">
                <a:latin typeface=".VnTime" pitchFamily="34" charset="0"/>
              </a:rPr>
              <a:t>- </a:t>
            </a:r>
            <a:r>
              <a:rPr lang="en-US" sz="4000" dirty="0">
                <a:latin typeface=".VnTime" pitchFamily="34" charset="0"/>
              </a:rPr>
              <a:t>24x + 9)</a:t>
            </a:r>
          </a:p>
        </p:txBody>
      </p:sp>
      <p:pic>
        <p:nvPicPr>
          <p:cNvPr id="28" name="Picture 2" descr="C:\Users\nh\Desktop\BÉ SEN\Untitled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767" y="6705600"/>
            <a:ext cx="1638979" cy="152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311534" y="5799796"/>
            <a:ext cx="9509760" cy="136300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Theo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bạn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Mai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đúng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hay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sai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	 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Nếu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sai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hãy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sửa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sai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" name="Rectangle 12"/>
          <p:cNvSpPr>
            <a:spLocks noChangeArrowheads="1"/>
          </p:cNvSpPr>
          <p:nvPr/>
        </p:nvSpPr>
        <p:spPr bwMode="auto">
          <a:xfrm>
            <a:off x="4666216" y="2481942"/>
            <a:ext cx="9421088" cy="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ts val="857"/>
              </a:spcBef>
            </a:pPr>
            <a:r>
              <a:rPr lang="en-US" sz="4000" dirty="0">
                <a:latin typeface=".VnTime" pitchFamily="34" charset="0"/>
              </a:rPr>
              <a:t>= </a:t>
            </a:r>
            <a:r>
              <a:rPr lang="en-US" sz="4000" dirty="0">
                <a:latin typeface="Times New Roman" pitchFamily="18" charset="0"/>
              </a:rPr>
              <a:t>8</a:t>
            </a:r>
            <a:r>
              <a:rPr lang="en-US" sz="4000" dirty="0">
                <a:latin typeface=".VnTime" pitchFamily="34" charset="0"/>
              </a:rPr>
              <a:t>x</a:t>
            </a:r>
            <a:r>
              <a:rPr lang="en-US" sz="4000" baseline="30000" dirty="0">
                <a:latin typeface=".VnTime" pitchFamily="34" charset="0"/>
              </a:rPr>
              <a:t>3</a:t>
            </a:r>
            <a:r>
              <a:rPr lang="en-US" sz="4000" dirty="0">
                <a:latin typeface=".VnTime" pitchFamily="34" charset="0"/>
              </a:rPr>
              <a:t> + 3</a:t>
            </a:r>
            <a:r>
              <a:rPr lang="en-US" sz="4000" baseline="30000" dirty="0">
                <a:latin typeface=".VnTime" pitchFamily="34" charset="0"/>
              </a:rPr>
              <a:t>3 </a:t>
            </a:r>
            <a:r>
              <a:rPr lang="en-US" sz="4000" dirty="0">
                <a:latin typeface=".VnTime" pitchFamily="34" charset="0"/>
              </a:rPr>
              <a:t>= (8x + 3)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[</a:t>
            </a:r>
            <a:r>
              <a:rPr lang="en-US" sz="4000" dirty="0">
                <a:latin typeface=".VnTime" pitchFamily="34" charset="0"/>
              </a:rPr>
              <a:t>(8x)</a:t>
            </a:r>
            <a:r>
              <a:rPr lang="en-US" sz="4000" baseline="30000" dirty="0"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 </a:t>
            </a:r>
            <a:r>
              <a:rPr lang="en-US" sz="4000" dirty="0" smtClean="0">
                <a:latin typeface=".VnTime" pitchFamily="34" charset="0"/>
              </a:rPr>
              <a:t>- </a:t>
            </a:r>
            <a:r>
              <a:rPr lang="en-US" sz="4000" dirty="0">
                <a:latin typeface=".VnTime" pitchFamily="34" charset="0"/>
              </a:rPr>
              <a:t>8x.3 + 3</a:t>
            </a:r>
            <a:r>
              <a:rPr lang="en-US" sz="4000" baseline="30000" dirty="0">
                <a:latin typeface=".VnTime" pitchFamily="34" charset="0"/>
              </a:rPr>
              <a:t>2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]</a:t>
            </a:r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7193280" y="5000626"/>
            <a:ext cx="3169920" cy="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.VnTime" pitchFamily="34" charset="0"/>
              </a:rPr>
              <a:t>= x</a:t>
            </a:r>
            <a:r>
              <a:rPr lang="en-US" sz="4000" baseline="30000" dirty="0">
                <a:latin typeface=".VnTime" pitchFamily="34" charset="0"/>
              </a:rPr>
              <a:t>3</a:t>
            </a:r>
            <a:r>
              <a:rPr lang="en-US" sz="4000" dirty="0">
                <a:latin typeface=".VnTime" pitchFamily="34" charset="0"/>
              </a:rPr>
              <a:t> </a:t>
            </a:r>
            <a:r>
              <a:rPr lang="en-US" sz="4000" dirty="0" smtClean="0">
                <a:latin typeface=".VnTime" pitchFamily="34" charset="0"/>
              </a:rPr>
              <a:t>- </a:t>
            </a:r>
            <a:r>
              <a:rPr lang="en-US" sz="4000" dirty="0">
                <a:latin typeface=".VnTime" pitchFamily="34" charset="0"/>
              </a:rPr>
              <a:t>2y</a:t>
            </a:r>
            <a:r>
              <a:rPr lang="en-US" sz="4000" baseline="30000" dirty="0">
                <a:latin typeface=".VnTime" pitchFamily="34" charset="0"/>
              </a:rPr>
              <a:t>3</a:t>
            </a:r>
            <a:endParaRPr lang="en-US" sz="40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7226710" y="5047103"/>
            <a:ext cx="3901440" cy="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.VnTime" pitchFamily="34" charset="0"/>
              </a:rPr>
              <a:t>= x</a:t>
            </a:r>
            <a:r>
              <a:rPr lang="en-US" sz="4000" baseline="30000" dirty="0">
                <a:latin typeface=".VnTime" pitchFamily="34" charset="0"/>
              </a:rPr>
              <a:t>3</a:t>
            </a:r>
            <a:r>
              <a:rPr lang="en-US" sz="4000" dirty="0">
                <a:latin typeface=".VnTime" pitchFamily="34" charset="0"/>
              </a:rPr>
              <a:t> </a:t>
            </a:r>
            <a:r>
              <a:rPr lang="en-US" sz="4000" dirty="0" smtClean="0">
                <a:latin typeface=".VnTime" pitchFamily="34" charset="0"/>
              </a:rPr>
              <a:t>- 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(</a:t>
            </a:r>
            <a:r>
              <a:rPr lang="en-US" sz="4000" dirty="0">
                <a:latin typeface=".VnTime" pitchFamily="34" charset="0"/>
              </a:rPr>
              <a:t>2y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)</a:t>
            </a:r>
            <a:r>
              <a:rPr lang="en-US" sz="4000" baseline="30000" dirty="0">
                <a:latin typeface=".VnTime" pitchFamily="34" charset="0"/>
              </a:rPr>
              <a:t>3</a:t>
            </a:r>
            <a:endParaRPr lang="en-US" sz="40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1" name="Rectangle 12"/>
          <p:cNvSpPr>
            <a:spLocks noChangeArrowheads="1"/>
          </p:cNvSpPr>
          <p:nvPr/>
        </p:nvSpPr>
        <p:spPr bwMode="auto">
          <a:xfrm>
            <a:off x="4688384" y="3398362"/>
            <a:ext cx="8412480" cy="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.VnTime" pitchFamily="34" charset="0"/>
              </a:rPr>
              <a:t>= (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x + 3)(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4</a:t>
            </a:r>
            <a:r>
              <a:rPr lang="en-US" sz="4000" dirty="0">
                <a:latin typeface=".VnTime" pitchFamily="34" charset="0"/>
              </a:rPr>
              <a:t>x</a:t>
            </a:r>
            <a:r>
              <a:rPr lang="en-US" sz="4000" baseline="30000" dirty="0"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 </a:t>
            </a:r>
            <a:r>
              <a:rPr lang="en-US" sz="4000" dirty="0" smtClean="0">
                <a:latin typeface=".VnTime" pitchFamily="34" charset="0"/>
              </a:rPr>
              <a:t>- </a:t>
            </a:r>
            <a:r>
              <a:rPr lang="en-US" sz="4000" dirty="0" smtClean="0">
                <a:solidFill>
                  <a:srgbClr val="FF0000"/>
                </a:solidFill>
                <a:latin typeface=".VnTime" pitchFamily="34" charset="0"/>
              </a:rPr>
              <a:t>6</a:t>
            </a:r>
            <a:r>
              <a:rPr lang="en-US" sz="4000" dirty="0" smtClean="0">
                <a:latin typeface=".VnTime" pitchFamily="34" charset="0"/>
              </a:rPr>
              <a:t>x </a:t>
            </a:r>
            <a:r>
              <a:rPr lang="en-US" sz="4000" dirty="0">
                <a:latin typeface=".VnTime" pitchFamily="34" charset="0"/>
              </a:rPr>
              <a:t>+ 9)</a:t>
            </a:r>
          </a:p>
        </p:txBody>
      </p:sp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4672511" y="2486026"/>
            <a:ext cx="3143431" cy="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ts val="857"/>
              </a:spcBef>
            </a:pPr>
            <a:r>
              <a:rPr lang="en-US" sz="4000" dirty="0">
                <a:latin typeface=".VnTime" pitchFamily="34" charset="0"/>
              </a:rPr>
              <a:t>= 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(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4000" dirty="0">
                <a:latin typeface=".VnTime" pitchFamily="34" charset="0"/>
              </a:rPr>
              <a:t>x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)</a:t>
            </a:r>
            <a:r>
              <a:rPr lang="en-US" sz="4000" baseline="30000" dirty="0">
                <a:latin typeface=".VnTime" pitchFamily="34" charset="0"/>
              </a:rPr>
              <a:t>3</a:t>
            </a:r>
            <a:r>
              <a:rPr lang="en-US" sz="4000" dirty="0">
                <a:latin typeface=".VnTime" pitchFamily="34" charset="0"/>
              </a:rPr>
              <a:t> + 3</a:t>
            </a:r>
            <a:r>
              <a:rPr lang="en-US" sz="4000" baseline="30000" dirty="0">
                <a:latin typeface=".VnTime" pitchFamily="34" charset="0"/>
              </a:rPr>
              <a:t>3 </a:t>
            </a:r>
            <a:endParaRPr lang="en-US" sz="4000" dirty="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9779674" y="5057028"/>
            <a:ext cx="2956560" cy="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.VnTime" pitchFamily="34" charset="0"/>
              </a:rPr>
              <a:t>= x</a:t>
            </a:r>
            <a:r>
              <a:rPr lang="en-US" sz="4000" baseline="30000" dirty="0">
                <a:latin typeface=".VnTime" pitchFamily="34" charset="0"/>
              </a:rPr>
              <a:t>3</a:t>
            </a:r>
            <a:r>
              <a:rPr lang="en-US" sz="4000" dirty="0">
                <a:latin typeface=".VnTime" pitchFamily="34" charset="0"/>
              </a:rPr>
              <a:t> </a:t>
            </a:r>
            <a:r>
              <a:rPr lang="en-US" sz="4000" dirty="0" smtClean="0">
                <a:latin typeface=".VnTime" pitchFamily="34" charset="0"/>
              </a:rPr>
              <a:t>- </a:t>
            </a:r>
            <a:r>
              <a:rPr lang="en-US" sz="4000" dirty="0">
                <a:latin typeface=".VnTime" pitchFamily="34" charset="0"/>
              </a:rPr>
              <a:t>8y</a:t>
            </a:r>
            <a:r>
              <a:rPr lang="en-US" sz="4000" baseline="30000" dirty="0">
                <a:latin typeface=".VnTime" pitchFamily="34" charset="0"/>
              </a:rPr>
              <a:t>3</a:t>
            </a:r>
            <a:endParaRPr lang="en-US" sz="40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0" y="0"/>
            <a:ext cx="14630400" cy="6858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Tiết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</a:rPr>
              <a:t>13: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</a:rPr>
              <a:t>5   -  NHỮNG 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HẰNG ĐẲNG THỨC ĐÁNG NHỚ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tiếp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theo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7046530" y="2481942"/>
            <a:ext cx="7223760" cy="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ts val="857"/>
              </a:spcBef>
            </a:pPr>
            <a:r>
              <a:rPr lang="en-US" sz="4000" baseline="30000" dirty="0" smtClean="0">
                <a:latin typeface=".VnTime" pitchFamily="34" charset="0"/>
              </a:rPr>
              <a:t> </a:t>
            </a:r>
            <a:r>
              <a:rPr lang="en-US" sz="4000" dirty="0">
                <a:latin typeface=".VnTime" pitchFamily="34" charset="0"/>
              </a:rPr>
              <a:t>= (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x + 3)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[</a:t>
            </a:r>
            <a:r>
              <a:rPr lang="en-US" sz="4000" dirty="0">
                <a:latin typeface=".VnTime" pitchFamily="34" charset="0"/>
              </a:rPr>
              <a:t>(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x)</a:t>
            </a:r>
            <a:r>
              <a:rPr lang="en-US" sz="4000" baseline="30000" dirty="0"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 </a:t>
            </a:r>
            <a:r>
              <a:rPr lang="en-US" sz="4000" dirty="0" smtClean="0">
                <a:latin typeface=".VnTime" pitchFamily="34" charset="0"/>
              </a:rPr>
              <a:t>- </a:t>
            </a:r>
            <a:r>
              <a:rPr lang="en-US" sz="4000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4000" dirty="0">
                <a:latin typeface=".VnTime" pitchFamily="34" charset="0"/>
              </a:rPr>
              <a:t>x.3 + 3</a:t>
            </a:r>
            <a:r>
              <a:rPr lang="en-US" sz="4000" baseline="30000" dirty="0">
                <a:latin typeface=".VnTime" pitchFamily="34" charset="0"/>
              </a:rPr>
              <a:t>2</a:t>
            </a:r>
            <a:r>
              <a:rPr lang="en-US" sz="4000" dirty="0">
                <a:solidFill>
                  <a:srgbClr val="0000FF"/>
                </a:solidFill>
                <a:latin typeface=".VnTime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554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7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1"/>
      <p:bldP spid="4" grpId="0"/>
      <p:bldP spid="38" grpId="1"/>
      <p:bldP spid="39" grpId="1"/>
      <p:bldP spid="40" grpId="0"/>
      <p:bldP spid="41" grpId="0"/>
      <p:bldP spid="42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1117</Words>
  <Application>Microsoft Office PowerPoint</Application>
  <PresentationFormat>Custom</PresentationFormat>
  <Paragraphs>120</Paragraphs>
  <Slides>17</Slides>
  <Notes>1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  <vt:variant>
        <vt:lpstr>Custom Shows</vt:lpstr>
      </vt:variant>
      <vt:variant>
        <vt:i4>1</vt:i4>
      </vt:variant>
    </vt:vector>
  </HeadingPairs>
  <TitlesOfParts>
    <vt:vector size="20" baseType="lpstr">
      <vt:lpstr>Office Theme</vt:lpstr>
      <vt:lpstr>Equation</vt:lpstr>
      <vt:lpstr>PowerPoint Presentation</vt:lpstr>
      <vt:lpstr>HOẠT ĐỘNG 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Luật chơi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andongnhi.violet.vn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Kinh kha</dc:creator>
  <cp:lastModifiedBy>NHOC2ANMY</cp:lastModifiedBy>
  <cp:revision>160</cp:revision>
  <dcterms:created xsi:type="dcterms:W3CDTF">2014-07-11T10:00:44Z</dcterms:created>
  <dcterms:modified xsi:type="dcterms:W3CDTF">2023-11-15T13:33:53Z</dcterms:modified>
</cp:coreProperties>
</file>