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</p:sldMasterIdLst>
  <p:notesMasterIdLst>
    <p:notesMasterId r:id="rId32"/>
  </p:notesMasterIdLst>
  <p:sldIdLst>
    <p:sldId id="303" r:id="rId2"/>
    <p:sldId id="256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62" r:id="rId20"/>
    <p:sldId id="300" r:id="rId21"/>
    <p:sldId id="278" r:id="rId22"/>
    <p:sldId id="302" r:id="rId23"/>
    <p:sldId id="283" r:id="rId24"/>
    <p:sldId id="285" r:id="rId25"/>
    <p:sldId id="286" r:id="rId26"/>
    <p:sldId id="287" r:id="rId27"/>
    <p:sldId id="288" r:id="rId28"/>
    <p:sldId id="289" r:id="rId29"/>
    <p:sldId id="301" r:id="rId30"/>
    <p:sldId id="29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32" autoAdjust="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28B9A-F7C9-44AA-A3EF-442CCEBC9016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5BD35-0782-4256-8424-C3F8F0A42F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8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8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1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5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7617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6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563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322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77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23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3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9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8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7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864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53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0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5A77CAD-1099-4FF6-85E3-D584AC6D410E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4A2E6E4-BFBF-4ED6-8F3B-31B84F33BD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3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  <p:sldLayoutId id="214748391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9.png"/><Relationship Id="rId12" Type="http://schemas.openxmlformats.org/officeDocument/2006/relationships/image" Target="../media/image51.png"/><Relationship Id="rId2" Type="http://schemas.openxmlformats.org/officeDocument/2006/relationships/audio" Target="../media/media1.MP3"/><Relationship Id="rId16" Type="http://schemas.microsoft.com/office/2007/relationships/hdphoto" Target="../media/hdphoto4.wdp"/><Relationship Id="rId1" Type="http://schemas.microsoft.com/office/2007/relationships/media" Target="../media/media1.MP3"/><Relationship Id="rId6" Type="http://schemas.openxmlformats.org/officeDocument/2006/relationships/image" Target="../media/image48.jpeg"/><Relationship Id="rId11" Type="http://schemas.microsoft.com/office/2007/relationships/hdphoto" Target="../media/hdphoto2.wdp"/><Relationship Id="rId5" Type="http://schemas.openxmlformats.org/officeDocument/2006/relationships/audio" Target="../media/audio2.wav"/><Relationship Id="rId15" Type="http://schemas.openxmlformats.org/officeDocument/2006/relationships/image" Target="../media/image53.png"/><Relationship Id="rId10" Type="http://schemas.openxmlformats.org/officeDocument/2006/relationships/image" Target="../media/image50.png"/><Relationship Id="rId4" Type="http://schemas.openxmlformats.org/officeDocument/2006/relationships/audio" Target="../media/audio1.wav"/><Relationship Id="rId9" Type="http://schemas.openxmlformats.org/officeDocument/2006/relationships/slide" Target="slide24.xml"/><Relationship Id="rId1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slide" Target="slide5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48918" y="473839"/>
            <a:ext cx="4329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THCS </a:t>
            </a:r>
            <a:r>
              <a:rPr lang="vi-VN" sz="2800" b="1" spc="5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 MỸ </a:t>
            </a:r>
            <a:endParaRPr lang="en-US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82973" y="2004101"/>
            <a:ext cx="86481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</a:t>
            </a:r>
            <a:b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THẦY, CÔ GIÁO </a:t>
            </a:r>
          </a:p>
        </p:txBody>
      </p:sp>
      <p:sp>
        <p:nvSpPr>
          <p:cNvPr id="6" name="Rectangle 5"/>
          <p:cNvSpPr/>
          <p:nvPr/>
        </p:nvSpPr>
        <p:spPr>
          <a:xfrm>
            <a:off x="2843284" y="4396139"/>
            <a:ext cx="6096000" cy="11849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DỰ GIỜ MÔN CÔNG NGHỆ</a:t>
            </a:r>
          </a:p>
          <a:p>
            <a:pPr algn="ctr">
              <a:spcBef>
                <a:spcPts val="600"/>
              </a:spcBef>
              <a:spcAft>
                <a:spcPts val="1200"/>
              </a:spcAft>
              <a:defRPr/>
            </a:pPr>
            <a:r>
              <a:rPr lang="en-US" sz="2800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6</a:t>
            </a:r>
            <a:endParaRPr lang="en-US" sz="28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flowers_fr0205-1">
            <a:extLst>
              <a:ext uri="{FF2B5EF4-FFF2-40B4-BE49-F238E27FC236}">
                <a16:creationId xmlns="" xmlns:a16="http://schemas.microsoft.com/office/drawing/2014/main" id="{D982F8F1-4D02-4E84-92E3-798FE272E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183723"/>
            <a:ext cx="11627891" cy="651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5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6" y="687976"/>
            <a:ext cx="4946469" cy="561702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225143" y="2579914"/>
            <a:ext cx="2447108" cy="1767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029303" y="2319745"/>
            <a:ext cx="3239589" cy="245228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5153891" y="36945"/>
            <a:ext cx="2780145" cy="2282800"/>
          </a:xfrm>
          <a:prstGeom prst="cloudCallout">
            <a:avLst>
              <a:gd name="adj1" fmla="val -49404"/>
              <a:gd name="adj2" fmla="val 765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2994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26" y="719273"/>
            <a:ext cx="5007428" cy="55631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2" y="719273"/>
            <a:ext cx="5181600" cy="5563144"/>
          </a:xfrm>
          <a:prstGeom prst="rect">
            <a:avLst/>
          </a:prstGeom>
        </p:spPr>
      </p:pic>
      <p:sp>
        <p:nvSpPr>
          <p:cNvPr id="6" name="Right Arrow 5">
            <a:hlinkClick r:id="rId4" action="ppaction://hlinksldjump"/>
          </p:cNvPr>
          <p:cNvSpPr/>
          <p:nvPr/>
        </p:nvSpPr>
        <p:spPr>
          <a:xfrm>
            <a:off x="11190514" y="6383382"/>
            <a:ext cx="574765" cy="4746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2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7" y="687978"/>
            <a:ext cx="4280263" cy="5495108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4920344" y="2934789"/>
            <a:ext cx="2743200" cy="17852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át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959634" y="2063932"/>
            <a:ext cx="3561806" cy="374468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4645891" y="0"/>
            <a:ext cx="2881745" cy="2373746"/>
          </a:xfrm>
          <a:prstGeom prst="cloudCallout">
            <a:avLst>
              <a:gd name="adj1" fmla="val -52697"/>
              <a:gd name="adj2" fmla="val 605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múc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73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" y="321400"/>
            <a:ext cx="6860177" cy="6267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169" y="321400"/>
            <a:ext cx="4037648" cy="32316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169" y="3666836"/>
            <a:ext cx="4023360" cy="2922014"/>
          </a:xfrm>
          <a:prstGeom prst="rect">
            <a:avLst/>
          </a:prstGeom>
        </p:spPr>
      </p:pic>
      <p:sp>
        <p:nvSpPr>
          <p:cNvPr id="2" name="Right Arrow 1">
            <a:hlinkClick r:id="rId5" action="ppaction://hlinksldjump"/>
          </p:cNvPr>
          <p:cNvSpPr/>
          <p:nvPr/>
        </p:nvSpPr>
        <p:spPr>
          <a:xfrm>
            <a:off x="11286836" y="6400800"/>
            <a:ext cx="729673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3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1123372"/>
            <a:ext cx="3248314" cy="21740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3537527"/>
            <a:ext cx="3248314" cy="2521528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4174837" y="2516908"/>
            <a:ext cx="2918691" cy="1856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546109" y="1939636"/>
            <a:ext cx="4230255" cy="345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cát,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 măng</a:t>
            </a:r>
            <a:r>
              <a:rPr lang="vi-VN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3953163" y="0"/>
            <a:ext cx="3790661" cy="2276763"/>
          </a:xfrm>
          <a:prstGeom prst="cloudCallout">
            <a:avLst>
              <a:gd name="adj1" fmla="val -49890"/>
              <a:gd name="adj2" fmla="val 915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57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64" y="397162"/>
            <a:ext cx="6262255" cy="60729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5" y="397162"/>
            <a:ext cx="5116946" cy="6072909"/>
          </a:xfrm>
          <a:prstGeom prst="rect">
            <a:avLst/>
          </a:prstGeom>
        </p:spPr>
      </p:pic>
      <p:sp>
        <p:nvSpPr>
          <p:cNvPr id="9" name="Right Arrow 8">
            <a:hlinkClick r:id="rId4" action="ppaction://hlinksldjump"/>
          </p:cNvPr>
          <p:cNvSpPr/>
          <p:nvPr/>
        </p:nvSpPr>
        <p:spPr>
          <a:xfrm>
            <a:off x="10797309" y="6234545"/>
            <a:ext cx="1043709" cy="6234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10" y="1027612"/>
            <a:ext cx="4606834" cy="4484914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5216435" y="2882537"/>
            <a:ext cx="2246812" cy="1454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576458" y="1924594"/>
            <a:ext cx="4302034" cy="345730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4920345" y="0"/>
            <a:ext cx="3394980" cy="2676525"/>
          </a:xfrm>
          <a:prstGeom prst="cloudCallout">
            <a:avLst>
              <a:gd name="adj1" fmla="val -45729"/>
              <a:gd name="adj2" fmla="val 653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54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825" y="998355"/>
            <a:ext cx="4676231" cy="4113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" y="998355"/>
            <a:ext cx="5286103" cy="41135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2437" y="5451918"/>
            <a:ext cx="3422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1029" y="5547360"/>
            <a:ext cx="3709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82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44040" y="85725"/>
            <a:ext cx="833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495067"/>
              </p:ext>
            </p:extLst>
          </p:nvPr>
        </p:nvGraphicFramePr>
        <p:xfrm>
          <a:off x="323850" y="776363"/>
          <a:ext cx="11734800" cy="6081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400">
                  <a:extLst>
                    <a:ext uri="{9D8B030D-6E8A-4147-A177-3AD203B41FA5}">
                      <a16:colId xmlns:a16="http://schemas.microsoft.com/office/drawing/2014/main" xmlns="" val="1872370457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xmlns="" val="2708076671"/>
                    </a:ext>
                  </a:extLst>
                </a:gridCol>
              </a:tblGrid>
              <a:tr h="67930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0982223"/>
                  </a:ext>
                </a:extLst>
              </a:tr>
              <a:tr h="90992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Gỗ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sàn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đỡ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9579207"/>
                  </a:ext>
                </a:extLst>
              </a:tr>
              <a:tr h="90992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Gạch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ngói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tường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en-US" sz="28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0585667"/>
                  </a:ext>
                </a:extLst>
              </a:tr>
              <a:tr h="90992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tường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với</a:t>
                      </a:r>
                      <a:r>
                        <a:rPr lang="vi-VN" sz="28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cát,</a:t>
                      </a:r>
                      <a:r>
                        <a:rPr lang="en-US" sz="28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xi măng</a:t>
                      </a:r>
                      <a:r>
                        <a:rPr lang="vi-VN" sz="28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và</a:t>
                      </a:r>
                      <a:r>
                        <a:rPr lang="en-US" sz="28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9270566"/>
                  </a:ext>
                </a:extLst>
              </a:tr>
              <a:tr h="6779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Thép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4486779"/>
                  </a:ext>
                </a:extLst>
              </a:tr>
              <a:tr h="90992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Cát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xi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măng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vữa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02650423"/>
                  </a:ext>
                </a:extLst>
              </a:tr>
              <a:tr h="90992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măng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vữa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2403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185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8274" y="513806"/>
            <a:ext cx="1012806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sơn, tôn, lá, thạch cao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10" y="1551710"/>
            <a:ext cx="4271487" cy="24202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596" y="1551710"/>
            <a:ext cx="3366841" cy="24202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7" y="1551710"/>
            <a:ext cx="4038600" cy="227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66" y="4071938"/>
            <a:ext cx="5130871" cy="265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5" y="4071938"/>
            <a:ext cx="5815013" cy="265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48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063" y="1613536"/>
            <a:ext cx="8560526" cy="43368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687977"/>
            <a:ext cx="975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3. Bài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5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iscussion premium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4" y="54857"/>
            <a:ext cx="1219200" cy="10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47800" y="92996"/>
            <a:ext cx="2819400" cy="461665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 RỘNG</a:t>
            </a:r>
            <a:endParaRPr 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8713" y="597932"/>
            <a:ext cx="1083468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US" sz="400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</a:t>
            </a:r>
            <a:r>
              <a:rPr lang="en-US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 </a:t>
            </a:r>
            <a:r>
              <a:rPr lang="vi-VN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tạo ra một </a:t>
            </a:r>
            <a:r>
              <a:rPr lang="vi-VN" sz="4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tấ</a:t>
            </a:r>
            <a:r>
              <a:rPr lang="en-US" sz="4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4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 măng thường sẽ thải ra môi trường hơn 1 tấn khí cacbonic</a:t>
            </a:r>
            <a:r>
              <a:rPr lang="en-US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iều này ảnh hưởng xấu đến môi trường</a:t>
            </a:r>
            <a:r>
              <a:rPr lang="en-US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vi-VN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ì vậy công nghệ xi măng thân thiện với môi trường đang được nhiều nước trên thế giới và Việt Nam nghiên cứu </a:t>
            </a:r>
            <a:r>
              <a:rPr lang="en-US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vi-VN" sz="40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dụng</a:t>
            </a:r>
            <a:endParaRPr lang="en-US" sz="40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ouse premium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478" y="11272"/>
            <a:ext cx="990600" cy="58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7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745" y="230909"/>
            <a:ext cx="115731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hãy xác định một số loại vật liệu cơ bản được xây dựng các ngôi nhà trong 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 SGK- trang 14. thời gian nghiên cứu hoạt động cá nhân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 2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phút, hết thời gian học sinh lên trình bày cho các bạn dưới lớp. </a:t>
            </a:r>
          </a:p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26" y="2005781"/>
            <a:ext cx="10058400" cy="4999703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0" y="2659574"/>
            <a:ext cx="2674374" cy="1976284"/>
          </a:xfrm>
          <a:prstGeom prst="cloud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gỗ, ngói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8434289" y="2005781"/>
            <a:ext cx="3480618" cy="2184247"/>
          </a:xfrm>
          <a:prstGeom prst="cloud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ật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thép và kính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0" y="5063561"/>
            <a:ext cx="2902974" cy="2069691"/>
          </a:xfrm>
          <a:prstGeom prst="cloud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 liệu chính 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 </a:t>
            </a:r>
            <a:r>
              <a:rPr lang="en-US" sz="240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gạch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8976852" y="4643207"/>
            <a:ext cx="2674374" cy="1976284"/>
          </a:xfrm>
          <a:prstGeom prst="cloud">
            <a:avLst/>
          </a:prstGeom>
          <a:solidFill>
            <a:srgbClr val="FFFF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rơm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7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Screen Clipping">
            <a:extLst>
              <a:ext uri="{FF2B5EF4-FFF2-40B4-BE49-F238E27FC236}">
                <a16:creationId xmlns:a16="http://schemas.microsoft.com/office/drawing/2014/main" xmlns="" id="{C4510B07-8A32-4655-9559-A754E99D2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0"/>
            <a:ext cx="13922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57376" y="0"/>
            <a:ext cx="36102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 nối năng lực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9" y="707886"/>
            <a:ext cx="11329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xuất các vật liệu xây dựng sử dụng để làm nhà sàn và giải thích về đề xuất của mình?</a:t>
            </a:r>
            <a:endParaRPr 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626" y="1277271"/>
            <a:ext cx="113299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latin typeface="Times New Roman" panose="02020603050405020304" pitchFamily="18" charset="0"/>
                <a:cs typeface="Times New Roman" pitchFamily="18" charset="0"/>
              </a:rPr>
              <a:t>    Thời </a:t>
            </a:r>
            <a:r>
              <a:rPr lang="en-US" sz="2400">
                <a:latin typeface="Times New Roman" panose="02020603050405020304" pitchFamily="18" charset="0"/>
                <a:cs typeface="Times New Roman" pitchFamily="18" charset="0"/>
              </a:rPr>
              <a:t>xưa nhà sàn thường dùng nguyên liệu chính là gỗ để làm trụ cột, khung nhà; sử dụng lá để lợp mái. Ngày nay phát triển hơn, con người đã phối hợp giữa truyền thống và hiện đại đã dựng các trụ cột của nhà sàn </a:t>
            </a:r>
            <a:r>
              <a:rPr lang="en-US" sz="2400" smtClean="0">
                <a:latin typeface="Times New Roman" panose="02020603050405020304" pitchFamily="18" charset="0"/>
                <a:cs typeface="Times New Roman" pitchFamily="18" charset="0"/>
              </a:rPr>
              <a:t>bằng </a:t>
            </a:r>
            <a:r>
              <a:rPr lang="en-US" sz="2400">
                <a:latin typeface="Times New Roman" panose="02020603050405020304" pitchFamily="18" charset="0"/>
                <a:cs typeface="Times New Roman" pitchFamily="18" charset="0"/>
              </a:rPr>
              <a:t>bê </a:t>
            </a:r>
            <a:r>
              <a:rPr lang="en-US" sz="2400" smtClean="0">
                <a:latin typeface="Times New Roman" panose="02020603050405020304" pitchFamily="18" charset="0"/>
                <a:cs typeface="Times New Roman" pitchFamily="18" charset="0"/>
              </a:rPr>
              <a:t>tông </a:t>
            </a:r>
            <a:r>
              <a:rPr lang="en-US" sz="2400">
                <a:latin typeface="Times New Roman" panose="02020603050405020304" pitchFamily="18" charset="0"/>
                <a:cs typeface="Times New Roman" pitchFamily="18" charset="0"/>
              </a:rPr>
              <a:t>giúp cho căn nhà chắc chắn và đẹp hơn</a:t>
            </a:r>
          </a:p>
        </p:txBody>
      </p:sp>
      <p:pic>
        <p:nvPicPr>
          <p:cNvPr id="8" name="Picture 2" descr="nha-san-be-tong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2894324"/>
            <a:ext cx="6378575" cy="388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4323"/>
            <a:ext cx="5467660" cy="388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27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456181"/>
            <a:ext cx="5632450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5333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</a:p>
          <a:p>
            <a:pPr algn="ctr"/>
            <a:r>
              <a:rPr lang="en-US" sz="5333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5333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NHẤT</a:t>
            </a:r>
          </a:p>
        </p:txBody>
      </p:sp>
      <p:pic>
        <p:nvPicPr>
          <p:cNvPr id="12" name="Picture 3" descr="C:\Users\ADMIN\Desktop\Tai nguyen thiet ke tro choi\Bảng gỗ\bat dau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5" y="5610193"/>
            <a:ext cx="2832099" cy="108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Loonbo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12338051" y="6151880"/>
            <a:ext cx="812800" cy="731520"/>
          </a:xfrm>
          <a:prstGeom prst="rect">
            <a:avLst/>
          </a:prstGeom>
        </p:spPr>
      </p:pic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2850725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274061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66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1200" y="2289052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24000" y="4038601"/>
            <a:ext cx="6197600" cy="2062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26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26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4458" y="640079"/>
            <a:ext cx="4721735" cy="177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algn="ctr"/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38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73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endParaRPr lang="en-US" sz="37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20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44381" y="4451328"/>
            <a:ext cx="5994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sz="37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7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2781" y="640079"/>
            <a:ext cx="41656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endParaRPr lang="en-US" sz="3733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72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5273591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71538" y="4451329"/>
            <a:ext cx="7386637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267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267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4459" y="640079"/>
            <a:ext cx="5029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lang="en-US" sz="36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cát,</a:t>
            </a:r>
            <a:r>
              <a:rPr lang="en-US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93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72B93FC0-D930-4261-B7DC-6ED44DA7A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6" y="1941513"/>
            <a:ext cx="11701462" cy="142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200" b="1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1. T</a:t>
            </a:r>
            <a:r>
              <a:rPr lang="vi-VN" altLang="en-US" sz="4200" b="1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ìm hiểu và cho biết ngôi nhà của gia đình em được xây dựng từ những </a:t>
            </a:r>
            <a:r>
              <a:rPr lang="vi-VN" altLang="en-US" sz="4200" b="1" smtClean="0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loại </a:t>
            </a:r>
            <a:r>
              <a:rPr lang="vi-VN" altLang="en-US" sz="4200" b="1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vật liệu </a:t>
            </a:r>
            <a:r>
              <a:rPr lang="vi-VN" altLang="en-US" sz="4200" b="1" smtClean="0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altLang="en-US" sz="4200" b="1" smtClean="0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altLang="en-US" sz="4200" b="1">
              <a:solidFill>
                <a:srgbClr val="339966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xmlns="" id="{8F522973-DE9E-4B8A-A06F-F981FEC4A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7" y="3509962"/>
            <a:ext cx="11701462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4200" b="1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2. Ở</a:t>
            </a:r>
            <a:r>
              <a:rPr lang="vi-VN" altLang="en-US" sz="4200" b="1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nơi em sống những vật liệu chính được sử dụng để xây dựng nhà ở là </a:t>
            </a:r>
            <a:r>
              <a:rPr lang="vi-VN" altLang="en-US" sz="4200" b="1" smtClean="0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lang="en-US" altLang="en-US" sz="4200" b="1" smtClean="0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vi-VN" altLang="en-US" sz="4200" b="1" smtClean="0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Nêu </a:t>
            </a:r>
            <a:r>
              <a:rPr lang="vi-VN" altLang="en-US" sz="4200" b="1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tác dụng của vật liệu đó trong quá trình xây dựng nhà ở</a:t>
            </a:r>
            <a:r>
              <a:rPr lang="en-US" altLang="en-US" sz="4200" b="1">
                <a:solidFill>
                  <a:srgbClr val="3399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" name="Picture 27" descr="bball">
            <a:extLst>
              <a:ext uri="{FF2B5EF4-FFF2-40B4-BE49-F238E27FC236}">
                <a16:creationId xmlns:a16="http://schemas.microsoft.com/office/drawing/2014/main" xmlns="" id="{339186CA-7581-470F-AED6-7844CAE6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476" y="-14287"/>
            <a:ext cx="2201862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Screen Clipping">
            <a:extLst>
              <a:ext uri="{FF2B5EF4-FFF2-40B4-BE49-F238E27FC236}">
                <a16:creationId xmlns:a16="http://schemas.microsoft.com/office/drawing/2014/main" xmlns="" id="{C4510B07-8A32-4655-9559-A754E99D2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13" y="442913"/>
            <a:ext cx="139223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96B2FA1E-CE72-433C-89FF-302C2E2D9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1" y="370681"/>
            <a:ext cx="283497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4200" b="1">
                <a:solidFill>
                  <a:srgbClr val="3DB0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05353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4569" y="5618754"/>
            <a:ext cx="10893824" cy="1125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40" y="-15873"/>
            <a:ext cx="6059680" cy="5348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019" y="-44039"/>
            <a:ext cx="6679962" cy="554883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32228" y="4209143"/>
            <a:ext cx="1132114" cy="88537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6027040" y="4491093"/>
            <a:ext cx="1219200" cy="8053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0987" y="5704682"/>
            <a:ext cx="1036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Theo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4245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448" y="1212177"/>
            <a:ext cx="57617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Ôn lại các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vật liệu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chính xây dựng nhà ở.</a:t>
            </a:r>
          </a:p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Đọc trước 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 II bài 2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868" y="704719"/>
            <a:ext cx="6504996" cy="55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3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309313" y="1942135"/>
            <a:ext cx="5564777" cy="292423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061" y="155889"/>
            <a:ext cx="11577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xplosion 2 6"/>
          <p:cNvSpPr/>
          <p:nvPr/>
        </p:nvSpPr>
        <p:spPr>
          <a:xfrm>
            <a:off x="286603" y="1233107"/>
            <a:ext cx="5854890" cy="536541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95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709684"/>
            <a:ext cx="3112439" cy="29001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49" y="3904090"/>
            <a:ext cx="3112439" cy="261598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3598255" y="2987536"/>
            <a:ext cx="3069202" cy="2211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799689" y="2707748"/>
            <a:ext cx="4921857" cy="2584175"/>
          </a:xfrm>
          <a:prstGeom prst="roundRect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lợp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3918313" y="259307"/>
            <a:ext cx="3773196" cy="2894276"/>
          </a:xfrm>
          <a:prstGeom prst="cloudCallout">
            <a:avLst>
              <a:gd name="adj1" fmla="val -48454"/>
              <a:gd name="adj2" fmla="val 8759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A, B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171449" y="3038764"/>
            <a:ext cx="629652" cy="59836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8" name="Flowchart: Connector 7"/>
          <p:cNvSpPr/>
          <p:nvPr/>
        </p:nvSpPr>
        <p:spPr>
          <a:xfrm>
            <a:off x="159750" y="5846618"/>
            <a:ext cx="641351" cy="67345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80425" y="22205"/>
            <a:ext cx="3082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Vật liệu làm nhà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0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  <p:bldP spid="3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" y="209006"/>
            <a:ext cx="4807132" cy="34997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" y="3948151"/>
            <a:ext cx="4145280" cy="2706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793" y="4055337"/>
            <a:ext cx="5662023" cy="28026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794" y="184333"/>
            <a:ext cx="5662023" cy="352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3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3810000" cy="2804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04754"/>
            <a:ext cx="4541520" cy="34311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989" y="3482110"/>
            <a:ext cx="5570937" cy="3209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291" y="205840"/>
            <a:ext cx="5426636" cy="2906816"/>
          </a:xfrm>
          <a:prstGeom prst="rect">
            <a:avLst/>
          </a:prstGeom>
        </p:spPr>
      </p:pic>
      <p:sp>
        <p:nvSpPr>
          <p:cNvPr id="9" name="Right Arrow 8">
            <a:hlinkClick r:id="rId6" action="ppaction://hlinksldjump"/>
          </p:cNvPr>
          <p:cNvSpPr/>
          <p:nvPr/>
        </p:nvSpPr>
        <p:spPr>
          <a:xfrm>
            <a:off x="11207931" y="6052457"/>
            <a:ext cx="870858" cy="7402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3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26" y="844731"/>
            <a:ext cx="4407625" cy="4963886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5060686" y="2830012"/>
            <a:ext cx="2037806" cy="12366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010253" y="1960517"/>
            <a:ext cx="3831771" cy="273231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4624251" y="0"/>
            <a:ext cx="3710124" cy="2207491"/>
          </a:xfrm>
          <a:prstGeom prst="cloudCallout">
            <a:avLst>
              <a:gd name="adj1" fmla="val -52154"/>
              <a:gd name="adj2" fmla="val 75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36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47" y="330926"/>
            <a:ext cx="4777891" cy="60176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65" y="330926"/>
            <a:ext cx="3249113" cy="26038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865" y="3065418"/>
            <a:ext cx="3249113" cy="32657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706" y="365760"/>
            <a:ext cx="2766196" cy="25341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706" y="3065418"/>
            <a:ext cx="2766197" cy="3265714"/>
          </a:xfrm>
          <a:prstGeom prst="rect">
            <a:avLst/>
          </a:prstGeom>
        </p:spPr>
      </p:pic>
      <p:sp>
        <p:nvSpPr>
          <p:cNvPr id="10" name="Right Arrow 9">
            <a:hlinkClick r:id="rId7" action="ppaction://hlinksldjump"/>
          </p:cNvPr>
          <p:cNvSpPr/>
          <p:nvPr/>
        </p:nvSpPr>
        <p:spPr>
          <a:xfrm>
            <a:off x="11268891" y="6418218"/>
            <a:ext cx="574766" cy="357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8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1793</TotalTime>
  <Words>845</Words>
  <Application>Microsoft Office PowerPoint</Application>
  <PresentationFormat>Widescreen</PresentationFormat>
  <Paragraphs>84</Paragraphs>
  <Slides>30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Tahoma</vt:lpstr>
      <vt:lpstr>Times New Roman</vt:lpstr>
      <vt:lpstr>Tw Cen MT</vt:lpstr>
      <vt:lpstr>Wingdings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Tân</dc:creator>
  <cp:lastModifiedBy>Windows User</cp:lastModifiedBy>
  <cp:revision>313</cp:revision>
  <dcterms:created xsi:type="dcterms:W3CDTF">2021-07-10T09:52:22Z</dcterms:created>
  <dcterms:modified xsi:type="dcterms:W3CDTF">2024-02-28T09:23:15Z</dcterms:modified>
</cp:coreProperties>
</file>