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mp3" ContentType="audio/mpe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9"/>
  </p:notesMasterIdLst>
  <p:sldIdLst>
    <p:sldId id="271" r:id="rId2"/>
    <p:sldId id="256" r:id="rId3"/>
    <p:sldId id="275" r:id="rId4"/>
    <p:sldId id="340" r:id="rId5"/>
    <p:sldId id="354" r:id="rId6"/>
    <p:sldId id="279" r:id="rId7"/>
    <p:sldId id="355" r:id="rId8"/>
    <p:sldId id="353" r:id="rId9"/>
    <p:sldId id="357" r:id="rId10"/>
    <p:sldId id="364" r:id="rId11"/>
    <p:sldId id="341" r:id="rId12"/>
    <p:sldId id="360" r:id="rId13"/>
    <p:sldId id="359" r:id="rId14"/>
    <p:sldId id="363" r:id="rId15"/>
    <p:sldId id="356" r:id="rId16"/>
    <p:sldId id="344" r:id="rId17"/>
    <p:sldId id="361" r:id="rId18"/>
    <p:sldId id="345" r:id="rId19"/>
    <p:sldId id="358" r:id="rId20"/>
    <p:sldId id="362" r:id="rId21"/>
    <p:sldId id="346" r:id="rId22"/>
    <p:sldId id="314" r:id="rId23"/>
    <p:sldId id="330" r:id="rId24"/>
    <p:sldId id="367" r:id="rId25"/>
    <p:sldId id="368" r:id="rId26"/>
    <p:sldId id="369" r:id="rId27"/>
    <p:sldId id="272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A80"/>
    <a:srgbClr val="00B2A5"/>
    <a:srgbClr val="00A9A5"/>
    <a:srgbClr val="FFDAAB"/>
    <a:srgbClr val="F7941E"/>
    <a:srgbClr val="CBEAF0"/>
    <a:srgbClr val="48C0B6"/>
    <a:srgbClr val="FBB040"/>
    <a:srgbClr val="FF9801"/>
    <a:srgbClr val="0FB7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31" autoAdjust="0"/>
    <p:restoredTop sz="94671"/>
  </p:normalViewPr>
  <p:slideViewPr>
    <p:cSldViewPr snapToGrid="0" showGuides="1">
      <p:cViewPr varScale="1">
        <p:scale>
          <a:sx n="80" d="100"/>
          <a:sy n="80" d="100"/>
        </p:scale>
        <p:origin x="56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23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0239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9645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0443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5863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764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5136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1096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3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"/>
            <a:ext cx="12191999" cy="683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5789C1-9F4B-8893-320F-458F466979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01445"/>
            <a:ext cx="10515600" cy="5675518"/>
          </a:xfrm>
        </p:spPr>
        <p:txBody>
          <a:bodyPr/>
          <a:lstStyle/>
          <a:p>
            <a:pPr marL="0" indent="0">
              <a:buNone/>
            </a:pPr>
            <a:r>
              <a:rPr lang="en-US" sz="6000" dirty="0"/>
              <a:t>Become : </a:t>
            </a:r>
            <a:r>
              <a:rPr lang="en-US" sz="6000" dirty="0" err="1"/>
              <a:t>trở</a:t>
            </a:r>
            <a:r>
              <a:rPr lang="en-US" sz="6000" dirty="0"/>
              <a:t> </a:t>
            </a:r>
            <a:r>
              <a:rPr lang="en-US" sz="6000" dirty="0" err="1"/>
              <a:t>nên</a:t>
            </a:r>
            <a:endParaRPr lang="en-US" sz="6000" dirty="0"/>
          </a:p>
          <a:p>
            <a:pPr marL="0" indent="0">
              <a:buNone/>
            </a:pPr>
            <a:r>
              <a:rPr lang="en-US" sz="6000" dirty="0"/>
              <a:t>Patient (a) : </a:t>
            </a:r>
            <a:r>
              <a:rPr lang="en-US" sz="6000" dirty="0" err="1"/>
              <a:t>kiên</a:t>
            </a:r>
            <a:r>
              <a:rPr lang="en-US" sz="6000" dirty="0"/>
              <a:t> </a:t>
            </a:r>
            <a:r>
              <a:rPr lang="en-US" sz="6000" dirty="0" err="1"/>
              <a:t>nhẫn</a:t>
            </a:r>
            <a:endParaRPr lang="en-US" sz="6000" dirty="0"/>
          </a:p>
          <a:p>
            <a:pPr marL="0" indent="0">
              <a:buNone/>
            </a:pPr>
            <a:r>
              <a:rPr lang="en-US" sz="6000" dirty="0"/>
              <a:t>Creative (a) : </a:t>
            </a:r>
            <a:r>
              <a:rPr lang="en-US" sz="6000" dirty="0" err="1"/>
              <a:t>sáng</a:t>
            </a:r>
            <a:r>
              <a:rPr lang="en-US" sz="6000" dirty="0"/>
              <a:t> </a:t>
            </a:r>
            <a:r>
              <a:rPr lang="en-US" sz="6000" dirty="0" err="1"/>
              <a:t>tạo</a:t>
            </a:r>
            <a:endParaRPr lang="en-US" sz="6000" dirty="0"/>
          </a:p>
          <a:p>
            <a:pPr marL="0" indent="0">
              <a:buNone/>
            </a:pPr>
            <a:r>
              <a:rPr lang="en-US" sz="6000" dirty="0"/>
              <a:t>Cloth : </a:t>
            </a:r>
            <a:r>
              <a:rPr lang="en-US" sz="6000" dirty="0" err="1"/>
              <a:t>vải</a:t>
            </a:r>
            <a:endParaRPr lang="en-US" sz="6000" dirty="0"/>
          </a:p>
          <a:p>
            <a:pPr marL="0" indent="0">
              <a:buNone/>
            </a:pPr>
            <a:r>
              <a:rPr lang="en-US" sz="6000" dirty="0"/>
              <a:t>Cousin : </a:t>
            </a:r>
            <a:r>
              <a:rPr lang="en-US" sz="6000" dirty="0" err="1"/>
              <a:t>người</a:t>
            </a:r>
            <a:r>
              <a:rPr lang="en-US" sz="6000" dirty="0"/>
              <a:t> </a:t>
            </a:r>
            <a:r>
              <a:rPr lang="en-US" sz="6000" dirty="0" err="1"/>
              <a:t>chị</a:t>
            </a:r>
            <a:r>
              <a:rPr lang="en-US" sz="6000" dirty="0"/>
              <a:t> </a:t>
            </a:r>
            <a:r>
              <a:rPr lang="en-US" sz="6000" dirty="0" err="1"/>
              <a:t>họ</a:t>
            </a:r>
            <a:endParaRPr lang="en-US" sz="60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59107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87456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II. LISTENING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837C03-15B0-4F4A-8CD7-DE20B1C80534}"/>
              </a:ext>
            </a:extLst>
          </p:cNvPr>
          <p:cNvSpPr txBox="1"/>
          <p:nvPr/>
        </p:nvSpPr>
        <p:spPr>
          <a:xfrm>
            <a:off x="1042458" y="1398528"/>
            <a:ext cx="9964774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Look at the picture.</a:t>
            </a:r>
            <a:endParaRPr lang="en-US" sz="28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ounded Rectangle 15">
            <a:extLst>
              <a:ext uri="{FF2B5EF4-FFF2-40B4-BE49-F238E27FC236}">
                <a16:creationId xmlns:a16="http://schemas.microsoft.com/office/drawing/2014/main" id="{5F4478E5-4CEE-4FE8-99C8-B83F9434EE16}"/>
              </a:ext>
            </a:extLst>
          </p:cNvPr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65E3ED-02EC-4DEA-B1D6-6965B40AAA46}"/>
              </a:ext>
            </a:extLst>
          </p:cNvPr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3E9946E-5E43-4BBE-B7BF-879601B11634}"/>
              </a:ext>
            </a:extLst>
          </p:cNvPr>
          <p:cNvSpPr txBox="1"/>
          <p:nvPr/>
        </p:nvSpPr>
        <p:spPr>
          <a:xfrm>
            <a:off x="438613" y="2006935"/>
            <a:ext cx="6088796" cy="22320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b="1" dirty="0"/>
              <a:t>What hobby is it? 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b="1" dirty="0"/>
              <a:t>Do you think it is a good hobby? Why or why not?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2294" t="8862" r="1703" b="3065"/>
          <a:stretch/>
        </p:blipFill>
        <p:spPr>
          <a:xfrm>
            <a:off x="6372471" y="1104707"/>
            <a:ext cx="5380916" cy="335475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F9A8D78-84B3-3259-4169-10C80E8A966B}"/>
              </a:ext>
            </a:extLst>
          </p:cNvPr>
          <p:cNvSpPr txBox="1"/>
          <p:nvPr/>
        </p:nvSpPr>
        <p:spPr>
          <a:xfrm>
            <a:off x="817374" y="4611410"/>
            <a:ext cx="1049305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b="1" i="0">
                <a:solidFill>
                  <a:srgbClr val="0070C0"/>
                </a:solidFill>
                <a:effectLst/>
                <a:latin typeface="OpenSans"/>
              </a:rPr>
              <a:t>In the picture, I can see two girls. They build a dollhouse. In my opinion, their hobby is building dollhouses. I think It’s a good hobby. Because it develops your creativity. It also makes you more patient.</a:t>
            </a:r>
            <a:endParaRPr lang="en-US" sz="3200" b="1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583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8837C03-15B0-4F4A-8CD7-DE20B1C80534}"/>
              </a:ext>
            </a:extLst>
          </p:cNvPr>
          <p:cNvSpPr txBox="1"/>
          <p:nvPr/>
        </p:nvSpPr>
        <p:spPr>
          <a:xfrm>
            <a:off x="1183953" y="38450"/>
            <a:ext cx="10562570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Listen to an interview about Trang’s hobby. Fill in each blank in the mind map with one word or number.</a:t>
            </a:r>
            <a:endParaRPr lang="en-US" sz="2800" b="1" dirty="0">
              <a:solidFill>
                <a:srgbClr val="0070C0"/>
              </a:solidFill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ounded Rectangle 15">
            <a:extLst>
              <a:ext uri="{FF2B5EF4-FFF2-40B4-BE49-F238E27FC236}">
                <a16:creationId xmlns:a16="http://schemas.microsoft.com/office/drawing/2014/main" id="{5F4478E5-4CEE-4FE8-99C8-B83F9434EE16}"/>
              </a:ext>
            </a:extLst>
          </p:cNvPr>
          <p:cNvSpPr/>
          <p:nvPr/>
        </p:nvSpPr>
        <p:spPr>
          <a:xfrm>
            <a:off x="611007" y="259045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65E3ED-02EC-4DEA-B1D6-6965B40AAA46}"/>
              </a:ext>
            </a:extLst>
          </p:cNvPr>
          <p:cNvSpPr txBox="1"/>
          <p:nvPr/>
        </p:nvSpPr>
        <p:spPr>
          <a:xfrm>
            <a:off x="611007" y="156405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F91EBB-2260-4034-B647-DBB01F1637E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949" t="3261" r="937" b="2353"/>
          <a:stretch/>
        </p:blipFill>
        <p:spPr>
          <a:xfrm>
            <a:off x="1505243" y="1125415"/>
            <a:ext cx="9425354" cy="5552287"/>
          </a:xfrm>
          <a:prstGeom prst="rect">
            <a:avLst/>
          </a:prstGeom>
        </p:spPr>
      </p:pic>
      <p:pic>
        <p:nvPicPr>
          <p:cNvPr id="3" name="00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7925" y="2424406"/>
            <a:ext cx="1038572" cy="103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994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0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2C13E08-2499-F9A6-A273-6EAFDFFB5067}"/>
              </a:ext>
            </a:extLst>
          </p:cNvPr>
          <p:cNvSpPr txBox="1"/>
          <p:nvPr/>
        </p:nvSpPr>
        <p:spPr>
          <a:xfrm>
            <a:off x="464233" y="830059"/>
            <a:ext cx="11451101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>
                <a:solidFill>
                  <a:srgbClr val="000000"/>
                </a:solidFill>
                <a:effectLst/>
                <a:latin typeface="OpenSans"/>
              </a:rPr>
              <a:t>Lan:</a:t>
            </a:r>
            <a:r>
              <a:rPr lang="en-US" sz="2800" b="0" i="0">
                <a:solidFill>
                  <a:srgbClr val="000000"/>
                </a:solidFill>
                <a:effectLst/>
                <a:latin typeface="OpenSans"/>
              </a:rPr>
              <a:t> Today we'll talk about hobbies. I know that your hobby is building dollhouses. It's quite unusual, isn't it?</a:t>
            </a:r>
          </a:p>
          <a:p>
            <a:pPr algn="l"/>
            <a:r>
              <a:rPr lang="en-US" sz="2800" b="1" i="0">
                <a:solidFill>
                  <a:srgbClr val="002060"/>
                </a:solidFill>
                <a:effectLst/>
                <a:latin typeface="OpenSans"/>
              </a:rPr>
              <a:t>Trang: Not really. A lot of girls like it.</a:t>
            </a:r>
          </a:p>
          <a:p>
            <a:pPr algn="l"/>
            <a:r>
              <a:rPr lang="en-US" sz="2800" b="1" i="0">
                <a:solidFill>
                  <a:srgbClr val="000000"/>
                </a:solidFill>
                <a:effectLst/>
                <a:latin typeface="OpenSans"/>
              </a:rPr>
              <a:t>Lan:</a:t>
            </a:r>
            <a:r>
              <a:rPr lang="en-US" sz="2800" b="0" i="0">
                <a:solidFill>
                  <a:srgbClr val="000000"/>
                </a:solidFill>
                <a:effectLst/>
                <a:latin typeface="OpenSans"/>
              </a:rPr>
              <a:t> When did you start doing this?</a:t>
            </a:r>
          </a:p>
          <a:p>
            <a:pPr algn="l"/>
            <a:r>
              <a:rPr lang="en-US" sz="2800" b="1" i="0">
                <a:solidFill>
                  <a:srgbClr val="002060"/>
                </a:solidFill>
                <a:effectLst/>
                <a:latin typeface="OpenSans"/>
              </a:rPr>
              <a:t>Trang: Three years ago. I read an article about building dollhouses. I loved the idea right away.</a:t>
            </a:r>
          </a:p>
          <a:p>
            <a:pPr algn="l"/>
            <a:r>
              <a:rPr lang="en-US" sz="2800" b="1" i="0">
                <a:solidFill>
                  <a:srgbClr val="000000"/>
                </a:solidFill>
                <a:effectLst/>
                <a:latin typeface="OpenSans"/>
              </a:rPr>
              <a:t>Lan:</a:t>
            </a:r>
            <a:r>
              <a:rPr lang="en-US" sz="2800" b="0" i="0">
                <a:solidFill>
                  <a:srgbClr val="000000"/>
                </a:solidFill>
                <a:effectLst/>
                <a:latin typeface="OpenSans"/>
              </a:rPr>
              <a:t> Do any of your friends or relatives build dollhouses too?</a:t>
            </a:r>
          </a:p>
          <a:p>
            <a:pPr algn="l"/>
            <a:r>
              <a:rPr lang="en-US" sz="2800" b="1" i="0">
                <a:solidFill>
                  <a:srgbClr val="002060"/>
                </a:solidFill>
                <a:effectLst/>
                <a:latin typeface="OpenSans"/>
              </a:rPr>
              <a:t>Trang: Yes, my cousin Mi loves building them too.</a:t>
            </a:r>
          </a:p>
          <a:p>
            <a:pPr algn="l"/>
            <a:r>
              <a:rPr lang="en-US" sz="2800" b="1" i="0">
                <a:solidFill>
                  <a:srgbClr val="000000"/>
                </a:solidFill>
                <a:effectLst/>
                <a:latin typeface="OpenSans"/>
              </a:rPr>
              <a:t>Lan:</a:t>
            </a:r>
            <a:r>
              <a:rPr lang="en-US" sz="2800" b="0" i="0">
                <a:solidFill>
                  <a:srgbClr val="000000"/>
                </a:solidFill>
                <a:effectLst/>
                <a:latin typeface="OpenSans"/>
              </a:rPr>
              <a:t> Is it hard to build a dollhouse?</a:t>
            </a:r>
          </a:p>
          <a:p>
            <a:pPr algn="l"/>
            <a:r>
              <a:rPr lang="en-US" sz="2800" b="1" i="0">
                <a:solidFill>
                  <a:srgbClr val="002060"/>
                </a:solidFill>
                <a:effectLst/>
                <a:latin typeface="OpenSans"/>
              </a:rPr>
              <a:t>Trang: No, it isn't. I use cardboard and glue to build the house and make the furniture. Then I make the dolls from cloth. Finally, I decorate the house.</a:t>
            </a:r>
          </a:p>
          <a:p>
            <a:pPr algn="l"/>
            <a:r>
              <a:rPr lang="en-US" sz="2800" b="1" i="0">
                <a:solidFill>
                  <a:srgbClr val="000000"/>
                </a:solidFill>
                <a:effectLst/>
                <a:latin typeface="OpenSans"/>
              </a:rPr>
              <a:t>Lan:</a:t>
            </a:r>
            <a:r>
              <a:rPr lang="en-US" sz="2800" b="0" i="0">
                <a:solidFill>
                  <a:srgbClr val="000000"/>
                </a:solidFill>
                <a:effectLst/>
                <a:latin typeface="OpenSans"/>
              </a:rPr>
              <a:t> What are the benefits of the hobby?</a:t>
            </a:r>
          </a:p>
          <a:p>
            <a:pPr algn="l"/>
            <a:r>
              <a:rPr lang="en-US" sz="2800" b="1" i="0">
                <a:solidFill>
                  <a:srgbClr val="002060"/>
                </a:solidFill>
                <a:effectLst/>
                <a:latin typeface="OpenSans"/>
              </a:rPr>
              <a:t>Trang: Well, I'm more patient and creative now.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2969F7-4C7F-6FAA-5F57-836C58153001}"/>
              </a:ext>
            </a:extLst>
          </p:cNvPr>
          <p:cNvSpPr txBox="1"/>
          <p:nvPr/>
        </p:nvSpPr>
        <p:spPr>
          <a:xfrm>
            <a:off x="573258" y="145924"/>
            <a:ext cx="246536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>
                <a:solidFill>
                  <a:srgbClr val="FF0000"/>
                </a:solidFill>
                <a:effectLst/>
                <a:latin typeface="OpenSansBold"/>
              </a:rPr>
              <a:t>* Tapescript:</a:t>
            </a:r>
            <a:endParaRPr lang="en-US" sz="3200">
              <a:solidFill>
                <a:srgbClr val="FF0000"/>
              </a:solidFill>
            </a:endParaRPr>
          </a:p>
        </p:txBody>
      </p:sp>
      <p:pic>
        <p:nvPicPr>
          <p:cNvPr id="2" name="007">
            <a:hlinkClick r:id="" action="ppaction://media"/>
            <a:extLst>
              <a:ext uri="{FF2B5EF4-FFF2-40B4-BE49-F238E27FC236}">
                <a16:creationId xmlns:a16="http://schemas.microsoft.com/office/drawing/2014/main" id="{94AC0CC3-9548-220F-0BF1-1BEF40F99D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91446" y="145924"/>
            <a:ext cx="703385" cy="58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124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0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3BDDCE8-8A35-90E1-B2E9-DF9E2C5ECB50}"/>
              </a:ext>
            </a:extLst>
          </p:cNvPr>
          <p:cNvSpPr txBox="1"/>
          <p:nvPr/>
        </p:nvSpPr>
        <p:spPr>
          <a:xfrm>
            <a:off x="590842" y="934890"/>
            <a:ext cx="11474546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0"/>
            <a:r>
              <a:rPr lang="en-US" sz="4000" b="1" i="0">
                <a:solidFill>
                  <a:srgbClr val="FF0000"/>
                </a:solidFill>
                <a:effectLst/>
                <a:latin typeface="OpenSansBold"/>
              </a:rPr>
              <a:t>Trang’s hobby: </a:t>
            </a:r>
            <a:endParaRPr lang="en-US" sz="4000" b="0" i="0">
              <a:solidFill>
                <a:srgbClr val="FF0000"/>
              </a:solidFill>
              <a:effectLst/>
              <a:latin typeface="OpenSans"/>
            </a:endParaRPr>
          </a:p>
          <a:p>
            <a:pPr algn="l" latinLnBrk="0"/>
            <a:r>
              <a:rPr lang="en-US" sz="4000" b="1" i="0">
                <a:solidFill>
                  <a:srgbClr val="000000"/>
                </a:solidFill>
                <a:effectLst/>
                <a:latin typeface="OpenSansBold"/>
              </a:rPr>
              <a:t>1.</a:t>
            </a:r>
            <a:r>
              <a:rPr lang="en-US" sz="4000" b="0" i="0">
                <a:solidFill>
                  <a:srgbClr val="000000"/>
                </a:solidFill>
                <a:effectLst/>
                <a:latin typeface="OpenSans"/>
              </a:rPr>
              <a:t> Her hobby is: building ________</a:t>
            </a:r>
          </a:p>
          <a:p>
            <a:pPr algn="l" latinLnBrk="0"/>
            <a:r>
              <a:rPr lang="en-US" sz="4000" b="1" i="0">
                <a:solidFill>
                  <a:srgbClr val="000000"/>
                </a:solidFill>
                <a:effectLst/>
                <a:latin typeface="OpenSansBold"/>
              </a:rPr>
              <a:t>2.</a:t>
            </a:r>
            <a:r>
              <a:rPr lang="en-US" sz="4000" b="0" i="0">
                <a:solidFill>
                  <a:srgbClr val="000000"/>
                </a:solidFill>
                <a:effectLst/>
                <a:latin typeface="OpenSans"/>
              </a:rPr>
              <a:t> She started her hobby: ________ years ago</a:t>
            </a:r>
          </a:p>
          <a:p>
            <a:pPr algn="l" latinLnBrk="0"/>
            <a:r>
              <a:rPr lang="en-US" sz="4000" b="1" i="0">
                <a:solidFill>
                  <a:srgbClr val="000000"/>
                </a:solidFill>
                <a:effectLst/>
                <a:latin typeface="OpenSansBold"/>
              </a:rPr>
              <a:t>3.</a:t>
            </a:r>
            <a:r>
              <a:rPr lang="en-US" sz="4000" b="0" i="0">
                <a:solidFill>
                  <a:srgbClr val="000000"/>
                </a:solidFill>
                <a:effectLst/>
                <a:latin typeface="OpenSans"/>
              </a:rPr>
              <a:t> She shares her hobby with: her _________</a:t>
            </a:r>
          </a:p>
          <a:p>
            <a:pPr algn="l" latinLnBrk="0"/>
            <a:r>
              <a:rPr lang="en-US" sz="4000" b="1" i="0">
                <a:solidFill>
                  <a:srgbClr val="000000"/>
                </a:solidFill>
                <a:effectLst/>
                <a:latin typeface="OpenSansBold"/>
              </a:rPr>
              <a:t>4.</a:t>
            </a:r>
            <a:r>
              <a:rPr lang="en-US" sz="4000" b="0" i="0">
                <a:solidFill>
                  <a:srgbClr val="000000"/>
                </a:solidFill>
                <a:effectLst/>
                <a:latin typeface="OpenSans"/>
              </a:rPr>
              <a:t> To do her hobby Trang needs:</a:t>
            </a:r>
          </a:p>
          <a:p>
            <a:pPr algn="l" latinLnBrk="0"/>
            <a:r>
              <a:rPr lang="en-US" sz="4000" b="0" i="0">
                <a:solidFill>
                  <a:srgbClr val="000000"/>
                </a:solidFill>
                <a:effectLst/>
                <a:latin typeface="OpenSans"/>
              </a:rPr>
              <a:t>a) cardboard and glue to build the ________ and furniture</a:t>
            </a:r>
          </a:p>
          <a:p>
            <a:pPr algn="l" latinLnBrk="0"/>
            <a:r>
              <a:rPr lang="en-US" sz="4000" b="0" i="0">
                <a:solidFill>
                  <a:srgbClr val="000000"/>
                </a:solidFill>
                <a:effectLst/>
                <a:latin typeface="OpenSans"/>
              </a:rPr>
              <a:t>b) _______ to make some dolls</a:t>
            </a:r>
          </a:p>
          <a:p>
            <a:pPr algn="l" latinLnBrk="0"/>
            <a:r>
              <a:rPr lang="en-US" sz="4000" b="1" i="0">
                <a:solidFill>
                  <a:srgbClr val="000000"/>
                </a:solidFill>
                <a:effectLst/>
                <a:latin typeface="OpenSansBold"/>
              </a:rPr>
              <a:t>5.</a:t>
            </a:r>
            <a:r>
              <a:rPr lang="en-US" sz="4000" b="0" i="0">
                <a:solidFill>
                  <a:srgbClr val="000000"/>
                </a:solidFill>
                <a:effectLst/>
                <a:latin typeface="OpenSans"/>
              </a:rPr>
              <a:t> Benefits: She becomes more patient and _______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768299-2C61-30A1-4125-DAD021D9BCA3}"/>
              </a:ext>
            </a:extLst>
          </p:cNvPr>
          <p:cNvSpPr txBox="1"/>
          <p:nvPr/>
        </p:nvSpPr>
        <p:spPr>
          <a:xfrm>
            <a:off x="1155817" y="80654"/>
            <a:ext cx="10815790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Listen to an interview about Trang’s hobby. Fill in each blank in the mind map with one word or number.</a:t>
            </a:r>
            <a:endParaRPr lang="en-US" sz="28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ounded Rectangle 15">
            <a:extLst>
              <a:ext uri="{FF2B5EF4-FFF2-40B4-BE49-F238E27FC236}">
                <a16:creationId xmlns:a16="http://schemas.microsoft.com/office/drawing/2014/main" id="{9BD4CE5C-4CE9-D340-8411-AD830688BFC4}"/>
              </a:ext>
            </a:extLst>
          </p:cNvPr>
          <p:cNvSpPr/>
          <p:nvPr/>
        </p:nvSpPr>
        <p:spPr>
          <a:xfrm>
            <a:off x="590842" y="290799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BC4B8A-C58F-DFDD-A927-34F9DAA4A980}"/>
              </a:ext>
            </a:extLst>
          </p:cNvPr>
          <p:cNvSpPr txBox="1"/>
          <p:nvPr/>
        </p:nvSpPr>
        <p:spPr>
          <a:xfrm>
            <a:off x="611007" y="156405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3A2153-6FDC-FAB4-C03B-35EB90D0C4A9}"/>
              </a:ext>
            </a:extLst>
          </p:cNvPr>
          <p:cNvSpPr txBox="1"/>
          <p:nvPr/>
        </p:nvSpPr>
        <p:spPr>
          <a:xfrm>
            <a:off x="5936569" y="1571195"/>
            <a:ext cx="26025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600" b="1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dollhouses 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D803AC1-BF8F-C95E-E40C-1C253445E8DF}"/>
              </a:ext>
            </a:extLst>
          </p:cNvPr>
          <p:cNvSpPr txBox="1"/>
          <p:nvPr/>
        </p:nvSpPr>
        <p:spPr>
          <a:xfrm>
            <a:off x="6259077" y="2202723"/>
            <a:ext cx="12814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600" b="1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three 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F939DC-8C3C-9FB3-3B3B-712A8DA39BB3}"/>
              </a:ext>
            </a:extLst>
          </p:cNvPr>
          <p:cNvSpPr txBox="1"/>
          <p:nvPr/>
        </p:nvSpPr>
        <p:spPr>
          <a:xfrm>
            <a:off x="8297258" y="2787679"/>
            <a:ext cx="16626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600" b="1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cousin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421B36E-FE08-528A-64AA-079236BDAA97}"/>
              </a:ext>
            </a:extLst>
          </p:cNvPr>
          <p:cNvSpPr txBox="1"/>
          <p:nvPr/>
        </p:nvSpPr>
        <p:spPr>
          <a:xfrm>
            <a:off x="8174153" y="4005633"/>
            <a:ext cx="16626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600" b="1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house 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B7D003E-9285-3260-020B-A56C260FFC5F}"/>
              </a:ext>
            </a:extLst>
          </p:cNvPr>
          <p:cNvSpPr txBox="1"/>
          <p:nvPr/>
        </p:nvSpPr>
        <p:spPr>
          <a:xfrm>
            <a:off x="1465544" y="5226691"/>
            <a:ext cx="11569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600" b="1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cloth 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D43B94B-E7DD-9A7E-A863-CEDCC3C6204F}"/>
              </a:ext>
            </a:extLst>
          </p:cNvPr>
          <p:cNvSpPr txBox="1"/>
          <p:nvPr/>
        </p:nvSpPr>
        <p:spPr>
          <a:xfrm>
            <a:off x="9582285" y="5818341"/>
            <a:ext cx="19110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600" b="1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creative</a:t>
            </a:r>
            <a:r>
              <a:rPr lang="nl-NL" sz="3000" b="1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endParaRPr lang="en-US" sz="3000" b="1" dirty="0">
              <a:solidFill>
                <a:srgbClr val="FF0000"/>
              </a:solidFill>
            </a:endParaRPr>
          </a:p>
        </p:txBody>
      </p:sp>
      <p:pic>
        <p:nvPicPr>
          <p:cNvPr id="16" name="007">
            <a:hlinkClick r:id="" action="ppaction://media"/>
            <a:extLst>
              <a:ext uri="{FF2B5EF4-FFF2-40B4-BE49-F238E27FC236}">
                <a16:creationId xmlns:a16="http://schemas.microsoft.com/office/drawing/2014/main" id="{605DA679-CC46-F655-ACE4-17F19E59E9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562586" y="999938"/>
            <a:ext cx="1038572" cy="83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164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86057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26704" y="2538431"/>
            <a:ext cx="1883767" cy="58444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sz="2400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336856" y="3708518"/>
            <a:ext cx="1883767" cy="57814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LISTENING</a:t>
            </a:r>
            <a:endParaRPr lang="en-GB" sz="2400"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26703" y="5097641"/>
            <a:ext cx="1883767" cy="57814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WRITING</a:t>
            </a:r>
            <a:endParaRPr lang="en-GB" sz="2400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666925" y="1882252"/>
            <a:ext cx="2700718" cy="561238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vi-VN" sz="2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Chatting</a:t>
            </a:r>
            <a:endParaRPr lang="en-US" sz="28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678886" y="2682538"/>
            <a:ext cx="7304314" cy="198478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indent="-28575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 sz="2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28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Look at the picture. What hobby is it? do you think it is a good hobby? Why or why not?</a:t>
            </a:r>
          </a:p>
          <a:p>
            <a:pPr marL="285750" marR="0" indent="-28575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b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Task 2</a:t>
            </a:r>
            <a:r>
              <a:rPr lang="vi-VN" sz="2800" b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  <a:r>
              <a:rPr lang="en-US" sz="2800" b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Listen and complete the mind map.</a:t>
            </a:r>
            <a:endParaRPr lang="en-US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666925" y="4825237"/>
            <a:ext cx="7316275" cy="144895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b="1">
                <a:solidFill>
                  <a:schemeClr val="tx1"/>
                </a:solidFill>
              </a:rPr>
              <a:t>Task </a:t>
            </a:r>
            <a:r>
              <a:rPr lang="en-US" sz="2800" b="1" dirty="0">
                <a:solidFill>
                  <a:schemeClr val="tx1"/>
                </a:solidFill>
              </a:rPr>
              <a:t>3</a:t>
            </a:r>
            <a:r>
              <a:rPr lang="en-US" sz="2800" b="1">
                <a:solidFill>
                  <a:schemeClr val="tx1"/>
                </a:solidFill>
              </a:rPr>
              <a:t>: What is your hobby? Fill in the blank below.</a:t>
            </a:r>
            <a:endParaRPr lang="en-US" sz="2800" b="1" dirty="0">
              <a:solidFill>
                <a:schemeClr val="tx1"/>
              </a:solidFill>
            </a:endParaRP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1"/>
                </a:solidFill>
              </a:rPr>
              <a:t>Task 4: </a:t>
            </a:r>
            <a:r>
              <a:rPr lang="nl-NL" sz="2800" b="1" dirty="0">
                <a:solidFill>
                  <a:schemeClr val="tx1"/>
                </a:solidFill>
              </a:rPr>
              <a:t>Write a paragraph about </a:t>
            </a:r>
            <a:r>
              <a:rPr lang="nl-NL" sz="2800" b="1">
                <a:solidFill>
                  <a:schemeClr val="tx1"/>
                </a:solidFill>
              </a:rPr>
              <a:t>your hobby</a:t>
            </a:r>
            <a:r>
              <a:rPr lang="nl-NL" sz="2800" b="1" dirty="0">
                <a:solidFill>
                  <a:schemeClr val="tx1"/>
                </a:solidFill>
              </a:rPr>
              <a:t>.</a:t>
            </a:r>
            <a:endParaRPr lang="en-US" sz="2800" b="1" dirty="0">
              <a:solidFill>
                <a:schemeClr val="tx1"/>
              </a:solidFill>
            </a:endParaRPr>
          </a:p>
        </p:txBody>
      </p:sp>
      <p:cxnSp>
        <p:nvCxnSpPr>
          <p:cNvPr id="24" name="Curved Connector 23"/>
          <p:cNvCxnSpPr>
            <a:cxnSpLocks/>
            <a:stCxn id="16" idx="3"/>
            <a:endCxn id="17" idx="0"/>
          </p:cNvCxnSpPr>
          <p:nvPr/>
        </p:nvCxnSpPr>
        <p:spPr>
          <a:xfrm>
            <a:off x="2510471" y="2830653"/>
            <a:ext cx="768269" cy="877865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cxnSpLocks/>
            <a:stCxn id="17" idx="1"/>
            <a:endCxn id="18" idx="0"/>
          </p:cNvCxnSpPr>
          <p:nvPr/>
        </p:nvCxnSpPr>
        <p:spPr>
          <a:xfrm rot="10800000" flipV="1">
            <a:off x="1568588" y="3997591"/>
            <a:ext cx="768269" cy="1100050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E587D29A-4378-1AB1-3D99-1417621D2C8F}"/>
              </a:ext>
            </a:extLst>
          </p:cNvPr>
          <p:cNvSpPr txBox="1"/>
          <p:nvPr/>
        </p:nvSpPr>
        <p:spPr>
          <a:xfrm>
            <a:off x="3560552" y="209027"/>
            <a:ext cx="590265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200" b="1" i="1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UNIT 1: HOBBIES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200" b="1" i="1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Lesson 6: Skills 2</a:t>
            </a:r>
            <a:endParaRPr lang="en-US" sz="32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4606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487067" y="208434"/>
            <a:ext cx="3001721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III. WRITING</a:t>
            </a:r>
            <a:endParaRPr lang="en-US" sz="3600" b="1" dirty="0">
              <a:solidFill>
                <a:srgbClr val="FF0000"/>
              </a:solidFill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837C03-15B0-4F4A-8CD7-DE20B1C80534}"/>
              </a:ext>
            </a:extLst>
          </p:cNvPr>
          <p:cNvSpPr txBox="1"/>
          <p:nvPr/>
        </p:nvSpPr>
        <p:spPr>
          <a:xfrm>
            <a:off x="1042458" y="980954"/>
            <a:ext cx="996477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What is your hobby? Fill in the blanks below.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ounded Rectangle 15">
            <a:extLst>
              <a:ext uri="{FF2B5EF4-FFF2-40B4-BE49-F238E27FC236}">
                <a16:creationId xmlns:a16="http://schemas.microsoft.com/office/drawing/2014/main" id="{5F4478E5-4CEE-4FE8-99C8-B83F9434EE16}"/>
              </a:ext>
            </a:extLst>
          </p:cNvPr>
          <p:cNvSpPr/>
          <p:nvPr/>
        </p:nvSpPr>
        <p:spPr>
          <a:xfrm>
            <a:off x="487067" y="95408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65E3ED-02EC-4DEA-B1D6-6965B40AAA46}"/>
              </a:ext>
            </a:extLst>
          </p:cNvPr>
          <p:cNvSpPr txBox="1"/>
          <p:nvPr/>
        </p:nvSpPr>
        <p:spPr>
          <a:xfrm>
            <a:off x="539852" y="83737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ADCCC8-B4E7-465F-B57E-465DD3D2EBB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98" r="2525"/>
          <a:stretch/>
        </p:blipFill>
        <p:spPr>
          <a:xfrm>
            <a:off x="1153551" y="1681776"/>
            <a:ext cx="10199077" cy="517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5328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AB9110-AE98-A3A5-4C1A-A122BCB5E2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852" y="1825625"/>
            <a:ext cx="11431754" cy="4351338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vi-VN" sz="4000" b="1" i="0">
                <a:solidFill>
                  <a:srgbClr val="000000"/>
                </a:solidFill>
                <a:effectLst/>
                <a:latin typeface="OpenSans"/>
              </a:rPr>
              <a:t>1.</a:t>
            </a:r>
            <a:r>
              <a:rPr lang="vi-VN" sz="4000" b="0" i="0">
                <a:solidFill>
                  <a:srgbClr val="000000"/>
                </a:solidFill>
                <a:effectLst/>
                <a:latin typeface="OpenSans"/>
              </a:rPr>
              <a:t> My hobby: </a:t>
            </a:r>
            <a:r>
              <a:rPr lang="vi-VN" sz="4000" b="1" i="0">
                <a:solidFill>
                  <a:srgbClr val="FF0000"/>
                </a:solidFill>
                <a:effectLst/>
                <a:latin typeface="OpenSans"/>
              </a:rPr>
              <a:t>gardening</a:t>
            </a:r>
            <a:endParaRPr lang="vi-VN" sz="4000" b="0" i="0">
              <a:solidFill>
                <a:srgbClr val="FF0000"/>
              </a:solidFill>
              <a:effectLst/>
              <a:latin typeface="OpenSans"/>
            </a:endParaRPr>
          </a:p>
          <a:p>
            <a:pPr marL="0" indent="0" algn="l">
              <a:buNone/>
            </a:pPr>
            <a:r>
              <a:rPr lang="vi-VN" sz="4000" b="1" i="0">
                <a:solidFill>
                  <a:srgbClr val="000000"/>
                </a:solidFill>
                <a:effectLst/>
                <a:latin typeface="OpenSans"/>
              </a:rPr>
              <a:t>2.</a:t>
            </a:r>
            <a:r>
              <a:rPr lang="vi-VN" sz="4000" b="0" i="0">
                <a:solidFill>
                  <a:srgbClr val="000000"/>
                </a:solidFill>
                <a:effectLst/>
                <a:latin typeface="OpenSans"/>
              </a:rPr>
              <a:t> Started: </a:t>
            </a:r>
            <a:r>
              <a:rPr lang="vi-VN" sz="4000" b="1" i="0">
                <a:solidFill>
                  <a:srgbClr val="FF0000"/>
                </a:solidFill>
                <a:effectLst/>
                <a:latin typeface="OpenSans"/>
              </a:rPr>
              <a:t>3 years ago</a:t>
            </a:r>
            <a:endParaRPr lang="vi-VN" sz="4000" b="0" i="0">
              <a:solidFill>
                <a:srgbClr val="FF0000"/>
              </a:solidFill>
              <a:effectLst/>
              <a:latin typeface="OpenSans"/>
            </a:endParaRPr>
          </a:p>
          <a:p>
            <a:pPr marL="0" indent="0" algn="l">
              <a:buNone/>
            </a:pPr>
            <a:r>
              <a:rPr lang="vi-VN" sz="4000" b="1" i="0">
                <a:solidFill>
                  <a:srgbClr val="000000"/>
                </a:solidFill>
                <a:effectLst/>
                <a:latin typeface="OpenSans"/>
              </a:rPr>
              <a:t>3.</a:t>
            </a:r>
            <a:r>
              <a:rPr lang="vi-VN" sz="4000" b="0" i="0">
                <a:solidFill>
                  <a:srgbClr val="000000"/>
                </a:solidFill>
                <a:effectLst/>
                <a:latin typeface="OpenSans"/>
              </a:rPr>
              <a:t> I share my hobby with: </a:t>
            </a:r>
            <a:r>
              <a:rPr lang="vi-VN" sz="4000" b="1" i="0">
                <a:solidFill>
                  <a:srgbClr val="FF0000"/>
                </a:solidFill>
                <a:effectLst/>
                <a:latin typeface="OpenSans"/>
              </a:rPr>
              <a:t>my family</a:t>
            </a:r>
            <a:endParaRPr lang="vi-VN" sz="4000" b="0" i="0">
              <a:solidFill>
                <a:srgbClr val="FF0000"/>
              </a:solidFill>
              <a:effectLst/>
              <a:latin typeface="OpenSans"/>
            </a:endParaRPr>
          </a:p>
          <a:p>
            <a:pPr marL="0" indent="0" algn="l">
              <a:buNone/>
            </a:pPr>
            <a:r>
              <a:rPr lang="vi-VN" sz="4000" b="1" i="0">
                <a:solidFill>
                  <a:srgbClr val="000000"/>
                </a:solidFill>
                <a:effectLst/>
                <a:latin typeface="OpenSans"/>
              </a:rPr>
              <a:t>4.</a:t>
            </a:r>
            <a:r>
              <a:rPr lang="vi-VN" sz="4000" b="0" i="0">
                <a:solidFill>
                  <a:srgbClr val="000000"/>
                </a:solidFill>
                <a:effectLst/>
                <a:latin typeface="OpenSans"/>
              </a:rPr>
              <a:t> To do my hobby I need: </a:t>
            </a:r>
            <a:r>
              <a:rPr lang="vi-VN" sz="4000" b="1" i="0">
                <a:solidFill>
                  <a:srgbClr val="FF0000"/>
                </a:solidFill>
                <a:effectLst/>
                <a:latin typeface="OpenSans"/>
              </a:rPr>
              <a:t>plants, gloves, pots, soil,...</a:t>
            </a:r>
            <a:endParaRPr lang="vi-VN" sz="4000" b="0" i="0">
              <a:solidFill>
                <a:srgbClr val="FF0000"/>
              </a:solidFill>
              <a:effectLst/>
              <a:latin typeface="OpenSans"/>
            </a:endParaRPr>
          </a:p>
          <a:p>
            <a:pPr marL="0" indent="0" algn="l">
              <a:buNone/>
            </a:pPr>
            <a:r>
              <a:rPr lang="vi-VN" sz="4000" b="1" i="0">
                <a:solidFill>
                  <a:srgbClr val="000000"/>
                </a:solidFill>
                <a:effectLst/>
                <a:latin typeface="OpenSans"/>
              </a:rPr>
              <a:t>5.</a:t>
            </a:r>
            <a:r>
              <a:rPr lang="vi-VN" sz="4000" b="0" i="0">
                <a:solidFill>
                  <a:srgbClr val="000000"/>
                </a:solidFill>
                <a:effectLst/>
                <a:latin typeface="OpenSans"/>
              </a:rPr>
              <a:t> Benefits: </a:t>
            </a:r>
            <a:r>
              <a:rPr lang="vi-VN" sz="4000" b="1" i="0">
                <a:solidFill>
                  <a:srgbClr val="FF0000"/>
                </a:solidFill>
                <a:effectLst/>
                <a:latin typeface="OpenSans"/>
              </a:rPr>
              <a:t>learn about insects and bugs, protect our environment, be more patient and responsible,...</a:t>
            </a:r>
            <a:endParaRPr lang="vi-VN" sz="4000" b="0" i="0">
              <a:solidFill>
                <a:srgbClr val="FF0000"/>
              </a:solidFill>
              <a:effectLst/>
              <a:latin typeface="OpenSans"/>
            </a:endParaRPr>
          </a:p>
          <a:p>
            <a:endParaRPr lang="en-US" sz="40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EBCBD6-8858-3685-9EFB-61F1A3625EE0}"/>
              </a:ext>
            </a:extLst>
          </p:cNvPr>
          <p:cNvSpPr txBox="1"/>
          <p:nvPr/>
        </p:nvSpPr>
        <p:spPr>
          <a:xfrm>
            <a:off x="815926" y="896546"/>
            <a:ext cx="10191306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 3. What 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your hobby? Fill in the blanks below.</a:t>
            </a:r>
            <a:endParaRPr lang="en-US" sz="3200" b="1" dirty="0">
              <a:solidFill>
                <a:srgbClr val="0070C0"/>
              </a:solidFill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064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8837C03-15B0-4F4A-8CD7-DE20B1C80534}"/>
              </a:ext>
            </a:extLst>
          </p:cNvPr>
          <p:cNvSpPr txBox="1"/>
          <p:nvPr/>
        </p:nvSpPr>
        <p:spPr>
          <a:xfrm>
            <a:off x="1042458" y="110174"/>
            <a:ext cx="10662475" cy="15696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Now write a paragraph of about 70 words about your hobby. Use the notes in Task 3. Start your paragraph as shown below.</a:t>
            </a:r>
            <a:endParaRPr lang="en-US" sz="32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ounded Rectangle 15">
            <a:extLst>
              <a:ext uri="{FF2B5EF4-FFF2-40B4-BE49-F238E27FC236}">
                <a16:creationId xmlns:a16="http://schemas.microsoft.com/office/drawing/2014/main" id="{5F4478E5-4CEE-4FE8-99C8-B83F9434EE16}"/>
              </a:ext>
            </a:extLst>
          </p:cNvPr>
          <p:cNvSpPr/>
          <p:nvPr/>
        </p:nvSpPr>
        <p:spPr>
          <a:xfrm>
            <a:off x="427308" y="569789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65E3ED-02EC-4DEA-B1D6-6965B40AAA46}"/>
              </a:ext>
            </a:extLst>
          </p:cNvPr>
          <p:cNvSpPr txBox="1"/>
          <p:nvPr/>
        </p:nvSpPr>
        <p:spPr>
          <a:xfrm>
            <a:off x="427308" y="46715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3AF381-69B4-4677-85EF-443683D8902E}"/>
              </a:ext>
            </a:extLst>
          </p:cNvPr>
          <p:cNvSpPr txBox="1"/>
          <p:nvPr/>
        </p:nvSpPr>
        <p:spPr>
          <a:xfrm>
            <a:off x="345688" y="1567749"/>
            <a:ext cx="6848526" cy="43236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b="1" i="1" dirty="0">
                <a:solidFill>
                  <a:srgbClr val="FF0000"/>
                </a:solidFill>
                <a:effectLst/>
                <a:latin typeface="ChronicaProBookIt"/>
              </a:rPr>
              <a:t>My hobby </a:t>
            </a:r>
            <a:r>
              <a:rPr lang="en-US" sz="3200" b="1" i="1">
                <a:solidFill>
                  <a:srgbClr val="FF0000"/>
                </a:solidFill>
                <a:effectLst/>
                <a:latin typeface="ChronicaProBookIt"/>
              </a:rPr>
              <a:t>is </a:t>
            </a:r>
            <a:r>
              <a:rPr lang="en-US" b="0" i="0">
                <a:solidFill>
                  <a:srgbClr val="949599"/>
                </a:solidFill>
                <a:effectLst/>
                <a:latin typeface="ChronicaPro-Book"/>
              </a:rPr>
              <a:t>________________________________</a:t>
            </a:r>
            <a:br>
              <a:rPr lang="en-US" sz="1800" b="0" i="0" dirty="0">
                <a:solidFill>
                  <a:srgbClr val="949599"/>
                </a:solidFill>
                <a:effectLst/>
                <a:latin typeface="ChronicaPro-Book"/>
              </a:rPr>
            </a:br>
            <a:r>
              <a:rPr lang="en-US" sz="1800" b="0" i="0" dirty="0">
                <a:solidFill>
                  <a:srgbClr val="949599"/>
                </a:solidFill>
                <a:effectLst/>
                <a:latin typeface="ChronicaPro-Book"/>
              </a:rPr>
              <a:t>___________________________________________________</a:t>
            </a:r>
            <a:br>
              <a:rPr lang="en-US" dirty="0"/>
            </a:br>
            <a:r>
              <a:rPr lang="en-US" sz="1800" b="0" i="0" dirty="0">
                <a:solidFill>
                  <a:srgbClr val="949599"/>
                </a:solidFill>
                <a:effectLst/>
                <a:latin typeface="ChronicaPro-Book"/>
              </a:rPr>
              <a:t>___________________________________________________ ___________________________________________________ ___________________________________________________ ___________________________________________________ ___________________________________________________</a:t>
            </a:r>
            <a:endParaRPr lang="en-US" dirty="0"/>
          </a:p>
        </p:txBody>
      </p:sp>
      <p:pic>
        <p:nvPicPr>
          <p:cNvPr id="2050" name="Picture 2" descr="Hobbies For Children - Littlepanda">
            <a:extLst>
              <a:ext uri="{FF2B5EF4-FFF2-40B4-BE49-F238E27FC236}">
                <a16:creationId xmlns:a16="http://schemas.microsoft.com/office/drawing/2014/main" id="{0B3DA249-5998-4209-A2B0-3B7E816BC5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9440" y="1547446"/>
            <a:ext cx="4609402" cy="5065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19693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D8643-6F8A-82FC-BD2D-63CA87947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792" y="140038"/>
            <a:ext cx="4535658" cy="788426"/>
          </a:xfrm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* Sample Writing: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9C8E15-E546-F940-5B63-626C7326D132}"/>
              </a:ext>
            </a:extLst>
          </p:cNvPr>
          <p:cNvSpPr txBox="1"/>
          <p:nvPr/>
        </p:nvSpPr>
        <p:spPr>
          <a:xfrm>
            <a:off x="464234" y="878115"/>
            <a:ext cx="11282289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b="1" i="0">
                <a:solidFill>
                  <a:srgbClr val="000000"/>
                </a:solidFill>
                <a:effectLst/>
                <a:latin typeface="OpenSans"/>
              </a:rPr>
              <a:t>My hobby is </a:t>
            </a:r>
            <a:r>
              <a:rPr lang="en-US" sz="4000" b="1" i="0">
                <a:solidFill>
                  <a:srgbClr val="0070C0"/>
                </a:solidFill>
                <a:effectLst/>
                <a:latin typeface="OpenSans"/>
              </a:rPr>
              <a:t>gardening</a:t>
            </a:r>
            <a:r>
              <a:rPr lang="en-US" sz="4000" b="1" i="0">
                <a:solidFill>
                  <a:srgbClr val="000000"/>
                </a:solidFill>
                <a:effectLst/>
                <a:latin typeface="OpenSans"/>
              </a:rPr>
              <a:t>. I started my hobby </a:t>
            </a:r>
            <a:r>
              <a:rPr lang="en-US" sz="4000" b="1" i="0">
                <a:solidFill>
                  <a:srgbClr val="0070C0"/>
                </a:solidFill>
                <a:effectLst/>
                <a:latin typeface="OpenSans"/>
              </a:rPr>
              <a:t>3 years ago</a:t>
            </a:r>
            <a:r>
              <a:rPr lang="en-US" sz="4000" b="1" i="0">
                <a:solidFill>
                  <a:srgbClr val="000000"/>
                </a:solidFill>
                <a:effectLst/>
                <a:latin typeface="OpenSans"/>
              </a:rPr>
              <a:t>. I really like it because I can do it with </a:t>
            </a:r>
            <a:r>
              <a:rPr lang="en-US" sz="4000" b="1" i="0">
                <a:solidFill>
                  <a:srgbClr val="0070C0"/>
                </a:solidFill>
                <a:effectLst/>
                <a:latin typeface="OpenSans"/>
              </a:rPr>
              <a:t>my family.</a:t>
            </a:r>
            <a:r>
              <a:rPr lang="en-US" sz="4000" b="1" i="0">
                <a:solidFill>
                  <a:srgbClr val="000000"/>
                </a:solidFill>
                <a:effectLst/>
                <a:latin typeface="OpenSans"/>
              </a:rPr>
              <a:t> </a:t>
            </a:r>
            <a:r>
              <a:rPr lang="en-US" sz="4000" b="1" i="0">
                <a:solidFill>
                  <a:srgbClr val="0070C0"/>
                </a:solidFill>
                <a:effectLst/>
                <a:latin typeface="OpenSans"/>
              </a:rPr>
              <a:t>My family can join in and do something together. </a:t>
            </a:r>
            <a:r>
              <a:rPr lang="en-US" sz="4000" b="1" i="0">
                <a:solidFill>
                  <a:srgbClr val="000000"/>
                </a:solidFill>
                <a:effectLst/>
                <a:latin typeface="OpenSans"/>
              </a:rPr>
              <a:t>We usually spend </a:t>
            </a:r>
            <a:r>
              <a:rPr lang="en-US" sz="4000" b="1" i="0">
                <a:solidFill>
                  <a:srgbClr val="FF0000"/>
                </a:solidFill>
                <a:effectLst/>
                <a:latin typeface="OpenSans"/>
              </a:rPr>
              <a:t>an/ one </a:t>
            </a:r>
            <a:r>
              <a:rPr lang="en-US" sz="4000" b="1" i="0">
                <a:solidFill>
                  <a:srgbClr val="0070C0"/>
                </a:solidFill>
                <a:effectLst/>
                <a:latin typeface="OpenSans"/>
              </a:rPr>
              <a:t>hour on Sunday morning in our garden</a:t>
            </a:r>
            <a:r>
              <a:rPr lang="en-US" sz="4000" b="1" i="0">
                <a:solidFill>
                  <a:srgbClr val="000000"/>
                </a:solidFill>
                <a:effectLst/>
                <a:latin typeface="OpenSans"/>
              </a:rPr>
              <a:t>. I need </a:t>
            </a:r>
            <a:r>
              <a:rPr lang="en-US" sz="4000" b="1" i="0">
                <a:solidFill>
                  <a:srgbClr val="0070C0"/>
                </a:solidFill>
                <a:effectLst/>
                <a:latin typeface="OpenSans"/>
              </a:rPr>
              <a:t>some plants, gloves, pots and soil </a:t>
            </a:r>
            <a:r>
              <a:rPr lang="en-US" sz="4000" b="1" i="0">
                <a:solidFill>
                  <a:srgbClr val="000000"/>
                </a:solidFill>
                <a:effectLst/>
                <a:latin typeface="OpenSans"/>
              </a:rPr>
              <a:t>to do my hobby. </a:t>
            </a:r>
            <a:r>
              <a:rPr lang="en-US" sz="4000" b="1" i="0">
                <a:solidFill>
                  <a:srgbClr val="0070C0"/>
                </a:solidFill>
                <a:effectLst/>
                <a:latin typeface="OpenSans"/>
              </a:rPr>
              <a:t>Gardening</a:t>
            </a:r>
            <a:r>
              <a:rPr lang="en-US" sz="4000" b="1" i="0">
                <a:solidFill>
                  <a:srgbClr val="000000"/>
                </a:solidFill>
                <a:effectLst/>
                <a:latin typeface="OpenSans"/>
              </a:rPr>
              <a:t> has many benefits. It helps me become </a:t>
            </a:r>
            <a:r>
              <a:rPr lang="en-US" sz="4000" b="1" i="0">
                <a:solidFill>
                  <a:srgbClr val="0070C0"/>
                </a:solidFill>
                <a:effectLst/>
                <a:latin typeface="OpenSans"/>
              </a:rPr>
              <a:t>more patient and responsible</a:t>
            </a:r>
            <a:r>
              <a:rPr lang="en-US" sz="4000" b="1" i="0">
                <a:solidFill>
                  <a:srgbClr val="000000"/>
                </a:solidFill>
                <a:effectLst/>
                <a:latin typeface="OpenSans"/>
              </a:rPr>
              <a:t>. I also </a:t>
            </a:r>
            <a:r>
              <a:rPr lang="en-US" sz="4000" b="1" i="0">
                <a:solidFill>
                  <a:srgbClr val="0070C0"/>
                </a:solidFill>
                <a:effectLst/>
                <a:latin typeface="OpenSans"/>
              </a:rPr>
              <a:t>learn about insects and bugs</a:t>
            </a:r>
            <a:r>
              <a:rPr lang="en-US" sz="4000" b="1" i="0">
                <a:solidFill>
                  <a:srgbClr val="000000"/>
                </a:solidFill>
                <a:effectLst/>
                <a:latin typeface="OpenSans"/>
              </a:rPr>
              <a:t>. </a:t>
            </a:r>
            <a:r>
              <a:rPr lang="en-US" sz="4000" b="1" i="0">
                <a:solidFill>
                  <a:srgbClr val="0070C0"/>
                </a:solidFill>
                <a:effectLst/>
                <a:latin typeface="OpenSans"/>
              </a:rPr>
              <a:t>Gardening</a:t>
            </a:r>
            <a:r>
              <a:rPr lang="en-US" sz="4000" b="1" i="0">
                <a:solidFill>
                  <a:srgbClr val="000000"/>
                </a:solidFill>
                <a:effectLst/>
                <a:latin typeface="OpenSans"/>
              </a:rPr>
              <a:t> can help us to </a:t>
            </a:r>
            <a:r>
              <a:rPr lang="en-US" sz="4000" b="1" i="0">
                <a:solidFill>
                  <a:srgbClr val="0070C0"/>
                </a:solidFill>
                <a:effectLst/>
                <a:latin typeface="OpenSans"/>
              </a:rPr>
              <a:t>protect our environment</a:t>
            </a:r>
            <a:r>
              <a:rPr lang="en-US" sz="4000" b="1" i="0">
                <a:solidFill>
                  <a:srgbClr val="000000"/>
                </a:solidFill>
                <a:effectLst/>
                <a:latin typeface="OpenSans"/>
              </a:rPr>
              <a:t>.</a:t>
            </a:r>
            <a:endParaRPr lang="en-US" sz="4000" b="1"/>
          </a:p>
        </p:txBody>
      </p:sp>
    </p:spTree>
    <p:extLst>
      <p:ext uri="{BB962C8B-B14F-4D97-AF65-F5344CB8AC3E}">
        <p14:creationId xmlns:p14="http://schemas.microsoft.com/office/powerpoint/2010/main" val="3227609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4431933" y="1533721"/>
            <a:ext cx="4173368" cy="863519"/>
          </a:xfrm>
          <a:prstGeom prst="roundRect">
            <a:avLst>
              <a:gd name="adj" fmla="val 42661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144" y="1303957"/>
            <a:ext cx="1344559" cy="127769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184704" y="1659000"/>
            <a:ext cx="34205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70C0"/>
                </a:solidFill>
              </a:rPr>
              <a:t>LESSON 6: </a:t>
            </a:r>
            <a:r>
              <a:rPr lang="en-US" sz="3200" b="1" dirty="0">
                <a:solidFill>
                  <a:srgbClr val="0070C0"/>
                </a:solidFill>
              </a:rPr>
              <a:t>SKILLS 2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13039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547" y="172218"/>
            <a:ext cx="855823" cy="84880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80915" y="237708"/>
            <a:ext cx="13876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27150" y="229764"/>
            <a:ext cx="58658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HOBBIES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35238" y="190029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pic>
        <p:nvPicPr>
          <p:cNvPr id="3076" name="Picture 4" descr="HOBBIES STORE">
            <a:extLst>
              <a:ext uri="{FF2B5EF4-FFF2-40B4-BE49-F238E27FC236}">
                <a16:creationId xmlns:a16="http://schemas.microsoft.com/office/drawing/2014/main" id="{A486A195-6434-4FE7-BB64-82C7317E98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4032" y="2559299"/>
            <a:ext cx="5629847" cy="374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Blog - Hobee.in">
            <a:extLst>
              <a:ext uri="{FF2B5EF4-FFF2-40B4-BE49-F238E27FC236}">
                <a16:creationId xmlns:a16="http://schemas.microsoft.com/office/drawing/2014/main" id="{49A1F73E-A741-4320-81E3-DE6CD6A2CB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822" y="2763548"/>
            <a:ext cx="4754660" cy="3565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07350755-FB66-A339-0EF7-1F57D946E1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0813" y="31321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B80B9D-5149-01A6-CC67-B112EC1C999E}"/>
              </a:ext>
            </a:extLst>
          </p:cNvPr>
          <p:cNvSpPr txBox="1"/>
          <p:nvPr/>
        </p:nvSpPr>
        <p:spPr>
          <a:xfrm>
            <a:off x="365760" y="3753789"/>
            <a:ext cx="11352628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400" b="1" i="0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Sample 2:</a:t>
            </a:r>
            <a:r>
              <a:rPr lang="en-US" sz="3400" b="1" i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My hobby is collecting stamps. I started this hobby three years ago. I shared it with my friends and family. To do this hobby, I need a lot of stamps of Viet Nam and the world. Collecting stamps makes me more patient and reduce stress.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B0C907A-8DCF-DB02-154D-0529FC83F616}"/>
              </a:ext>
            </a:extLst>
          </p:cNvPr>
          <p:cNvSpPr txBox="1">
            <a:spLocks/>
          </p:cNvSpPr>
          <p:nvPr/>
        </p:nvSpPr>
        <p:spPr>
          <a:xfrm>
            <a:off x="539852" y="615806"/>
            <a:ext cx="11431754" cy="338997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vi-VN" sz="3600" b="1">
                <a:solidFill>
                  <a:srgbClr val="000000"/>
                </a:solidFill>
                <a:latin typeface="OpenSans"/>
              </a:rPr>
              <a:t>1.</a:t>
            </a:r>
            <a:r>
              <a:rPr lang="vi-VN" sz="3600">
                <a:solidFill>
                  <a:srgbClr val="000000"/>
                </a:solidFill>
                <a:latin typeface="OpenSans"/>
              </a:rPr>
              <a:t> My hobby: </a:t>
            </a:r>
            <a:r>
              <a:rPr lang="en-US" sz="3600" b="1">
                <a:solidFill>
                  <a:srgbClr val="FF0000"/>
                </a:solidFill>
                <a:latin typeface="OpenSans"/>
              </a:rPr>
              <a:t>collecting stamps</a:t>
            </a:r>
            <a:endParaRPr lang="vi-VN" sz="3600" b="1">
              <a:solidFill>
                <a:srgbClr val="FF0000"/>
              </a:solidFill>
              <a:latin typeface="OpenSans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vi-VN" sz="3600" b="1">
                <a:solidFill>
                  <a:srgbClr val="000000"/>
                </a:solidFill>
                <a:latin typeface="OpenSans"/>
              </a:rPr>
              <a:t>2.</a:t>
            </a:r>
            <a:r>
              <a:rPr lang="vi-VN" sz="3600">
                <a:solidFill>
                  <a:srgbClr val="000000"/>
                </a:solidFill>
                <a:latin typeface="OpenSans"/>
              </a:rPr>
              <a:t> Started: </a:t>
            </a:r>
            <a:r>
              <a:rPr lang="vi-VN" sz="3600" b="1">
                <a:solidFill>
                  <a:srgbClr val="FF0000"/>
                </a:solidFill>
                <a:latin typeface="OpenSans"/>
              </a:rPr>
              <a:t>3 years ago</a:t>
            </a:r>
            <a:endParaRPr lang="vi-VN" sz="3600">
              <a:solidFill>
                <a:srgbClr val="FF0000"/>
              </a:solidFill>
              <a:latin typeface="OpenSans"/>
            </a:endParaRPr>
          </a:p>
          <a:p>
            <a:pPr marL="0" indent="0">
              <a:buNone/>
            </a:pPr>
            <a:r>
              <a:rPr lang="vi-VN" sz="3600" b="1">
                <a:solidFill>
                  <a:srgbClr val="000000"/>
                </a:solidFill>
                <a:latin typeface="OpenSans"/>
              </a:rPr>
              <a:t>3.</a:t>
            </a:r>
            <a:r>
              <a:rPr lang="vi-VN" sz="3600">
                <a:solidFill>
                  <a:srgbClr val="000000"/>
                </a:solidFill>
                <a:latin typeface="OpenSans"/>
              </a:rPr>
              <a:t> I share my hobby with: </a:t>
            </a:r>
            <a:r>
              <a:rPr lang="vi-VN" sz="3600" b="1">
                <a:solidFill>
                  <a:srgbClr val="FF0000"/>
                </a:solidFill>
                <a:latin typeface="OpenSans"/>
              </a:rPr>
              <a:t>my</a:t>
            </a:r>
            <a:r>
              <a:rPr lang="en-US" sz="3600" b="1">
                <a:solidFill>
                  <a:srgbClr val="FF0000"/>
                </a:solidFill>
                <a:latin typeface="OpenSans"/>
              </a:rPr>
              <a:t> friends and</a:t>
            </a:r>
            <a:r>
              <a:rPr lang="vi-VN" sz="3600" b="1">
                <a:solidFill>
                  <a:srgbClr val="FF0000"/>
                </a:solidFill>
                <a:latin typeface="OpenSans"/>
              </a:rPr>
              <a:t> family</a:t>
            </a:r>
            <a:endParaRPr lang="vi-VN" sz="3600">
              <a:solidFill>
                <a:srgbClr val="FF0000"/>
              </a:solidFill>
              <a:latin typeface="OpenSans"/>
            </a:endParaRPr>
          </a:p>
          <a:p>
            <a:pPr marL="0" indent="0">
              <a:buNone/>
            </a:pPr>
            <a:r>
              <a:rPr lang="vi-VN" sz="3600" b="1">
                <a:solidFill>
                  <a:srgbClr val="000000"/>
                </a:solidFill>
                <a:latin typeface="OpenSans"/>
              </a:rPr>
              <a:t>4.</a:t>
            </a:r>
            <a:r>
              <a:rPr lang="vi-VN" sz="3600">
                <a:solidFill>
                  <a:srgbClr val="000000"/>
                </a:solidFill>
                <a:latin typeface="OpenSans"/>
              </a:rPr>
              <a:t> To do my hobby I need: </a:t>
            </a:r>
            <a:r>
              <a:rPr lang="en-US" sz="3600" b="1">
                <a:solidFill>
                  <a:srgbClr val="FF0000"/>
                </a:solidFill>
                <a:latin typeface="OpenSans"/>
              </a:rPr>
              <a:t>stamps</a:t>
            </a:r>
            <a:endParaRPr lang="vi-VN" sz="3600">
              <a:solidFill>
                <a:srgbClr val="FF0000"/>
              </a:solidFill>
              <a:latin typeface="OpenSans"/>
            </a:endParaRPr>
          </a:p>
          <a:p>
            <a:pPr marL="0" indent="0">
              <a:buNone/>
            </a:pPr>
            <a:r>
              <a:rPr lang="vi-VN" sz="3600" b="1">
                <a:solidFill>
                  <a:srgbClr val="000000"/>
                </a:solidFill>
                <a:latin typeface="OpenSans"/>
              </a:rPr>
              <a:t>5.</a:t>
            </a:r>
            <a:r>
              <a:rPr lang="vi-VN" sz="3600">
                <a:solidFill>
                  <a:srgbClr val="000000"/>
                </a:solidFill>
                <a:latin typeface="OpenSans"/>
              </a:rPr>
              <a:t> Benefits: </a:t>
            </a:r>
            <a:r>
              <a:rPr lang="en-US" sz="3600" b="1">
                <a:solidFill>
                  <a:srgbClr val="FF0000"/>
                </a:solidFill>
                <a:latin typeface="OpenSans"/>
              </a:rPr>
              <a:t> make me</a:t>
            </a:r>
            <a:r>
              <a:rPr lang="vi-VN" sz="3600" b="1">
                <a:solidFill>
                  <a:srgbClr val="FF0000"/>
                </a:solidFill>
                <a:latin typeface="OpenSans"/>
              </a:rPr>
              <a:t> more patient and </a:t>
            </a:r>
            <a:r>
              <a:rPr lang="en-US" sz="3600" b="1">
                <a:solidFill>
                  <a:srgbClr val="FF0000"/>
                </a:solidFill>
                <a:latin typeface="OpenSans"/>
              </a:rPr>
              <a:t>reduce stress</a:t>
            </a:r>
            <a:r>
              <a:rPr lang="vi-VN" sz="3600" b="1">
                <a:solidFill>
                  <a:srgbClr val="FF0000"/>
                </a:solidFill>
                <a:latin typeface="OpenSans"/>
              </a:rPr>
              <a:t>,...</a:t>
            </a:r>
            <a:endParaRPr lang="en-US" sz="36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358F14-D794-6689-413A-6095CB81E0C3}"/>
              </a:ext>
            </a:extLst>
          </p:cNvPr>
          <p:cNvSpPr txBox="1"/>
          <p:nvPr/>
        </p:nvSpPr>
        <p:spPr>
          <a:xfrm>
            <a:off x="703384" y="38417"/>
            <a:ext cx="10191306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 3. What 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your hobby? Fill in the blanks below.</a:t>
            </a:r>
            <a:endParaRPr lang="en-US" sz="3200" b="1" dirty="0">
              <a:solidFill>
                <a:srgbClr val="0070C0"/>
              </a:solidFill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02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arousel Brainstorm - YouTube">
            <a:extLst>
              <a:ext uri="{FF2B5EF4-FFF2-40B4-BE49-F238E27FC236}">
                <a16:creationId xmlns:a16="http://schemas.microsoft.com/office/drawing/2014/main" id="{445B34F2-5590-41B3-8C98-DCCC80A931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630"/>
          <a:stretch/>
        </p:blipFill>
        <p:spPr bwMode="auto">
          <a:xfrm>
            <a:off x="519477" y="1758182"/>
            <a:ext cx="4101235" cy="4579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arousel Brainstorm - YouTube">
            <a:extLst>
              <a:ext uri="{FF2B5EF4-FFF2-40B4-BE49-F238E27FC236}">
                <a16:creationId xmlns:a16="http://schemas.microsoft.com/office/drawing/2014/main" id="{8364B115-70DC-4F41-AECB-0EC89EE429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06"/>
          <a:stretch/>
        </p:blipFill>
        <p:spPr bwMode="auto">
          <a:xfrm>
            <a:off x="7693457" y="1758182"/>
            <a:ext cx="3955558" cy="4785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87456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IV. PRODUCTION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64A2296-3D88-4607-B5FA-2F9640DF5E3A}"/>
              </a:ext>
            </a:extLst>
          </p:cNvPr>
          <p:cNvSpPr txBox="1"/>
          <p:nvPr/>
        </p:nvSpPr>
        <p:spPr>
          <a:xfrm>
            <a:off x="4540447" y="1441928"/>
            <a:ext cx="34724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vi-VN" sz="3600" b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CLASS GALLERY </a:t>
            </a:r>
            <a:endParaRPr lang="en-US" sz="4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6541A1-D28A-4781-933A-644B289541B7}"/>
              </a:ext>
            </a:extLst>
          </p:cNvPr>
          <p:cNvSpPr txBox="1"/>
          <p:nvPr/>
        </p:nvSpPr>
        <p:spPr>
          <a:xfrm>
            <a:off x="3426737" y="2753889"/>
            <a:ext cx="5338526" cy="3330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/>
              <a:t>Students can:</a:t>
            </a:r>
          </a:p>
          <a:p>
            <a:pPr marL="457200" indent="-457200" algn="ct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b="1" dirty="0">
                <a:solidFill>
                  <a:srgbClr val="0070C0"/>
                </a:solidFill>
              </a:rPr>
              <a:t>go and see others’ work</a:t>
            </a:r>
          </a:p>
          <a:p>
            <a:pPr marL="457200" indent="-457200" algn="ct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b="1" dirty="0">
                <a:solidFill>
                  <a:srgbClr val="0070C0"/>
                </a:solidFill>
              </a:rPr>
              <a:t>give comments to one another</a:t>
            </a:r>
          </a:p>
        </p:txBody>
      </p:sp>
    </p:spTree>
    <p:extLst>
      <p:ext uri="{BB962C8B-B14F-4D97-AF65-F5344CB8AC3E}">
        <p14:creationId xmlns:p14="http://schemas.microsoft.com/office/powerpoint/2010/main" val="33656680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49945" y="1388185"/>
            <a:ext cx="233093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WRAP-UP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29643" y="1401022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244603"/>
            <a:ext cx="855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512594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IV. 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625C90-98A3-4878-9F0E-449447B45580}"/>
              </a:ext>
            </a:extLst>
          </p:cNvPr>
          <p:cNvSpPr txBox="1"/>
          <p:nvPr/>
        </p:nvSpPr>
        <p:spPr>
          <a:xfrm>
            <a:off x="2785404" y="2284128"/>
            <a:ext cx="9179856" cy="2909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latin typeface="Calibri (Body)"/>
              </a:rPr>
              <a:t>In this lesson, we have learnt to:</a:t>
            </a:r>
          </a:p>
          <a:p>
            <a:pPr marL="457200" marR="0" indent="-4572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US" sz="3200" b="1" dirty="0">
                <a:solidFill>
                  <a:srgbClr val="0070C0"/>
                </a:solidFill>
                <a:latin typeface="Calibri (Body)"/>
              </a:rPr>
              <a:t>listen for specific information about Trang’s hobby</a:t>
            </a:r>
          </a:p>
          <a:p>
            <a:pPr marL="457200" marR="0" indent="-4572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US" sz="3200" b="1" dirty="0">
                <a:solidFill>
                  <a:srgbClr val="0070C0"/>
                </a:solidFill>
                <a:latin typeface="Calibri (Body)"/>
              </a:rPr>
              <a:t>write a passage about her hobbies</a:t>
            </a:r>
          </a:p>
        </p:txBody>
      </p:sp>
      <p:pic>
        <p:nvPicPr>
          <p:cNvPr id="10" name="Graphic 9" descr="Presentation with checklist with solid fill">
            <a:extLst>
              <a:ext uri="{FF2B5EF4-FFF2-40B4-BE49-F238E27FC236}">
                <a16:creationId xmlns:a16="http://schemas.microsoft.com/office/drawing/2014/main" id="{18334AD6-2727-4992-AC96-4CBD0907FB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5595" y="2630855"/>
            <a:ext cx="2330929" cy="233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23333" y="1613270"/>
            <a:ext cx="4946056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2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V. HOMEWORK</a:t>
            </a:r>
            <a:endParaRPr lang="en-US" sz="32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96548" y="2365740"/>
            <a:ext cx="6131194" cy="2232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/>
              <a:t>- Learn by heart Vocabulary.</a:t>
            </a:r>
          </a:p>
          <a:p>
            <a:pPr>
              <a:lnSpc>
                <a:spcPct val="150000"/>
              </a:lnSpc>
            </a:pPr>
            <a:r>
              <a:rPr lang="en-US" sz="3200" b="1"/>
              <a:t>- Prepare </a:t>
            </a:r>
            <a:r>
              <a:rPr lang="en-US" sz="3200" b="1" dirty="0"/>
              <a:t>for the next lesson: </a:t>
            </a:r>
            <a:r>
              <a:rPr lang="en-US" sz="3200" b="1" dirty="0">
                <a:solidFill>
                  <a:srgbClr val="FF0000"/>
                </a:solidFill>
              </a:rPr>
              <a:t>Looking back &amp; Project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3736" r="862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2780" y="3371831"/>
            <a:ext cx="4249429" cy="296526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04FEE4C-5A4C-3F5A-3646-682308492877}"/>
              </a:ext>
            </a:extLst>
          </p:cNvPr>
          <p:cNvSpPr txBox="1"/>
          <p:nvPr/>
        </p:nvSpPr>
        <p:spPr>
          <a:xfrm>
            <a:off x="3560552" y="209027"/>
            <a:ext cx="590265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4000" b="1" i="1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UNIT 1: HOBBIES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4000" b="1" i="1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Lesson 6: Skills 2</a:t>
            </a:r>
            <a:endParaRPr lang="en-US" sz="40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76EB0D-5C83-3288-F410-95304018BF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314632"/>
            <a:ext cx="11098161" cy="586233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4400" dirty="0"/>
              <a:t>Unit 1: 				</a:t>
            </a:r>
            <a:r>
              <a:rPr lang="en-US" sz="4400" b="1" dirty="0"/>
              <a:t>HOBBIES</a:t>
            </a:r>
          </a:p>
          <a:p>
            <a:pPr marL="0" indent="0">
              <a:buNone/>
            </a:pPr>
            <a:r>
              <a:rPr lang="en-US" sz="4400" dirty="0"/>
              <a:t>Period 7 : Looking back</a:t>
            </a:r>
          </a:p>
          <a:p>
            <a:pPr marL="571500" indent="-571500">
              <a:buAutoNum type="romanUcPeriod"/>
            </a:pPr>
            <a:r>
              <a:rPr lang="en-US" sz="4400" b="1" dirty="0"/>
              <a:t>New words </a:t>
            </a:r>
          </a:p>
          <a:p>
            <a:pPr marL="0" indent="0">
              <a:buNone/>
            </a:pPr>
            <a:r>
              <a:rPr lang="en-US" sz="4400" dirty="0"/>
              <a:t>From : </a:t>
            </a:r>
            <a:r>
              <a:rPr lang="en-US" sz="4400" dirty="0" err="1"/>
              <a:t>từ</a:t>
            </a:r>
            <a:r>
              <a:rPr lang="en-US" sz="4400" dirty="0"/>
              <a:t>, </a:t>
            </a:r>
            <a:r>
              <a:rPr lang="en-US" sz="4400" dirty="0" err="1"/>
              <a:t>có</a:t>
            </a:r>
            <a:r>
              <a:rPr lang="en-US" sz="4400" dirty="0"/>
              <a:t> </a:t>
            </a:r>
            <a:r>
              <a:rPr lang="en-US" sz="4400" dirty="0" err="1"/>
              <a:t>nguồn</a:t>
            </a:r>
            <a:r>
              <a:rPr lang="en-US" sz="4400" dirty="0"/>
              <a:t> </a:t>
            </a:r>
            <a:r>
              <a:rPr lang="en-US" sz="4400" dirty="0" err="1"/>
              <a:t>gốc</a:t>
            </a:r>
            <a:r>
              <a:rPr lang="en-US" sz="4400" dirty="0"/>
              <a:t> </a:t>
            </a:r>
            <a:r>
              <a:rPr lang="en-US" sz="4400" dirty="0" err="1"/>
              <a:t>từ</a:t>
            </a:r>
            <a:endParaRPr lang="en-US" sz="4400" dirty="0"/>
          </a:p>
          <a:p>
            <a:pPr marL="0" indent="0">
              <a:buNone/>
            </a:pPr>
            <a:r>
              <a:rPr lang="en-US" sz="4400" dirty="0"/>
              <a:t>Plane : </a:t>
            </a:r>
            <a:r>
              <a:rPr lang="en-US" sz="4400" dirty="0" err="1"/>
              <a:t>máy</a:t>
            </a:r>
            <a:r>
              <a:rPr lang="en-US" sz="4400" dirty="0"/>
              <a:t> bay</a:t>
            </a:r>
          </a:p>
          <a:p>
            <a:pPr marL="0" indent="0">
              <a:buNone/>
            </a:pPr>
            <a:r>
              <a:rPr lang="en-US" sz="4400" dirty="0"/>
              <a:t>Each of my best friends : </a:t>
            </a:r>
          </a:p>
          <a:p>
            <a:pPr marL="0" indent="0">
              <a:buNone/>
            </a:pPr>
            <a:r>
              <a:rPr lang="en-US" sz="4400" dirty="0" err="1"/>
              <a:t>mỗi</a:t>
            </a:r>
            <a:r>
              <a:rPr lang="en-US" sz="4400" dirty="0"/>
              <a:t> </a:t>
            </a:r>
            <a:r>
              <a:rPr lang="en-US" sz="4400" dirty="0" err="1"/>
              <a:t>người</a:t>
            </a:r>
            <a:r>
              <a:rPr lang="en-US" sz="4400" dirty="0"/>
              <a:t> </a:t>
            </a:r>
            <a:r>
              <a:rPr lang="en-US" sz="4400" dirty="0" err="1"/>
              <a:t>bạn</a:t>
            </a:r>
            <a:r>
              <a:rPr lang="en-US" sz="4400" dirty="0"/>
              <a:t> </a:t>
            </a:r>
            <a:r>
              <a:rPr lang="en-US" sz="4400" dirty="0" err="1"/>
              <a:t>thân</a:t>
            </a:r>
            <a:r>
              <a:rPr lang="en-US" sz="4400" dirty="0"/>
              <a:t> </a:t>
            </a:r>
            <a:r>
              <a:rPr lang="en-US" sz="4400" dirty="0" err="1"/>
              <a:t>nhất</a:t>
            </a:r>
            <a:r>
              <a:rPr lang="en-US" sz="4400" dirty="0"/>
              <a:t> </a:t>
            </a:r>
            <a:r>
              <a:rPr lang="en-US" sz="4400" dirty="0" err="1"/>
              <a:t>của</a:t>
            </a:r>
            <a:r>
              <a:rPr lang="en-US" sz="4400" dirty="0"/>
              <a:t> </a:t>
            </a:r>
            <a:r>
              <a:rPr lang="en-US" sz="4400" dirty="0" err="1"/>
              <a:t>tôi</a:t>
            </a:r>
            <a:endParaRPr lang="en-US" sz="4400" dirty="0"/>
          </a:p>
          <a:p>
            <a:pPr marL="0" indent="0">
              <a:buNone/>
            </a:pPr>
            <a:r>
              <a:rPr lang="en-US" sz="4400" dirty="0"/>
              <a:t>Own hobby : </a:t>
            </a:r>
            <a:r>
              <a:rPr lang="en-US" sz="4400" dirty="0" err="1"/>
              <a:t>sở</a:t>
            </a:r>
            <a:r>
              <a:rPr lang="en-US" sz="4400" dirty="0"/>
              <a:t> </a:t>
            </a:r>
            <a:r>
              <a:rPr lang="en-US" sz="4400" dirty="0" err="1"/>
              <a:t>thích</a:t>
            </a:r>
            <a:r>
              <a:rPr lang="en-US" sz="4400" dirty="0"/>
              <a:t> </a:t>
            </a:r>
            <a:r>
              <a:rPr lang="en-US" sz="4400" dirty="0" err="1"/>
              <a:t>riêng</a:t>
            </a:r>
            <a:endParaRPr lang="en-US" sz="4400" dirty="0"/>
          </a:p>
          <a:p>
            <a:pPr marL="0" indent="0">
              <a:buNone/>
            </a:pPr>
            <a:r>
              <a:rPr lang="en-US" sz="4400" dirty="0"/>
              <a:t>The same cooking class :  </a:t>
            </a:r>
            <a:r>
              <a:rPr lang="en-US" sz="4400" dirty="0" err="1"/>
              <a:t>cùng</a:t>
            </a:r>
            <a:r>
              <a:rPr lang="en-US" sz="4400" dirty="0"/>
              <a:t> </a:t>
            </a:r>
            <a:r>
              <a:rPr lang="en-US" sz="4400" dirty="0" err="1"/>
              <a:t>lớp</a:t>
            </a:r>
            <a:r>
              <a:rPr lang="en-US" sz="4400" dirty="0"/>
              <a:t> </a:t>
            </a:r>
            <a:r>
              <a:rPr lang="en-US" sz="4400" dirty="0" err="1"/>
              <a:t>học</a:t>
            </a:r>
            <a:r>
              <a:rPr lang="en-US" sz="4400" dirty="0"/>
              <a:t> </a:t>
            </a:r>
            <a:r>
              <a:rPr lang="en-US" sz="4400" dirty="0" err="1"/>
              <a:t>nấu</a:t>
            </a:r>
            <a:r>
              <a:rPr lang="en-US" sz="4400" dirty="0"/>
              <a:t> </a:t>
            </a:r>
            <a:r>
              <a:rPr lang="en-US" sz="4400" dirty="0" err="1"/>
              <a:t>ăn</a:t>
            </a:r>
            <a:endParaRPr lang="en-US" sz="4400" dirty="0"/>
          </a:p>
          <a:p>
            <a:pPr marL="0" indent="0">
              <a:buNone/>
            </a:pPr>
            <a:endParaRPr lang="en-US" dirty="0"/>
          </a:p>
          <a:p>
            <a:pPr marL="571500" indent="-571500">
              <a:buAutoNum type="romanU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60827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4EE1B-379E-88C7-16D8-AE260203EE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445" y="462116"/>
            <a:ext cx="11316929" cy="5714847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II. Part 1</a:t>
            </a:r>
          </a:p>
          <a:p>
            <a:pPr marL="0" indent="0">
              <a:buNone/>
            </a:pPr>
            <a:r>
              <a:rPr lang="en-US" dirty="0"/>
              <a:t>1.				4.</a:t>
            </a:r>
          </a:p>
          <a:p>
            <a:pPr marL="0" indent="0">
              <a:buNone/>
            </a:pPr>
            <a:r>
              <a:rPr lang="en-US" dirty="0"/>
              <a:t>2.				5.</a:t>
            </a:r>
          </a:p>
          <a:p>
            <a:pPr marL="0" indent="0">
              <a:buNone/>
            </a:pPr>
            <a:r>
              <a:rPr lang="en-US" dirty="0"/>
              <a:t>3.</a:t>
            </a:r>
          </a:p>
          <a:p>
            <a:pPr marL="0" indent="0">
              <a:buNone/>
            </a:pPr>
            <a:r>
              <a:rPr lang="en-US" b="1" dirty="0"/>
              <a:t>III. Part 3</a:t>
            </a:r>
          </a:p>
          <a:p>
            <a:pPr marL="0" indent="0">
              <a:buNone/>
            </a:pPr>
            <a:r>
              <a:rPr lang="en-US" dirty="0"/>
              <a:t>1.				4.				7.</a:t>
            </a:r>
          </a:p>
          <a:p>
            <a:pPr marL="0" indent="0">
              <a:buNone/>
            </a:pPr>
            <a:r>
              <a:rPr lang="en-US" dirty="0"/>
              <a:t>2.				5.				8.</a:t>
            </a:r>
          </a:p>
          <a:p>
            <a:pPr marL="0" indent="0">
              <a:buNone/>
            </a:pPr>
            <a:r>
              <a:rPr lang="en-US" dirty="0"/>
              <a:t>3.				6.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5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5D130-D387-5971-B8D8-8CF2EC073A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5639"/>
            <a:ext cx="10515600" cy="5921324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IV. Part 2</a:t>
            </a:r>
          </a:p>
        </p:txBody>
      </p:sp>
    </p:spTree>
    <p:extLst>
      <p:ext uri="{BB962C8B-B14F-4D97-AF65-F5344CB8AC3E}">
        <p14:creationId xmlns:p14="http://schemas.microsoft.com/office/powerpoint/2010/main" val="1926089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53"/>
            <a:ext cx="12191999" cy="6839711"/>
          </a:xfrm>
        </p:spPr>
      </p:pic>
      <p:sp>
        <p:nvSpPr>
          <p:cNvPr id="3" name="Rectangle 2"/>
          <p:cNvSpPr/>
          <p:nvPr/>
        </p:nvSpPr>
        <p:spPr>
          <a:xfrm>
            <a:off x="2951748" y="599314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>
                <a:latin typeface="Calibri" panose="020F0502020204030204" pitchFamily="34" charset="0"/>
              </a:rPr>
              <a:t>sachmem.vn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>
                <a:latin typeface="Calibri" panose="020F0502020204030204" pitchFamily="34" charset="0"/>
              </a:rPr>
              <a:t>facebook.com/sachmem.vn/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3427102" y="587387"/>
            <a:ext cx="4958616" cy="884574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91560" y="706508"/>
            <a:ext cx="3315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yriad Pro" pitchFamily="34" charset="0"/>
              </a:rPr>
              <a:t>OBJECTIVES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92320" y="144696"/>
            <a:ext cx="1515332" cy="1583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829994" y="1914652"/>
            <a:ext cx="10763490" cy="3242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600" dirty="0">
                <a:latin typeface="Berlin Sans FB" panose="020E0602020502020306" pitchFamily="34" charset="0"/>
              </a:rPr>
              <a:t>By the end of the lesson, students will be able to:</a:t>
            </a:r>
          </a:p>
          <a:p>
            <a:pPr marL="457200" marR="0" indent="-4572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3600" dirty="0">
                <a:solidFill>
                  <a:srgbClr val="0070C0"/>
                </a:solidFill>
                <a:latin typeface="Berlin Sans FB" panose="020E0602020502020306" pitchFamily="34" charset="0"/>
              </a:rPr>
              <a:t>listen for specific information about Trang’s hobby</a:t>
            </a:r>
          </a:p>
          <a:p>
            <a:pPr marL="457200" marR="0" indent="-4572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3600" dirty="0">
                <a:solidFill>
                  <a:srgbClr val="0070C0"/>
                </a:solidFill>
                <a:latin typeface="Berlin Sans FB" panose="020E0602020502020306" pitchFamily="34" charset="0"/>
              </a:rPr>
              <a:t>write a passage about her hobbies</a:t>
            </a:r>
          </a:p>
        </p:txBody>
      </p:sp>
    </p:spTree>
    <p:extLst>
      <p:ext uri="{BB962C8B-B14F-4D97-AF65-F5344CB8AC3E}">
        <p14:creationId xmlns:p14="http://schemas.microsoft.com/office/powerpoint/2010/main" val="2021924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26704" y="1117594"/>
            <a:ext cx="1883767" cy="58444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sz="2400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336856" y="2287681"/>
            <a:ext cx="1883767" cy="57814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LISTENING</a:t>
            </a:r>
            <a:endParaRPr lang="en-GB" sz="2400"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26703" y="3676804"/>
            <a:ext cx="1883767" cy="57814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WRITING</a:t>
            </a:r>
            <a:endParaRPr lang="en-GB" sz="2400" b="1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082018" y="4840593"/>
            <a:ext cx="2349305" cy="81039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tx1"/>
                </a:solidFill>
              </a:rPr>
              <a:t>POST-LISTENING </a:t>
            </a:r>
          </a:p>
          <a:p>
            <a:pPr algn="ctr"/>
            <a:r>
              <a:rPr lang="en-US" sz="2400" b="1">
                <a:solidFill>
                  <a:schemeClr val="tx1"/>
                </a:solidFill>
              </a:rPr>
              <a:t>&amp; WRITING</a:t>
            </a:r>
            <a:endParaRPr lang="en-GB" sz="2400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470094" y="939711"/>
            <a:ext cx="1883767" cy="561238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vi-VN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Chatting</a:t>
            </a:r>
            <a:endParaRPr lang="en-US" sz="28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567839" y="1648817"/>
            <a:ext cx="7333429" cy="1734446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indent="-28575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1: Look at the picture. What hobby is it? Do you think it is a good hobby? Why or why not?</a:t>
            </a:r>
          </a:p>
          <a:p>
            <a:pPr marL="285750" marR="0" indent="-28575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Task 2</a:t>
            </a:r>
            <a:r>
              <a:rPr lang="vi-VN" sz="2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  <a:r>
              <a:rPr lang="en-US" sz="2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Listen and complete the mind map.</a:t>
            </a:r>
            <a:endParaRPr lang="en-US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555681" y="3531009"/>
            <a:ext cx="7346478" cy="1260847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b="1">
                <a:solidFill>
                  <a:schemeClr val="tx1"/>
                </a:solidFill>
              </a:rPr>
              <a:t>Task </a:t>
            </a:r>
            <a:r>
              <a:rPr lang="en-US" sz="2800" b="1" dirty="0">
                <a:solidFill>
                  <a:schemeClr val="tx1"/>
                </a:solidFill>
              </a:rPr>
              <a:t>3</a:t>
            </a:r>
            <a:r>
              <a:rPr lang="en-US" sz="2800" b="1">
                <a:solidFill>
                  <a:schemeClr val="tx1"/>
                </a:solidFill>
              </a:rPr>
              <a:t>: What is your hobby? Fill in the blank below.</a:t>
            </a:r>
            <a:endParaRPr lang="en-US" sz="2800" b="1" dirty="0">
              <a:solidFill>
                <a:schemeClr val="tx1"/>
              </a:solidFill>
            </a:endParaRP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1"/>
                </a:solidFill>
              </a:rPr>
              <a:t>Task 4: </a:t>
            </a:r>
            <a:r>
              <a:rPr lang="nl-NL" sz="2800" b="1" dirty="0">
                <a:solidFill>
                  <a:schemeClr val="tx1"/>
                </a:solidFill>
              </a:rPr>
              <a:t>Write a paragraph about </a:t>
            </a:r>
            <a:r>
              <a:rPr lang="nl-NL" sz="2800" b="1">
                <a:solidFill>
                  <a:schemeClr val="tx1"/>
                </a:solidFill>
              </a:rPr>
              <a:t>your hobby</a:t>
            </a:r>
            <a:r>
              <a:rPr lang="nl-NL" sz="2800" b="1" dirty="0">
                <a:solidFill>
                  <a:schemeClr val="tx1"/>
                </a:solidFill>
              </a:rPr>
              <a:t>.</a:t>
            </a:r>
            <a:endParaRPr lang="en-US" sz="2800" b="1" dirty="0">
              <a:solidFill>
                <a:schemeClr val="tx1"/>
              </a:solidFill>
            </a:endParaRPr>
          </a:p>
        </p:txBody>
      </p:sp>
      <p:cxnSp>
        <p:nvCxnSpPr>
          <p:cNvPr id="24" name="Curved Connector 23"/>
          <p:cNvCxnSpPr>
            <a:cxnSpLocks/>
            <a:stCxn id="16" idx="3"/>
            <a:endCxn id="17" idx="0"/>
          </p:cNvCxnSpPr>
          <p:nvPr/>
        </p:nvCxnSpPr>
        <p:spPr>
          <a:xfrm>
            <a:off x="2510471" y="1409816"/>
            <a:ext cx="768269" cy="877865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cxnSpLocks/>
            <a:stCxn id="17" idx="1"/>
            <a:endCxn id="18" idx="0"/>
          </p:cNvCxnSpPr>
          <p:nvPr/>
        </p:nvCxnSpPr>
        <p:spPr>
          <a:xfrm rot="10800000" flipV="1">
            <a:off x="1568588" y="2576754"/>
            <a:ext cx="768269" cy="1100050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cxnSpLocks/>
            <a:stCxn id="18" idx="3"/>
            <a:endCxn id="19" idx="0"/>
          </p:cNvCxnSpPr>
          <p:nvPr/>
        </p:nvCxnSpPr>
        <p:spPr>
          <a:xfrm>
            <a:off x="2510470" y="3965877"/>
            <a:ext cx="746201" cy="874716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1680227" y="177273"/>
            <a:ext cx="3523222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332" y="31752"/>
            <a:ext cx="1144384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2144858" y="289942"/>
            <a:ext cx="2708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</a:rPr>
              <a:t>LESSON 6: </a:t>
            </a:r>
            <a:r>
              <a:rPr lang="en-US" sz="2400" b="1" dirty="0">
                <a:solidFill>
                  <a:schemeClr val="bg1"/>
                </a:solidFill>
              </a:rPr>
              <a:t>SKILLS 2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26703" y="5989649"/>
            <a:ext cx="2629968" cy="57814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CONSOLIDATION</a:t>
            </a:r>
            <a:endParaRPr lang="en-GB" sz="2400" b="1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cxnSpLocks/>
            <a:stCxn id="19" idx="1"/>
            <a:endCxn id="27" idx="0"/>
          </p:cNvCxnSpPr>
          <p:nvPr/>
        </p:nvCxnSpPr>
        <p:spPr>
          <a:xfrm rot="10800000" flipV="1">
            <a:off x="1941688" y="5245789"/>
            <a:ext cx="140331" cy="743860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4547311" y="5816511"/>
            <a:ext cx="7355461" cy="832829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>
                <a:solidFill>
                  <a:schemeClr val="tx1"/>
                </a:solidFill>
              </a:rPr>
              <a:t>Homework</a:t>
            </a:r>
            <a:endParaRPr lang="en-GB" sz="2800" b="1" dirty="0">
              <a:solidFill>
                <a:schemeClr val="tx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555681" y="5000312"/>
            <a:ext cx="7346478" cy="671203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b="1">
                <a:solidFill>
                  <a:schemeClr val="tx1"/>
                </a:solidFill>
              </a:rPr>
              <a:t>Class gallery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095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26704" y="1553695"/>
            <a:ext cx="1883767" cy="58444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sz="2800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732917" y="1536497"/>
            <a:ext cx="3633013" cy="561238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vi-VN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Chatting</a:t>
            </a:r>
            <a:endParaRPr lang="en-US" sz="28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67BA8B6-A54B-41FA-923E-275DD02489C0}"/>
              </a:ext>
            </a:extLst>
          </p:cNvPr>
          <p:cNvSpPr/>
          <p:nvPr/>
        </p:nvSpPr>
        <p:spPr>
          <a:xfrm>
            <a:off x="6929783" y="2966224"/>
            <a:ext cx="4656333" cy="2232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3200" b="1" dirty="0">
                <a:solidFill>
                  <a:srgbClr val="000000"/>
                </a:solidFill>
                <a:latin typeface="Calibri (Body)"/>
                <a:ea typeface="Times New Roman" panose="02020603050405020304" pitchFamily="18" charset="0"/>
              </a:rPr>
              <a:t>Aims of the stage: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</a:t>
            </a:r>
            <a:r>
              <a:rPr lang="en-US" sz="32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 prepare students for the listening text</a:t>
            </a:r>
            <a:endParaRPr lang="en-US" sz="3200" b="1" dirty="0">
              <a:solidFill>
                <a:srgbClr val="0070C0"/>
              </a:solidFill>
            </a:endParaRPr>
          </a:p>
        </p:txBody>
      </p:sp>
      <p:pic>
        <p:nvPicPr>
          <p:cNvPr id="31" name="Picture 2" descr="Do You NEED To Exercise To Be Healthy? - Integrative Osteopathy | Exercise  for kids, Animated clipart, Clip art">
            <a:extLst>
              <a:ext uri="{FF2B5EF4-FFF2-40B4-BE49-F238E27FC236}">
                <a16:creationId xmlns:a16="http://schemas.microsoft.com/office/drawing/2014/main" id="{DE94756C-E808-48F3-9BC0-18D8091EF7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041" y="2765103"/>
            <a:ext cx="5468344" cy="3072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0D08C88-CAF6-3B9D-17AA-325A78074B2A}"/>
              </a:ext>
            </a:extLst>
          </p:cNvPr>
          <p:cNvSpPr txBox="1"/>
          <p:nvPr/>
        </p:nvSpPr>
        <p:spPr>
          <a:xfrm>
            <a:off x="3560552" y="209027"/>
            <a:ext cx="590265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200" b="1" i="1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UNIT 1: HOBBIES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200" b="1" i="1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Lesson 6: Skills 2</a:t>
            </a:r>
            <a:endParaRPr lang="en-US" sz="32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293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23D09407-53BC-485E-B4CE-BC5E4FC4B2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21DB988-49FC-4608-B0A2-E2F3A4019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1083306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9B930FD-8671-4C4C-ADCF-73AC1D0CD4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9676747" y="1083306"/>
            <a:ext cx="2514948" cy="2174333"/>
            <a:chOff x="-305" y="-4155"/>
            <a:chExt cx="2514948" cy="2174333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35B12C1-569C-4E37-AA33-7EF215F201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23E2660-7810-46F6-8752-187127C83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991DC45-0378-45B3-B325-FB8F98545E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228F5BA-5150-4554-B7EA-93F371F3B1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83C2651-AE0C-4AE4-8725-E2F9414FE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-305" y="5406185"/>
            <a:ext cx="3378428" cy="2535121"/>
            <a:chOff x="-305" y="-1"/>
            <a:chExt cx="3832880" cy="2876136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CE13265-B5D2-47B4-A199-E05F390D5B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93EBD03-D832-462C-9304-7273698ED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D53D3E2-805E-40D2-964F-352BF6D476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7A9A916-A926-43E6-800F-432ABC3F24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54749"/>
            <a:ext cx="12192000" cy="106914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3377FA25-C29C-4503-B3C2-7491D9F6E229}"/>
              </a:ext>
            </a:extLst>
          </p:cNvPr>
          <p:cNvSpPr txBox="1"/>
          <p:nvPr/>
        </p:nvSpPr>
        <p:spPr>
          <a:xfrm>
            <a:off x="487067" y="335046"/>
            <a:ext cx="317053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5CBDFF1-B1D0-45EE-9B1C-3A5B84FE7D82}"/>
              </a:ext>
            </a:extLst>
          </p:cNvPr>
          <p:cNvSpPr txBox="1"/>
          <p:nvPr/>
        </p:nvSpPr>
        <p:spPr>
          <a:xfrm>
            <a:off x="487067" y="1742412"/>
            <a:ext cx="1102030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What will you mention when you talk about someone’s hobby?</a:t>
            </a:r>
            <a:endParaRPr lang="en-US" sz="32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EBB305E-63F3-45D8-8E66-EE19C8163A5A}"/>
              </a:ext>
            </a:extLst>
          </p:cNvPr>
          <p:cNvSpPr txBox="1"/>
          <p:nvPr/>
        </p:nvSpPr>
        <p:spPr>
          <a:xfrm>
            <a:off x="2335237" y="2703908"/>
            <a:ext cx="8131126" cy="2909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indent="-4572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</a:t>
            </a:r>
            <a:r>
              <a:rPr lang="en-US" sz="32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time he / she </a:t>
            </a:r>
            <a:r>
              <a:rPr lang="en-US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started the hobby</a:t>
            </a:r>
            <a:endParaRPr lang="en-US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indent="-4572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32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His / Her </a:t>
            </a:r>
            <a:r>
              <a:rPr lang="en-US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feelings about the hobby</a:t>
            </a:r>
            <a:endParaRPr lang="en-US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indent="-4572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32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His / Her </a:t>
            </a:r>
            <a:r>
              <a:rPr lang="en-US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future plan about the hobby</a:t>
            </a:r>
            <a:endParaRPr lang="en-US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84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344450" y="1975719"/>
            <a:ext cx="2130643" cy="58444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sz="3200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054602" y="3145806"/>
            <a:ext cx="2130643" cy="57814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LISTENING</a:t>
            </a:r>
            <a:endParaRPr lang="en-GB" sz="3200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666925" y="1572765"/>
            <a:ext cx="2606072" cy="561238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vi-VN" sz="3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Chatting</a:t>
            </a:r>
            <a:endParaRPr lang="en-US" sz="32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567839" y="2346839"/>
            <a:ext cx="7375631" cy="234586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indent="-28575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1: Look at the picture. What hobby is it? Do you think it is a good hobby? Why or why not?</a:t>
            </a:r>
          </a:p>
          <a:p>
            <a:pPr marL="285750" marR="0" indent="-28575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Task 2</a:t>
            </a:r>
            <a:r>
              <a:rPr lang="vi-VN" sz="3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  <a:r>
              <a:rPr lang="en-US" sz="3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Listen and complete the mind map.</a:t>
            </a:r>
            <a:endParaRPr lang="en-US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4" name="Curved Connector 23"/>
          <p:cNvCxnSpPr>
            <a:cxnSpLocks/>
            <a:stCxn id="16" idx="3"/>
            <a:endCxn id="17" idx="0"/>
          </p:cNvCxnSpPr>
          <p:nvPr/>
        </p:nvCxnSpPr>
        <p:spPr>
          <a:xfrm>
            <a:off x="2475093" y="2267941"/>
            <a:ext cx="644831" cy="877865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8B149020-37B1-40E8-8CEF-8E45BF3C5D97}"/>
              </a:ext>
            </a:extLst>
          </p:cNvPr>
          <p:cNvSpPr/>
          <p:nvPr/>
        </p:nvSpPr>
        <p:spPr>
          <a:xfrm>
            <a:off x="4675452" y="4609638"/>
            <a:ext cx="709920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3200" b="1">
                <a:solidFill>
                  <a:srgbClr val="000000"/>
                </a:solidFill>
                <a:latin typeface="Calibri (Body)"/>
                <a:ea typeface="Times New Roman" panose="02020603050405020304" pitchFamily="18" charset="0"/>
              </a:rPr>
              <a:t>* Aims </a:t>
            </a:r>
            <a:r>
              <a:rPr lang="en-US" sz="3200" b="1" dirty="0">
                <a:solidFill>
                  <a:srgbClr val="000000"/>
                </a:solidFill>
                <a:latin typeface="Calibri (Body)"/>
                <a:ea typeface="Times New Roman" panose="02020603050405020304" pitchFamily="18" charset="0"/>
              </a:rPr>
              <a:t>of the stage:</a:t>
            </a:r>
          </a:p>
          <a:p>
            <a:pPr marL="342900" marR="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320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vi-VN" sz="320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</a:t>
            </a:r>
            <a:r>
              <a:rPr lang="vi-VN" sz="32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help students develop listening skills for </a:t>
            </a:r>
            <a:r>
              <a:rPr lang="vi-VN" sz="320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specific information</a:t>
            </a:r>
            <a:endParaRPr lang="en-US" sz="32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31" name="Graphic 30" descr="Headphones with solid fill">
            <a:extLst>
              <a:ext uri="{FF2B5EF4-FFF2-40B4-BE49-F238E27FC236}">
                <a16:creationId xmlns:a16="http://schemas.microsoft.com/office/drawing/2014/main" id="{2F3AEDD3-4E61-4F0C-9B91-356F1BBFB8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54602" y="3946325"/>
            <a:ext cx="1771650" cy="177165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D32043C-AD9C-C3C4-0B3B-47668939EC7B}"/>
              </a:ext>
            </a:extLst>
          </p:cNvPr>
          <p:cNvSpPr txBox="1"/>
          <p:nvPr/>
        </p:nvSpPr>
        <p:spPr>
          <a:xfrm>
            <a:off x="3560552" y="138687"/>
            <a:ext cx="590265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4000" b="1" i="1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UNIT 1: HOBBIES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4000" b="1" i="1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Lesson 6: Skills 2</a:t>
            </a:r>
            <a:endParaRPr lang="en-US" sz="40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38213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111354" y="2080814"/>
            <a:ext cx="5974783" cy="1058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600" b="1">
                <a:solidFill>
                  <a:srgbClr val="F7941E"/>
                </a:solidFill>
              </a:rPr>
              <a:t>- decorate</a:t>
            </a:r>
            <a:r>
              <a:rPr lang="en-US"/>
              <a:t> </a:t>
            </a:r>
            <a:r>
              <a:rPr lang="en-US" sz="4400" b="1" dirty="0">
                <a:solidFill>
                  <a:srgbClr val="F7941E"/>
                </a:solidFill>
                <a:cs typeface="Calibri" panose="020F0502020204030204" pitchFamily="34" charset="0"/>
              </a:rPr>
              <a:t>(v)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73299" y="4092377"/>
            <a:ext cx="40508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000" b="1" dirty="0" err="1"/>
              <a:t>trang</a:t>
            </a:r>
            <a:r>
              <a:rPr lang="en-US" sz="4000" b="1" dirty="0"/>
              <a:t> </a:t>
            </a:r>
            <a:r>
              <a:rPr lang="en-US" sz="4000" b="1" dirty="0" err="1"/>
              <a:t>trí</a:t>
            </a:r>
            <a:endParaRPr lang="en-US" sz="4000" b="1" dirty="0"/>
          </a:p>
        </p:txBody>
      </p:sp>
      <p:sp>
        <p:nvSpPr>
          <p:cNvPr id="2" name="Rectangle 1"/>
          <p:cNvSpPr/>
          <p:nvPr/>
        </p:nvSpPr>
        <p:spPr>
          <a:xfrm>
            <a:off x="1870877" y="3341069"/>
            <a:ext cx="24557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rgbClr val="0FB7BD"/>
                </a:solidFill>
              </a:rPr>
              <a:t>/ˈ</a:t>
            </a:r>
            <a:r>
              <a:rPr lang="en-US" sz="3600" b="1" dirty="0" err="1">
                <a:solidFill>
                  <a:srgbClr val="0FB7BD"/>
                </a:solidFill>
              </a:rPr>
              <a:t>dekəreɪt</a:t>
            </a:r>
            <a:r>
              <a:rPr lang="en-US" sz="3600" b="1" dirty="0">
                <a:solidFill>
                  <a:srgbClr val="0FB7BD"/>
                </a:solidFill>
              </a:rPr>
              <a:t>/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7067" y="1558931"/>
            <a:ext cx="338154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Vocabulary: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6260" y="1941805"/>
            <a:ext cx="5902657" cy="4543401"/>
          </a:xfrm>
          <a:prstGeom prst="rect">
            <a:avLst/>
          </a:prstGeom>
        </p:spPr>
      </p:pic>
      <p:pic>
        <p:nvPicPr>
          <p:cNvPr id="3" name="decorate__gb_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793945" y="5137246"/>
            <a:ext cx="609600" cy="609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75514BC-9EB4-A3D7-FD62-98E1D067B1BC}"/>
              </a:ext>
            </a:extLst>
          </p:cNvPr>
          <p:cNvSpPr txBox="1"/>
          <p:nvPr/>
        </p:nvSpPr>
        <p:spPr>
          <a:xfrm>
            <a:off x="3560552" y="152755"/>
            <a:ext cx="590265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4000" b="1" i="1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UNIT 1: HOBBIES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4000" b="1" i="1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Lesson 6: Skills 2</a:t>
            </a:r>
            <a:endParaRPr lang="en-US" sz="40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6927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9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111354" y="2010473"/>
            <a:ext cx="5974783" cy="1058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600" b="1">
                <a:solidFill>
                  <a:srgbClr val="F7941E"/>
                </a:solidFill>
              </a:rPr>
              <a:t>- benefit</a:t>
            </a:r>
            <a:r>
              <a:rPr lang="en-US"/>
              <a:t> </a:t>
            </a:r>
            <a:r>
              <a:rPr lang="en-US" sz="4400" b="1" dirty="0">
                <a:solidFill>
                  <a:srgbClr val="F7941E"/>
                </a:solidFill>
                <a:cs typeface="Calibri" panose="020F0502020204030204" pitchFamily="34" charset="0"/>
              </a:rPr>
              <a:t>(n)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73299" y="4359665"/>
            <a:ext cx="40508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000" b="1" dirty="0" err="1"/>
              <a:t>lợi</a:t>
            </a:r>
            <a:r>
              <a:rPr lang="en-US" sz="4000" b="1" dirty="0"/>
              <a:t> </a:t>
            </a:r>
            <a:r>
              <a:rPr lang="en-US" sz="4000" b="1" dirty="0" err="1"/>
              <a:t>ích</a:t>
            </a:r>
            <a:endParaRPr lang="en-US" sz="4000" b="1" dirty="0"/>
          </a:p>
        </p:txBody>
      </p:sp>
      <p:sp>
        <p:nvSpPr>
          <p:cNvPr id="2" name="Rectangle 1"/>
          <p:cNvSpPr/>
          <p:nvPr/>
        </p:nvSpPr>
        <p:spPr>
          <a:xfrm>
            <a:off x="2020565" y="3467677"/>
            <a:ext cx="21563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rgbClr val="0FB7BD"/>
                </a:solidFill>
              </a:rPr>
              <a:t>/ˈ</a:t>
            </a:r>
            <a:r>
              <a:rPr lang="en-US" sz="3600" b="1" dirty="0" err="1">
                <a:solidFill>
                  <a:srgbClr val="0FB7BD"/>
                </a:solidFill>
              </a:rPr>
              <a:t>benɪfɪt</a:t>
            </a:r>
            <a:r>
              <a:rPr lang="en-US" sz="3600" b="1" dirty="0">
                <a:solidFill>
                  <a:srgbClr val="0FB7BD"/>
                </a:solidFill>
              </a:rPr>
              <a:t>/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2031" y="1474531"/>
            <a:ext cx="354505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benefit.m4a" descr="benefit.m4a">
            <a:hlinkClick r:id="" action="ppaction://media"/>
            <a:extLst>
              <a:ext uri="{FF2B5EF4-FFF2-40B4-BE49-F238E27FC236}">
                <a16:creationId xmlns:a16="http://schemas.microsoft.com/office/drawing/2014/main" id="{8F514443-75A8-0D48-9C1F-F8FD89B338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38266" y="4025898"/>
            <a:ext cx="812800" cy="812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67"/>
          <a:stretch/>
        </p:blipFill>
        <p:spPr>
          <a:xfrm>
            <a:off x="5513773" y="1917540"/>
            <a:ext cx="6424256" cy="35125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707A5B5-2823-03E7-F4AE-16399DB22C90}"/>
              </a:ext>
            </a:extLst>
          </p:cNvPr>
          <p:cNvSpPr txBox="1"/>
          <p:nvPr/>
        </p:nvSpPr>
        <p:spPr>
          <a:xfrm>
            <a:off x="3560552" y="138687"/>
            <a:ext cx="590265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4000" b="1" i="1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UNIT 1: HOBBIES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4000" b="1" i="1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Lesson 6: Skills 2</a:t>
            </a:r>
            <a:endParaRPr lang="en-US" sz="40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E0C5006F-8179-C2AA-F7CA-1781456018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3300" y="5885527"/>
            <a:ext cx="7550196" cy="6155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OpenSansBold"/>
              </a:rPr>
              <a:t>- </a:t>
            </a:r>
            <a:r>
              <a:rPr kumimoji="0" lang="en-US" altLang="en-US" sz="4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OpenSansBold"/>
              </a:rPr>
              <a:t>duty</a:t>
            </a:r>
            <a:r>
              <a:rPr kumimoji="0" lang="en-US" altLang="en-US" sz="36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OpenSansBold"/>
              </a:rPr>
              <a:t> </a:t>
            </a:r>
            <a:r>
              <a:rPr kumimoji="0" lang="en-US" altLang="en-US" sz="3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OpenSans"/>
              </a:rPr>
              <a:t>/ˈdjuːti/</a:t>
            </a:r>
            <a:r>
              <a:rPr kumimoji="0" lang="en-US" altLang="en-US" sz="3600" b="0" i="0" u="none" strike="noStrike" cap="none" normalizeH="0" baseline="0">
                <a:ln>
                  <a:noFill/>
                </a:ln>
                <a:solidFill>
                  <a:srgbClr val="336699"/>
                </a:solidFill>
                <a:effectLst/>
                <a:latin typeface="OpenSans"/>
              </a:rPr>
              <a:t> </a:t>
            </a:r>
            <a:r>
              <a:rPr kumimoji="0" lang="en-US" altLang="en-US" sz="3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OpenSans"/>
              </a:rPr>
              <a:t>(n): nghĩa vụ, bổn phận</a:t>
            </a:r>
            <a:endParaRPr kumimoji="0" lang="en-US" altLang="en-US" sz="3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920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22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7" grpId="1"/>
      <p:bldP spid="12" grpId="0"/>
      <p:bldP spid="12" grpId="1"/>
      <p:bldP spid="2" grpId="0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2952</TotalTime>
  <Words>1356</Words>
  <Application>Microsoft Office PowerPoint</Application>
  <PresentationFormat>Widescreen</PresentationFormat>
  <Paragraphs>174</Paragraphs>
  <Slides>27</Slides>
  <Notes>10</Notes>
  <HiddenSlides>0</HiddenSlides>
  <MMClips>5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43" baseType="lpstr">
      <vt:lpstr>Adobe Gothic Std B</vt:lpstr>
      <vt:lpstr>Arial</vt:lpstr>
      <vt:lpstr>Berlin Sans FB</vt:lpstr>
      <vt:lpstr>Calibri</vt:lpstr>
      <vt:lpstr>Calibri (Body)</vt:lpstr>
      <vt:lpstr>Calibri Light</vt:lpstr>
      <vt:lpstr>ChronicaPro-Book</vt:lpstr>
      <vt:lpstr>ChronicaProBookIt</vt:lpstr>
      <vt:lpstr>Courier New</vt:lpstr>
      <vt:lpstr>Myriad Pro</vt:lpstr>
      <vt:lpstr>Open Sans</vt:lpstr>
      <vt:lpstr>OpenSans</vt:lpstr>
      <vt:lpstr>OpenSansBold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* Sample Writing: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Nguyen Thu Thao</cp:lastModifiedBy>
  <cp:revision>214</cp:revision>
  <dcterms:created xsi:type="dcterms:W3CDTF">2020-12-09T02:04:09Z</dcterms:created>
  <dcterms:modified xsi:type="dcterms:W3CDTF">2024-02-28T06:19:50Z</dcterms:modified>
</cp:coreProperties>
</file>