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mp3" ContentType="audio/unknown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media/audio4.bin" ContentType="audio/unknown"/>
  <Override PartName="/ppt/media/audio5.bin" ContentType="audio/unknown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</p:sldMasterIdLst>
  <p:notesMasterIdLst>
    <p:notesMasterId r:id="rId25"/>
  </p:notesMasterIdLst>
  <p:sldIdLst>
    <p:sldId id="257" r:id="rId4"/>
    <p:sldId id="259" r:id="rId5"/>
    <p:sldId id="260" r:id="rId6"/>
    <p:sldId id="261" r:id="rId7"/>
    <p:sldId id="262" r:id="rId8"/>
    <p:sldId id="266" r:id="rId9"/>
    <p:sldId id="303" r:id="rId10"/>
    <p:sldId id="309" r:id="rId11"/>
    <p:sldId id="324" r:id="rId12"/>
    <p:sldId id="308" r:id="rId13"/>
    <p:sldId id="271" r:id="rId14"/>
    <p:sldId id="314" r:id="rId15"/>
    <p:sldId id="274" r:id="rId16"/>
    <p:sldId id="316" r:id="rId17"/>
    <p:sldId id="320" r:id="rId18"/>
    <p:sldId id="321" r:id="rId19"/>
    <p:sldId id="323" r:id="rId20"/>
    <p:sldId id="322" r:id="rId21"/>
    <p:sldId id="325" r:id="rId22"/>
    <p:sldId id="278" r:id="rId23"/>
    <p:sldId id="279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hư viện 03" initials="tv0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7" Type="http://schemas.openxmlformats.org/officeDocument/2006/relationships/image" Target="../media/image16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6" Type="http://schemas.openxmlformats.org/officeDocument/2006/relationships/image" Target="../media/image15.wmf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Relationship Id="rId9" Type="http://schemas.openxmlformats.org/officeDocument/2006/relationships/image" Target="../media/image2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1.wmf"/><Relationship Id="rId1" Type="http://schemas.openxmlformats.org/officeDocument/2006/relationships/image" Target="../media/image33.wmf"/><Relationship Id="rId4" Type="http://schemas.openxmlformats.org/officeDocument/2006/relationships/image" Target="../media/image35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DA6D3D-DDFE-4352-A705-E863B0732A8E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403109-205C-4CAA-AB98-29663E3666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794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7B78-494D-42B9-9EAD-6E21D11C46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62776-71AE-4BDC-8FFF-83B82BABF2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364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7B78-494D-42B9-9EAD-6E21D11C46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62776-71AE-4BDC-8FFF-83B82BABF2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5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7B78-494D-42B9-9EAD-6E21D11C46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62776-71AE-4BDC-8FFF-83B82BABF2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7687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7B78-494D-42B9-9EAD-6E21D11C46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62776-71AE-4BDC-8FFF-83B82BABF2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4496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7B78-494D-42B9-9EAD-6E21D11C46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62776-71AE-4BDC-8FFF-83B82BABF2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84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7B78-494D-42B9-9EAD-6E21D11C46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62776-71AE-4BDC-8FFF-83B82BABF2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8571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7B78-494D-42B9-9EAD-6E21D11C46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62776-71AE-4BDC-8FFF-83B82BABF2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890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7B78-494D-42B9-9EAD-6E21D11C46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62776-71AE-4BDC-8FFF-83B82BABF2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3960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7B78-494D-42B9-9EAD-6E21D11C46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62776-71AE-4BDC-8FFF-83B82BABF2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4502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7B78-494D-42B9-9EAD-6E21D11C46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62776-71AE-4BDC-8FFF-83B82BABF2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0844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7B78-494D-42B9-9EAD-6E21D11C46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62776-71AE-4BDC-8FFF-83B82BABF2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565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7B78-494D-42B9-9EAD-6E21D11C46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62776-71AE-4BDC-8FFF-83B82BABF2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2621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7B78-494D-42B9-9EAD-6E21D11C46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62776-71AE-4BDC-8FFF-83B82BABF2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0816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7B78-494D-42B9-9EAD-6E21D11C46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62776-71AE-4BDC-8FFF-83B82BABF2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81152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7B78-494D-42B9-9EAD-6E21D11C46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62776-71AE-4BDC-8FFF-83B82BABF2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36770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023056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030980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761862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010867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602558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246399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3308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5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70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7B78-494D-42B9-9EAD-6E21D11C46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62776-71AE-4BDC-8FFF-83B82BABF2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2459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550881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vi-V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54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17398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0941985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77527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7B78-494D-42B9-9EAD-6E21D11C46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62776-71AE-4BDC-8FFF-83B82BABF2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1246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7B78-494D-42B9-9EAD-6E21D11C46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62776-71AE-4BDC-8FFF-83B82BABF2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562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7B78-494D-42B9-9EAD-6E21D11C46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62776-71AE-4BDC-8FFF-83B82BABF2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468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7B78-494D-42B9-9EAD-6E21D11C46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62776-71AE-4BDC-8FFF-83B82BABF2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592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2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7B78-494D-42B9-9EAD-6E21D11C46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62776-71AE-4BDC-8FFF-83B82BABF2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916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32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7B78-494D-42B9-9EAD-6E21D11C46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62776-71AE-4BDC-8FFF-83B82BABF2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266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57B78-494D-42B9-9EAD-6E21D11C46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7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B62776-71AE-4BDC-8FFF-83B82BABF2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773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57B78-494D-42B9-9EAD-6E21D11C46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B62776-71AE-4BDC-8FFF-83B82BABF2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92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auto">
          <a:xfrm>
            <a:off x="47625" y="49213"/>
            <a:ext cx="9048750" cy="6784975"/>
          </a:xfrm>
          <a:prstGeom prst="rect">
            <a:avLst/>
          </a:prstGeom>
          <a:noFill/>
          <a:ln w="88900">
            <a:solidFill>
              <a:srgbClr val="6FBDC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vi-VN" sz="2200" b="1" i="1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7" name="Rectangle 8"/>
          <p:cNvSpPr>
            <a:spLocks noChangeArrowheads="1"/>
          </p:cNvSpPr>
          <p:nvPr userDrawn="1"/>
        </p:nvSpPr>
        <p:spPr bwMode="auto">
          <a:xfrm>
            <a:off x="0" y="476250"/>
            <a:ext cx="9144000" cy="73025"/>
          </a:xfrm>
          <a:prstGeom prst="rect">
            <a:avLst/>
          </a:prstGeom>
          <a:solidFill>
            <a:srgbClr val="33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vi-VN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4621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gif"/><Relationship Id="rId4" Type="http://schemas.openxmlformats.org/officeDocument/2006/relationships/image" Target="../media/image1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3" Type="http://schemas.openxmlformats.org/officeDocument/2006/relationships/image" Target="../media/image32.png"/><Relationship Id="rId7" Type="http://schemas.openxmlformats.org/officeDocument/2006/relationships/image" Target="../media/image30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9.bin"/><Relationship Id="rId5" Type="http://schemas.openxmlformats.org/officeDocument/2006/relationships/image" Target="../media/image29.wmf"/><Relationship Id="rId4" Type="http://schemas.openxmlformats.org/officeDocument/2006/relationships/oleObject" Target="../embeddings/oleObject18.bin"/><Relationship Id="rId9" Type="http://schemas.openxmlformats.org/officeDocument/2006/relationships/image" Target="../media/image31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13" Type="http://schemas.openxmlformats.org/officeDocument/2006/relationships/image" Target="../media/image36.png"/><Relationship Id="rId3" Type="http://schemas.openxmlformats.org/officeDocument/2006/relationships/audio" Target="../media/audio2.wav"/><Relationship Id="rId7" Type="http://schemas.openxmlformats.org/officeDocument/2006/relationships/oleObject" Target="../embeddings/oleObject22.bin"/><Relationship Id="rId12" Type="http://schemas.openxmlformats.org/officeDocument/2006/relationships/image" Target="../media/image35.wmf"/><Relationship Id="rId17" Type="http://schemas.openxmlformats.org/officeDocument/2006/relationships/image" Target="../media/image40.e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9.png"/><Relationship Id="rId1" Type="http://schemas.openxmlformats.org/officeDocument/2006/relationships/vmlDrawing" Target="../drawings/vmlDrawing5.vml"/><Relationship Id="rId6" Type="http://schemas.openxmlformats.org/officeDocument/2006/relationships/image" Target="../media/image33.wmf"/><Relationship Id="rId11" Type="http://schemas.openxmlformats.org/officeDocument/2006/relationships/oleObject" Target="../embeddings/oleObject24.bin"/><Relationship Id="rId5" Type="http://schemas.openxmlformats.org/officeDocument/2006/relationships/oleObject" Target="../embeddings/oleObject21.bin"/><Relationship Id="rId15" Type="http://schemas.openxmlformats.org/officeDocument/2006/relationships/image" Target="../media/image38.png"/><Relationship Id="rId10" Type="http://schemas.openxmlformats.org/officeDocument/2006/relationships/image" Target="../media/image34.wmf"/><Relationship Id="rId4" Type="http://schemas.openxmlformats.org/officeDocument/2006/relationships/audio" Target="../media/audio3.wav"/><Relationship Id="rId9" Type="http://schemas.openxmlformats.org/officeDocument/2006/relationships/oleObject" Target="../embeddings/oleObject23.bin"/><Relationship Id="rId1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3" Type="http://schemas.openxmlformats.org/officeDocument/2006/relationships/image" Target="../media/image28.png"/><Relationship Id="rId7" Type="http://schemas.openxmlformats.org/officeDocument/2006/relationships/image" Target="../media/image42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6.bin"/><Relationship Id="rId5" Type="http://schemas.openxmlformats.org/officeDocument/2006/relationships/image" Target="../media/image41.wmf"/><Relationship Id="rId4" Type="http://schemas.openxmlformats.org/officeDocument/2006/relationships/oleObject" Target="../embeddings/oleObject25.bin"/><Relationship Id="rId9" Type="http://schemas.openxmlformats.org/officeDocument/2006/relationships/image" Target="../media/image43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4.jpeg"/><Relationship Id="rId5" Type="http://schemas.openxmlformats.org/officeDocument/2006/relationships/slide" Target="slide6.xml"/><Relationship Id="rId4" Type="http://schemas.openxmlformats.org/officeDocument/2006/relationships/slide" Target="slide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0.png"/><Relationship Id="rId3" Type="http://schemas.openxmlformats.org/officeDocument/2006/relationships/audio" Target="../media/audio5.bin"/><Relationship Id="rId7" Type="http://schemas.openxmlformats.org/officeDocument/2006/relationships/image" Target="../media/image52.png"/><Relationship Id="rId12" Type="http://schemas.openxmlformats.org/officeDocument/2006/relationships/image" Target="../media/image510.png"/><Relationship Id="rId2" Type="http://schemas.openxmlformats.org/officeDocument/2006/relationships/audio" Target="../media/audio4.bin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51.png"/><Relationship Id="rId11" Type="http://schemas.openxmlformats.org/officeDocument/2006/relationships/image" Target="../media/image48.png"/><Relationship Id="rId5" Type="http://schemas.openxmlformats.org/officeDocument/2006/relationships/image" Target="../media/image46.png"/><Relationship Id="rId10" Type="http://schemas.openxmlformats.org/officeDocument/2006/relationships/image" Target="../media/image47.png"/><Relationship Id="rId4" Type="http://schemas.openxmlformats.org/officeDocument/2006/relationships/image" Target="../media/image45.png"/><Relationship Id="rId9" Type="http://schemas.openxmlformats.org/officeDocument/2006/relationships/image" Target="../media/image48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0.png"/><Relationship Id="rId3" Type="http://schemas.openxmlformats.org/officeDocument/2006/relationships/audio" Target="../media/audio5.bin"/><Relationship Id="rId7" Type="http://schemas.openxmlformats.org/officeDocument/2006/relationships/image" Target="../media/image570.png"/><Relationship Id="rId2" Type="http://schemas.openxmlformats.org/officeDocument/2006/relationships/audio" Target="../media/audio4.bin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5.png"/><Relationship Id="rId9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audio" Target="../media/audio5.bin"/><Relationship Id="rId7" Type="http://schemas.openxmlformats.org/officeDocument/2006/relationships/image" Target="../media/image60.png"/><Relationship Id="rId2" Type="http://schemas.openxmlformats.org/officeDocument/2006/relationships/audio" Target="../media/audio4.bin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591.png"/><Relationship Id="rId5" Type="http://schemas.openxmlformats.org/officeDocument/2006/relationships/image" Target="../media/image49.png"/><Relationship Id="rId10" Type="http://schemas.openxmlformats.org/officeDocument/2006/relationships/image" Target="../media/image61.png"/><Relationship Id="rId4" Type="http://schemas.openxmlformats.org/officeDocument/2006/relationships/image" Target="../media/image45.png"/><Relationship Id="rId9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0.png"/><Relationship Id="rId13" Type="http://schemas.openxmlformats.org/officeDocument/2006/relationships/oleObject" Target="../embeddings/oleObject28.bin"/><Relationship Id="rId3" Type="http://schemas.openxmlformats.org/officeDocument/2006/relationships/audio" Target="../media/audio4.bin"/><Relationship Id="rId7" Type="http://schemas.openxmlformats.org/officeDocument/2006/relationships/image" Target="../media/image56.png"/><Relationship Id="rId12" Type="http://schemas.openxmlformats.org/officeDocument/2006/relationships/image" Target="../media/image620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46.png"/><Relationship Id="rId11" Type="http://schemas.openxmlformats.org/officeDocument/2006/relationships/image" Target="../media/image48.png"/><Relationship Id="rId5" Type="http://schemas.openxmlformats.org/officeDocument/2006/relationships/image" Target="../media/image45.png"/><Relationship Id="rId10" Type="http://schemas.openxmlformats.org/officeDocument/2006/relationships/image" Target="../media/image47.png"/><Relationship Id="rId4" Type="http://schemas.openxmlformats.org/officeDocument/2006/relationships/audio" Target="../media/audio5.bin"/><Relationship Id="rId9" Type="http://schemas.openxmlformats.org/officeDocument/2006/relationships/image" Target="../media/image57.png"/><Relationship Id="rId14" Type="http://schemas.openxmlformats.org/officeDocument/2006/relationships/image" Target="../media/image51.wmf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9.bin"/><Relationship Id="rId3" Type="http://schemas.openxmlformats.org/officeDocument/2006/relationships/audio" Target="../media/audio4.bin"/><Relationship Id="rId7" Type="http://schemas.openxmlformats.org/officeDocument/2006/relationships/image" Target="../media/image65.png"/><Relationship Id="rId12" Type="http://schemas.openxmlformats.org/officeDocument/2006/relationships/image" Target="../media/image620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46.png"/><Relationship Id="rId11" Type="http://schemas.openxmlformats.org/officeDocument/2006/relationships/image" Target="../media/image48.png"/><Relationship Id="rId5" Type="http://schemas.openxmlformats.org/officeDocument/2006/relationships/image" Target="../media/image45.png"/><Relationship Id="rId10" Type="http://schemas.openxmlformats.org/officeDocument/2006/relationships/image" Target="../media/image47.png"/><Relationship Id="rId4" Type="http://schemas.openxmlformats.org/officeDocument/2006/relationships/audio" Target="../media/audio5.bin"/><Relationship Id="rId9" Type="http://schemas.openxmlformats.org/officeDocument/2006/relationships/image" Target="../media/image610.png"/><Relationship Id="rId14" Type="http://schemas.openxmlformats.org/officeDocument/2006/relationships/image" Target="../media/image52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gi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8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55.gif"/><Relationship Id="rId11" Type="http://schemas.openxmlformats.org/officeDocument/2006/relationships/image" Target="../media/image62.gif"/><Relationship Id="rId5" Type="http://schemas.openxmlformats.org/officeDocument/2006/relationships/image" Target="../media/image54.wmf"/><Relationship Id="rId10" Type="http://schemas.openxmlformats.org/officeDocument/2006/relationships/image" Target="../media/image61.gif"/><Relationship Id="rId4" Type="http://schemas.openxmlformats.org/officeDocument/2006/relationships/audio" Target="../media/audio6.wav"/><Relationship Id="rId9" Type="http://schemas.openxmlformats.org/officeDocument/2006/relationships/image" Target="../media/image60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14.wmf"/><Relationship Id="rId3" Type="http://schemas.openxmlformats.org/officeDocument/2006/relationships/image" Target="../media/image3.png"/><Relationship Id="rId7" Type="http://schemas.openxmlformats.org/officeDocument/2006/relationships/image" Target="../media/image11.wmf"/><Relationship Id="rId12" Type="http://schemas.openxmlformats.org/officeDocument/2006/relationships/oleObject" Target="../embeddings/oleObject6.bin"/><Relationship Id="rId17" Type="http://schemas.openxmlformats.org/officeDocument/2006/relationships/image" Target="../media/image16.wmf"/><Relationship Id="rId2" Type="http://schemas.openxmlformats.org/officeDocument/2006/relationships/slideLayout" Target="../slideLayouts/slideLayout4.xml"/><Relationship Id="rId16" Type="http://schemas.openxmlformats.org/officeDocument/2006/relationships/oleObject" Target="../embeddings/oleObject8.bin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13.wmf"/><Relationship Id="rId5" Type="http://schemas.openxmlformats.org/officeDocument/2006/relationships/image" Target="../media/image10.wmf"/><Relationship Id="rId15" Type="http://schemas.openxmlformats.org/officeDocument/2006/relationships/image" Target="../media/image15.w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12.wmf"/><Relationship Id="rId14" Type="http://schemas.openxmlformats.org/officeDocument/2006/relationships/oleObject" Target="../embeddings/oleObject7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0.png"/><Relationship Id="rId5" Type="http://schemas.openxmlformats.org/officeDocument/2006/relationships/image" Target="../media/image170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13" Type="http://schemas.openxmlformats.org/officeDocument/2006/relationships/oleObject" Target="../embeddings/oleObject12.bin"/><Relationship Id="rId18" Type="http://schemas.openxmlformats.org/officeDocument/2006/relationships/image" Target="../media/image22.wmf"/><Relationship Id="rId26" Type="http://schemas.openxmlformats.org/officeDocument/2006/relationships/image" Target="../media/image27.png"/><Relationship Id="rId3" Type="http://schemas.microsoft.com/office/2007/relationships/media" Target="../media/media1.mp3"/><Relationship Id="rId21" Type="http://schemas.openxmlformats.org/officeDocument/2006/relationships/oleObject" Target="../embeddings/oleObject16.bin"/><Relationship Id="rId7" Type="http://schemas.openxmlformats.org/officeDocument/2006/relationships/oleObject" Target="../embeddings/oleObject9.bin"/><Relationship Id="rId12" Type="http://schemas.openxmlformats.org/officeDocument/2006/relationships/image" Target="../media/image19.wmf"/><Relationship Id="rId17" Type="http://schemas.openxmlformats.org/officeDocument/2006/relationships/oleObject" Target="../embeddings/oleObject14.bin"/><Relationship Id="rId25" Type="http://schemas.openxmlformats.org/officeDocument/2006/relationships/image" Target="../media/image26.gif"/><Relationship Id="rId2" Type="http://schemas.openxmlformats.org/officeDocument/2006/relationships/audio" Target="NULL" TargetMode="External"/><Relationship Id="rId16" Type="http://schemas.openxmlformats.org/officeDocument/2006/relationships/image" Target="../media/image21.wmf"/><Relationship Id="rId20" Type="http://schemas.openxmlformats.org/officeDocument/2006/relationships/image" Target="../media/image23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3.png"/><Relationship Id="rId11" Type="http://schemas.openxmlformats.org/officeDocument/2006/relationships/oleObject" Target="../embeddings/oleObject11.bin"/><Relationship Id="rId24" Type="http://schemas.openxmlformats.org/officeDocument/2006/relationships/image" Target="../media/image25.wmf"/><Relationship Id="rId5" Type="http://schemas.openxmlformats.org/officeDocument/2006/relationships/audio" Target="../media/audio1.wav"/><Relationship Id="rId15" Type="http://schemas.openxmlformats.org/officeDocument/2006/relationships/oleObject" Target="../embeddings/oleObject13.bin"/><Relationship Id="rId23" Type="http://schemas.openxmlformats.org/officeDocument/2006/relationships/oleObject" Target="../embeddings/oleObject17.bin"/><Relationship Id="rId10" Type="http://schemas.openxmlformats.org/officeDocument/2006/relationships/image" Target="../media/image18.wmf"/><Relationship Id="rId19" Type="http://schemas.openxmlformats.org/officeDocument/2006/relationships/oleObject" Target="../embeddings/oleObject15.bin"/><Relationship Id="rId4" Type="http://schemas.openxmlformats.org/officeDocument/2006/relationships/slideLayout" Target="../slideLayouts/slideLayout2.xml"/><Relationship Id="rId9" Type="http://schemas.openxmlformats.org/officeDocument/2006/relationships/oleObject" Target="../embeddings/oleObject10.bin"/><Relationship Id="rId14" Type="http://schemas.openxmlformats.org/officeDocument/2006/relationships/image" Target="../media/image20.wmf"/><Relationship Id="rId22" Type="http://schemas.openxmlformats.org/officeDocument/2006/relationships/image" Target="../media/image2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357189" y="1500189"/>
            <a:ext cx="798671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dirty="0" smtClean="0">
                <a:solidFill>
                  <a:srgbClr val="000099"/>
                </a:solidFill>
                <a:latin typeface="VNI-Times" pitchFamily="2" charset="0"/>
              </a:rPr>
              <a:t>CHÀO MỪNG QUÝ THẦY CÔ VỀ DỰ GIỜ MÔN TOÁN LỚP 6A</a:t>
            </a:r>
            <a:endParaRPr lang="en-US" dirty="0">
              <a:solidFill>
                <a:srgbClr val="000099"/>
              </a:solidFill>
              <a:latin typeface="VNI-Times" pitchFamily="2" charset="0"/>
            </a:endParaRPr>
          </a:p>
        </p:txBody>
      </p:sp>
      <p:graphicFrame>
        <p:nvGraphicFramePr>
          <p:cNvPr id="11267" name="Object 420"/>
          <p:cNvGraphicFramePr>
            <a:graphicFrameLocks noGrp="1" noChangeAspect="1"/>
          </p:cNvGraphicFramePr>
          <p:nvPr>
            <p:ph idx="1"/>
          </p:nvPr>
        </p:nvGraphicFramePr>
        <p:xfrm>
          <a:off x="3571875" y="3103563"/>
          <a:ext cx="1871663" cy="1216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" name="Clip" r:id="rId3" imgW="2191817" imgH="1424635" progId="MS_ClipArt_Gallery.2">
                  <p:embed/>
                </p:oleObj>
              </mc:Choice>
              <mc:Fallback>
                <p:oleObj name="Clip" r:id="rId3" imgW="2191817" imgH="1424635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875" y="3103563"/>
                        <a:ext cx="1871663" cy="1216025"/>
                      </a:xfrm>
                      <a:prstGeom prst="rect">
                        <a:avLst/>
                      </a:prstGeom>
                      <a:solidFill>
                        <a:srgbClr val="99FF3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268" name="Group 423"/>
          <p:cNvGrpSpPr>
            <a:grpSpLocks/>
          </p:cNvGrpSpPr>
          <p:nvPr/>
        </p:nvGrpSpPr>
        <p:grpSpPr bwMode="auto">
          <a:xfrm rot="16200000">
            <a:off x="2320935" y="3108329"/>
            <a:ext cx="1368425" cy="1152525"/>
            <a:chOff x="672" y="480"/>
            <a:chExt cx="1296" cy="1243"/>
          </a:xfrm>
        </p:grpSpPr>
        <p:sp>
          <p:nvSpPr>
            <p:cNvPr id="11302" name="AutoShape 424"/>
            <p:cNvSpPr>
              <a:spLocks noChangeArrowheads="1"/>
            </p:cNvSpPr>
            <p:nvPr/>
          </p:nvSpPr>
          <p:spPr bwMode="auto">
            <a:xfrm>
              <a:off x="672" y="480"/>
              <a:ext cx="1296" cy="1243"/>
            </a:xfrm>
            <a:prstGeom prst="rtTriangle">
              <a:avLst/>
            </a:prstGeom>
            <a:solidFill>
              <a:srgbClr val="66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vi-VN">
                <a:solidFill>
                  <a:prstClr val="black"/>
                </a:solidFill>
              </a:endParaRPr>
            </a:p>
          </p:txBody>
        </p:sp>
        <p:sp>
          <p:nvSpPr>
            <p:cNvPr id="11303" name="AutoShape 425"/>
            <p:cNvSpPr>
              <a:spLocks noChangeArrowheads="1"/>
            </p:cNvSpPr>
            <p:nvPr/>
          </p:nvSpPr>
          <p:spPr bwMode="auto">
            <a:xfrm>
              <a:off x="797" y="770"/>
              <a:ext cx="878" cy="829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vi-VN">
                <a:solidFill>
                  <a:prstClr val="black"/>
                </a:solidFill>
              </a:endParaRPr>
            </a:p>
          </p:txBody>
        </p:sp>
        <p:grpSp>
          <p:nvGrpSpPr>
            <p:cNvPr id="11304" name="Group 426"/>
            <p:cNvGrpSpPr>
              <a:grpSpLocks/>
            </p:cNvGrpSpPr>
            <p:nvPr/>
          </p:nvGrpSpPr>
          <p:grpSpPr bwMode="auto">
            <a:xfrm rot="10800000">
              <a:off x="677" y="1630"/>
              <a:ext cx="1087" cy="93"/>
              <a:chOff x="672" y="1962"/>
              <a:chExt cx="1248" cy="108"/>
            </a:xfrm>
          </p:grpSpPr>
          <p:sp>
            <p:nvSpPr>
              <p:cNvPr id="11317" name="Line 427"/>
              <p:cNvSpPr>
                <a:spLocks noChangeShapeType="1"/>
              </p:cNvSpPr>
              <p:nvPr/>
            </p:nvSpPr>
            <p:spPr bwMode="auto">
              <a:xfrm>
                <a:off x="672" y="1968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>
                  <a:solidFill>
                    <a:prstClr val="black"/>
                  </a:solidFill>
                </a:endParaRPr>
              </a:p>
            </p:txBody>
          </p:sp>
          <p:sp>
            <p:nvSpPr>
              <p:cNvPr id="11318" name="Line 428"/>
              <p:cNvSpPr>
                <a:spLocks noChangeShapeType="1"/>
              </p:cNvSpPr>
              <p:nvPr/>
            </p:nvSpPr>
            <p:spPr bwMode="auto">
              <a:xfrm>
                <a:off x="792" y="1968"/>
                <a:ext cx="0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>
                  <a:solidFill>
                    <a:prstClr val="black"/>
                  </a:solidFill>
                </a:endParaRPr>
              </a:p>
            </p:txBody>
          </p:sp>
          <p:sp>
            <p:nvSpPr>
              <p:cNvPr id="11319" name="Line 429"/>
              <p:cNvSpPr>
                <a:spLocks noChangeShapeType="1"/>
              </p:cNvSpPr>
              <p:nvPr/>
            </p:nvSpPr>
            <p:spPr bwMode="auto">
              <a:xfrm>
                <a:off x="912" y="1968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>
                  <a:solidFill>
                    <a:prstClr val="black"/>
                  </a:solidFill>
                </a:endParaRPr>
              </a:p>
            </p:txBody>
          </p:sp>
          <p:sp>
            <p:nvSpPr>
              <p:cNvPr id="11320" name="Line 430"/>
              <p:cNvSpPr>
                <a:spLocks noChangeShapeType="1"/>
              </p:cNvSpPr>
              <p:nvPr/>
            </p:nvSpPr>
            <p:spPr bwMode="auto">
              <a:xfrm>
                <a:off x="1020" y="1962"/>
                <a:ext cx="0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>
                  <a:solidFill>
                    <a:prstClr val="black"/>
                  </a:solidFill>
                </a:endParaRPr>
              </a:p>
            </p:txBody>
          </p:sp>
          <p:sp>
            <p:nvSpPr>
              <p:cNvPr id="11321" name="Line 431"/>
              <p:cNvSpPr>
                <a:spLocks noChangeShapeType="1"/>
              </p:cNvSpPr>
              <p:nvPr/>
            </p:nvSpPr>
            <p:spPr bwMode="auto">
              <a:xfrm>
                <a:off x="1140" y="1962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>
                  <a:solidFill>
                    <a:prstClr val="black"/>
                  </a:solidFill>
                </a:endParaRPr>
              </a:p>
            </p:txBody>
          </p:sp>
          <p:sp>
            <p:nvSpPr>
              <p:cNvPr id="11322" name="Line 432"/>
              <p:cNvSpPr>
                <a:spLocks noChangeShapeType="1"/>
              </p:cNvSpPr>
              <p:nvPr/>
            </p:nvSpPr>
            <p:spPr bwMode="auto">
              <a:xfrm>
                <a:off x="1242" y="1968"/>
                <a:ext cx="0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>
                  <a:solidFill>
                    <a:prstClr val="black"/>
                  </a:solidFill>
                </a:endParaRPr>
              </a:p>
            </p:txBody>
          </p:sp>
          <p:sp>
            <p:nvSpPr>
              <p:cNvPr id="11323" name="Line 433"/>
              <p:cNvSpPr>
                <a:spLocks noChangeShapeType="1"/>
              </p:cNvSpPr>
              <p:nvPr/>
            </p:nvSpPr>
            <p:spPr bwMode="auto">
              <a:xfrm>
                <a:off x="1350" y="197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>
                  <a:solidFill>
                    <a:prstClr val="black"/>
                  </a:solidFill>
                </a:endParaRPr>
              </a:p>
            </p:txBody>
          </p:sp>
          <p:sp>
            <p:nvSpPr>
              <p:cNvPr id="11324" name="Line 434"/>
              <p:cNvSpPr>
                <a:spLocks noChangeShapeType="1"/>
              </p:cNvSpPr>
              <p:nvPr/>
            </p:nvSpPr>
            <p:spPr bwMode="auto">
              <a:xfrm>
                <a:off x="1470" y="1974"/>
                <a:ext cx="0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>
                  <a:solidFill>
                    <a:prstClr val="black"/>
                  </a:solidFill>
                </a:endParaRPr>
              </a:p>
            </p:txBody>
          </p:sp>
          <p:sp>
            <p:nvSpPr>
              <p:cNvPr id="11325" name="Line 435"/>
              <p:cNvSpPr>
                <a:spLocks noChangeShapeType="1"/>
              </p:cNvSpPr>
              <p:nvPr/>
            </p:nvSpPr>
            <p:spPr bwMode="auto">
              <a:xfrm>
                <a:off x="1590" y="197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>
                  <a:solidFill>
                    <a:prstClr val="black"/>
                  </a:solidFill>
                </a:endParaRPr>
              </a:p>
            </p:txBody>
          </p:sp>
          <p:sp>
            <p:nvSpPr>
              <p:cNvPr id="11326" name="Line 436"/>
              <p:cNvSpPr>
                <a:spLocks noChangeShapeType="1"/>
              </p:cNvSpPr>
              <p:nvPr/>
            </p:nvSpPr>
            <p:spPr bwMode="auto">
              <a:xfrm>
                <a:off x="1698" y="1968"/>
                <a:ext cx="0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>
                  <a:solidFill>
                    <a:prstClr val="black"/>
                  </a:solidFill>
                </a:endParaRPr>
              </a:p>
            </p:txBody>
          </p:sp>
          <p:sp>
            <p:nvSpPr>
              <p:cNvPr id="11327" name="Line 437"/>
              <p:cNvSpPr>
                <a:spLocks noChangeShapeType="1"/>
              </p:cNvSpPr>
              <p:nvPr/>
            </p:nvSpPr>
            <p:spPr bwMode="auto">
              <a:xfrm>
                <a:off x="1818" y="1968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>
                  <a:solidFill>
                    <a:prstClr val="black"/>
                  </a:solidFill>
                </a:endParaRPr>
              </a:p>
            </p:txBody>
          </p:sp>
          <p:sp>
            <p:nvSpPr>
              <p:cNvPr id="11328" name="Line 438"/>
              <p:cNvSpPr>
                <a:spLocks noChangeShapeType="1"/>
              </p:cNvSpPr>
              <p:nvPr/>
            </p:nvSpPr>
            <p:spPr bwMode="auto">
              <a:xfrm>
                <a:off x="1920" y="1974"/>
                <a:ext cx="0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1305" name="Line 439"/>
            <p:cNvSpPr>
              <a:spLocks noChangeShapeType="1"/>
            </p:cNvSpPr>
            <p:nvPr/>
          </p:nvSpPr>
          <p:spPr bwMode="auto">
            <a:xfrm rot="-5400000">
              <a:off x="719" y="1681"/>
              <a:ext cx="0" cy="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>
                <a:solidFill>
                  <a:prstClr val="black"/>
                </a:solidFill>
              </a:endParaRPr>
            </a:p>
          </p:txBody>
        </p:sp>
        <p:sp>
          <p:nvSpPr>
            <p:cNvPr id="11306" name="Line 440"/>
            <p:cNvSpPr>
              <a:spLocks noChangeShapeType="1"/>
            </p:cNvSpPr>
            <p:nvPr/>
          </p:nvSpPr>
          <p:spPr bwMode="auto">
            <a:xfrm rot="-5400000">
              <a:off x="698" y="159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>
                <a:solidFill>
                  <a:prstClr val="black"/>
                </a:solidFill>
              </a:endParaRPr>
            </a:p>
          </p:txBody>
        </p:sp>
        <p:sp>
          <p:nvSpPr>
            <p:cNvPr id="11307" name="Line 441"/>
            <p:cNvSpPr>
              <a:spLocks noChangeShapeType="1"/>
            </p:cNvSpPr>
            <p:nvPr/>
          </p:nvSpPr>
          <p:spPr bwMode="auto">
            <a:xfrm rot="-5400000">
              <a:off x="719" y="1474"/>
              <a:ext cx="0" cy="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>
                <a:solidFill>
                  <a:prstClr val="black"/>
                </a:solidFill>
              </a:endParaRPr>
            </a:p>
          </p:txBody>
        </p:sp>
        <p:sp>
          <p:nvSpPr>
            <p:cNvPr id="11308" name="Line 442"/>
            <p:cNvSpPr>
              <a:spLocks noChangeShapeType="1"/>
            </p:cNvSpPr>
            <p:nvPr/>
          </p:nvSpPr>
          <p:spPr bwMode="auto">
            <a:xfrm rot="-5400000">
              <a:off x="693" y="1402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>
                <a:solidFill>
                  <a:prstClr val="black"/>
                </a:solidFill>
              </a:endParaRPr>
            </a:p>
          </p:txBody>
        </p:sp>
        <p:sp>
          <p:nvSpPr>
            <p:cNvPr id="11309" name="Line 443"/>
            <p:cNvSpPr>
              <a:spLocks noChangeShapeType="1"/>
            </p:cNvSpPr>
            <p:nvPr/>
          </p:nvSpPr>
          <p:spPr bwMode="auto">
            <a:xfrm rot="-5400000">
              <a:off x="714" y="1277"/>
              <a:ext cx="0" cy="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>
                <a:solidFill>
                  <a:prstClr val="black"/>
                </a:solidFill>
              </a:endParaRPr>
            </a:p>
          </p:txBody>
        </p:sp>
        <p:sp>
          <p:nvSpPr>
            <p:cNvPr id="11310" name="Line 444"/>
            <p:cNvSpPr>
              <a:spLocks noChangeShapeType="1"/>
            </p:cNvSpPr>
            <p:nvPr/>
          </p:nvSpPr>
          <p:spPr bwMode="auto">
            <a:xfrm rot="-5400000">
              <a:off x="698" y="1210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>
                <a:solidFill>
                  <a:prstClr val="black"/>
                </a:solidFill>
              </a:endParaRPr>
            </a:p>
          </p:txBody>
        </p:sp>
        <p:sp>
          <p:nvSpPr>
            <p:cNvPr id="11311" name="Line 445"/>
            <p:cNvSpPr>
              <a:spLocks noChangeShapeType="1"/>
            </p:cNvSpPr>
            <p:nvPr/>
          </p:nvSpPr>
          <p:spPr bwMode="auto">
            <a:xfrm rot="-5400000">
              <a:off x="724" y="1096"/>
              <a:ext cx="0" cy="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>
                <a:solidFill>
                  <a:prstClr val="black"/>
                </a:solidFill>
              </a:endParaRPr>
            </a:p>
          </p:txBody>
        </p:sp>
        <p:sp>
          <p:nvSpPr>
            <p:cNvPr id="11312" name="Line 446"/>
            <p:cNvSpPr>
              <a:spLocks noChangeShapeType="1"/>
            </p:cNvSpPr>
            <p:nvPr/>
          </p:nvSpPr>
          <p:spPr bwMode="auto">
            <a:xfrm rot="-5400000">
              <a:off x="703" y="1013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>
                <a:solidFill>
                  <a:prstClr val="black"/>
                </a:solidFill>
              </a:endParaRPr>
            </a:p>
          </p:txBody>
        </p:sp>
        <p:sp>
          <p:nvSpPr>
            <p:cNvPr id="11313" name="Line 447"/>
            <p:cNvSpPr>
              <a:spLocks noChangeShapeType="1"/>
            </p:cNvSpPr>
            <p:nvPr/>
          </p:nvSpPr>
          <p:spPr bwMode="auto">
            <a:xfrm rot="-5400000">
              <a:off x="724" y="889"/>
              <a:ext cx="0" cy="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>
                <a:solidFill>
                  <a:prstClr val="black"/>
                </a:solidFill>
              </a:endParaRPr>
            </a:p>
          </p:txBody>
        </p:sp>
        <p:sp>
          <p:nvSpPr>
            <p:cNvPr id="11314" name="Line 448"/>
            <p:cNvSpPr>
              <a:spLocks noChangeShapeType="1"/>
            </p:cNvSpPr>
            <p:nvPr/>
          </p:nvSpPr>
          <p:spPr bwMode="auto">
            <a:xfrm rot="-5400000">
              <a:off x="698" y="817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>
                <a:solidFill>
                  <a:prstClr val="black"/>
                </a:solidFill>
              </a:endParaRPr>
            </a:p>
          </p:txBody>
        </p:sp>
        <p:sp>
          <p:nvSpPr>
            <p:cNvPr id="11315" name="Line 449"/>
            <p:cNvSpPr>
              <a:spLocks noChangeShapeType="1"/>
            </p:cNvSpPr>
            <p:nvPr/>
          </p:nvSpPr>
          <p:spPr bwMode="auto">
            <a:xfrm rot="-5400000">
              <a:off x="719" y="692"/>
              <a:ext cx="0" cy="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>
                <a:solidFill>
                  <a:prstClr val="black"/>
                </a:solidFill>
              </a:endParaRPr>
            </a:p>
          </p:txBody>
        </p:sp>
        <p:sp>
          <p:nvSpPr>
            <p:cNvPr id="11316" name="Line 450"/>
            <p:cNvSpPr>
              <a:spLocks noChangeShapeType="1"/>
            </p:cNvSpPr>
            <p:nvPr/>
          </p:nvSpPr>
          <p:spPr bwMode="auto">
            <a:xfrm rot="-5400000">
              <a:off x="703" y="625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>
                <a:solidFill>
                  <a:prstClr val="black"/>
                </a:solidFill>
              </a:endParaRPr>
            </a:p>
          </p:txBody>
        </p:sp>
      </p:grpSp>
      <p:grpSp>
        <p:nvGrpSpPr>
          <p:cNvPr id="11269" name="Group 451"/>
          <p:cNvGrpSpPr>
            <a:grpSpLocks/>
          </p:cNvGrpSpPr>
          <p:nvPr/>
        </p:nvGrpSpPr>
        <p:grpSpPr bwMode="auto">
          <a:xfrm>
            <a:off x="5429250" y="3000375"/>
            <a:ext cx="971550" cy="1404938"/>
            <a:chOff x="672" y="480"/>
            <a:chExt cx="1296" cy="1243"/>
          </a:xfrm>
        </p:grpSpPr>
        <p:sp>
          <p:nvSpPr>
            <p:cNvPr id="11275" name="AutoShape 452"/>
            <p:cNvSpPr>
              <a:spLocks noChangeArrowheads="1"/>
            </p:cNvSpPr>
            <p:nvPr/>
          </p:nvSpPr>
          <p:spPr bwMode="auto">
            <a:xfrm>
              <a:off x="672" y="480"/>
              <a:ext cx="1296" cy="1243"/>
            </a:xfrm>
            <a:prstGeom prst="rtTriangle">
              <a:avLst/>
            </a:prstGeom>
            <a:solidFill>
              <a:srgbClr val="66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vi-VN">
                <a:solidFill>
                  <a:prstClr val="black"/>
                </a:solidFill>
              </a:endParaRPr>
            </a:p>
          </p:txBody>
        </p:sp>
        <p:sp>
          <p:nvSpPr>
            <p:cNvPr id="11276" name="AutoShape 453"/>
            <p:cNvSpPr>
              <a:spLocks noChangeArrowheads="1"/>
            </p:cNvSpPr>
            <p:nvPr/>
          </p:nvSpPr>
          <p:spPr bwMode="auto">
            <a:xfrm>
              <a:off x="797" y="770"/>
              <a:ext cx="878" cy="829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vi-VN">
                <a:solidFill>
                  <a:prstClr val="black"/>
                </a:solidFill>
              </a:endParaRPr>
            </a:p>
          </p:txBody>
        </p:sp>
        <p:grpSp>
          <p:nvGrpSpPr>
            <p:cNvPr id="11277" name="Group 454"/>
            <p:cNvGrpSpPr>
              <a:grpSpLocks/>
            </p:cNvGrpSpPr>
            <p:nvPr/>
          </p:nvGrpSpPr>
          <p:grpSpPr bwMode="auto">
            <a:xfrm rot="10800000">
              <a:off x="677" y="1630"/>
              <a:ext cx="1087" cy="93"/>
              <a:chOff x="672" y="1962"/>
              <a:chExt cx="1248" cy="108"/>
            </a:xfrm>
          </p:grpSpPr>
          <p:sp>
            <p:nvSpPr>
              <p:cNvPr id="11290" name="Line 455"/>
              <p:cNvSpPr>
                <a:spLocks noChangeShapeType="1"/>
              </p:cNvSpPr>
              <p:nvPr/>
            </p:nvSpPr>
            <p:spPr bwMode="auto">
              <a:xfrm>
                <a:off x="672" y="1968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>
                  <a:solidFill>
                    <a:prstClr val="black"/>
                  </a:solidFill>
                </a:endParaRPr>
              </a:p>
            </p:txBody>
          </p:sp>
          <p:sp>
            <p:nvSpPr>
              <p:cNvPr id="11291" name="Line 456"/>
              <p:cNvSpPr>
                <a:spLocks noChangeShapeType="1"/>
              </p:cNvSpPr>
              <p:nvPr/>
            </p:nvSpPr>
            <p:spPr bwMode="auto">
              <a:xfrm>
                <a:off x="792" y="1968"/>
                <a:ext cx="0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>
                  <a:solidFill>
                    <a:prstClr val="black"/>
                  </a:solidFill>
                </a:endParaRPr>
              </a:p>
            </p:txBody>
          </p:sp>
          <p:sp>
            <p:nvSpPr>
              <p:cNvPr id="11292" name="Line 457"/>
              <p:cNvSpPr>
                <a:spLocks noChangeShapeType="1"/>
              </p:cNvSpPr>
              <p:nvPr/>
            </p:nvSpPr>
            <p:spPr bwMode="auto">
              <a:xfrm>
                <a:off x="912" y="1968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>
                  <a:solidFill>
                    <a:prstClr val="black"/>
                  </a:solidFill>
                </a:endParaRPr>
              </a:p>
            </p:txBody>
          </p:sp>
          <p:sp>
            <p:nvSpPr>
              <p:cNvPr id="11293" name="Line 458"/>
              <p:cNvSpPr>
                <a:spLocks noChangeShapeType="1"/>
              </p:cNvSpPr>
              <p:nvPr/>
            </p:nvSpPr>
            <p:spPr bwMode="auto">
              <a:xfrm>
                <a:off x="1020" y="1962"/>
                <a:ext cx="0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>
                  <a:solidFill>
                    <a:prstClr val="black"/>
                  </a:solidFill>
                </a:endParaRPr>
              </a:p>
            </p:txBody>
          </p:sp>
          <p:sp>
            <p:nvSpPr>
              <p:cNvPr id="11294" name="Line 459"/>
              <p:cNvSpPr>
                <a:spLocks noChangeShapeType="1"/>
              </p:cNvSpPr>
              <p:nvPr/>
            </p:nvSpPr>
            <p:spPr bwMode="auto">
              <a:xfrm>
                <a:off x="1140" y="1962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>
                  <a:solidFill>
                    <a:prstClr val="black"/>
                  </a:solidFill>
                </a:endParaRPr>
              </a:p>
            </p:txBody>
          </p:sp>
          <p:sp>
            <p:nvSpPr>
              <p:cNvPr id="11295" name="Line 460"/>
              <p:cNvSpPr>
                <a:spLocks noChangeShapeType="1"/>
              </p:cNvSpPr>
              <p:nvPr/>
            </p:nvSpPr>
            <p:spPr bwMode="auto">
              <a:xfrm>
                <a:off x="1242" y="1968"/>
                <a:ext cx="0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>
                  <a:solidFill>
                    <a:prstClr val="black"/>
                  </a:solidFill>
                </a:endParaRPr>
              </a:p>
            </p:txBody>
          </p:sp>
          <p:sp>
            <p:nvSpPr>
              <p:cNvPr id="11296" name="Line 461"/>
              <p:cNvSpPr>
                <a:spLocks noChangeShapeType="1"/>
              </p:cNvSpPr>
              <p:nvPr/>
            </p:nvSpPr>
            <p:spPr bwMode="auto">
              <a:xfrm>
                <a:off x="1350" y="197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>
                  <a:solidFill>
                    <a:prstClr val="black"/>
                  </a:solidFill>
                </a:endParaRPr>
              </a:p>
            </p:txBody>
          </p:sp>
          <p:sp>
            <p:nvSpPr>
              <p:cNvPr id="11297" name="Line 462"/>
              <p:cNvSpPr>
                <a:spLocks noChangeShapeType="1"/>
              </p:cNvSpPr>
              <p:nvPr/>
            </p:nvSpPr>
            <p:spPr bwMode="auto">
              <a:xfrm>
                <a:off x="1470" y="1974"/>
                <a:ext cx="0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>
                  <a:solidFill>
                    <a:prstClr val="black"/>
                  </a:solidFill>
                </a:endParaRPr>
              </a:p>
            </p:txBody>
          </p:sp>
          <p:sp>
            <p:nvSpPr>
              <p:cNvPr id="11298" name="Line 463"/>
              <p:cNvSpPr>
                <a:spLocks noChangeShapeType="1"/>
              </p:cNvSpPr>
              <p:nvPr/>
            </p:nvSpPr>
            <p:spPr bwMode="auto">
              <a:xfrm>
                <a:off x="1590" y="197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>
                  <a:solidFill>
                    <a:prstClr val="black"/>
                  </a:solidFill>
                </a:endParaRPr>
              </a:p>
            </p:txBody>
          </p:sp>
          <p:sp>
            <p:nvSpPr>
              <p:cNvPr id="11299" name="Line 464"/>
              <p:cNvSpPr>
                <a:spLocks noChangeShapeType="1"/>
              </p:cNvSpPr>
              <p:nvPr/>
            </p:nvSpPr>
            <p:spPr bwMode="auto">
              <a:xfrm>
                <a:off x="1698" y="1968"/>
                <a:ext cx="0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>
                  <a:solidFill>
                    <a:prstClr val="black"/>
                  </a:solidFill>
                </a:endParaRPr>
              </a:p>
            </p:txBody>
          </p:sp>
          <p:sp>
            <p:nvSpPr>
              <p:cNvPr id="11300" name="Line 465"/>
              <p:cNvSpPr>
                <a:spLocks noChangeShapeType="1"/>
              </p:cNvSpPr>
              <p:nvPr/>
            </p:nvSpPr>
            <p:spPr bwMode="auto">
              <a:xfrm>
                <a:off x="1818" y="1968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>
                  <a:solidFill>
                    <a:prstClr val="black"/>
                  </a:solidFill>
                </a:endParaRPr>
              </a:p>
            </p:txBody>
          </p:sp>
          <p:sp>
            <p:nvSpPr>
              <p:cNvPr id="11301" name="Line 466"/>
              <p:cNvSpPr>
                <a:spLocks noChangeShapeType="1"/>
              </p:cNvSpPr>
              <p:nvPr/>
            </p:nvSpPr>
            <p:spPr bwMode="auto">
              <a:xfrm>
                <a:off x="1920" y="1974"/>
                <a:ext cx="0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1278" name="Line 467"/>
            <p:cNvSpPr>
              <a:spLocks noChangeShapeType="1"/>
            </p:cNvSpPr>
            <p:nvPr/>
          </p:nvSpPr>
          <p:spPr bwMode="auto">
            <a:xfrm rot="-5400000">
              <a:off x="719" y="1681"/>
              <a:ext cx="0" cy="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>
                <a:solidFill>
                  <a:prstClr val="black"/>
                </a:solidFill>
              </a:endParaRPr>
            </a:p>
          </p:txBody>
        </p:sp>
        <p:sp>
          <p:nvSpPr>
            <p:cNvPr id="11279" name="Line 468"/>
            <p:cNvSpPr>
              <a:spLocks noChangeShapeType="1"/>
            </p:cNvSpPr>
            <p:nvPr/>
          </p:nvSpPr>
          <p:spPr bwMode="auto">
            <a:xfrm rot="-5400000">
              <a:off x="698" y="159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>
                <a:solidFill>
                  <a:prstClr val="black"/>
                </a:solidFill>
              </a:endParaRPr>
            </a:p>
          </p:txBody>
        </p:sp>
        <p:sp>
          <p:nvSpPr>
            <p:cNvPr id="11280" name="Line 469"/>
            <p:cNvSpPr>
              <a:spLocks noChangeShapeType="1"/>
            </p:cNvSpPr>
            <p:nvPr/>
          </p:nvSpPr>
          <p:spPr bwMode="auto">
            <a:xfrm rot="-5400000">
              <a:off x="719" y="1474"/>
              <a:ext cx="0" cy="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>
                <a:solidFill>
                  <a:prstClr val="black"/>
                </a:solidFill>
              </a:endParaRPr>
            </a:p>
          </p:txBody>
        </p:sp>
        <p:sp>
          <p:nvSpPr>
            <p:cNvPr id="11281" name="Line 470"/>
            <p:cNvSpPr>
              <a:spLocks noChangeShapeType="1"/>
            </p:cNvSpPr>
            <p:nvPr/>
          </p:nvSpPr>
          <p:spPr bwMode="auto">
            <a:xfrm rot="-5400000">
              <a:off x="693" y="1402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>
                <a:solidFill>
                  <a:prstClr val="black"/>
                </a:solidFill>
              </a:endParaRPr>
            </a:p>
          </p:txBody>
        </p:sp>
        <p:sp>
          <p:nvSpPr>
            <p:cNvPr id="11282" name="Line 471"/>
            <p:cNvSpPr>
              <a:spLocks noChangeShapeType="1"/>
            </p:cNvSpPr>
            <p:nvPr/>
          </p:nvSpPr>
          <p:spPr bwMode="auto">
            <a:xfrm rot="-5400000">
              <a:off x="714" y="1277"/>
              <a:ext cx="0" cy="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>
                <a:solidFill>
                  <a:prstClr val="black"/>
                </a:solidFill>
              </a:endParaRPr>
            </a:p>
          </p:txBody>
        </p:sp>
        <p:sp>
          <p:nvSpPr>
            <p:cNvPr id="11283" name="Line 472"/>
            <p:cNvSpPr>
              <a:spLocks noChangeShapeType="1"/>
            </p:cNvSpPr>
            <p:nvPr/>
          </p:nvSpPr>
          <p:spPr bwMode="auto">
            <a:xfrm rot="-5400000">
              <a:off x="698" y="1210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>
                <a:solidFill>
                  <a:prstClr val="black"/>
                </a:solidFill>
              </a:endParaRPr>
            </a:p>
          </p:txBody>
        </p:sp>
        <p:sp>
          <p:nvSpPr>
            <p:cNvPr id="11284" name="Line 473"/>
            <p:cNvSpPr>
              <a:spLocks noChangeShapeType="1"/>
            </p:cNvSpPr>
            <p:nvPr/>
          </p:nvSpPr>
          <p:spPr bwMode="auto">
            <a:xfrm rot="-5400000">
              <a:off x="724" y="1096"/>
              <a:ext cx="0" cy="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>
                <a:solidFill>
                  <a:prstClr val="black"/>
                </a:solidFill>
              </a:endParaRPr>
            </a:p>
          </p:txBody>
        </p:sp>
        <p:sp>
          <p:nvSpPr>
            <p:cNvPr id="11285" name="Line 474"/>
            <p:cNvSpPr>
              <a:spLocks noChangeShapeType="1"/>
            </p:cNvSpPr>
            <p:nvPr/>
          </p:nvSpPr>
          <p:spPr bwMode="auto">
            <a:xfrm rot="-5400000">
              <a:off x="703" y="1013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>
                <a:solidFill>
                  <a:prstClr val="black"/>
                </a:solidFill>
              </a:endParaRPr>
            </a:p>
          </p:txBody>
        </p:sp>
        <p:sp>
          <p:nvSpPr>
            <p:cNvPr id="11286" name="Line 475"/>
            <p:cNvSpPr>
              <a:spLocks noChangeShapeType="1"/>
            </p:cNvSpPr>
            <p:nvPr/>
          </p:nvSpPr>
          <p:spPr bwMode="auto">
            <a:xfrm rot="-5400000">
              <a:off x="724" y="889"/>
              <a:ext cx="0" cy="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>
                <a:solidFill>
                  <a:prstClr val="black"/>
                </a:solidFill>
              </a:endParaRPr>
            </a:p>
          </p:txBody>
        </p:sp>
        <p:sp>
          <p:nvSpPr>
            <p:cNvPr id="11287" name="Line 476"/>
            <p:cNvSpPr>
              <a:spLocks noChangeShapeType="1"/>
            </p:cNvSpPr>
            <p:nvPr/>
          </p:nvSpPr>
          <p:spPr bwMode="auto">
            <a:xfrm rot="-5400000">
              <a:off x="698" y="817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>
                <a:solidFill>
                  <a:prstClr val="black"/>
                </a:solidFill>
              </a:endParaRPr>
            </a:p>
          </p:txBody>
        </p:sp>
        <p:sp>
          <p:nvSpPr>
            <p:cNvPr id="11288" name="Line 477"/>
            <p:cNvSpPr>
              <a:spLocks noChangeShapeType="1"/>
            </p:cNvSpPr>
            <p:nvPr/>
          </p:nvSpPr>
          <p:spPr bwMode="auto">
            <a:xfrm rot="-5400000">
              <a:off x="719" y="692"/>
              <a:ext cx="0" cy="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>
                <a:solidFill>
                  <a:prstClr val="black"/>
                </a:solidFill>
              </a:endParaRPr>
            </a:p>
          </p:txBody>
        </p:sp>
        <p:sp>
          <p:nvSpPr>
            <p:cNvPr id="11289" name="Line 478"/>
            <p:cNvSpPr>
              <a:spLocks noChangeShapeType="1"/>
            </p:cNvSpPr>
            <p:nvPr/>
          </p:nvSpPr>
          <p:spPr bwMode="auto">
            <a:xfrm rot="-5400000">
              <a:off x="703" y="625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>
                <a:solidFill>
                  <a:prstClr val="black"/>
                </a:solidFill>
              </a:endParaRPr>
            </a:p>
          </p:txBody>
        </p:sp>
      </p:grpSp>
      <p:pic>
        <p:nvPicPr>
          <p:cNvPr id="11270" name="Picture 479" descr="141sk7k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08467">
            <a:off x="71736" y="5143084"/>
            <a:ext cx="1279525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480" descr="141sk7k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091457">
            <a:off x="7558902" y="78659"/>
            <a:ext cx="1279525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481" descr="141sk7k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446942">
            <a:off x="7537967" y="5264160"/>
            <a:ext cx="1279525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3" name="Picture 479" descr="141sk7k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29732">
            <a:off x="206385" y="-107950"/>
            <a:ext cx="1279525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4" name="TextBox 478"/>
          <p:cNvSpPr txBox="1">
            <a:spLocks noChangeArrowheads="1"/>
          </p:cNvSpPr>
          <p:nvPr/>
        </p:nvSpPr>
        <p:spPr bwMode="auto">
          <a:xfrm>
            <a:off x="2286010" y="5572125"/>
            <a:ext cx="478207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dirty="0" err="1">
                <a:solidFill>
                  <a:prstClr val="black"/>
                </a:solidFill>
              </a:rPr>
              <a:t>Giáo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viên:LÊ</a:t>
            </a:r>
            <a:r>
              <a:rPr lang="en-US" dirty="0" smtClean="0">
                <a:solidFill>
                  <a:prstClr val="black"/>
                </a:solidFill>
              </a:rPr>
              <a:t> THỊ NHUNG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" y="5918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PHÒNG GD &amp; ĐT HUYỆN MỸ ĐỨC</a:t>
            </a:r>
          </a:p>
          <a:p>
            <a:pPr algn="ctr"/>
            <a:r>
              <a:rPr lang="en-US" sz="3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TRƯỜNG THCS AN MỸ</a:t>
            </a:r>
            <a:endParaRPr lang="en-US" sz="3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4317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01FC67B-8E7A-427A-AB48-C5C48A73DB83}"/>
              </a:ext>
            </a:extLst>
          </p:cNvPr>
          <p:cNvSpPr txBox="1"/>
          <p:nvPr/>
        </p:nvSpPr>
        <p:spPr>
          <a:xfrm>
            <a:off x="723216" y="2601558"/>
            <a:ext cx="1087197" cy="2215991"/>
          </a:xfrm>
          <a:prstGeom prst="rect">
            <a:avLst/>
          </a:prstGeom>
          <a:solidFill>
            <a:srgbClr val="7030A0"/>
          </a:solidFill>
          <a:ln w="38100">
            <a:solidFill>
              <a:srgbClr val="FF000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3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 hai phân </a:t>
            </a:r>
            <a:r>
              <a:rPr lang="en-US" sz="23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3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3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endParaRPr lang="en-US" sz="23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0012E0D-6F66-44B5-A149-CC14E964B558}"/>
              </a:ext>
            </a:extLst>
          </p:cNvPr>
          <p:cNvSpPr txBox="1"/>
          <p:nvPr/>
        </p:nvSpPr>
        <p:spPr>
          <a:xfrm>
            <a:off x="4467541" y="1835434"/>
            <a:ext cx="2806109" cy="110799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2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2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2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2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2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2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</a:t>
            </a:r>
            <a:r>
              <a:rPr lang="vi-VN" sz="2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2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ơng</a:t>
            </a:r>
            <a:r>
              <a:rPr lang="en-US" sz="22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22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2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2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2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US" sz="22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5AED4541-D5BD-469A-83E1-41B17119DF24}"/>
              </a:ext>
            </a:extLst>
          </p:cNvPr>
          <p:cNvSpPr txBox="1"/>
          <p:nvPr/>
        </p:nvSpPr>
        <p:spPr>
          <a:xfrm>
            <a:off x="4509104" y="2963196"/>
            <a:ext cx="2705234" cy="430887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2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endParaRPr lang="en-US" sz="22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9BEBCD51-B4ED-4C51-BFEE-9C9000600ACF}"/>
              </a:ext>
            </a:extLst>
          </p:cNvPr>
          <p:cNvSpPr txBox="1"/>
          <p:nvPr/>
        </p:nvSpPr>
        <p:spPr>
          <a:xfrm>
            <a:off x="4522959" y="3812071"/>
            <a:ext cx="2705247" cy="769441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2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endParaRPr lang="en-US" sz="22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A5DD2B4C-1401-4021-9E97-023D19098598}"/>
              </a:ext>
            </a:extLst>
          </p:cNvPr>
          <p:cNvSpPr txBox="1"/>
          <p:nvPr/>
        </p:nvSpPr>
        <p:spPr>
          <a:xfrm>
            <a:off x="4593815" y="5029200"/>
            <a:ext cx="2679835" cy="769441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2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2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2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2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2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ợc</a:t>
            </a:r>
            <a:r>
              <a:rPr lang="en-US" sz="2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xmlns="" id="{16C7E45C-E23F-4B10-9199-10AF4291B02C}"/>
              </a:ext>
            </a:extLst>
          </p:cNvPr>
          <p:cNvCxnSpPr>
            <a:cxnSpLocks/>
            <a:stCxn id="15" idx="3"/>
            <a:endCxn id="17" idx="1"/>
          </p:cNvCxnSpPr>
          <p:nvPr/>
        </p:nvCxnSpPr>
        <p:spPr>
          <a:xfrm flipV="1">
            <a:off x="1810413" y="2389432"/>
            <a:ext cx="2657128" cy="1320122"/>
          </a:xfrm>
          <a:prstGeom prst="straightConnector1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xmlns="" id="{954D1C4C-2E8D-4F1F-8AA8-E88CA0311C28}"/>
              </a:ext>
            </a:extLst>
          </p:cNvPr>
          <p:cNvCxnSpPr>
            <a:cxnSpLocks/>
            <a:stCxn id="15" idx="3"/>
            <a:endCxn id="19" idx="1"/>
          </p:cNvCxnSpPr>
          <p:nvPr/>
        </p:nvCxnSpPr>
        <p:spPr>
          <a:xfrm flipV="1">
            <a:off x="1810413" y="3178640"/>
            <a:ext cx="2698691" cy="530914"/>
          </a:xfrm>
          <a:prstGeom prst="straightConnector1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xmlns="" id="{2C464495-F2AC-480E-B80A-D0415271E14F}"/>
              </a:ext>
            </a:extLst>
          </p:cNvPr>
          <p:cNvCxnSpPr>
            <a:cxnSpLocks/>
            <a:stCxn id="15" idx="3"/>
            <a:endCxn id="21" idx="1"/>
          </p:cNvCxnSpPr>
          <p:nvPr/>
        </p:nvCxnSpPr>
        <p:spPr>
          <a:xfrm>
            <a:off x="1810413" y="3709554"/>
            <a:ext cx="2712546" cy="487238"/>
          </a:xfrm>
          <a:prstGeom prst="straightConnector1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xmlns="" id="{5B619654-39FB-4162-8D74-FBE253F5FF98}"/>
              </a:ext>
            </a:extLst>
          </p:cNvPr>
          <p:cNvCxnSpPr>
            <a:cxnSpLocks/>
            <a:stCxn id="15" idx="3"/>
            <a:endCxn id="23" idx="1"/>
          </p:cNvCxnSpPr>
          <p:nvPr/>
        </p:nvCxnSpPr>
        <p:spPr>
          <a:xfrm>
            <a:off x="1810413" y="3709554"/>
            <a:ext cx="2783402" cy="1704367"/>
          </a:xfrm>
          <a:prstGeom prst="straightConnector1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xmlns="" id="{933AFCCA-2089-4CD3-8744-B21676B4BB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89631" y="1139825"/>
            <a:ext cx="424346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Phép cộng hai phân số</a:t>
            </a:r>
          </a:p>
        </p:txBody>
      </p:sp>
    </p:spTree>
    <p:extLst>
      <p:ext uri="{BB962C8B-B14F-4D97-AF65-F5344CB8AC3E}">
        <p14:creationId xmlns:p14="http://schemas.microsoft.com/office/powerpoint/2010/main" val="2626461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9" grpId="0" animBg="1"/>
      <p:bldP spid="21" grpId="0" animBg="1"/>
      <p:bldP spid="23" grpId="0" animBg="1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1693"/>
            <a:ext cx="9144000" cy="6937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860B1FB1-85C4-4B22-9615-A7F31157538D}"/>
              </a:ext>
            </a:extLst>
          </p:cNvPr>
          <p:cNvCxnSpPr/>
          <p:nvPr/>
        </p:nvCxnSpPr>
        <p:spPr>
          <a:xfrm>
            <a:off x="4572000" y="1030522"/>
            <a:ext cx="0" cy="5602515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6A3CA51-5F68-4641-AAF9-FA7BA5EEA791}"/>
              </a:ext>
            </a:extLst>
          </p:cNvPr>
          <p:cNvSpPr txBox="1"/>
          <p:nvPr/>
        </p:nvSpPr>
        <p:spPr>
          <a:xfrm>
            <a:off x="685800" y="432529"/>
            <a:ext cx="3886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 của phép cộng phân số</a:t>
            </a:r>
          </a:p>
        </p:txBody>
      </p:sp>
      <p:sp>
        <p:nvSpPr>
          <p:cNvPr id="4" name="Text Box 54">
            <a:extLst>
              <a:ext uri="{FF2B5EF4-FFF2-40B4-BE49-F238E27FC236}">
                <a16:creationId xmlns:a16="http://schemas.microsoft.com/office/drawing/2014/main" xmlns="" id="{99353F02-D53F-4B1F-BDBB-E39BF51DA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6356" y="1272082"/>
            <a:ext cx="309550" cy="430887"/>
          </a:xfrm>
          <a:prstGeom prst="rect">
            <a:avLst/>
          </a:prstGeom>
          <a:solidFill>
            <a:srgbClr val="004600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rgbClr val="FF99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rgbClr val="FF99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rgbClr val="FF99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rgbClr val="FF99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rgbClr val="FF99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99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99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99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99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200" b="1" dirty="0">
                <a:solidFill>
                  <a:srgbClr val="FFFF00"/>
                </a:solidFill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DB47B94-E184-4E1F-A57A-CFEBFD15DA87}"/>
              </a:ext>
            </a:extLst>
          </p:cNvPr>
          <p:cNvSpPr txBox="1"/>
          <p:nvPr/>
        </p:nvSpPr>
        <p:spPr>
          <a:xfrm>
            <a:off x="4934032" y="1178014"/>
            <a:ext cx="34898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FA0E7D4-0E7E-4DF0-858B-D3BF0672AF67}"/>
              </a:ext>
            </a:extLst>
          </p:cNvPr>
          <p:cNvSpPr txBox="1"/>
          <p:nvPr/>
        </p:nvSpPr>
        <p:spPr>
          <a:xfrm>
            <a:off x="4648210" y="2312333"/>
            <a:ext cx="342299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 </a:t>
            </a:r>
            <a:r>
              <a:rPr lang="en-US" sz="2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hoán</a:t>
            </a:r>
            <a:r>
              <a:rPr lang="en-US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a + b = b + 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5CDF069-142E-44EE-8068-6853A5DB4E2A}"/>
              </a:ext>
            </a:extLst>
          </p:cNvPr>
          <p:cNvSpPr txBox="1"/>
          <p:nvPr/>
        </p:nvSpPr>
        <p:spPr>
          <a:xfrm>
            <a:off x="4648200" y="2926107"/>
            <a:ext cx="39702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(a + b) + c = a + (b + c)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9137C27-A54D-4C03-A92A-C92DEFD3F15F}"/>
              </a:ext>
            </a:extLst>
          </p:cNvPr>
          <p:cNvSpPr txBox="1"/>
          <p:nvPr/>
        </p:nvSpPr>
        <p:spPr>
          <a:xfrm>
            <a:off x="4648210" y="3607717"/>
            <a:ext cx="342299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0: a + 0 = 0 + a = 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32361009-D63F-4D0D-A2C4-46AA2C244DBA}"/>
              </a:ext>
            </a:extLst>
          </p:cNvPr>
          <p:cNvSpPr txBox="1"/>
          <p:nvPr/>
        </p:nvSpPr>
        <p:spPr>
          <a:xfrm>
            <a:off x="4648200" y="4259779"/>
            <a:ext cx="39702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 với số đối: </a:t>
            </a:r>
          </a:p>
          <a:p>
            <a:r>
              <a:rPr lang="en-US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a + (-a) = (-a) + a = 0</a:t>
            </a:r>
          </a:p>
        </p:txBody>
      </p:sp>
      <p:sp>
        <p:nvSpPr>
          <p:cNvPr id="16" name="Text Box 4">
            <a:extLst>
              <a:ext uri="{FF2B5EF4-FFF2-40B4-BE49-F238E27FC236}">
                <a16:creationId xmlns:a16="http://schemas.microsoft.com/office/drawing/2014/main" xmlns="" id="{48984730-0B7F-48AA-BB6D-2623D941B7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2495220"/>
            <a:ext cx="3113314" cy="43088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en-US" sz="2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Tính chất giao hoán:</a:t>
            </a:r>
            <a:endParaRPr lang="vi-VN" altLang="en-US" sz="22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7" name="Object 5">
            <a:extLst>
              <a:ext uri="{FF2B5EF4-FFF2-40B4-BE49-F238E27FC236}">
                <a16:creationId xmlns:a16="http://schemas.microsoft.com/office/drawing/2014/main" xmlns="" id="{7979CF67-8E60-4710-A3B0-E84D58FD3B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0264898"/>
              </p:ext>
            </p:extLst>
          </p:nvPr>
        </p:nvGraphicFramePr>
        <p:xfrm>
          <a:off x="1358859" y="2926107"/>
          <a:ext cx="1242332" cy="7092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58" name="Equation" r:id="rId4" imgW="1574640" imgH="672840" progId="Equation.DSMT4">
                  <p:embed/>
                </p:oleObj>
              </mc:Choice>
              <mc:Fallback>
                <p:oleObj name="Equation" r:id="rId4" imgW="1574640" imgH="6728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8859" y="2926107"/>
                        <a:ext cx="1242332" cy="7092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6">
            <a:extLst>
              <a:ext uri="{FF2B5EF4-FFF2-40B4-BE49-F238E27FC236}">
                <a16:creationId xmlns:a16="http://schemas.microsoft.com/office/drawing/2014/main" xmlns="" id="{D46929D9-7AFA-4806-8196-238F5D38D6B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6509176"/>
              </p:ext>
            </p:extLst>
          </p:nvPr>
        </p:nvGraphicFramePr>
        <p:xfrm>
          <a:off x="762000" y="4017822"/>
          <a:ext cx="2464743" cy="8762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59" name="Equation" r:id="rId6" imgW="2997000" imgH="799920" progId="Equation.DSMT4">
                  <p:embed/>
                </p:oleObj>
              </mc:Choice>
              <mc:Fallback>
                <p:oleObj name="Equation" r:id="rId6" imgW="2997000" imgH="7999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4017822"/>
                        <a:ext cx="2464743" cy="87620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 Box 7">
            <a:extLst>
              <a:ext uri="{FF2B5EF4-FFF2-40B4-BE49-F238E27FC236}">
                <a16:creationId xmlns:a16="http://schemas.microsoft.com/office/drawing/2014/main" xmlns="" id="{52EC422D-6F91-461F-8C53-F85F4AFA05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727" y="3616335"/>
            <a:ext cx="2895600" cy="43088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en-US" sz="2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Tính chất kết hợp:</a:t>
            </a:r>
            <a:endParaRPr lang="vi-VN" altLang="en-US" sz="22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9657CBEB-2E2F-4C97-94C2-4E40FA8A5086}"/>
              </a:ext>
            </a:extLst>
          </p:cNvPr>
          <p:cNvSpPr txBox="1"/>
          <p:nvPr/>
        </p:nvSpPr>
        <p:spPr>
          <a:xfrm>
            <a:off x="685800" y="1289412"/>
            <a:ext cx="391450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2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ơng</a:t>
            </a:r>
            <a:r>
              <a:rPr 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vi-VN" sz="22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692727" y="4937779"/>
            <a:ext cx="28082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dirty="0">
                <a:solidFill>
                  <a:schemeClr val="accent1"/>
                </a:solidFill>
              </a:rPr>
              <a:t>c) </a:t>
            </a:r>
            <a:r>
              <a:rPr lang="en-US" b="1" dirty="0" err="1">
                <a:solidFill>
                  <a:schemeClr val="accent1"/>
                </a:solidFill>
              </a:rPr>
              <a:t>Cộng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với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số</a:t>
            </a:r>
            <a:r>
              <a:rPr lang="en-US" b="1" dirty="0">
                <a:solidFill>
                  <a:schemeClr val="accent1"/>
                </a:solidFill>
              </a:rPr>
              <a:t> 0: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7491266"/>
              </p:ext>
            </p:extLst>
          </p:nvPr>
        </p:nvGraphicFramePr>
        <p:xfrm>
          <a:off x="1216829" y="5399444"/>
          <a:ext cx="2203656" cy="6553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60" name="Equation" r:id="rId8" imgW="1079032" imgH="393529" progId="Equation.DSMT4">
                  <p:embed/>
                </p:oleObj>
              </mc:Choice>
              <mc:Fallback>
                <p:oleObj name="Equation" r:id="rId8" imgW="1079032" imgH="393529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6829" y="5399444"/>
                        <a:ext cx="2203656" cy="65531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5258082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  <p:bldP spid="9" grpId="0"/>
      <p:bldP spid="11" grpId="0"/>
      <p:bldP spid="13" grpId="0"/>
      <p:bldP spid="15" grpId="0"/>
      <p:bldP spid="16" grpId="0"/>
      <p:bldP spid="19" grpId="0"/>
      <p:bldP spid="28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6"/>
          <p:cNvSpPr>
            <a:spLocks noChangeArrowheads="1"/>
          </p:cNvSpPr>
          <p:nvPr/>
        </p:nvSpPr>
        <p:spPr bwMode="auto">
          <a:xfrm>
            <a:off x="3635375" y="549275"/>
            <a:ext cx="71438" cy="6308725"/>
          </a:xfrm>
          <a:prstGeom prst="rect">
            <a:avLst/>
          </a:prstGeom>
          <a:solidFill>
            <a:srgbClr val="33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graphicFrame>
        <p:nvGraphicFramePr>
          <p:cNvPr id="9220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195275"/>
              </p:ext>
            </p:extLst>
          </p:nvPr>
        </p:nvGraphicFramePr>
        <p:xfrm>
          <a:off x="665162" y="2037556"/>
          <a:ext cx="2087562" cy="909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25" name="Equation" r:id="rId5" imgW="914400" imgH="393700" progId="Equation.DSMT4">
                  <p:embed/>
                </p:oleObj>
              </mc:Choice>
              <mc:Fallback>
                <p:oleObj name="Equation" r:id="rId5" imgW="914400" imgH="393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162" y="2037556"/>
                        <a:ext cx="2087562" cy="909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1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1887824"/>
              </p:ext>
            </p:extLst>
          </p:nvPr>
        </p:nvGraphicFramePr>
        <p:xfrm>
          <a:off x="323850" y="5461001"/>
          <a:ext cx="2663825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26" name="Equation" r:id="rId7" imgW="1079032" imgH="393529" progId="Equation.DSMT4">
                  <p:embed/>
                </p:oleObj>
              </mc:Choice>
              <mc:Fallback>
                <p:oleObj name="Equation" r:id="rId7" imgW="1079032" imgH="39352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5461001"/>
                        <a:ext cx="2663825" cy="792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2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4937376"/>
              </p:ext>
            </p:extLst>
          </p:nvPr>
        </p:nvGraphicFramePr>
        <p:xfrm>
          <a:off x="275431" y="3514942"/>
          <a:ext cx="3263900" cy="1085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27" name="Equation" r:id="rId9" imgW="1727200" imgH="457200" progId="Equation.DSMT4">
                  <p:embed/>
                </p:oleObj>
              </mc:Choice>
              <mc:Fallback>
                <p:oleObj name="Equation" r:id="rId9" imgW="1727200" imgH="457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431" y="3514942"/>
                        <a:ext cx="3263900" cy="1085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3" name="Rectangle 3"/>
          <p:cNvSpPr>
            <a:spLocks noChangeArrowheads="1"/>
          </p:cNvSpPr>
          <p:nvPr/>
        </p:nvSpPr>
        <p:spPr bwMode="auto">
          <a:xfrm>
            <a:off x="133350" y="571500"/>
            <a:ext cx="353774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2. </a:t>
            </a:r>
            <a:r>
              <a:rPr lang="en-US" sz="2800" b="1" dirty="0" err="1" smtClean="0">
                <a:solidFill>
                  <a:srgbClr val="FF0000"/>
                </a:solidFill>
              </a:rPr>
              <a:t>Tính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chất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của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phép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cộng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phân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số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9224" name="Text Box 7"/>
          <p:cNvSpPr txBox="1">
            <a:spLocks noChangeArrowheads="1"/>
          </p:cNvSpPr>
          <p:nvPr/>
        </p:nvSpPr>
        <p:spPr bwMode="auto">
          <a:xfrm>
            <a:off x="34925" y="1525607"/>
            <a:ext cx="37449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</a:rPr>
              <a:t>a)</a:t>
            </a:r>
            <a:r>
              <a:rPr lang="en-US" sz="2800" b="1" dirty="0" err="1">
                <a:solidFill>
                  <a:srgbClr val="0000FF"/>
                </a:solidFill>
              </a:rPr>
              <a:t>Tính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chất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giao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hoán</a:t>
            </a:r>
            <a:r>
              <a:rPr lang="en-US" sz="2800" b="1" dirty="0">
                <a:solidFill>
                  <a:srgbClr val="0000FF"/>
                </a:solidFill>
              </a:rPr>
              <a:t>: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250825" y="2829157"/>
            <a:ext cx="352901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</a:rPr>
              <a:t>b)</a:t>
            </a:r>
            <a:r>
              <a:rPr lang="en-US" sz="2800" b="1" dirty="0" err="1">
                <a:solidFill>
                  <a:srgbClr val="0000FF"/>
                </a:solidFill>
              </a:rPr>
              <a:t>Tính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chất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kết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hợp</a:t>
            </a:r>
            <a:r>
              <a:rPr lang="en-US" sz="2800" b="1" dirty="0">
                <a:solidFill>
                  <a:srgbClr val="0000FF"/>
                </a:solidFill>
              </a:rPr>
              <a:t>:</a:t>
            </a:r>
          </a:p>
        </p:txBody>
      </p:sp>
      <p:sp>
        <p:nvSpPr>
          <p:cNvPr id="9226" name="Text Box 11"/>
          <p:cNvSpPr txBox="1">
            <a:spLocks noChangeArrowheads="1"/>
          </p:cNvSpPr>
          <p:nvPr/>
        </p:nvSpPr>
        <p:spPr bwMode="auto">
          <a:xfrm>
            <a:off x="304800" y="4703919"/>
            <a:ext cx="2808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</a:rPr>
              <a:t>c) </a:t>
            </a:r>
            <a:r>
              <a:rPr lang="en-US" sz="2800" b="1" dirty="0" err="1">
                <a:solidFill>
                  <a:srgbClr val="0000FF"/>
                </a:solidFill>
              </a:rPr>
              <a:t>Cộng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với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số</a:t>
            </a:r>
            <a:r>
              <a:rPr lang="en-US" sz="2800" b="1" dirty="0">
                <a:solidFill>
                  <a:srgbClr val="0000FF"/>
                </a:solidFill>
              </a:rPr>
              <a:t> 0:</a:t>
            </a:r>
          </a:p>
        </p:txBody>
      </p:sp>
      <p:sp>
        <p:nvSpPr>
          <p:cNvPr id="9228" name="Text Box 19"/>
          <p:cNvSpPr txBox="1">
            <a:spLocks noChangeArrowheads="1"/>
          </p:cNvSpPr>
          <p:nvPr/>
        </p:nvSpPr>
        <p:spPr bwMode="auto">
          <a:xfrm>
            <a:off x="3708400" y="533400"/>
            <a:ext cx="28797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 err="1" smtClean="0">
                <a:solidFill>
                  <a:srgbClr val="990000"/>
                </a:solidFill>
              </a:rPr>
              <a:t>Tính</a:t>
            </a:r>
            <a:r>
              <a:rPr lang="en-US" sz="2800" b="1" dirty="0" smtClean="0">
                <a:solidFill>
                  <a:srgbClr val="990000"/>
                </a:solidFill>
              </a:rPr>
              <a:t> </a:t>
            </a:r>
            <a:r>
              <a:rPr lang="en-US" sz="2800" b="1" dirty="0" err="1">
                <a:solidFill>
                  <a:srgbClr val="990000"/>
                </a:solidFill>
              </a:rPr>
              <a:t>nhanh</a:t>
            </a:r>
            <a:r>
              <a:rPr lang="en-US" sz="2800" b="1" dirty="0">
                <a:solidFill>
                  <a:srgbClr val="990000"/>
                </a:solidFill>
              </a:rPr>
              <a:t>:</a:t>
            </a:r>
          </a:p>
        </p:txBody>
      </p:sp>
      <p:graphicFrame>
        <p:nvGraphicFramePr>
          <p:cNvPr id="9229" name="Object 23"/>
          <p:cNvGraphicFramePr>
            <a:graphicFrameLocks noChangeAspect="1"/>
          </p:cNvGraphicFramePr>
          <p:nvPr/>
        </p:nvGraphicFramePr>
        <p:xfrm>
          <a:off x="4932363" y="895350"/>
          <a:ext cx="3671887" cy="155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28" name="Equation" r:id="rId11" imgW="1739900" imgH="812800" progId="Equation.DSMT4">
                  <p:embed/>
                </p:oleObj>
              </mc:Choice>
              <mc:Fallback>
                <p:oleObj name="Equation" r:id="rId11" imgW="1739900" imgH="812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895350"/>
                        <a:ext cx="3671887" cy="1555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3924300" y="2492375"/>
            <a:ext cx="4724400" cy="792163"/>
            <a:chOff x="930" y="1442"/>
            <a:chExt cx="2720" cy="499"/>
          </a:xfrm>
        </p:grpSpPr>
        <p:sp>
          <p:nvSpPr>
            <p:cNvPr id="9273" name="AutoShape 29"/>
            <p:cNvSpPr>
              <a:spLocks noChangeArrowheads="1"/>
            </p:cNvSpPr>
            <p:nvPr/>
          </p:nvSpPr>
          <p:spPr bwMode="auto">
            <a:xfrm>
              <a:off x="930" y="1442"/>
              <a:ext cx="2630" cy="499"/>
            </a:xfrm>
            <a:prstGeom prst="cloudCallout">
              <a:avLst>
                <a:gd name="adj1" fmla="val -22889"/>
                <a:gd name="adj2" fmla="val 29759"/>
              </a:avLst>
            </a:prstGeom>
            <a:gradFill rotWithShape="1">
              <a:gsLst>
                <a:gs pos="0">
                  <a:schemeClr val="bg1"/>
                </a:gs>
                <a:gs pos="100000">
                  <a:srgbClr val="FF99FF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vi-VN" sz="2800"/>
            </a:p>
          </p:txBody>
        </p:sp>
        <p:sp>
          <p:nvSpPr>
            <p:cNvPr id="9274" name="Text Box 30"/>
            <p:cNvSpPr txBox="1">
              <a:spLocks noChangeArrowheads="1"/>
            </p:cNvSpPr>
            <p:nvPr/>
          </p:nvSpPr>
          <p:spPr bwMode="auto">
            <a:xfrm>
              <a:off x="1292" y="1525"/>
              <a:ext cx="235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800" b="1" i="1" dirty="0" err="1" smtClean="0">
                  <a:solidFill>
                    <a:srgbClr val="0000FF"/>
                  </a:solidFill>
                </a:rPr>
                <a:t>Hoạt</a:t>
              </a:r>
              <a:r>
                <a:rPr lang="en-US" sz="2800" b="1" i="1" dirty="0" smtClean="0">
                  <a:solidFill>
                    <a:srgbClr val="0000FF"/>
                  </a:solidFill>
                </a:rPr>
                <a:t> </a:t>
              </a:r>
              <a:r>
                <a:rPr lang="en-US" sz="2800" b="1" i="1" dirty="0" err="1" smtClean="0">
                  <a:solidFill>
                    <a:srgbClr val="0000FF"/>
                  </a:solidFill>
                </a:rPr>
                <a:t>động</a:t>
              </a:r>
              <a:r>
                <a:rPr lang="en-US" sz="2800" b="1" i="1" dirty="0" smtClean="0">
                  <a:solidFill>
                    <a:srgbClr val="0000FF"/>
                  </a:solidFill>
                </a:rPr>
                <a:t> </a:t>
              </a:r>
              <a:r>
                <a:rPr lang="en-US" sz="2800" b="1" i="1" dirty="0" err="1" smtClean="0">
                  <a:solidFill>
                    <a:srgbClr val="0000FF"/>
                  </a:solidFill>
                </a:rPr>
                <a:t>nhóm</a:t>
              </a:r>
              <a:endParaRPr lang="en-US" sz="2800" b="1" i="1" dirty="0">
                <a:solidFill>
                  <a:srgbClr val="0000FF"/>
                </a:solidFill>
              </a:endParaRPr>
            </a:p>
          </p:txBody>
        </p:sp>
      </p:grpSp>
      <p:sp>
        <p:nvSpPr>
          <p:cNvPr id="5135" name="Text Box 31"/>
          <p:cNvSpPr txBox="1">
            <a:spLocks noChangeArrowheads="1"/>
          </p:cNvSpPr>
          <p:nvPr/>
        </p:nvSpPr>
        <p:spPr bwMode="auto">
          <a:xfrm>
            <a:off x="3851275" y="3284538"/>
            <a:ext cx="28844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i="1" dirty="0" err="1">
                <a:solidFill>
                  <a:srgbClr val="660033"/>
                </a:solidFill>
              </a:rPr>
              <a:t>Thời</a:t>
            </a:r>
            <a:r>
              <a:rPr lang="en-US" sz="2800" b="1" i="1" dirty="0">
                <a:solidFill>
                  <a:srgbClr val="660033"/>
                </a:solidFill>
              </a:rPr>
              <a:t> </a:t>
            </a:r>
            <a:r>
              <a:rPr lang="en-US" sz="2800" b="1" i="1" dirty="0" err="1">
                <a:solidFill>
                  <a:srgbClr val="660033"/>
                </a:solidFill>
              </a:rPr>
              <a:t>gian</a:t>
            </a:r>
            <a:r>
              <a:rPr lang="en-US" sz="2800" b="1" i="1" dirty="0">
                <a:solidFill>
                  <a:srgbClr val="660033"/>
                </a:solidFill>
              </a:rPr>
              <a:t> : </a:t>
            </a:r>
            <a:r>
              <a:rPr lang="en-US" sz="2800" b="1" i="1" dirty="0" smtClean="0">
                <a:solidFill>
                  <a:srgbClr val="660033"/>
                </a:solidFill>
              </a:rPr>
              <a:t>5 </a:t>
            </a:r>
            <a:r>
              <a:rPr lang="en-US" sz="2800" b="1" i="1" dirty="0" err="1">
                <a:solidFill>
                  <a:srgbClr val="660033"/>
                </a:solidFill>
              </a:rPr>
              <a:t>phút</a:t>
            </a:r>
            <a:endParaRPr lang="en-US" sz="2800" b="1" i="1" dirty="0">
              <a:solidFill>
                <a:srgbClr val="660033"/>
              </a:solidFill>
            </a:endParaRPr>
          </a:p>
        </p:txBody>
      </p:sp>
      <p:pic>
        <p:nvPicPr>
          <p:cNvPr id="77" name="Picture 93" descr="bg_clock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7216775" y="3068638"/>
            <a:ext cx="1736725" cy="173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" name="Picture 94" descr="hh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8738" y="3897313"/>
            <a:ext cx="812800" cy="12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" name="Picture 95" descr="mm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8027988" y="3360738"/>
            <a:ext cx="100012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" name="Picture 96" descr="ss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500" y="3279775"/>
            <a:ext cx="46038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" name="AutoShape 97"/>
          <p:cNvSpPr>
            <a:spLocks noChangeArrowheads="1"/>
          </p:cNvSpPr>
          <p:nvPr/>
        </p:nvSpPr>
        <p:spPr bwMode="auto">
          <a:xfrm>
            <a:off x="7332663" y="3497263"/>
            <a:ext cx="1504950" cy="95885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E8A95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rIns="0" anchor="ctr"/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82" name="AutoShape 98"/>
          <p:cNvSpPr>
            <a:spLocks noChangeArrowheads="1"/>
          </p:cNvSpPr>
          <p:nvPr/>
        </p:nvSpPr>
        <p:spPr bwMode="auto">
          <a:xfrm>
            <a:off x="7332663" y="3497263"/>
            <a:ext cx="1504950" cy="95885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E8A95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rIns="0" anchor="ctr"/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83" name="AutoShape 99"/>
          <p:cNvSpPr>
            <a:spLocks noChangeArrowheads="1"/>
          </p:cNvSpPr>
          <p:nvPr/>
        </p:nvSpPr>
        <p:spPr bwMode="auto">
          <a:xfrm>
            <a:off x="7332663" y="3497263"/>
            <a:ext cx="1504950" cy="95885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E8A95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rIns="0" anchor="ctr"/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84" name="AutoShape 100"/>
          <p:cNvSpPr>
            <a:spLocks noChangeArrowheads="1"/>
          </p:cNvSpPr>
          <p:nvPr/>
        </p:nvSpPr>
        <p:spPr bwMode="auto">
          <a:xfrm>
            <a:off x="7332663" y="3497263"/>
            <a:ext cx="1504950" cy="95885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E8A95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rIns="0" anchor="ctr"/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85" name="AutoShape 101"/>
          <p:cNvSpPr>
            <a:spLocks noChangeArrowheads="1"/>
          </p:cNvSpPr>
          <p:nvPr/>
        </p:nvSpPr>
        <p:spPr bwMode="auto">
          <a:xfrm>
            <a:off x="7332663" y="3497263"/>
            <a:ext cx="1504950" cy="95885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E8A95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rIns="0" anchor="ctr"/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86" name="AutoShape 102"/>
          <p:cNvSpPr>
            <a:spLocks noChangeArrowheads="1"/>
          </p:cNvSpPr>
          <p:nvPr/>
        </p:nvSpPr>
        <p:spPr bwMode="auto">
          <a:xfrm>
            <a:off x="7332663" y="3497263"/>
            <a:ext cx="1504950" cy="95885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E8A95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rIns="0" anchor="ctr"/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87" name="AutoShape 103"/>
          <p:cNvSpPr>
            <a:spLocks noChangeArrowheads="1"/>
          </p:cNvSpPr>
          <p:nvPr/>
        </p:nvSpPr>
        <p:spPr bwMode="auto">
          <a:xfrm>
            <a:off x="7332663" y="3497263"/>
            <a:ext cx="1504950" cy="95885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E8A95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rIns="0" anchor="ctr"/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88" name="AutoShape 104"/>
          <p:cNvSpPr>
            <a:spLocks noChangeArrowheads="1"/>
          </p:cNvSpPr>
          <p:nvPr/>
        </p:nvSpPr>
        <p:spPr bwMode="auto">
          <a:xfrm>
            <a:off x="7332663" y="3497263"/>
            <a:ext cx="1504950" cy="95885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E8A95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rIns="0" anchor="ctr"/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89" name="AutoShape 105"/>
          <p:cNvSpPr>
            <a:spLocks noChangeArrowheads="1"/>
          </p:cNvSpPr>
          <p:nvPr/>
        </p:nvSpPr>
        <p:spPr bwMode="auto">
          <a:xfrm>
            <a:off x="7332663" y="3497263"/>
            <a:ext cx="1504950" cy="95885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E8A95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rIns="0" anchor="ctr"/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90" name="AutoShape 106"/>
          <p:cNvSpPr>
            <a:spLocks noChangeArrowheads="1"/>
          </p:cNvSpPr>
          <p:nvPr/>
        </p:nvSpPr>
        <p:spPr bwMode="auto">
          <a:xfrm>
            <a:off x="7332663" y="3497263"/>
            <a:ext cx="1504950" cy="95885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E8A95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rIns="0" anchor="ctr"/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91" name="AutoShape 107"/>
          <p:cNvSpPr>
            <a:spLocks noChangeArrowheads="1"/>
          </p:cNvSpPr>
          <p:nvPr/>
        </p:nvSpPr>
        <p:spPr bwMode="auto">
          <a:xfrm>
            <a:off x="7332663" y="3497263"/>
            <a:ext cx="1504950" cy="95885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E8A95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rIns="0" anchor="ctr"/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92" name="AutoShape 108"/>
          <p:cNvSpPr>
            <a:spLocks noChangeArrowheads="1"/>
          </p:cNvSpPr>
          <p:nvPr/>
        </p:nvSpPr>
        <p:spPr bwMode="auto">
          <a:xfrm>
            <a:off x="7332663" y="3497263"/>
            <a:ext cx="1504950" cy="95885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E8A95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rIns="0" anchor="ctr"/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93" name="AutoShape 109"/>
          <p:cNvSpPr>
            <a:spLocks noChangeArrowheads="1"/>
          </p:cNvSpPr>
          <p:nvPr/>
        </p:nvSpPr>
        <p:spPr bwMode="auto">
          <a:xfrm>
            <a:off x="7332663" y="3497263"/>
            <a:ext cx="1504950" cy="95885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E8A95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rIns="0" anchor="ctr"/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94" name="AutoShape 110"/>
          <p:cNvSpPr>
            <a:spLocks noChangeArrowheads="1"/>
          </p:cNvSpPr>
          <p:nvPr/>
        </p:nvSpPr>
        <p:spPr bwMode="auto">
          <a:xfrm>
            <a:off x="7332663" y="3497263"/>
            <a:ext cx="1504950" cy="95885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E8A95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rIns="0" anchor="ctr"/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95" name="AutoShape 111"/>
          <p:cNvSpPr>
            <a:spLocks noChangeArrowheads="1"/>
          </p:cNvSpPr>
          <p:nvPr/>
        </p:nvSpPr>
        <p:spPr bwMode="auto">
          <a:xfrm>
            <a:off x="7332663" y="3497263"/>
            <a:ext cx="1504950" cy="95885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E8A95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rIns="0" anchor="ctr"/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96" name="AutoShape 112"/>
          <p:cNvSpPr>
            <a:spLocks noChangeArrowheads="1"/>
          </p:cNvSpPr>
          <p:nvPr/>
        </p:nvSpPr>
        <p:spPr bwMode="auto">
          <a:xfrm>
            <a:off x="7332663" y="3497263"/>
            <a:ext cx="1504950" cy="95885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E8A95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rIns="0" anchor="ctr"/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97" name="AutoShape 113"/>
          <p:cNvSpPr>
            <a:spLocks noChangeArrowheads="1"/>
          </p:cNvSpPr>
          <p:nvPr/>
        </p:nvSpPr>
        <p:spPr bwMode="auto">
          <a:xfrm>
            <a:off x="7332663" y="3497263"/>
            <a:ext cx="1504950" cy="95885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E8A95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rIns="0" anchor="ctr"/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98" name="AutoShape 114"/>
          <p:cNvSpPr>
            <a:spLocks noChangeArrowheads="1"/>
          </p:cNvSpPr>
          <p:nvPr/>
        </p:nvSpPr>
        <p:spPr bwMode="auto">
          <a:xfrm>
            <a:off x="7332663" y="3497263"/>
            <a:ext cx="1504950" cy="95885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E8A95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rIns="0" anchor="ctr"/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99" name="AutoShape 115"/>
          <p:cNvSpPr>
            <a:spLocks noChangeArrowheads="1"/>
          </p:cNvSpPr>
          <p:nvPr/>
        </p:nvSpPr>
        <p:spPr bwMode="auto">
          <a:xfrm>
            <a:off x="7332663" y="3497263"/>
            <a:ext cx="1504950" cy="95885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E8A95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rIns="0" anchor="ctr"/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00" name="AutoShape 116"/>
          <p:cNvSpPr>
            <a:spLocks noChangeArrowheads="1"/>
          </p:cNvSpPr>
          <p:nvPr/>
        </p:nvSpPr>
        <p:spPr bwMode="auto">
          <a:xfrm>
            <a:off x="7332663" y="3497263"/>
            <a:ext cx="1504950" cy="95885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E8A95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rIns="0" anchor="ctr"/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01" name="AutoShape 117"/>
          <p:cNvSpPr>
            <a:spLocks noChangeArrowheads="1"/>
          </p:cNvSpPr>
          <p:nvPr/>
        </p:nvSpPr>
        <p:spPr bwMode="auto">
          <a:xfrm>
            <a:off x="7332663" y="3497263"/>
            <a:ext cx="1504950" cy="95885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E8A95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rIns="0" anchor="ctr"/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02" name="AutoShape 118"/>
          <p:cNvSpPr>
            <a:spLocks noChangeArrowheads="1"/>
          </p:cNvSpPr>
          <p:nvPr/>
        </p:nvSpPr>
        <p:spPr bwMode="auto">
          <a:xfrm>
            <a:off x="7332663" y="3497263"/>
            <a:ext cx="1504950" cy="95885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E8A95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rIns="0" anchor="ctr"/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09</a:t>
            </a:r>
          </a:p>
        </p:txBody>
      </p:sp>
      <p:sp>
        <p:nvSpPr>
          <p:cNvPr id="103" name="AutoShape 119"/>
          <p:cNvSpPr>
            <a:spLocks noChangeArrowheads="1"/>
          </p:cNvSpPr>
          <p:nvPr/>
        </p:nvSpPr>
        <p:spPr bwMode="auto">
          <a:xfrm>
            <a:off x="7332663" y="3497263"/>
            <a:ext cx="1504950" cy="95885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E8A95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rIns="0" anchor="ctr"/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08</a:t>
            </a:r>
          </a:p>
        </p:txBody>
      </p:sp>
      <p:sp>
        <p:nvSpPr>
          <p:cNvPr id="104" name="AutoShape 120"/>
          <p:cNvSpPr>
            <a:spLocks noChangeArrowheads="1"/>
          </p:cNvSpPr>
          <p:nvPr/>
        </p:nvSpPr>
        <p:spPr bwMode="auto">
          <a:xfrm>
            <a:off x="7332663" y="3497263"/>
            <a:ext cx="1504950" cy="95885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E8A95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rIns="0" anchor="ctr"/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07</a:t>
            </a:r>
          </a:p>
        </p:txBody>
      </p:sp>
      <p:sp>
        <p:nvSpPr>
          <p:cNvPr id="105" name="AutoShape 121"/>
          <p:cNvSpPr>
            <a:spLocks noChangeArrowheads="1"/>
          </p:cNvSpPr>
          <p:nvPr/>
        </p:nvSpPr>
        <p:spPr bwMode="auto">
          <a:xfrm>
            <a:off x="7332663" y="3497263"/>
            <a:ext cx="1504950" cy="95885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E8A95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rIns="0" anchor="ctr"/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06</a:t>
            </a:r>
          </a:p>
        </p:txBody>
      </p:sp>
      <p:sp>
        <p:nvSpPr>
          <p:cNvPr id="106" name="AutoShape 122"/>
          <p:cNvSpPr>
            <a:spLocks noChangeArrowheads="1"/>
          </p:cNvSpPr>
          <p:nvPr/>
        </p:nvSpPr>
        <p:spPr bwMode="auto">
          <a:xfrm>
            <a:off x="7332663" y="3497263"/>
            <a:ext cx="1504950" cy="95885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E8A95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rIns="0" anchor="ctr"/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05</a:t>
            </a:r>
          </a:p>
        </p:txBody>
      </p:sp>
      <p:sp>
        <p:nvSpPr>
          <p:cNvPr id="107" name="AutoShape 123"/>
          <p:cNvSpPr>
            <a:spLocks noChangeArrowheads="1"/>
          </p:cNvSpPr>
          <p:nvPr/>
        </p:nvSpPr>
        <p:spPr bwMode="auto">
          <a:xfrm>
            <a:off x="7332663" y="3497263"/>
            <a:ext cx="1504950" cy="95885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E8A95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rIns="0" anchor="ctr"/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04</a:t>
            </a:r>
          </a:p>
        </p:txBody>
      </p:sp>
      <p:sp>
        <p:nvSpPr>
          <p:cNvPr id="108" name="AutoShape 124"/>
          <p:cNvSpPr>
            <a:spLocks noChangeArrowheads="1"/>
          </p:cNvSpPr>
          <p:nvPr/>
        </p:nvSpPr>
        <p:spPr bwMode="auto">
          <a:xfrm>
            <a:off x="7332663" y="3497263"/>
            <a:ext cx="1504950" cy="95885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E8A95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rIns="0" anchor="ctr"/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03</a:t>
            </a:r>
          </a:p>
        </p:txBody>
      </p:sp>
      <p:sp>
        <p:nvSpPr>
          <p:cNvPr id="109" name="AutoShape 125"/>
          <p:cNvSpPr>
            <a:spLocks noChangeArrowheads="1"/>
          </p:cNvSpPr>
          <p:nvPr/>
        </p:nvSpPr>
        <p:spPr bwMode="auto">
          <a:xfrm>
            <a:off x="7332663" y="3497263"/>
            <a:ext cx="1504950" cy="95885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E8A95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rIns="0" anchor="ctr"/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02</a:t>
            </a:r>
          </a:p>
        </p:txBody>
      </p:sp>
      <p:sp>
        <p:nvSpPr>
          <p:cNvPr id="110" name="AutoShape 126"/>
          <p:cNvSpPr>
            <a:spLocks noChangeArrowheads="1"/>
          </p:cNvSpPr>
          <p:nvPr/>
        </p:nvSpPr>
        <p:spPr bwMode="auto">
          <a:xfrm>
            <a:off x="7332663" y="3497263"/>
            <a:ext cx="1504950" cy="95885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E8A95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rIns="0" anchor="ctr"/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01</a:t>
            </a:r>
          </a:p>
        </p:txBody>
      </p:sp>
      <p:sp>
        <p:nvSpPr>
          <p:cNvPr id="111" name="AutoShape 127"/>
          <p:cNvSpPr>
            <a:spLocks noChangeArrowheads="1"/>
          </p:cNvSpPr>
          <p:nvPr/>
        </p:nvSpPr>
        <p:spPr bwMode="auto">
          <a:xfrm>
            <a:off x="6996113" y="3243263"/>
            <a:ext cx="2147887" cy="1512887"/>
          </a:xfrm>
          <a:prstGeom prst="irregularSeal1">
            <a:avLst/>
          </a:prstGeom>
          <a:gradFill rotWithShape="1">
            <a:gsLst>
              <a:gs pos="0">
                <a:schemeClr val="bg1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HẾT GIỜ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Rectangle 111"/>
          <p:cNvSpPr/>
          <p:nvPr/>
        </p:nvSpPr>
        <p:spPr>
          <a:xfrm>
            <a:off x="7265634" y="4829186"/>
            <a:ext cx="1729619" cy="381000"/>
          </a:xfrm>
          <a:prstGeom prst="rect">
            <a:avLst/>
          </a:prstGeom>
          <a:solidFill>
            <a:srgbClr val="FF00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en-US" sz="2800" b="1" smtClean="0">
                <a:solidFill>
                  <a:srgbClr val="FFFFFF"/>
                </a:solidFill>
                <a:cs typeface="Arial" charset="0"/>
              </a:rPr>
              <a:t>Tính giờ</a:t>
            </a:r>
          </a:p>
        </p:txBody>
      </p:sp>
      <p:pic>
        <p:nvPicPr>
          <p:cNvPr id="5174" name="Picture 4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700" y="3860800"/>
            <a:ext cx="2854325" cy="188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TextBox 54"/>
          <p:cNvSpPr txBox="1">
            <a:spLocks noChangeArrowheads="1"/>
          </p:cNvSpPr>
          <p:nvPr/>
        </p:nvSpPr>
        <p:spPr bwMode="auto">
          <a:xfrm>
            <a:off x="3924300" y="5734050"/>
            <a:ext cx="46751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800" b="1" i="1" dirty="0" err="1">
                <a:solidFill>
                  <a:srgbClr val="990000"/>
                </a:solidFill>
              </a:rPr>
              <a:t>Nhóm</a:t>
            </a:r>
            <a:r>
              <a:rPr lang="en-US" sz="2800" b="1" i="1" dirty="0">
                <a:solidFill>
                  <a:srgbClr val="990000"/>
                </a:solidFill>
              </a:rPr>
              <a:t> </a:t>
            </a:r>
            <a:r>
              <a:rPr lang="en-US" sz="2800" b="1" i="1" dirty="0" err="1" smtClean="0">
                <a:solidFill>
                  <a:srgbClr val="990000"/>
                </a:solidFill>
              </a:rPr>
              <a:t>Lẻ</a:t>
            </a:r>
            <a:r>
              <a:rPr lang="en-US" sz="2800" b="1" i="1" dirty="0" smtClean="0">
                <a:solidFill>
                  <a:srgbClr val="990000"/>
                </a:solidFill>
              </a:rPr>
              <a:t>:</a:t>
            </a:r>
            <a:r>
              <a:rPr lang="en-US" sz="2800" b="1" i="1" dirty="0" smtClean="0">
                <a:solidFill>
                  <a:srgbClr val="00B050"/>
                </a:solidFill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</a:rPr>
              <a:t>Tính</a:t>
            </a:r>
            <a:r>
              <a:rPr lang="en-US" sz="2800" b="1" i="1" dirty="0">
                <a:solidFill>
                  <a:srgbClr val="00B050"/>
                </a:solidFill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</a:rPr>
              <a:t>biểu</a:t>
            </a:r>
            <a:r>
              <a:rPr lang="en-US" sz="2800" b="1" i="1" dirty="0">
                <a:solidFill>
                  <a:srgbClr val="00B050"/>
                </a:solidFill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</a:rPr>
              <a:t>thức</a:t>
            </a:r>
            <a:r>
              <a:rPr lang="en-US" sz="2800" b="1" i="1" dirty="0">
                <a:solidFill>
                  <a:srgbClr val="00B050"/>
                </a:solidFill>
              </a:rPr>
              <a:t> B</a:t>
            </a:r>
            <a:endParaRPr lang="vi-VN" sz="2800" b="1" i="1" dirty="0">
              <a:solidFill>
                <a:srgbClr val="00B050"/>
              </a:solidFill>
            </a:endParaRPr>
          </a:p>
        </p:txBody>
      </p:sp>
      <p:sp>
        <p:nvSpPr>
          <p:cNvPr id="56" name="TextBox 55"/>
          <p:cNvSpPr txBox="1">
            <a:spLocks noChangeArrowheads="1"/>
          </p:cNvSpPr>
          <p:nvPr/>
        </p:nvSpPr>
        <p:spPr bwMode="auto">
          <a:xfrm>
            <a:off x="3924300" y="6237288"/>
            <a:ext cx="50355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800" b="1" i="1" dirty="0" err="1">
                <a:solidFill>
                  <a:srgbClr val="990000"/>
                </a:solidFill>
              </a:rPr>
              <a:t>Nhóm</a:t>
            </a:r>
            <a:r>
              <a:rPr lang="en-US" sz="2800" b="1" i="1" dirty="0">
                <a:solidFill>
                  <a:srgbClr val="990000"/>
                </a:solidFill>
              </a:rPr>
              <a:t> </a:t>
            </a:r>
            <a:r>
              <a:rPr lang="en-US" sz="2800" b="1" i="1" dirty="0" err="1" smtClean="0">
                <a:solidFill>
                  <a:srgbClr val="990000"/>
                </a:solidFill>
              </a:rPr>
              <a:t>chẵn</a:t>
            </a:r>
            <a:r>
              <a:rPr lang="en-US" sz="2800" b="1" i="1" dirty="0" smtClean="0">
                <a:solidFill>
                  <a:srgbClr val="990000"/>
                </a:solidFill>
              </a:rPr>
              <a:t>:</a:t>
            </a:r>
            <a:r>
              <a:rPr lang="en-US" sz="2800" b="1" i="1" dirty="0" smtClean="0">
                <a:solidFill>
                  <a:srgbClr val="00B050"/>
                </a:solidFill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</a:rPr>
              <a:t>Tính</a:t>
            </a:r>
            <a:r>
              <a:rPr lang="en-US" sz="2800" b="1" i="1" dirty="0">
                <a:solidFill>
                  <a:srgbClr val="00B050"/>
                </a:solidFill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</a:rPr>
              <a:t>biểu</a:t>
            </a:r>
            <a:r>
              <a:rPr lang="en-US" sz="2800" b="1" i="1" dirty="0">
                <a:solidFill>
                  <a:srgbClr val="00B050"/>
                </a:solidFill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</a:rPr>
              <a:t>thức</a:t>
            </a:r>
            <a:r>
              <a:rPr lang="en-US" sz="2800" b="1" i="1" dirty="0">
                <a:solidFill>
                  <a:srgbClr val="00B050"/>
                </a:solidFill>
              </a:rPr>
              <a:t> C</a:t>
            </a:r>
            <a:endParaRPr lang="vi-VN" sz="2800" b="1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211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720000">
                                      <p:cBhvr>
                                        <p:cTn id="46" dur="120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8" dur="60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20500"/>
                            </p:stCondLst>
                            <p:childTnLst>
                              <p:par>
                                <p:cTn id="5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51" dur="30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53" dur="30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500"/>
                            </p:stCondLst>
                            <p:childTnLst>
                              <p:par>
                                <p:cTn id="55" presetID="2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51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52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53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154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155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56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57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158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159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160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161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162000"/>
                            </p:stCondLst>
                            <p:childTnLst>
                              <p:par>
                                <p:cTn id="10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163000"/>
                            </p:stCondLst>
                            <p:childTnLst>
                              <p:par>
                                <p:cTn id="10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164000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165000"/>
                            </p:stCondLst>
                            <p:childTnLst>
                              <p:par>
                                <p:cTn id="11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166000"/>
                            </p:stCondLst>
                            <p:childTnLst>
                              <p:par>
                                <p:cTn id="1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167000"/>
                            </p:stCondLst>
                            <p:childTnLst>
                              <p:par>
                                <p:cTn id="11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168000"/>
                            </p:stCondLst>
                            <p:childTnLst>
                              <p:par>
                                <p:cTn id="12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 nodeType="afterGroup">
                            <p:stCondLst>
                              <p:cond delay="169000"/>
                            </p:stCondLst>
                            <p:childTnLst>
                              <p:par>
                                <p:cTn id="12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 nodeType="afterGroup">
                            <p:stCondLst>
                              <p:cond delay="170000"/>
                            </p:stCondLst>
                            <p:childTnLst>
                              <p:par>
                                <p:cTn id="12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171000"/>
                            </p:stCondLst>
                            <p:childTnLst>
                              <p:par>
                                <p:cTn id="13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 nodeType="afterGroup">
                            <p:stCondLst>
                              <p:cond delay="172000"/>
                            </p:stCondLst>
                            <p:childTnLst>
                              <p:par>
                                <p:cTn id="13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173000"/>
                            </p:stCondLst>
                            <p:childTnLst>
                              <p:par>
                                <p:cTn id="13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 nodeType="afterGroup">
                            <p:stCondLst>
                              <p:cond delay="174000"/>
                            </p:stCondLst>
                            <p:childTnLst>
                              <p:par>
                                <p:cTn id="13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175000"/>
                            </p:stCondLst>
                            <p:childTnLst>
                              <p:par>
                                <p:cTn id="14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 nodeType="afterGroup">
                            <p:stCondLst>
                              <p:cond delay="176000"/>
                            </p:stCondLst>
                            <p:childTnLst>
                              <p:par>
                                <p:cTn id="14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 nodeType="afterGroup">
                            <p:stCondLst>
                              <p:cond delay="177000"/>
                            </p:stCondLst>
                            <p:childTnLst>
                              <p:par>
                                <p:cTn id="14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 nodeType="afterGroup">
                            <p:stCondLst>
                              <p:cond delay="178000"/>
                            </p:stCondLst>
                            <p:childTnLst>
                              <p:par>
                                <p:cTn id="15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 nodeType="afterGroup">
                            <p:stCondLst>
                              <p:cond delay="179000"/>
                            </p:stCondLst>
                            <p:childTnLst>
                              <p:par>
                                <p:cTn id="15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 nodeType="afterGroup">
                            <p:stCondLst>
                              <p:cond delay="180000"/>
                            </p:stCondLst>
                            <p:childTnLst>
                              <p:par>
                                <p:cTn id="15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 nodeType="clickPar">
                      <p:stCondLst>
                        <p:cond delay="indefinite"/>
                      </p:stCondLst>
                      <p:childTnLst>
                        <p:par>
                          <p:cTn id="1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3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4" dur="50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2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6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4" dur="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8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6" dur="5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0" dur="5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8" dur="5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2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5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0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4"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5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5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2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6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5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5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4"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8" dur="5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5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2" dur="5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5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6" dur="5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5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0" dur="5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5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4" dur="5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5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8" dur="5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5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2" dur="5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5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6" dur="5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5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0"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4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8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"/>
                  </p:tgtEl>
                </p:cond>
              </p:nextCondLst>
            </p:seq>
          </p:childTnLst>
        </p:cTn>
      </p:par>
    </p:tnLst>
    <p:bldLst>
      <p:bldP spid="5135" grpId="0"/>
      <p:bldP spid="81" grpId="0" animBg="1" autoUpdateAnimBg="0" rev="1"/>
      <p:bldP spid="81" grpId="1" animBg="1"/>
      <p:bldP spid="82" grpId="0" animBg="1" autoUpdateAnimBg="0" rev="1"/>
      <p:bldP spid="82" grpId="1" animBg="1"/>
      <p:bldP spid="83" grpId="0" animBg="1" autoUpdateAnimBg="0" rev="1"/>
      <p:bldP spid="83" grpId="1" animBg="1"/>
      <p:bldP spid="84" grpId="0" animBg="1" autoUpdateAnimBg="0" rev="1"/>
      <p:bldP spid="84" grpId="1" animBg="1"/>
      <p:bldP spid="85" grpId="0" animBg="1" autoUpdateAnimBg="0" rev="1"/>
      <p:bldP spid="85" grpId="1" animBg="1"/>
      <p:bldP spid="86" grpId="0" animBg="1" autoUpdateAnimBg="0" rev="1"/>
      <p:bldP spid="86" grpId="1" animBg="1"/>
      <p:bldP spid="87" grpId="0" animBg="1" autoUpdateAnimBg="0" rev="1"/>
      <p:bldP spid="87" grpId="1" animBg="1"/>
      <p:bldP spid="88" grpId="0" animBg="1" autoUpdateAnimBg="0" rev="1"/>
      <p:bldP spid="88" grpId="1" animBg="1"/>
      <p:bldP spid="89" grpId="0" animBg="1" autoUpdateAnimBg="0" rev="1"/>
      <p:bldP spid="89" grpId="1" animBg="1"/>
      <p:bldP spid="90" grpId="0" animBg="1" autoUpdateAnimBg="0" rev="1"/>
      <p:bldP spid="90" grpId="1" animBg="1"/>
      <p:bldP spid="91" grpId="0" animBg="1" autoUpdateAnimBg="0" rev="1"/>
      <p:bldP spid="91" grpId="1" animBg="1"/>
      <p:bldP spid="92" grpId="0" animBg="1" autoUpdateAnimBg="0" rev="1"/>
      <p:bldP spid="92" grpId="1" animBg="1"/>
      <p:bldP spid="93" grpId="0" animBg="1" autoUpdateAnimBg="0" rev="1"/>
      <p:bldP spid="93" grpId="1" animBg="1"/>
      <p:bldP spid="94" grpId="0" animBg="1" autoUpdateAnimBg="0" rev="1"/>
      <p:bldP spid="94" grpId="1" animBg="1"/>
      <p:bldP spid="95" grpId="0" animBg="1" autoUpdateAnimBg="0" rev="1"/>
      <p:bldP spid="95" grpId="1" animBg="1"/>
      <p:bldP spid="96" grpId="0" animBg="1" autoUpdateAnimBg="0" rev="1"/>
      <p:bldP spid="96" grpId="1" animBg="1"/>
      <p:bldP spid="97" grpId="0" animBg="1" autoUpdateAnimBg="0" rev="1"/>
      <p:bldP spid="97" grpId="1" animBg="1"/>
      <p:bldP spid="98" grpId="0" animBg="1" autoUpdateAnimBg="0" rev="1"/>
      <p:bldP spid="98" grpId="1" animBg="1"/>
      <p:bldP spid="99" grpId="0" animBg="1" autoUpdateAnimBg="0" rev="1"/>
      <p:bldP spid="99" grpId="1" animBg="1"/>
      <p:bldP spid="100" grpId="0" animBg="1" autoUpdateAnimBg="0" rev="1"/>
      <p:bldP spid="100" grpId="1" animBg="1"/>
      <p:bldP spid="101" grpId="0" animBg="1" autoUpdateAnimBg="0" rev="1"/>
      <p:bldP spid="101" grpId="1" animBg="1"/>
      <p:bldP spid="102" grpId="0" animBg="1" autoUpdateAnimBg="0" rev="1"/>
      <p:bldP spid="102" grpId="1" animBg="1"/>
      <p:bldP spid="103" grpId="0" animBg="1" autoUpdateAnimBg="0" rev="1"/>
      <p:bldP spid="103" grpId="1" animBg="1"/>
      <p:bldP spid="104" grpId="0" animBg="1" autoUpdateAnimBg="0" rev="1"/>
      <p:bldP spid="104" grpId="1" animBg="1"/>
      <p:bldP spid="105" grpId="0" animBg="1" autoUpdateAnimBg="0" rev="1"/>
      <p:bldP spid="105" grpId="1" animBg="1"/>
      <p:bldP spid="106" grpId="0" animBg="1" autoUpdateAnimBg="0" rev="1"/>
      <p:bldP spid="106" grpId="1" animBg="1"/>
      <p:bldP spid="107" grpId="0" animBg="1" autoUpdateAnimBg="0" rev="1"/>
      <p:bldP spid="107" grpId="1" animBg="1"/>
      <p:bldP spid="108" grpId="0" animBg="1" autoUpdateAnimBg="0" rev="1"/>
      <p:bldP spid="108" grpId="1" animBg="1"/>
      <p:bldP spid="109" grpId="0" animBg="1" autoUpdateAnimBg="0" rev="1"/>
      <p:bldP spid="109" grpId="1" animBg="1"/>
      <p:bldP spid="110" grpId="0" animBg="1" autoUpdateAnimBg="0" rev="1"/>
      <p:bldP spid="110" grpId="1" animBg="1"/>
      <p:bldP spid="111" grpId="0" animBg="1"/>
      <p:bldP spid="111" grpId="1" animBg="1"/>
      <p:bldP spid="55" grpId="0"/>
      <p:bldP spid="5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36" y="6927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5BB573E0-B6F3-4BF1-B52D-EB8F8CF2EE80}"/>
              </a:ext>
            </a:extLst>
          </p:cNvPr>
          <p:cNvSpPr/>
          <p:nvPr/>
        </p:nvSpPr>
        <p:spPr>
          <a:xfrm>
            <a:off x="2133601" y="1272773"/>
            <a:ext cx="1068816" cy="1616382"/>
          </a:xfrm>
          <a:prstGeom prst="roundRect">
            <a:avLst/>
          </a:prstGeom>
          <a:solidFill>
            <a:srgbClr val="FFFF00"/>
          </a:solidFill>
          <a:ln w="38100" cmpd="dbl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 TẮC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67F63D5F-D442-4140-A628-AA831DE0F7D9}"/>
              </a:ext>
            </a:extLst>
          </p:cNvPr>
          <p:cNvSpPr/>
          <p:nvPr/>
        </p:nvSpPr>
        <p:spPr>
          <a:xfrm>
            <a:off x="237697" y="2400468"/>
            <a:ext cx="1381991" cy="1885166"/>
          </a:xfrm>
          <a:prstGeom prst="ellipse">
            <a:avLst/>
          </a:prstGeom>
          <a:solidFill>
            <a:srgbClr val="92D050"/>
          </a:solidFill>
          <a:ln w="38100" cmpd="dbl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 CỘNG PHÂN SỐ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FB9E1E2E-8A35-492D-89C1-2A91686DB9D9}"/>
              </a:ext>
            </a:extLst>
          </p:cNvPr>
          <p:cNvSpPr/>
          <p:nvPr/>
        </p:nvSpPr>
        <p:spPr>
          <a:xfrm>
            <a:off x="2133602" y="4121042"/>
            <a:ext cx="1065087" cy="1616382"/>
          </a:xfrm>
          <a:prstGeom prst="roundRect">
            <a:avLst/>
          </a:prstGeom>
          <a:solidFill>
            <a:srgbClr val="FFFF00"/>
          </a:solidFill>
          <a:ln w="38100" cmpd="dbl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 CHẤT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CE049D9F-26A1-4009-B40A-C59AC4CCC5C9}"/>
              </a:ext>
            </a:extLst>
          </p:cNvPr>
          <p:cNvSpPr/>
          <p:nvPr/>
        </p:nvSpPr>
        <p:spPr>
          <a:xfrm>
            <a:off x="3422860" y="482374"/>
            <a:ext cx="1314277" cy="790399"/>
          </a:xfrm>
          <a:prstGeom prst="roundRect">
            <a:avLst/>
          </a:prstGeom>
          <a:solidFill>
            <a:srgbClr val="FFFF00"/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endParaRPr lang="en-US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xmlns="" id="{7B67992C-1B62-4244-A786-F943B9D8698A}"/>
              </a:ext>
            </a:extLst>
          </p:cNvPr>
          <p:cNvCxnSpPr>
            <a:cxnSpLocks/>
            <a:stCxn id="9" idx="6"/>
            <a:endCxn id="11" idx="1"/>
          </p:cNvCxnSpPr>
          <p:nvPr/>
        </p:nvCxnSpPr>
        <p:spPr>
          <a:xfrm>
            <a:off x="1619679" y="3343051"/>
            <a:ext cx="513922" cy="158618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xmlns="" id="{69D87D52-81CC-41F8-8DA4-B2F56AD893BC}"/>
              </a:ext>
            </a:extLst>
          </p:cNvPr>
          <p:cNvCxnSpPr>
            <a:cxnSpLocks/>
            <a:stCxn id="9" idx="6"/>
            <a:endCxn id="8" idx="1"/>
          </p:cNvCxnSpPr>
          <p:nvPr/>
        </p:nvCxnSpPr>
        <p:spPr>
          <a:xfrm flipV="1">
            <a:off x="1619688" y="2080964"/>
            <a:ext cx="513913" cy="126208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xmlns="" id="{EA501835-FF59-4708-A7BF-337AA85A9C0C}"/>
              </a:ext>
            </a:extLst>
          </p:cNvPr>
          <p:cNvSpPr/>
          <p:nvPr/>
        </p:nvSpPr>
        <p:spPr>
          <a:xfrm>
            <a:off x="3394820" y="1503771"/>
            <a:ext cx="1257300" cy="1109338"/>
          </a:xfrm>
          <a:prstGeom prst="roundRect">
            <a:avLst/>
          </a:prstGeom>
          <a:solidFill>
            <a:srgbClr val="FFFF00"/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endParaRPr lang="en-US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860F611A-9F73-49A9-9723-24095E37D5E2}"/>
              </a:ext>
            </a:extLst>
          </p:cNvPr>
          <p:cNvSpPr txBox="1"/>
          <p:nvPr/>
        </p:nvSpPr>
        <p:spPr>
          <a:xfrm>
            <a:off x="5221502" y="1321889"/>
            <a:ext cx="2518147" cy="369332"/>
          </a:xfrm>
          <a:prstGeom prst="rect">
            <a:avLst/>
          </a:prstGeom>
          <a:solidFill>
            <a:srgbClr val="7030A0"/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endParaRPr lang="en-US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20037772-6F7B-4A67-BC8F-55F4FEE0E69E}"/>
              </a:ext>
            </a:extLst>
          </p:cNvPr>
          <p:cNvSpPr txBox="1"/>
          <p:nvPr/>
        </p:nvSpPr>
        <p:spPr>
          <a:xfrm>
            <a:off x="5214575" y="1932213"/>
            <a:ext cx="2518147" cy="646331"/>
          </a:xfrm>
          <a:prstGeom prst="rect">
            <a:avLst/>
          </a:prstGeom>
          <a:solidFill>
            <a:srgbClr val="7030A0"/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endParaRPr lang="en-US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xmlns="" id="{C3C1E31E-4AA4-46BF-85A0-7328F8C6BCED}"/>
              </a:ext>
            </a:extLst>
          </p:cNvPr>
          <p:cNvCxnSpPr>
            <a:cxnSpLocks/>
            <a:stCxn id="8" idx="3"/>
            <a:endCxn id="12" idx="1"/>
          </p:cNvCxnSpPr>
          <p:nvPr/>
        </p:nvCxnSpPr>
        <p:spPr>
          <a:xfrm flipV="1">
            <a:off x="3202417" y="877574"/>
            <a:ext cx="220443" cy="120339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xmlns="" id="{F4E595A6-4CEB-4D33-90D9-F6E0E305B67D}"/>
              </a:ext>
            </a:extLst>
          </p:cNvPr>
          <p:cNvCxnSpPr>
            <a:cxnSpLocks/>
            <a:stCxn id="8" idx="3"/>
            <a:endCxn id="38" idx="1"/>
          </p:cNvCxnSpPr>
          <p:nvPr/>
        </p:nvCxnSpPr>
        <p:spPr>
          <a:xfrm flipV="1">
            <a:off x="3202417" y="2058440"/>
            <a:ext cx="192403" cy="2252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xmlns="" id="{ADEDCBF4-5C46-4659-91F6-CC3BEAA70E3F}"/>
              </a:ext>
            </a:extLst>
          </p:cNvPr>
          <p:cNvCxnSpPr>
            <a:cxnSpLocks/>
            <a:stCxn id="12" idx="3"/>
            <a:endCxn id="31" idx="1"/>
          </p:cNvCxnSpPr>
          <p:nvPr/>
        </p:nvCxnSpPr>
        <p:spPr>
          <a:xfrm flipV="1">
            <a:off x="4737137" y="637756"/>
            <a:ext cx="477438" cy="23981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xmlns="" id="{58710CC2-97B3-4C72-B33F-7D0D3BE5BEA7}"/>
              </a:ext>
            </a:extLst>
          </p:cNvPr>
          <p:cNvCxnSpPr>
            <a:cxnSpLocks/>
            <a:stCxn id="38" idx="3"/>
            <a:endCxn id="48" idx="1"/>
          </p:cNvCxnSpPr>
          <p:nvPr/>
        </p:nvCxnSpPr>
        <p:spPr>
          <a:xfrm flipV="1">
            <a:off x="4652120" y="1506555"/>
            <a:ext cx="569382" cy="55188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xmlns="" id="{545F6A78-5F54-47C8-B64E-2F102E65AFA8}"/>
              </a:ext>
            </a:extLst>
          </p:cNvPr>
          <p:cNvCxnSpPr>
            <a:cxnSpLocks/>
            <a:stCxn id="38" idx="3"/>
            <a:endCxn id="49" idx="1"/>
          </p:cNvCxnSpPr>
          <p:nvPr/>
        </p:nvCxnSpPr>
        <p:spPr>
          <a:xfrm>
            <a:off x="4652120" y="2058440"/>
            <a:ext cx="562455" cy="19693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Rectangle: Rounded Corners 112">
            <a:extLst>
              <a:ext uri="{FF2B5EF4-FFF2-40B4-BE49-F238E27FC236}">
                <a16:creationId xmlns:a16="http://schemas.microsoft.com/office/drawing/2014/main" xmlns="" id="{AD35A9D7-84CD-4B8B-AD4A-207EC7B8841E}"/>
              </a:ext>
            </a:extLst>
          </p:cNvPr>
          <p:cNvSpPr/>
          <p:nvPr/>
        </p:nvSpPr>
        <p:spPr>
          <a:xfrm>
            <a:off x="3538000" y="4076118"/>
            <a:ext cx="1643600" cy="572082"/>
          </a:xfrm>
          <a:prstGeom prst="roundRect">
            <a:avLst/>
          </a:prstGeom>
          <a:solidFill>
            <a:srgbClr val="FFFF00"/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hoán</a:t>
            </a:r>
            <a:endParaRPr lang="en-US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5" name="Rectangle: Rounded Corners 114">
            <a:extLst>
              <a:ext uri="{FF2B5EF4-FFF2-40B4-BE49-F238E27FC236}">
                <a16:creationId xmlns:a16="http://schemas.microsoft.com/office/drawing/2014/main" xmlns="" id="{47051540-937A-4B2A-878B-107523DC0F79}"/>
              </a:ext>
            </a:extLst>
          </p:cNvPr>
          <p:cNvSpPr/>
          <p:nvPr/>
        </p:nvSpPr>
        <p:spPr>
          <a:xfrm>
            <a:off x="3517223" y="5257820"/>
            <a:ext cx="1664387" cy="572081"/>
          </a:xfrm>
          <a:prstGeom prst="roundRect">
            <a:avLst/>
          </a:prstGeom>
          <a:solidFill>
            <a:srgbClr val="FFFF00"/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endParaRPr lang="en-US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0" name="Straight Arrow Connector 119">
            <a:extLst>
              <a:ext uri="{FF2B5EF4-FFF2-40B4-BE49-F238E27FC236}">
                <a16:creationId xmlns:a16="http://schemas.microsoft.com/office/drawing/2014/main" xmlns="" id="{57C815F1-E280-47FF-84DB-F210707ABB04}"/>
              </a:ext>
            </a:extLst>
          </p:cNvPr>
          <p:cNvCxnSpPr>
            <a:cxnSpLocks/>
            <a:stCxn id="11" idx="3"/>
            <a:endCxn id="113" idx="1"/>
          </p:cNvCxnSpPr>
          <p:nvPr/>
        </p:nvCxnSpPr>
        <p:spPr>
          <a:xfrm flipV="1">
            <a:off x="3198697" y="4362159"/>
            <a:ext cx="339313" cy="56707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Arrow Connector 138">
            <a:extLst>
              <a:ext uri="{FF2B5EF4-FFF2-40B4-BE49-F238E27FC236}">
                <a16:creationId xmlns:a16="http://schemas.microsoft.com/office/drawing/2014/main" xmlns="" id="{07545A5A-460F-452D-A554-AE23DF2725CC}"/>
              </a:ext>
            </a:extLst>
          </p:cNvPr>
          <p:cNvCxnSpPr>
            <a:cxnSpLocks/>
            <a:stCxn id="113" idx="3"/>
          </p:cNvCxnSpPr>
          <p:nvPr/>
        </p:nvCxnSpPr>
        <p:spPr>
          <a:xfrm>
            <a:off x="5181601" y="4362159"/>
            <a:ext cx="342068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Arrow Connector 141">
            <a:extLst>
              <a:ext uri="{FF2B5EF4-FFF2-40B4-BE49-F238E27FC236}">
                <a16:creationId xmlns:a16="http://schemas.microsoft.com/office/drawing/2014/main" xmlns="" id="{D48155C4-EFFD-4B17-AD1D-C56B6A0881A0}"/>
              </a:ext>
            </a:extLst>
          </p:cNvPr>
          <p:cNvCxnSpPr>
            <a:cxnSpLocks/>
            <a:stCxn id="115" idx="3"/>
          </p:cNvCxnSpPr>
          <p:nvPr/>
        </p:nvCxnSpPr>
        <p:spPr>
          <a:xfrm flipV="1">
            <a:off x="5181601" y="5543860"/>
            <a:ext cx="342068" cy="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1" name="Object 30">
            <a:extLst>
              <a:ext uri="{FF2B5EF4-FFF2-40B4-BE49-F238E27FC236}">
                <a16:creationId xmlns:a16="http://schemas.microsoft.com/office/drawing/2014/main" xmlns="" id="{31910BAA-430E-46D5-B9DB-D2A82D46EB4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8750314"/>
              </p:ext>
            </p:extLst>
          </p:nvPr>
        </p:nvGraphicFramePr>
        <p:xfrm>
          <a:off x="5214575" y="239727"/>
          <a:ext cx="2097099" cy="7960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3" name="Equation" r:id="rId4" imgW="1790640" imgH="736560" progId="Equation.DSMT4">
                  <p:embed/>
                </p:oleObj>
              </mc:Choice>
              <mc:Fallback>
                <p:oleObj name="Equation" r:id="rId4" imgW="1790640" imgH="7365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4575" y="239727"/>
                        <a:ext cx="2097099" cy="796059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FFFF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xmlns="" id="{B7516ED7-2F9B-4544-87C4-2FC10433366F}"/>
              </a:ext>
            </a:extLst>
          </p:cNvPr>
          <p:cNvSpPr/>
          <p:nvPr/>
        </p:nvSpPr>
        <p:spPr>
          <a:xfrm>
            <a:off x="3450501" y="2842616"/>
            <a:ext cx="1257300" cy="582689"/>
          </a:xfrm>
          <a:prstGeom prst="roundRect">
            <a:avLst/>
          </a:prstGeom>
          <a:solidFill>
            <a:srgbClr val="FFFF00"/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A9F32B4B-4403-4C89-BDDC-674DADBD24BC}"/>
              </a:ext>
            </a:extLst>
          </p:cNvPr>
          <p:cNvSpPr txBox="1"/>
          <p:nvPr/>
        </p:nvSpPr>
        <p:spPr>
          <a:xfrm>
            <a:off x="5181600" y="2775279"/>
            <a:ext cx="2518147" cy="646331"/>
          </a:xfrm>
          <a:prstGeom prst="rect">
            <a:avLst/>
          </a:prstGeom>
          <a:solidFill>
            <a:srgbClr val="7030A0"/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endParaRPr lang="en-US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xmlns="" id="{C81D0019-6F21-4C29-9927-C2F9A12BA79E}"/>
              </a:ext>
            </a:extLst>
          </p:cNvPr>
          <p:cNvCxnSpPr>
            <a:cxnSpLocks/>
            <a:stCxn id="8" idx="3"/>
            <a:endCxn id="80" idx="1"/>
          </p:cNvCxnSpPr>
          <p:nvPr/>
        </p:nvCxnSpPr>
        <p:spPr>
          <a:xfrm>
            <a:off x="3202417" y="2080964"/>
            <a:ext cx="248084" cy="105299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xmlns="" id="{6FAE5A1B-A905-493A-BB93-8FCA3E248D05}"/>
              </a:ext>
            </a:extLst>
          </p:cNvPr>
          <p:cNvCxnSpPr>
            <a:cxnSpLocks/>
            <a:stCxn id="80" idx="3"/>
            <a:endCxn id="81" idx="1"/>
          </p:cNvCxnSpPr>
          <p:nvPr/>
        </p:nvCxnSpPr>
        <p:spPr>
          <a:xfrm flipV="1">
            <a:off x="4707801" y="3098445"/>
            <a:ext cx="473799" cy="3551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2" name="Object 5">
            <a:extLst>
              <a:ext uri="{FF2B5EF4-FFF2-40B4-BE49-F238E27FC236}">
                <a16:creationId xmlns:a16="http://schemas.microsoft.com/office/drawing/2014/main" xmlns="" id="{CE290474-0745-4FE8-B4A2-A4EE3B96FA2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9732426"/>
              </p:ext>
            </p:extLst>
          </p:nvPr>
        </p:nvGraphicFramePr>
        <p:xfrm>
          <a:off x="5562600" y="3931154"/>
          <a:ext cx="1658104" cy="9456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4" name="Equation" r:id="rId6" imgW="1574640" imgH="672840" progId="Equation.DSMT4">
                  <p:embed/>
                </p:oleObj>
              </mc:Choice>
              <mc:Fallback>
                <p:oleObj name="Equation" r:id="rId6" imgW="1574640" imgH="6728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3931154"/>
                        <a:ext cx="1658104" cy="945646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FFFF00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" name="Object 6">
            <a:extLst>
              <a:ext uri="{FF2B5EF4-FFF2-40B4-BE49-F238E27FC236}">
                <a16:creationId xmlns:a16="http://schemas.microsoft.com/office/drawing/2014/main" xmlns="" id="{5589994A-B19B-4641-8578-4A50B0230A1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4120241"/>
              </p:ext>
            </p:extLst>
          </p:nvPr>
        </p:nvGraphicFramePr>
        <p:xfrm>
          <a:off x="5523678" y="5029220"/>
          <a:ext cx="3112427" cy="11064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5" name="Equation" r:id="rId8" imgW="2997000" imgH="799920" progId="Equation.DSMT4">
                  <p:embed/>
                </p:oleObj>
              </mc:Choice>
              <mc:Fallback>
                <p:oleObj name="Equation" r:id="rId8" imgW="2997000" imgH="7999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3678" y="5029220"/>
                        <a:ext cx="3112427" cy="1106449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FFFF00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xmlns="" id="{5583CD7D-E07A-4D0F-9690-41E6F3E93D2E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3198687" y="4929253"/>
            <a:ext cx="318526" cy="61460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6757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2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4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1" dur="2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4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2" grpId="0" animBg="1"/>
      <p:bldP spid="38" grpId="0" animBg="1"/>
      <p:bldP spid="48" grpId="0" animBg="1"/>
      <p:bldP spid="49" grpId="0" animBg="1"/>
      <p:bldP spid="113" grpId="0" animBg="1"/>
      <p:bldP spid="115" grpId="0" animBg="1"/>
      <p:bldP spid="80" grpId="0" animBg="1"/>
      <p:bldP spid="8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WordArt 4"/>
          <p:cNvSpPr>
            <a:spLocks noChangeArrowheads="1" noChangeShapeType="1" noTextEdit="1"/>
          </p:cNvSpPr>
          <p:nvPr/>
        </p:nvSpPr>
        <p:spPr bwMode="auto">
          <a:xfrm>
            <a:off x="827088" y="1125538"/>
            <a:ext cx="7848600" cy="12192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kern="10" spc="-360" dirty="0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FF99"/>
                    </a:gs>
                    <a:gs pos="50000">
                      <a:srgbClr val="FFCC99"/>
                    </a:gs>
                    <a:gs pos="100000">
                      <a:srgbClr val="66FF99"/>
                    </a:gs>
                  </a:gsLst>
                  <a:lin ang="5400000" scaled="1"/>
                </a:gra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Rung </a:t>
            </a:r>
            <a:r>
              <a:rPr lang="en-US" sz="3600" b="1" kern="10" spc="-360" dirty="0" err="1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FF99"/>
                    </a:gs>
                    <a:gs pos="50000">
                      <a:srgbClr val="FFCC99"/>
                    </a:gs>
                    <a:gs pos="100000">
                      <a:srgbClr val="66FF99"/>
                    </a:gs>
                  </a:gsLst>
                  <a:lin ang="5400000" scaled="1"/>
                </a:gra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chuông</a:t>
            </a:r>
            <a:r>
              <a:rPr lang="en-US" sz="3600" b="1" kern="10" spc="-360" dirty="0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FF99"/>
                    </a:gs>
                    <a:gs pos="50000">
                      <a:srgbClr val="FFCC99"/>
                    </a:gs>
                    <a:gs pos="100000">
                      <a:srgbClr val="66FF99"/>
                    </a:gs>
                  </a:gsLst>
                  <a:lin ang="5400000" scaled="1"/>
                </a:gra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spc="-360" dirty="0" err="1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FF99"/>
                    </a:gs>
                    <a:gs pos="50000">
                      <a:srgbClr val="FFCC99"/>
                    </a:gs>
                    <a:gs pos="100000">
                      <a:srgbClr val="66FF99"/>
                    </a:gs>
                  </a:gsLst>
                  <a:lin ang="5400000" scaled="1"/>
                </a:gra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vàng</a:t>
            </a:r>
            <a:r>
              <a:rPr lang="en-US" sz="3600" b="1" kern="10" spc="-360" dirty="0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FF99"/>
                    </a:gs>
                    <a:gs pos="50000">
                      <a:srgbClr val="FFCC99"/>
                    </a:gs>
                    <a:gs pos="100000">
                      <a:srgbClr val="66FF99"/>
                    </a:gs>
                  </a:gsLst>
                  <a:lin ang="5400000" scaled="1"/>
                </a:gra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?</a:t>
            </a:r>
          </a:p>
        </p:txBody>
      </p:sp>
      <p:sp>
        <p:nvSpPr>
          <p:cNvPr id="55301" name="AutoShape 5"/>
          <p:cNvSpPr>
            <a:spLocks noChangeArrowheads="1"/>
          </p:cNvSpPr>
          <p:nvPr/>
        </p:nvSpPr>
        <p:spPr bwMode="auto">
          <a:xfrm>
            <a:off x="395288" y="0"/>
            <a:ext cx="2085975" cy="1008063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33CCFF"/>
              </a:gs>
              <a:gs pos="50000">
                <a:schemeClr val="bg1"/>
              </a:gs>
              <a:gs pos="100000">
                <a:srgbClr val="33CCFF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i="1">
                <a:solidFill>
                  <a:srgbClr val="FF0000"/>
                </a:solidFill>
                <a:latin typeface="Times New Roman" pitchFamily="18" charset="0"/>
              </a:rPr>
              <a:t>Trò chơi:</a:t>
            </a:r>
            <a:endParaRPr lang="en-US" sz="3600" b="1" i="1">
              <a:solidFill>
                <a:srgbClr val="0099FF"/>
              </a:solidFill>
              <a:latin typeface="Times New Roman" pitchFamily="18" charset="0"/>
            </a:endParaRPr>
          </a:p>
        </p:txBody>
      </p:sp>
      <p:sp>
        <p:nvSpPr>
          <p:cNvPr id="55302" name="AutoShape 6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468313" y="3573463"/>
            <a:ext cx="2133600" cy="1447800"/>
          </a:xfrm>
          <a:prstGeom prst="irregularSeal1">
            <a:avLst/>
          </a:prstGeom>
          <a:gradFill rotWithShape="1">
            <a:gsLst>
              <a:gs pos="0">
                <a:srgbClr val="FFFFFF"/>
              </a:gs>
              <a:gs pos="100000">
                <a:srgbClr val="00CC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err="1" smtClean="0">
                <a:solidFill>
                  <a:srgbClr val="0000FF"/>
                </a:solidFill>
                <a:latin typeface=".VnTime" pitchFamily="34" charset="0"/>
              </a:rPr>
              <a:t>Câu</a:t>
            </a:r>
            <a:r>
              <a:rPr lang="en-US" sz="3600" b="1" dirty="0" smtClean="0">
                <a:solidFill>
                  <a:srgbClr val="0000FF"/>
                </a:solidFill>
                <a:latin typeface=".VnTime" pitchFamily="34" charset="0"/>
              </a:rPr>
              <a:t> 1</a:t>
            </a:r>
          </a:p>
        </p:txBody>
      </p:sp>
      <p:sp>
        <p:nvSpPr>
          <p:cNvPr id="55303" name="AutoShape 7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52400" y="5055177"/>
            <a:ext cx="2133600" cy="1447800"/>
          </a:xfrm>
          <a:prstGeom prst="irregularSeal1">
            <a:avLst/>
          </a:prstGeom>
          <a:gradFill rotWithShape="1">
            <a:gsLst>
              <a:gs pos="0">
                <a:srgbClr val="FFFFFF"/>
              </a:gs>
              <a:gs pos="100000">
                <a:srgbClr val="FF99CC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err="1" smtClean="0">
                <a:solidFill>
                  <a:srgbClr val="0000FF"/>
                </a:solidFill>
                <a:latin typeface=".VnTime" pitchFamily="34" charset="0"/>
              </a:rPr>
              <a:t>Câu</a:t>
            </a:r>
            <a:r>
              <a:rPr lang="en-US" sz="3600" b="1" dirty="0" smtClean="0">
                <a:solidFill>
                  <a:srgbClr val="0000FF"/>
                </a:solidFill>
                <a:latin typeface=".VnTime" pitchFamily="34" charset="0"/>
              </a:rPr>
              <a:t> 2</a:t>
            </a:r>
          </a:p>
        </p:txBody>
      </p:sp>
      <p:sp>
        <p:nvSpPr>
          <p:cNvPr id="55304" name="AutoShape 8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6659563" y="4149725"/>
            <a:ext cx="2133600" cy="1447800"/>
          </a:xfrm>
          <a:prstGeom prst="irregularSeal1">
            <a:avLst/>
          </a:prstGeom>
          <a:gradFill rotWithShape="1">
            <a:gsLst>
              <a:gs pos="0">
                <a:srgbClr val="FFFFFF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err="1" smtClean="0">
                <a:solidFill>
                  <a:srgbClr val="0000FF"/>
                </a:solidFill>
                <a:latin typeface=".VnTime" pitchFamily="34" charset="0"/>
              </a:rPr>
              <a:t>Câu</a:t>
            </a:r>
            <a:r>
              <a:rPr lang="en-US" sz="3600" b="1" dirty="0" smtClean="0">
                <a:solidFill>
                  <a:srgbClr val="0000FF"/>
                </a:solidFill>
                <a:latin typeface=".VnTime" pitchFamily="34" charset="0"/>
              </a:rPr>
              <a:t> 3</a:t>
            </a:r>
          </a:p>
        </p:txBody>
      </p:sp>
      <p:sp>
        <p:nvSpPr>
          <p:cNvPr id="15367" name="AutoShape 9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04250" y="6496050"/>
            <a:ext cx="431800" cy="287338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2771775" y="2420938"/>
            <a:ext cx="3962400" cy="2447925"/>
            <a:chOff x="612" y="1933"/>
            <a:chExt cx="2721" cy="2010"/>
          </a:xfrm>
        </p:grpSpPr>
        <p:grpSp>
          <p:nvGrpSpPr>
            <p:cNvPr id="15369" name="Group 24"/>
            <p:cNvGrpSpPr>
              <a:grpSpLocks/>
            </p:cNvGrpSpPr>
            <p:nvPr/>
          </p:nvGrpSpPr>
          <p:grpSpPr bwMode="auto">
            <a:xfrm>
              <a:off x="612" y="1933"/>
              <a:ext cx="2721" cy="2010"/>
              <a:chOff x="612" y="1933"/>
              <a:chExt cx="2721" cy="2010"/>
            </a:xfrm>
          </p:grpSpPr>
          <p:pic>
            <p:nvPicPr>
              <p:cNvPr id="15371" name="Picture 5" descr="Copy of Bai_tap_1_Viet_bieu_thuc_dai_so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2" y="1933"/>
                <a:ext cx="2721" cy="20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372" name="Rectangle 6"/>
              <p:cNvSpPr>
                <a:spLocks noChangeArrowheads="1"/>
              </p:cNvSpPr>
              <p:nvPr/>
            </p:nvSpPr>
            <p:spPr bwMode="auto">
              <a:xfrm>
                <a:off x="748" y="2024"/>
                <a:ext cx="1452" cy="45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vi-VN" sz="2400" smtClean="0">
                  <a:solidFill>
                    <a:srgbClr val="000000"/>
                  </a:solidFill>
                  <a:latin typeface="Times New Roman" pitchFamily="18" charset="0"/>
                  <a:cs typeface="Arial" charset="0"/>
                </a:endParaRPr>
              </a:p>
            </p:txBody>
          </p:sp>
          <p:sp>
            <p:nvSpPr>
              <p:cNvPr id="15373" name="Rectangle 8"/>
              <p:cNvSpPr>
                <a:spLocks noChangeArrowheads="1"/>
              </p:cNvSpPr>
              <p:nvPr/>
            </p:nvSpPr>
            <p:spPr bwMode="auto">
              <a:xfrm>
                <a:off x="2336" y="2024"/>
                <a:ext cx="816" cy="27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vi-VN" sz="2400" smtClean="0">
                  <a:solidFill>
                    <a:srgbClr val="000000"/>
                  </a:solidFill>
                  <a:latin typeface="Times New Roman" pitchFamily="18" charset="0"/>
                  <a:cs typeface="Arial" charset="0"/>
                </a:endParaRPr>
              </a:p>
            </p:txBody>
          </p:sp>
          <p:sp>
            <p:nvSpPr>
              <p:cNvPr id="15374" name="Rectangle 10"/>
              <p:cNvSpPr>
                <a:spLocks noChangeArrowheads="1"/>
              </p:cNvSpPr>
              <p:nvPr/>
            </p:nvSpPr>
            <p:spPr bwMode="auto">
              <a:xfrm>
                <a:off x="1725" y="2432"/>
                <a:ext cx="408" cy="22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vi-VN" sz="2400" smtClean="0">
                  <a:solidFill>
                    <a:srgbClr val="000000"/>
                  </a:solidFill>
                  <a:latin typeface="Times New Roman" pitchFamily="18" charset="0"/>
                  <a:cs typeface="Arial" charset="0"/>
                </a:endParaRPr>
              </a:p>
            </p:txBody>
          </p:sp>
        </p:grpSp>
        <p:sp>
          <p:nvSpPr>
            <p:cNvPr id="15370" name="Freeform 22"/>
            <p:cNvSpPr>
              <a:spLocks/>
            </p:cNvSpPr>
            <p:nvPr/>
          </p:nvSpPr>
          <p:spPr bwMode="auto">
            <a:xfrm>
              <a:off x="2721" y="2172"/>
              <a:ext cx="510" cy="553"/>
            </a:xfrm>
            <a:custGeom>
              <a:avLst/>
              <a:gdLst>
                <a:gd name="T0" fmla="*/ 204 w 510"/>
                <a:gd name="T1" fmla="*/ 33 h 553"/>
                <a:gd name="T2" fmla="*/ 0 w 510"/>
                <a:gd name="T3" fmla="*/ 107 h 553"/>
                <a:gd name="T4" fmla="*/ 59 w 510"/>
                <a:gd name="T5" fmla="*/ 299 h 553"/>
                <a:gd name="T6" fmla="*/ 76 w 510"/>
                <a:gd name="T7" fmla="*/ 324 h 553"/>
                <a:gd name="T8" fmla="*/ 101 w 510"/>
                <a:gd name="T9" fmla="*/ 341 h 553"/>
                <a:gd name="T10" fmla="*/ 126 w 510"/>
                <a:gd name="T11" fmla="*/ 416 h 553"/>
                <a:gd name="T12" fmla="*/ 167 w 510"/>
                <a:gd name="T13" fmla="*/ 516 h 553"/>
                <a:gd name="T14" fmla="*/ 326 w 510"/>
                <a:gd name="T15" fmla="*/ 524 h 553"/>
                <a:gd name="T16" fmla="*/ 460 w 510"/>
                <a:gd name="T17" fmla="*/ 483 h 553"/>
                <a:gd name="T18" fmla="*/ 510 w 510"/>
                <a:gd name="T19" fmla="*/ 382 h 553"/>
                <a:gd name="T20" fmla="*/ 476 w 510"/>
                <a:gd name="T21" fmla="*/ 174 h 553"/>
                <a:gd name="T22" fmla="*/ 451 w 510"/>
                <a:gd name="T23" fmla="*/ 115 h 553"/>
                <a:gd name="T24" fmla="*/ 284 w 510"/>
                <a:gd name="T25" fmla="*/ 82 h 553"/>
                <a:gd name="T26" fmla="*/ 217 w 510"/>
                <a:gd name="T27" fmla="*/ 32 h 553"/>
                <a:gd name="T28" fmla="*/ 109 w 510"/>
                <a:gd name="T29" fmla="*/ 32 h 553"/>
                <a:gd name="T30" fmla="*/ 84 w 510"/>
                <a:gd name="T31" fmla="*/ 15 h 553"/>
                <a:gd name="T32" fmla="*/ 42 w 510"/>
                <a:gd name="T33" fmla="*/ 23 h 553"/>
                <a:gd name="T34" fmla="*/ 204 w 510"/>
                <a:gd name="T35" fmla="*/ 33 h 55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10"/>
                <a:gd name="T55" fmla="*/ 0 h 553"/>
                <a:gd name="T56" fmla="*/ 510 w 510"/>
                <a:gd name="T57" fmla="*/ 553 h 55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10" h="553">
                  <a:moveTo>
                    <a:pt x="204" y="33"/>
                  </a:moveTo>
                  <a:cubicBezTo>
                    <a:pt x="65" y="32"/>
                    <a:pt x="39" y="0"/>
                    <a:pt x="0" y="107"/>
                  </a:cubicBezTo>
                  <a:cubicBezTo>
                    <a:pt x="6" y="166"/>
                    <a:pt x="4" y="261"/>
                    <a:pt x="59" y="299"/>
                  </a:cubicBezTo>
                  <a:cubicBezTo>
                    <a:pt x="65" y="307"/>
                    <a:pt x="69" y="317"/>
                    <a:pt x="76" y="324"/>
                  </a:cubicBezTo>
                  <a:cubicBezTo>
                    <a:pt x="83" y="331"/>
                    <a:pt x="96" y="332"/>
                    <a:pt x="101" y="341"/>
                  </a:cubicBezTo>
                  <a:cubicBezTo>
                    <a:pt x="115" y="363"/>
                    <a:pt x="117" y="391"/>
                    <a:pt x="126" y="416"/>
                  </a:cubicBezTo>
                  <a:cubicBezTo>
                    <a:pt x="133" y="462"/>
                    <a:pt x="121" y="501"/>
                    <a:pt x="167" y="516"/>
                  </a:cubicBezTo>
                  <a:cubicBezTo>
                    <a:pt x="221" y="553"/>
                    <a:pt x="264" y="532"/>
                    <a:pt x="326" y="524"/>
                  </a:cubicBezTo>
                  <a:cubicBezTo>
                    <a:pt x="371" y="510"/>
                    <a:pt x="414" y="492"/>
                    <a:pt x="460" y="483"/>
                  </a:cubicBezTo>
                  <a:cubicBezTo>
                    <a:pt x="488" y="441"/>
                    <a:pt x="494" y="426"/>
                    <a:pt x="510" y="382"/>
                  </a:cubicBezTo>
                  <a:cubicBezTo>
                    <a:pt x="500" y="319"/>
                    <a:pt x="489" y="231"/>
                    <a:pt x="476" y="174"/>
                  </a:cubicBezTo>
                  <a:cubicBezTo>
                    <a:pt x="472" y="156"/>
                    <a:pt x="469" y="127"/>
                    <a:pt x="451" y="115"/>
                  </a:cubicBezTo>
                  <a:cubicBezTo>
                    <a:pt x="417" y="93"/>
                    <a:pt x="331" y="97"/>
                    <a:pt x="284" y="82"/>
                  </a:cubicBezTo>
                  <a:cubicBezTo>
                    <a:pt x="256" y="63"/>
                    <a:pt x="249" y="42"/>
                    <a:pt x="217" y="32"/>
                  </a:cubicBezTo>
                  <a:cubicBezTo>
                    <a:pt x="166" y="48"/>
                    <a:pt x="161" y="49"/>
                    <a:pt x="109" y="32"/>
                  </a:cubicBezTo>
                  <a:cubicBezTo>
                    <a:pt x="101" y="26"/>
                    <a:pt x="94" y="16"/>
                    <a:pt x="84" y="15"/>
                  </a:cubicBezTo>
                  <a:cubicBezTo>
                    <a:pt x="70" y="13"/>
                    <a:pt x="28" y="21"/>
                    <a:pt x="42" y="23"/>
                  </a:cubicBezTo>
                  <a:cubicBezTo>
                    <a:pt x="96" y="31"/>
                    <a:pt x="150" y="30"/>
                    <a:pt x="204" y="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6" name="AutoShape 8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6096000" y="5410200"/>
            <a:ext cx="2133600" cy="1447800"/>
          </a:xfrm>
          <a:prstGeom prst="irregularSeal1">
            <a:avLst/>
          </a:prstGeom>
          <a:solidFill>
            <a:srgbClr val="92D050"/>
          </a:solidFill>
          <a:ln>
            <a:headEnd/>
            <a:tailEnd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err="1" smtClean="0">
                <a:solidFill>
                  <a:srgbClr val="0000FF"/>
                </a:solidFill>
                <a:latin typeface=".VnTime" pitchFamily="34" charset="0"/>
              </a:rPr>
              <a:t>Câu</a:t>
            </a:r>
            <a:r>
              <a:rPr lang="en-US" sz="3600" b="1" dirty="0" smtClean="0">
                <a:solidFill>
                  <a:srgbClr val="0000FF"/>
                </a:solidFill>
                <a:latin typeface=".VnTime" pitchFamily="34" charset="0"/>
              </a:rPr>
              <a:t> 5</a:t>
            </a:r>
          </a:p>
        </p:txBody>
      </p:sp>
      <p:sp>
        <p:nvSpPr>
          <p:cNvPr id="17" name="AutoShape 8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25758" y="5191919"/>
            <a:ext cx="2133600" cy="1447800"/>
          </a:xfrm>
          <a:prstGeom prst="irregularSeal1">
            <a:avLst/>
          </a:prstGeom>
          <a:gradFill rotWithShape="1">
            <a:gsLst>
              <a:gs pos="0">
                <a:srgbClr val="FFFFFF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err="1" smtClean="0">
                <a:solidFill>
                  <a:srgbClr val="0000FF"/>
                </a:solidFill>
                <a:latin typeface=".VnTime" pitchFamily="34" charset="0"/>
              </a:rPr>
              <a:t>Câu</a:t>
            </a:r>
            <a:r>
              <a:rPr lang="en-US" sz="3600" b="1" dirty="0" smtClean="0">
                <a:solidFill>
                  <a:srgbClr val="0000FF"/>
                </a:solidFill>
                <a:latin typeface=".VnTime" pitchFamily="34" charset="0"/>
              </a:rPr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71360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5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5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1000"/>
                                        <p:tgtEl>
                                          <p:spTgt spid="55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1000"/>
                                        <p:tgtEl>
                                          <p:spTgt spid="55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1000"/>
                                        <p:tgtEl>
                                          <p:spTgt spid="55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53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0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7" dur="500"/>
                                        <p:tgtEl>
                                          <p:spTgt spid="553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302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53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 nodeType="clickPar">
                      <p:stCondLst>
                        <p:cond delay="0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3" dur="500"/>
                                        <p:tgtEl>
                                          <p:spTgt spid="553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303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553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 nodeType="clickPar">
                      <p:stCondLst>
                        <p:cond delay="0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9" dur="500"/>
                                        <p:tgtEl>
                                          <p:spTgt spid="553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30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55300" grpId="0" animBg="1"/>
      <p:bldP spid="55301" grpId="0" animBg="1"/>
      <p:bldP spid="55302" grpId="0" animBg="1"/>
      <p:bldP spid="55302" grpId="1" animBg="1"/>
      <p:bldP spid="55303" grpId="0" animBg="1"/>
      <p:bldP spid="55303" grpId="1" animBg="1"/>
      <p:bldP spid="55304" grpId="0" animBg="1"/>
      <p:bldP spid="55304" grpId="1" animBg="1"/>
      <p:bldP spid="16" grpId="0" animBg="1"/>
      <p:bldP spid="16" grpId="1" animBg="1"/>
      <p:bldP spid="17" grpId="0" animBg="1"/>
      <p:bldP spid="17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"/>
              </a:ext>
            </a:extLst>
          </a:blip>
          <a:srcRect/>
          <a:stretch>
            <a:fillRect/>
          </a:stretch>
        </p:blipFill>
        <p:spPr>
          <a:xfrm>
            <a:off x="-3008" y="-544469"/>
            <a:ext cx="9144000" cy="740246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"/>
              </a:ext>
            </a:extLst>
          </a:blip>
          <a:srcRect/>
          <a:stretch>
            <a:fillRect/>
          </a:stretch>
        </p:blipFill>
        <p:spPr>
          <a:xfrm>
            <a:off x="-93818" y="0"/>
            <a:ext cx="2416916" cy="27432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id="{C224A0A2-47C0-436B-BA35-F4A80A2F7E14}"/>
                  </a:ext>
                </a:extLst>
              </p:cNvPr>
              <p:cNvSpPr/>
              <p:nvPr/>
            </p:nvSpPr>
            <p:spPr>
              <a:xfrm>
                <a:off x="1800440" y="1006499"/>
                <a:ext cx="7343560" cy="2000850"/>
              </a:xfrm>
              <a:prstGeom prst="rect">
                <a:avLst/>
              </a:prstGeom>
              <a:solidFill>
                <a:schemeClr val="accent3">
                  <a:alpha val="70000"/>
                </a:schemeClr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15000"/>
                  </a:lnSpc>
                </a:pPr>
                <a:r>
                  <a:rPr lang="en-US" sz="2800" b="1" dirty="0" err="1" smtClean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Câu</a:t>
                </a:r>
                <a:r>
                  <a:rPr lang="en-US" sz="2800" b="1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1:</a:t>
                </a:r>
                <a:r>
                  <a:rPr lang="en-US" sz="3200" b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Tính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tổng</a:t>
                </a:r>
                <a:r>
                  <a:rPr lang="en-US" sz="3200" b="1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hai</a:t>
                </a:r>
                <a:r>
                  <a:rPr lang="en-US" sz="3200" b="1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phân</a:t>
                </a:r>
                <a:r>
                  <a:rPr lang="en-US" sz="3200" b="1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3200" b="1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𝟑𝟓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𝟑𝟔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 </a:t>
                </a:r>
                <a:r>
                  <a:rPr lang="en-US" sz="3600" b="1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và</a:t>
                </a:r>
                <a:r>
                  <a:rPr lang="en-US" sz="3600" b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𝟏𝟐𝟓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𝟑𝟔</m:t>
                        </m:r>
                      </m:den>
                    </m:f>
                  </m:oMath>
                </a14:m>
                <a:r>
                  <a:rPr lang="en-US" sz="3600" dirty="0">
                    <a:latin typeface="Times New Roman" pitchFamily="18" charset="0"/>
                    <a:cs typeface="Times New Roman" pitchFamily="18" charset="0"/>
                  </a:rPr>
                  <a:t> </a:t>
                </a:r>
                <a:br>
                  <a:rPr lang="en-US" sz="3600" dirty="0">
                    <a:latin typeface="Times New Roman" pitchFamily="18" charset="0"/>
                    <a:cs typeface="Times New Roman" pitchFamily="18" charset="0"/>
                  </a:rPr>
                </a:br>
                <a:endParaRPr lang="en-US" sz="3600" b="1" dirty="0">
                  <a:solidFill>
                    <a:schemeClr val="bg1"/>
                  </a:solidFill>
                  <a:effectLst/>
                  <a:latin typeface="Times New Roman" pitchFamily="18" charset="0"/>
                  <a:ea typeface="Arial" panose="020B0604020202020204" pitchFamily="34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C224A0A2-47C0-436B-BA35-F4A80A2F7E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0440" y="1006499"/>
                <a:ext cx="7343560" cy="200085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="" id="{31D9F237-BC35-47CA-AE3D-2906AEF91F57}"/>
                  </a:ext>
                </a:extLst>
              </p:cNvPr>
              <p:cNvSpPr/>
              <p:nvPr/>
            </p:nvSpPr>
            <p:spPr>
              <a:xfrm>
                <a:off x="428840" y="4104109"/>
                <a:ext cx="1628560" cy="914400"/>
              </a:xfrm>
              <a:prstGeom prst="rect">
                <a:avLst/>
              </a:prstGeom>
              <a:solidFill>
                <a:schemeClr val="accent3">
                  <a:alpha val="70000"/>
                </a:schemeClr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514350" indent="-514350" algn="ctr" defTabSz="609630">
                  <a:buAutoNum type="alphaUcPeriod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en-US" sz="28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="" xmlns:a16="http://schemas.microsoft.com/office/drawing/2014/main" id="{31D9F237-BC35-47CA-AE3D-2906AEF91F5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840" y="4104109"/>
                <a:ext cx="1628560" cy="91440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xmlns="" id="{3B9A1A09-14A5-489A-9BE4-620FA15B571E}"/>
                  </a:ext>
                </a:extLst>
              </p:cNvPr>
              <p:cNvSpPr/>
              <p:nvPr/>
            </p:nvSpPr>
            <p:spPr>
              <a:xfrm>
                <a:off x="2780237" y="4104109"/>
                <a:ext cx="1371600" cy="914400"/>
              </a:xfrm>
              <a:prstGeom prst="rect">
                <a:avLst/>
              </a:prstGeom>
              <a:solidFill>
                <a:schemeClr val="accent3">
                  <a:alpha val="70000"/>
                </a:schemeClr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630"/>
                <a:r>
                  <a:rPr lang="en-US" sz="28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𝟐𝟗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en-US" sz="3200" b="1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="" xmlns:a16="http://schemas.microsoft.com/office/drawing/2014/main" id="{3B9A1A09-14A5-489A-9BE4-620FA15B571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0237" y="4104109"/>
                <a:ext cx="1371600" cy="91440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="" id="{FFDD793F-B1B3-4C54-989F-9203A93AB395}"/>
                  </a:ext>
                </a:extLst>
              </p:cNvPr>
              <p:cNvSpPr/>
              <p:nvPr/>
            </p:nvSpPr>
            <p:spPr>
              <a:xfrm>
                <a:off x="5187328" y="4100675"/>
                <a:ext cx="1371600" cy="914400"/>
              </a:xfrm>
              <a:prstGeom prst="rect">
                <a:avLst/>
              </a:prstGeom>
              <a:solidFill>
                <a:schemeClr val="accent3">
                  <a:alpha val="70000"/>
                </a:schemeClr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630"/>
                <a:r>
                  <a:rPr lang="en-US" sz="28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𝟒𝟎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sz="3200" b="1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="" xmlns:a16="http://schemas.microsoft.com/office/drawing/2014/main" id="{FFDD793F-B1B3-4C54-989F-9203A93AB3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7328" y="4100675"/>
                <a:ext cx="1371600" cy="91440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2" name="Picture 4" descr="Download Tick And Cross Clipart Check Mark Clip Art Cross, Logo, Plant,  Face Transparent Png – Pngset.com">
            <a:extLst>
              <a:ext uri="{FF2B5EF4-FFF2-40B4-BE49-F238E27FC236}">
                <a16:creationId xmlns:a16="http://schemas.microsoft.com/office/drawing/2014/main" xmlns="" id="{6C296559-3038-4D13-9EDA-81E7EE9F24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258466" y="3825134"/>
            <a:ext cx="536948" cy="73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Download Tick And Cross Clipart Check Mark Clip Art Cross, Logo, Plant,  Face Transparent Png – Pngset.com">
            <a:extLst>
              <a:ext uri="{FF2B5EF4-FFF2-40B4-BE49-F238E27FC236}">
                <a16:creationId xmlns:a16="http://schemas.microsoft.com/office/drawing/2014/main" xmlns="" id="{60BD1839-965D-424F-9B18-634B17E1AE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74" t="-2053" r="1326" b="2053"/>
          <a:stretch/>
        </p:blipFill>
        <p:spPr bwMode="auto">
          <a:xfrm>
            <a:off x="2608191" y="3859451"/>
            <a:ext cx="536949" cy="73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Download Tick And Cross Clipart Check Mark Clip Art Cross, Logo, Plant,  Face Transparent Png – Pngset.com">
            <a:extLst>
              <a:ext uri="{FF2B5EF4-FFF2-40B4-BE49-F238E27FC236}">
                <a16:creationId xmlns:a16="http://schemas.microsoft.com/office/drawing/2014/main" xmlns="" id="{096FBB72-8B54-44AF-9ED8-07D8C134CA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74" t="-2053" r="1326" b="2053"/>
          <a:stretch/>
        </p:blipFill>
        <p:spPr bwMode="auto">
          <a:xfrm>
            <a:off x="4990583" y="3844166"/>
            <a:ext cx="536949" cy="73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xmlns="" id="{A94AE94F-A6EA-CB68-E1F7-1DA05FFCB848}"/>
                  </a:ext>
                </a:extLst>
              </p:cNvPr>
              <p:cNvSpPr/>
              <p:nvPr/>
            </p:nvSpPr>
            <p:spPr>
              <a:xfrm>
                <a:off x="7343561" y="4100675"/>
                <a:ext cx="1371600" cy="914400"/>
              </a:xfrm>
              <a:prstGeom prst="rect">
                <a:avLst/>
              </a:prstGeom>
              <a:solidFill>
                <a:schemeClr val="accent3">
                  <a:alpha val="70000"/>
                </a:schemeClr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630"/>
                <a:r>
                  <a:rPr lang="en-US" sz="28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𝟒𝟎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="" xmlns:a16="http://schemas.microsoft.com/office/drawing/2014/main" id="{A94AE94F-A6EA-CB68-E1F7-1DA05FFCB84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3561" y="4100675"/>
                <a:ext cx="1371600" cy="91440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4" descr="Download Tick And Cross Clipart Check Mark Clip Art Cross, Logo, Plant,  Face Transparent Png – Pngset.com">
            <a:extLst>
              <a:ext uri="{FF2B5EF4-FFF2-40B4-BE49-F238E27FC236}">
                <a16:creationId xmlns:a16="http://schemas.microsoft.com/office/drawing/2014/main" xmlns="" id="{E1FA4570-0335-B605-962B-9581A2A0E4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74" t="-2053" r="1326" b="2053"/>
          <a:stretch/>
        </p:blipFill>
        <p:spPr bwMode="auto">
          <a:xfrm>
            <a:off x="7146816" y="3844166"/>
            <a:ext cx="536949" cy="73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6402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mph" presetSubtype="0" repeatCount="5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FF"/>
                                      </p:to>
                                    </p:animClr>
                                    <p:animClr clrSpc="rgb" dir="cw">
                                      <p:cBhvr>
                                        <p:cTn id="26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FF"/>
                                      </p:to>
                                    </p:animClr>
                                    <p:set>
                                      <p:cBhvr>
                                        <p:cTn id="27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-answ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mph" presetSubtype="0" repeatCount="5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animClr clrSpc="rgb" dir="cw">
                                      <p:cBhvr>
                                        <p:cTn id="39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40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e feud-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mph" presetSubtype="0" repeatCount="5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1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animClr clrSpc="rgb" dir="cw">
                                      <p:cBhvr>
                                        <p:cTn id="52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53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e feud-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mph" presetSubtype="0" repeatCount="5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4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animClr clrSpc="rgb" dir="cw">
                                      <p:cBhvr>
                                        <p:cTn id="65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66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e feud-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5" grpId="0" animBg="1"/>
      <p:bldP spid="15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"/>
              </a:ext>
            </a:extLst>
          </a:blip>
          <a:srcRect/>
          <a:stretch>
            <a:fillRect/>
          </a:stretch>
        </p:blipFill>
        <p:spPr>
          <a:xfrm>
            <a:off x="-3008" y="-544469"/>
            <a:ext cx="9144000" cy="740246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"/>
              </a:ext>
            </a:extLst>
          </a:blip>
          <a:srcRect/>
          <a:stretch>
            <a:fillRect/>
          </a:stretch>
        </p:blipFill>
        <p:spPr>
          <a:xfrm>
            <a:off x="0" y="100080"/>
            <a:ext cx="1958048" cy="222238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id="{C224A0A2-47C0-436B-BA35-F4A80A2F7E14}"/>
                  </a:ext>
                </a:extLst>
              </p:cNvPr>
              <p:cNvSpPr/>
              <p:nvPr/>
            </p:nvSpPr>
            <p:spPr>
              <a:xfrm>
                <a:off x="2149176" y="1235184"/>
                <a:ext cx="6156624" cy="1248268"/>
              </a:xfrm>
              <a:prstGeom prst="rect">
                <a:avLst/>
              </a:prstGeom>
              <a:solidFill>
                <a:schemeClr val="accent3">
                  <a:alpha val="70000"/>
                </a:schemeClr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15000"/>
                  </a:lnSpc>
                </a:pPr>
                <a:r>
                  <a:rPr lang="en-US" sz="2800" b="1" dirty="0" smtClean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Câu</a:t>
                </a:r>
                <a:r>
                  <a:rPr lang="en-US" sz="2800" b="1" dirty="0" smtClean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2</a:t>
                </a:r>
                <a:r>
                  <a:rPr lang="en-US" sz="2800" b="1" dirty="0" smtClean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3200" b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Tìm </a:t>
                </a:r>
                <a:r>
                  <a:rPr lang="en-US" sz="3200" b="1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x </a:t>
                </a:r>
                <a:r>
                  <a:rPr lang="en-US" sz="3200" b="1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biết</a:t>
                </a:r>
                <a:r>
                  <a:rPr lang="en-US" sz="3200" b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𝒙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𝟐𝟎</m:t>
                        </m:r>
                      </m:den>
                    </m:f>
                    <m:r>
                      <a:rPr lang="en-US" sz="3200" b="1" i="1" smtClean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200" b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2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32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𝟐𝟎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 </a:t>
                </a:r>
                <a:br>
                  <a:rPr lang="en-US" sz="3200" b="1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endParaRPr lang="en-US" sz="32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C224A0A2-47C0-436B-BA35-F4A80A2F7E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76" y="1235184"/>
                <a:ext cx="6156624" cy="124826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mc="http://schemas.openxmlformats.org/markup-compatibility/2006" xmlns:a14="http://schemas.microsoft.com/office/drawing/2010/main" xmlns:a16="http://schemas.microsoft.com/office/drawing/2014/main" xmlns="" id="{31D9F237-BC35-47CA-AE3D-2906AEF91F57}"/>
              </a:ext>
            </a:extLst>
          </p:cNvPr>
          <p:cNvSpPr/>
          <p:nvPr/>
        </p:nvSpPr>
        <p:spPr>
          <a:xfrm>
            <a:off x="5341436" y="4775350"/>
            <a:ext cx="2430964" cy="914400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609630"/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  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D. 19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xmlns="" id="{3B9A1A09-14A5-489A-9BE4-620FA15B571E}"/>
                  </a:ext>
                </a:extLst>
              </p:cNvPr>
              <p:cNvSpPr/>
              <p:nvPr/>
            </p:nvSpPr>
            <p:spPr>
              <a:xfrm>
                <a:off x="504989" y="3172201"/>
                <a:ext cx="2162011" cy="914400"/>
              </a:xfrm>
              <a:prstGeom prst="rect">
                <a:avLst/>
              </a:prstGeom>
              <a:solidFill>
                <a:schemeClr val="accent3">
                  <a:alpha val="70000"/>
                </a:schemeClr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 defTabSz="609630"/>
                <a:r>
                  <a:rPr lang="en-US" sz="28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     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𝟓𝟕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𝟔𝟎</m:t>
                        </m:r>
                      </m:den>
                    </m:f>
                  </m:oMath>
                </a14:m>
                <a:endParaRPr lang="en-US" sz="36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3B9A1A09-14A5-489A-9BE4-620FA15B571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989" y="3172201"/>
                <a:ext cx="2162011" cy="91440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="" id="{FFDD793F-B1B3-4C54-989F-9203A93AB395}"/>
                  </a:ext>
                </a:extLst>
              </p:cNvPr>
              <p:cNvSpPr/>
              <p:nvPr/>
            </p:nvSpPr>
            <p:spPr>
              <a:xfrm>
                <a:off x="474177" y="4775350"/>
                <a:ext cx="2192823" cy="914400"/>
              </a:xfrm>
              <a:prstGeom prst="rect">
                <a:avLst/>
              </a:prstGeom>
              <a:solidFill>
                <a:schemeClr val="accent3">
                  <a:alpha val="70000"/>
                </a:schemeClr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 defTabSz="609630"/>
                <a:r>
                  <a:rPr lang="en-US" sz="28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B.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𝟏𝟗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𝟐𝟎</m:t>
                        </m:r>
                      </m:den>
                    </m:f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endParaRPr lang="en-US" sz="28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FFDD793F-B1B3-4C54-989F-9203A93AB3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177" y="4775350"/>
                <a:ext cx="2192823" cy="91440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mc="http://schemas.openxmlformats.org/markup-compatibility/2006" xmlns:a14="http://schemas.microsoft.com/office/drawing/2010/main" xmlns:a16="http://schemas.microsoft.com/office/drawing/2014/main" xmlns="" id="{17B72430-C2DF-B8A2-F889-DEB1936BA75C}"/>
              </a:ext>
            </a:extLst>
          </p:cNvPr>
          <p:cNvSpPr/>
          <p:nvPr/>
        </p:nvSpPr>
        <p:spPr>
          <a:xfrm>
            <a:off x="5343107" y="3172201"/>
            <a:ext cx="2429293" cy="914400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609630"/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 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C. 57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Picture 4" descr="Download Tick And Cross Clipart Check Mark Clip Art Cross, Logo, Plant,  Face Transparent Png – Pngset.com">
            <a:extLst>
              <a:ext uri="{FF2B5EF4-FFF2-40B4-BE49-F238E27FC236}">
                <a16:creationId xmlns:a16="http://schemas.microsoft.com/office/drawing/2014/main" xmlns="" id="{6C296559-3038-4D13-9EDA-81E7EE9F24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5262500" y="4478443"/>
            <a:ext cx="536948" cy="73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4278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mph" presetSubtype="0" repeatCount="5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FF"/>
                                      </p:to>
                                    </p:animClr>
                                    <p:animClr clrSpc="rgb" dir="cw">
                                      <p:cBhvr>
                                        <p:cTn id="33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FF"/>
                                      </p:to>
                                    </p:animClr>
                                    <p:set>
                                      <p:cBhvr>
                                        <p:cTn id="34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-answ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mph" presetSubtype="0" repeatCount="5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animClr clrSpc="rgb" dir="cw">
                                      <p:cBhvr>
                                        <p:cTn id="41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42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e feud-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mph" presetSubtype="0" repeatCount="5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animClr clrSpc="rgb" dir="cw">
                                      <p:cBhvr>
                                        <p:cTn id="49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50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e feud-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mph" presetSubtype="0" repeatCount="5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6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animClr clrSpc="rgb" dir="cw">
                                      <p:cBhvr>
                                        <p:cTn id="57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58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e feud-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5" grpId="0" animBg="1"/>
      <p:bldP spid="5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"/>
              </a:ext>
            </a:extLst>
          </a:blip>
          <a:srcRect/>
          <a:stretch>
            <a:fillRect/>
          </a:stretch>
        </p:blipFill>
        <p:spPr>
          <a:xfrm>
            <a:off x="-3008" y="-544469"/>
            <a:ext cx="9144000" cy="740246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"/>
              </a:ext>
            </a:extLst>
          </a:blip>
          <a:srcRect/>
          <a:stretch>
            <a:fillRect/>
          </a:stretch>
        </p:blipFill>
        <p:spPr>
          <a:xfrm>
            <a:off x="0" y="100080"/>
            <a:ext cx="1958048" cy="222238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mc="http://schemas.openxmlformats.org/markup-compatibility/2006" xmlns:a14="http://schemas.microsoft.com/office/drawing/2010/main" xmlns:a16="http://schemas.microsoft.com/office/drawing/2014/main" xmlns="" id="{C224A0A2-47C0-436B-BA35-F4A80A2F7E14}"/>
              </a:ext>
            </a:extLst>
          </p:cNvPr>
          <p:cNvSpPr/>
          <p:nvPr/>
        </p:nvSpPr>
        <p:spPr>
          <a:xfrm>
            <a:off x="1828800" y="838200"/>
            <a:ext cx="7162800" cy="1645252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3: 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rào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rào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="" id="{31D9F237-BC35-47CA-AE3D-2906AEF91F57}"/>
                  </a:ext>
                </a:extLst>
              </p:cNvPr>
              <p:cNvSpPr/>
              <p:nvPr/>
            </p:nvSpPr>
            <p:spPr>
              <a:xfrm>
                <a:off x="5306800" y="4811829"/>
                <a:ext cx="2430964" cy="914400"/>
              </a:xfrm>
              <a:prstGeom prst="rect">
                <a:avLst/>
              </a:prstGeom>
              <a:solidFill>
                <a:schemeClr val="accent3">
                  <a:alpha val="70000"/>
                </a:schemeClr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 defTabSz="609630"/>
                <a:r>
                  <a:rPr lang="en-US" sz="28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D</a:t>
                </a:r>
                <a:r>
                  <a:rPr lang="en-US" sz="2000" b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.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2000" b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31D9F237-BC35-47CA-AE3D-2906AEF91F5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6800" y="4811829"/>
                <a:ext cx="2430964" cy="91440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xmlns="" id="{3B9A1A09-14A5-489A-9BE4-620FA15B571E}"/>
                  </a:ext>
                </a:extLst>
              </p:cNvPr>
              <p:cNvSpPr/>
              <p:nvPr/>
            </p:nvSpPr>
            <p:spPr>
              <a:xfrm>
                <a:off x="504989" y="3172201"/>
                <a:ext cx="2162011" cy="914400"/>
              </a:xfrm>
              <a:prstGeom prst="rect">
                <a:avLst/>
              </a:prstGeom>
              <a:solidFill>
                <a:schemeClr val="accent3">
                  <a:alpha val="70000"/>
                </a:schemeClr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 defTabSz="609630"/>
                <a:r>
                  <a:rPr lang="en-US" sz="28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     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𝟑𝟎</m:t>
                        </m:r>
                      </m:den>
                    </m:f>
                  </m:oMath>
                </a14:m>
                <a:endParaRPr lang="en-US" sz="36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3B9A1A09-14A5-489A-9BE4-620FA15B571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989" y="3172201"/>
                <a:ext cx="2162011" cy="91440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>
            <a:extLst>
              <a:ext uri="{FF2B5EF4-FFF2-40B4-BE49-F238E27FC236}">
                <a16:creationId xmlns:mc="http://schemas.openxmlformats.org/markup-compatibility/2006" xmlns:a14="http://schemas.microsoft.com/office/drawing/2010/main" xmlns:a16="http://schemas.microsoft.com/office/drawing/2014/main" xmlns="" id="{FFDD793F-B1B3-4C54-989F-9203A93AB395}"/>
              </a:ext>
            </a:extLst>
          </p:cNvPr>
          <p:cNvSpPr/>
          <p:nvPr/>
        </p:nvSpPr>
        <p:spPr>
          <a:xfrm>
            <a:off x="474177" y="4775350"/>
            <a:ext cx="2192823" cy="914400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609630"/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  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B. 25 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Download Tick And Cross Clipart Check Mark Clip Art Cross, Logo, Plant,  Face Transparent Png – Pngset.com">
            <a:extLst>
              <a:ext uri="{FF2B5EF4-FFF2-40B4-BE49-F238E27FC236}">
                <a16:creationId xmlns:a16="http://schemas.microsoft.com/office/drawing/2014/main" xmlns="" id="{6C296559-3038-4D13-9EDA-81E7EE9F24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5100308" y="4409609"/>
            <a:ext cx="536948" cy="73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Download Tick And Cross Clipart Check Mark Clip Art Cross, Logo, Plant,  Face Transparent Png – Pngset.com">
            <a:extLst>
              <a:ext uri="{FF2B5EF4-FFF2-40B4-BE49-F238E27FC236}">
                <a16:creationId xmlns:a16="http://schemas.microsoft.com/office/drawing/2014/main" xmlns="" id="{60BD1839-965D-424F-9B18-634B17E1AE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74" t="-2053" r="1326" b="2053"/>
          <a:stretch/>
        </p:blipFill>
        <p:spPr bwMode="auto">
          <a:xfrm>
            <a:off x="262190" y="2927543"/>
            <a:ext cx="536949" cy="73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Download Tick And Cross Clipart Check Mark Clip Art Cross, Logo, Plant,  Face Transparent Png – Pngset.com">
            <a:extLst>
              <a:ext uri="{FF2B5EF4-FFF2-40B4-BE49-F238E27FC236}">
                <a16:creationId xmlns:a16="http://schemas.microsoft.com/office/drawing/2014/main" xmlns="" id="{096FBB72-8B54-44AF-9ED8-07D8C134CA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74" t="-2053" r="1326" b="2053"/>
          <a:stretch/>
        </p:blipFill>
        <p:spPr bwMode="auto">
          <a:xfrm>
            <a:off x="236514" y="4410224"/>
            <a:ext cx="536949" cy="73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17B72430-C2DF-B8A2-F889-DEB1936BA75C}"/>
                  </a:ext>
                </a:extLst>
              </p:cNvPr>
              <p:cNvSpPr/>
              <p:nvPr/>
            </p:nvSpPr>
            <p:spPr>
              <a:xfrm>
                <a:off x="5343107" y="3172201"/>
                <a:ext cx="2429293" cy="914400"/>
              </a:xfrm>
              <a:prstGeom prst="rect">
                <a:avLst/>
              </a:prstGeom>
              <a:solidFill>
                <a:schemeClr val="accent3">
                  <a:alpha val="70000"/>
                </a:schemeClr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 defTabSz="609630"/>
                <a:r>
                  <a:rPr lang="en-US" sz="28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   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𝟑𝟎</m:t>
                        </m:r>
                      </m:den>
                    </m:f>
                  </m:oMath>
                </a14:m>
                <a:endParaRPr lang="en-US" sz="36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17B72430-C2DF-B8A2-F889-DEB1936BA7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3107" y="3172201"/>
                <a:ext cx="2429293" cy="91440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4" descr="Download Tick And Cross Clipart Check Mark Clip Art Cross, Logo, Plant,  Face Transparent Png – Pngset.com">
            <a:extLst>
              <a:ext uri="{FF2B5EF4-FFF2-40B4-BE49-F238E27FC236}">
                <a16:creationId xmlns:a16="http://schemas.microsoft.com/office/drawing/2014/main" xmlns="" id="{2C616E17-714C-D1F2-7430-01B29205FF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74" t="-2053" r="1326" b="2053"/>
          <a:stretch/>
        </p:blipFill>
        <p:spPr bwMode="auto">
          <a:xfrm>
            <a:off x="5100308" y="2927543"/>
            <a:ext cx="536949" cy="73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3580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mph" presetSubtype="0" repeatCount="5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FF"/>
                                      </p:to>
                                    </p:animClr>
                                    <p:animClr clrSpc="rgb" dir="cw">
                                      <p:cBhvr>
                                        <p:cTn id="26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FF"/>
                                      </p:to>
                                    </p:animClr>
                                    <p:set>
                                      <p:cBhvr>
                                        <p:cTn id="27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-answ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mph" presetSubtype="0" repeatCount="5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animClr clrSpc="rgb" dir="cw">
                                      <p:cBhvr>
                                        <p:cTn id="39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40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e feud-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mph" presetSubtype="0" repeatCount="5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1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animClr clrSpc="rgb" dir="cw">
                                      <p:cBhvr>
                                        <p:cTn id="52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53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e feud-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mph" presetSubtype="0" repeatCount="5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4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animClr clrSpc="rgb" dir="cw">
                                      <p:cBhvr>
                                        <p:cTn id="65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66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e feud-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5" grpId="0" animBg="1"/>
      <p:bldP spid="5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"/>
              </a:ext>
            </a:extLst>
          </a:blip>
          <a:srcRect/>
          <a:stretch>
            <a:fillRect/>
          </a:stretch>
        </p:blipFill>
        <p:spPr>
          <a:xfrm>
            <a:off x="-3008" y="-544469"/>
            <a:ext cx="9144000" cy="740246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"/>
              </a:ext>
            </a:extLst>
          </a:blip>
          <a:srcRect/>
          <a:stretch>
            <a:fillRect/>
          </a:stretch>
        </p:blipFill>
        <p:spPr>
          <a:xfrm>
            <a:off x="-19050" y="-75025"/>
            <a:ext cx="2416916" cy="27432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mc="http://schemas.openxmlformats.org/markup-compatibility/2006" xmlns:a14="http://schemas.microsoft.com/office/drawing/2010/main" xmlns:a16="http://schemas.microsoft.com/office/drawing/2014/main" xmlns="" id="{C224A0A2-47C0-436B-BA35-F4A80A2F7E14}"/>
              </a:ext>
            </a:extLst>
          </p:cNvPr>
          <p:cNvSpPr/>
          <p:nvPr/>
        </p:nvSpPr>
        <p:spPr>
          <a:xfrm>
            <a:off x="2432502" y="628738"/>
            <a:ext cx="5880225" cy="2039437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</a:pPr>
            <a:r>
              <a:rPr lang="en-US" sz="2800" b="1" dirty="0" err="1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Câu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4</a:t>
            </a:r>
            <a:r>
              <a:rPr lang="en-US" sz="2800" b="1" dirty="0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: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Tính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giá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trị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của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biểu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</a:rPr>
              <a:t>thức</a:t>
            </a:r>
            <a:endParaRPr lang="en-US" sz="2800" b="1" dirty="0" smtClean="0">
              <a:solidFill>
                <a:srgbClr val="0000FF"/>
              </a:solidFill>
              <a:latin typeface="Times New Roman" pitchFamily="18" charset="0"/>
            </a:endParaRPr>
          </a:p>
          <a:p>
            <a:pPr>
              <a:lnSpc>
                <a:spcPct val="115000"/>
              </a:lnSpc>
            </a:pPr>
            <a:endParaRPr lang="en-US" sz="2800" b="1" dirty="0">
              <a:solidFill>
                <a:srgbClr val="000000"/>
              </a:solidFill>
              <a:effectLst/>
              <a:latin typeface="Times New Roman" pitchFamily="18" charset="0"/>
              <a:ea typeface="Arial" panose="020B0604020202020204" pitchFamily="34" charset="0"/>
              <a:cs typeface="Times New Roman" pitchFamily="18" charset="0"/>
            </a:endParaRPr>
          </a:p>
          <a:p>
            <a:pPr>
              <a:lnSpc>
                <a:spcPct val="115000"/>
              </a:lnSpc>
            </a:pPr>
            <a:endParaRPr lang="en-US" sz="2800" b="1" dirty="0">
              <a:solidFill>
                <a:schemeClr val="tx1"/>
              </a:solidFill>
              <a:effectLst/>
              <a:latin typeface="Times New Roman" pitchFamily="18" charset="0"/>
              <a:ea typeface="Arial" panose="020B0604020202020204" pitchFamily="34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="" id="{31D9F237-BC35-47CA-AE3D-2906AEF91F57}"/>
                  </a:ext>
                </a:extLst>
              </p:cNvPr>
              <p:cNvSpPr/>
              <p:nvPr/>
            </p:nvSpPr>
            <p:spPr>
              <a:xfrm>
                <a:off x="856416" y="4648200"/>
                <a:ext cx="1714500" cy="914400"/>
              </a:xfrm>
              <a:prstGeom prst="rect">
                <a:avLst/>
              </a:prstGeom>
              <a:solidFill>
                <a:schemeClr val="accent3">
                  <a:alpha val="70000"/>
                </a:schemeClr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630"/>
                <a:r>
                  <a:rPr lang="en-US" sz="28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en-US" sz="3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31D9F237-BC35-47CA-AE3D-2906AEF91F5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416" y="4648200"/>
                <a:ext cx="1714500" cy="91440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xmlns="" id="{3B9A1A09-14A5-489A-9BE4-620FA15B571E}"/>
                  </a:ext>
                </a:extLst>
              </p:cNvPr>
              <p:cNvSpPr/>
              <p:nvPr/>
            </p:nvSpPr>
            <p:spPr>
              <a:xfrm>
                <a:off x="5227907" y="2817495"/>
                <a:ext cx="2011093" cy="914400"/>
              </a:xfrm>
              <a:prstGeom prst="rect">
                <a:avLst/>
              </a:prstGeom>
              <a:solidFill>
                <a:schemeClr val="accent3">
                  <a:alpha val="70000"/>
                </a:schemeClr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630"/>
                <a:r>
                  <a:rPr lang="en-US" sz="28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en-US" sz="3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="" xmlns:a16="http://schemas.microsoft.com/office/drawing/2014/main" id="{3B9A1A09-14A5-489A-9BE4-620FA15B571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7907" y="2817495"/>
                <a:ext cx="2011093" cy="91440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="" id="{FFDD793F-B1B3-4C54-989F-9203A93AB395}"/>
                  </a:ext>
                </a:extLst>
              </p:cNvPr>
              <p:cNvSpPr/>
              <p:nvPr/>
            </p:nvSpPr>
            <p:spPr>
              <a:xfrm>
                <a:off x="885464" y="2817495"/>
                <a:ext cx="1714500" cy="914400"/>
              </a:xfrm>
              <a:prstGeom prst="rect">
                <a:avLst/>
              </a:prstGeom>
              <a:solidFill>
                <a:schemeClr val="accent3">
                  <a:alpha val="70000"/>
                </a:schemeClr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630"/>
                <a:r>
                  <a:rPr lang="en-US" sz="28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FFDD793F-B1B3-4C54-989F-9203A93AB3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464" y="2817495"/>
                <a:ext cx="1714500" cy="91440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2" name="Picture 4" descr="Download Tick And Cross Clipart Check Mark Clip Art Cross, Logo, Plant,  Face Transparent Png – Pngset.com">
            <a:extLst>
              <a:ext uri="{FF2B5EF4-FFF2-40B4-BE49-F238E27FC236}">
                <a16:creationId xmlns:a16="http://schemas.microsoft.com/office/drawing/2014/main" xmlns="" id="{6C296559-3038-4D13-9EDA-81E7EE9F24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652460" y="4369933"/>
            <a:ext cx="536948" cy="73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Download Tick And Cross Clipart Check Mark Clip Art Cross, Logo, Plant,  Face Transparent Png – Pngset.com">
            <a:extLst>
              <a:ext uri="{FF2B5EF4-FFF2-40B4-BE49-F238E27FC236}">
                <a16:creationId xmlns:a16="http://schemas.microsoft.com/office/drawing/2014/main" xmlns="" id="{60BD1839-965D-424F-9B18-634B17E1AE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74" t="-2053" r="1326" b="2053"/>
          <a:stretch/>
        </p:blipFill>
        <p:spPr bwMode="auto">
          <a:xfrm>
            <a:off x="5055861" y="2572837"/>
            <a:ext cx="536949" cy="73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Download Tick And Cross Clipart Check Mark Clip Art Cross, Logo, Plant,  Face Transparent Png – Pngset.com">
            <a:extLst>
              <a:ext uri="{FF2B5EF4-FFF2-40B4-BE49-F238E27FC236}">
                <a16:creationId xmlns:a16="http://schemas.microsoft.com/office/drawing/2014/main" xmlns="" id="{096FBB72-8B54-44AF-9ED8-07D8C134CA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74" t="-2053" r="1326" b="2053"/>
          <a:stretch/>
        </p:blipFill>
        <p:spPr bwMode="auto">
          <a:xfrm>
            <a:off x="885464" y="2606459"/>
            <a:ext cx="536949" cy="73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8C9BC8C1-EA4A-889C-4521-F8586A6CF696}"/>
                  </a:ext>
                </a:extLst>
              </p:cNvPr>
              <p:cNvSpPr/>
              <p:nvPr/>
            </p:nvSpPr>
            <p:spPr>
              <a:xfrm>
                <a:off x="5227908" y="4426197"/>
                <a:ext cx="2011092" cy="914400"/>
              </a:xfrm>
              <a:prstGeom prst="rect">
                <a:avLst/>
              </a:prstGeom>
              <a:solidFill>
                <a:schemeClr val="accent3">
                  <a:alpha val="70000"/>
                </a:schemeClr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630"/>
                <a:r>
                  <a:rPr lang="en-US" sz="28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en-US" sz="3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="" xmlns:a16="http://schemas.microsoft.com/office/drawing/2014/main" id="{8C9BC8C1-EA4A-889C-4521-F8586A6CF6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7908" y="4426197"/>
                <a:ext cx="2011092" cy="91440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4" descr="Download Tick And Cross Clipart Check Mark Clip Art Cross, Logo, Plant,  Face Transparent Png – Pngset.com">
            <a:extLst>
              <a:ext uri="{FF2B5EF4-FFF2-40B4-BE49-F238E27FC236}">
                <a16:creationId xmlns:a16="http://schemas.microsoft.com/office/drawing/2014/main" xmlns="" id="{CAD935C7-C4B8-A58F-9011-C3AD194CC8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74" t="-2053" r="1326" b="2053"/>
          <a:stretch/>
        </p:blipFill>
        <p:spPr bwMode="auto">
          <a:xfrm>
            <a:off x="5031163" y="4169688"/>
            <a:ext cx="536949" cy="73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5158776"/>
              </p:ext>
            </p:extLst>
          </p:nvPr>
        </p:nvGraphicFramePr>
        <p:xfrm>
          <a:off x="2521417" y="1607725"/>
          <a:ext cx="4717583" cy="754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7" name="Equation" r:id="rId13" imgW="1879600" imgH="393700" progId="Equation.DSMT4">
                  <p:embed/>
                </p:oleObj>
              </mc:Choice>
              <mc:Fallback>
                <p:oleObj name="Equation" r:id="rId13" imgW="1879600" imgH="3937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1417" y="1607725"/>
                        <a:ext cx="4717583" cy="754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75658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mph" presetSubtype="0" repeatCount="5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FF"/>
                                      </p:to>
                                    </p:animClr>
                                    <p:animClr clrSpc="rgb" dir="cw">
                                      <p:cBhvr>
                                        <p:cTn id="29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FF"/>
                                      </p:to>
                                    </p:animClr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-answ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mph" presetSubtype="0" repeatCount="5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animClr clrSpc="rgb" dir="cw">
                                      <p:cBhvr>
                                        <p:cTn id="42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43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e feud-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mph" presetSubtype="0" repeatCount="5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animClr clrSpc="rgb" dir="cw">
                                      <p:cBhvr>
                                        <p:cTn id="55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56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e feud-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mph" presetSubtype="0" repeatCount="5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7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animClr clrSpc="rgb" dir="cw">
                                      <p:cBhvr>
                                        <p:cTn id="68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69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e feud-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6" grpId="0" animBg="1"/>
      <p:bldP spid="6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"/>
              </a:ext>
            </a:extLst>
          </a:blip>
          <a:srcRect/>
          <a:stretch>
            <a:fillRect/>
          </a:stretch>
        </p:blipFill>
        <p:spPr>
          <a:xfrm>
            <a:off x="-3008" y="-544469"/>
            <a:ext cx="9144000" cy="740246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"/>
              </a:ext>
            </a:extLst>
          </a:blip>
          <a:srcRect/>
          <a:stretch>
            <a:fillRect/>
          </a:stretch>
        </p:blipFill>
        <p:spPr>
          <a:xfrm>
            <a:off x="-156126" y="-75025"/>
            <a:ext cx="2416916" cy="27432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mc="http://schemas.openxmlformats.org/markup-compatibility/2006" xmlns:a14="http://schemas.microsoft.com/office/drawing/2010/main" xmlns:a16="http://schemas.microsoft.com/office/drawing/2014/main" xmlns="" id="{C224A0A2-47C0-436B-BA35-F4A80A2F7E14}"/>
              </a:ext>
            </a:extLst>
          </p:cNvPr>
          <p:cNvSpPr/>
          <p:nvPr/>
        </p:nvSpPr>
        <p:spPr>
          <a:xfrm>
            <a:off x="2432502" y="628738"/>
            <a:ext cx="6559098" cy="2039437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</a:pPr>
            <a:r>
              <a:rPr lang="en-US" sz="2800" b="1" dirty="0" err="1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Câu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5</a:t>
            </a:r>
            <a:r>
              <a:rPr lang="en-US" sz="2800" b="1" dirty="0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: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Tính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</a:rPr>
              <a:t>nhanh</a:t>
            </a:r>
            <a:endParaRPr lang="en-US" sz="2800" b="1" dirty="0" smtClean="0">
              <a:solidFill>
                <a:srgbClr val="0000FF"/>
              </a:solidFill>
              <a:latin typeface="Times New Roman" pitchFamily="18" charset="0"/>
            </a:endParaRPr>
          </a:p>
          <a:p>
            <a:pPr>
              <a:lnSpc>
                <a:spcPct val="115000"/>
              </a:lnSpc>
            </a:pPr>
            <a:endParaRPr lang="en-US" sz="2800" b="1" dirty="0">
              <a:solidFill>
                <a:srgbClr val="000000"/>
              </a:solidFill>
              <a:effectLst/>
              <a:latin typeface="Times New Roman" pitchFamily="18" charset="0"/>
              <a:ea typeface="Arial" panose="020B0604020202020204" pitchFamily="34" charset="0"/>
              <a:cs typeface="Times New Roman" pitchFamily="18" charset="0"/>
            </a:endParaRPr>
          </a:p>
          <a:p>
            <a:pPr>
              <a:lnSpc>
                <a:spcPct val="115000"/>
              </a:lnSpc>
            </a:pPr>
            <a:endParaRPr lang="en-US" sz="2800" b="1" dirty="0">
              <a:solidFill>
                <a:schemeClr val="tx1"/>
              </a:solidFill>
              <a:effectLst/>
              <a:latin typeface="Times New Roman" pitchFamily="18" charset="0"/>
              <a:ea typeface="Arial" panose="020B0604020202020204" pitchFamily="34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="" id="{31D9F237-BC35-47CA-AE3D-2906AEF91F57}"/>
                  </a:ext>
                </a:extLst>
              </p:cNvPr>
              <p:cNvSpPr/>
              <p:nvPr/>
            </p:nvSpPr>
            <p:spPr>
              <a:xfrm>
                <a:off x="489842" y="2908823"/>
                <a:ext cx="1714500" cy="914400"/>
              </a:xfrm>
              <a:prstGeom prst="rect">
                <a:avLst/>
              </a:prstGeom>
              <a:solidFill>
                <a:schemeClr val="accent3">
                  <a:alpha val="70000"/>
                </a:schemeClr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630"/>
                <a:r>
                  <a:rPr lang="en-US" sz="28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en-US" sz="3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31D9F237-BC35-47CA-AE3D-2906AEF91F5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842" y="2908823"/>
                <a:ext cx="1714500" cy="91440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>
            <a:extLst>
              <a:ext uri="{FF2B5EF4-FFF2-40B4-BE49-F238E27FC236}">
                <a16:creationId xmlns:mc="http://schemas.openxmlformats.org/markup-compatibility/2006" xmlns:a14="http://schemas.microsoft.com/office/drawing/2010/main" xmlns:a16="http://schemas.microsoft.com/office/drawing/2014/main" xmlns="" id="{3B9A1A09-14A5-489A-9BE4-620FA15B571E}"/>
              </a:ext>
            </a:extLst>
          </p:cNvPr>
          <p:cNvSpPr/>
          <p:nvPr/>
        </p:nvSpPr>
        <p:spPr>
          <a:xfrm>
            <a:off x="5227907" y="2817495"/>
            <a:ext cx="2011093" cy="914400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0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="" id="{FFDD793F-B1B3-4C54-989F-9203A93AB395}"/>
                  </a:ext>
                </a:extLst>
              </p:cNvPr>
              <p:cNvSpPr/>
              <p:nvPr/>
            </p:nvSpPr>
            <p:spPr>
              <a:xfrm>
                <a:off x="489842" y="4386333"/>
                <a:ext cx="1714500" cy="914400"/>
              </a:xfrm>
              <a:prstGeom prst="rect">
                <a:avLst/>
              </a:prstGeom>
              <a:solidFill>
                <a:schemeClr val="accent3">
                  <a:alpha val="70000"/>
                </a:schemeClr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630"/>
                <a:r>
                  <a:rPr lang="en-US" sz="28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="" xmlns:a16="http://schemas.microsoft.com/office/drawing/2014/main" id="{FFDD793F-B1B3-4C54-989F-9203A93AB3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842" y="4386333"/>
                <a:ext cx="1714500" cy="91440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2" name="Picture 4" descr="Download Tick And Cross Clipart Check Mark Clip Art Cross, Logo, Plant,  Face Transparent Png – Pngset.com">
            <a:extLst>
              <a:ext uri="{FF2B5EF4-FFF2-40B4-BE49-F238E27FC236}">
                <a16:creationId xmlns:a16="http://schemas.microsoft.com/office/drawing/2014/main" xmlns="" id="{6C296559-3038-4D13-9EDA-81E7EE9F24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319468" y="2668175"/>
            <a:ext cx="536948" cy="73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Download Tick And Cross Clipart Check Mark Clip Art Cross, Logo, Plant,  Face Transparent Png – Pngset.com">
            <a:extLst>
              <a:ext uri="{FF2B5EF4-FFF2-40B4-BE49-F238E27FC236}">
                <a16:creationId xmlns:a16="http://schemas.microsoft.com/office/drawing/2014/main" xmlns="" id="{60BD1839-965D-424F-9B18-634B17E1AE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74" t="-2053" r="1326" b="2053"/>
          <a:stretch/>
        </p:blipFill>
        <p:spPr bwMode="auto">
          <a:xfrm>
            <a:off x="5055861" y="2572837"/>
            <a:ext cx="536949" cy="73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Download Tick And Cross Clipart Check Mark Clip Art Cross, Logo, Plant,  Face Transparent Png – Pngset.com">
            <a:extLst>
              <a:ext uri="{FF2B5EF4-FFF2-40B4-BE49-F238E27FC236}">
                <a16:creationId xmlns:a16="http://schemas.microsoft.com/office/drawing/2014/main" xmlns="" id="{096FBB72-8B54-44AF-9ED8-07D8C134CA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74" t="-2053" r="1326" b="2053"/>
          <a:stretch/>
        </p:blipFill>
        <p:spPr bwMode="auto">
          <a:xfrm>
            <a:off x="293097" y="4129824"/>
            <a:ext cx="536949" cy="73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8C9BC8C1-EA4A-889C-4521-F8586A6CF696}"/>
                  </a:ext>
                </a:extLst>
              </p:cNvPr>
              <p:cNvSpPr/>
              <p:nvPr/>
            </p:nvSpPr>
            <p:spPr>
              <a:xfrm>
                <a:off x="5227908" y="4426197"/>
                <a:ext cx="2011092" cy="914400"/>
              </a:xfrm>
              <a:prstGeom prst="rect">
                <a:avLst/>
              </a:prstGeom>
              <a:solidFill>
                <a:schemeClr val="accent3">
                  <a:alpha val="70000"/>
                </a:schemeClr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630"/>
                <a:r>
                  <a:rPr lang="en-US" sz="28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en-US" sz="3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="" xmlns:a16="http://schemas.microsoft.com/office/drawing/2014/main" id="{8C9BC8C1-EA4A-889C-4521-F8586A6CF6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7908" y="4426197"/>
                <a:ext cx="2011092" cy="91440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4" descr="Download Tick And Cross Clipart Check Mark Clip Art Cross, Logo, Plant,  Face Transparent Png – Pngset.com">
            <a:extLst>
              <a:ext uri="{FF2B5EF4-FFF2-40B4-BE49-F238E27FC236}">
                <a16:creationId xmlns:a16="http://schemas.microsoft.com/office/drawing/2014/main" xmlns="" id="{CAD935C7-C4B8-A58F-9011-C3AD194CC8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74" t="-2053" r="1326" b="2053"/>
          <a:stretch/>
        </p:blipFill>
        <p:spPr bwMode="auto">
          <a:xfrm>
            <a:off x="5031163" y="4169688"/>
            <a:ext cx="536949" cy="73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Object 4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4264040627"/>
              </p:ext>
            </p:extLst>
          </p:nvPr>
        </p:nvGraphicFramePr>
        <p:xfrm>
          <a:off x="2743200" y="1648455"/>
          <a:ext cx="6096000" cy="9243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19" name="Equation" r:id="rId13" imgW="3797300" imgH="393700" progId="Equation.DSMT4">
                  <p:embed/>
                </p:oleObj>
              </mc:Choice>
              <mc:Fallback>
                <p:oleObj name="Equation" r:id="rId13" imgW="3797300" imgH="393700" progId="Equation.DSMT4">
                  <p:embed/>
                  <p:pic>
                    <p:nvPicPr>
                      <p:cNvPr id="0" name="Object 2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1648455"/>
                        <a:ext cx="6096000" cy="92438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82298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mph" presetSubtype="0" repeatCount="5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FF"/>
                                      </p:to>
                                    </p:animClr>
                                    <p:animClr clrSpc="rgb" dir="cw">
                                      <p:cBhvr>
                                        <p:cTn id="29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FF"/>
                                      </p:to>
                                    </p:animClr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-answ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mph" presetSubtype="0" repeatCount="5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animClr clrSpc="rgb" dir="cw">
                                      <p:cBhvr>
                                        <p:cTn id="42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43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e feud-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mph" presetSubtype="0" repeatCount="5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animClr clrSpc="rgb" dir="cw">
                                      <p:cBhvr>
                                        <p:cTn id="55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56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e feud-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mph" presetSubtype="0" repeatCount="5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7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animClr clrSpc="rgb" dir="cw">
                                      <p:cBhvr>
                                        <p:cTn id="68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69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e feud-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6" grpId="0" animBg="1"/>
      <p:bldP spid="6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ình nền Powerpoint đẹp tạo nên một Slide chuyên nghiệ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9144000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3657600"/>
            <a:ext cx="2266950" cy="2814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loud Callout 7"/>
          <p:cNvSpPr/>
          <p:nvPr/>
        </p:nvSpPr>
        <p:spPr>
          <a:xfrm>
            <a:off x="1138236" y="275843"/>
            <a:ext cx="6742579" cy="3381757"/>
          </a:xfrm>
          <a:prstGeom prst="cloudCallout">
            <a:avLst>
              <a:gd name="adj1" fmla="val -37478"/>
              <a:gd name="adj2" fmla="val 94986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AutoShape 7" descr="Hình ảnh Dấu Chấm Hỏi, Câu Hỏi Clipart, Dấu Hỏi Sáng Tạo, Nghi Ngờ miễn phí  tải tập tin PNG PSDComment và Vector"/>
          <p:cNvSpPr>
            <a:spLocks noChangeAspect="1" noChangeArrowheads="1"/>
          </p:cNvSpPr>
          <p:nvPr/>
        </p:nvSpPr>
        <p:spPr bwMode="auto">
          <a:xfrm>
            <a:off x="307975" y="795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7337">
            <a:off x="5113838" y="4003305"/>
            <a:ext cx="2543948" cy="2543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905000" y="1029598"/>
                <a:ext cx="5562600" cy="22787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Hai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vòi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nước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cùng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chảy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vào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một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cái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bể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không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có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nước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.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Trong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một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giờ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vòi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nhất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chảy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vào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được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bể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vòi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hai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chảy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vào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được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bể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.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Hỏi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trong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một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giờ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cả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hai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vòi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chảy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được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bao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nhiêu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phần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bể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?</a:t>
                </a: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0" y="1029598"/>
                <a:ext cx="5562600" cy="2278765"/>
              </a:xfrm>
              <a:prstGeom prst="rect">
                <a:avLst/>
              </a:prstGeom>
              <a:blipFill rotWithShape="1">
                <a:blip r:embed="rId5"/>
                <a:stretch>
                  <a:fillRect l="-1754" t="-2139" r="-877" b="-40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581401" y="4453213"/>
                <a:ext cx="1525602" cy="7042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den>
                    </m:f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/>
                        <a:cs typeface="Times New Roman" pitchFamily="18" charset="0"/>
                      </a:rPr>
                      <m:t>+ </m:t>
                    </m:r>
                    <m:f>
                      <m:fPr>
                        <m:ctrlPr>
                          <a:rPr lang="en-US" sz="2800" i="1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8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= ?  </a:t>
                </a:r>
                <a:endParaRPr lang="en-US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1401" y="4453213"/>
                <a:ext cx="1525602" cy="704295"/>
              </a:xfrm>
              <a:prstGeom prst="rect">
                <a:avLst/>
              </a:prstGeom>
              <a:blipFill rotWithShape="1">
                <a:blip r:embed="rId6"/>
                <a:stretch>
                  <a:fillRect r="-19600" b="-104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5332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9144000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530" name="AutoShape 2"/>
          <p:cNvSpPr>
            <a:spLocks noChangeArrowheads="1"/>
          </p:cNvSpPr>
          <p:nvPr/>
        </p:nvSpPr>
        <p:spPr bwMode="auto">
          <a:xfrm>
            <a:off x="661851" y="1257300"/>
            <a:ext cx="7620000" cy="4267200"/>
          </a:xfrm>
          <a:prstGeom prst="horizontalScroll">
            <a:avLst>
              <a:gd name="adj" fmla="val 6324"/>
            </a:avLst>
          </a:prstGeom>
          <a:gradFill rotWithShape="1">
            <a:gsLst>
              <a:gs pos="0">
                <a:srgbClr val="DDDDDD"/>
              </a:gs>
              <a:gs pos="100000">
                <a:srgbClr val="00FFFF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9900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>
              <a:solidFill>
                <a:prstClr val="black"/>
              </a:solidFill>
            </a:endParaRPr>
          </a:p>
        </p:txBody>
      </p:sp>
      <p:pic>
        <p:nvPicPr>
          <p:cNvPr id="22531" name="Picture 3" descr="huy0002"/>
          <p:cNvPicPr>
            <a:picLocks noChangeAspect="1" noChangeArrowheads="1"/>
          </p:cNvPicPr>
          <p:nvPr/>
        </p:nvPicPr>
        <p:blipFill>
          <a:blip r:embed="rId3">
            <a:lum bright="6000" contrast="1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80" t="70937" r="26047" b="9718"/>
          <a:stretch>
            <a:fillRect/>
          </a:stretch>
        </p:blipFill>
        <p:spPr bwMode="auto">
          <a:xfrm>
            <a:off x="5847852" y="1547812"/>
            <a:ext cx="2344737" cy="368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861560" y="1828800"/>
            <a:ext cx="4968875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 dirty="0">
                <a:solidFill>
                  <a:prstClr val="black"/>
                </a:solidFill>
              </a:rPr>
              <a:t>- Ôn kiến thức “Phép cộng phân số”</a:t>
            </a:r>
            <a:r>
              <a:rPr lang="en-US" sz="2400" b="0" dirty="0">
                <a:solidFill>
                  <a:prstClr val="black"/>
                </a:solidFill>
              </a:rPr>
              <a:t>.</a:t>
            </a:r>
          </a:p>
          <a:p>
            <a:pPr eaLnBrk="1" hangingPunct="1"/>
            <a:r>
              <a:rPr lang="en-US" sz="2400" dirty="0">
                <a:solidFill>
                  <a:prstClr val="black"/>
                </a:solidFill>
              </a:rPr>
              <a:t>- Làm bài </a:t>
            </a:r>
            <a:r>
              <a:rPr lang="en-US" sz="2400" dirty="0" err="1">
                <a:solidFill>
                  <a:prstClr val="black"/>
                </a:solidFill>
              </a:rPr>
              <a:t>tập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smtClean="0">
                <a:solidFill>
                  <a:prstClr val="black"/>
                </a:solidFill>
              </a:rPr>
              <a:t>6.21; 6.22;6.24 </a:t>
            </a:r>
            <a:r>
              <a:rPr lang="en-US" sz="2400" dirty="0">
                <a:solidFill>
                  <a:prstClr val="black"/>
                </a:solidFill>
              </a:rPr>
              <a:t>(SGK/18)</a:t>
            </a:r>
          </a:p>
          <a:p>
            <a:pPr eaLnBrk="1" hangingPunct="1"/>
            <a:r>
              <a:rPr lang="en-US" sz="2400" dirty="0">
                <a:solidFill>
                  <a:prstClr val="black"/>
                </a:solidFill>
              </a:rPr>
              <a:t>- Chuẩn bị trước phần còn lại: “</a:t>
            </a:r>
            <a:r>
              <a:rPr lang="en-US" sz="2400" dirty="0" err="1">
                <a:solidFill>
                  <a:prstClr val="black"/>
                </a:solidFill>
              </a:rPr>
              <a:t>Phép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</a:rPr>
              <a:t>trừ</a:t>
            </a:r>
            <a:r>
              <a:rPr lang="en-US" sz="2400" dirty="0" smtClean="0">
                <a:solidFill>
                  <a:prstClr val="black"/>
                </a:solidFill>
              </a:rPr>
              <a:t> </a:t>
            </a:r>
            <a:r>
              <a:rPr lang="en-US" sz="2400" dirty="0">
                <a:solidFill>
                  <a:prstClr val="black"/>
                </a:solidFill>
              </a:rPr>
              <a:t>phân số”.</a:t>
            </a:r>
          </a:p>
          <a:p>
            <a:pPr lvl="1" eaLnBrk="1" hangingPunct="1">
              <a:spcBef>
                <a:spcPct val="50000"/>
              </a:spcBef>
            </a:pP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22533" name="Text Box 58"/>
          <p:cNvSpPr txBox="1">
            <a:spLocks noChangeArrowheads="1"/>
          </p:cNvSpPr>
          <p:nvPr/>
        </p:nvSpPr>
        <p:spPr bwMode="auto">
          <a:xfrm>
            <a:off x="2514600" y="781116"/>
            <a:ext cx="4114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>
                <a:solidFill>
                  <a:srgbClr val="0000FF"/>
                </a:solidFill>
              </a:rPr>
              <a:t> Hướng dẫn về</a:t>
            </a:r>
            <a:r>
              <a:rPr lang="en-US" sz="2800" i="1" dirty="0">
                <a:solidFill>
                  <a:srgbClr val="0000FF"/>
                </a:solidFill>
              </a:rPr>
              <a:t> </a:t>
            </a:r>
            <a:r>
              <a:rPr lang="en-US" sz="2800" dirty="0">
                <a:solidFill>
                  <a:srgbClr val="0000FF"/>
                </a:solidFill>
              </a:rPr>
              <a:t>nhà</a:t>
            </a:r>
          </a:p>
        </p:txBody>
      </p:sp>
    </p:spTree>
    <p:extLst>
      <p:ext uri="{BB962C8B-B14F-4D97-AF65-F5344CB8AC3E}">
        <p14:creationId xmlns:p14="http://schemas.microsoft.com/office/powerpoint/2010/main" val="338818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endSnd/>
        </p:sndAc>
      </p:transition>
    </mc:Choice>
    <mc:Fallback xmlns="">
      <p:transition spd="slow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Text Box 2"/>
          <p:cNvSpPr txBox="1">
            <a:spLocks noChangeArrowheads="1"/>
          </p:cNvSpPr>
          <p:nvPr/>
        </p:nvSpPr>
        <p:spPr bwMode="auto">
          <a:xfrm>
            <a:off x="304802" y="416330"/>
            <a:ext cx="8839200" cy="102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61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Xin</a:t>
            </a:r>
            <a:r>
              <a:rPr lang="en-US" sz="61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1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61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1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61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1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61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1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ơn</a:t>
            </a:r>
            <a:r>
              <a:rPr lang="en-US" sz="61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en-US" sz="61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9" name="Picture 3" descr="Copy of TULIP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2" y="4070370"/>
            <a:ext cx="1552575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4" descr="Copy of TULIP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1" y="5524500"/>
            <a:ext cx="155257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5" descr="Copy of TULIP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2825" y="4121150"/>
            <a:ext cx="1550988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6" descr="Copy of TULIP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2" y="5524500"/>
            <a:ext cx="155257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7" descr="Copy of TULIP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4813" y="3505200"/>
            <a:ext cx="23622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Picture 8" descr="Copy of TULIP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3505200"/>
            <a:ext cx="23622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5" name="Picture 9" descr="Copy of TULIP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2427" y="5486400"/>
            <a:ext cx="155257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6" name="Picture 10" descr="Copy of TULIP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3284538"/>
            <a:ext cx="32004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7" name="Picture 11" descr="Copy of TULIP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027" y="5524500"/>
            <a:ext cx="155257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8" name="Picture 12" descr="Copy of TULIP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7" y="5318125"/>
            <a:ext cx="155257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9" name="Picture 13" descr="Copy of TULIP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5300663"/>
            <a:ext cx="155257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6446" name="Picture 14" descr="AG00373_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6050" flipH="1">
            <a:off x="-448234" y="1314246"/>
            <a:ext cx="22098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6447" name="j021576.wav">
            <a:hlinkClick r:id="" action="ppaction://media"/>
          </p:cNvPr>
          <p:cNvPicPr>
            <a:picLocks noGrp="1" noChangeAspect="1" noChangeArrowheads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2888" y="6084888"/>
            <a:ext cx="609600" cy="609600"/>
          </a:xfrm>
        </p:spPr>
      </p:pic>
      <p:pic>
        <p:nvPicPr>
          <p:cNvPr id="146448" name="Picture 16" descr="3d butterfly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68103" flipH="1">
            <a:off x="546101" y="3409950"/>
            <a:ext cx="1122363" cy="91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6449" name="Picture 17" descr="3DBUTT~1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110" y="2384425"/>
            <a:ext cx="1230313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6450" name="Picture 18" descr="3d butterfly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22377">
            <a:off x="5334001" y="1524000"/>
            <a:ext cx="977900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95" name="Picture 19" descr="AG00130_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4508500"/>
            <a:ext cx="914400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96" name="Picture 20" descr="AG00130_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4652963"/>
            <a:ext cx="914400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97" name="Picture 21" descr="34642589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411" y="4838700"/>
            <a:ext cx="2717801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98" name="Picture 22" descr="34642589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676" y="4929188"/>
            <a:ext cx="2717800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99" name="Picture 23" descr="34642589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4797425"/>
            <a:ext cx="2717800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00" name="Picture 24" descr="Copy of TULIP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3519488"/>
            <a:ext cx="32004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01" name="Picture 25" descr="Copy of TULIP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0975" y="3429000"/>
            <a:ext cx="32004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13" descr="girl_graduate_waving_md_clr.gif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53" y="3595186"/>
            <a:ext cx="1757053" cy="2668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02439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6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6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" presetClass="emph" presetSubtype="2" repeatCount="indefinite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1464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A10A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6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46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A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6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12101 0.16882 C -0.12101 0.24468 -0.08351 0.30689 -0.03768 0.30689 C 0.01597 0.30689 0.03576 0.23797 0.04392 0.19634 L 0.05243 0.1413 C 0.06076 0.09967 0.08142 0.03075 0.14236 0.03075 C 0.18142 0.03075 0.22587 0.09297 0.22587 0.16882 C 0.22587 0.24468 0.18142 0.30689 0.14236 0.30689 C 0.08142 0.30689 0.06076 0.23797 0.05243 0.19634 L 0.04392 0.1413 C 0.03576 0.09967 0.01597 0.03075 -0.03768 0.03075 C -0.08351 0.03075 -0.12101 0.09297 -0.11111 0.182 C -0.11111 0.18223 -0.12101 0.16882 -0.12101 0.16905 Z " pathEditMode="relative" rAng="0" ptsTypes="ffFffffFffff">
                                      <p:cBhvr>
                                        <p:cTn id="18" dur="3000" fill="hold"/>
                                        <p:tgtEl>
                                          <p:spTgt spid="1464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44" y="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29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24 0.00116 C 0.13038 -0.02243 0.13854 -0.04833 0.14636 -0.08164 C 0.16806 -0.17599 0.17379 -0.26827 0.15781 -0.28238 C 0.14184 -0.2988 0.11094 -0.23265 0.08941 -0.1383 C 0.07795 -0.08858 0.07118 -0.0414 0.06893 -0.00578 C 0.06545 0.02266 0.06424 0.05065 0.06424 0.08395 C 0.06424 0.19033 0.07917 0.27798 0.09636 0.27798 C 0.11337 0.27798 0.12813 0.19033 0.12813 0.08395 C 0.12813 0.03469 0.12483 -0.01318 0.1191 -0.04602 C 0.11667 -0.07424 0.11094 -0.105 0.10434 -0.13575 C 0.0816 -0.23265 0.0507 -0.2988 0.03455 -0.28238 C 0.01875 -0.26573 0.02448 -0.17599 0.04722 -0.07909 C 0.05643 -0.034 0.06893 0.0037 0.0816 0.0296 C 0.09063 0.05319 0.10087 0.0747 0.11459 0.09574 C 0.15556 0.16397 0.19653 0.19496 0.20799 0.16651 C 0.21823 0.1383 0.19549 0.06013 0.15434 -0.00578 C 0.13733 -0.034 0.1191 -0.05527 0.10434 -0.06961 C 0.09063 -0.08349 0.07344 -0.09551 0.05521 -0.10245 C 0.00521 -0.12627 -0.03819 -0.11933 -0.04149 -0.08164 C -0.046 -0.04602 -0.0085 0.00116 0.0415 0.02498 C 0.06424 0.03469 0.08611 0.03885 0.10313 0.03654 C 0.11788 0.03654 0.13403 0.03168 0.15104 0.02498 C 0.20104 0.00116 0.23889 -0.04833 0.23403 -0.08349 C 0.23073 -0.11933 0.18733 -0.12858 0.13733 -0.105 C 0.11337 -0.0932 0.09167 -0.07655 0.07691 -0.05805 C 0.06424 -0.04348 0.05191 -0.02706 0.0382 -0.00578 C -0.00173 0.0629 -0.02569 0.1383 -0.01423 0.16651 C -0.00399 0.19496 0.0382 0.16397 0.07795 0.09806 C 0.0974 0.06499 0.11337 0.03168 0.1224 0.00116 Z " pathEditMode="relative" rAng="0" ptsTypes="fffffffffffffffffffffffffffff">
                                      <p:cBhvr>
                                        <p:cTn id="20" dur="5000" fill="hold"/>
                                        <p:tgtEl>
                                          <p:spTgt spid="1464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4" y="-115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181 -0.04676 C -0.15973 0.13195 -0.15278 0.25996 -0.14584 0.25996 C -0.13889 0.25996 -0.13282 0.13195 -0.13073 -0.04676 C -0.12778 0.13195 -0.12188 0.25996 -0.11476 0.25996 C -0.10782 0.25996 -0.10174 0.13195 -0.09983 -0.04676 C -0.09688 0.13195 -0.0908 0.25996 -0.08386 0.25996 C -0.07674 0.25996 -0.0698 0.13195 -0.06789 -0.04676 C -0.0658 0.13195 -0.05973 0.25996 -0.05174 0.25996 C -0.04584 0.25996 -0.03889 0.13195 -0.03681 -0.04676 C -0.03473 0.13195 -0.02778 0.25996 -0.02084 0.25996 C -0.01389 0.25996 -0.00782 0.13195 -0.00573 -0.04676 C -0.00278 0.13195 0.00312 0.25996 0.01024 0.25996 C 0.01718 0.25996 0.02326 0.13195 0.02621 -0.04676 C 0.02812 0.13195 0.0342 0.25996 0.04114 0.25996 C 0.04826 0.25996 0.0552 0.13195 0.05711 -0.04676 C 0.0592 0.13195 0.06527 0.25996 0.07326 0.25996 C 0.0802 0.25996 0.08611 0.13195 0.08819 -0.04676 " pathEditMode="relative" rAng="0" ptsTypes="fffffffffffffffff">
                                      <p:cBhvr>
                                        <p:cTn id="22" dur="5000" fill="hold"/>
                                        <p:tgtEl>
                                          <p:spTgt spid="1464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5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6447"/>
                </p:tgtEl>
              </p:cMediaNode>
            </p:audio>
          </p:childTnLst>
        </p:cTn>
      </p:par>
    </p:tnLst>
    <p:bldLst>
      <p:bldP spid="146434" grpId="0" autoUpdateAnimBg="0"/>
      <p:bldP spid="14643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9144000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9" y="381000"/>
            <a:ext cx="7848601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630391" y="2743220"/>
            <a:ext cx="784860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PHÉP CỘNG VÀ PHÉP TRỪ </a:t>
            </a:r>
          </a:p>
          <a:p>
            <a:pPr algn="ctr"/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PHÂN SỐ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62400" y="2096889"/>
            <a:ext cx="16979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Bài</a:t>
            </a:r>
            <a:r>
              <a:rPr 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25: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273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xmlns="" id="{EECC2E70-B157-439F-8B35-36D02AAB9593}"/>
              </a:ext>
            </a:extLst>
          </p:cNvPr>
          <p:cNvSpPr/>
          <p:nvPr/>
        </p:nvSpPr>
        <p:spPr>
          <a:xfrm>
            <a:off x="228610" y="2191407"/>
            <a:ext cx="1639615" cy="2081048"/>
          </a:xfrm>
          <a:prstGeom prst="ellipse">
            <a:avLst/>
          </a:prstGeom>
          <a:solidFill>
            <a:srgbClr val="00B0F0"/>
          </a:solidFill>
          <a:ln w="28575">
            <a:solidFill>
              <a:srgbClr val="FF000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NỘI DUNG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16BD561D-AD4E-4D1B-BF7A-996A5F1E4F55}"/>
              </a:ext>
            </a:extLst>
          </p:cNvPr>
          <p:cNvSpPr/>
          <p:nvPr/>
        </p:nvSpPr>
        <p:spPr>
          <a:xfrm>
            <a:off x="2636785" y="1738150"/>
            <a:ext cx="5474576" cy="512379"/>
          </a:xfrm>
          <a:prstGeom prst="roundRect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 CỘNG HAI PHÂN SỐ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7DD4EEA8-55FA-4ADF-8836-57394D7E1DB6}"/>
              </a:ext>
            </a:extLst>
          </p:cNvPr>
          <p:cNvSpPr/>
          <p:nvPr/>
        </p:nvSpPr>
        <p:spPr>
          <a:xfrm>
            <a:off x="2636785" y="2819400"/>
            <a:ext cx="5474576" cy="838200"/>
          </a:xfrm>
          <a:prstGeom prst="roundRect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 </a:t>
            </a:r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 CỦA </a:t>
            </a:r>
          </a:p>
          <a:p>
            <a:pPr algn="ctr"/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 CỘNG PHÂN SỐ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6BE78442-E5D2-4BD4-B278-0A69E685D9BA}"/>
              </a:ext>
            </a:extLst>
          </p:cNvPr>
          <p:cNvSpPr/>
          <p:nvPr/>
        </p:nvSpPr>
        <p:spPr>
          <a:xfrm>
            <a:off x="2636785" y="4173942"/>
            <a:ext cx="5474576" cy="512379"/>
          </a:xfrm>
          <a:prstGeom prst="roundRect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xmlns="" id="{C60AAC92-67A1-4A4F-98BA-45F99A357C0D}"/>
              </a:ext>
            </a:extLst>
          </p:cNvPr>
          <p:cNvCxnSpPr>
            <a:cxnSpLocks/>
            <a:stCxn id="2" idx="6"/>
            <a:endCxn id="3" idx="1"/>
          </p:cNvCxnSpPr>
          <p:nvPr/>
        </p:nvCxnSpPr>
        <p:spPr>
          <a:xfrm flipV="1">
            <a:off x="1868217" y="1994360"/>
            <a:ext cx="768568" cy="123759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xmlns="" id="{B3C00732-3ADD-45CB-A501-5C63A212EB06}"/>
              </a:ext>
            </a:extLst>
          </p:cNvPr>
          <p:cNvCxnSpPr>
            <a:cxnSpLocks/>
            <a:stCxn id="2" idx="6"/>
            <a:endCxn id="4" idx="1"/>
          </p:cNvCxnSpPr>
          <p:nvPr/>
        </p:nvCxnSpPr>
        <p:spPr>
          <a:xfrm>
            <a:off x="1868217" y="3231951"/>
            <a:ext cx="768568" cy="656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xmlns="" id="{769B4055-73EB-4054-9929-85B787983378}"/>
              </a:ext>
            </a:extLst>
          </p:cNvPr>
          <p:cNvCxnSpPr>
            <a:cxnSpLocks/>
            <a:stCxn id="2" idx="6"/>
            <a:endCxn id="8" idx="1"/>
          </p:cNvCxnSpPr>
          <p:nvPr/>
        </p:nvCxnSpPr>
        <p:spPr>
          <a:xfrm>
            <a:off x="1868217" y="3231932"/>
            <a:ext cx="768568" cy="119818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987541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9144000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07835" y="1045458"/>
            <a:ext cx="4926349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Phép cộng hai phân số</a:t>
            </a:r>
          </a:p>
        </p:txBody>
      </p:sp>
      <p:sp>
        <p:nvSpPr>
          <p:cNvPr id="7" name="Bevel 6"/>
          <p:cNvSpPr/>
          <p:nvPr/>
        </p:nvSpPr>
        <p:spPr>
          <a:xfrm>
            <a:off x="460375" y="457200"/>
            <a:ext cx="8302625" cy="630942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600" b="1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Bài </a:t>
            </a:r>
            <a:r>
              <a:rPr lang="en-US" sz="2600" b="1" dirty="0" smtClean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25</a:t>
            </a:r>
            <a:r>
              <a:rPr lang="vi-VN" sz="2600" b="1" dirty="0" smtClean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: </a:t>
            </a:r>
            <a:r>
              <a:rPr lang="vi-VN" sz="2600" b="1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PHÉP </a:t>
            </a:r>
            <a:r>
              <a:rPr lang="en-US" sz="2600" b="1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CỘNG VÀ PHÉP TRỪ</a:t>
            </a:r>
            <a:r>
              <a:rPr lang="vi-VN" sz="2600" b="1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PHÂN </a:t>
            </a:r>
            <a:r>
              <a:rPr lang="vi-VN" sz="2600" b="1" dirty="0" smtClean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SỐ</a:t>
            </a:r>
            <a:r>
              <a:rPr lang="en-US" sz="2600" b="1" dirty="0" smtClean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( T1)</a:t>
            </a:r>
            <a:endParaRPr lang="vi-VN" sz="2600" b="1" dirty="0">
              <a:solidFill>
                <a:prstClr val="black">
                  <a:lumMod val="95000"/>
                  <a:lumOff val="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9" name="AutoShape 6" descr="File thiết kế áo thời trang - qoobee nháy mắt thắc mắc - 123Design.or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98986" y="1980475"/>
                <a:ext cx="8025401" cy="9934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HĐ1: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Em</a:t>
                </a:r>
                <a:r>
                  <a:rPr lang="en-US" sz="2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hãy</a:t>
                </a:r>
                <a:r>
                  <a:rPr lang="en-US" sz="2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nhắc</a:t>
                </a:r>
                <a:r>
                  <a:rPr lang="en-US" sz="2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lại</a:t>
                </a:r>
                <a:r>
                  <a:rPr lang="en-US" sz="2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quy</a:t>
                </a:r>
                <a:r>
                  <a:rPr lang="en-US" sz="2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tắc</a:t>
                </a:r>
                <a:r>
                  <a:rPr lang="en-US" sz="2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cộng</a:t>
                </a:r>
                <a:r>
                  <a:rPr lang="en-US" sz="2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hai</a:t>
                </a:r>
                <a:r>
                  <a:rPr lang="en-US" sz="2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2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2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cùng</a:t>
                </a:r>
                <a:r>
                  <a:rPr lang="en-US" sz="2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mẫu</a:t>
                </a:r>
                <a:endParaRPr lang="en-US" sz="24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tử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2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mẫu</a:t>
                </a:r>
                <a:r>
                  <a:rPr lang="en-US" sz="2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dương</a:t>
                </a:r>
                <a:r>
                  <a:rPr lang="en-US" sz="2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:r>
                  <a:rPr lang="en-US" sz="2400" b="1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rồi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tính</a:t>
                </a:r>
                <a:r>
                  <a:rPr lang="en-US" sz="2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các</a:t>
                </a:r>
                <a:r>
                  <a:rPr lang="en-US" sz="2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tổng</a:t>
                </a:r>
                <a:r>
                  <a:rPr lang="en-US" sz="2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𝟏𝟏</m:t>
                        </m:r>
                      </m:den>
                    </m:f>
                    <m:r>
                      <a:rPr lang="en-US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2400" b="1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𝟏𝟏</m:t>
                        </m:r>
                      </m:den>
                    </m:f>
                    <m:r>
                      <a:rPr lang="en-US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𝒗</m:t>
                    </m:r>
                    <m:r>
                      <a:rPr lang="en-US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à </m:t>
                    </m:r>
                    <m:f>
                      <m:fPr>
                        <m:ctrlPr>
                          <a:rPr lang="en-US" sz="2400" b="1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𝟏𝟐</m:t>
                        </m:r>
                      </m:den>
                    </m:f>
                    <m:r>
                      <a:rPr lang="en-US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2400" b="1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𝟏𝟐</m:t>
                        </m:r>
                      </m:den>
                    </m:f>
                  </m:oMath>
                </a14:m>
                <a:endParaRPr lang="en-US" sz="24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986" y="1980475"/>
                <a:ext cx="8025401" cy="993413"/>
              </a:xfrm>
              <a:prstGeom prst="rect">
                <a:avLst/>
              </a:prstGeom>
              <a:blipFill rotWithShape="1">
                <a:blip r:embed="rId3"/>
                <a:stretch>
                  <a:fillRect l="-1139" t="-4908" b="-49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707835" y="2971800"/>
            <a:ext cx="767416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7835" y="4275708"/>
            <a:ext cx="76741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tắc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66800" y="1593273"/>
            <a:ext cx="436850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>
                <a:solidFill>
                  <a:srgbClr val="F79646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  <a:sym typeface="Wingdings 2"/>
              </a:rPr>
              <a:t> </a:t>
            </a:r>
            <a:r>
              <a:rPr lang="en-US" sz="2500" b="1" dirty="0">
                <a:solidFill>
                  <a:srgbClr val="F79646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Cộng hai phân </a:t>
            </a:r>
            <a:r>
              <a:rPr lang="en-US" sz="2500" b="1" dirty="0" err="1">
                <a:solidFill>
                  <a:srgbClr val="F79646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500" b="1" dirty="0">
                <a:solidFill>
                  <a:srgbClr val="F79646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F79646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500" b="1" dirty="0" smtClean="0">
                <a:solidFill>
                  <a:srgbClr val="F79646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>
                <a:solidFill>
                  <a:srgbClr val="F79646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mẫu</a:t>
            </a:r>
          </a:p>
        </p:txBody>
      </p:sp>
    </p:spTree>
    <p:extLst>
      <p:ext uri="{BB962C8B-B14F-4D97-AF65-F5344CB8AC3E}">
        <p14:creationId xmlns:p14="http://schemas.microsoft.com/office/powerpoint/2010/main" val="2059582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1600200" y="4800600"/>
            <a:ext cx="19050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371600" y="4800600"/>
            <a:ext cx="22860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9144000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Flowchart: Alternate Process 8"/>
          <p:cNvSpPr/>
          <p:nvPr/>
        </p:nvSpPr>
        <p:spPr>
          <a:xfrm>
            <a:off x="533400" y="1676400"/>
            <a:ext cx="3733800" cy="472440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3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Quy tắc cộng hai phân số cùng mẫu: </a:t>
            </a:r>
          </a:p>
          <a:p>
            <a:pPr algn="just"/>
            <a:r>
              <a:rPr lang="en-US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Muốn cộng hai phân số có cùng mẫu số, ta cộng tử số với nhau và giữ nguyên mẫu số.</a:t>
            </a:r>
          </a:p>
          <a:p>
            <a:endParaRPr lang="en-US" sz="30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3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343409" y="1524000"/>
            <a:ext cx="4267201" cy="48768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000" b="1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Áp dụng:</a:t>
            </a:r>
          </a:p>
          <a:p>
            <a:pPr algn="ctr">
              <a:lnSpc>
                <a:spcPct val="150000"/>
              </a:lnSpc>
            </a:pPr>
            <a:endParaRPr lang="en-US" sz="3000" b="1" u="sng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endParaRPr lang="en-US" sz="3000" b="1" u="sng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endParaRPr lang="en-US" sz="3000" b="1" u="sng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endParaRPr lang="en-US" sz="3000" b="1" u="sng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endParaRPr lang="en-US" sz="3000" b="1" u="sng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endParaRPr lang="en-US" sz="3000" b="1" u="sng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78427" y="979929"/>
            <a:ext cx="4926349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Phép cộng hai phân số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485900" y="4648200"/>
            <a:ext cx="1905000" cy="914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5924727"/>
              </p:ext>
            </p:extLst>
          </p:nvPr>
        </p:nvGraphicFramePr>
        <p:xfrm>
          <a:off x="1543050" y="4724400"/>
          <a:ext cx="17907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68" name="Equation" r:id="rId4" imgW="1790640" imgH="736560" progId="Equation.DSMT4">
                  <p:embed/>
                </p:oleObj>
              </mc:Choice>
              <mc:Fallback>
                <p:oleObj name="Equation" r:id="rId4" imgW="1790640" imgH="7365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43050" y="4724400"/>
                        <a:ext cx="1790700" cy="736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3485958"/>
              </p:ext>
            </p:extLst>
          </p:nvPr>
        </p:nvGraphicFramePr>
        <p:xfrm>
          <a:off x="4343401" y="2540000"/>
          <a:ext cx="11684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69" name="Equation" r:id="rId6" imgW="1168200" imgH="736560" progId="Equation.DSMT4">
                  <p:embed/>
                </p:oleObj>
              </mc:Choice>
              <mc:Fallback>
                <p:oleObj name="Equation" r:id="rId6" imgW="1168200" imgH="7365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343401" y="2540000"/>
                        <a:ext cx="1168400" cy="736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1057401"/>
              </p:ext>
            </p:extLst>
          </p:nvPr>
        </p:nvGraphicFramePr>
        <p:xfrm>
          <a:off x="4343400" y="3429000"/>
          <a:ext cx="13843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70" name="Equation" r:id="rId8" imgW="1384200" imgH="723600" progId="Equation.DSMT4">
                  <p:embed/>
                </p:oleObj>
              </mc:Choice>
              <mc:Fallback>
                <p:oleObj name="Equation" r:id="rId8" imgW="1384200" imgH="723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343400" y="3429000"/>
                        <a:ext cx="1384300" cy="723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2626229"/>
              </p:ext>
            </p:extLst>
          </p:nvPr>
        </p:nvGraphicFramePr>
        <p:xfrm>
          <a:off x="4318002" y="4279900"/>
          <a:ext cx="16129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71" name="Equation" r:id="rId10" imgW="1612800" imgH="736560" progId="Equation.DSMT4">
                  <p:embed/>
                </p:oleObj>
              </mc:Choice>
              <mc:Fallback>
                <p:oleObj name="Equation" r:id="rId10" imgW="1612800" imgH="7365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318002" y="4279900"/>
                        <a:ext cx="1612900" cy="736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4280048"/>
              </p:ext>
            </p:extLst>
          </p:nvPr>
        </p:nvGraphicFramePr>
        <p:xfrm>
          <a:off x="5562600" y="2540000"/>
          <a:ext cx="20066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72" name="Equation" r:id="rId12" imgW="2006280" imgH="736560" progId="Equation.DSMT4">
                  <p:embed/>
                </p:oleObj>
              </mc:Choice>
              <mc:Fallback>
                <p:oleObj name="Equation" r:id="rId12" imgW="2006280" imgH="73656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2540000"/>
                        <a:ext cx="20066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6609006"/>
              </p:ext>
            </p:extLst>
          </p:nvPr>
        </p:nvGraphicFramePr>
        <p:xfrm>
          <a:off x="5764213" y="3429000"/>
          <a:ext cx="23114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73" name="Equation" r:id="rId14" imgW="2311200" imgH="723600" progId="Equation.DSMT4">
                  <p:embed/>
                </p:oleObj>
              </mc:Choice>
              <mc:Fallback>
                <p:oleObj name="Equation" r:id="rId14" imgW="2311200" imgH="723600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64213" y="3429000"/>
                        <a:ext cx="2311400" cy="723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9925549"/>
              </p:ext>
            </p:extLst>
          </p:nvPr>
        </p:nvGraphicFramePr>
        <p:xfrm>
          <a:off x="5924550" y="4279900"/>
          <a:ext cx="26924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74" name="Equation" r:id="rId16" imgW="2692080" imgH="736560" progId="Equation.DSMT4">
                  <p:embed/>
                </p:oleObj>
              </mc:Choice>
              <mc:Fallback>
                <p:oleObj name="Equation" r:id="rId16" imgW="2692080" imgH="736560" progId="Equation.DSMT4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24550" y="4279900"/>
                        <a:ext cx="26924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Bevel 15"/>
          <p:cNvSpPr/>
          <p:nvPr/>
        </p:nvSpPr>
        <p:spPr>
          <a:xfrm>
            <a:off x="460375" y="457200"/>
            <a:ext cx="8302625" cy="630942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600" b="1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Bài </a:t>
            </a:r>
            <a:r>
              <a:rPr lang="en-US" sz="2600" b="1" dirty="0" smtClean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25</a:t>
            </a:r>
            <a:r>
              <a:rPr lang="vi-VN" sz="2600" b="1" dirty="0" smtClean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: </a:t>
            </a:r>
            <a:r>
              <a:rPr lang="vi-VN" sz="2600" b="1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PHÉP </a:t>
            </a:r>
            <a:r>
              <a:rPr lang="en-US" sz="2600" b="1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CỘNG VÀ PHÉP TRỪ</a:t>
            </a:r>
            <a:r>
              <a:rPr lang="vi-VN" sz="2600" b="1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PHÂN </a:t>
            </a:r>
            <a:r>
              <a:rPr lang="vi-VN" sz="2600" b="1" dirty="0" smtClean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SỐ</a:t>
            </a:r>
            <a:r>
              <a:rPr lang="en-US" sz="2600" b="1" dirty="0" smtClean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( T1)</a:t>
            </a:r>
            <a:endParaRPr lang="vi-VN" sz="2600" b="1" dirty="0">
              <a:solidFill>
                <a:prstClr val="black">
                  <a:lumMod val="95000"/>
                  <a:lumOff val="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7606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7937"/>
            <a:ext cx="9144000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07835" y="1045458"/>
            <a:ext cx="4926349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Phép cộng hai phân số</a:t>
            </a:r>
          </a:p>
        </p:txBody>
      </p:sp>
      <p:sp>
        <p:nvSpPr>
          <p:cNvPr id="7" name="Bevel 6"/>
          <p:cNvSpPr/>
          <p:nvPr/>
        </p:nvSpPr>
        <p:spPr>
          <a:xfrm>
            <a:off x="307976" y="457200"/>
            <a:ext cx="8150224" cy="630942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600" b="1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Bài </a:t>
            </a:r>
            <a:r>
              <a:rPr lang="en-US" sz="2600" b="1" dirty="0" smtClean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25</a:t>
            </a:r>
            <a:r>
              <a:rPr lang="vi-VN" sz="2600" b="1" dirty="0" smtClean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: </a:t>
            </a:r>
            <a:r>
              <a:rPr lang="vi-VN" sz="2600" b="1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PHÉP </a:t>
            </a:r>
            <a:r>
              <a:rPr lang="en-US" sz="2600" b="1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CỘNG VÀ PHÉP TRỪ</a:t>
            </a:r>
            <a:r>
              <a:rPr lang="vi-VN" sz="2600" b="1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PHÂN </a:t>
            </a:r>
            <a:r>
              <a:rPr lang="vi-VN" sz="2600" b="1" dirty="0" smtClean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SỐ</a:t>
            </a:r>
            <a:r>
              <a:rPr lang="en-US" sz="2600" b="1" dirty="0" smtClean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( T1)</a:t>
            </a:r>
            <a:endParaRPr lang="vi-VN" sz="2600" b="1" dirty="0">
              <a:solidFill>
                <a:prstClr val="black">
                  <a:lumMod val="95000"/>
                  <a:lumOff val="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9" name="AutoShape 6" descr="File thiết kế áo thời trang - qoobee nháy mắt thắc mắc - 123Design.or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-228600" y="4191000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   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66800" y="1593273"/>
            <a:ext cx="5303055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>
                <a:solidFill>
                  <a:srgbClr val="F79646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  <a:sym typeface="Wingdings 2"/>
              </a:rPr>
              <a:t> </a:t>
            </a:r>
            <a:r>
              <a:rPr lang="en-US" sz="2500" b="1" dirty="0">
                <a:solidFill>
                  <a:srgbClr val="F79646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Cộng hai phân </a:t>
            </a:r>
            <a:r>
              <a:rPr lang="en-US" sz="2500" b="1" dirty="0" err="1">
                <a:solidFill>
                  <a:srgbClr val="F79646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500" b="1" dirty="0">
                <a:solidFill>
                  <a:srgbClr val="F79646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F79646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500" b="1" dirty="0" smtClean="0">
                <a:solidFill>
                  <a:srgbClr val="F79646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F79646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500" b="1" dirty="0" smtClean="0">
                <a:solidFill>
                  <a:srgbClr val="F79646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>
                <a:solidFill>
                  <a:srgbClr val="F79646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mẫu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77043" y="2100234"/>
                <a:ext cx="7732713" cy="18220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4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anose="02020603050405020304" pitchFamily="18" charset="0"/>
                  </a:rPr>
                  <a:t>HĐ2</a:t>
                </a:r>
                <a:r>
                  <a:rPr lang="en-US" sz="2400" b="1" dirty="0">
                    <a:solidFill>
                      <a:srgbClr val="002060"/>
                    </a:solidFill>
                    <a:latin typeface="Times New Roman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Để</a:t>
                </a:r>
                <a:r>
                  <a:rPr lang="en-US" sz="2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thực</a:t>
                </a:r>
                <a:r>
                  <a:rPr lang="en-US" sz="2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hiện</a:t>
                </a:r>
                <a:r>
                  <a:rPr lang="en-US" sz="2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phép</a:t>
                </a:r>
                <a:r>
                  <a:rPr lang="en-US" sz="2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cộng</a:t>
                </a:r>
                <a:r>
                  <a:rPr lang="en-US" sz="2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  <m:r>
                      <a:rPr lang="en-US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thì</a:t>
                </a:r>
                <a:r>
                  <a:rPr lang="en-US" sz="2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chúng</a:t>
                </a:r>
                <a:r>
                  <a:rPr lang="en-US" sz="2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ta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làm</a:t>
                </a:r>
                <a:r>
                  <a:rPr lang="en-US" sz="2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như</a:t>
                </a:r>
                <a:r>
                  <a:rPr lang="en-US" sz="2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thế</a:t>
                </a:r>
                <a:r>
                  <a:rPr lang="en-US" sz="2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nào</a:t>
                </a:r>
                <a:r>
                  <a:rPr lang="en-US" sz="2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</a:t>
                </a:r>
              </a:p>
              <a:p>
                <a:endParaRPr lang="en-US" sz="24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043" y="2100234"/>
                <a:ext cx="7732713" cy="1822037"/>
              </a:xfrm>
              <a:prstGeom prst="rect">
                <a:avLst/>
              </a:prstGeom>
              <a:blipFill rotWithShape="1">
                <a:blip r:embed="rId3"/>
                <a:stretch>
                  <a:fillRect l="-1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61312" y="3475037"/>
                <a:ext cx="7698077" cy="23255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itchFamily="34" charset="0"/>
                  <a:buChar char="•"/>
                </a:pPr>
                <a:r>
                  <a:rPr lang="en-US" sz="2800" b="1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Quy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đồng</a:t>
                </a:r>
                <a:r>
                  <a:rPr lang="en-US" sz="2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mẫu</a:t>
                </a:r>
                <a:r>
                  <a:rPr lang="en-US" sz="2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hai</a:t>
                </a:r>
                <a:r>
                  <a:rPr lang="en-US" sz="2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2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2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206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206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285750" indent="-285750">
                  <a:lnSpc>
                    <a:spcPct val="150000"/>
                  </a:lnSpc>
                  <a:buFont typeface="Arial" pitchFamily="34" charset="0"/>
                  <a:buChar char="•"/>
                </a:pPr>
                <a:r>
                  <a:rPr lang="en-US" sz="28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Sử</a:t>
                </a:r>
                <a:r>
                  <a:rPr lang="en-US" sz="2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dụng</a:t>
                </a:r>
                <a:r>
                  <a:rPr lang="en-US" sz="2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quy</a:t>
                </a:r>
                <a:r>
                  <a:rPr lang="en-US" sz="2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tắc</a:t>
                </a:r>
                <a:r>
                  <a:rPr lang="en-US" sz="2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hai</a:t>
                </a:r>
                <a:r>
                  <a:rPr lang="en-US" sz="2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2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2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cùng</a:t>
                </a:r>
                <a:r>
                  <a:rPr lang="en-US" sz="2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mẫu</a:t>
                </a:r>
                <a:r>
                  <a:rPr lang="en-US" sz="2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để</a:t>
                </a:r>
                <a:r>
                  <a:rPr lang="en-US" sz="2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tính</a:t>
                </a:r>
                <a:r>
                  <a:rPr lang="en-US" sz="2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tổng</a:t>
                </a:r>
                <a:r>
                  <a:rPr lang="en-US" sz="2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hai</a:t>
                </a:r>
                <a:r>
                  <a:rPr lang="en-US" sz="2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2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2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sau</a:t>
                </a:r>
                <a:r>
                  <a:rPr lang="en-US" sz="2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khi</a:t>
                </a:r>
                <a:r>
                  <a:rPr lang="en-US" sz="2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đã</a:t>
                </a:r>
                <a:r>
                  <a:rPr lang="en-US" sz="2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quy</a:t>
                </a:r>
                <a:r>
                  <a:rPr lang="en-US" sz="2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đồng</a:t>
                </a:r>
                <a:r>
                  <a:rPr lang="en-US" sz="2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312" y="3475037"/>
                <a:ext cx="7698077" cy="2325573"/>
              </a:xfrm>
              <a:prstGeom prst="rect">
                <a:avLst/>
              </a:prstGeom>
              <a:blipFill rotWithShape="1">
                <a:blip r:embed="rId4"/>
                <a:stretch>
                  <a:fillRect l="-1426" b="-31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0719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1600200" y="4800600"/>
            <a:ext cx="19050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371600" y="4800600"/>
            <a:ext cx="22860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9144000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Flowchart: Alternate Process 8"/>
          <p:cNvSpPr/>
          <p:nvPr/>
        </p:nvSpPr>
        <p:spPr>
          <a:xfrm>
            <a:off x="533400" y="1143000"/>
            <a:ext cx="3733800" cy="525780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3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6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26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tắc</a:t>
            </a:r>
            <a:r>
              <a:rPr lang="en-US" sz="26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6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6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6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6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6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6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6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600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ta </a:t>
            </a:r>
            <a:r>
              <a:rPr lang="en-US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343409" y="1295400"/>
            <a:ext cx="4267201" cy="51054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000" b="1" u="sng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0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u="sng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0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3000" b="1" u="sng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endParaRPr lang="en-US" sz="3000" b="1" u="sng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endParaRPr lang="en-US" sz="3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endParaRPr lang="en-US" sz="3000" b="1" u="sng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endParaRPr lang="en-US" sz="3000" b="1" u="sng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endParaRPr lang="en-US" sz="3000" b="1" u="sng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endParaRPr lang="en-US" sz="3000" b="1" u="sng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endParaRPr lang="en-US" sz="3000" b="1" u="sng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endParaRPr lang="en-US" sz="3000" b="1" u="sng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38209" y="423124"/>
            <a:ext cx="4926349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Phép cộng hai phân số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4558144" y="2229000"/>
                <a:ext cx="1135246" cy="6183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−</m:t>
                          </m:r>
                          <m:r>
                            <a:rPr lang="en-US" b="1" i="1"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𝟖</m:t>
                          </m:r>
                        </m:den>
                      </m:f>
                      <m:r>
                        <a:rPr lang="en-US" b="1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−</m:t>
                          </m:r>
                          <m:r>
                            <a:rPr lang="en-US" b="1" i="1">
                              <a:latin typeface="Cambria Math"/>
                            </a:rPr>
                            <m:t>𝟕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𝟐𝟎</m:t>
                          </m:r>
                        </m:den>
                      </m:f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8144" y="2229000"/>
                <a:ext cx="1135246" cy="61837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>
          <a:xfrm>
            <a:off x="5764558" y="2433843"/>
            <a:ext cx="27109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MSC = BCNN </a:t>
            </a:r>
            <a:r>
              <a:rPr lang="en-US" altLang="en-US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(8;20) </a:t>
            </a:r>
            <a:r>
              <a:rPr lang="en-US" altLang="en-US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altLang="en-US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endParaRPr lang="en-US" altLang="en-US" b="1" dirty="0">
              <a:solidFill>
                <a:prstClr val="black">
                  <a:lumMod val="95000"/>
                  <a:lumOff val="5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4548111" y="3081713"/>
                <a:ext cx="1757212" cy="6183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−5.5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8.5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−7.2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20.2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8111" y="3081713"/>
                <a:ext cx="1757212" cy="61837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4644291" y="3848100"/>
                <a:ext cx="1661032" cy="6183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−25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40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−14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40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291" y="3848100"/>
                <a:ext cx="1661032" cy="61831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4808847" y="4444063"/>
                <a:ext cx="955711" cy="612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−39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40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8847" y="4444063"/>
                <a:ext cx="955711" cy="6127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84983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/>
      <p:bldP spid="13" grpId="0"/>
      <p:bldP spid="14" grpId="0"/>
      <p:bldP spid="15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4463"/>
            <a:ext cx="9144000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07834" y="434738"/>
            <a:ext cx="4926349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Phép cộng hai phân số</a:t>
            </a:r>
          </a:p>
        </p:txBody>
      </p:sp>
      <p:sp>
        <p:nvSpPr>
          <p:cNvPr id="9" name="AutoShape 6" descr="File thiết kế áo thời trang - qoobee nháy mắt thắc mắc - 123Design.or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-228600" y="4191000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  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38200" y="1065680"/>
            <a:ext cx="436850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 2"/>
              </a:rPr>
              <a:t> </a:t>
            </a:r>
            <a:r>
              <a:rPr lang="en-US" sz="25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Cộng hai phân số khác mẫu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9591545"/>
              </p:ext>
            </p:extLst>
          </p:nvPr>
        </p:nvGraphicFramePr>
        <p:xfrm>
          <a:off x="707824" y="2143527"/>
          <a:ext cx="7902776" cy="4028673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197569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7569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7569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75694"/>
              </a:tblGrid>
              <a:tr h="4028673">
                <a:tc>
                  <a:txBody>
                    <a:bodyPr/>
                    <a:lstStyle/>
                    <a:p>
                      <a:r>
                        <a:rPr lang="en-US" baseline="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90600" y="1666473"/>
            <a:ext cx="138691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u="sng" dirty="0">
                <a:latin typeface="Times New Roman" pitchFamily="18" charset="0"/>
                <a:cs typeface="Times New Roman" pitchFamily="18" charset="0"/>
              </a:rPr>
              <a:t>Áp dụng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241531"/>
              </p:ext>
            </p:extLst>
          </p:nvPr>
        </p:nvGraphicFramePr>
        <p:xfrm>
          <a:off x="2743200" y="2438400"/>
          <a:ext cx="1422400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78" name="Equation" r:id="rId7" imgW="1422360" imgH="672840" progId="Equation.DSMT4">
                  <p:embed/>
                </p:oleObj>
              </mc:Choice>
              <mc:Fallback>
                <p:oleObj name="Equation" r:id="rId7" imgW="1422360" imgH="6728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743200" y="2438400"/>
                        <a:ext cx="1422400" cy="673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7816748"/>
              </p:ext>
            </p:extLst>
          </p:nvPr>
        </p:nvGraphicFramePr>
        <p:xfrm>
          <a:off x="4800600" y="2438400"/>
          <a:ext cx="1282700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79" name="Equation" r:id="rId9" imgW="1282680" imgH="672840" progId="Equation.DSMT4">
                  <p:embed/>
                </p:oleObj>
              </mc:Choice>
              <mc:Fallback>
                <p:oleObj name="Equation" r:id="rId9" imgW="1282680" imgH="6728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800600" y="2438400"/>
                        <a:ext cx="1282700" cy="673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8998513"/>
              </p:ext>
            </p:extLst>
          </p:nvPr>
        </p:nvGraphicFramePr>
        <p:xfrm>
          <a:off x="948224" y="2514600"/>
          <a:ext cx="1409700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80" name="Equation" r:id="rId11" imgW="1409400" imgH="672840" progId="Equation.DSMT4">
                  <p:embed/>
                </p:oleObj>
              </mc:Choice>
              <mc:Fallback>
                <p:oleObj name="Equation" r:id="rId11" imgW="1409400" imgH="6728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948224" y="2514600"/>
                        <a:ext cx="1409700" cy="673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7066152"/>
              </p:ext>
            </p:extLst>
          </p:nvPr>
        </p:nvGraphicFramePr>
        <p:xfrm>
          <a:off x="6934200" y="2514600"/>
          <a:ext cx="1244600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81" name="Equation" r:id="rId13" imgW="1244600" imgH="673100" progId="Equation.DSMT4">
                  <p:embed/>
                </p:oleObj>
              </mc:Choice>
              <mc:Fallback>
                <p:oleObj name="Equation" r:id="rId13" imgW="1244600" imgH="6731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2514600"/>
                        <a:ext cx="1244600" cy="673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9008172"/>
              </p:ext>
            </p:extLst>
          </p:nvPr>
        </p:nvGraphicFramePr>
        <p:xfrm>
          <a:off x="1039813" y="3322638"/>
          <a:ext cx="1485900" cy="215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82" name="Equation" r:id="rId15" imgW="1485720" imgH="2158920" progId="Equation.DSMT4">
                  <p:embed/>
                </p:oleObj>
              </mc:Choice>
              <mc:Fallback>
                <p:oleObj name="Equation" r:id="rId15" imgW="1485720" imgH="215892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9813" y="3322638"/>
                        <a:ext cx="1485900" cy="215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9970806"/>
              </p:ext>
            </p:extLst>
          </p:nvPr>
        </p:nvGraphicFramePr>
        <p:xfrm>
          <a:off x="2743200" y="3302000"/>
          <a:ext cx="1384300" cy="290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83" name="Equation" r:id="rId17" imgW="1384200" imgH="2908080" progId="Equation.DSMT4">
                  <p:embed/>
                </p:oleObj>
              </mc:Choice>
              <mc:Fallback>
                <p:oleObj name="Equation" r:id="rId17" imgW="1384200" imgH="290808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3302000"/>
                        <a:ext cx="1384300" cy="290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131954"/>
              </p:ext>
            </p:extLst>
          </p:nvPr>
        </p:nvGraphicFramePr>
        <p:xfrm>
          <a:off x="4876800" y="3302000"/>
          <a:ext cx="1079500" cy="214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84" name="Equation" r:id="rId19" imgW="1079280" imgH="2145960" progId="Equation.DSMT4">
                  <p:embed/>
                </p:oleObj>
              </mc:Choice>
              <mc:Fallback>
                <p:oleObj name="Equation" r:id="rId19" imgW="1079280" imgH="214596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3302000"/>
                        <a:ext cx="1079500" cy="214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6659929"/>
              </p:ext>
            </p:extLst>
          </p:nvPr>
        </p:nvGraphicFramePr>
        <p:xfrm>
          <a:off x="7010400" y="3308350"/>
          <a:ext cx="1016000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85" name="Equation" r:id="rId21" imgW="1016000" imgH="673100" progId="Equation.DSMT4">
                  <p:embed/>
                </p:oleObj>
              </mc:Choice>
              <mc:Fallback>
                <p:oleObj name="Equation" r:id="rId21" imgW="1016000" imgH="6731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3308350"/>
                        <a:ext cx="1016000" cy="673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012228"/>
              </p:ext>
            </p:extLst>
          </p:nvPr>
        </p:nvGraphicFramePr>
        <p:xfrm>
          <a:off x="6934200" y="4025900"/>
          <a:ext cx="1625600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86" name="Equation" r:id="rId23" imgW="1625600" imgH="698500" progId="Equation.DSMT4">
                  <p:embed/>
                </p:oleObj>
              </mc:Choice>
              <mc:Fallback>
                <p:oleObj name="Equation" r:id="rId23" imgW="1625600" imgH="6985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4025900"/>
                        <a:ext cx="1625600" cy="69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" name="Picture 22" descr="Digit 120"/>
          <p:cNvPicPr>
            <a:picLocks noChangeAspect="1" noChangeArrowheads="1" noCrop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227" y="649924"/>
            <a:ext cx="20574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Doremon-Beat_vy4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end="60787.684"/>
                </p14:media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5634183" y="1514073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274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xit" presetSubtype="0" fill="hold" nodeType="withEffect">
                                  <p:stCondLst>
                                    <p:cond delay="123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RING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24000"/>
                            </p:stCondLst>
                            <p:childTnLst>
                              <p:par>
                                <p:cTn id="4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118578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948</TotalTime>
  <Words>1068</Words>
  <Application>Microsoft Office PowerPoint</Application>
  <PresentationFormat>On-screen Show (4:3)</PresentationFormat>
  <Paragraphs>198</Paragraphs>
  <Slides>21</Slides>
  <Notes>0</Notes>
  <HiddenSlides>0</HiddenSlides>
  <MMClips>2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2_Office Theme</vt:lpstr>
      <vt:lpstr>3_Office Theme</vt:lpstr>
      <vt:lpstr>Default Design</vt:lpstr>
      <vt:lpstr>Clip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TM1606</dc:creator>
  <cp:lastModifiedBy>TM1606</cp:lastModifiedBy>
  <cp:revision>58</cp:revision>
  <dcterms:created xsi:type="dcterms:W3CDTF">2024-01-10T14:11:57Z</dcterms:created>
  <dcterms:modified xsi:type="dcterms:W3CDTF">2024-02-28T08:10:01Z</dcterms:modified>
</cp:coreProperties>
</file>