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0" r:id="rId3"/>
    <p:sldMasterId id="2147483651" r:id="rId4"/>
  </p:sldMasterIdLst>
  <p:notesMasterIdLst>
    <p:notesMasterId r:id="rId18"/>
  </p:notesMasterIdLst>
  <p:sldIdLst>
    <p:sldId id="256" r:id="rId5"/>
    <p:sldId id="288" r:id="rId6"/>
    <p:sldId id="285" r:id="rId7"/>
    <p:sldId id="281" r:id="rId8"/>
    <p:sldId id="307" r:id="rId9"/>
    <p:sldId id="291" r:id="rId10"/>
    <p:sldId id="292" r:id="rId11"/>
    <p:sldId id="297" r:id="rId12"/>
    <p:sldId id="298" r:id="rId13"/>
    <p:sldId id="299" r:id="rId14"/>
    <p:sldId id="327" r:id="rId15"/>
    <p:sldId id="325" r:id="rId16"/>
    <p:sldId id="330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7713" autoAdjust="0"/>
  </p:normalViewPr>
  <p:slideViewPr>
    <p:cSldViewPr>
      <p:cViewPr varScale="1">
        <p:scale>
          <a:sx n="73" d="100"/>
          <a:sy n="73" d="100"/>
        </p:scale>
        <p:origin x="1296" y="96"/>
      </p:cViewPr>
      <p:guideLst>
        <p:guide orient="horz" pos="2160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latin typeface="Gill Sans M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latin typeface="Gill Sans MT"/>
              </a:defRPr>
            </a:lvl1pPr>
          </a:lstStyle>
          <a:p>
            <a:pPr>
              <a:defRPr/>
            </a:pPr>
            <a:fld id="{4AE5134E-1439-4C8D-9947-5358C5EC693C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latin typeface="Gill Sans M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D2E1EBE-4417-4D1C-AFD5-CAFAC72FD8A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24491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 noChangeArrowheads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Placeholder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21433" y="1413801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Oval 13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305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noProof="1" smtClean="0"/>
              <a:t>Click to edit Master subtitle style</a:t>
            </a:r>
            <a:endParaRPr lang="en-US" noProof="1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2D781-3CAF-4D47-A531-C871198A9AF7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BD168B-BE5C-4EB9-8E06-F918AEA1E08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2704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A047E9-AA38-44AE-8113-346A6F14523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6199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7CAF31-E36D-4BDF-A7D9-B38576C566D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6058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3AC5A0-5391-4FE6-A00E-6F53E23B2AA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9118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21433" y="1413801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Oval 13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305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noProof="1" smtClean="0"/>
              <a:t>Click to edit Master subtitle style</a:t>
            </a:r>
            <a:endParaRPr lang="en-US" noProof="1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2D781-3CAF-4D47-A531-C871198A9AF7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914A39-6430-48BE-9365-AC5FEB9F59C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9345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CB61FC-C4FF-485C-938A-18937410F96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2064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6" name="Oval 5"/>
          <p:cNvSpPr/>
          <p:nvPr/>
        </p:nvSpPr>
        <p:spPr>
          <a:xfrm>
            <a:off x="2172320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415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4EE5A-DA33-47B7-B067-276B39C8AC6B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B9B33A-E719-424D-BEA8-BCFB2E6DEBA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2605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F5CBE-3213-4FE9-ABF0-F6EE1CD2390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8088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890E2-1FD7-4BC2-A33C-6C19BDF1F2CA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5DEDF3-8E89-411F-A910-C47A18E00DE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20497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3C774D-C13F-466C-B4BD-EBFAB4D9ECF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29867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83B04-8003-4A1C-9BDE-932ED2ED5801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0A8FE5-FA5A-4E64-A5FE-47F7D4093DA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5535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68B14B-DAC0-41D0-8AFA-4A5A021FF7F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8764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F64FE-CF10-4116-9289-80D2A52E43E1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1E5159-3373-4F4A-B881-C4C058E10A9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48016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1999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lvl1pPr indent="-282575"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endParaRPr lang="en-US" sz="3200" smtClean="0"/>
          </a:p>
        </p:txBody>
      </p:sp>
      <p:sp>
        <p:nvSpPr>
          <p:cNvPr id="6" name="Flowchart: Process 5"/>
          <p:cNvSpPr>
            <a:spLocks noChangeArrowheads="1"/>
          </p:cNvSpPr>
          <p:nvPr/>
        </p:nvSpPr>
        <p:spPr bwMode="auto"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350" cap="rnd" algn="ctr">
            <a:solidFill>
              <a:srgbClr val="FFFFFF"/>
            </a:solidFill>
            <a:miter lim="800000"/>
          </a:ln>
          <a:effectLst>
            <a:outerShdw dist="25400" dir="3299947" sx="96001" sy="96001" algn="tl" rotWithShape="0">
              <a:srgbClr val="EBDAB1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" name="Flowchart: Process 6"/>
          <p:cNvSpPr>
            <a:spLocks noChangeArrowheads="1"/>
          </p:cNvSpPr>
          <p:nvPr/>
        </p:nvSpPr>
        <p:spPr bwMode="auto"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350" cap="rnd" algn="ctr">
            <a:solidFill>
              <a:srgbClr val="FFFFFF"/>
            </a:solidFill>
            <a:miter lim="800000"/>
          </a:ln>
          <a:effectLst>
            <a:outerShdw dist="25400" dir="3299947" sx="96001" sy="96001" algn="tl" rotWithShape="0">
              <a:schemeClr val="bg2">
                <a:alpha val="2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CDACC-4C50-44DB-A60C-AAD074D6C141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47379A-24BF-4D35-A1C0-E8136BB3CA3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9132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D584F7-D143-4829-B567-68253B6CE35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25729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ECCB34-57CF-4DE4-AD09-FD68E6B0E34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9382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0CA7E-7985-4BE5-A852-6BB6E9838AD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05512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21433" y="1413801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Oval 13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305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noProof="1" smtClean="0"/>
              <a:t>Click to edit Master subtitle style</a:t>
            </a:r>
            <a:endParaRPr lang="en-US" noProof="1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2D781-3CAF-4D47-A531-C871198A9AF7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D7390-C8C6-4E86-8AD4-A0AEDA4D628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0338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E0A150-785A-4146-A327-40205F3E4F5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46837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6" name="Oval 5"/>
          <p:cNvSpPr/>
          <p:nvPr/>
        </p:nvSpPr>
        <p:spPr>
          <a:xfrm>
            <a:off x="2172320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415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4EE5A-DA33-47B7-B067-276B39C8AC6B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B1B81C-DD18-4ADD-A0FD-8DF8AB8446B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87226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59DA14-74D8-43ED-BD49-7A2EE296886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35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890E2-1FD7-4BC2-A33C-6C19BDF1F2CA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645A8A-B344-4F66-952A-A679356BD4C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5731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6" name="Oval 5"/>
          <p:cNvSpPr/>
          <p:nvPr/>
        </p:nvSpPr>
        <p:spPr>
          <a:xfrm>
            <a:off x="2172320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415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4EE5A-DA33-47B7-B067-276B39C8AC6B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2FD761-E2D9-4390-AD19-FD3111AEE0B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71057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8D712A-70A8-4059-924E-DA403503D7E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78603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83B04-8003-4A1C-9BDE-932ED2ED5801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5E3133-E9F5-4B96-912B-F16F4839AE5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12151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F64FE-CF10-4116-9289-80D2A52E43E1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074C20-4B6E-48E3-B0CD-DABDEE5E6D3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06508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1999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lvl1pPr indent="-282575"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endParaRPr lang="en-US" sz="3200" smtClean="0"/>
          </a:p>
        </p:txBody>
      </p:sp>
      <p:sp>
        <p:nvSpPr>
          <p:cNvPr id="6" name="Flowchart: Process 5"/>
          <p:cNvSpPr>
            <a:spLocks noChangeArrowheads="1"/>
          </p:cNvSpPr>
          <p:nvPr/>
        </p:nvSpPr>
        <p:spPr bwMode="auto"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350" cap="rnd" algn="ctr">
            <a:solidFill>
              <a:srgbClr val="FFFFFF"/>
            </a:solidFill>
            <a:miter lim="800000"/>
          </a:ln>
          <a:effectLst>
            <a:outerShdw dist="25400" dir="3299947" sx="96001" sy="96001" algn="tl" rotWithShape="0">
              <a:srgbClr val="EBDAB1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" name="Flowchart: Process 6"/>
          <p:cNvSpPr>
            <a:spLocks noChangeArrowheads="1"/>
          </p:cNvSpPr>
          <p:nvPr/>
        </p:nvSpPr>
        <p:spPr bwMode="auto"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350" cap="rnd" algn="ctr">
            <a:solidFill>
              <a:srgbClr val="FFFFFF"/>
            </a:solidFill>
            <a:miter lim="800000"/>
          </a:ln>
          <a:effectLst>
            <a:outerShdw dist="25400" dir="3299947" sx="96001" sy="96001" algn="tl" rotWithShape="0">
              <a:schemeClr val="bg2">
                <a:alpha val="2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CDACC-4C50-44DB-A60C-AAD074D6C141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D115A7-DA81-4F73-B00E-9C43025DD14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76565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FABF94-FF98-4185-A99E-63F83500259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29572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3451D9-288E-4039-8006-8044C3B955B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44639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41F4D-1EB4-4F5A-AEE7-A29F7C0317A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6129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21433" y="1413801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Oval 13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305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noProof="1" smtClean="0"/>
              <a:t>Click to edit Master subtitle style</a:t>
            </a:r>
            <a:endParaRPr lang="en-US" noProof="1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2D781-3CAF-4D47-A531-C871198A9AF7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E99775-9F14-4A86-ADDD-FBE38EBF5D4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04311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4674D2-0DF6-4C33-AA2F-F9776E5D0A3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78238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6" name="Oval 5"/>
          <p:cNvSpPr/>
          <p:nvPr/>
        </p:nvSpPr>
        <p:spPr>
          <a:xfrm>
            <a:off x="2172320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415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4EE5A-DA33-47B7-B067-276B39C8AC6B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1A8772-335E-4E37-A077-CE52C88D61C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501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1E5E45-37BD-4A2A-8EDA-D7FD61A05B9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08359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968D5D-8530-4C88-8375-4F8FB502479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47651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890E2-1FD7-4BC2-A33C-6C19BDF1F2CA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545647-9F48-4E11-8AAC-3ECFA4320C0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20646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D6BB7C-5C49-4909-AF8C-C1B169784AA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42576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83B04-8003-4A1C-9BDE-932ED2ED5801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3A0F3-DCAC-4430-B283-ABC74C93ECD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08481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F64FE-CF10-4116-9289-80D2A52E43E1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039D32-04AF-4A39-94DE-6B4D80FF49C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31168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1999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lvl1pPr indent="-282575"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endParaRPr lang="en-US" sz="3200" smtClean="0"/>
          </a:p>
        </p:txBody>
      </p:sp>
      <p:sp>
        <p:nvSpPr>
          <p:cNvPr id="6" name="Flowchart: Process 5"/>
          <p:cNvSpPr>
            <a:spLocks noChangeArrowheads="1"/>
          </p:cNvSpPr>
          <p:nvPr/>
        </p:nvSpPr>
        <p:spPr bwMode="auto"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350" cap="rnd" algn="ctr">
            <a:solidFill>
              <a:srgbClr val="FFFFFF"/>
            </a:solidFill>
            <a:miter lim="800000"/>
          </a:ln>
          <a:effectLst>
            <a:outerShdw dist="25400" dir="3299947" sx="96001" sy="96001" algn="tl" rotWithShape="0">
              <a:srgbClr val="EBDAB1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" name="Flowchart: Process 6"/>
          <p:cNvSpPr>
            <a:spLocks noChangeArrowheads="1"/>
          </p:cNvSpPr>
          <p:nvPr/>
        </p:nvSpPr>
        <p:spPr bwMode="auto"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350" cap="rnd" algn="ctr">
            <a:solidFill>
              <a:srgbClr val="FFFFFF"/>
            </a:solidFill>
            <a:miter lim="800000"/>
          </a:ln>
          <a:effectLst>
            <a:outerShdw dist="25400" dir="3299947" sx="96001" sy="96001" algn="tl" rotWithShape="0">
              <a:schemeClr val="bg2">
                <a:alpha val="2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CDACC-4C50-44DB-A60C-AAD074D6C141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10C9EE-9FE0-4FC9-879A-58BBEA5EB07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16463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A87F73-C05C-4A75-9575-247858808E5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28588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BF5367-EB56-47CD-83D8-4A98F56DB80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57235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802B71-4571-4790-9A73-51A50BB45A1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8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890E2-1FD7-4BC2-A33C-6C19BDF1F2CA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2F628E-B753-42E0-AB0A-7925A16CCF0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693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79DE5-533B-439D-B5C2-C6A1A54FEFE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5075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83B04-8003-4A1C-9BDE-932ED2ED5801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E20870-0625-4A2A-877C-73F602D33F8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6003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F64FE-CF10-4116-9289-80D2A52E43E1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3EE748-B1E9-4DB8-A0A0-F6B5245AFA8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9875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1999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lvl1pPr indent="-282575"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endParaRPr lang="en-US" sz="3200" smtClean="0"/>
          </a:p>
        </p:txBody>
      </p:sp>
      <p:sp>
        <p:nvSpPr>
          <p:cNvPr id="6" name="Flowchart: Process 5"/>
          <p:cNvSpPr>
            <a:spLocks noChangeArrowheads="1"/>
          </p:cNvSpPr>
          <p:nvPr/>
        </p:nvSpPr>
        <p:spPr bwMode="auto"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350" cap="rnd" algn="ctr">
            <a:solidFill>
              <a:srgbClr val="FFFFFF"/>
            </a:solidFill>
            <a:miter lim="800000"/>
          </a:ln>
          <a:effectLst>
            <a:outerShdw dist="25400" dir="3299947" sx="96001" sy="96001" algn="tl" rotWithShape="0">
              <a:srgbClr val="EBDAB1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" name="Flowchart: Process 6"/>
          <p:cNvSpPr>
            <a:spLocks noChangeArrowheads="1"/>
          </p:cNvSpPr>
          <p:nvPr/>
        </p:nvSpPr>
        <p:spPr bwMode="auto"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350" cap="rnd" algn="ctr">
            <a:solidFill>
              <a:srgbClr val="FFFFFF"/>
            </a:solidFill>
            <a:miter lim="800000"/>
          </a:ln>
          <a:effectLst>
            <a:outerShdw dist="25400" dir="3299947" sx="96001" sy="96001" algn="tl" rotWithShape="0">
              <a:schemeClr val="bg2">
                <a:alpha val="2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CDACC-4C50-44DB-A60C-AAD074D6C141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32EE97-F568-40A4-BFAA-E1D11E68AF1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0633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168275" y="20638"/>
            <a:ext cx="1703388" cy="1703387"/>
          </a:xfrm>
          <a:prstGeom prst="ellipse">
            <a:avLst/>
          </a:prstGeom>
          <a:noFill/>
          <a:ln w="27305" cap="rnd" algn="ctr">
            <a:solidFill>
              <a:srgbClr val="FFF6DB"/>
            </a:solidFill>
            <a:round/>
          </a:ln>
          <a:effectLst>
            <a:outerShdw dist="25400" dir="5400000" algn="tl" rotWithShape="0">
              <a:srgbClr val="AFA58D">
                <a:alpha val="8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1031" name="Text Placeholder 8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solidFill>
                  <a:srgbClr val="B5A788"/>
                </a:solidFill>
                <a:latin typeface="Gill Sans MT"/>
              </a:defRPr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solidFill>
                  <a:srgbClr val="B5A788"/>
                </a:solidFill>
                <a:latin typeface="Gill Sans M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ea typeface="SimSun" pitchFamily="2" charset="-122"/>
              </a:defRPr>
            </a:lvl1pPr>
          </a:lstStyle>
          <a:p>
            <a:fld id="{EB8EB674-A8F0-4953-9146-B80B03F24CDE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02" r:id="rId2"/>
    <p:sldLayoutId id="2147483722" r:id="rId3"/>
    <p:sldLayoutId id="2147483701" r:id="rId4"/>
    <p:sldLayoutId id="2147483723" r:id="rId5"/>
    <p:sldLayoutId id="2147483700" r:id="rId6"/>
    <p:sldLayoutId id="2147483724" r:id="rId7"/>
    <p:sldLayoutId id="2147483725" r:id="rId8"/>
    <p:sldLayoutId id="2147483726" r:id="rId9"/>
    <p:sldLayoutId id="2147483699" r:id="rId10"/>
    <p:sldLayoutId id="2147483698" r:id="rId11"/>
    <p:sldLayoutId id="214748369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9pPr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894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42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168275" y="20638"/>
            <a:ext cx="1703388" cy="1703387"/>
          </a:xfrm>
          <a:prstGeom prst="ellipse">
            <a:avLst/>
          </a:prstGeom>
          <a:noFill/>
          <a:ln w="27305" cap="rnd" algn="ctr">
            <a:solidFill>
              <a:srgbClr val="FFF6DB"/>
            </a:solidFill>
            <a:round/>
          </a:ln>
          <a:effectLst>
            <a:outerShdw dist="25400" dir="5400000" algn="tl" rotWithShape="0">
              <a:srgbClr val="AFA58D">
                <a:alpha val="8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2055" name="Text Placeholder 8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solidFill>
                  <a:srgbClr val="B5A788"/>
                </a:solidFill>
                <a:latin typeface="Gill Sans MT"/>
              </a:defRPr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solidFill>
                  <a:srgbClr val="B5A788"/>
                </a:solidFill>
                <a:latin typeface="Gill Sans M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ea typeface="SimSun" pitchFamily="2" charset="-122"/>
              </a:defRPr>
            </a:lvl1pPr>
          </a:lstStyle>
          <a:p>
            <a:fld id="{8A979341-035B-47A4-85A0-A3AD497461EB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08" r:id="rId2"/>
    <p:sldLayoutId id="2147483728" r:id="rId3"/>
    <p:sldLayoutId id="2147483707" r:id="rId4"/>
    <p:sldLayoutId id="2147483729" r:id="rId5"/>
    <p:sldLayoutId id="2147483706" r:id="rId6"/>
    <p:sldLayoutId id="2147483730" r:id="rId7"/>
    <p:sldLayoutId id="2147483731" r:id="rId8"/>
    <p:sldLayoutId id="2147483732" r:id="rId9"/>
    <p:sldLayoutId id="2147483705" r:id="rId10"/>
    <p:sldLayoutId id="2147483704" r:id="rId11"/>
    <p:sldLayoutId id="214748370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9pPr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894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42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168275" y="20638"/>
            <a:ext cx="1703388" cy="1703387"/>
          </a:xfrm>
          <a:prstGeom prst="ellipse">
            <a:avLst/>
          </a:prstGeom>
          <a:noFill/>
          <a:ln w="27305" cap="rnd" algn="ctr">
            <a:solidFill>
              <a:srgbClr val="FFF6DB"/>
            </a:solidFill>
            <a:round/>
          </a:ln>
          <a:effectLst>
            <a:outerShdw dist="25400" dir="5400000" algn="tl" rotWithShape="0">
              <a:srgbClr val="AFA58D">
                <a:alpha val="8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079" name="Text Placeholder 8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solidFill>
                  <a:srgbClr val="B5A788"/>
                </a:solidFill>
                <a:latin typeface="Gill Sans MT"/>
              </a:defRPr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solidFill>
                  <a:srgbClr val="B5A788"/>
                </a:solidFill>
                <a:latin typeface="Gill Sans M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ea typeface="SimSun" pitchFamily="2" charset="-122"/>
              </a:defRPr>
            </a:lvl1pPr>
          </a:lstStyle>
          <a:p>
            <a:fld id="{042A2F2B-D7B1-421C-8DA3-0B2DCF303FA6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14" r:id="rId2"/>
    <p:sldLayoutId id="2147483734" r:id="rId3"/>
    <p:sldLayoutId id="2147483713" r:id="rId4"/>
    <p:sldLayoutId id="2147483735" r:id="rId5"/>
    <p:sldLayoutId id="2147483712" r:id="rId6"/>
    <p:sldLayoutId id="2147483736" r:id="rId7"/>
    <p:sldLayoutId id="2147483737" r:id="rId8"/>
    <p:sldLayoutId id="2147483738" r:id="rId9"/>
    <p:sldLayoutId id="2147483711" r:id="rId10"/>
    <p:sldLayoutId id="2147483710" r:id="rId11"/>
    <p:sldLayoutId id="214748370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9pPr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894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42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168275" y="20638"/>
            <a:ext cx="1703388" cy="1703387"/>
          </a:xfrm>
          <a:prstGeom prst="ellipse">
            <a:avLst/>
          </a:prstGeom>
          <a:noFill/>
          <a:ln w="27305" cap="rnd" algn="ctr">
            <a:solidFill>
              <a:srgbClr val="FFF6DB"/>
            </a:solidFill>
            <a:round/>
          </a:ln>
          <a:effectLst>
            <a:outerShdw dist="25400" dir="5400000" algn="tl" rotWithShape="0">
              <a:srgbClr val="AFA58D">
                <a:alpha val="8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4103" name="Text Placeholder 8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solidFill>
                  <a:srgbClr val="B5A788"/>
                </a:solidFill>
                <a:latin typeface="Gill Sans MT"/>
              </a:defRPr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solidFill>
                  <a:srgbClr val="B5A788"/>
                </a:solidFill>
                <a:latin typeface="Gill Sans M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ea typeface="SimSun" pitchFamily="2" charset="-122"/>
              </a:defRPr>
            </a:lvl1pPr>
          </a:lstStyle>
          <a:p>
            <a:fld id="{79EEFAFD-489B-4B2D-A159-07166E0C67D8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20" r:id="rId2"/>
    <p:sldLayoutId id="2147483740" r:id="rId3"/>
    <p:sldLayoutId id="2147483719" r:id="rId4"/>
    <p:sldLayoutId id="2147483741" r:id="rId5"/>
    <p:sldLayoutId id="2147483718" r:id="rId6"/>
    <p:sldLayoutId id="2147483742" r:id="rId7"/>
    <p:sldLayoutId id="2147483743" r:id="rId8"/>
    <p:sldLayoutId id="2147483744" r:id="rId9"/>
    <p:sldLayoutId id="2147483717" r:id="rId10"/>
    <p:sldLayoutId id="2147483716" r:id="rId11"/>
    <p:sldLayoutId id="214748371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9pPr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894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42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Relationship Id="rId6" Type="http://schemas.openxmlformats.org/officeDocument/2006/relationships/slide" Target="slide4.xml"/><Relationship Id="rId5" Type="http://schemas.openxmlformats.org/officeDocument/2006/relationships/image" Target="../media/image10.png"/><Relationship Id="rId4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228599" y="2304871"/>
            <a:ext cx="9677399" cy="1198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10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FF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anose="02020603050405020304"/>
              </a:rPr>
              <a:t>KÍNH CHÀO QUÝ THẦY CÔ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10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FF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anose="02020603050405020304"/>
              </a:rPr>
              <a:t>VÀ CÁC EM</a:t>
            </a:r>
            <a:r>
              <a:rPr lang="vi-VN" altLang="en-US" sz="3600" b="1" spc="10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FF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anose="02020603050405020304"/>
              </a:rPr>
              <a:t> HỌC SINH</a:t>
            </a:r>
          </a:p>
        </p:txBody>
      </p:sp>
      <p:pic>
        <p:nvPicPr>
          <p:cNvPr id="30723" name="Picture 2" descr="088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3" descr="153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4" descr="15200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6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5" descr="15200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6" descr="15200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5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7" descr="15200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2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Rectangle 10"/>
          <p:cNvSpPr>
            <a:spLocks noChangeArrowheads="1"/>
          </p:cNvSpPr>
          <p:nvPr/>
        </p:nvSpPr>
        <p:spPr bwMode="auto">
          <a:xfrm>
            <a:off x="1374775" y="1833563"/>
            <a:ext cx="7239000" cy="446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800" b="1" dirty="0" err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Câu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 1.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Tệp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văn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bản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chứa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bài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viết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cảm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nghĩ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của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An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về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trường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,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lớp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,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thầy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cô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và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bạn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gồm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nhiều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trang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 An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muốn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xem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lại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nội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dung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bài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viết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về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nhóm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bạn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thân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lớp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6A,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nhưng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không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nhớ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rõ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ở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trang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nào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Vì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vậy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, An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thực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hiện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tìm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kiếm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cụm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“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nhóm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bạn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thân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”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trong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tệp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văn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bản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 An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phải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thực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hiện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gì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xem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lần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lượt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kết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quả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tìm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thấy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?</a:t>
            </a:r>
          </a:p>
          <a:p>
            <a:pPr marL="342900" indent="-342900">
              <a:spcBef>
                <a:spcPct val="20000"/>
              </a:spcBef>
            </a:pPr>
            <a:endParaRPr lang="en-US" altLang="zh-CN" sz="2800" dirty="0">
              <a:solidFill>
                <a:srgbClr val="0033CC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2" name="Rectangle 7"/>
          <p:cNvSpPr txBox="1">
            <a:spLocks noChangeArrowheads="1"/>
          </p:cNvSpPr>
          <p:nvPr/>
        </p:nvSpPr>
        <p:spPr>
          <a:xfrm>
            <a:off x="1685925" y="576263"/>
            <a:ext cx="6858000" cy="609600"/>
          </a:xfrm>
          <a:prstGeom prst="rect">
            <a:avLst/>
          </a:prstGeom>
          <a:noFill/>
          <a:ln w="38100" cap="flat">
            <a:noFill/>
            <a:prstDash val="lgDash"/>
            <a:miter lim="800000"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9pPr>
          </a:lstStyle>
          <a:p>
            <a:pPr>
              <a:defRPr/>
            </a:pPr>
            <a:r>
              <a:rPr lang="vi-VN" altLang="en-US" sz="3600" b="1">
                <a:solidFill>
                  <a:srgbClr val="FF3300"/>
                </a:solidFill>
                <a:latin typeface="Times New Roman" panose="02020603050405020304" pitchFamily="18" charset="0"/>
              </a:rPr>
              <a:t>Thảo luận nhóm.</a:t>
            </a:r>
          </a:p>
          <a:p>
            <a:pPr>
              <a:defRPr/>
            </a:pPr>
            <a:endParaRPr lang="vi-VN" altLang="en-US" sz="3600" b="1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6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1" name="Rectangle 10"/>
          <p:cNvSpPr>
            <a:spLocks noChangeArrowheads="1"/>
          </p:cNvSpPr>
          <p:nvPr/>
        </p:nvSpPr>
        <p:spPr bwMode="auto">
          <a:xfrm>
            <a:off x="1374775" y="1530350"/>
            <a:ext cx="6956425" cy="44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800" b="1" dirty="0" err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Câu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 1:</a:t>
            </a:r>
            <a:r>
              <a:rPr lang="en-US" altLang="zh-CN" sz="2800" dirty="0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xem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lần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lượt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kết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quả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tìm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thấy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, An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nháy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chuột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vào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liên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kết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đến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cụm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“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nhóm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bạn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thân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”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trong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văn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bản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liên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kết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này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thể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hiện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ở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phần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chú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thích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bên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phải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(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giống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như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H5.23)</a:t>
            </a:r>
          </a:p>
        </p:txBody>
      </p:sp>
      <p:sp>
        <p:nvSpPr>
          <p:cNvPr id="2" name="Rectangle 7"/>
          <p:cNvSpPr txBox="1">
            <a:spLocks noChangeArrowheads="1"/>
          </p:cNvSpPr>
          <p:nvPr/>
        </p:nvSpPr>
        <p:spPr>
          <a:xfrm>
            <a:off x="1685925" y="576263"/>
            <a:ext cx="6858000" cy="609600"/>
          </a:xfrm>
          <a:prstGeom prst="rect">
            <a:avLst/>
          </a:prstGeom>
          <a:noFill/>
          <a:ln w="38100" cap="flat">
            <a:noFill/>
            <a:prstDash val="lgDash"/>
            <a:miter lim="800000"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9pPr>
          </a:lstStyle>
          <a:p>
            <a:pPr>
              <a:defRPr/>
            </a:pPr>
            <a:r>
              <a:rPr lang="vi-VN" altLang="en-US" sz="3600" b="1">
                <a:solidFill>
                  <a:srgbClr val="FF3300"/>
                </a:solidFill>
                <a:latin typeface="Times New Roman" panose="02020603050405020304" pitchFamily="18" charset="0"/>
              </a:rPr>
              <a:t>Đáp án!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0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5" name="Rectangle 10"/>
          <p:cNvSpPr>
            <a:spLocks noChangeArrowheads="1"/>
          </p:cNvSpPr>
          <p:nvPr/>
        </p:nvSpPr>
        <p:spPr bwMode="auto">
          <a:xfrm>
            <a:off x="1374775" y="850900"/>
            <a:ext cx="7108825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800" b="1" dirty="0" err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Câu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 2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.</a:t>
            </a:r>
            <a:r>
              <a:rPr lang="en-US" altLang="zh-CN" sz="280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smtClean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Em hãy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sắp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xếp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lại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bước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sau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đây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theo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thứ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tự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đúng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thực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hiện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thế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một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hoặc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cụm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trong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phần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mềm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soạn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thảo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văn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bản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a.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Gõ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,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cụm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cần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thế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b.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Nháy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chuột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vào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thẻ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Home.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c.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Trong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nhóm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lệnh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Editing,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chọn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Replace.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d.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Gõ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,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cụm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cần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tìm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e.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Nháy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chuột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vào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nút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Replace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thế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lần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lượt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hoặc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cụm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 </a:t>
            </a:r>
          </a:p>
        </p:txBody>
      </p:sp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1501775" y="5678488"/>
            <a:ext cx="5407025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 b</a:t>
            </a:r>
            <a:r>
              <a:rPr lang="vi-VN" altLang="en-US" sz="3200">
                <a:solidFill>
                  <a:srgbClr val="FF0000"/>
                </a:solidFill>
                <a:latin typeface="Times New Roman" pitchFamily="18" charset="0"/>
              </a:rPr>
              <a:t> --&gt; 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c</a:t>
            </a:r>
            <a:r>
              <a:rPr lang="vi-VN" altLang="en-US" sz="3200">
                <a:solidFill>
                  <a:srgbClr val="FF0000"/>
                </a:solidFill>
                <a:latin typeface="Times New Roman" pitchFamily="18" charset="0"/>
              </a:rPr>
              <a:t> --&gt; 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d</a:t>
            </a:r>
            <a:r>
              <a:rPr lang="vi-VN" altLang="en-US" sz="3200">
                <a:solidFill>
                  <a:srgbClr val="FF0000"/>
                </a:solidFill>
                <a:latin typeface="Times New Roman" pitchFamily="18" charset="0"/>
              </a:rPr>
              <a:t> --&gt; 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a</a:t>
            </a:r>
            <a:r>
              <a:rPr lang="vi-VN" altLang="en-US" sz="3200">
                <a:solidFill>
                  <a:srgbClr val="FF0000"/>
                </a:solidFill>
                <a:latin typeface="Times New Roman" pitchFamily="18" charset="0"/>
              </a:rPr>
              <a:t> --&gt; 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4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 txBox="1">
            <a:spLocks noChangeArrowheads="1"/>
          </p:cNvSpPr>
          <p:nvPr/>
        </p:nvSpPr>
        <p:spPr>
          <a:xfrm>
            <a:off x="1676400" y="1058863"/>
            <a:ext cx="6858000" cy="609600"/>
          </a:xfrm>
          <a:prstGeom prst="rect">
            <a:avLst/>
          </a:prstGeom>
          <a:noFill/>
          <a:ln w="38100" cap="flat">
            <a:noFill/>
            <a:prstDash val="lgDash"/>
            <a:miter lim="800000"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9pPr>
          </a:lstStyle>
          <a:p>
            <a:pPr>
              <a:defRPr/>
            </a:pPr>
            <a:r>
              <a:rPr lang="vi-VN" altLang="en-US" sz="3600" b="1">
                <a:solidFill>
                  <a:srgbClr val="FF3300"/>
                </a:solidFill>
                <a:latin typeface="Times New Roman" panose="02020603050405020304" pitchFamily="18" charset="0"/>
              </a:rPr>
              <a:t>Vận dụng - Thực hành!</a:t>
            </a:r>
          </a:p>
        </p:txBody>
      </p:sp>
      <p:sp>
        <p:nvSpPr>
          <p:cNvPr id="44040" name="Rectangle 10"/>
          <p:cNvSpPr>
            <a:spLocks noChangeArrowheads="1"/>
          </p:cNvSpPr>
          <p:nvPr/>
        </p:nvSpPr>
        <p:spPr bwMode="auto">
          <a:xfrm>
            <a:off x="1374775" y="2814638"/>
            <a:ext cx="7108825" cy="365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Thực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hiện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trên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máy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tính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nội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dung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sau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: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vi-VN" altLang="en-US" sz="2800" dirty="0">
                <a:solidFill>
                  <a:srgbClr val="0033CC"/>
                </a:solidFill>
                <a:latin typeface="Times New Roman" pitchFamily="18" charset="0"/>
              </a:rPr>
              <a:t>     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Trong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bài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trước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,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em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đã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tạo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ra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một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số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tệp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văn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bản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cuốn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sổ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lưu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niệm</a:t>
            </a:r>
            <a:r>
              <a:rPr lang="en-US" altLang="zh-CN" sz="280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 </a:t>
            </a:r>
            <a:r>
              <a:rPr lang="en-US" altLang="zh-CN" sz="2800" smtClean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Em hãy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xem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lại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tệp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văn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bản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này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rà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soát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lỗi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chính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tả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 </a:t>
            </a:r>
            <a:r>
              <a:rPr lang="vi-VN" altLang="en-US" sz="2800" dirty="0">
                <a:solidFill>
                  <a:srgbClr val="0033CC"/>
                </a:solidFill>
                <a:latin typeface="Times New Roman" pitchFamily="18" charset="0"/>
              </a:rPr>
              <a:t>     </a:t>
            </a:r>
          </a:p>
          <a:p>
            <a:pPr marL="342900" indent="-342900">
              <a:spcBef>
                <a:spcPct val="20000"/>
              </a:spcBef>
            </a:pPr>
            <a:r>
              <a:rPr lang="vi-VN" altLang="en-US" sz="2800" dirty="0">
                <a:solidFill>
                  <a:srgbClr val="0033CC"/>
                </a:solidFill>
                <a:latin typeface="Times New Roman" pitchFamily="18" charset="0"/>
              </a:rPr>
              <a:t>      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Em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có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thể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sử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dụng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chức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năng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Tìm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kiếm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và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thế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chỉnh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sửa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lỗi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chính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tả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,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thế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viết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tắt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,…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tệp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văn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bản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hoàn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chỉnh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hơn</a:t>
            </a:r>
            <a:endParaRPr lang="en-US" altLang="zh-CN" sz="2800" dirty="0">
              <a:solidFill>
                <a:srgbClr val="0033CC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44041" name="Rectangle 10"/>
          <p:cNvSpPr>
            <a:spLocks noChangeArrowheads="1"/>
          </p:cNvSpPr>
          <p:nvPr/>
        </p:nvSpPr>
        <p:spPr bwMode="auto">
          <a:xfrm>
            <a:off x="1374775" y="1757363"/>
            <a:ext cx="7108825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800" dirty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vi-VN" altLang="en-US" sz="2800" dirty="0">
                <a:solidFill>
                  <a:srgbClr val="0033CC"/>
                </a:solidFill>
                <a:latin typeface="Times New Roman" pitchFamily="18" charset="0"/>
              </a:rPr>
              <a:t>Sử dụng kiến thức tìm kiếm và thay thế để tìm</a:t>
            </a:r>
            <a:r>
              <a:rPr lang="vi-VN" altLang="en-US" sz="2800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vi-VN" altLang="en-US" sz="2800">
                <a:solidFill>
                  <a:srgbClr val="0033CC"/>
                </a:solidFill>
                <a:latin typeface="Times New Roman" pitchFamily="18" charset="0"/>
              </a:rPr>
              <a:t>từ </a:t>
            </a:r>
            <a:r>
              <a:rPr lang="vi-VN" altLang="en-US" sz="2800" smtClean="0">
                <a:solidFill>
                  <a:srgbClr val="0033CC"/>
                </a:solidFill>
                <a:latin typeface="Times New Roman" pitchFamily="18" charset="0"/>
              </a:rPr>
              <a:t>“</a:t>
            </a:r>
            <a:r>
              <a:rPr lang="vi-VN" altLang="en-US" sz="2800" smtClean="0">
                <a:solidFill>
                  <a:srgbClr val="FF0000"/>
                </a:solidFill>
                <a:latin typeface="Times New Roman" pitchFamily="18" charset="0"/>
              </a:rPr>
              <a:t>xoài</a:t>
            </a:r>
            <a:r>
              <a:rPr lang="vi-VN" altLang="en-US" sz="2800" smtClean="0">
                <a:solidFill>
                  <a:srgbClr val="0033CC"/>
                </a:solidFill>
                <a:latin typeface="Times New Roman" pitchFamily="18" charset="0"/>
              </a:rPr>
              <a:t>” </a:t>
            </a:r>
            <a:r>
              <a:rPr lang="vi-VN" altLang="en-US" sz="2800" dirty="0">
                <a:solidFill>
                  <a:srgbClr val="0033CC"/>
                </a:solidFill>
                <a:latin typeface="Times New Roman" pitchFamily="18" charset="0"/>
              </a:rPr>
              <a:t>và thay thế bằng từ “</a:t>
            </a:r>
            <a:r>
              <a:rPr lang="vi-VN" altLang="en-US" sz="2800" dirty="0">
                <a:solidFill>
                  <a:srgbClr val="FF0000"/>
                </a:solidFill>
                <a:latin typeface="Times New Roman" pitchFamily="18" charset="0"/>
              </a:rPr>
              <a:t>xoài</a:t>
            </a:r>
            <a:r>
              <a:rPr lang="vi-VN" altLang="en-US" sz="2800" dirty="0">
                <a:solidFill>
                  <a:srgbClr val="0033CC"/>
                </a:solidFill>
                <a:latin typeface="Times New Roman" pitchFamily="18" charset="0"/>
              </a:rPr>
              <a:t>” ?</a:t>
            </a:r>
            <a:r>
              <a:rPr lang="en-US" altLang="zh-CN" sz="2800" dirty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800" dirty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vi-VN" altLang="en-US" sz="2800" dirty="0">
                <a:solidFill>
                  <a:schemeClr val="hlink"/>
                </a:solidFill>
                <a:latin typeface="Times New Roman" pitchFamily="18" charset="0"/>
              </a:rPr>
              <a:t>     </a:t>
            </a:r>
            <a:endParaRPr lang="en-US" altLang="zh-CN" sz="2800" dirty="0">
              <a:solidFill>
                <a:schemeClr val="hlink"/>
              </a:solidFill>
              <a:latin typeface="Times New Roman" pitchFamily="18" charset="0"/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6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4"/>
          <p:cNvSpPr txBox="1">
            <a:spLocks noChangeArrowheads="1"/>
          </p:cNvSpPr>
          <p:nvPr/>
        </p:nvSpPr>
        <p:spPr>
          <a:xfrm>
            <a:off x="1520825" y="457200"/>
            <a:ext cx="6083300" cy="9144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9pPr>
          </a:lstStyle>
          <a:p>
            <a:pPr algn="ctr">
              <a:defRPr/>
            </a:pPr>
            <a:r>
              <a:rPr lang="en-US" sz="3600" b="1" dirty="0" err="1" smtClean="0">
                <a:solidFill>
                  <a:srgbClr val="CC0099"/>
                </a:solidFill>
                <a:latin typeface="Times New Roman" panose="02020603050405020304" pitchFamily="18" charset="0"/>
              </a:rPr>
              <a:t>Tì</a:t>
            </a:r>
            <a:r>
              <a:rPr lang="vi-VN" altLang="en-US" sz="3600" b="1" dirty="0" smtClean="0">
                <a:solidFill>
                  <a:srgbClr val="CC0099"/>
                </a:solidFill>
                <a:latin typeface="Times New Roman" panose="02020603050405020304" pitchFamily="18" charset="0"/>
              </a:rPr>
              <a:t>nh h</a:t>
            </a:r>
            <a:r>
              <a:rPr lang="en-US" altLang="en-US" sz="3600" b="1" dirty="0">
                <a:solidFill>
                  <a:srgbClr val="CC0099"/>
                </a:solidFill>
                <a:latin typeface="Times New Roman" panose="02020603050405020304" pitchFamily="18" charset="0"/>
              </a:rPr>
              <a:t>u</a:t>
            </a:r>
            <a:r>
              <a:rPr lang="vi-VN" altLang="en-US" sz="3600" b="1" dirty="0" smtClean="0">
                <a:solidFill>
                  <a:srgbClr val="CC0099"/>
                </a:solidFill>
                <a:latin typeface="Times New Roman" panose="02020603050405020304" pitchFamily="18" charset="0"/>
              </a:rPr>
              <a:t>ống!</a:t>
            </a:r>
            <a:endParaRPr lang="en-US" sz="3600" b="1" dirty="0">
              <a:solidFill>
                <a:srgbClr val="CC0099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343400" y="1676400"/>
            <a:ext cx="0" cy="449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3" name="Text Box 1"/>
          <p:cNvSpPr txBox="1">
            <a:spLocks noChangeArrowheads="1"/>
          </p:cNvSpPr>
          <p:nvPr/>
        </p:nvSpPr>
        <p:spPr bwMode="auto">
          <a:xfrm>
            <a:off x="1317625" y="1943100"/>
            <a:ext cx="2873375" cy="3693319"/>
          </a:xfrm>
          <a:prstGeom prst="rect">
            <a:avLst/>
          </a:prstGeom>
          <a:solidFill>
            <a:srgbClr val="FFE3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vi-VN" altLang="en-US">
                <a:latin typeface="Times New Roman" pitchFamily="18" charset="0"/>
              </a:rPr>
              <a:t>    </a:t>
            </a:r>
            <a:r>
              <a:rPr lang="en-US" altLang="zh-CN">
                <a:latin typeface="Times New Roman" pitchFamily="18" charset="0"/>
                <a:ea typeface="SimSun" pitchFamily="2" charset="-122"/>
              </a:rPr>
              <a:t>An đã học được cách làm</a:t>
            </a:r>
            <a:r>
              <a:rPr lang="vi-VN" altLang="en-US">
                <a:latin typeface="Times New Roman" pitchFamily="18" charset="0"/>
              </a:rPr>
              <a:t> </a:t>
            </a:r>
            <a:r>
              <a:rPr lang="en-US" altLang="zh-CN" smtClean="0">
                <a:latin typeface="Times New Roman" pitchFamily="18" charset="0"/>
                <a:ea typeface="SimSun" pitchFamily="2" charset="-122"/>
              </a:rPr>
              <a:t>kem </a:t>
            </a:r>
            <a:r>
              <a:rPr lang="en-US" altLang="zh-CN">
                <a:latin typeface="Times New Roman" pitchFamily="18" charset="0"/>
                <a:ea typeface="SimSun" pitchFamily="2" charset="-122"/>
              </a:rPr>
              <a:t>sữa chua </a:t>
            </a:r>
            <a:r>
              <a:rPr lang="en-US" altLang="zh-CN" smtClean="0">
                <a:latin typeface="Times New Roman" pitchFamily="18" charset="0"/>
                <a:ea typeface="SimSun" pitchFamily="2" charset="-122"/>
              </a:rPr>
              <a:t>xoài </a:t>
            </a:r>
            <a:r>
              <a:rPr lang="en-US" altLang="zh-CN">
                <a:latin typeface="Times New Roman" pitchFamily="18" charset="0"/>
                <a:ea typeface="SimSun" pitchFamily="2" charset="-122"/>
              </a:rPr>
              <a:t>rất</a:t>
            </a:r>
            <a:r>
              <a:rPr lang="vi-VN" altLang="en-US">
                <a:latin typeface="Times New Roman" pitchFamily="18" charset="0"/>
              </a:rPr>
              <a:t> </a:t>
            </a:r>
            <a:r>
              <a:rPr lang="en-US" altLang="zh-CN">
                <a:latin typeface="Times New Roman" pitchFamily="18" charset="0"/>
                <a:ea typeface="SimSun" pitchFamily="2" charset="-122"/>
              </a:rPr>
              <a:t>ngon. An đã làm thành công món </a:t>
            </a:r>
            <a:r>
              <a:rPr lang="en-US" altLang="zh-CN" smtClean="0">
                <a:latin typeface="Times New Roman" pitchFamily="18" charset="0"/>
                <a:ea typeface="SimSun" pitchFamily="2" charset="-122"/>
              </a:rPr>
              <a:t>kem </a:t>
            </a:r>
            <a:r>
              <a:rPr lang="en-US" altLang="zh-CN">
                <a:latin typeface="Times New Roman" pitchFamily="18" charset="0"/>
                <a:ea typeface="SimSun" pitchFamily="2" charset="-122"/>
              </a:rPr>
              <a:t>này để mời hai bạn Khoa, Minh thưởng thức. </a:t>
            </a:r>
          </a:p>
          <a:p>
            <a:pPr algn="just"/>
            <a:r>
              <a:rPr lang="vi-VN" altLang="en-US">
                <a:latin typeface="Times New Roman" pitchFamily="18" charset="0"/>
              </a:rPr>
              <a:t>    </a:t>
            </a:r>
            <a:r>
              <a:rPr lang="en-US" altLang="zh-CN">
                <a:latin typeface="Times New Roman" pitchFamily="18" charset="0"/>
                <a:ea typeface="SimSun" pitchFamily="2" charset="-122"/>
              </a:rPr>
              <a:t>Minh xin An công thức làm </a:t>
            </a:r>
            <a:r>
              <a:rPr lang="en-US" altLang="zh-CN" smtClean="0">
                <a:latin typeface="Times New Roman" pitchFamily="18" charset="0"/>
                <a:ea typeface="SimSun" pitchFamily="2" charset="-122"/>
              </a:rPr>
              <a:t>kem </a:t>
            </a:r>
            <a:r>
              <a:rPr lang="en-US" altLang="zh-CN">
                <a:latin typeface="Times New Roman" pitchFamily="18" charset="0"/>
                <a:ea typeface="SimSun" pitchFamily="2" charset="-122"/>
              </a:rPr>
              <a:t>nhưng muốn đổi lại thành món </a:t>
            </a:r>
            <a:r>
              <a:rPr lang="en-US" altLang="zh-CN" smtClean="0">
                <a:latin typeface="Times New Roman" pitchFamily="18" charset="0"/>
                <a:ea typeface="SimSun" pitchFamily="2" charset="-122"/>
              </a:rPr>
              <a:t>kem </a:t>
            </a:r>
            <a:r>
              <a:rPr lang="en-US" altLang="zh-CN">
                <a:latin typeface="Times New Roman" pitchFamily="18" charset="0"/>
                <a:ea typeface="SimSun" pitchFamily="2" charset="-122"/>
              </a:rPr>
              <a:t>sữa chua xoài.</a:t>
            </a:r>
          </a:p>
          <a:p>
            <a:pPr algn="just"/>
            <a:r>
              <a:rPr lang="en-US" altLang="zh-CN">
                <a:latin typeface="Times New Roman" pitchFamily="18" charset="0"/>
                <a:ea typeface="SimSun" pitchFamily="2" charset="-122"/>
              </a:rPr>
              <a:t> </a:t>
            </a:r>
            <a:r>
              <a:rPr lang="vi-VN" altLang="en-US">
                <a:latin typeface="Times New Roman" pitchFamily="18" charset="0"/>
              </a:rPr>
              <a:t>  </a:t>
            </a:r>
            <a:r>
              <a:rPr lang="en-US" altLang="zh-CN"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mtClean="0">
                <a:latin typeface="Times New Roman" pitchFamily="18" charset="0"/>
                <a:ea typeface="SimSun" pitchFamily="2" charset="-122"/>
              </a:rPr>
              <a:t>Em hãy </a:t>
            </a:r>
            <a:r>
              <a:rPr lang="en-US" altLang="zh-CN">
                <a:latin typeface="Times New Roman" pitchFamily="18" charset="0"/>
                <a:ea typeface="SimSun" pitchFamily="2" charset="-122"/>
              </a:rPr>
              <a:t>giúp bạn An sửa công thức làm </a:t>
            </a:r>
            <a:r>
              <a:rPr lang="en-US" altLang="zh-CN" smtClean="0">
                <a:latin typeface="Times New Roman" pitchFamily="18" charset="0"/>
                <a:ea typeface="SimSun" pitchFamily="2" charset="-122"/>
              </a:rPr>
              <a:t>kem sữa chua dưa hâu </a:t>
            </a:r>
            <a:r>
              <a:rPr lang="en-US" altLang="zh-CN">
                <a:latin typeface="Times New Roman" pitchFamily="18" charset="0"/>
                <a:ea typeface="SimSun" pitchFamily="2" charset="-122"/>
              </a:rPr>
              <a:t>thành </a:t>
            </a:r>
            <a:r>
              <a:rPr lang="en-US" altLang="zh-CN" smtClean="0">
                <a:latin typeface="Times New Roman" pitchFamily="18" charset="0"/>
                <a:ea typeface="SimSun" pitchFamily="2" charset="-122"/>
              </a:rPr>
              <a:t>kem </a:t>
            </a:r>
            <a:r>
              <a:rPr lang="en-US" altLang="zh-CN">
                <a:latin typeface="Times New Roman" pitchFamily="18" charset="0"/>
                <a:ea typeface="SimSun" pitchFamily="2" charset="-122"/>
              </a:rPr>
              <a:t>sữa chua xoài nhé.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4572000" y="1524000"/>
            <a:ext cx="3847465" cy="50783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vi-VN" altLang="en-US" b="1" noProof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 sữa chua </a:t>
            </a:r>
            <a:r>
              <a:rPr lang="en-US" altLang="en-US" b="1" noProof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xoài</a:t>
            </a:r>
            <a:endParaRPr lang="en-US" altLang="en-US" b="1" noProof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vi-VN" altLang="en-US" b="1" noProof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altLang="en-US" b="1" noProof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Liệu</a:t>
            </a:r>
          </a:p>
          <a:p>
            <a:r>
              <a:rPr lang="en-US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xoài</a:t>
            </a:r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250 g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Sữa chua: 100g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Mật ong: 1 thìa </a:t>
            </a:r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cà phê</a:t>
            </a:r>
            <a:endParaRPr lang="vi-VN" altLang="en-US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altLang="en-US" b="1" noProof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 cụ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 to</a:t>
            </a:r>
            <a:endParaRPr lang="vi-VN" altLang="en-US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khuôn làm kem</a:t>
            </a:r>
            <a:endParaRPr lang="vi-VN" altLang="en-US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altLang="en-US" b="1" noProof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1 - Cho </a:t>
            </a:r>
            <a:r>
              <a:rPr lang="en-US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xoài</a:t>
            </a:r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vào tô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2 - Nghiền nát </a:t>
            </a:r>
            <a:r>
              <a:rPr lang="en-US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xoài</a:t>
            </a:r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vi-VN" altLang="en-US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3 - Cho sữa chua và mật ong vào tô.</a:t>
            </a:r>
          </a:p>
          <a:p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- Trộn đều hỗn hợp.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5 - Cho hỗn hợp vào </a:t>
            </a:r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khuôn làm kem</a:t>
            </a:r>
            <a:endParaRPr lang="vi-VN" altLang="en-US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6 - Đặt khuôn </a:t>
            </a:r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 </a:t>
            </a:r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vào ngăn đá tủ lạnh trong thời gian ít nhất </a:t>
            </a:r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7 - Lấy </a:t>
            </a:r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 </a:t>
            </a:r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ra thưởng thức.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088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0" name="Picture 3" descr="153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4" descr="15200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5" descr="15200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6" descr="15200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7" descr="15200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29" descr="Photobucke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238500"/>
            <a:ext cx="6477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29" descr="Photobucke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200400"/>
            <a:ext cx="6477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Picture 10" descr="E:\Hinh\lovely\hdauwewiu (6)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550" y="5508625"/>
            <a:ext cx="1874838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7"/>
          <p:cNvSpPr>
            <a:spLocks noGrp="1" noChangeArrowheads="1"/>
          </p:cNvSpPr>
          <p:nvPr>
            <p:ph type="title"/>
          </p:nvPr>
        </p:nvSpPr>
        <p:spPr>
          <a:xfrm>
            <a:off x="1371600" y="963613"/>
            <a:ext cx="3201988" cy="4767262"/>
          </a:xfrm>
          <a:solidFill>
            <a:schemeClr val="bg2"/>
          </a:solidFill>
          <a:ln w="38100">
            <a:prstDash val="lgDash"/>
            <a:miter lim="800000"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altLang="zh-CN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SimSun" pitchFamily="2" charset="-122"/>
              </a:rPr>
              <a:t>H</a:t>
            </a:r>
            <a:r>
              <a:rPr lang="vi-VN" altLang="en-US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oạt động</a:t>
            </a:r>
            <a:r>
              <a:rPr lang="en-US" altLang="zh-CN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SimSun" pitchFamily="2" charset="-122"/>
              </a:rPr>
              <a:t> nhóm</a:t>
            </a:r>
            <a:r>
              <a:rPr lang="vi-VN" altLang="en-US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bàn (2’):</a:t>
            </a:r>
            <a:r>
              <a:rPr lang="en-US" altLang="zh-CN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SimSun" pitchFamily="2" charset="-122"/>
              </a:rPr>
              <a:t> </a:t>
            </a:r>
            <a:r>
              <a:rPr lang="vi-VN" altLang="en-US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      </a:t>
            </a:r>
            <a:br>
              <a:rPr lang="vi-VN" altLang="en-US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</a:br>
            <a:r>
              <a:rPr lang="vi-VN" altLang="en-US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T</a:t>
            </a:r>
            <a:r>
              <a:rPr lang="en-US" altLang="zh-CN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SimSun" pitchFamily="2" charset="-122"/>
              </a:rPr>
              <a:t>hảo luận t</a:t>
            </a:r>
            <a:r>
              <a:rPr lang="vi-VN" altLang="en-US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</a:t>
            </a:r>
            <a:r>
              <a:rPr lang="en-US" altLang="zh-CN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SimSun" pitchFamily="2" charset="-122"/>
              </a:rPr>
              <a:t>ống nhất kết quả trên phiếu học tập.</a:t>
            </a:r>
            <a:br>
              <a:rPr lang="en-US" altLang="zh-CN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SimSun" pitchFamily="2" charset="-122"/>
              </a:rPr>
            </a:br>
            <a:r>
              <a:rPr lang="vi-VN" altLang="en-US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</a:t>
            </a:r>
            <a:r>
              <a:rPr lang="en-US" altLang="zh-CN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SimSun" pitchFamily="2" charset="-122"/>
              </a:rPr>
              <a:t> Nguyên liệu để làm món kem sữa chua xoài gồm những gì?</a:t>
            </a:r>
            <a:br>
              <a:rPr lang="en-US" altLang="zh-CN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SimSun" pitchFamily="2" charset="-122"/>
              </a:rPr>
            </a:br>
            <a:r>
              <a:rPr lang="vi-VN" altLang="en-US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</a:t>
            </a:r>
            <a:r>
              <a:rPr lang="en-US" altLang="zh-CN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SimSun" pitchFamily="2" charset="-122"/>
              </a:rPr>
              <a:t> Làm thế nào để sửa công thức làm kem sữa chua xoài thành công thức làm kem sữa chua xoài?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4874260" y="2204084"/>
            <a:ext cx="3847465" cy="17532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vi-VN" altLang="en-US" b="1" noProof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 </a:t>
            </a:r>
            <a:r>
              <a:rPr lang="vi-VN" altLang="en-US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sữa chua </a:t>
            </a:r>
            <a:r>
              <a:rPr lang="vi-VN" altLang="en-US" b="1" noProof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xoài</a:t>
            </a:r>
            <a:endParaRPr lang="vi-VN" altLang="en-US" b="1" noProof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altLang="en-US" b="1" noProof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Liệu</a:t>
            </a:r>
          </a:p>
          <a:p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xoài: </a:t>
            </a:r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250 g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Sữa chua: 100g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Mật ong: 1 thìa </a:t>
            </a:r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cà phê</a:t>
            </a:r>
            <a:endParaRPr lang="vi-VN" altLang="en-US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vi-VN" altLang="en-US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721225" y="1071563"/>
            <a:ext cx="0" cy="449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6"/>
          <p:cNvSpPr txBox="1"/>
          <p:nvPr/>
        </p:nvSpPr>
        <p:spPr>
          <a:xfrm>
            <a:off x="4902833" y="991869"/>
            <a:ext cx="3847466" cy="47999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vi-VN" altLang="en-US" b="1" noProof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 </a:t>
            </a:r>
            <a:r>
              <a:rPr lang="vi-VN" altLang="en-US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sữa chua </a:t>
            </a:r>
            <a:r>
              <a:rPr lang="vi-VN" altLang="en-US" b="1" noProof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xoài</a:t>
            </a:r>
            <a:endParaRPr lang="vi-VN" altLang="en-US" b="1" noProof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altLang="en-US" b="1" noProof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Liệu</a:t>
            </a:r>
          </a:p>
          <a:p>
            <a:r>
              <a:rPr lang="vi-VN" altLang="en-US" b="1" noProof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Xoài</a:t>
            </a:r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: 250 g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Sữa chua: 100g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Mật ong: 1 thìa </a:t>
            </a:r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cà phê</a:t>
            </a:r>
            <a:endParaRPr lang="vi-VN" altLang="en-US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altLang="en-US" b="1" noProof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 cụ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 to</a:t>
            </a:r>
            <a:endParaRPr lang="vi-VN" altLang="en-US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khuôn làm kem</a:t>
            </a:r>
            <a:endParaRPr lang="vi-VN" altLang="en-US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altLang="en-US" b="1" noProof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1 - Cho </a:t>
            </a:r>
            <a:r>
              <a:rPr lang="vi-VN" altLang="en-US" b="1" noProof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Xoài</a:t>
            </a:r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vào tô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2 - Nghiền nát </a:t>
            </a:r>
            <a:r>
              <a:rPr lang="vi-VN" altLang="en-US" b="1" noProof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Xoài</a:t>
            </a:r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3 - Cho sữa chua và mật ong vào tô.</a:t>
            </a:r>
          </a:p>
          <a:p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- Trộn đều hỗn hợp.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5 - Cho hỗn hợp vào </a:t>
            </a:r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khuôn làm kem</a:t>
            </a:r>
            <a:endParaRPr lang="vi-VN" altLang="en-US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6 - Đặt khuôn </a:t>
            </a:r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 </a:t>
            </a:r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vào ngăn đá tủ lạnh trong thời gian ít nhất </a:t>
            </a:r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7 - Lấy </a:t>
            </a:r>
            <a:r>
              <a:rPr lang="vi-VN" altLang="en-US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 </a:t>
            </a:r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ra thưởng thức.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8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 txBox="1">
            <a:spLocks noChangeArrowheads="1"/>
          </p:cNvSpPr>
          <p:nvPr/>
        </p:nvSpPr>
        <p:spPr>
          <a:xfrm>
            <a:off x="1676400" y="-74613"/>
            <a:ext cx="6858000" cy="609601"/>
          </a:xfrm>
          <a:prstGeom prst="rect">
            <a:avLst/>
          </a:prstGeom>
          <a:noFill/>
          <a:ln w="38100" cap="flat">
            <a:noFill/>
            <a:prstDash val="lgDash"/>
            <a:miter lim="800000"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9pPr>
          </a:lstStyle>
          <a:p>
            <a:pPr>
              <a:defRPr/>
            </a:pPr>
            <a:endParaRPr lang="vi-VN" altLang="en-US" sz="1800" b="1" smtClean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vi-VN" altLang="en-US" sz="1800" b="1" smtClean="0">
                <a:solidFill>
                  <a:srgbClr val="FF3300"/>
                </a:solidFill>
                <a:latin typeface="Times New Roman" panose="02020603050405020304" pitchFamily="18" charset="0"/>
              </a:rPr>
              <a:t>NHIỆM VỤ 1: </a:t>
            </a:r>
            <a:r>
              <a:rPr lang="en-US" sz="1800" b="1" smtClean="0">
                <a:solidFill>
                  <a:srgbClr val="FF3300"/>
                </a:solidFill>
                <a:latin typeface="Times New Roman" panose="02020603050405020304" pitchFamily="18" charset="0"/>
              </a:rPr>
              <a:t>T</a:t>
            </a:r>
            <a:r>
              <a:rPr lang="vi-VN" altLang="en-US" sz="1800" b="1" smtClean="0">
                <a:solidFill>
                  <a:srgbClr val="FF3300"/>
                </a:solidFill>
                <a:latin typeface="Times New Roman" panose="02020603050405020304" pitchFamily="18" charset="0"/>
              </a:rPr>
              <a:t>HỰC HÀNH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600200" y="544513"/>
            <a:ext cx="7078663" cy="12827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pPr eaLnBrk="0" hangingPunct="0"/>
            <a:r>
              <a:rPr lang="vi-VN" altLang="en-US" sz="20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Mỗi máy tính (1-2HS) khởi động máy tính và phần mềm Word, nhập nội dung công thức làm </a:t>
            </a:r>
            <a:r>
              <a:rPr lang="en-US" sz="2000" smtClean="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kem </a:t>
            </a:r>
            <a:r>
              <a:rPr lang="en-US" sz="20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sữa chua </a:t>
            </a:r>
            <a:r>
              <a:rPr lang="en-US" sz="2000" smtClean="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xoài</a:t>
            </a:r>
            <a:r>
              <a:rPr lang="vi-VN" altLang="en-US" sz="2000" smtClean="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>
              <a:solidFill>
                <a:srgbClr val="3366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vi-VN" altLang="en-US" sz="20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Thực hiện các thao tác định dạng để có kết quả như H5.22</a:t>
            </a:r>
          </a:p>
          <a:p>
            <a:pPr eaLnBrk="0" hangingPunct="0"/>
            <a:r>
              <a:rPr lang="vi-VN" altLang="en-US" sz="20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Lưu lại tệp bằng tên: </a:t>
            </a:r>
            <a:r>
              <a:rPr lang="en-US" sz="2000" smtClean="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kemsuachua-duahau.docx</a:t>
            </a:r>
            <a:endParaRPr lang="en-US" sz="2000">
              <a:solidFill>
                <a:srgbClr val="3366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6"/>
          <p:cNvSpPr txBox="1">
            <a:spLocks noChangeArrowheads="1"/>
          </p:cNvSpPr>
          <p:nvPr/>
        </p:nvSpPr>
        <p:spPr>
          <a:xfrm>
            <a:off x="1752600" y="4435475"/>
            <a:ext cx="5561013" cy="14176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3366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9pPr>
          </a:lstStyle>
          <a:p>
            <a:pPr>
              <a:defRPr/>
            </a:pPr>
            <a:r>
              <a:rPr lang="en-US" smtClean="0"/>
              <a:t>     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1049019" y="1826260"/>
            <a:ext cx="8009256" cy="50158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vi-VN" altLang="en-US" sz="2000" b="1" noProof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 </a:t>
            </a:r>
            <a:r>
              <a:rPr lang="vi-VN" altLang="en-US" sz="20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sữa chua </a:t>
            </a:r>
            <a:r>
              <a:rPr lang="vi-VN" altLang="en-US" sz="2000" b="1" noProof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xoài</a:t>
            </a:r>
            <a:endParaRPr lang="vi-VN" altLang="en-US" sz="2000" b="1" noProof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altLang="en-US" sz="2000" b="1" noProof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Liệu</a:t>
            </a:r>
          </a:p>
          <a:p>
            <a:r>
              <a:rPr lang="vi-VN" altLang="en-US" sz="20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xoài: </a:t>
            </a:r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250 g</a:t>
            </a: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Sữa chua: 100g</a:t>
            </a: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Mật ong: 1 thìa </a:t>
            </a:r>
            <a:r>
              <a:rPr lang="vi-VN" altLang="en-US" sz="20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cà phê</a:t>
            </a:r>
            <a:endParaRPr lang="vi-VN" altLang="en-US" sz="20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altLang="en-US" sz="2000" b="1" noProof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 cụ</a:t>
            </a: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vi-VN" altLang="en-US" sz="20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 to</a:t>
            </a:r>
            <a:endParaRPr lang="vi-VN" altLang="en-US" sz="20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altLang="en-US" sz="20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khuôn làm kem</a:t>
            </a:r>
            <a:endParaRPr lang="vi-VN" altLang="en-US" sz="20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altLang="en-US" sz="2000" b="1" noProof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</a:t>
            </a: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1 - Cho </a:t>
            </a:r>
            <a:r>
              <a:rPr lang="vi-VN" altLang="en-US" sz="20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xoài </a:t>
            </a:r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vào tô</a:t>
            </a: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2 - Nghiền nát </a:t>
            </a:r>
            <a:r>
              <a:rPr lang="vi-VN" altLang="en-US" sz="20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xoài,</a:t>
            </a:r>
            <a:endParaRPr lang="vi-VN" altLang="en-US" sz="20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3 - Cho sữa chua và mật ong vào tô.</a:t>
            </a:r>
          </a:p>
          <a:p>
            <a:r>
              <a:rPr lang="vi-VN" altLang="en-US" sz="20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- Trộn đều hỗn hợp.</a:t>
            </a: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5 - Cho hỗn hợp vào </a:t>
            </a:r>
            <a:r>
              <a:rPr lang="vi-VN" altLang="en-US" sz="20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khuôn làm kem</a:t>
            </a:r>
            <a:endParaRPr lang="vi-VN" altLang="en-US" sz="20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6 - Đặt khuôn </a:t>
            </a:r>
            <a:r>
              <a:rPr lang="vi-VN" altLang="en-US" sz="20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 </a:t>
            </a:r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vào ngăn đá tủ lạnh trong thời gian ít nhất </a:t>
            </a:r>
            <a:r>
              <a:rPr lang="vi-VN" altLang="en-US" sz="20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7 - Lấy </a:t>
            </a:r>
            <a:r>
              <a:rPr lang="vi-VN" altLang="en-US" sz="20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 </a:t>
            </a:r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ra thưởng thức.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2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 txBox="1">
            <a:spLocks noChangeArrowheads="1"/>
          </p:cNvSpPr>
          <p:nvPr/>
        </p:nvSpPr>
        <p:spPr>
          <a:xfrm>
            <a:off x="1676400" y="-149225"/>
            <a:ext cx="6858000" cy="609600"/>
          </a:xfrm>
          <a:prstGeom prst="rect">
            <a:avLst/>
          </a:prstGeom>
          <a:noFill/>
          <a:ln w="38100" cap="flat">
            <a:noFill/>
            <a:prstDash val="lgDash"/>
            <a:miter lim="800000"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9pPr>
          </a:lstStyle>
          <a:p>
            <a:pPr>
              <a:defRPr/>
            </a:pPr>
            <a:endParaRPr lang="vi-VN" altLang="en-US" sz="1900" b="1" smtClean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vi-VN" altLang="en-US" sz="1900" b="1" smtClean="0">
                <a:solidFill>
                  <a:srgbClr val="FF3300"/>
                </a:solidFill>
                <a:latin typeface="Times New Roman" panose="02020603050405020304" pitchFamily="18" charset="0"/>
              </a:rPr>
              <a:t>NHIỆM VỤ 2: 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90525" y="620713"/>
            <a:ext cx="8756650" cy="123825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pPr eaLnBrk="0" hangingPunct="0"/>
            <a:r>
              <a:rPr lang="en-US" sz="24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Thảo luận nhóm và đại diện nhóm trả lời, hoàn thành các câu hỏi sau: </a:t>
            </a:r>
          </a:p>
          <a:p>
            <a:pPr eaLnBrk="0" hangingPunct="0"/>
            <a:r>
              <a:rPr lang="en-US" sz="24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Câu 1: </a:t>
            </a:r>
            <a:r>
              <a:rPr lang="en-US" sz="2400" smtClean="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Em hãy </a:t>
            </a:r>
            <a:r>
              <a:rPr lang="en-US" sz="24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nêu các bước thực hiện tìm kiếm trong Word? </a:t>
            </a:r>
          </a:p>
          <a:p>
            <a:pPr eaLnBrk="0" hangingPunct="0"/>
            <a:r>
              <a:rPr lang="en-US" sz="24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Câu 2: </a:t>
            </a:r>
            <a:r>
              <a:rPr lang="en-US" sz="2400" smtClean="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Em hãy </a:t>
            </a:r>
            <a:r>
              <a:rPr lang="en-US" sz="24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nêu các bước thực hiện thay thế trong Word?</a:t>
            </a:r>
          </a:p>
        </p:txBody>
      </p:sp>
      <p:sp>
        <p:nvSpPr>
          <p:cNvPr id="10" name="Rectangle 6"/>
          <p:cNvSpPr txBox="1">
            <a:spLocks noChangeArrowheads="1"/>
          </p:cNvSpPr>
          <p:nvPr/>
        </p:nvSpPr>
        <p:spPr>
          <a:xfrm>
            <a:off x="1752600" y="4435475"/>
            <a:ext cx="5561013" cy="14176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3366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9pPr>
          </a:lstStyle>
          <a:p>
            <a:pPr>
              <a:defRPr/>
            </a:pPr>
            <a:r>
              <a:rPr lang="en-US" smtClean="0"/>
              <a:t>     </a:t>
            </a:r>
          </a:p>
        </p:txBody>
      </p:sp>
      <p:sp>
        <p:nvSpPr>
          <p:cNvPr id="19" name="Rectangle 11"/>
          <p:cNvSpPr txBox="1">
            <a:spLocks noChangeArrowheads="1"/>
          </p:cNvSpPr>
          <p:nvPr/>
        </p:nvSpPr>
        <p:spPr bwMode="auto">
          <a:xfrm>
            <a:off x="969963" y="2116138"/>
            <a:ext cx="781685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82575"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a. Tìm kiếm: Gồm có 3 bước.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24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B1. N</a:t>
            </a:r>
            <a:r>
              <a:rPr lang="vi-VN" altLang="en-US" sz="2400" b="1">
                <a:solidFill>
                  <a:schemeClr val="tx2"/>
                </a:solidFill>
                <a:latin typeface="Times New Roman" pitchFamily="18" charset="0"/>
              </a:rPr>
              <a:t>h</a:t>
            </a:r>
            <a:r>
              <a:rPr lang="en-US" altLang="zh-CN" sz="24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áy chuột vào thẻ Home.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24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B2. Trong nhóm lệnh Editing \ Find.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24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B3. Gõ từ, cụm từ cần tìm rồi nhấn phím Enter.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b. Thay thế: Gồm 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4 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bước: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24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B1. Trong nhóm lệnh Editing \ Replace.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24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B2. Gõ từ, cụm từ cần tìm trong ô Find what.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24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B3. Gõ từ hoặc cụm từ thay thế trong ô Replace with.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2400" b="1" smtClean="0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B4. </a:t>
            </a:r>
            <a:r>
              <a:rPr lang="en-US" altLang="zh-CN" sz="24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Nháy chuột vào nút Replace (replace All) để thực hiện thay thế.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 txBox="1">
            <a:spLocks noChangeArrowheads="1"/>
          </p:cNvSpPr>
          <p:nvPr/>
        </p:nvSpPr>
        <p:spPr>
          <a:xfrm>
            <a:off x="1676400" y="76200"/>
            <a:ext cx="6858000" cy="609600"/>
          </a:xfrm>
          <a:prstGeom prst="rect">
            <a:avLst/>
          </a:prstGeom>
          <a:noFill/>
          <a:ln w="38100" cap="flat">
            <a:noFill/>
            <a:prstDash val="lgDash"/>
            <a:miter lim="800000"/>
          </a:ln>
        </p:spPr>
        <p:txBody>
          <a:bodyPr/>
          <a:lstStyle/>
          <a:p>
            <a:pPr eaLnBrk="0" hangingPunct="0"/>
            <a:r>
              <a:rPr lang="en-US" altLang="zh-CN" sz="3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Sun" pitchFamily="2" charset="-122"/>
              </a:rPr>
              <a:t>TÌM KIẾM VÀ THAY THẾ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209800" y="990600"/>
            <a:ext cx="4648200" cy="533400"/>
            <a:chOff x="144" y="1152"/>
            <a:chExt cx="4648" cy="293"/>
          </a:xfrm>
        </p:grpSpPr>
        <p:sp>
          <p:nvSpPr>
            <p:cNvPr id="36873" name="AutoShape 3"/>
            <p:cNvSpPr>
              <a:spLocks noChangeArrowheads="1"/>
            </p:cNvSpPr>
            <p:nvPr/>
          </p:nvSpPr>
          <p:spPr bwMode="auto">
            <a:xfrm>
              <a:off x="336" y="1152"/>
              <a:ext cx="4456" cy="293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vi-VN" altLang="en-US" sz="2800" b="1">
                  <a:solidFill>
                    <a:srgbClr val="660033"/>
                  </a:solidFill>
                  <a:latin typeface="Times New Roman" pitchFamily="18" charset="0"/>
                </a:rPr>
                <a:t>1</a:t>
              </a:r>
              <a:r>
                <a:rPr lang="en-US" altLang="zh-CN" sz="2800" b="1">
                  <a:solidFill>
                    <a:srgbClr val="660033"/>
                  </a:solidFill>
                  <a:latin typeface="Times New Roman" pitchFamily="18" charset="0"/>
                  <a:ea typeface="SimSun" pitchFamily="2" charset="-122"/>
                </a:rPr>
                <a:t>. Tìm </a:t>
              </a:r>
              <a:r>
                <a:rPr lang="vi-VN" altLang="en-US" sz="2800" b="1">
                  <a:solidFill>
                    <a:srgbClr val="660033"/>
                  </a:solidFill>
                  <a:latin typeface="Times New Roman" pitchFamily="18" charset="0"/>
                </a:rPr>
                <a:t>Kiếm</a:t>
              </a:r>
            </a:p>
          </p:txBody>
        </p:sp>
        <p:grpSp>
          <p:nvGrpSpPr>
            <p:cNvPr id="36874" name="Group 4"/>
            <p:cNvGrpSpPr>
              <a:grpSpLocks/>
            </p:cNvGrpSpPr>
            <p:nvPr/>
          </p:nvGrpSpPr>
          <p:grpSpPr bwMode="auto">
            <a:xfrm>
              <a:off x="144" y="1176"/>
              <a:ext cx="240" cy="240"/>
              <a:chOff x="2078" y="1680"/>
              <a:chExt cx="1615" cy="1615"/>
            </a:xfrm>
          </p:grpSpPr>
          <p:sp>
            <p:nvSpPr>
              <p:cNvPr id="36875" name="Oval 5"/>
              <p:cNvSpPr>
                <a:spLocks noChangeArrowheads="1"/>
              </p:cNvSpPr>
              <p:nvPr/>
            </p:nvSpPr>
            <p:spPr bwMode="auto">
              <a:xfrm>
                <a:off x="2078" y="1689"/>
                <a:ext cx="1613" cy="1608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altLang="zh-CN">
                  <a:ea typeface="SimSun" pitchFamily="2" charset="-122"/>
                </a:endParaRPr>
              </a:p>
            </p:txBody>
          </p:sp>
          <p:sp>
            <p:nvSpPr>
              <p:cNvPr id="36876" name="Oval 6"/>
              <p:cNvSpPr>
                <a:spLocks noChangeArrowheads="1"/>
              </p:cNvSpPr>
              <p:nvPr/>
            </p:nvSpPr>
            <p:spPr bwMode="auto">
              <a:xfrm>
                <a:off x="2174" y="1771"/>
                <a:ext cx="1421" cy="1432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altLang="zh-CN">
                  <a:ea typeface="SimSun" pitchFamily="2" charset="-122"/>
                </a:endParaRPr>
              </a:p>
            </p:txBody>
          </p:sp>
          <p:sp>
            <p:nvSpPr>
              <p:cNvPr id="15" name="Oval 7"/>
              <p:cNvSpPr>
                <a:spLocks noChangeArrowheads="1"/>
              </p:cNvSpPr>
              <p:nvPr/>
            </p:nvSpPr>
            <p:spPr bwMode="gray">
              <a:xfrm>
                <a:off x="2249" y="1859"/>
                <a:ext cx="1260" cy="1262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>
                  <a:latin typeface="Gill Sans MT"/>
                </a:endParaRPr>
              </a:p>
            </p:txBody>
          </p:sp>
          <p:sp>
            <p:nvSpPr>
              <p:cNvPr id="36878" name="Oval 8"/>
              <p:cNvSpPr>
                <a:spLocks noChangeArrowheads="1"/>
              </p:cNvSpPr>
              <p:nvPr/>
            </p:nvSpPr>
            <p:spPr bwMode="auto">
              <a:xfrm>
                <a:off x="2249" y="1859"/>
                <a:ext cx="1260" cy="1262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 altLang="zh-CN">
                  <a:ea typeface="SimSun" pitchFamily="2" charset="-122"/>
                </a:endParaRPr>
              </a:p>
            </p:txBody>
          </p:sp>
          <p:sp>
            <p:nvSpPr>
              <p:cNvPr id="17" name="Oval 9"/>
              <p:cNvSpPr>
                <a:spLocks noChangeArrowheads="1"/>
              </p:cNvSpPr>
              <p:nvPr/>
            </p:nvSpPr>
            <p:spPr bwMode="gray">
              <a:xfrm>
                <a:off x="2334" y="1941"/>
                <a:ext cx="1100" cy="109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>
                  <a:latin typeface="Gill Sans MT"/>
                </a:endParaRPr>
              </a:p>
            </p:txBody>
          </p:sp>
          <p:sp>
            <p:nvSpPr>
              <p:cNvPr id="36880" name="Oval 10"/>
              <p:cNvSpPr>
                <a:spLocks noChangeArrowheads="1"/>
              </p:cNvSpPr>
              <p:nvPr/>
            </p:nvSpPr>
            <p:spPr bwMode="auto">
              <a:xfrm>
                <a:off x="2334" y="1941"/>
                <a:ext cx="1100" cy="1097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 altLang="zh-CN">
                  <a:ea typeface="SimSun" pitchFamily="2" charset="-122"/>
                </a:endParaRPr>
              </a:p>
            </p:txBody>
          </p:sp>
        </p:grpSp>
      </p:grpSp>
      <p:sp>
        <p:nvSpPr>
          <p:cNvPr id="19" name="Rectangle 11"/>
          <p:cNvSpPr txBox="1">
            <a:spLocks noChangeArrowheads="1"/>
          </p:cNvSpPr>
          <p:nvPr/>
        </p:nvSpPr>
        <p:spPr bwMode="auto">
          <a:xfrm>
            <a:off x="685800" y="1889125"/>
            <a:ext cx="769620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82575"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32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Các bước thực hiện:</a:t>
            </a:r>
            <a:endParaRPr lang="en-US" altLang="zh-CN" sz="3200">
              <a:solidFill>
                <a:schemeClr val="tx2"/>
              </a:solidFill>
              <a:latin typeface="Times New Roman" pitchFamily="18" charset="0"/>
              <a:ea typeface="SimSun" pitchFamily="2" charset="-122"/>
            </a:endParaRP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 i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  		</a:t>
            </a:r>
            <a:r>
              <a:rPr lang="en-US" altLang="zh-CN" sz="32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*Bước 1: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			Vào </a:t>
            </a:r>
            <a:r>
              <a:rPr lang="vi-VN" altLang="en-US" sz="3200" b="1">
                <a:solidFill>
                  <a:srgbClr val="FF3300"/>
                </a:solidFill>
                <a:latin typeface="Times New Roman" pitchFamily="18" charset="0"/>
              </a:rPr>
              <a:t>Home --&gt;Editing--&gt;Find</a:t>
            </a:r>
            <a:r>
              <a:rPr lang="en-US" altLang="zh-CN" sz="3200" b="1">
                <a:solidFill>
                  <a:srgbClr val="FF3300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32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xuất hiện.</a:t>
            </a:r>
            <a:endParaRPr lang="en-US" altLang="zh-CN" sz="3200" b="1">
              <a:solidFill>
                <a:schemeClr val="tx2"/>
              </a:solidFill>
              <a:ea typeface="SimSun" pitchFamily="2" charset="-122"/>
            </a:endParaRPr>
          </a:p>
        </p:txBody>
      </p:sp>
      <p:pic>
        <p:nvPicPr>
          <p:cNvPr id="20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114800"/>
            <a:ext cx="57912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0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 txBox="1">
            <a:spLocks noChangeArrowheads="1"/>
          </p:cNvSpPr>
          <p:nvPr/>
        </p:nvSpPr>
        <p:spPr>
          <a:xfrm>
            <a:off x="1676400" y="76200"/>
            <a:ext cx="6858000" cy="609600"/>
          </a:xfrm>
          <a:prstGeom prst="rect">
            <a:avLst/>
          </a:prstGeom>
          <a:noFill/>
          <a:ln w="38100" cap="flat">
            <a:noFill/>
            <a:prstDash val="lgDash"/>
            <a:miter lim="800000"/>
          </a:ln>
        </p:spPr>
        <p:txBody>
          <a:bodyPr/>
          <a:lstStyle/>
          <a:p>
            <a:pPr eaLnBrk="0" hangingPunct="0"/>
            <a:r>
              <a:rPr lang="en-US" altLang="zh-CN" sz="3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Sun" pitchFamily="2" charset="-122"/>
              </a:rPr>
              <a:t>TÌM KIẾM VÀ THAY THẾ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33400" y="3810000"/>
            <a:ext cx="86106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marL="365125" indent="-282575"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just"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	*Bước 2: Gõ nội dung cần tìm vào ô </a:t>
            </a:r>
            <a:r>
              <a:rPr lang="en-US" altLang="zh-CN" sz="3200" b="1" u="sng">
                <a:latin typeface="Times New Roman" pitchFamily="18" charset="0"/>
                <a:ea typeface="SimSun" pitchFamily="2" charset="-122"/>
              </a:rPr>
              <a:t>Find what</a:t>
            </a: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.</a:t>
            </a:r>
          </a:p>
          <a:p>
            <a:pPr algn="just"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	*Bước 3: Nháy vào </a:t>
            </a:r>
            <a:r>
              <a:rPr lang="en-US" altLang="zh-CN" sz="3200" b="1" u="sng">
                <a:latin typeface="Times New Roman" pitchFamily="18" charset="0"/>
                <a:ea typeface="SimSun" pitchFamily="2" charset="-122"/>
              </a:rPr>
              <a:t>Find Next</a:t>
            </a: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 nếu muốn tìm tiếp.</a:t>
            </a:r>
          </a:p>
          <a:p>
            <a:pPr algn="just"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	</a:t>
            </a:r>
            <a:r>
              <a:rPr lang="vi-VN" altLang="en-US" sz="3200">
                <a:latin typeface="Times New Roman" pitchFamily="18" charset="0"/>
              </a:rPr>
              <a:t>   hoặc nhấn </a:t>
            </a: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vào </a:t>
            </a:r>
            <a:r>
              <a:rPr lang="en-US" altLang="zh-CN" sz="3200" b="1" u="sng">
                <a:latin typeface="Times New Roman" pitchFamily="18" charset="0"/>
                <a:ea typeface="SimSun" pitchFamily="2" charset="-122"/>
              </a:rPr>
              <a:t>Cancel</a:t>
            </a: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 nếu muốn kết thúc.</a:t>
            </a:r>
          </a:p>
          <a:p>
            <a:pPr algn="just"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	*</a:t>
            </a:r>
            <a:r>
              <a:rPr lang="en-US" altLang="zh-CN" sz="3200">
                <a:solidFill>
                  <a:srgbClr val="FF0066"/>
                </a:solidFill>
                <a:latin typeface="Times New Roman" pitchFamily="18" charset="0"/>
                <a:ea typeface="SimSun" pitchFamily="2" charset="-122"/>
              </a:rPr>
              <a:t>Lưu ý</a:t>
            </a: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: Từ (hoặc dãy kí tự) tìm được sẽ được </a:t>
            </a:r>
          </a:p>
          <a:p>
            <a:pPr algn="just"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			hiển thị dưới dạng “bôi đen”.</a:t>
            </a:r>
          </a:p>
        </p:txBody>
      </p:sp>
      <p:pic>
        <p:nvPicPr>
          <p:cNvPr id="37897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371600"/>
            <a:ext cx="432593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8" name="AutoShape 11"/>
          <p:cNvSpPr>
            <a:spLocks/>
          </p:cNvSpPr>
          <p:nvPr/>
        </p:nvSpPr>
        <p:spPr bwMode="auto">
          <a:xfrm>
            <a:off x="1666875" y="942975"/>
            <a:ext cx="2676525" cy="352425"/>
          </a:xfrm>
          <a:prstGeom prst="borderCallout1">
            <a:avLst>
              <a:gd name="adj1" fmla="val 32431"/>
              <a:gd name="adj2" fmla="val 102847"/>
              <a:gd name="adj3" fmla="val 382884"/>
              <a:gd name="adj4" fmla="val 104032"/>
            </a:avLst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en-US" altLang="zh-CN" sz="20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Gõ nội dung cần tìm</a:t>
            </a:r>
          </a:p>
          <a:p>
            <a:endParaRPr lang="en-US" altLang="zh-CN" sz="2000" b="1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2" name="Left Arrow 1">
            <a:hlinkClick r:id="rId6" action="ppaction://hlinksldjump"/>
          </p:cNvPr>
          <p:cNvSpPr/>
          <p:nvPr/>
        </p:nvSpPr>
        <p:spPr>
          <a:xfrm>
            <a:off x="8229600" y="6477000"/>
            <a:ext cx="914400" cy="381000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charRg st="140" end="18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charRg st="140" end="18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charRg st="187" end="2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charRg st="187" end="2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 txBox="1">
            <a:spLocks noChangeArrowheads="1"/>
          </p:cNvSpPr>
          <p:nvPr/>
        </p:nvSpPr>
        <p:spPr>
          <a:xfrm>
            <a:off x="1676400" y="76200"/>
            <a:ext cx="6858000" cy="609600"/>
          </a:xfrm>
          <a:prstGeom prst="rect">
            <a:avLst/>
          </a:prstGeom>
          <a:noFill/>
          <a:ln w="38100" cap="flat">
            <a:noFill/>
            <a:prstDash val="lgDash"/>
            <a:miter lim="800000"/>
          </a:ln>
        </p:spPr>
        <p:txBody>
          <a:bodyPr/>
          <a:lstStyle/>
          <a:p>
            <a:pPr eaLnBrk="0" hangingPunct="0"/>
            <a:r>
              <a:rPr lang="en-US" altLang="zh-CN" sz="3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Sun" pitchFamily="2" charset="-122"/>
              </a:rPr>
              <a:t>TÌM KIẾM VÀ THAY THẾ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90800" y="838200"/>
            <a:ext cx="4495800" cy="617538"/>
            <a:chOff x="144" y="1152"/>
            <a:chExt cx="4648" cy="293"/>
          </a:xfrm>
        </p:grpSpPr>
        <p:sp>
          <p:nvSpPr>
            <p:cNvPr id="38921" name="AutoShape 3"/>
            <p:cNvSpPr>
              <a:spLocks noChangeArrowheads="1"/>
            </p:cNvSpPr>
            <p:nvPr/>
          </p:nvSpPr>
          <p:spPr bwMode="auto">
            <a:xfrm>
              <a:off x="336" y="1152"/>
              <a:ext cx="4456" cy="293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sz="4000" b="1">
                  <a:solidFill>
                    <a:srgbClr val="660033"/>
                  </a:solidFill>
                  <a:latin typeface="Times New Roman" pitchFamily="18" charset="0"/>
                  <a:ea typeface="SimSun" pitchFamily="2" charset="-122"/>
                </a:rPr>
                <a:t>2. Thay thế</a:t>
              </a:r>
            </a:p>
          </p:txBody>
        </p:sp>
        <p:grpSp>
          <p:nvGrpSpPr>
            <p:cNvPr id="38922" name="Group 4"/>
            <p:cNvGrpSpPr>
              <a:grpSpLocks/>
            </p:cNvGrpSpPr>
            <p:nvPr/>
          </p:nvGrpSpPr>
          <p:grpSpPr bwMode="auto">
            <a:xfrm>
              <a:off x="144" y="1176"/>
              <a:ext cx="240" cy="240"/>
              <a:chOff x="2078" y="1680"/>
              <a:chExt cx="1615" cy="1615"/>
            </a:xfrm>
          </p:grpSpPr>
          <p:sp>
            <p:nvSpPr>
              <p:cNvPr id="38923" name="Oval 5"/>
              <p:cNvSpPr>
                <a:spLocks noChangeArrowheads="1"/>
              </p:cNvSpPr>
              <p:nvPr/>
            </p:nvSpPr>
            <p:spPr bwMode="auto">
              <a:xfrm>
                <a:off x="2078" y="1681"/>
                <a:ext cx="1612" cy="1612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altLang="zh-CN">
                  <a:ea typeface="SimSun" pitchFamily="2" charset="-122"/>
                </a:endParaRPr>
              </a:p>
            </p:txBody>
          </p:sp>
          <p:sp>
            <p:nvSpPr>
              <p:cNvPr id="38924" name="Oval 6"/>
              <p:cNvSpPr>
                <a:spLocks noChangeArrowheads="1"/>
              </p:cNvSpPr>
              <p:nvPr/>
            </p:nvSpPr>
            <p:spPr bwMode="auto">
              <a:xfrm>
                <a:off x="2166" y="1772"/>
                <a:ext cx="1436" cy="1424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altLang="zh-CN">
                  <a:ea typeface="SimSun" pitchFamily="2" charset="-122"/>
                </a:endParaRPr>
              </a:p>
            </p:txBody>
          </p:sp>
          <p:sp>
            <p:nvSpPr>
              <p:cNvPr id="15" name="Oval 7"/>
              <p:cNvSpPr>
                <a:spLocks noChangeArrowheads="1"/>
              </p:cNvSpPr>
              <p:nvPr/>
            </p:nvSpPr>
            <p:spPr bwMode="gray">
              <a:xfrm>
                <a:off x="2255" y="1858"/>
                <a:ext cx="1259" cy="1262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>
                  <a:latin typeface="Gill Sans MT"/>
                </a:endParaRPr>
              </a:p>
            </p:txBody>
          </p:sp>
          <p:sp>
            <p:nvSpPr>
              <p:cNvPr id="38926" name="Oval 8"/>
              <p:cNvSpPr>
                <a:spLocks noChangeArrowheads="1"/>
              </p:cNvSpPr>
              <p:nvPr/>
            </p:nvSpPr>
            <p:spPr bwMode="auto">
              <a:xfrm>
                <a:off x="2255" y="1858"/>
                <a:ext cx="1259" cy="1262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 altLang="zh-CN">
                  <a:ea typeface="SimSun" pitchFamily="2" charset="-122"/>
                </a:endParaRPr>
              </a:p>
            </p:txBody>
          </p:sp>
          <p:sp>
            <p:nvSpPr>
              <p:cNvPr id="17" name="Oval 9"/>
              <p:cNvSpPr>
                <a:spLocks noChangeArrowheads="1"/>
              </p:cNvSpPr>
              <p:nvPr/>
            </p:nvSpPr>
            <p:spPr bwMode="gray">
              <a:xfrm>
                <a:off x="2332" y="1939"/>
                <a:ext cx="1093" cy="109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>
                  <a:latin typeface="Gill Sans MT"/>
                </a:endParaRPr>
              </a:p>
            </p:txBody>
          </p:sp>
          <p:sp>
            <p:nvSpPr>
              <p:cNvPr id="38928" name="Oval 10"/>
              <p:cNvSpPr>
                <a:spLocks noChangeArrowheads="1"/>
              </p:cNvSpPr>
              <p:nvPr/>
            </p:nvSpPr>
            <p:spPr bwMode="auto">
              <a:xfrm>
                <a:off x="2332" y="1939"/>
                <a:ext cx="1093" cy="1095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 altLang="zh-CN">
                  <a:ea typeface="SimSun" pitchFamily="2" charset="-122"/>
                </a:endParaRPr>
              </a:p>
            </p:txBody>
          </p:sp>
        </p:grpSp>
      </p:grpSp>
      <p:sp>
        <p:nvSpPr>
          <p:cNvPr id="19" name="Rectangle 11"/>
          <p:cNvSpPr txBox="1">
            <a:spLocks noChangeArrowheads="1"/>
          </p:cNvSpPr>
          <p:nvPr/>
        </p:nvSpPr>
        <p:spPr bwMode="auto">
          <a:xfrm>
            <a:off x="685800" y="1905000"/>
            <a:ext cx="7848600" cy="291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82575"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32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Các bước thực hiện:</a:t>
            </a:r>
            <a:endParaRPr lang="en-US" altLang="zh-CN" sz="3200">
              <a:solidFill>
                <a:schemeClr val="tx2"/>
              </a:solidFill>
              <a:latin typeface="Times New Roman" pitchFamily="18" charset="0"/>
              <a:ea typeface="SimSun" pitchFamily="2" charset="-122"/>
            </a:endParaRP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 i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  		</a:t>
            </a:r>
            <a:r>
              <a:rPr lang="en-US" altLang="zh-CN" sz="3200" b="1" i="1" u="sng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*Bước 1: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		</a:t>
            </a:r>
            <a:r>
              <a:rPr lang="en-US" altLang="zh-CN" sz="3200" b="1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Vào </a:t>
            </a:r>
            <a:r>
              <a:rPr lang="vi-VN" altLang="en-US" sz="3200" b="1">
                <a:solidFill>
                  <a:srgbClr val="FF3300"/>
                </a:solidFill>
                <a:latin typeface="Times New Roman" pitchFamily="18" charset="0"/>
              </a:rPr>
              <a:t>Home</a:t>
            </a:r>
            <a:r>
              <a:rPr lang="en-US" altLang="zh-CN" sz="3200" b="1">
                <a:solidFill>
                  <a:srgbClr val="FF3300"/>
                </a:solidFill>
                <a:latin typeface="Times New Roman" pitchFamily="18" charset="0"/>
                <a:ea typeface="SimSun" pitchFamily="2" charset="-122"/>
              </a:rPr>
              <a:t> -&gt;</a:t>
            </a:r>
            <a:r>
              <a:rPr lang="vi-VN" altLang="en-US" sz="3200" b="1">
                <a:solidFill>
                  <a:srgbClr val="FF3300"/>
                </a:solidFill>
                <a:latin typeface="Times New Roman" pitchFamily="18" charset="0"/>
              </a:rPr>
              <a:t>Editing --&gt;</a:t>
            </a:r>
            <a:r>
              <a:rPr lang="en-US" altLang="zh-CN" sz="3200" b="1">
                <a:solidFill>
                  <a:srgbClr val="FF3300"/>
                </a:solidFill>
                <a:latin typeface="Times New Roman" pitchFamily="18" charset="0"/>
                <a:ea typeface="SimSun" pitchFamily="2" charset="-122"/>
              </a:rPr>
              <a:t>Replace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 b="1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		Hộp hoại </a:t>
            </a:r>
            <a:r>
              <a:rPr lang="en-US" altLang="zh-CN" sz="3200" b="1">
                <a:solidFill>
                  <a:srgbClr val="FF3300"/>
                </a:solidFill>
                <a:latin typeface="Times New Roman" pitchFamily="18" charset="0"/>
                <a:ea typeface="SimSun" pitchFamily="2" charset="-122"/>
              </a:rPr>
              <a:t>Find and Replace </a:t>
            </a:r>
            <a:r>
              <a:rPr lang="en-US" altLang="zh-CN" sz="3200" b="1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xuất hiện.</a:t>
            </a:r>
          </a:p>
        </p:txBody>
      </p:sp>
      <p:pic>
        <p:nvPicPr>
          <p:cNvPr id="20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359275"/>
            <a:ext cx="5118100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8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 txBox="1">
            <a:spLocks noChangeArrowheads="1"/>
          </p:cNvSpPr>
          <p:nvPr/>
        </p:nvSpPr>
        <p:spPr>
          <a:xfrm>
            <a:off x="1676400" y="76200"/>
            <a:ext cx="6858000" cy="609600"/>
          </a:xfrm>
          <a:prstGeom prst="rect">
            <a:avLst/>
          </a:prstGeom>
          <a:noFill/>
          <a:ln w="38100" cap="flat">
            <a:noFill/>
            <a:prstDash val="lgDash"/>
            <a:miter lim="800000"/>
          </a:ln>
        </p:spPr>
        <p:txBody>
          <a:bodyPr/>
          <a:lstStyle/>
          <a:p>
            <a:pPr eaLnBrk="0" hangingPunct="0"/>
            <a:r>
              <a:rPr lang="en-US" altLang="zh-CN" sz="3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Sun" pitchFamily="2" charset="-122"/>
              </a:rPr>
              <a:t>TÌM KIẾM VÀ THAY THẾ</a:t>
            </a:r>
          </a:p>
        </p:txBody>
      </p:sp>
      <p:pic>
        <p:nvPicPr>
          <p:cNvPr id="399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175"/>
            <a:ext cx="5643563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5" name="Text Box 5"/>
          <p:cNvSpPr txBox="1">
            <a:spLocks noChangeArrowheads="1"/>
          </p:cNvSpPr>
          <p:nvPr/>
        </p:nvSpPr>
        <p:spPr bwMode="auto">
          <a:xfrm>
            <a:off x="1295400" y="2511425"/>
            <a:ext cx="7620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dirty="0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Bước2:</a:t>
            </a:r>
            <a:r>
              <a:rPr lang="en-US" altLang="zh-CN" sz="2400" dirty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Gõ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nội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dung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cần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thay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thế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vào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ô </a:t>
            </a:r>
            <a:r>
              <a:rPr lang="en-US" altLang="zh-CN" sz="2400" dirty="0">
                <a:solidFill>
                  <a:srgbClr val="FF3300"/>
                </a:solidFill>
                <a:latin typeface="Times New Roman" pitchFamily="18" charset="0"/>
                <a:ea typeface="SimSun" pitchFamily="2" charset="-122"/>
              </a:rPr>
              <a:t>Find what</a:t>
            </a:r>
            <a:r>
              <a:rPr lang="en-US" altLang="zh-CN" sz="2400" dirty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.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Nội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dung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thay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thế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vào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Replace with</a:t>
            </a:r>
            <a:endParaRPr lang="en-US" altLang="zh-CN" sz="2400" b="1" dirty="0">
              <a:solidFill>
                <a:srgbClr val="0033CC"/>
              </a:solidFill>
              <a:latin typeface="Times New Roman" pitchFamily="18" charset="0"/>
              <a:ea typeface="SimSun" pitchFamily="2" charset="-122"/>
            </a:endParaRPr>
          </a:p>
          <a:p>
            <a:pPr algn="r"/>
            <a:endParaRPr lang="en-US" altLang="zh-CN" sz="2400" dirty="0"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39946" name="Text Box 7"/>
          <p:cNvSpPr txBox="1">
            <a:spLocks noChangeArrowheads="1"/>
          </p:cNvSpPr>
          <p:nvPr/>
        </p:nvSpPr>
        <p:spPr bwMode="auto">
          <a:xfrm>
            <a:off x="1219200" y="3578225"/>
            <a:ext cx="7620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dirty="0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Bước3</a:t>
            </a:r>
            <a:r>
              <a:rPr lang="en-US" altLang="zh-CN" sz="2400" dirty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: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Nháy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nút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>
                <a:solidFill>
                  <a:srgbClr val="FF3300"/>
                </a:solidFill>
                <a:latin typeface="Times New Roman" pitchFamily="18" charset="0"/>
                <a:ea typeface="SimSun" pitchFamily="2" charset="-122"/>
              </a:rPr>
              <a:t>Find Next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tìm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</a:t>
            </a:r>
            <a:endParaRPr lang="en-US" altLang="zh-CN" sz="2400" b="1" dirty="0">
              <a:solidFill>
                <a:srgbClr val="0033CC"/>
              </a:solidFill>
              <a:latin typeface="Times New Roman" pitchFamily="18" charset="0"/>
              <a:ea typeface="SimSun" pitchFamily="2" charset="-122"/>
            </a:endParaRPr>
          </a:p>
          <a:p>
            <a:pPr algn="r"/>
            <a:endParaRPr lang="en-US" altLang="zh-CN" sz="2400" dirty="0">
              <a:solidFill>
                <a:schemeClr val="hlink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39947" name="Text Box 8"/>
          <p:cNvSpPr txBox="1">
            <a:spLocks noChangeArrowheads="1"/>
          </p:cNvSpPr>
          <p:nvPr/>
        </p:nvSpPr>
        <p:spPr bwMode="auto">
          <a:xfrm>
            <a:off x="1295400" y="4265613"/>
            <a:ext cx="7620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smtClean="0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Bước4</a:t>
            </a:r>
            <a:r>
              <a:rPr lang="en-US" altLang="zh-CN" sz="2400" smtClean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: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Nháy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nút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>
                <a:solidFill>
                  <a:srgbClr val="FF3300"/>
                </a:solidFill>
                <a:latin typeface="Times New Roman" pitchFamily="18" charset="0"/>
                <a:ea typeface="SimSun" pitchFamily="2" charset="-122"/>
              </a:rPr>
              <a:t>Replace</a:t>
            </a:r>
            <a:r>
              <a:rPr lang="en-US" altLang="zh-CN" sz="2400" dirty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thay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thế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</a:t>
            </a:r>
            <a:endParaRPr lang="en-US" altLang="zh-CN" sz="2400" b="1" dirty="0">
              <a:solidFill>
                <a:srgbClr val="0033CC"/>
              </a:solidFill>
              <a:latin typeface="Times New Roman" pitchFamily="18" charset="0"/>
              <a:ea typeface="SimSun" pitchFamily="2" charset="-122"/>
            </a:endParaRPr>
          </a:p>
          <a:p>
            <a:pPr algn="r"/>
            <a:endParaRPr lang="en-US" altLang="zh-CN" sz="2400" dirty="0"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39948" name="Text Box 9"/>
          <p:cNvSpPr txBox="1">
            <a:spLocks noChangeArrowheads="1"/>
          </p:cNvSpPr>
          <p:nvPr/>
        </p:nvSpPr>
        <p:spPr bwMode="auto">
          <a:xfrm>
            <a:off x="1219200" y="4800600"/>
            <a:ext cx="76200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dirty="0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Bước5</a:t>
            </a:r>
            <a:r>
              <a:rPr lang="en-US" altLang="zh-CN" sz="2400" dirty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: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Nháy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nút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>
                <a:solidFill>
                  <a:srgbClr val="FF3300"/>
                </a:solidFill>
                <a:latin typeface="Times New Roman" pitchFamily="18" charset="0"/>
                <a:ea typeface="SimSun" pitchFamily="2" charset="-122"/>
              </a:rPr>
              <a:t>Cancel</a:t>
            </a:r>
            <a:r>
              <a:rPr lang="en-US" altLang="zh-CN" sz="2400" dirty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kết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thúc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</a:t>
            </a:r>
            <a:endParaRPr lang="en-US" altLang="zh-CN" sz="2400" b="1" dirty="0">
              <a:solidFill>
                <a:srgbClr val="0033CC"/>
              </a:solidFill>
              <a:latin typeface="Times New Roman" pitchFamily="18" charset="0"/>
              <a:ea typeface="SimSun" pitchFamily="2" charset="-122"/>
            </a:endParaRPr>
          </a:p>
          <a:p>
            <a:pPr algn="r"/>
            <a:endParaRPr lang="en-US" altLang="zh-CN" dirty="0">
              <a:solidFill>
                <a:schemeClr val="hlink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39949" name="Text Box 10"/>
          <p:cNvSpPr txBox="1">
            <a:spLocks noChangeArrowheads="1"/>
          </p:cNvSpPr>
          <p:nvPr/>
        </p:nvSpPr>
        <p:spPr bwMode="auto">
          <a:xfrm>
            <a:off x="2209800" y="5410200"/>
            <a:ext cx="6248400" cy="119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u="sng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Chú ý</a:t>
            </a:r>
            <a:r>
              <a:rPr lang="en-US" altLang="zh-CN" sz="2400">
                <a:latin typeface="Times New Roman" pitchFamily="18" charset="0"/>
                <a:ea typeface="SimSun" pitchFamily="2" charset="-122"/>
              </a:rPr>
              <a:t>: </a:t>
            </a:r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Nếu chắc chắn, em có thể nháy nút </a:t>
            </a:r>
            <a:r>
              <a:rPr lang="en-US" altLang="zh-CN" sz="2400">
                <a:solidFill>
                  <a:srgbClr val="FF3300"/>
                </a:solidFill>
                <a:latin typeface="Times New Roman" pitchFamily="18" charset="0"/>
                <a:ea typeface="SimSun" pitchFamily="2" charset="-122"/>
              </a:rPr>
              <a:t>Replace All </a:t>
            </a:r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để thay thế tất cả các cụm từ tìm được bằng cụm từ thay thế.</a:t>
            </a:r>
          </a:p>
        </p:txBody>
      </p:sp>
      <p:sp>
        <p:nvSpPr>
          <p:cNvPr id="39950" name="Text Box 19"/>
          <p:cNvSpPr txBox="1">
            <a:spLocks noChangeArrowheads="1"/>
          </p:cNvSpPr>
          <p:nvPr/>
        </p:nvSpPr>
        <p:spPr bwMode="auto">
          <a:xfrm>
            <a:off x="3429000" y="304800"/>
            <a:ext cx="1905000" cy="274638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1200" b="1">
                <a:latin typeface="Times New Roman" pitchFamily="18" charset="0"/>
                <a:ea typeface="SimSun" pitchFamily="2" charset="-122"/>
              </a:rPr>
              <a:t>Gõ nội dung cần thay thế.</a:t>
            </a:r>
          </a:p>
        </p:txBody>
      </p:sp>
      <p:sp>
        <p:nvSpPr>
          <p:cNvPr id="39951" name="Text Box 21"/>
          <p:cNvSpPr txBox="1">
            <a:spLocks noChangeArrowheads="1"/>
          </p:cNvSpPr>
          <p:nvPr/>
        </p:nvSpPr>
        <p:spPr bwMode="auto">
          <a:xfrm>
            <a:off x="3810000" y="868363"/>
            <a:ext cx="1676400" cy="274637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1200" b="1">
                <a:latin typeface="Times New Roman" pitchFamily="18" charset="0"/>
                <a:ea typeface="SimSun" pitchFamily="2" charset="-122"/>
              </a:rPr>
              <a:t>Gõ nội dung  thay thế.</a:t>
            </a:r>
          </a:p>
        </p:txBody>
      </p:sp>
      <p:sp>
        <p:nvSpPr>
          <p:cNvPr id="39952" name="Line 20"/>
          <p:cNvSpPr>
            <a:spLocks noChangeShapeType="1"/>
          </p:cNvSpPr>
          <p:nvPr/>
        </p:nvSpPr>
        <p:spPr bwMode="auto">
          <a:xfrm>
            <a:off x="3581400" y="609600"/>
            <a:ext cx="0" cy="228600"/>
          </a:xfrm>
          <a:prstGeom prst="line">
            <a:avLst/>
          </a:prstGeom>
          <a:noFill/>
          <a:ln w="28575">
            <a:solidFill>
              <a:srgbClr val="8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3" name="Line 22"/>
          <p:cNvSpPr>
            <a:spLocks noChangeShapeType="1"/>
          </p:cNvSpPr>
          <p:nvPr/>
        </p:nvSpPr>
        <p:spPr bwMode="auto">
          <a:xfrm>
            <a:off x="3886200" y="1143000"/>
            <a:ext cx="0" cy="228600"/>
          </a:xfrm>
          <a:prstGeom prst="line">
            <a:avLst/>
          </a:prstGeom>
          <a:noFill/>
          <a:ln w="28575">
            <a:solidFill>
              <a:srgbClr val="8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902</TotalTime>
  <Words>1118</Words>
  <Application>Microsoft Office PowerPoint</Application>
  <PresentationFormat>On-screen Show (4:3)</PresentationFormat>
  <Paragraphs>125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宋体</vt:lpstr>
      <vt:lpstr>宋体</vt:lpstr>
      <vt:lpstr>Calibri</vt:lpstr>
      <vt:lpstr>Gill Sans MT</vt:lpstr>
      <vt:lpstr>华文中宋</vt:lpstr>
      <vt:lpstr>Times New Roman</vt:lpstr>
      <vt:lpstr>Verdana</vt:lpstr>
      <vt:lpstr>Wingdings 2</vt:lpstr>
      <vt:lpstr>Solstice</vt:lpstr>
      <vt:lpstr>1_Solstice</vt:lpstr>
      <vt:lpstr>2_Solstice</vt:lpstr>
      <vt:lpstr>3_Solstice</vt:lpstr>
      <vt:lpstr>PowerPoint Presentation</vt:lpstr>
      <vt:lpstr>PowerPoint Presentation</vt:lpstr>
      <vt:lpstr>Hoạt động nhóm bàn (2’):          Thảo luận thống nhất kết quả trên phiếu học tập. - Nguyên liệu để làm món kem sữa chua xoài gồm những gì? - Làm thế nào để sửa công thức làm kem sữa chua xoài thành công thức làm kem sữa chua xoài?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Duy Linh</dc:creator>
  <cp:lastModifiedBy>Admin</cp:lastModifiedBy>
  <cp:revision>95</cp:revision>
  <dcterms:created xsi:type="dcterms:W3CDTF">2010-03-07T00:57:02Z</dcterms:created>
  <dcterms:modified xsi:type="dcterms:W3CDTF">2024-03-11T09:18:18Z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1033-11.2.0.10223</vt:lpwstr>
  </property>
</Properties>
</file>