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52"/>
  </p:notesMasterIdLst>
  <p:sldIdLst>
    <p:sldId id="256" r:id="rId3"/>
    <p:sldId id="304" r:id="rId4"/>
    <p:sldId id="274" r:id="rId5"/>
    <p:sldId id="257" r:id="rId6"/>
    <p:sldId id="321" r:id="rId7"/>
    <p:sldId id="340" r:id="rId8"/>
    <p:sldId id="360" r:id="rId9"/>
    <p:sldId id="308" r:id="rId10"/>
    <p:sldId id="260" r:id="rId11"/>
    <p:sldId id="322" r:id="rId12"/>
    <p:sldId id="303" r:id="rId13"/>
    <p:sldId id="361" r:id="rId14"/>
    <p:sldId id="315" r:id="rId15"/>
    <p:sldId id="341" r:id="rId16"/>
    <p:sldId id="319" r:id="rId17"/>
    <p:sldId id="338" r:id="rId18"/>
    <p:sldId id="363" r:id="rId19"/>
    <p:sldId id="364" r:id="rId20"/>
    <p:sldId id="365" r:id="rId21"/>
    <p:sldId id="342" r:id="rId22"/>
    <p:sldId id="350" r:id="rId23"/>
    <p:sldId id="366" r:id="rId24"/>
    <p:sldId id="345" r:id="rId25"/>
    <p:sldId id="343" r:id="rId26"/>
    <p:sldId id="367" r:id="rId27"/>
    <p:sldId id="312" r:id="rId28"/>
    <p:sldId id="314" r:id="rId29"/>
    <p:sldId id="353" r:id="rId30"/>
    <p:sldId id="355" r:id="rId31"/>
    <p:sldId id="368" r:id="rId32"/>
    <p:sldId id="369" r:id="rId33"/>
    <p:sldId id="370" r:id="rId34"/>
    <p:sldId id="354" r:id="rId35"/>
    <p:sldId id="330" r:id="rId36"/>
    <p:sldId id="359" r:id="rId37"/>
    <p:sldId id="371" r:id="rId38"/>
    <p:sldId id="373" r:id="rId39"/>
    <p:sldId id="374" r:id="rId40"/>
    <p:sldId id="380" r:id="rId41"/>
    <p:sldId id="375" r:id="rId42"/>
    <p:sldId id="376" r:id="rId43"/>
    <p:sldId id="356" r:id="rId44"/>
    <p:sldId id="377" r:id="rId45"/>
    <p:sldId id="357" r:id="rId46"/>
    <p:sldId id="358" r:id="rId47"/>
    <p:sldId id="378" r:id="rId48"/>
    <p:sldId id="379" r:id="rId49"/>
    <p:sldId id="261" r:id="rId50"/>
    <p:sldId id="265" r:id="rId51"/>
  </p:sldIdLst>
  <p:sldSz cx="18288000" cy="10287000"/>
  <p:notesSz cx="6858000" cy="9144000"/>
  <p:embeddedFontLst>
    <p:embeddedFont>
      <p:font typeface="Cambria Math" panose="02040503050406030204" pitchFamily="18" charset="0"/>
      <p:regular r:id="rId53"/>
    </p:embeddedFont>
    <p:embeddedFont>
      <p:font typeface="Calibri" panose="020F0502020204030204" pitchFamily="34" charset="0"/>
      <p:regular r:id="rId54"/>
      <p:bold r:id="rId55"/>
      <p:italic r:id="rId56"/>
      <p:boldItalic r:id="rId57"/>
    </p:embeddedFont>
    <p:embeddedFont>
      <p:font typeface="Calibri Light" panose="020F0302020204030204" pitchFamily="34" charset="0"/>
      <p:regular r:id="rId58"/>
      <p:italic r:id="rId59"/>
    </p:embeddedFont>
    <p:embeddedFont>
      <p:font typeface="Londrina Solid" panose="020B0604020202020204" charset="0"/>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3A3568-5D6B-4628-8E5E-F4CA02B7B6C4}">
          <p14:sldIdLst>
            <p14:sldId id="256"/>
            <p14:sldId id="304"/>
            <p14:sldId id="274"/>
            <p14:sldId id="257"/>
            <p14:sldId id="321"/>
            <p14:sldId id="340"/>
            <p14:sldId id="360"/>
            <p14:sldId id="308"/>
            <p14:sldId id="260"/>
            <p14:sldId id="322"/>
            <p14:sldId id="303"/>
            <p14:sldId id="361"/>
            <p14:sldId id="315"/>
            <p14:sldId id="341"/>
            <p14:sldId id="319"/>
            <p14:sldId id="338"/>
            <p14:sldId id="363"/>
            <p14:sldId id="364"/>
            <p14:sldId id="365"/>
            <p14:sldId id="342"/>
            <p14:sldId id="350"/>
            <p14:sldId id="366"/>
            <p14:sldId id="345"/>
            <p14:sldId id="343"/>
            <p14:sldId id="367"/>
            <p14:sldId id="312"/>
            <p14:sldId id="314"/>
            <p14:sldId id="353"/>
            <p14:sldId id="355"/>
            <p14:sldId id="368"/>
            <p14:sldId id="369"/>
            <p14:sldId id="370"/>
            <p14:sldId id="354"/>
            <p14:sldId id="330"/>
            <p14:sldId id="359"/>
            <p14:sldId id="371"/>
            <p14:sldId id="373"/>
            <p14:sldId id="374"/>
            <p14:sldId id="380"/>
            <p14:sldId id="375"/>
            <p14:sldId id="376"/>
            <p14:sldId id="356"/>
            <p14:sldId id="377"/>
            <p14:sldId id="357"/>
            <p14:sldId id="358"/>
            <p14:sldId id="378"/>
            <p14:sldId id="379"/>
            <p14:sldId id="261"/>
            <p14:sldId id="265"/>
          </p14:sldIdLst>
        </p14:section>
        <p14:section name="Untitled Section" id="{F60D2743-741A-44DC-97EB-1AC069DD433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B54A24"/>
    <a:srgbClr val="FFCC66"/>
    <a:srgbClr val="FFFF99"/>
    <a:srgbClr val="E8734A"/>
    <a:srgbClr val="A05B3D"/>
    <a:srgbClr val="B094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varScale="1">
        <p:scale>
          <a:sx n="42" d="100"/>
          <a:sy n="42" d="100"/>
        </p:scale>
        <p:origin x="10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C7F5-0044-4A1A-A605-28FD9D802D6B}" type="datetimeFigureOut">
              <a:rPr lang="en-US" smtClean="0"/>
              <a:t>18/11/2022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42A09-C99B-4EC5-BBF0-5B4765541B98}" type="slidenum">
              <a:rPr lang="en-US" smtClean="0"/>
              <a:t>‹#›</a:t>
            </a:fld>
            <a:endParaRPr lang="en-US" dirty="0"/>
          </a:p>
        </p:txBody>
      </p:sp>
    </p:spTree>
    <p:extLst>
      <p:ext uri="{BB962C8B-B14F-4D97-AF65-F5344CB8AC3E}">
        <p14:creationId xmlns:p14="http://schemas.microsoft.com/office/powerpoint/2010/main" val="2960042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8</a:t>
            </a:fld>
            <a:endParaRPr lang="en-US"/>
          </a:p>
        </p:txBody>
      </p:sp>
    </p:spTree>
    <p:extLst>
      <p:ext uri="{BB962C8B-B14F-4D97-AF65-F5344CB8AC3E}">
        <p14:creationId xmlns:p14="http://schemas.microsoft.com/office/powerpoint/2010/main" val="2735637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4072198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60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683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808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402891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754830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923898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4343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203151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4273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9</a:t>
            </a:fld>
            <a:endParaRPr lang="en-US"/>
          </a:p>
        </p:txBody>
      </p:sp>
    </p:spTree>
    <p:extLst>
      <p:ext uri="{BB962C8B-B14F-4D97-AF65-F5344CB8AC3E}">
        <p14:creationId xmlns:p14="http://schemas.microsoft.com/office/powerpoint/2010/main" val="3247006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233828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941322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1301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823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10</a:t>
            </a:fld>
            <a:endParaRPr lang="en-US"/>
          </a:p>
        </p:txBody>
      </p:sp>
    </p:spTree>
    <p:extLst>
      <p:ext uri="{BB962C8B-B14F-4D97-AF65-F5344CB8AC3E}">
        <p14:creationId xmlns:p14="http://schemas.microsoft.com/office/powerpoint/2010/main" val="4090445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13</a:t>
            </a:fld>
            <a:endParaRPr lang="en-US"/>
          </a:p>
        </p:txBody>
      </p:sp>
    </p:spTree>
    <p:extLst>
      <p:ext uri="{BB962C8B-B14F-4D97-AF65-F5344CB8AC3E}">
        <p14:creationId xmlns:p14="http://schemas.microsoft.com/office/powerpoint/2010/main" val="728191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508622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85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26</a:t>
            </a:fld>
            <a:endParaRPr lang="en-US"/>
          </a:p>
        </p:txBody>
      </p:sp>
    </p:spTree>
    <p:extLst>
      <p:ext uri="{BB962C8B-B14F-4D97-AF65-F5344CB8AC3E}">
        <p14:creationId xmlns:p14="http://schemas.microsoft.com/office/powerpoint/2010/main" val="631960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27</a:t>
            </a:fld>
            <a:endParaRPr lang="en-US"/>
          </a:p>
        </p:txBody>
      </p:sp>
    </p:spTree>
    <p:extLst>
      <p:ext uri="{BB962C8B-B14F-4D97-AF65-F5344CB8AC3E}">
        <p14:creationId xmlns:p14="http://schemas.microsoft.com/office/powerpoint/2010/main" val="30687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796986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9770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1745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876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3399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8422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4720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1093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7670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595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5507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35621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18/11/2022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18/11/2022</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4384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27" Type="http://schemas.openxmlformats.org/officeDocument/2006/relationships/image" Target="../media/image71.sv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47" Type="http://schemas.openxmlformats.org/officeDocument/2006/relationships/image" Target="../media/image34.png"/><Relationship Id="rId46"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9.png"/><Relationship Id="rId44" Type="http://schemas.openxmlformats.org/officeDocument/2006/relationships/image" Target="../media/image31.pn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 Id="rId45" Type="http://schemas.openxmlformats.org/officeDocument/2006/relationships/image" Target="../media/image36.png"/><Relationship Id="rId10" Type="http://schemas.openxmlformats.org/officeDocument/2006/relationships/image" Target="../media/image9.png"/><Relationship Id="rId44" Type="http://schemas.openxmlformats.org/officeDocument/2006/relationships/image" Target="../media/image31.png"/><Relationship Id="rId9" Type="http://schemas.openxmlformats.org/officeDocument/2006/relationships/image" Target="NULL"/><Relationship Id="rId43" Type="http://schemas.openxmlformats.org/officeDocument/2006/relationships/image" Target="NULL"/></Relationships>
</file>

<file path=ppt/slides/_rels/slide13.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3.png"/><Relationship Id="rId1" Type="http://schemas.openxmlformats.org/officeDocument/2006/relationships/slideLayout" Target="../slideLayouts/slideLayout7.xml"/><Relationship Id="rId11" Type="http://schemas.openxmlformats.org/officeDocument/2006/relationships/image" Target="../media/image38.png"/><Relationship Id="rId15" Type="http://schemas.openxmlformats.org/officeDocument/2006/relationships/image" Target="../media/image42.png"/><Relationship Id="rId10" Type="http://schemas.openxmlformats.org/officeDocument/2006/relationships/image" Target="../media/image37.png"/><Relationship Id="rId9" Type="http://schemas.openxmlformats.org/officeDocument/2006/relationships/image" Target="NULL"/><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34" Type="http://schemas.openxmlformats.org/officeDocument/2006/relationships/image" Target="../media/image47.png"/><Relationship Id="rId7" Type="http://schemas.openxmlformats.org/officeDocument/2006/relationships/image" Target="../media/image10.png"/><Relationship Id="rId33" Type="http://schemas.openxmlformats.org/officeDocument/2006/relationships/image" Target="NUL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NULL"/><Relationship Id="rId37" Type="http://schemas.openxmlformats.org/officeDocument/2006/relationships/image" Target="../media/image49.png"/><Relationship Id="rId36" Type="http://schemas.openxmlformats.org/officeDocument/2006/relationships/image" Target="../media/image48.png"/><Relationship Id="rId4" Type="http://schemas.microsoft.com/office/2007/relationships/hdphoto" Target="../media/hdphoto4.wdp"/><Relationship Id="rId35" Type="http://schemas.microsoft.com/office/2007/relationships/hdphoto" Target="../media/hdphoto5.wdp"/></Relationships>
</file>

<file path=ppt/slides/_rels/slide15.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1.png"/><Relationship Id="rId33" Type="http://schemas.openxmlformats.org/officeDocument/2006/relationships/image" Target="../media/image520.png"/><Relationship Id="rId2" Type="http://schemas.openxmlformats.org/officeDocument/2006/relationships/image" Target="../media/image50.png"/><Relationship Id="rId29" Type="http://schemas.openxmlformats.org/officeDocument/2006/relationships/image" Target="../media/image14.svg"/><Relationship Id="rId1" Type="http://schemas.openxmlformats.org/officeDocument/2006/relationships/slideLayout" Target="../slideLayouts/slideLayout7.xml"/><Relationship Id="rId32" Type="http://schemas.microsoft.com/office/2007/relationships/hdphoto" Target="../media/hdphoto1.wdp"/><Relationship Id="rId31" Type="http://schemas.openxmlformats.org/officeDocument/2006/relationships/image" Target="../media/image6.png"/><Relationship Id="rId30" Type="http://schemas.openxmlformats.org/officeDocument/2006/relationships/image" Target="../media/image52.png"/></Relationships>
</file>

<file path=ppt/slides/_rels/slide16.xml.rels><?xml version="1.0" encoding="UTF-8" standalone="yes"?>
<Relationships xmlns="http://schemas.openxmlformats.org/package/2006/relationships"><Relationship Id="rId46" Type="http://schemas.openxmlformats.org/officeDocument/2006/relationships/image" Target="../media/image10.png"/><Relationship Id="rId33" Type="http://schemas.openxmlformats.org/officeDocument/2006/relationships/image" Target="NULL"/><Relationship Id="rId2" Type="http://schemas.openxmlformats.org/officeDocument/2006/relationships/image" Target="../media/image53.png"/><Relationship Id="rId1" Type="http://schemas.openxmlformats.org/officeDocument/2006/relationships/slideLayout" Target="../slideLayouts/slideLayout7.xml"/><Relationship Id="rId45" Type="http://schemas.openxmlformats.org/officeDocument/2006/relationships/image" Target="../media/image30.png"/><Relationship Id="rId44" Type="http://schemas.openxmlformats.org/officeDocument/2006/relationships/image" Target="../media/image54.png"/><Relationship Id="rId43" Type="http://schemas.openxmlformats.org/officeDocument/2006/relationships/image" Target="NULL"/><Relationship Id="rId9" Type="http://schemas.openxmlformats.org/officeDocument/2006/relationships/image" Target="NULL"/></Relationships>
</file>

<file path=ppt/slides/_rels/slide17.xml.rels><?xml version="1.0" encoding="UTF-8" standalone="yes"?>
<Relationships xmlns="http://schemas.openxmlformats.org/package/2006/relationships"><Relationship Id="rId33"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media/image12.png"/><Relationship Id="rId44" Type="http://schemas.openxmlformats.org/officeDocument/2006/relationships/image" Target="../media/image10.png"/><Relationship Id="rId31" Type="http://schemas.openxmlformats.org/officeDocument/2006/relationships/image" Target="../media/image29.svg"/><Relationship Id="rId43" Type="http://schemas.openxmlformats.org/officeDocument/2006/relationships/image" Target="NULL"/></Relationships>
</file>

<file path=ppt/slides/_rels/slide18.xml.rels><?xml version="1.0" encoding="UTF-8" standalone="yes"?>
<Relationships xmlns="http://schemas.openxmlformats.org/package/2006/relationships"><Relationship Id="rId47" Type="http://schemas.microsoft.com/office/2007/relationships/hdphoto" Target="../media/hdphoto2.wdp"/><Relationship Id="rId50" Type="http://schemas.microsoft.com/office/2007/relationships/hdphoto" Target="../media/hdphoto6.wdp"/><Relationship Id="rId46" Type="http://schemas.openxmlformats.org/officeDocument/2006/relationships/image" Target="../media/image14.png"/><Relationship Id="rId7"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NULL"/><Relationship Id="rId49" Type="http://schemas.openxmlformats.org/officeDocument/2006/relationships/image" Target="../media/image55.png"/><Relationship Id="rId48"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NUL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46.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9" Type="http://schemas.openxmlformats.org/officeDocument/2006/relationships/image" Target="../media/image132.svg"/><Relationship Id="rId4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3.png"/><Relationship Id="rId41" Type="http://schemas.openxmlformats.org/officeDocument/2006/relationships/image" Target="../media/image5.png"/><Relationship Id="rId1" Type="http://schemas.openxmlformats.org/officeDocument/2006/relationships/slideLayout" Target="../slideLayouts/slideLayout7.xml"/><Relationship Id="rId40" Type="http://schemas.openxmlformats.org/officeDocument/2006/relationships/image" Target="../media/image4.png"/><Relationship Id="rId5" Type="http://schemas.openxmlformats.org/officeDocument/2006/relationships/image" Target="NULL"/><Relationship Id="rId43"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 Id="rId45" Type="http://schemas.microsoft.com/office/2007/relationships/hdphoto" Target="../media/hdphoto7.wdp"/><Relationship Id="rId10" Type="http://schemas.openxmlformats.org/officeDocument/2006/relationships/image" Target="../media/image9.png"/><Relationship Id="rId44" Type="http://schemas.openxmlformats.org/officeDocument/2006/relationships/image" Target="../media/image56.png"/><Relationship Id="rId9" Type="http://schemas.openxmlformats.org/officeDocument/2006/relationships/image" Target="NULL"/><Relationship Id="rId43" Type="http://schemas.openxmlformats.org/officeDocument/2006/relationships/image" Target="NULL"/></Relationships>
</file>

<file path=ppt/slides/_rels/slide21.xml.rels><?xml version="1.0" encoding="UTF-8" standalone="yes"?>
<Relationships xmlns="http://schemas.openxmlformats.org/package/2006/relationships"><Relationship Id="rId47" Type="http://schemas.openxmlformats.org/officeDocument/2006/relationships/image" Target="../media/image60.png"/><Relationship Id="rId46"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7.xml"/><Relationship Id="rId45" Type="http://schemas.openxmlformats.org/officeDocument/2006/relationships/image" Target="../media/image58.png"/><Relationship Id="rId10" Type="http://schemas.openxmlformats.org/officeDocument/2006/relationships/image" Target="../media/image9.png"/><Relationship Id="rId44" Type="http://schemas.openxmlformats.org/officeDocument/2006/relationships/image" Target="../media/image7.png"/><Relationship Id="rId9" Type="http://schemas.openxmlformats.org/officeDocument/2006/relationships/image" Target="NULL"/><Relationship Id="rId43" Type="http://schemas.openxmlformats.org/officeDocument/2006/relationships/image" Target="NULL"/></Relationships>
</file>

<file path=ppt/slides/_rels/slide22.xml.rels><?xml version="1.0" encoding="UTF-8" standalone="yes"?>
<Relationships xmlns="http://schemas.openxmlformats.org/package/2006/relationships"><Relationship Id="rId46"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7.xml"/><Relationship Id="rId45" Type="http://schemas.openxmlformats.org/officeDocument/2006/relationships/image" Target="../media/image60.png"/><Relationship Id="rId10" Type="http://schemas.openxmlformats.org/officeDocument/2006/relationships/image" Target="../media/image9.png"/><Relationship Id="rId44" Type="http://schemas.openxmlformats.org/officeDocument/2006/relationships/image" Target="../media/image7.png"/><Relationship Id="rId9" Type="http://schemas.openxmlformats.org/officeDocument/2006/relationships/image" Target="NULL"/><Relationship Id="rId43" Type="http://schemas.openxmlformats.org/officeDocument/2006/relationships/image" Target="NULL"/></Relationships>
</file>

<file path=ppt/slides/_rels/slide23.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51.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9.png"/><Relationship Id="rId45" Type="http://schemas.openxmlformats.org/officeDocument/2006/relationships/image" Target="../media/image64.png"/><Relationship Id="rId31" Type="http://schemas.openxmlformats.org/officeDocument/2006/relationships/image" Target="../media/image62.png"/><Relationship Id="rId44" Type="http://schemas.openxmlformats.org/officeDocument/2006/relationships/image" Target="../media/image63.png"/><Relationship Id="rId30" Type="http://schemas.openxmlformats.org/officeDocument/2006/relationships/image" Target="../media/image52.png"/><Relationship Id="rId43" Type="http://schemas.openxmlformats.org/officeDocument/2006/relationships/image" Target="NULL"/></Relationships>
</file>

<file path=ppt/slides/_rels/slide24.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51.png"/><Relationship Id="rId29" Type="http://schemas.openxmlformats.org/officeDocument/2006/relationships/image" Target="../media/image14.svg"/><Relationship Id="rId1" Type="http://schemas.openxmlformats.org/officeDocument/2006/relationships/slideLayout" Target="../slideLayouts/slideLayout7.xml"/><Relationship Id="rId45" Type="http://schemas.openxmlformats.org/officeDocument/2006/relationships/image" Target="../media/image66.png"/><Relationship Id="rId31" Type="http://schemas.openxmlformats.org/officeDocument/2006/relationships/image" Target="../media/image9.png"/><Relationship Id="rId44" Type="http://schemas.openxmlformats.org/officeDocument/2006/relationships/image" Target="../media/image65.png"/><Relationship Id="rId30" Type="http://schemas.openxmlformats.org/officeDocument/2006/relationships/image" Target="../media/image52.png"/><Relationship Id="rId43" Type="http://schemas.openxmlformats.org/officeDocument/2006/relationships/image" Target="NULL"/></Relationships>
</file>

<file path=ppt/slides/_rels/slide25.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51.png"/><Relationship Id="rId29" Type="http://schemas.openxmlformats.org/officeDocument/2006/relationships/image" Target="../media/image14.svg"/><Relationship Id="rId1" Type="http://schemas.openxmlformats.org/officeDocument/2006/relationships/slideLayout" Target="../slideLayouts/slideLayout7.xml"/><Relationship Id="rId31" Type="http://schemas.openxmlformats.org/officeDocument/2006/relationships/image" Target="../media/image9.png"/><Relationship Id="rId44" Type="http://schemas.openxmlformats.org/officeDocument/2006/relationships/image" Target="../media/image65.png"/><Relationship Id="rId30" Type="http://schemas.openxmlformats.org/officeDocument/2006/relationships/image" Target="../media/image52.png"/><Relationship Id="rId43" Type="http://schemas.openxmlformats.org/officeDocument/2006/relationships/image" Target="NUL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20" Type="http://schemas.openxmlformats.org/officeDocument/2006/relationships/image" Target="../media/image69.png"/><Relationship Id="rId1" Type="http://schemas.openxmlformats.org/officeDocument/2006/relationships/slideLayout" Target="../slideLayouts/slideLayout7.xml"/><Relationship Id="rId10" Type="http://schemas.openxmlformats.org/officeDocument/2006/relationships/image" Target="../media/image68.png"/><Relationship Id="rId19" Type="http://schemas.openxmlformats.org/officeDocument/2006/relationships/image" Target="../media/image392.svg"/><Relationship Id="rId9" Type="http://schemas.openxmlformats.org/officeDocument/2006/relationships/image" Target="NULL"/></Relationships>
</file>

<file path=ppt/slides/_rels/slide27.xml.rels><?xml version="1.0" encoding="UTF-8" standalone="yes"?>
<Relationships xmlns="http://schemas.openxmlformats.org/package/2006/relationships"><Relationship Id="rId13" Type="http://schemas.openxmlformats.org/officeDocument/2006/relationships/image" Target="../media/image74.png"/><Relationship Id="rId3" Type="http://schemas.openxmlformats.org/officeDocument/2006/relationships/image" Target="../media/image70.png"/><Relationship Id="rId12"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7.xml"/><Relationship Id="rId11" Type="http://schemas.openxmlformats.org/officeDocument/2006/relationships/image" Target="../media/image72.png"/><Relationship Id="rId10" Type="http://schemas.openxmlformats.org/officeDocument/2006/relationships/image" Target="../media/image71.png"/><Relationship Id="rId9" Type="http://schemas.openxmlformats.org/officeDocument/2006/relationships/image" Target="../media/image53.sv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7.xml"/><Relationship Id="rId11" Type="http://schemas.openxmlformats.org/officeDocument/2006/relationships/image" Target="../media/image69.png"/><Relationship Id="rId10" Type="http://schemas.openxmlformats.org/officeDocument/2006/relationships/image" Target="../media/image75.png"/><Relationship Id="rId9" Type="http://schemas.openxmlformats.org/officeDocument/2006/relationships/image" Target="../media/image53.svg"/></Relationships>
</file>

<file path=ppt/slides/_rels/slide29.xml.rels><?xml version="1.0" encoding="UTF-8" standalone="yes"?>
<Relationships xmlns="http://schemas.openxmlformats.org/package/2006/relationships"><Relationship Id="rId39" Type="http://schemas.openxmlformats.org/officeDocument/2006/relationships/image" Target="../media/image9.png"/><Relationship Id="rId3" Type="http://schemas.openxmlformats.org/officeDocument/2006/relationships/image" Target="../media/image76.png"/><Relationship Id="rId47" Type="http://schemas.openxmlformats.org/officeDocument/2006/relationships/image" Target="../media/image79.png"/><Relationship Id="rId50" Type="http://schemas.openxmlformats.org/officeDocument/2006/relationships/image" Target="../media/image82.png"/><Relationship Id="rId38" Type="http://schemas.openxmlformats.org/officeDocument/2006/relationships/image" Target="NULL"/><Relationship Id="rId46" Type="http://schemas.openxmlformats.org/officeDocument/2006/relationships/image" Target="../media/image78.png"/><Relationship Id="rId2" Type="http://schemas.openxmlformats.org/officeDocument/2006/relationships/notesSlide" Target="../notesSlides/notesSlide10.xml"/><Relationship Id="rId1" Type="http://schemas.openxmlformats.org/officeDocument/2006/relationships/slideLayout" Target="../slideLayouts/slideLayout7.xml"/><Relationship Id="rId45" Type="http://schemas.openxmlformats.org/officeDocument/2006/relationships/image" Target="../media/image77.png"/><Relationship Id="rId49" Type="http://schemas.openxmlformats.org/officeDocument/2006/relationships/image" Target="../media/image81.png"/><Relationship Id="rId44" Type="http://schemas.openxmlformats.org/officeDocument/2006/relationships/image" Target="../media/image75.png"/><Relationship Id="rId43" Type="http://schemas.openxmlformats.org/officeDocument/2006/relationships/image" Target="NULL"/><Relationship Id="rId48" Type="http://schemas.openxmlformats.org/officeDocument/2006/relationships/image" Target="../media/image80.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9" Type="http://schemas.openxmlformats.org/officeDocument/2006/relationships/image" Target="../media/image9.png"/><Relationship Id="rId3" Type="http://schemas.openxmlformats.org/officeDocument/2006/relationships/image" Target="../media/image76.png"/><Relationship Id="rId47" Type="http://schemas.openxmlformats.org/officeDocument/2006/relationships/image" Target="../media/image86.png"/><Relationship Id="rId38" Type="http://schemas.openxmlformats.org/officeDocument/2006/relationships/image" Target="NULL"/><Relationship Id="rId46"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7.xml"/><Relationship Id="rId45" Type="http://schemas.openxmlformats.org/officeDocument/2006/relationships/image" Target="../media/image84.png"/><Relationship Id="rId49" Type="http://schemas.openxmlformats.org/officeDocument/2006/relationships/image" Target="../media/image88.png"/><Relationship Id="rId44" Type="http://schemas.openxmlformats.org/officeDocument/2006/relationships/image" Target="../media/image83.png"/><Relationship Id="rId43" Type="http://schemas.openxmlformats.org/officeDocument/2006/relationships/image" Target="NULL"/><Relationship Id="rId48" Type="http://schemas.openxmlformats.org/officeDocument/2006/relationships/image" Target="../media/image87.png"/></Relationships>
</file>

<file path=ppt/slides/_rels/slide31.xml.rels><?xml version="1.0" encoding="UTF-8" standalone="yes"?>
<Relationships xmlns="http://schemas.openxmlformats.org/package/2006/relationships"><Relationship Id="rId39" Type="http://schemas.openxmlformats.org/officeDocument/2006/relationships/image" Target="../media/image9.png"/><Relationship Id="rId3" Type="http://schemas.openxmlformats.org/officeDocument/2006/relationships/image" Target="../media/image76.png"/><Relationship Id="rId47" Type="http://schemas.openxmlformats.org/officeDocument/2006/relationships/image" Target="../media/image91.png"/><Relationship Id="rId38" Type="http://schemas.openxmlformats.org/officeDocument/2006/relationships/image" Target="NULL"/><Relationship Id="rId46"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7.xml"/><Relationship Id="rId45" Type="http://schemas.openxmlformats.org/officeDocument/2006/relationships/image" Target="../media/image90.png"/><Relationship Id="rId49" Type="http://schemas.openxmlformats.org/officeDocument/2006/relationships/image" Target="../media/image93.png"/><Relationship Id="rId44" Type="http://schemas.openxmlformats.org/officeDocument/2006/relationships/image" Target="../media/image89.png"/><Relationship Id="rId43" Type="http://schemas.openxmlformats.org/officeDocument/2006/relationships/image" Target="NULL"/><Relationship Id="rId48" Type="http://schemas.openxmlformats.org/officeDocument/2006/relationships/image" Target="../media/image92.png"/></Relationships>
</file>

<file path=ppt/slides/_rels/slide32.xml.rels><?xml version="1.0" encoding="UTF-8" standalone="yes"?>
<Relationships xmlns="http://schemas.openxmlformats.org/package/2006/relationships"><Relationship Id="rId18" Type="http://schemas.openxmlformats.org/officeDocument/2006/relationships/image" Target="../media/image97.png"/><Relationship Id="rId3" Type="http://schemas.openxmlformats.org/officeDocument/2006/relationships/image" Target="../media/image70.png"/><Relationship Id="rId17" Type="http://schemas.openxmlformats.org/officeDocument/2006/relationships/image" Target="../media/image96.png"/><Relationship Id="rId2" Type="http://schemas.openxmlformats.org/officeDocument/2006/relationships/notesSlide" Target="../notesSlides/notesSlide13.xml"/><Relationship Id="rId16" Type="http://schemas.openxmlformats.org/officeDocument/2006/relationships/image" Target="../media/image95.png"/><Relationship Id="rId1" Type="http://schemas.openxmlformats.org/officeDocument/2006/relationships/slideLayout" Target="../slideLayouts/slideLayout7.xml"/><Relationship Id="rId11" Type="http://schemas.openxmlformats.org/officeDocument/2006/relationships/image" Target="../media/image30.png"/><Relationship Id="rId15" Type="http://schemas.openxmlformats.org/officeDocument/2006/relationships/image" Target="NULL"/><Relationship Id="rId10" Type="http://schemas.openxmlformats.org/officeDocument/2006/relationships/image" Target="../media/image94.png"/><Relationship Id="rId9" Type="http://schemas.openxmlformats.org/officeDocument/2006/relationships/image" Target="../media/image53.sv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6" Type="http://schemas.openxmlformats.org/officeDocument/2006/relationships/image" Target="../media/image98.png"/><Relationship Id="rId1" Type="http://schemas.openxmlformats.org/officeDocument/2006/relationships/slideLayout" Target="../slideLayouts/slideLayout7.xml"/><Relationship Id="rId11" Type="http://schemas.openxmlformats.org/officeDocument/2006/relationships/image" Target="../media/image30.png"/><Relationship Id="rId15" Type="http://schemas.openxmlformats.org/officeDocument/2006/relationships/image" Target="NULL"/><Relationship Id="rId10" Type="http://schemas.openxmlformats.org/officeDocument/2006/relationships/image" Target="../media/image94.png"/><Relationship Id="rId9" Type="http://schemas.openxmlformats.org/officeDocument/2006/relationships/image" Target="../media/image53.svg"/></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00.png"/><Relationship Id="rId9" Type="http://schemas.openxmlformats.org/officeDocument/2006/relationships/image" Target="../media/image53.svg"/><Relationship Id="rId30" Type="http://schemas.openxmlformats.org/officeDocument/2006/relationships/image" Target="../media/image99.png"/></Relationships>
</file>

<file path=ppt/slides/_rels/slide35.xml.rels><?xml version="1.0" encoding="UTF-8" standalone="yes"?>
<Relationships xmlns="http://schemas.openxmlformats.org/package/2006/relationships"><Relationship Id="rId51" Type="http://schemas.openxmlformats.org/officeDocument/2006/relationships/image" Target="../media/image7.png"/><Relationship Id="rId3" Type="http://schemas.openxmlformats.org/officeDocument/2006/relationships/image" Target="../media/image9.png"/><Relationship Id="rId47" Type="http://schemas.openxmlformats.org/officeDocument/2006/relationships/image" Target="../media/image102.png"/><Relationship Id="rId50" Type="http://schemas.openxmlformats.org/officeDocument/2006/relationships/image" Target="../media/image105.png"/><Relationship Id="rId46" Type="http://schemas.openxmlformats.org/officeDocument/2006/relationships/image" Target="../media/image101.png"/><Relationship Id="rId2" Type="http://schemas.openxmlformats.org/officeDocument/2006/relationships/notesSlide" Target="../notesSlides/notesSlide16.xml"/><Relationship Id="rId29" Type="http://schemas.openxmlformats.org/officeDocument/2006/relationships/image" Target="../media/image14.svg"/><Relationship Id="rId1" Type="http://schemas.openxmlformats.org/officeDocument/2006/relationships/slideLayout" Target="../slideLayouts/slideLayout7.xml"/><Relationship Id="rId45" Type="http://schemas.openxmlformats.org/officeDocument/2006/relationships/image" Target="../media/image99.png"/><Relationship Id="rId49" Type="http://schemas.openxmlformats.org/officeDocument/2006/relationships/image" Target="../media/image104.png"/><Relationship Id="rId44" Type="http://schemas.openxmlformats.org/officeDocument/2006/relationships/image" Target="../media/image51.png"/><Relationship Id="rId43" Type="http://schemas.openxmlformats.org/officeDocument/2006/relationships/image" Target="NULL"/><Relationship Id="rId48" Type="http://schemas.openxmlformats.org/officeDocument/2006/relationships/image" Target="../media/image103.png"/></Relationships>
</file>

<file path=ppt/slides/_rels/slide36.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37.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111.png"/><Relationship Id="rId2" Type="http://schemas.openxmlformats.org/officeDocument/2006/relationships/image" Target="../media/image107.png"/><Relationship Id="rId1" Type="http://schemas.openxmlformats.org/officeDocument/2006/relationships/slideLayout" Target="../slideLayouts/slideLayout1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6.png"/></Relationships>
</file>

<file path=ppt/slides/_rels/slide3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5" Type="http://schemas.openxmlformats.org/officeDocument/2006/relationships/image" Target="../media/image112.png"/><Relationship Id="rId4" Type="http://schemas.openxmlformats.org/officeDocument/2006/relationships/image" Target="../media/image106.png"/></Relationships>
</file>

<file path=ppt/slides/_rels/slide4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5" Type="http://schemas.openxmlformats.org/officeDocument/2006/relationships/image" Target="../media/image108.png"/><Relationship Id="rId4" Type="http://schemas.openxmlformats.org/officeDocument/2006/relationships/image" Target="../media/image106.png"/></Relationships>
</file>

<file path=ppt/slides/_rels/slide42.xml.rels><?xml version="1.0" encoding="UTF-8" standalone="yes"?>
<Relationships xmlns="http://schemas.openxmlformats.org/package/2006/relationships"><Relationship Id="rId13" Type="http://schemas.openxmlformats.org/officeDocument/2006/relationships/image" Target="../media/image116.png"/><Relationship Id="rId3" Type="http://schemas.openxmlformats.org/officeDocument/2006/relationships/image" Target="../media/image70.png"/><Relationship Id="rId12"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7.xml"/><Relationship Id="rId11" Type="http://schemas.openxmlformats.org/officeDocument/2006/relationships/image" Target="../media/image113.png"/><Relationship Id="rId10" Type="http://schemas.openxmlformats.org/officeDocument/2006/relationships/image" Target="../media/image7.png"/><Relationship Id="rId9" Type="http://schemas.openxmlformats.org/officeDocument/2006/relationships/image" Target="../media/image53.svg"/><Relationship Id="rId14" Type="http://schemas.openxmlformats.org/officeDocument/2006/relationships/image" Target="../media/image117.png"/></Relationships>
</file>

<file path=ppt/slides/_rels/slide43.xml.rels><?xml version="1.0" encoding="UTF-8" standalone="yes"?>
<Relationships xmlns="http://schemas.openxmlformats.org/package/2006/relationships"><Relationship Id="rId13" Type="http://schemas.openxmlformats.org/officeDocument/2006/relationships/image" Target="../media/image114.png"/><Relationship Id="rId3" Type="http://schemas.openxmlformats.org/officeDocument/2006/relationships/image" Target="../media/image70.png"/><Relationship Id="rId12" Type="http://schemas.openxmlformats.org/officeDocument/2006/relationships/image" Target="../media/image118.png"/><Relationship Id="rId17" Type="http://schemas.openxmlformats.org/officeDocument/2006/relationships/image" Target="../media/image123.png"/><Relationship Id="rId2" Type="http://schemas.openxmlformats.org/officeDocument/2006/relationships/notesSlide" Target="../notesSlides/notesSlide19.xml"/><Relationship Id="rId16" Type="http://schemas.openxmlformats.org/officeDocument/2006/relationships/image" Target="../media/image122.png"/><Relationship Id="rId1" Type="http://schemas.openxmlformats.org/officeDocument/2006/relationships/slideLayout" Target="../slideLayouts/slideLayout7.xml"/><Relationship Id="rId11" Type="http://schemas.openxmlformats.org/officeDocument/2006/relationships/image" Target="../media/image113.png"/><Relationship Id="rId15" Type="http://schemas.openxmlformats.org/officeDocument/2006/relationships/image" Target="../media/image121.png"/><Relationship Id="rId10" Type="http://schemas.openxmlformats.org/officeDocument/2006/relationships/image" Target="../media/image7.png"/><Relationship Id="rId9" Type="http://schemas.openxmlformats.org/officeDocument/2006/relationships/image" Target="../media/image53.svg"/><Relationship Id="rId14" Type="http://schemas.openxmlformats.org/officeDocument/2006/relationships/image" Target="../media/image120.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7.xml"/><Relationship Id="rId58" Type="http://schemas.openxmlformats.org/officeDocument/2006/relationships/image" Target="NULL"/><Relationship Id="rId10" Type="http://schemas.openxmlformats.org/officeDocument/2006/relationships/image" Target="../media/image119.png"/><Relationship Id="rId9" Type="http://schemas.openxmlformats.org/officeDocument/2006/relationships/image" Target="../media/image53.svg"/></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26.png"/><Relationship Id="rId9" Type="http://schemas.openxmlformats.org/officeDocument/2006/relationships/image" Target="../media/image53.svg"/><Relationship Id="rId30" Type="http://schemas.openxmlformats.org/officeDocument/2006/relationships/image" Target="../media/image124.png"/></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25.png"/><Relationship Id="rId9" Type="http://schemas.openxmlformats.org/officeDocument/2006/relationships/image" Target="../media/image53.svg"/><Relationship Id="rId30" Type="http://schemas.openxmlformats.org/officeDocument/2006/relationships/image" Target="../media/image124.png"/></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28.png"/><Relationship Id="rId9" Type="http://schemas.openxmlformats.org/officeDocument/2006/relationships/image" Target="../media/image53.svg"/><Relationship Id="rId30" Type="http://schemas.openxmlformats.org/officeDocument/2006/relationships/image" Target="../media/image124.png"/></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 Id="rId10" Type="http://schemas.openxmlformats.org/officeDocument/2006/relationships/image" Target="../media/image127.png"/><Relationship Id="rId9" Type="http://schemas.openxmlformats.org/officeDocument/2006/relationships/image" Target="../media/image53.svg"/></Relationships>
</file>

<file path=ppt/slides/_rels/slide49.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129.png"/><Relationship Id="rId1" Type="http://schemas.openxmlformats.org/officeDocument/2006/relationships/slideLayout" Target="../slideLayouts/slideLayout7.xml"/><Relationship Id="rId15" Type="http://schemas.openxmlformats.org/officeDocument/2006/relationships/image" Target="../media/image59.svg"/><Relationship Id="rId4" Type="http://schemas.openxmlformats.org/officeDocument/2006/relationships/image" Target="../media/image130.png"/></Relationships>
</file>

<file path=ppt/slides/_rels/slide5.xml.rels><?xml version="1.0" encoding="UTF-8" standalone="yes"?>
<Relationships xmlns="http://schemas.openxmlformats.org/package/2006/relationships"><Relationship Id="rId47" Type="http://schemas.openxmlformats.org/officeDocument/2006/relationships/image" Target="../media/image11.png"/><Relationship Id="rId46" Type="http://schemas.openxmlformats.org/officeDocument/2006/relationships/image" Target="../media/image10.png"/><Relationship Id="rId33"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NULL"/></Relationships>
</file>

<file path=ppt/slides/_rels/slide6.xml.rels><?xml version="1.0" encoding="UTF-8" standalone="yes"?>
<Relationships xmlns="http://schemas.openxmlformats.org/package/2006/relationships"><Relationship Id="rId33" Type="http://schemas.openxmlformats.org/officeDocument/2006/relationships/image" Target="NULL"/><Relationship Id="rId46"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media/image12.png"/><Relationship Id="rId44" Type="http://schemas.openxmlformats.org/officeDocument/2006/relationships/image" Target="../media/image10.png"/><Relationship Id="rId31" Type="http://schemas.openxmlformats.org/officeDocument/2006/relationships/image" Target="../media/image29.svg"/><Relationship Id="rId43" Type="http://schemas.openxmlformats.org/officeDocument/2006/relationships/image" Target="NULL"/></Relationships>
</file>

<file path=ppt/slides/_rels/slide7.xml.rels><?xml version="1.0" encoding="UTF-8" standalone="yes"?>
<Relationships xmlns="http://schemas.openxmlformats.org/package/2006/relationships"><Relationship Id="rId47" Type="http://schemas.microsoft.com/office/2007/relationships/hdphoto" Target="../media/hdphoto2.wdp"/><Relationship Id="rId46" Type="http://schemas.openxmlformats.org/officeDocument/2006/relationships/image" Target="../media/image14.png"/><Relationship Id="rId7"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NULL"/><Relationship Id="rId49" Type="http://schemas.openxmlformats.org/officeDocument/2006/relationships/image" Target="../media/image16.png"/><Relationship Id="rId48"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4.png"/><Relationship Id="rId43" Type="http://schemas.openxmlformats.org/officeDocument/2006/relationships/image" Target="NULL"/></Relationships>
</file>

<file path=ppt/slides/_rels/slide9.xml.rels><?xml version="1.0" encoding="UTF-8" standalone="yes"?>
<Relationships xmlns="http://schemas.openxmlformats.org/package/2006/relationships"><Relationship Id="rId39" Type="http://schemas.openxmlformats.org/officeDocument/2006/relationships/image" Target="../media/image21.png"/><Relationship Id="rId13" Type="http://schemas.openxmlformats.org/officeDocument/2006/relationships/image" Target="../media/image12.svg"/><Relationship Id="rId3" Type="http://schemas.openxmlformats.org/officeDocument/2006/relationships/image" Target="../media/image20.png"/><Relationship Id="rId42" Type="http://schemas.openxmlformats.org/officeDocument/2006/relationships/image" Target="../media/image24.png"/><Relationship Id="rId38" Type="http://schemas.openxmlformats.org/officeDocument/2006/relationships/image" Target="../media/image19.png"/><Relationship Id="rId2" Type="http://schemas.openxmlformats.org/officeDocument/2006/relationships/notesSlide" Target="../notesSlides/notesSlide2.xml"/><Relationship Id="rId41" Type="http://schemas.openxmlformats.org/officeDocument/2006/relationships/image" Target="../media/image23.png"/><Relationship Id="rId1" Type="http://schemas.openxmlformats.org/officeDocument/2006/relationships/slideLayout" Target="../slideLayouts/slideLayout7.xml"/><Relationship Id="rId37" Type="http://schemas.openxmlformats.org/officeDocument/2006/relationships/image" Target="NULL"/><Relationship Id="rId40" Type="http://schemas.openxmlformats.org/officeDocument/2006/relationships/image" Target="../media/image22.png"/><Relationship Id="rId44" Type="http://schemas.openxmlformats.org/officeDocument/2006/relationships/image" Target="../media/image17.png"/><Relationship Id="rId4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600" y="1333500"/>
            <a:ext cx="16230600" cy="57912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sp>
        <p:nvSpPr>
          <p:cNvPr id="6" name="TextBox 6"/>
          <p:cNvSpPr txBox="1"/>
          <p:nvPr/>
        </p:nvSpPr>
        <p:spPr>
          <a:xfrm>
            <a:off x="2133600" y="2177226"/>
            <a:ext cx="13889580"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CHÀO MỪNG CÁC EM ĐẾN VỚI BUỔI HỌC NGÀY HÔM NAY!</a:t>
            </a:r>
            <a:endParaRPr lang="en-US" sz="7000" b="1" dirty="0">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2"/>
          <a:srcRect/>
          <a:stretch>
            <a:fillRect/>
          </a:stretch>
        </p:blipFill>
        <p:spPr>
          <a:xfrm>
            <a:off x="11334901" y="6550122"/>
            <a:ext cx="6267300" cy="3736877"/>
          </a:xfrm>
          <a:prstGeom prst="rect">
            <a:avLst/>
          </a:prstGeom>
        </p:spPr>
      </p:pic>
      <p:pic>
        <p:nvPicPr>
          <p:cNvPr id="10"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304800" y="5981700"/>
            <a:ext cx="7315200" cy="408279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400" y="9877789"/>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7010400" y="266700"/>
            <a:ext cx="4648200" cy="1306255"/>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KẾT LUẬN</a:t>
            </a:r>
            <a:endParaRPr lang="en-US" sz="60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3733800" y="1866900"/>
            <a:ext cx="13716000" cy="5105400"/>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pic>
        <p:nvPicPr>
          <p:cNvPr id="13" name="Picture 6"/>
          <p:cNvPicPr>
            <a:picLocks noChangeAspect="1"/>
          </p:cNvPicPr>
          <p:nvPr/>
        </p:nvPicPr>
        <p:blipFill>
          <a:blip r:embed="rId3"/>
          <a:srcRect/>
          <a:stretch>
            <a:fillRect/>
          </a:stretch>
        </p:blipFill>
        <p:spPr>
          <a:xfrm flipH="1">
            <a:off x="633945" y="2639410"/>
            <a:ext cx="2825513" cy="4418542"/>
          </a:xfrm>
          <a:prstGeom prst="rect">
            <a:avLst/>
          </a:prstGeom>
        </p:spPr>
      </p:pic>
      <p:pic>
        <p:nvPicPr>
          <p:cNvPr id="14" name="Picture 6"/>
          <p:cNvPicPr>
            <a:picLocks noChangeAspect="1"/>
          </p:cNvPicPr>
          <p:nvPr/>
        </p:nvPicPr>
        <p:blipFill>
          <a:blip r:embed="rId4"/>
          <a:srcRect/>
          <a:stretch>
            <a:fillRect/>
          </a:stretch>
        </p:blipFill>
        <p:spPr>
          <a:xfrm>
            <a:off x="13792200" y="6136128"/>
            <a:ext cx="2584303" cy="2010372"/>
          </a:xfrm>
          <a:prstGeom prst="rect">
            <a:avLst/>
          </a:prstGeom>
        </p:spPr>
      </p:pic>
      <p:pic>
        <p:nvPicPr>
          <p:cNvPr id="15" name="Picture 2">
            <a:extLst>
              <a:ext uri="{FF2B5EF4-FFF2-40B4-BE49-F238E27FC236}">
                <a16:creationId xmlns:a16="http://schemas.microsoft.com/office/drawing/2014/main" id="{DDC3A8FF-83CB-4F64-8638-2434EDC2CB42}"/>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60811" y="680406"/>
            <a:ext cx="916790" cy="1012519"/>
          </a:xfrm>
          <a:prstGeom prst="rect">
            <a:avLst/>
          </a:prstGeom>
        </p:spPr>
      </p:pic>
      <p:sp>
        <p:nvSpPr>
          <p:cNvPr id="4" name="Rectangle 3"/>
          <p:cNvSpPr/>
          <p:nvPr/>
        </p:nvSpPr>
        <p:spPr>
          <a:xfrm>
            <a:off x="1524000" y="7814377"/>
            <a:ext cx="15697200" cy="1824923"/>
          </a:xfrm>
          <a:prstGeom prst="rect">
            <a:avLst/>
          </a:prstGeom>
        </p:spPr>
        <p:txBody>
          <a:bodyPr wrap="square">
            <a:spAutoFit/>
          </a:bodyPr>
          <a:lstStyle/>
          <a:p>
            <a:pPr algn="just">
              <a:lnSpc>
                <a:spcPct val="150000"/>
              </a:lnSpc>
            </a:pPr>
            <a:r>
              <a:rPr lang="nl-NL" sz="4000" b="1" dirty="0">
                <a:latin typeface="Arial" panose="020B0604020202020204" pitchFamily="34" charset="0"/>
                <a:ea typeface="Calibri" panose="020F0502020204030204" pitchFamily="34" charset="0"/>
                <a:cs typeface="Arial" panose="020B0604020202020204" pitchFamily="34" charset="0"/>
              </a:rPr>
              <a:t>Chú ý: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Điểm đồng quy của ba đường trung tuyến gọi là trọng tâm tam giác.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Isosceles Triangle 4"/>
          <p:cNvSpPr/>
          <p:nvPr/>
        </p:nvSpPr>
        <p:spPr>
          <a:xfrm>
            <a:off x="472475" y="7962900"/>
            <a:ext cx="765055" cy="609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smtClean="0">
                <a:latin typeface="Arial" panose="020B0604020202020204" pitchFamily="34" charset="0"/>
                <a:cs typeface="Arial" panose="020B0604020202020204" pitchFamily="34" charset="0"/>
              </a:rPr>
              <a:t>!</a:t>
            </a:r>
            <a:endParaRPr lang="en-US" sz="3000" b="1" dirty="0">
              <a:latin typeface="Arial" panose="020B0604020202020204" pitchFamily="34" charset="0"/>
              <a:cs typeface="Arial" panose="020B0604020202020204" pitchFamily="34" charset="0"/>
            </a:endParaRPr>
          </a:p>
        </p:txBody>
      </p:sp>
      <p:grpSp>
        <p:nvGrpSpPr>
          <p:cNvPr id="6" name="Group 5"/>
          <p:cNvGrpSpPr/>
          <p:nvPr/>
        </p:nvGrpSpPr>
        <p:grpSpPr>
          <a:xfrm>
            <a:off x="4498856" y="2006499"/>
            <a:ext cx="12185888" cy="4785926"/>
            <a:chOff x="4498856" y="2006499"/>
            <a:chExt cx="12185888" cy="4785926"/>
          </a:xfrm>
        </p:grpSpPr>
        <p:sp>
          <p:nvSpPr>
            <p:cNvPr id="12" name="Rectangle 11"/>
            <p:cNvSpPr/>
            <p:nvPr/>
          </p:nvSpPr>
          <p:spPr>
            <a:xfrm>
              <a:off x="4498856" y="2006499"/>
              <a:ext cx="12185888" cy="4785926"/>
            </a:xfrm>
            <a:prstGeom prst="rect">
              <a:avLst/>
            </a:prstGeom>
          </p:spPr>
          <p:txBody>
            <a:bodyPr wrap="square">
              <a:spAutoFit/>
            </a:bodyPr>
            <a:lstStyle/>
            <a:p>
              <a:pPr algn="just">
                <a:lnSpc>
                  <a:spcPct val="150000"/>
                </a:lnSpc>
                <a:spcAft>
                  <a:spcPts val="600"/>
                </a:spcAft>
              </a:pPr>
              <a:r>
                <a:rPr lang="vi-VN" sz="4000" b="1" u="sng" dirty="0">
                  <a:solidFill>
                    <a:schemeClr val="bg1"/>
                  </a:solidFill>
                  <a:ea typeface="Times New Roman" panose="02020603050405020304" pitchFamily="18" charset="0"/>
                  <a:cs typeface="Arial" panose="020B0604020202020204" pitchFamily="34" charset="0"/>
                </a:rPr>
                <a:t>Định lí 1:</a:t>
              </a:r>
            </a:p>
            <a:p>
              <a:pPr algn="just">
                <a:lnSpc>
                  <a:spcPct val="150000"/>
                </a:lnSpc>
                <a:spcAft>
                  <a:spcPts val="600"/>
                </a:spcAft>
              </a:pPr>
              <a:r>
                <a:rPr lang="vi-VN" sz="4000" dirty="0">
                  <a:solidFill>
                    <a:schemeClr val="bg1"/>
                  </a:solidFill>
                  <a:ea typeface="Times New Roman" panose="02020603050405020304" pitchFamily="18" charset="0"/>
                  <a:cs typeface="Arial" panose="020B0604020202020204" pitchFamily="34" charset="0"/>
                </a:rPr>
                <a:t>Ba đường trung tuyến của một tam giác cùng đi một điểm (hay đồng quy tại một điểm). Điểm đó cách mỗi đỉnh một khoảng bằng </a:t>
              </a:r>
              <a:r>
                <a:rPr lang="en-US" sz="4000" dirty="0" smtClean="0">
                  <a:solidFill>
                    <a:schemeClr val="bg1"/>
                  </a:solidFill>
                  <a:ea typeface="Times New Roman" panose="02020603050405020304" pitchFamily="18" charset="0"/>
                  <a:cs typeface="Arial" panose="020B0604020202020204" pitchFamily="34" charset="0"/>
                </a:rPr>
                <a:t>    </a:t>
              </a:r>
              <a:r>
                <a:rPr lang="vi-VN" sz="4000" dirty="0" smtClean="0">
                  <a:solidFill>
                    <a:schemeClr val="bg1"/>
                  </a:solidFill>
                  <a:ea typeface="Times New Roman" panose="02020603050405020304" pitchFamily="18" charset="0"/>
                  <a:cs typeface="Arial" panose="020B0604020202020204" pitchFamily="34" charset="0"/>
                </a:rPr>
                <a:t>độ </a:t>
              </a:r>
              <a:r>
                <a:rPr lang="vi-VN" sz="4000" dirty="0">
                  <a:solidFill>
                    <a:schemeClr val="bg1"/>
                  </a:solidFill>
                  <a:ea typeface="Times New Roman" panose="02020603050405020304" pitchFamily="18" charset="0"/>
                  <a:cs typeface="Arial" panose="020B0604020202020204" pitchFamily="34" charset="0"/>
                </a:rPr>
                <a:t>dài đường trung tuyến đi qua đỉnh ấy.</a:t>
              </a:r>
            </a:p>
          </p:txBody>
        </p:sp>
        <mc:AlternateContent xmlns:mc="http://schemas.openxmlformats.org/markup-compatibility/2006" xmlns:a14="http://schemas.microsoft.com/office/drawing/2010/main">
          <mc:Choice Requires="a14">
            <p:sp>
              <p:nvSpPr>
                <p:cNvPr id="16" name="Rectangle 15"/>
                <p:cNvSpPr/>
                <p:nvPr/>
              </p:nvSpPr>
              <p:spPr>
                <a:xfrm>
                  <a:off x="9677400" y="4762500"/>
                  <a:ext cx="58381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schemeClr val="bg1"/>
                                </a:solidFill>
                                <a:latin typeface="Cambria Math" panose="02040503050406030204" pitchFamily="18" charset="0"/>
                              </a:rPr>
                            </m:ctrlPr>
                          </m:fPr>
                          <m:num>
                            <m:r>
                              <a:rPr lang="en-US" sz="4000">
                                <a:solidFill>
                                  <a:schemeClr val="bg1"/>
                                </a:solidFill>
                                <a:latin typeface="Cambria Math" panose="02040503050406030204" pitchFamily="18" charset="0"/>
                              </a:rPr>
                              <m:t>2</m:t>
                            </m:r>
                          </m:num>
                          <m:den>
                            <m:r>
                              <a:rPr lang="en-US" sz="4000" i="0">
                                <a:solidFill>
                                  <a:schemeClr val="bg1"/>
                                </a:solidFill>
                                <a:latin typeface="Cambria Math" panose="02040503050406030204" pitchFamily="18" charset="0"/>
                              </a:rPr>
                              <m:t>3</m:t>
                            </m:r>
                          </m:den>
                        </m:f>
                      </m:oMath>
                    </m:oMathPara>
                  </a14:m>
                  <a:endParaRPr lang="en-US" sz="4000" dirty="0">
                    <a:solidFill>
                      <a:schemeClr val="bg1"/>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9677400" y="4762500"/>
                  <a:ext cx="583814" cy="1248803"/>
                </a:xfrm>
                <a:prstGeom prst="rect">
                  <a:avLst/>
                </a:prstGeom>
                <a:blipFill>
                  <a:blip r:embed="rId8"/>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317175462"/>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4"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558"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5921321" y="2667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tr73)</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136159"/>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687800" y="9388865"/>
            <a:ext cx="1507867" cy="1413625"/>
          </a:xfrm>
          <a:prstGeom prst="rect">
            <a:avLst/>
          </a:prstGeom>
        </p:spPr>
      </p:pic>
      <p:sp>
        <p:nvSpPr>
          <p:cNvPr id="7" name="Rectangle 6"/>
          <p:cNvSpPr/>
          <p:nvPr/>
        </p:nvSpPr>
        <p:spPr>
          <a:xfrm>
            <a:off x="609600" y="1366778"/>
            <a:ext cx="15574057" cy="2862322"/>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AM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trọng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Chứng</a:t>
            </a:r>
            <a:r>
              <a:rPr lang="en-US" sz="4000" dirty="0">
                <a:latin typeface="Arial" panose="020B0604020202020204" pitchFamily="34" charset="0"/>
                <a:ea typeface="Calibri" panose="020F0502020204030204" pitchFamily="34" charset="0"/>
                <a:cs typeface="Arial" panose="020B0604020202020204" pitchFamily="34" charset="0"/>
              </a:rPr>
              <a:t> minh GA = 2GM.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GM = 2 cm,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GA.</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659585" y="4942951"/>
            <a:ext cx="5431827" cy="4445914"/>
          </a:xfrm>
          <a:prstGeom prst="rect">
            <a:avLst/>
          </a:prstGeom>
        </p:spPr>
      </p:pic>
      <p:sp>
        <p:nvSpPr>
          <p:cNvPr id="15" name="Oval Callout 14"/>
          <p:cNvSpPr/>
          <p:nvPr/>
        </p:nvSpPr>
        <p:spPr>
          <a:xfrm>
            <a:off x="11471412" y="37719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
        <p:nvSpPr>
          <p:cNvPr id="9" name="Rectangle 8"/>
          <p:cNvSpPr/>
          <p:nvPr/>
        </p:nvSpPr>
        <p:spPr>
          <a:xfrm>
            <a:off x="7205868" y="4838700"/>
            <a:ext cx="10283688" cy="901593"/>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Vì</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trọng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7904239" y="5910096"/>
                <a:ext cx="260481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𝐺𝐴</m:t>
                          </m:r>
                        </m:num>
                        <m:den>
                          <m:r>
                            <a:rPr lang="en-US" sz="4000" i="1">
                              <a:latin typeface="Cambria Math" panose="02040503050406030204" pitchFamily="18" charset="0"/>
                            </a:rPr>
                            <m:t>𝑀𝐴</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11" name="Rectangle 10"/>
              <p:cNvSpPr>
                <a:spLocks noRot="1" noChangeAspect="1" noMove="1" noResize="1" noEditPoints="1" noAdjustHandles="1" noChangeArrowheads="1" noChangeShapeType="1" noTextEdit="1"/>
              </p:cNvSpPr>
              <p:nvPr/>
            </p:nvSpPr>
            <p:spPr>
              <a:xfrm>
                <a:off x="7904239" y="5910096"/>
                <a:ext cx="2604816" cy="1248803"/>
              </a:xfrm>
              <a:prstGeom prst="rect">
                <a:avLst/>
              </a:prstGeom>
              <a:blipFill>
                <a:blip r:embed="rId45"/>
                <a:stretch>
                  <a:fillRect/>
                </a:stretch>
              </a:blipFill>
            </p:spPr>
            <p:txBody>
              <a:bodyPr/>
              <a:lstStyle/>
              <a:p>
                <a:r>
                  <a:rPr lang="en-US">
                    <a:noFill/>
                  </a:rPr>
                  <a:t> </a:t>
                </a:r>
              </a:p>
            </p:txBody>
          </p:sp>
        </mc:Fallback>
      </mc:AlternateContent>
      <p:sp>
        <p:nvSpPr>
          <p:cNvPr id="16" name="Rectangle 15"/>
          <p:cNvSpPr/>
          <p:nvPr/>
        </p:nvSpPr>
        <p:spPr>
          <a:xfrm>
            <a:off x="10668000" y="6215631"/>
            <a:ext cx="1011815" cy="707886"/>
          </a:xfrm>
          <a:prstGeom prst="rect">
            <a:avLst/>
          </a:prstGeom>
        </p:spPr>
        <p:txBody>
          <a:bodyPr wrap="none">
            <a:spAutoFit/>
          </a:bodyPr>
          <a:lstStyle/>
          <a:p>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hay</a:t>
            </a:r>
            <a:endParaRPr lang="en-US" dirty="0"/>
          </a:p>
        </p:txBody>
      </p:sp>
      <mc:AlternateContent xmlns:mc="http://schemas.openxmlformats.org/markup-compatibility/2006" xmlns:a14="http://schemas.microsoft.com/office/drawing/2010/main">
        <mc:Choice Requires="a14">
          <p:sp>
            <p:nvSpPr>
              <p:cNvPr id="17" name="Rectangle 16"/>
              <p:cNvSpPr/>
              <p:nvPr/>
            </p:nvSpPr>
            <p:spPr>
              <a:xfrm>
                <a:off x="11679815" y="5905500"/>
                <a:ext cx="275799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𝐺𝐴</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𝑀𝐴</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11679815" y="5905500"/>
                <a:ext cx="2757999" cy="1248803"/>
              </a:xfrm>
              <a:prstGeom prst="rect">
                <a:avLst/>
              </a:prstGeom>
              <a:blipFill>
                <a:blip r:embed="rId46"/>
                <a:stretch>
                  <a:fillRect/>
                </a:stretch>
              </a:blipFill>
            </p:spPr>
            <p:txBody>
              <a:bodyPr/>
              <a:lstStyle/>
              <a:p>
                <a:r>
                  <a:rPr lang="en-US">
                    <a:noFill/>
                  </a:rPr>
                  <a:t> </a:t>
                </a:r>
              </a:p>
            </p:txBody>
          </p:sp>
        </mc:Fallback>
      </mc:AlternateContent>
      <p:sp>
        <p:nvSpPr>
          <p:cNvPr id="19" name="Rectangle 18"/>
          <p:cNvSpPr/>
          <p:nvPr/>
        </p:nvSpPr>
        <p:spPr>
          <a:xfrm>
            <a:off x="7239000" y="7306185"/>
            <a:ext cx="1938132" cy="1015663"/>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Rectangle 19"/>
              <p:cNvSpPr/>
              <p:nvPr/>
            </p:nvSpPr>
            <p:spPr>
              <a:xfrm>
                <a:off x="8819205" y="7200900"/>
                <a:ext cx="854548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𝐺𝑀</m:t>
                      </m:r>
                      <m:r>
                        <a:rPr lang="en-US" sz="4000" i="0">
                          <a:latin typeface="Cambria Math" panose="02040503050406030204" pitchFamily="18" charset="0"/>
                        </a:rPr>
                        <m:t>=</m:t>
                      </m:r>
                      <m:r>
                        <a:rPr lang="en-US" sz="4000" i="1">
                          <a:latin typeface="Cambria Math" panose="02040503050406030204" pitchFamily="18" charset="0"/>
                        </a:rPr>
                        <m:t>𝑀𝐴</m:t>
                      </m:r>
                      <m:r>
                        <a:rPr lang="en-US" sz="4000" i="0">
                          <a:latin typeface="Cambria Math" panose="02040503050406030204" pitchFamily="18" charset="0"/>
                        </a:rPr>
                        <m:t>–</m:t>
                      </m:r>
                      <m:r>
                        <a:rPr lang="en-US" sz="4000" i="1">
                          <a:latin typeface="Cambria Math" panose="02040503050406030204" pitchFamily="18" charset="0"/>
                        </a:rPr>
                        <m:t>𝐺𝐴</m:t>
                      </m:r>
                      <m:r>
                        <a:rPr lang="en-US" sz="4000" i="0">
                          <a:latin typeface="Cambria Math" panose="02040503050406030204" pitchFamily="18" charset="0"/>
                        </a:rPr>
                        <m:t>=</m:t>
                      </m:r>
                      <m:r>
                        <a:rPr lang="en-US" sz="4000" i="1">
                          <a:latin typeface="Cambria Math" panose="02040503050406030204" pitchFamily="18" charset="0"/>
                        </a:rPr>
                        <m:t>𝑀𝐴</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𝑀𝐴</m:t>
                      </m:r>
                      <m:r>
                        <m:rPr>
                          <m:nor/>
                        </m:rPr>
                        <a:rPr lang="en-US" sz="4000" i="1">
                          <a:latin typeface="Cambria Math" panose="02040503050406030204" pitchFamily="18" charset="0"/>
                        </a:rPr>
                        <m:t> </m:t>
                      </m:r>
                      <m:r>
                        <a:rPr lang="en-US" sz="4000" i="0">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𝑀𝐴</m:t>
                      </m:r>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8819205" y="7200900"/>
                <a:ext cx="8545481" cy="1248803"/>
              </a:xfrm>
              <a:prstGeom prst="rect">
                <a:avLst/>
              </a:prstGeom>
              <a:blipFill>
                <a:blip r:embed="rId47"/>
                <a:stretch>
                  <a:fillRect/>
                </a:stretch>
              </a:blipFill>
            </p:spPr>
            <p:txBody>
              <a:bodyPr/>
              <a:lstStyle/>
              <a:p>
                <a:r>
                  <a:rPr lang="en-US">
                    <a:noFill/>
                  </a:rPr>
                  <a:t> </a:t>
                </a:r>
              </a:p>
            </p:txBody>
          </p:sp>
        </mc:Fallback>
      </mc:AlternateContent>
      <p:sp>
        <p:nvSpPr>
          <p:cNvPr id="21" name="Rectangle 20"/>
          <p:cNvSpPr/>
          <p:nvPr/>
        </p:nvSpPr>
        <p:spPr>
          <a:xfrm>
            <a:off x="7655487" y="8646993"/>
            <a:ext cx="1067921" cy="901593"/>
          </a:xfrm>
          <a:prstGeom prst="rect">
            <a:avLst/>
          </a:prstGeom>
        </p:spPr>
        <p:txBody>
          <a:bodyPr wrap="none">
            <a:spAutoFit/>
          </a:bodyPr>
          <a:lstStyle/>
          <a:p>
            <a:pPr lvl="0" algn="just">
              <a:lnSpc>
                <a:spcPct val="150000"/>
              </a:lnSpc>
            </a:pP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Vậy</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23"/>
              <p:cNvSpPr/>
              <p:nvPr/>
            </p:nvSpPr>
            <p:spPr>
              <a:xfrm>
                <a:off x="8786073" y="8542897"/>
                <a:ext cx="676082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𝐺𝐴</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𝑀𝐴</m:t>
                      </m:r>
                      <m:r>
                        <a:rPr lang="en-US" sz="4000" i="0">
                          <a:latin typeface="Cambria Math" panose="02040503050406030204" pitchFamily="18" charset="0"/>
                        </a:rPr>
                        <m:t>=2.</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𝑀𝐴</m:t>
                      </m:r>
                      <m:r>
                        <a:rPr lang="en-US" sz="4000" i="0">
                          <a:latin typeface="Cambria Math" panose="02040503050406030204" pitchFamily="18" charset="0"/>
                        </a:rPr>
                        <m:t>=2</m:t>
                      </m:r>
                      <m:r>
                        <a:rPr lang="en-US" sz="4000" i="1">
                          <a:latin typeface="Cambria Math" panose="02040503050406030204" pitchFamily="18" charset="0"/>
                        </a:rPr>
                        <m:t>𝐺𝑀</m:t>
                      </m:r>
                    </m:oMath>
                  </m:oMathPara>
                </a14:m>
                <a:endParaRPr lang="en-US" sz="4000" dirty="0"/>
              </a:p>
            </p:txBody>
          </p:sp>
        </mc:Choice>
        <mc:Fallback xmlns="">
          <p:sp>
            <p:nvSpPr>
              <p:cNvPr id="24" name="Rectangle 23"/>
              <p:cNvSpPr>
                <a:spLocks noRot="1" noChangeAspect="1" noMove="1" noResize="1" noEditPoints="1" noAdjustHandles="1" noChangeArrowheads="1" noChangeShapeType="1" noTextEdit="1"/>
              </p:cNvSpPr>
              <p:nvPr/>
            </p:nvSpPr>
            <p:spPr>
              <a:xfrm>
                <a:off x="8786073" y="8542897"/>
                <a:ext cx="6760825" cy="1248803"/>
              </a:xfrm>
              <a:prstGeom prst="rect">
                <a:avLst/>
              </a:prstGeom>
              <a:blipFill>
                <a:blip r:embed="rId4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61869878"/>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fade">
                                      <p:cBhvr>
                                        <p:cTn id="29" dur="500"/>
                                        <p:tgtEl>
                                          <p:spTgt spid="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randombar(horizontal)">
                                      <p:cBhvr>
                                        <p:cTn id="53" dur="500"/>
                                        <p:tgtEl>
                                          <p:spTgt spid="21"/>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randombar(horizontal)">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P spid="11" grpId="0"/>
      <p:bldP spid="16" grpId="0"/>
      <p:bldP spid="17" grpId="0"/>
      <p:bldP spid="19" grpId="0"/>
      <p:bldP spid="20" grpId="0"/>
      <p:bldP spid="21"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558"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5921321" y="2667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1 </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tr73)</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136159"/>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8454275"/>
            <a:ext cx="1507867" cy="1413625"/>
          </a:xfrm>
          <a:prstGeom prst="rect">
            <a:avLst/>
          </a:prstGeom>
        </p:spPr>
      </p:pic>
      <p:sp>
        <p:nvSpPr>
          <p:cNvPr id="7" name="Rectangle 6"/>
          <p:cNvSpPr/>
          <p:nvPr/>
        </p:nvSpPr>
        <p:spPr>
          <a:xfrm>
            <a:off x="609600" y="1366778"/>
            <a:ext cx="15574057"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trọng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tâm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minh GA = 2GM.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GM = 2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tính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GA.</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659585" y="4942951"/>
            <a:ext cx="5431827" cy="4445914"/>
          </a:xfrm>
          <a:prstGeom prst="rect">
            <a:avLst/>
          </a:prstGeom>
        </p:spPr>
      </p:pic>
      <p:sp>
        <p:nvSpPr>
          <p:cNvPr id="15" name="Oval Callout 14"/>
          <p:cNvSpPr/>
          <p:nvPr/>
        </p:nvSpPr>
        <p:spPr>
          <a:xfrm>
            <a:off x="11471412" y="44577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p:cNvSpPr/>
          <p:nvPr/>
        </p:nvSpPr>
        <p:spPr>
          <a:xfrm>
            <a:off x="7752252" y="5887308"/>
            <a:ext cx="2610948"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4000" noProof="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b)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23"/>
              <p:cNvSpPr/>
              <p:nvPr/>
            </p:nvSpPr>
            <p:spPr>
              <a:xfrm>
                <a:off x="9829800" y="6113961"/>
                <a:ext cx="2678426"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𝐺𝐴</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𝐺𝑀</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4" name="Rectangle 23"/>
              <p:cNvSpPr>
                <a:spLocks noRot="1" noChangeAspect="1" noMove="1" noResize="1" noEditPoints="1" noAdjustHandles="1" noChangeArrowheads="1" noChangeShapeType="1" noTextEdit="1"/>
              </p:cNvSpPr>
              <p:nvPr/>
            </p:nvSpPr>
            <p:spPr>
              <a:xfrm>
                <a:off x="9829800" y="6113961"/>
                <a:ext cx="2678426" cy="707886"/>
              </a:xfrm>
              <a:prstGeom prst="rect">
                <a:avLst/>
              </a:prstGeom>
              <a:blipFill>
                <a:blip r:embed="rId45"/>
                <a:stretch>
                  <a:fillRect/>
                </a:stretch>
              </a:blipFill>
            </p:spPr>
            <p:txBody>
              <a:bodyPr/>
              <a:lstStyle/>
              <a:p>
                <a:r>
                  <a:rPr lang="en-US">
                    <a:noFill/>
                  </a:rPr>
                  <a:t> </a:t>
                </a:r>
              </a:p>
            </p:txBody>
          </p:sp>
        </mc:Fallback>
      </mc:AlternateContent>
      <p:sp>
        <p:nvSpPr>
          <p:cNvPr id="4" name="Rectangle 3"/>
          <p:cNvSpPr/>
          <p:nvPr/>
        </p:nvSpPr>
        <p:spPr>
          <a:xfrm>
            <a:off x="8468692" y="6871037"/>
            <a:ext cx="7001212"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Times New Roman" panose="02020603050405020304" pitchFamily="18" charset="0"/>
                <a:cs typeface="Arial" panose="020B0604020202020204" pitchFamily="34" charset="0"/>
              </a:rPr>
              <a:t>Khi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GM = </a:t>
            </a:r>
            <a:r>
              <a:rPr lang="en-US" sz="4000" dirty="0">
                <a:latin typeface="Arial" panose="020B0604020202020204" pitchFamily="34" charset="0"/>
                <a:ea typeface="Times New Roman" panose="02020603050405020304" pitchFamily="18" charset="0"/>
                <a:cs typeface="Arial" panose="020B0604020202020204" pitchFamily="34" charset="0"/>
              </a:rPr>
              <a:t>2 cm </a:t>
            </a:r>
            <a:r>
              <a:rPr lang="en-US" sz="4000" dirty="0" err="1">
                <a:latin typeface="Arial" panose="020B0604020202020204" pitchFamily="34" charset="0"/>
                <a:ea typeface="Times New Roman" panose="02020603050405020304" pitchFamily="18" charset="0"/>
                <a:cs typeface="Arial" panose="020B0604020202020204" pitchFamily="34" charset="0"/>
              </a:rPr>
              <a:t>thì</a:t>
            </a:r>
            <a:r>
              <a:rPr lang="en-US" sz="4000" dirty="0">
                <a:latin typeface="Arial" panose="020B0604020202020204" pitchFamily="34" charset="0"/>
                <a:ea typeface="Times New Roman" panose="02020603050405020304" pitchFamily="18" charset="0"/>
                <a:cs typeface="Arial" panose="020B0604020202020204" pitchFamily="34" charset="0"/>
              </a:rPr>
              <a:t> GA = 4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07324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7800" y="9649189"/>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0" y="342900"/>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500" b="1" dirty="0" smtClean="0">
                <a:solidFill>
                  <a:schemeClr val="tx1"/>
                </a:solidFill>
                <a:latin typeface="Arial" panose="020B0604020202020204" pitchFamily="34" charset="0"/>
                <a:cs typeface="Arial" panose="020B0604020202020204" pitchFamily="34" charset="0"/>
              </a:rPr>
              <a:t>LUYỆN TẬP 1</a:t>
            </a:r>
            <a:endParaRPr lang="en-US" sz="4500" dirty="0">
              <a:solidFill>
                <a:schemeClr val="tx1"/>
              </a:solidFill>
              <a:latin typeface="Arial" panose="020B0604020202020204" pitchFamily="34" charset="0"/>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17118373" y="380470"/>
            <a:ext cx="1110174" cy="1632608"/>
          </a:xfrm>
          <a:prstGeom prst="rect">
            <a:avLst/>
          </a:prstGeom>
        </p:spPr>
      </p:pic>
      <p:pic>
        <p:nvPicPr>
          <p:cNvPr id="11" name="Picture 6"/>
          <p:cNvPicPr>
            <a:picLocks noChangeAspect="1"/>
          </p:cNvPicPr>
          <p:nvPr/>
        </p:nvPicPr>
        <p:blipFill rotWithShape="1">
          <a:blip r:embed="rId10"/>
          <a:srcRect t="30236"/>
          <a:stretch/>
        </p:blipFill>
        <p:spPr>
          <a:xfrm>
            <a:off x="15963900" y="7886700"/>
            <a:ext cx="1752600" cy="1945910"/>
          </a:xfrm>
          <a:prstGeom prst="rect">
            <a:avLst/>
          </a:prstGeom>
        </p:spPr>
      </p:pic>
      <p:sp>
        <p:nvSpPr>
          <p:cNvPr id="4" name="Rectangle 3"/>
          <p:cNvSpPr/>
          <p:nvPr/>
        </p:nvSpPr>
        <p:spPr>
          <a:xfrm>
            <a:off x="4971143" y="342900"/>
            <a:ext cx="11183257" cy="193899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ở </a:t>
            </a:r>
            <a:r>
              <a:rPr lang="en-US" sz="4000" dirty="0" err="1">
                <a:latin typeface="Arial" panose="020B0604020202020204" pitchFamily="34" charset="0"/>
                <a:ea typeface="Calibri" panose="020F0502020204030204" pitchFamily="34" charset="0"/>
                <a:cs typeface="Arial" panose="020B0604020202020204" pitchFamily="34" charset="0"/>
              </a:rPr>
              <a:t>Ví</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dụ</a:t>
            </a:r>
            <a:r>
              <a:rPr lang="en-US" sz="4000" dirty="0">
                <a:latin typeface="Arial" panose="020B0604020202020204" pitchFamily="34" charset="0"/>
                <a:ea typeface="Calibri" panose="020F0502020204030204" pitchFamily="34" charset="0"/>
                <a:cs typeface="Arial" panose="020B0604020202020204" pitchFamily="34" charset="0"/>
              </a:rPr>
              <a:t> 1,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BN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GN = 1 cm.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GB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NB.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9760" y="2678132"/>
            <a:ext cx="5029569" cy="4054313"/>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5980114" y="3821045"/>
                <a:ext cx="13185771" cy="901593"/>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trọng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ABC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gt</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980114" y="3821045"/>
                <a:ext cx="13185771" cy="901593"/>
              </a:xfrm>
              <a:prstGeom prst="rect">
                <a:avLst/>
              </a:prstGeom>
              <a:blipFill>
                <a:blip r:embed="rId12"/>
                <a:stretch>
                  <a:fillRect l="-1664" b="-28378"/>
                </a:stretch>
              </a:blipFill>
            </p:spPr>
            <p:txBody>
              <a:bodyPr/>
              <a:lstStyle/>
              <a:p>
                <a:r>
                  <a:rPr lang="en-US">
                    <a:noFill/>
                  </a:rPr>
                  <a:t> </a:t>
                </a:r>
              </a:p>
            </p:txBody>
          </p:sp>
        </mc:Fallback>
      </mc:AlternateContent>
      <p:sp>
        <p:nvSpPr>
          <p:cNvPr id="13" name="Oval Callout 12"/>
          <p:cNvSpPr/>
          <p:nvPr/>
        </p:nvSpPr>
        <p:spPr>
          <a:xfrm>
            <a:off x="10820400" y="2559733"/>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5" name="Rectangle 14"/>
              <p:cNvSpPr/>
              <p:nvPr/>
            </p:nvSpPr>
            <p:spPr>
              <a:xfrm>
                <a:off x="7162800" y="4919496"/>
                <a:ext cx="2563907"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𝐺</m:t>
                          </m:r>
                          <m:r>
                            <a:rPr lang="en-US" sz="4000" b="0" i="1" smtClean="0">
                              <a:latin typeface="Cambria Math" panose="02040503050406030204" pitchFamily="18" charset="0"/>
                            </a:rPr>
                            <m:t>𝐵</m:t>
                          </m:r>
                        </m:num>
                        <m:den>
                          <m:r>
                            <a:rPr lang="en-US" sz="4000" b="0" i="1" smtClean="0">
                              <a:latin typeface="Cambria Math" panose="02040503050406030204" pitchFamily="18" charset="0"/>
                            </a:rPr>
                            <m:t>𝑁𝐵</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7162800" y="4919496"/>
                <a:ext cx="2563907" cy="1248803"/>
              </a:xfrm>
              <a:prstGeom prst="rect">
                <a:avLst/>
              </a:prstGeom>
              <a:blipFill>
                <a:blip r:embed="rId13"/>
                <a:stretch>
                  <a:fillRect/>
                </a:stretch>
              </a:blipFill>
            </p:spPr>
            <p:txBody>
              <a:bodyPr/>
              <a:lstStyle/>
              <a:p>
                <a:r>
                  <a:rPr lang="en-US">
                    <a:noFill/>
                  </a:rPr>
                  <a:t> </a:t>
                </a:r>
              </a:p>
            </p:txBody>
          </p:sp>
        </mc:Fallback>
      </mc:AlternateContent>
      <p:sp>
        <p:nvSpPr>
          <p:cNvPr id="16" name="Rectangle 15"/>
          <p:cNvSpPr/>
          <p:nvPr/>
        </p:nvSpPr>
        <p:spPr>
          <a:xfrm>
            <a:off x="9926561" y="5225031"/>
            <a:ext cx="1011815" cy="707886"/>
          </a:xfrm>
          <a:prstGeom prst="rect">
            <a:avLst/>
          </a:prstGeom>
        </p:spPr>
        <p:txBody>
          <a:bodyPr wrap="none">
            <a:spAutoFit/>
          </a:bodyPr>
          <a:lstStyle/>
          <a:p>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hay</a:t>
            </a:r>
            <a:endParaRPr lang="en-US" dirty="0"/>
          </a:p>
        </p:txBody>
      </p:sp>
      <mc:AlternateContent xmlns:mc="http://schemas.openxmlformats.org/markup-compatibility/2006" xmlns:a14="http://schemas.microsoft.com/office/drawing/2010/main">
        <mc:Choice Requires="a14">
          <p:sp>
            <p:nvSpPr>
              <p:cNvPr id="17" name="Rectangle 16"/>
              <p:cNvSpPr/>
              <p:nvPr/>
            </p:nvSpPr>
            <p:spPr>
              <a:xfrm>
                <a:off x="10938376" y="4914900"/>
                <a:ext cx="273709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rPr>
                        <m:t>𝐺</m:t>
                      </m:r>
                      <m:r>
                        <a:rPr lang="en-US" sz="4000" b="0" i="1" smtClean="0">
                          <a:latin typeface="Cambria Math" panose="02040503050406030204" pitchFamily="18" charset="0"/>
                        </a:rPr>
                        <m:t>𝐵</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b="0" i="1" smtClean="0">
                          <a:latin typeface="Cambria Math" panose="02040503050406030204" pitchFamily="18" charset="0"/>
                        </a:rPr>
                        <m:t>𝑁𝐵</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10938376" y="4914900"/>
                <a:ext cx="2737096" cy="1248803"/>
              </a:xfrm>
              <a:prstGeom prst="rect">
                <a:avLst/>
              </a:prstGeom>
              <a:blipFill>
                <a:blip r:embed="rId14"/>
                <a:stretch>
                  <a:fillRect/>
                </a:stretch>
              </a:blipFill>
            </p:spPr>
            <p:txBody>
              <a:bodyPr/>
              <a:lstStyle/>
              <a:p>
                <a:r>
                  <a:rPr lang="en-US">
                    <a:noFill/>
                  </a:rPr>
                  <a:t> </a:t>
                </a:r>
              </a:p>
            </p:txBody>
          </p:sp>
        </mc:Fallback>
      </mc:AlternateContent>
      <p:sp>
        <p:nvSpPr>
          <p:cNvPr id="18" name="Rectangle 17"/>
          <p:cNvSpPr/>
          <p:nvPr/>
        </p:nvSpPr>
        <p:spPr>
          <a:xfrm>
            <a:off x="6007932" y="6391785"/>
            <a:ext cx="1938132" cy="1015663"/>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Rectangle 18"/>
              <p:cNvSpPr/>
              <p:nvPr/>
            </p:nvSpPr>
            <p:spPr>
              <a:xfrm>
                <a:off x="7588137" y="6286500"/>
                <a:ext cx="832336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rPr>
                        <m:t>𝐺</m:t>
                      </m:r>
                      <m:r>
                        <a:rPr lang="en-US" sz="4000" b="0" i="1" smtClean="0">
                          <a:latin typeface="Cambria Math" panose="02040503050406030204" pitchFamily="18" charset="0"/>
                        </a:rPr>
                        <m:t>𝑁</m:t>
                      </m:r>
                      <m:r>
                        <a:rPr lang="en-US" sz="4000" i="0">
                          <a:latin typeface="Cambria Math" panose="02040503050406030204" pitchFamily="18" charset="0"/>
                        </a:rPr>
                        <m:t>=</m:t>
                      </m:r>
                      <m:r>
                        <a:rPr lang="en-US" sz="4000" b="0" i="1" smtClean="0">
                          <a:latin typeface="Cambria Math" panose="02040503050406030204" pitchFamily="18" charset="0"/>
                        </a:rPr>
                        <m:t>𝑁𝐵</m:t>
                      </m:r>
                      <m:r>
                        <a:rPr lang="en-US" sz="4000" i="0">
                          <a:latin typeface="Cambria Math" panose="02040503050406030204" pitchFamily="18" charset="0"/>
                        </a:rPr>
                        <m:t>–</m:t>
                      </m:r>
                      <m:r>
                        <a:rPr lang="en-US" sz="4000" i="1">
                          <a:latin typeface="Cambria Math" panose="02040503050406030204" pitchFamily="18" charset="0"/>
                        </a:rPr>
                        <m:t>𝐺</m:t>
                      </m:r>
                      <m:r>
                        <a:rPr lang="en-US" sz="4000" b="0" i="1" smtClean="0">
                          <a:latin typeface="Cambria Math" panose="02040503050406030204" pitchFamily="18" charset="0"/>
                        </a:rPr>
                        <m:t>𝐵</m:t>
                      </m:r>
                      <m:r>
                        <a:rPr lang="en-US" sz="4000" i="0">
                          <a:latin typeface="Cambria Math" panose="02040503050406030204" pitchFamily="18" charset="0"/>
                        </a:rPr>
                        <m:t>=</m:t>
                      </m:r>
                      <m:r>
                        <a:rPr lang="en-US" sz="4000" b="0" i="1" smtClean="0">
                          <a:latin typeface="Cambria Math" panose="02040503050406030204" pitchFamily="18" charset="0"/>
                        </a:rPr>
                        <m:t>𝑁𝐵</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b="0" i="1" smtClean="0">
                          <a:latin typeface="Cambria Math" panose="02040503050406030204" pitchFamily="18" charset="0"/>
                        </a:rPr>
                        <m:t>𝑁𝐵</m:t>
                      </m:r>
                      <m:r>
                        <m:rPr>
                          <m:nor/>
                        </m:rPr>
                        <a:rPr lang="en-US" sz="4000" i="1">
                          <a:latin typeface="Cambria Math" panose="02040503050406030204" pitchFamily="18" charset="0"/>
                        </a:rPr>
                        <m:t> </m:t>
                      </m:r>
                      <m:r>
                        <a:rPr lang="en-US" sz="4000" i="0">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b="0" i="1" smtClean="0">
                          <a:latin typeface="Cambria Math" panose="02040503050406030204" pitchFamily="18" charset="0"/>
                        </a:rPr>
                        <m:t>𝑁𝐵</m:t>
                      </m:r>
                    </m:oMath>
                  </m:oMathPara>
                </a14:m>
                <a:endParaRPr lang="en-US" sz="4000" dirty="0"/>
              </a:p>
            </p:txBody>
          </p:sp>
        </mc:Choice>
        <mc:Fallback xmlns="">
          <p:sp>
            <p:nvSpPr>
              <p:cNvPr id="19" name="Rectangle 18"/>
              <p:cNvSpPr>
                <a:spLocks noRot="1" noChangeAspect="1" noMove="1" noResize="1" noEditPoints="1" noAdjustHandles="1" noChangeArrowheads="1" noChangeShapeType="1" noTextEdit="1"/>
              </p:cNvSpPr>
              <p:nvPr/>
            </p:nvSpPr>
            <p:spPr>
              <a:xfrm>
                <a:off x="7588137" y="6286500"/>
                <a:ext cx="8323369" cy="124880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7399275" y="7575756"/>
                <a:ext cx="301967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0">
                          <a:latin typeface="Cambria Math" panose="02040503050406030204" pitchFamily="18" charset="0"/>
                        </a:rPr>
                        <m:t>1=</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𝑁𝐵</m:t>
                      </m:r>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7399275" y="7575756"/>
                <a:ext cx="3019673" cy="124880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10494793" y="7666962"/>
                <a:ext cx="3180679" cy="1015663"/>
              </a:xfrm>
              <a:prstGeom prst="rect">
                <a:avLst/>
              </a:prstGeom>
            </p:spPr>
            <p:txBody>
              <a:bodyPr wrap="none">
                <a:spAutoFit/>
              </a:bodyPr>
              <a:lstStyle/>
              <a:p>
                <a:pPr lvl="0" algn="just">
                  <a:lnSpc>
                    <a:spcPct val="150000"/>
                  </a:lnSpc>
                </a:pPr>
                <a14:m>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NB = 3 cm</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10494793" y="7666962"/>
                <a:ext cx="3180679" cy="1015663"/>
              </a:xfrm>
              <a:prstGeom prst="rect">
                <a:avLst/>
              </a:prstGeom>
              <a:blipFill>
                <a:blip r:embed="rId17"/>
                <a:stretch>
                  <a:fillRect r="-6142" b="-144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10545746" y="8669357"/>
                <a:ext cx="3209533" cy="1015663"/>
              </a:xfrm>
              <a:prstGeom prst="rect">
                <a:avLst/>
              </a:prstGeom>
            </p:spPr>
            <p:txBody>
              <a:bodyPr wrap="none">
                <a:spAutoFit/>
              </a:bodyPr>
              <a:lstStyle/>
              <a:p>
                <a:pPr lvl="0" algn="just">
                  <a:lnSpc>
                    <a:spcPct val="150000"/>
                  </a:lnSpc>
                </a:pPr>
                <a14:m>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GB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2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cm</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22" name="Rectangle 21"/>
              <p:cNvSpPr>
                <a:spLocks noRot="1" noChangeAspect="1" noMove="1" noResize="1" noEditPoints="1" noAdjustHandles="1" noChangeArrowheads="1" noChangeShapeType="1" noTextEdit="1"/>
              </p:cNvSpPr>
              <p:nvPr/>
            </p:nvSpPr>
            <p:spPr>
              <a:xfrm>
                <a:off x="10545746" y="8669357"/>
                <a:ext cx="3209533" cy="1015663"/>
              </a:xfrm>
              <a:prstGeom prst="rect">
                <a:avLst/>
              </a:prstGeom>
              <a:blipFill>
                <a:blip r:embed="rId18"/>
                <a:stretch>
                  <a:fillRect r="-6084" b="-13772"/>
                </a:stretch>
              </a:blipFill>
            </p:spPr>
            <p:txBody>
              <a:bodyPr/>
              <a:lstStyle/>
              <a:p>
                <a:r>
                  <a:rPr lang="en-US">
                    <a:noFill/>
                  </a:rPr>
                  <a:t> </a:t>
                </a:r>
              </a:p>
            </p:txBody>
          </p:sp>
        </mc:Fallback>
      </mc:AlternateContent>
    </p:spTree>
    <p:extLst>
      <p:ext uri="{BB962C8B-B14F-4D97-AF65-F5344CB8AC3E}">
        <p14:creationId xmlns:p14="http://schemas.microsoft.com/office/powerpoint/2010/main" val="1432005981"/>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horizontal)">
                                      <p:cBhvr>
                                        <p:cTn id="40" dur="500"/>
                                        <p:tgtEl>
                                          <p:spTgt spid="1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randombar(horizont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Vertical)">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randombar(horizontal)">
                                      <p:cBhvr>
                                        <p:cTn id="6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6" grpId="0"/>
      <p:bldP spid="13" grpId="0" animBg="1"/>
      <p:bldP spid="15" grpId="0"/>
      <p:bldP spid="16" grpId="0"/>
      <p:bldP spid="17" grpId="0"/>
      <p:bldP spid="18" grpId="0"/>
      <p:bldP spid="19" grpId="0"/>
      <p:bldP spid="20" grpId="0"/>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438180"/>
            <a:ext cx="17562142" cy="8658319"/>
          </a:xfrm>
          <a:prstGeom prst="rect">
            <a:avLst/>
          </a:prstGeom>
          <a:solidFill>
            <a:schemeClr val="bg1"/>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324600" y="-67628"/>
            <a:ext cx="5943600" cy="1477328"/>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TRANH LUẬN</a:t>
            </a:r>
            <a:endParaRPr lang="en-US" sz="6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15" name="Picture 2">
            <a:extLst>
              <a:ext uri="{FF2B5EF4-FFF2-40B4-BE49-F238E27FC236}">
                <a16:creationId xmlns:a16="http://schemas.microsoft.com/office/drawing/2014/main" id="{DDC3A8FF-83CB-4F64-8638-2434EDC2CB42}"/>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783290" y="528207"/>
            <a:ext cx="1366681" cy="1509387"/>
          </a:xfrm>
          <a:prstGeom prst="rect">
            <a:avLst/>
          </a:prstGeom>
        </p:spPr>
      </p:pic>
      <p:pic>
        <p:nvPicPr>
          <p:cNvPr id="19" name="Picture 1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21771" y="419100"/>
            <a:ext cx="1260069" cy="1019081"/>
          </a:xfrm>
          <a:prstGeom prst="rect">
            <a:avLst/>
          </a:prstGeom>
        </p:spPr>
      </p:pic>
      <p:pic>
        <p:nvPicPr>
          <p:cNvPr id="2" name="Picture 1"/>
          <p:cNvPicPr>
            <a:picLocks noChangeAspect="1"/>
          </p:cNvPicPr>
          <p:nvPr/>
        </p:nvPicPr>
        <p:blipFill>
          <a:blip r:embed="rId34">
            <a:extLst>
              <a:ext uri="{BEBA8EAE-BF5A-486C-A8C5-ECC9F3942E4B}">
                <a14:imgProps xmlns:a14="http://schemas.microsoft.com/office/drawing/2010/main">
                  <a14:imgLayer r:embed="rId35">
                    <a14:imgEffect>
                      <a14:saturation sat="400000"/>
                    </a14:imgEffect>
                  </a14:imgLayer>
                </a14:imgProps>
              </a:ext>
              <a:ext uri="{28A0092B-C50C-407E-A947-70E740481C1C}">
                <a14:useLocalDpi xmlns:a14="http://schemas.microsoft.com/office/drawing/2010/main" val="0"/>
              </a:ext>
            </a:extLst>
          </a:blip>
          <a:stretch>
            <a:fillRect/>
          </a:stretch>
        </p:blipFill>
        <p:spPr>
          <a:xfrm>
            <a:off x="1703295" y="1714500"/>
            <a:ext cx="14765151" cy="4495800"/>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762000" y="6210300"/>
                <a:ext cx="16154400" cy="3785652"/>
              </a:xfrm>
              <a:prstGeom prst="rect">
                <a:avLst/>
              </a:prstGeom>
            </p:spPr>
            <p:txBody>
              <a:bodyPr wrap="square">
                <a:spAutoFit/>
              </a:bodyPr>
              <a:lstStyle/>
              <a:p>
                <a:pPr algn="just">
                  <a:lnSpc>
                    <a:spcPct val="150000"/>
                  </a:lnSpc>
                </a:pPr>
                <a:r>
                  <a:rPr lang="en-US" sz="4000" dirty="0" smtClean="0">
                    <a:effectLst/>
                    <a:latin typeface="Arial" panose="020B0604020202020204" pitchFamily="34" charset="0"/>
                    <a:ea typeface="Calibri" panose="020F0502020204030204" pitchFamily="34" charset="0"/>
                    <a:cs typeface="Arial" panose="020B0604020202020204" pitchFamily="34" charset="0"/>
                  </a:rPr>
                  <a:t>Cách</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1: </a:t>
                </a:r>
                <a:r>
                  <a:rPr lang="en-US" sz="4000" dirty="0" err="1">
                    <a:effectLst/>
                    <a:latin typeface="Arial" panose="020B0604020202020204" pitchFamily="34" charset="0"/>
                    <a:ea typeface="Calibri" panose="020F0502020204030204" pitchFamily="34" charset="0"/>
                    <a:cs typeface="Arial" panose="020B0604020202020204" pitchFamily="34" charset="0"/>
                  </a:rPr>
                  <a:t>Tìm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giao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2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4000" dirty="0" err="1">
                    <a:effectLst/>
                    <a:latin typeface="Arial" panose="020B0604020202020204" pitchFamily="34" charset="0"/>
                    <a:ea typeface="Calibri" panose="020F0502020204030204" pitchFamily="34" charset="0"/>
                    <a:cs typeface="Arial" panose="020B0604020202020204" pitchFamily="34" charset="0"/>
                  </a:rPr>
                  <a:t>Cách</a:t>
                </a:r>
                <a:r>
                  <a:rPr lang="en-US" sz="4000" dirty="0">
                    <a:effectLst/>
                    <a:latin typeface="Arial" panose="020B0604020202020204" pitchFamily="34" charset="0"/>
                    <a:ea typeface="Calibri" panose="020F0502020204030204" pitchFamily="34" charset="0"/>
                    <a:cs typeface="Arial" panose="020B0604020202020204" pitchFamily="34" charset="0"/>
                  </a:rPr>
                  <a:t> 2: </a:t>
                </a:r>
                <a:r>
                  <a:rPr lang="en-US" sz="4000" dirty="0" err="1">
                    <a:effectLst/>
                    <a:latin typeface="Arial" panose="020B0604020202020204" pitchFamily="34" charset="0"/>
                    <a:ea typeface="Calibri" panose="020F0502020204030204" pitchFamily="34" charset="0"/>
                    <a:cs typeface="Arial" panose="020B0604020202020204" pitchFamily="34" charset="0"/>
                  </a:rPr>
                  <a:t>Vẽ</a:t>
                </a:r>
                <a:r>
                  <a:rPr lang="en-US" sz="4000" dirty="0">
                    <a:effectLst/>
                    <a:latin typeface="Arial" panose="020B0604020202020204" pitchFamily="34" charset="0"/>
                    <a:ea typeface="Calibri" panose="020F0502020204030204" pitchFamily="34" charset="0"/>
                    <a:cs typeface="Arial" panose="020B0604020202020204" pitchFamily="34" charset="0"/>
                  </a:rPr>
                  <a:t> 1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Lấy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G </a:t>
                </a:r>
                <a:r>
                  <a:rPr lang="en-US" sz="4000" dirty="0" err="1">
                    <a:effectLst/>
                    <a:latin typeface="Arial" panose="020B0604020202020204" pitchFamily="34" charset="0"/>
                    <a:ea typeface="Calibri" panose="020F0502020204030204" pitchFamily="34" charset="0"/>
                    <a:cs typeface="Arial" panose="020B0604020202020204" pitchFamily="34" charset="0"/>
                  </a:rPr>
                  <a:t>cách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đỉnh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một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khoảng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err="1">
                    <a:effectLst/>
                    <a:latin typeface="Arial" panose="020B0604020202020204" pitchFamily="34" charset="0"/>
                    <a:ea typeface="Calibri" panose="020F0502020204030204" pitchFamily="34" charset="0"/>
                    <a:cs typeface="Arial" panose="020B0604020202020204" pitchFamily="34" charset="0"/>
                  </a:rPr>
                  <a:t>độ</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dài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a:t>
                </a:r>
                <a:r>
                  <a:rPr lang="en-US" sz="4000" dirty="0">
                    <a:effectLst/>
                    <a:latin typeface="Arial" panose="020B0604020202020204" pitchFamily="34" charset="0"/>
                    <a:ea typeface="Calibri" panose="020F0502020204030204" pitchFamily="34" charset="0"/>
                    <a:cs typeface="Arial" panose="020B0604020202020204" pitchFamily="34" charset="0"/>
                  </a:rPr>
                  <a:t> qua </a:t>
                </a:r>
                <a:r>
                  <a:rPr lang="en-US" sz="4000" dirty="0" err="1">
                    <a:effectLst/>
                    <a:latin typeface="Arial" panose="020B0604020202020204" pitchFamily="34" charset="0"/>
                    <a:ea typeface="Calibri" panose="020F0502020204030204" pitchFamily="34" charset="0"/>
                    <a:cs typeface="Arial" panose="020B0604020202020204" pitchFamily="34" charset="0"/>
                  </a:rPr>
                  <a:t>đỉnh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đó</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effectLst/>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Ta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G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trọng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tâm</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p:sp>
            <p:nvSpPr>
              <p:cNvPr id="3" name="Rectangle 2"/>
              <p:cNvSpPr>
                <a:spLocks noRot="1" noChangeAspect="1" noMove="1" noResize="1" noEditPoints="1" noAdjustHandles="1" noChangeArrowheads="1" noChangeShapeType="1" noTextEdit="1"/>
              </p:cNvSpPr>
              <p:nvPr/>
            </p:nvSpPr>
            <p:spPr>
              <a:xfrm>
                <a:off x="762000" y="6210300"/>
                <a:ext cx="16154400" cy="3785652"/>
              </a:xfrm>
              <a:prstGeom prst="rect">
                <a:avLst/>
              </a:prstGeom>
              <a:blipFill>
                <a:blip r:embed="rId36"/>
                <a:stretch>
                  <a:fillRect l="-1321" r="-1321" b="-306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2057400" y="7944581"/>
                <a:ext cx="58381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p:sp>
            <p:nvSpPr>
              <p:cNvPr id="6" name="Rectangle 5"/>
              <p:cNvSpPr>
                <a:spLocks noRot="1" noChangeAspect="1" noMove="1" noResize="1" noEditPoints="1" noAdjustHandles="1" noChangeArrowheads="1" noChangeShapeType="1" noTextEdit="1"/>
              </p:cNvSpPr>
              <p:nvPr/>
            </p:nvSpPr>
            <p:spPr>
              <a:xfrm>
                <a:off x="2057400" y="7944581"/>
                <a:ext cx="583814" cy="1248803"/>
              </a:xfrm>
              <a:prstGeom prst="rect">
                <a:avLst/>
              </a:prstGeom>
              <a:blipFill>
                <a:blip r:embed="rId3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97855996"/>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500"/>
                                        <p:tgtEl>
                                          <p:spTgt spid="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723900"/>
            <a:ext cx="20834242" cy="1818911"/>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201355"/>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6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VẬN DỤNG 1</a:t>
            </a:r>
            <a:endParaRPr lang="en-US" sz="6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330200" y="1129248"/>
            <a:ext cx="17500600" cy="3785652"/>
          </a:xfrm>
          <a:prstGeom prst="rect">
            <a:avLst/>
          </a:prstGeom>
        </p:spPr>
        <p:txBody>
          <a:bodyPr wrap="square">
            <a:spAutoFit/>
          </a:bodyPr>
          <a:lstStyle/>
          <a:p>
            <a:pPr algn="just">
              <a:lnSpc>
                <a:spcPct val="150000"/>
              </a:lnSpc>
            </a:pPr>
            <a:r>
              <a:rPr lang="vi-VN" sz="4000" dirty="0"/>
              <a:t>Trong tình huống mở đầu, người ta chứng minh được G chính là trọng tâm của tam giác ABC. Em hãy cắt một mảnh bìa hình tam giác. Xác định </a:t>
            </a:r>
            <a:r>
              <a:rPr lang="en-US" sz="4000" dirty="0" smtClean="0"/>
              <a:t>     </a:t>
            </a:r>
            <a:r>
              <a:rPr lang="vi-VN" sz="4000" dirty="0" smtClean="0"/>
              <a:t>trọng </a:t>
            </a:r>
            <a:r>
              <a:rPr lang="vi-VN" sz="4000" dirty="0"/>
              <a:t>tâm của tam giác và đặt mảnh bia đó lên một giá nhọn tại trọng tâm vừa xác định. Quan sát xem mảnh bìa có thăng bằng không.</a:t>
            </a:r>
            <a:endParaRPr lang="en-US" sz="4000" dirty="0"/>
          </a:p>
        </p:txBody>
      </p:sp>
      <p:pic>
        <p:nvPicPr>
          <p:cNvPr id="19"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18378" y="-202315"/>
            <a:ext cx="1162050" cy="16120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999403" y="9360455"/>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72076" y="0"/>
            <a:ext cx="1291639" cy="1314645"/>
          </a:xfrm>
          <a:prstGeom prst="rect">
            <a:avLst/>
          </a:prstGeom>
        </p:spPr>
      </p:pic>
      <p:pic>
        <p:nvPicPr>
          <p:cNvPr id="11" name="Picture 10"/>
          <p:cNvPicPr>
            <a:picLocks noChangeAspect="1"/>
          </p:cNvPicPr>
          <p:nvPr/>
        </p:nvPicPr>
        <p:blipFill>
          <a:blip r:embed="rId31">
            <a:extLst>
              <a:ext uri="{BEBA8EAE-BF5A-486C-A8C5-ECC9F3942E4B}">
                <a14:imgProps xmlns:a14="http://schemas.microsoft.com/office/drawing/2010/main">
                  <a14:imgLayer r:embed="rId32">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2400" y="6096470"/>
            <a:ext cx="5824578" cy="2824948"/>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6202883" y="4692789"/>
                <a:ext cx="11994179" cy="5632311"/>
              </a:xfrm>
              <a:prstGeom prst="rect">
                <a:avLst/>
              </a:prstGeom>
            </p:spPr>
            <p:txBody>
              <a:bodyPr wrap="square">
                <a:spAutoFit/>
              </a:bodyPr>
              <a:lstStyle/>
              <a:p>
                <a:pPr algn="just">
                  <a:lnSpc>
                    <a:spcPct val="150000"/>
                  </a:lnSpc>
                </a:pP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Kết</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quả</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en-US" sz="4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Cắt</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mảnh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bìa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hình</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p>
              <a:p>
                <a:pPr marL="571500" indent="-571500" algn="just">
                  <a:lnSpc>
                    <a:spcPct val="150000"/>
                  </a:lnSpc>
                  <a:buFontTx/>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Kẻ</a:t>
                </a:r>
                <a:r>
                  <a:rPr lang="en-US" sz="4000" dirty="0">
                    <a:effectLst/>
                    <a:latin typeface="Arial" panose="020B0604020202020204" pitchFamily="34" charset="0"/>
                    <a:ea typeface="Calibri" panose="020F0502020204030204" pitchFamily="34" charset="0"/>
                    <a:cs typeface="Arial" panose="020B0604020202020204" pitchFamily="34" charset="0"/>
                  </a:rPr>
                  <a:t> 2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giác</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ABC, </a:t>
                </a:r>
                <a:r>
                  <a:rPr lang="en-US" sz="4000" dirty="0" err="1">
                    <a:effectLst/>
                    <a:latin typeface="Arial" panose="020B0604020202020204" pitchFamily="34" charset="0"/>
                    <a:ea typeface="Calibri" panose="020F0502020204030204" pitchFamily="34" charset="0"/>
                    <a:cs typeface="Arial" panose="020B0604020202020204" pitchFamily="34" charset="0"/>
                  </a:rPr>
                  <a:t>chúng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cắt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G.</a:t>
                </a:r>
              </a:p>
              <a:p>
                <a:pPr marL="571500" indent="-571500" algn="just">
                  <a:lnSpc>
                    <a:spcPct val="150000"/>
                  </a:lnSpc>
                  <a:buFontTx/>
                  <a:buChar cha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Đặt</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mảnh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bìa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lên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một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nhọn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trọng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tâm</a:t>
                </a:r>
                <a:r>
                  <a:rPr lang="en-US" sz="4000" dirty="0">
                    <a:effectLst/>
                    <a:latin typeface="Arial" panose="020B0604020202020204" pitchFamily="34" charset="0"/>
                    <a:ea typeface="Calibri" panose="020F0502020204030204" pitchFamily="34" charset="0"/>
                    <a:cs typeface="Arial" panose="020B0604020202020204" pitchFamily="34" charset="0"/>
                  </a:rPr>
                  <a:t> G </a:t>
                </a: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T</a:t>
                </a:r>
                <a:r>
                  <a:rPr lang="en-US" sz="4000" dirty="0" smtClean="0">
                    <a:effectLst/>
                    <a:latin typeface="Arial" panose="020B0604020202020204" pitchFamily="34" charset="0"/>
                    <a:ea typeface="Calibri" panose="020F0502020204030204" pitchFamily="34" charset="0"/>
                    <a:cs typeface="Arial" panose="020B0604020202020204" pitchFamily="34" charset="0"/>
                  </a:rPr>
                  <a:t>a </a:t>
                </a:r>
                <a:r>
                  <a:rPr lang="en-US" sz="4000" dirty="0" err="1">
                    <a:effectLst/>
                    <a:latin typeface="Arial" panose="020B0604020202020204" pitchFamily="34" charset="0"/>
                    <a:ea typeface="Calibri" panose="020F0502020204030204" pitchFamily="34" charset="0"/>
                    <a:cs typeface="Arial" panose="020B0604020202020204" pitchFamily="34" charset="0"/>
                  </a:rPr>
                  <a:t>thấy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mảnh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bìa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thăng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5" name="Rectangle 4"/>
              <p:cNvSpPr>
                <a:spLocks noRot="1" noChangeAspect="1" noMove="1" noResize="1" noEditPoints="1" noAdjustHandles="1" noChangeArrowheads="1" noChangeShapeType="1" noTextEdit="1"/>
              </p:cNvSpPr>
              <p:nvPr/>
            </p:nvSpPr>
            <p:spPr>
              <a:xfrm>
                <a:off x="6202883" y="4692789"/>
                <a:ext cx="11994179" cy="5632311"/>
              </a:xfrm>
              <a:prstGeom prst="rect">
                <a:avLst/>
              </a:prstGeom>
              <a:blipFill>
                <a:blip r:embed="rId33"/>
                <a:stretch>
                  <a:fillRect l="-1881" r="-1830" b="-1732"/>
                </a:stretch>
              </a:blipFill>
            </p:spPr>
            <p:txBody>
              <a:bodyPr/>
              <a:lstStyle/>
              <a:p>
                <a:r>
                  <a:rPr lang="en-US">
                    <a:noFill/>
                  </a:rPr>
                  <a:t> </a:t>
                </a:r>
              </a:p>
            </p:txBody>
          </p:sp>
        </mc:Fallback>
      </mc:AlternateContent>
    </p:spTree>
    <p:extLst>
      <p:ext uri="{BB962C8B-B14F-4D97-AF65-F5344CB8AC3E}">
        <p14:creationId xmlns:p14="http://schemas.microsoft.com/office/powerpoint/2010/main" val="214969425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barn(inVertical)">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fade">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7" dur="500"/>
                                        <p:tgtEl>
                                          <p:spTgt spid="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Effect transition="in" filter="wipe(left)">
                                      <p:cBhvr>
                                        <p:cTn id="5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266700"/>
            <a:ext cx="19278600" cy="1524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914400" y="470237"/>
            <a:ext cx="15925800" cy="1015663"/>
          </a:xfrm>
          <a:prstGeom prst="rect">
            <a:avLst/>
          </a:prstGeom>
        </p:spPr>
        <p:txBody>
          <a:bodyPr wrap="square">
            <a:spAutoFit/>
          </a:bodyPr>
          <a:lstStyle/>
          <a:p>
            <a:pPr algn="ctr">
              <a:lnSpc>
                <a:spcPct val="150000"/>
              </a:lnSpc>
              <a:spcBef>
                <a:spcPts val="600"/>
              </a:spcBef>
              <a:spcAft>
                <a:spcPts val="800"/>
              </a:spcAft>
            </a:pPr>
            <a:r>
              <a:rPr lang="en-US" sz="45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2. </a:t>
            </a:r>
            <a:r>
              <a:rPr lang="vi-VN" sz="4500" b="1" dirty="0">
                <a:solidFill>
                  <a:srgbClr val="FF0000"/>
                </a:solidFill>
                <a:ea typeface="Calibri" panose="020F0502020204030204" pitchFamily="34" charset="0"/>
                <a:cs typeface="Arial" panose="020B0604020202020204" pitchFamily="34" charset="0"/>
              </a:rPr>
              <a:t>Sự đồng quy của ba đường phân giác trong tam giác</a:t>
            </a:r>
          </a:p>
        </p:txBody>
      </p:sp>
      <p:pic>
        <p:nvPicPr>
          <p:cNvPr id="15"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841063" y="165429"/>
            <a:ext cx="1109318" cy="1039985"/>
          </a:xfrm>
          <a:prstGeom prst="rect">
            <a:avLst/>
          </a:prstGeom>
        </p:spPr>
      </p:pic>
      <p:sp>
        <p:nvSpPr>
          <p:cNvPr id="2" name="Rectangle 1"/>
          <p:cNvSpPr/>
          <p:nvPr/>
        </p:nvSpPr>
        <p:spPr>
          <a:xfrm>
            <a:off x="951549" y="2290108"/>
            <a:ext cx="16269651" cy="920252"/>
          </a:xfrm>
          <a:prstGeom prst="rect">
            <a:avLst/>
          </a:prstGeom>
        </p:spPr>
        <p:txBody>
          <a:bodyPr wrap="square">
            <a:spAutoFit/>
          </a:bodyPr>
          <a:lstStyle/>
          <a:p>
            <a:pPr>
              <a:lnSpc>
                <a:spcPct val="150000"/>
              </a:lnSpc>
            </a:pPr>
            <a:r>
              <a:rPr lang="en-US" sz="4000" smtClean="0">
                <a:solidFill>
                  <a:srgbClr val="000000"/>
                </a:solidFill>
              </a:rPr>
              <a:t>                                 </a:t>
            </a:r>
            <a:endParaRPr lang="en-US" sz="4000"/>
          </a:p>
        </p:txBody>
      </p:sp>
      <p:sp>
        <p:nvSpPr>
          <p:cNvPr id="12" name="Rectangle 11"/>
          <p:cNvSpPr/>
          <p:nvPr/>
        </p:nvSpPr>
        <p:spPr>
          <a:xfrm>
            <a:off x="228600" y="6819900"/>
            <a:ext cx="17621673" cy="2748253"/>
          </a:xfrm>
          <a:prstGeom prst="rect">
            <a:avLst/>
          </a:prstGeom>
        </p:spPr>
        <p:txBody>
          <a:bodyPr wrap="square">
            <a:spAutoFit/>
          </a:bodyPr>
          <a:lstStyle/>
          <a:p>
            <a:pPr algn="just">
              <a:lnSpc>
                <a:spcPct val="150000"/>
              </a:lnSpc>
            </a:pPr>
            <a:r>
              <a:rPr lang="vi-VN" sz="4000" dirty="0">
                <a:solidFill>
                  <a:srgbClr val="000000"/>
                </a:solidFill>
                <a:cs typeface="Arial" panose="020B0604020202020204" pitchFamily="34" charset="0"/>
              </a:rPr>
              <a:t>Trong tam giác ABC, tia phân giác của góc A cắt cạnh BC tại điểm D thì đoạn thẳng AD được gọi là đường phân giác  (xuất phát từ đỉnh A) của tam giác ABC (H.9.32)</a:t>
            </a:r>
            <a:endParaRPr lang="en-US" sz="4000" dirty="0">
              <a:latin typeface="Arial" panose="020B0604020202020204" pitchFamily="34" charset="0"/>
              <a:cs typeface="Arial" panose="020B0604020202020204" pitchFamily="34" charset="0"/>
            </a:endParaRPr>
          </a:p>
        </p:txBody>
      </p:sp>
      <p:sp>
        <p:nvSpPr>
          <p:cNvPr id="16" name="Rectangle 15"/>
          <p:cNvSpPr/>
          <p:nvPr/>
        </p:nvSpPr>
        <p:spPr>
          <a:xfrm>
            <a:off x="1447800" y="2266496"/>
            <a:ext cx="8279831" cy="707886"/>
          </a:xfrm>
          <a:prstGeom prst="rect">
            <a:avLst/>
          </a:prstGeom>
        </p:spPr>
        <p:txBody>
          <a:bodyPr wrap="none">
            <a:spAutoFit/>
          </a:bodyPr>
          <a:lstStyle/>
          <a:p>
            <a:pPr marL="571500" indent="-571500">
              <a:buFont typeface="Arial" panose="020B0604020202020204" pitchFamily="34" charset="0"/>
              <a:buChar char="•"/>
            </a:pPr>
            <a:r>
              <a:rPr lang="vi-VN" sz="4000" b="1" dirty="0" smtClean="0">
                <a:solidFill>
                  <a:schemeClr val="tx2"/>
                </a:solidFill>
                <a:ea typeface="Calibri" panose="020F0502020204030204" pitchFamily="34" charset="0"/>
                <a:cs typeface="Arial" panose="020B0604020202020204" pitchFamily="34" charset="0"/>
              </a:rPr>
              <a:t>Đường </a:t>
            </a:r>
            <a:r>
              <a:rPr lang="vi-VN" sz="4000" b="1" dirty="0">
                <a:solidFill>
                  <a:schemeClr val="tx2"/>
                </a:solidFill>
                <a:ea typeface="Calibri" panose="020F0502020204030204" pitchFamily="34" charset="0"/>
                <a:cs typeface="Arial" panose="020B0604020202020204" pitchFamily="34" charset="0"/>
              </a:rPr>
              <a:t>phân giác của tam giác</a:t>
            </a:r>
            <a:endParaRPr lang="en-US" sz="4000" dirty="0">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010400" y="3138812"/>
            <a:ext cx="4572000" cy="3823607"/>
          </a:xfrm>
          <a:prstGeom prst="rect">
            <a:avLst/>
          </a:prstGeom>
        </p:spPr>
      </p:pic>
      <p:pic>
        <p:nvPicPr>
          <p:cNvPr id="18" name="Picture 3">
            <a:extLst>
              <a:ext uri="{FF2B5EF4-FFF2-40B4-BE49-F238E27FC236}">
                <a16:creationId xmlns:a16="http://schemas.microsoft.com/office/drawing/2014/main" id="{96E85870-286D-4CCC-AA6B-47C2AF4CDE67}"/>
              </a:ext>
            </a:extLst>
          </p:cNvPr>
          <p:cNvPicPr>
            <a:picLocks noChangeAspect="1"/>
          </p:cNvPicPr>
          <p:nvPr/>
        </p:nvPicPr>
        <p:blipFill>
          <a:blip r:embed="rId45"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50100">
            <a:off x="-350624" y="3953878"/>
            <a:ext cx="1158449" cy="1703601"/>
          </a:xfrm>
          <a:prstGeom prst="rect">
            <a:avLst/>
          </a:prstGeom>
        </p:spPr>
      </p:pic>
      <p:grpSp>
        <p:nvGrpSpPr>
          <p:cNvPr id="19" name="Group 2"/>
          <p:cNvGrpSpPr/>
          <p:nvPr/>
        </p:nvGrpSpPr>
        <p:grpSpPr>
          <a:xfrm>
            <a:off x="-1368296" y="9801589"/>
            <a:ext cx="20834242" cy="1818911"/>
            <a:chOff x="0" y="0"/>
            <a:chExt cx="3762534" cy="328484"/>
          </a:xfrm>
        </p:grpSpPr>
        <p:sp>
          <p:nvSpPr>
            <p:cNvPr id="20"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1" name="Picture 19"/>
          <p:cNvPicPr>
            <a:picLocks noChangeAspect="1"/>
          </p:cNvPicPr>
          <p:nvPr/>
        </p:nvPicPr>
        <p:blipFill>
          <a:blip r:embed="rId46">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16040100" y="9206592"/>
            <a:ext cx="1600200" cy="956558"/>
          </a:xfrm>
          <a:prstGeom prst="rect">
            <a:avLst/>
          </a:prstGeom>
        </p:spPr>
      </p:pic>
    </p:spTree>
    <p:extLst>
      <p:ext uri="{BB962C8B-B14F-4D97-AF65-F5344CB8AC3E}">
        <p14:creationId xmlns:p14="http://schemas.microsoft.com/office/powerpoint/2010/main" val="420093527"/>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2"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2"/>
          <p:cNvGrpSpPr/>
          <p:nvPr/>
        </p:nvGrpSpPr>
        <p:grpSpPr>
          <a:xfrm>
            <a:off x="-1600200" y="9749778"/>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535400" y="778937"/>
            <a:ext cx="1405113" cy="1317293"/>
          </a:xfrm>
          <a:prstGeom prst="rect">
            <a:avLst/>
          </a:prstGeom>
        </p:spPr>
      </p:pic>
      <p:pic>
        <p:nvPicPr>
          <p:cNvPr id="25" name="Picture 19"/>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385450" y="8476242"/>
            <a:ext cx="1447800" cy="1170908"/>
          </a:xfrm>
          <a:prstGeom prst="rect">
            <a:avLst/>
          </a:prstGeom>
        </p:spPr>
      </p:pic>
      <p:sp>
        <p:nvSpPr>
          <p:cNvPr id="2" name="Rectangle 1"/>
          <p:cNvSpPr/>
          <p:nvPr/>
        </p:nvSpPr>
        <p:spPr>
          <a:xfrm>
            <a:off x="2188979" y="481849"/>
            <a:ext cx="9222396" cy="1015663"/>
          </a:xfrm>
          <a:prstGeom prst="rect">
            <a:avLst/>
          </a:prstGeom>
        </p:spPr>
        <p:txBody>
          <a:bodyPr wrap="non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Mỗi</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mấy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569656" y="597266"/>
            <a:ext cx="1143000" cy="7848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4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Oval Callout 14"/>
          <p:cNvSpPr/>
          <p:nvPr/>
        </p:nvSpPr>
        <p:spPr>
          <a:xfrm>
            <a:off x="13639800" y="7362402"/>
            <a:ext cx="4191000" cy="2276898"/>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đôi</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6" name="Picture 6"/>
          <p:cNvPicPr>
            <a:picLocks noChangeAspect="1"/>
          </p:cNvPicPr>
          <p:nvPr/>
        </p:nvPicPr>
        <p:blipFill>
          <a:blip r:embed="rId45"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4401800" y="5420445"/>
            <a:ext cx="2416628" cy="2117570"/>
          </a:xfrm>
          <a:prstGeom prst="rect">
            <a:avLst/>
          </a:prstGeom>
        </p:spPr>
      </p:pic>
      <p:sp>
        <p:nvSpPr>
          <p:cNvPr id="6" name="Rectangle 5"/>
          <p:cNvSpPr/>
          <p:nvPr/>
        </p:nvSpPr>
        <p:spPr>
          <a:xfrm>
            <a:off x="2188979" y="2540674"/>
            <a:ext cx="14553156" cy="2748253"/>
          </a:xfrm>
          <a:prstGeom prst="rect">
            <a:avLst/>
          </a:prstGeom>
        </p:spPr>
        <p:txBody>
          <a:bodyPr wrap="square">
            <a:spAutoFit/>
          </a:bodyPr>
          <a:lstStyle/>
          <a:p>
            <a:pPr lvl="0" algn="just">
              <a:lnSpc>
                <a:spcPct val="150000"/>
              </a:lnSpc>
            </a:pPr>
            <a:r>
              <a:rPr lang="vi-VN" sz="4000" dirty="0">
                <a:solidFill>
                  <a:prstClr val="black"/>
                </a:solidFill>
                <a:ea typeface="Calibri" panose="020F0502020204030204" pitchFamily="34" charset="0"/>
                <a:cs typeface="Arial" panose="020B0604020202020204" pitchFamily="34" charset="0"/>
              </a:rPr>
              <a:t>Mỗi tam giác có 3 đường phân giác.</a:t>
            </a:r>
          </a:p>
          <a:p>
            <a:pPr lvl="0" algn="just">
              <a:lnSpc>
                <a:spcPct val="150000"/>
              </a:lnSpc>
            </a:pPr>
            <a:r>
              <a:rPr lang="vi-VN" sz="4000" dirty="0">
                <a:solidFill>
                  <a:prstClr val="black"/>
                </a:solidFill>
                <a:ea typeface="Calibri" panose="020F0502020204030204" pitchFamily="34" charset="0"/>
                <a:cs typeface="Arial" panose="020B0604020202020204" pitchFamily="34" charset="0"/>
              </a:rPr>
              <a:t>(Vì từ mỗi đỉnh của tam giác, ta kẻ được 1 đường phân giác của tam giác nên mỗi tam giác có 3 đường phân giác).</a:t>
            </a:r>
          </a:p>
        </p:txBody>
      </p:sp>
      <p:sp>
        <p:nvSpPr>
          <p:cNvPr id="9" name="TextBox 8"/>
          <p:cNvSpPr txBox="1"/>
          <p:nvPr/>
        </p:nvSpPr>
        <p:spPr>
          <a:xfrm>
            <a:off x="2438400" y="1638300"/>
            <a:ext cx="2209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Trả</a:t>
            </a:r>
            <a:r>
              <a:rPr kumimoji="0" lang="en-US" sz="40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sng"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40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0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6" name="Group 45"/>
          <p:cNvGrpSpPr/>
          <p:nvPr/>
        </p:nvGrpSpPr>
        <p:grpSpPr>
          <a:xfrm>
            <a:off x="3733800" y="5733371"/>
            <a:ext cx="4648200" cy="3794092"/>
            <a:chOff x="3581400" y="5829300"/>
            <a:chExt cx="4648200" cy="3794092"/>
          </a:xfrm>
        </p:grpSpPr>
        <p:sp>
          <p:nvSpPr>
            <p:cNvPr id="4" name="Isosceles Triangle 3"/>
            <p:cNvSpPr/>
            <p:nvPr/>
          </p:nvSpPr>
          <p:spPr>
            <a:xfrm>
              <a:off x="3581400" y="5829300"/>
              <a:ext cx="4648200" cy="3581400"/>
            </a:xfrm>
            <a:prstGeom prst="triangle">
              <a:avLst>
                <a:gd name="adj" fmla="val 3032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5007148" y="5829300"/>
              <a:ext cx="190494" cy="35974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581400" y="7234989"/>
              <a:ext cx="2691063" cy="21917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4" idx="4"/>
            </p:cNvCxnSpPr>
            <p:nvPr/>
          </p:nvCxnSpPr>
          <p:spPr>
            <a:xfrm flipH="1" flipV="1">
              <a:off x="4191000" y="7810500"/>
              <a:ext cx="4038600" cy="16002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8" name="Arc 27"/>
            <p:cNvSpPr/>
            <p:nvPr/>
          </p:nvSpPr>
          <p:spPr>
            <a:xfrm rot="6161846">
              <a:off x="4800600" y="6031807"/>
              <a:ext cx="609600" cy="330893"/>
            </a:xfrm>
            <a:prstGeom prst="arc">
              <a:avLst>
                <a:gd name="adj1" fmla="val 14202005"/>
                <a:gd name="adj2" fmla="val 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p:cNvSpPr/>
            <p:nvPr/>
          </p:nvSpPr>
          <p:spPr>
            <a:xfrm rot="10367927">
              <a:off x="4686384" y="5927727"/>
              <a:ext cx="500906" cy="527651"/>
            </a:xfrm>
            <a:prstGeom prst="arc">
              <a:avLst>
                <a:gd name="adj1" fmla="val 15459177"/>
                <a:gd name="adj2" fmla="val 18796042"/>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Arc 30"/>
            <p:cNvSpPr/>
            <p:nvPr/>
          </p:nvSpPr>
          <p:spPr>
            <a:xfrm>
              <a:off x="3581400" y="8845144"/>
              <a:ext cx="457200" cy="357437"/>
            </a:xfrm>
            <a:prstGeom prst="arc">
              <a:avLst>
                <a:gd name="adj1" fmla="val 16200000"/>
                <a:gd name="adj2" fmla="val 242988"/>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3" name="Straight Connector 32"/>
            <p:cNvCxnSpPr/>
            <p:nvPr/>
          </p:nvCxnSpPr>
          <p:spPr>
            <a:xfrm flipH="1">
              <a:off x="3886105" y="8808723"/>
              <a:ext cx="92444" cy="15071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Arc 34"/>
            <p:cNvSpPr/>
            <p:nvPr/>
          </p:nvSpPr>
          <p:spPr>
            <a:xfrm>
              <a:off x="3686736" y="9160174"/>
              <a:ext cx="457200" cy="357437"/>
            </a:xfrm>
            <a:prstGeom prst="arc">
              <a:avLst>
                <a:gd name="adj1" fmla="val 16200000"/>
                <a:gd name="adj2" fmla="val 11327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6" name="Straight Connector 35"/>
            <p:cNvCxnSpPr/>
            <p:nvPr/>
          </p:nvCxnSpPr>
          <p:spPr>
            <a:xfrm flipH="1">
              <a:off x="4052681" y="9162604"/>
              <a:ext cx="92444" cy="15071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7" name="Arc 36"/>
            <p:cNvSpPr/>
            <p:nvPr/>
          </p:nvSpPr>
          <p:spPr>
            <a:xfrm rot="17133830">
              <a:off x="7713068" y="8976514"/>
              <a:ext cx="381000" cy="526619"/>
            </a:xfrm>
            <a:prstGeom prst="arc">
              <a:avLst>
                <a:gd name="adj1" fmla="val 16200000"/>
                <a:gd name="adj2" fmla="val 2027185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rot="17133830">
              <a:off x="7591022" y="9169582"/>
              <a:ext cx="381000" cy="526619"/>
            </a:xfrm>
            <a:prstGeom prst="arc">
              <a:avLst>
                <a:gd name="adj1" fmla="val 15576418"/>
                <a:gd name="adj2" fmla="val 2027185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2" name="Straight Connector 41"/>
            <p:cNvCxnSpPr/>
            <p:nvPr/>
          </p:nvCxnSpPr>
          <p:spPr>
            <a:xfrm>
              <a:off x="7696200" y="8969588"/>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7655440" y="9029700"/>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7522536" y="9210452"/>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495952" y="9277796"/>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521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par>
                                <p:cTn id="16" presetID="14" presetClass="entr" presetSubtype="1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anim calcmode="lin" valueType="num">
                                      <p:cBhvr>
                                        <p:cTn id="34" dur="500" fill="hold"/>
                                        <p:tgtEl>
                                          <p:spTgt spid="46"/>
                                        </p:tgtEl>
                                        <p:attrNameLst>
                                          <p:attrName>ppt_x</p:attrName>
                                        </p:attrNameLst>
                                      </p:cBhvr>
                                      <p:tavLst>
                                        <p:tav tm="0">
                                          <p:val>
                                            <p:strVal val="#ppt_x"/>
                                          </p:val>
                                        </p:tav>
                                        <p:tav tm="100000">
                                          <p:val>
                                            <p:strVal val="#ppt_x"/>
                                          </p:val>
                                        </p:tav>
                                      </p:tavLst>
                                    </p:anim>
                                    <p:anim calcmode="lin" valueType="num">
                                      <p:cBhvr>
                                        <p:cTn id="35" dur="5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5" grpId="0" animBg="1"/>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535400" y="342900"/>
            <a:ext cx="1405113" cy="1317293"/>
          </a:xfrm>
          <a:prstGeom prst="rect">
            <a:avLst/>
          </a:prstGeom>
        </p:spPr>
      </p:pic>
      <p:sp>
        <p:nvSpPr>
          <p:cNvPr id="4" name="Rectangle 3"/>
          <p:cNvSpPr/>
          <p:nvPr/>
        </p:nvSpPr>
        <p:spPr>
          <a:xfrm>
            <a:off x="457200" y="552899"/>
            <a:ext cx="10039928" cy="707886"/>
          </a:xfrm>
          <a:prstGeom prst="rect">
            <a:avLst/>
          </a:prstGeom>
        </p:spPr>
        <p:txBody>
          <a:bodyPr wrap="none">
            <a:spAutoFit/>
          </a:bodyPr>
          <a:lstStyle/>
          <a:p>
            <a:pPr marL="571500" lvl="0" indent="-571500">
              <a:buFont typeface="Arial" panose="020B0604020202020204" pitchFamily="34" charset="0"/>
              <a:buChar char="•"/>
            </a:pPr>
            <a:r>
              <a:rPr lang="vi-VN" sz="4000" b="1" dirty="0" smtClean="0">
                <a:solidFill>
                  <a:srgbClr val="1F497D"/>
                </a:solidFill>
                <a:ea typeface="Calibri" panose="020F0502020204030204" pitchFamily="34" charset="0"/>
                <a:cs typeface="Arial" panose="020B0604020202020204" pitchFamily="34" charset="0"/>
              </a:rPr>
              <a:t>Sự </a:t>
            </a:r>
            <a:r>
              <a:rPr lang="vi-VN" sz="4000" b="1" dirty="0">
                <a:solidFill>
                  <a:srgbClr val="1F497D"/>
                </a:solidFill>
                <a:ea typeface="Calibri" panose="020F0502020204030204" pitchFamily="34" charset="0"/>
                <a:cs typeface="Arial" panose="020B0604020202020204" pitchFamily="34" charset="0"/>
              </a:rPr>
              <a:t>đồng quy của ba đường phân giác</a:t>
            </a:r>
            <a:endParaRPr kumimoji="0" lang="en-US" sz="40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1" name="Picture 10"/>
          <p:cNvPicPr>
            <a:picLocks noChangeAspect="1"/>
          </p:cNvPicPr>
          <p:nvPr/>
        </p:nvPicPr>
        <p:blipFill>
          <a:blip r:embed="rId46" cstate="print">
            <a:duotone>
              <a:prstClr val="black"/>
              <a:schemeClr val="tx1">
                <a:tint val="45000"/>
                <a:satMod val="400000"/>
              </a:schemeClr>
            </a:duotone>
            <a:extLst>
              <a:ext uri="{BEBA8EAE-BF5A-486C-A8C5-ECC9F3942E4B}">
                <a14:imgProps xmlns:a14="http://schemas.microsoft.com/office/drawing/2010/main">
                  <a14:imgLayer r:embed="rId4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09600" y="1589724"/>
            <a:ext cx="1003879" cy="936881"/>
          </a:xfrm>
          <a:prstGeom prst="rect">
            <a:avLst/>
          </a:prstGeom>
        </p:spPr>
      </p:pic>
      <p:sp>
        <p:nvSpPr>
          <p:cNvPr id="12" name="TextBox 11"/>
          <p:cNvSpPr txBox="1"/>
          <p:nvPr/>
        </p:nvSpPr>
        <p:spPr>
          <a:xfrm>
            <a:off x="1635146" y="1513524"/>
            <a:ext cx="1793854" cy="916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HĐ 3:</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577192" y="2319047"/>
            <a:ext cx="15450353" cy="2748253"/>
          </a:xfrm>
          <a:prstGeom prst="rect">
            <a:avLst/>
          </a:prstGeom>
        </p:spPr>
        <p:txBody>
          <a:bodyPr wrap="square">
            <a:spAutoFit/>
          </a:bodyPr>
          <a:lstStyle/>
          <a:p>
            <a:pPr lvl="0" algn="just">
              <a:lnSpc>
                <a:spcPct val="150000"/>
              </a:lnSpc>
              <a:spcBef>
                <a:spcPts val="600"/>
              </a:spcBef>
              <a:spcAft>
                <a:spcPts val="800"/>
              </a:spcAft>
            </a:pPr>
            <a:r>
              <a:rPr lang="vi-VN" sz="4000" dirty="0">
                <a:solidFill>
                  <a:prstClr val="black"/>
                </a:solidFill>
                <a:ea typeface="Calibri" panose="020F0502020204030204" pitchFamily="34" charset="0"/>
                <a:cs typeface="Arial" panose="020B0604020202020204" pitchFamily="34" charset="0"/>
              </a:rPr>
              <a:t>Cắt một tam giác bằng giấy. Hãy gấp tam giác vừa cắt để được ba đường phân giác của nó. Mở tờ giấy ra, hãy quan sát và cho biết ba nếp gấp đó có cùng đi qua một điểm không (H.9.33).</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7924800" y="5871129"/>
            <a:ext cx="9906000" cy="204158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a:t>
            </a:r>
            <a:r>
              <a:rPr kumimoji="0" lang="en-US" sz="4000" b="1" i="0" u="sng"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sng" strike="noStrike" kern="1200" cap="none" spc="0" normalizeH="0" baseline="0" noProof="0" dirty="0" err="1">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quả</a:t>
            </a:r>
            <a:r>
              <a:rPr kumimoji="0" lang="en-US" sz="4000" b="1" i="0" u="sng"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1"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Ba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nếp</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gấp</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đi</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qua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cùng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0"/>
          <p:cNvPicPr>
            <a:picLocks noChangeAspect="1"/>
          </p:cNvPicPr>
          <p:nvPr/>
        </p:nvPicPr>
        <p:blipFill>
          <a:blip r:embed="rId48">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683213" y="8536797"/>
            <a:ext cx="2514600" cy="1801367"/>
          </a:xfrm>
          <a:prstGeom prst="rect">
            <a:avLst/>
          </a:prstGeom>
        </p:spPr>
      </p:pic>
      <p:pic>
        <p:nvPicPr>
          <p:cNvPr id="2" name="Picture 1"/>
          <p:cNvPicPr>
            <a:picLocks noChangeAspect="1"/>
          </p:cNvPicPr>
          <p:nvPr/>
        </p:nvPicPr>
        <p:blipFill>
          <a:blip r:embed="rId49">
            <a:extLst>
              <a:ext uri="{BEBA8EAE-BF5A-486C-A8C5-ECC9F3942E4B}">
                <a14:imgProps xmlns:a14="http://schemas.microsoft.com/office/drawing/2010/main">
                  <a14:imgLayer r:embed="rId50">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609600" y="5372100"/>
            <a:ext cx="6787569" cy="3855220"/>
          </a:xfrm>
          <a:prstGeom prst="rect">
            <a:avLst/>
          </a:prstGeom>
        </p:spPr>
      </p:pic>
    </p:spTree>
    <p:extLst>
      <p:ext uri="{BB962C8B-B14F-4D97-AF65-F5344CB8AC3E}">
        <p14:creationId xmlns:p14="http://schemas.microsoft.com/office/powerpoint/2010/main" val="3069993991"/>
      </p:ext>
    </p:extLst>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barn(inVertical)">
                                      <p:cBhvr>
                                        <p:cTn id="15" dur="500"/>
                                        <p:tgtEl>
                                          <p:spTgt spid="1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wipe(down)">
                                      <p:cBhvr>
                                        <p:cTn id="3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400" y="97155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7010400" y="332045"/>
            <a:ext cx="4648200" cy="130625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 LUẬN</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3733800" y="2095500"/>
            <a:ext cx="13716000" cy="5105400"/>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4498856" y="2463699"/>
            <a:ext cx="11731744" cy="38625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vi-VN" sz="4000" b="1"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Định lí </a:t>
            </a:r>
            <a:r>
              <a:rPr kumimoji="0" lang="en-US" sz="4000" b="1" i="0" u="sng"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vi-VN" sz="4000" b="1" i="0" u="sng"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vi-VN" sz="4000" b="1"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a:p>
            <a:pPr lvl="0" algn="just">
              <a:lnSpc>
                <a:spcPct val="150000"/>
              </a:lnSpc>
              <a:spcAft>
                <a:spcPts val="600"/>
              </a:spcAft>
            </a:pPr>
            <a:r>
              <a:rPr lang="vi-VN" sz="4000" dirty="0" smtClean="0">
                <a:solidFill>
                  <a:prstClr val="white"/>
                </a:solidFill>
                <a:ea typeface="Times New Roman" panose="02020603050405020304" pitchFamily="18" charset="0"/>
                <a:cs typeface="Arial" panose="020B0604020202020204" pitchFamily="34" charset="0"/>
              </a:rPr>
              <a:t>Ba </a:t>
            </a:r>
            <a:r>
              <a:rPr lang="vi-VN" sz="4000" dirty="0">
                <a:solidFill>
                  <a:prstClr val="white"/>
                </a:solidFill>
                <a:ea typeface="Times New Roman" panose="02020603050405020304" pitchFamily="18" charset="0"/>
                <a:cs typeface="Arial" panose="020B0604020202020204" pitchFamily="34" charset="0"/>
              </a:rPr>
              <a:t>đường phân giác của một tam giác đồng quy tại một điểm. Điểm này cách đều ba cạnh của </a:t>
            </a:r>
            <a:r>
              <a:rPr lang="en-US" sz="4000" dirty="0" smtClean="0">
                <a:solidFill>
                  <a:prstClr val="white"/>
                </a:solidFill>
                <a:ea typeface="Times New Roman" panose="02020603050405020304" pitchFamily="18" charset="0"/>
                <a:cs typeface="Arial" panose="020B0604020202020204" pitchFamily="34" charset="0"/>
              </a:rPr>
              <a:t>    </a:t>
            </a:r>
            <a:r>
              <a:rPr lang="vi-VN" sz="4000" dirty="0" smtClean="0">
                <a:solidFill>
                  <a:prstClr val="white"/>
                </a:solidFill>
                <a:ea typeface="Times New Roman" panose="02020603050405020304" pitchFamily="18" charset="0"/>
                <a:cs typeface="Arial" panose="020B0604020202020204" pitchFamily="34" charset="0"/>
              </a:rPr>
              <a:t>tam </a:t>
            </a:r>
            <a:r>
              <a:rPr lang="vi-VN" sz="4000" dirty="0">
                <a:solidFill>
                  <a:prstClr val="white"/>
                </a:solidFill>
                <a:ea typeface="Times New Roman" panose="02020603050405020304" pitchFamily="18" charset="0"/>
                <a:cs typeface="Arial" panose="020B0604020202020204" pitchFamily="34" charset="0"/>
              </a:rPr>
              <a:t>giác đó.</a:t>
            </a:r>
          </a:p>
        </p:txBody>
      </p:sp>
      <p:pic>
        <p:nvPicPr>
          <p:cNvPr id="13" name="Picture 6"/>
          <p:cNvPicPr>
            <a:picLocks noChangeAspect="1"/>
          </p:cNvPicPr>
          <p:nvPr/>
        </p:nvPicPr>
        <p:blipFill>
          <a:blip r:embed="rId3"/>
          <a:srcRect/>
          <a:stretch>
            <a:fillRect/>
          </a:stretch>
        </p:blipFill>
        <p:spPr>
          <a:xfrm flipH="1">
            <a:off x="762000" y="4394997"/>
            <a:ext cx="3328455" cy="5205044"/>
          </a:xfrm>
          <a:prstGeom prst="rect">
            <a:avLst/>
          </a:prstGeom>
        </p:spPr>
      </p:pic>
      <p:pic>
        <p:nvPicPr>
          <p:cNvPr id="14" name="Picture 6"/>
          <p:cNvPicPr>
            <a:picLocks noChangeAspect="1"/>
          </p:cNvPicPr>
          <p:nvPr/>
        </p:nvPicPr>
        <p:blipFill>
          <a:blip r:embed="rId4"/>
          <a:srcRect/>
          <a:stretch>
            <a:fillRect/>
          </a:stretch>
        </p:blipFill>
        <p:spPr>
          <a:xfrm>
            <a:off x="13258800" y="6558944"/>
            <a:ext cx="3229874" cy="2512572"/>
          </a:xfrm>
          <a:prstGeom prst="rect">
            <a:avLst/>
          </a:prstGeom>
        </p:spPr>
      </p:pic>
      <p:pic>
        <p:nvPicPr>
          <p:cNvPr id="15" name="Picture 2">
            <a:extLst>
              <a:ext uri="{FF2B5EF4-FFF2-40B4-BE49-F238E27FC236}">
                <a16:creationId xmlns:a16="http://schemas.microsoft.com/office/drawing/2014/main" id="{DDC3A8FF-83CB-4F64-8638-2434EDC2CB42}"/>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62000" y="647700"/>
            <a:ext cx="1388950" cy="1533981"/>
          </a:xfrm>
          <a:prstGeom prst="rect">
            <a:avLst/>
          </a:prstGeom>
        </p:spPr>
      </p:pic>
    </p:spTree>
    <p:extLst>
      <p:ext uri="{BB962C8B-B14F-4D97-AF65-F5344CB8AC3E}">
        <p14:creationId xmlns:p14="http://schemas.microsoft.com/office/powerpoint/2010/main" val="3370737970"/>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6400" y="-2095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5" name="Google Shape;558;p31"/>
          <p:cNvSpPr txBox="1">
            <a:spLocks/>
          </p:cNvSpPr>
          <p:nvPr/>
        </p:nvSpPr>
        <p:spPr>
          <a:xfrm>
            <a:off x="5410200" y="495300"/>
            <a:ext cx="7266345" cy="84130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F2E8DD"/>
              </a:buClr>
              <a:buSzPts val="3500"/>
              <a:buFont typeface="Londrina Solid"/>
              <a:buNone/>
              <a:tabLst/>
              <a:defRPr/>
            </a:pPr>
            <a:r>
              <a:rPr kumimoji="0" lang="en-US" sz="6000" b="1" i="0" u="none" strike="noStrike" kern="0" cap="none" spc="0" normalizeH="0" baseline="0" noProof="0" dirty="0" smtClean="0">
                <a:ln>
                  <a:noFill/>
                </a:ln>
                <a:solidFill>
                  <a:schemeClr val="tx1"/>
                </a:solidFill>
                <a:effectLst/>
                <a:uLnTx/>
                <a:uFillTx/>
                <a:latin typeface="Arial"/>
                <a:cs typeface="Londrina Solid"/>
                <a:sym typeface="Londrina Solid"/>
              </a:rPr>
              <a:t>KHỞI</a:t>
            </a:r>
            <a:r>
              <a:rPr kumimoji="0" lang="en-US" sz="6000" b="1" i="0" u="none" strike="noStrike" kern="0" cap="none" spc="0" normalizeH="0" noProof="0" dirty="0" smtClean="0">
                <a:ln>
                  <a:noFill/>
                </a:ln>
                <a:solidFill>
                  <a:schemeClr val="tx1"/>
                </a:solidFill>
                <a:effectLst/>
                <a:uLnTx/>
                <a:uFillTx/>
                <a:latin typeface="Arial"/>
                <a:cs typeface="Londrina Solid"/>
                <a:sym typeface="Londrina Solid"/>
              </a:rPr>
              <a:t> ĐỘNG</a:t>
            </a:r>
            <a:endParaRPr kumimoji="0" lang="en-US" sz="6000" b="1" i="0" u="none" strike="noStrike" kern="0" cap="none" spc="0" normalizeH="0" baseline="0" noProof="0" dirty="0">
              <a:ln>
                <a:noFill/>
              </a:ln>
              <a:solidFill>
                <a:schemeClr val="tx1"/>
              </a:solidFill>
              <a:effectLst/>
              <a:uLnTx/>
              <a:uFillTx/>
              <a:latin typeface="Arial"/>
              <a:cs typeface="Londrina Solid"/>
              <a:sym typeface="Londrina Solid"/>
            </a:endParaRPr>
          </a:p>
        </p:txBody>
      </p:sp>
      <p:sp>
        <p:nvSpPr>
          <p:cNvPr id="6" name="5-Point Star 5"/>
          <p:cNvSpPr/>
          <p:nvPr/>
        </p:nvSpPr>
        <p:spPr>
          <a:xfrm rot="20935591">
            <a:off x="453938" y="9027663"/>
            <a:ext cx="853910" cy="842272"/>
          </a:xfrm>
          <a:prstGeom prst="star5">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p:cNvSpPr/>
          <p:nvPr/>
        </p:nvSpPr>
        <p:spPr>
          <a:xfrm>
            <a:off x="1075191" y="2442508"/>
            <a:ext cx="16146009" cy="1938992"/>
          </a:xfrm>
          <a:prstGeom prst="rect">
            <a:avLst/>
          </a:prstGeom>
        </p:spPr>
        <p:txBody>
          <a:bodyPr wrap="square">
            <a:spAutoFit/>
          </a:bodyPr>
          <a:lstStyle/>
          <a:p>
            <a:pPr algn="just">
              <a:lnSpc>
                <a:spcPct val="150000"/>
              </a:lnSpc>
              <a:spcBef>
                <a:spcPts val="600"/>
              </a:spcBef>
              <a:spcAft>
                <a:spcPts val="600"/>
              </a:spcAft>
            </a:pP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Hình</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9.26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mô</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phỏng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miếng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bìa</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hình</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đặt</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thăng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nhọn</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G.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9"/>
              </a:ext>
            </a:extLst>
          </a:blip>
          <a:srcRect/>
          <a:stretch>
            <a:fillRect/>
          </a:stretch>
        </p:blipFill>
        <p:spPr>
          <a:xfrm>
            <a:off x="844607" y="966132"/>
            <a:ext cx="1624352" cy="1425681"/>
          </a:xfrm>
          <a:prstGeom prst="rect">
            <a:avLst/>
          </a:prstGeom>
        </p:spPr>
      </p:pic>
      <p:pic>
        <p:nvPicPr>
          <p:cNvPr id="13" name="Picture 9"/>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459200" y="8977311"/>
            <a:ext cx="1600200" cy="1142827"/>
          </a:xfrm>
          <a:prstGeom prst="rect">
            <a:avLst/>
          </a:prstGeom>
        </p:spPr>
      </p:pic>
      <p:pic>
        <p:nvPicPr>
          <p:cNvPr id="14" name="Picture 2">
            <a:extLst>
              <a:ext uri="{FF2B5EF4-FFF2-40B4-BE49-F238E27FC236}">
                <a16:creationId xmlns:a16="http://schemas.microsoft.com/office/drawing/2014/main" id="{DDC3A8FF-83CB-4F64-8638-2434EDC2CB42}"/>
              </a:ext>
            </a:extLst>
          </p:cNvPr>
          <p:cNvPicPr>
            <a:picLocks noChangeAspect="1"/>
          </p:cNvPicPr>
          <p:nvPr/>
        </p:nvPicPr>
        <p:blipFill>
          <a:blip r:embed="rId4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78200" y="314669"/>
            <a:ext cx="1388950" cy="1533981"/>
          </a:xfrm>
          <a:prstGeom prst="rect">
            <a:avLst/>
          </a:prstGeom>
        </p:spPr>
      </p:pic>
      <p:sp>
        <p:nvSpPr>
          <p:cNvPr id="9" name="Rectangle 8"/>
          <p:cNvSpPr/>
          <p:nvPr/>
        </p:nvSpPr>
        <p:spPr>
          <a:xfrm>
            <a:off x="2971800" y="8648700"/>
            <a:ext cx="12526186" cy="901593"/>
          </a:xfrm>
          <a:prstGeom prst="rect">
            <a:avLst/>
          </a:prstGeom>
        </p:spPr>
        <p:txBody>
          <a:bodyPr wrap="none">
            <a:spAutoFit/>
          </a:bodyPr>
          <a:lstStyle/>
          <a:p>
            <a:pPr algn="just">
              <a:lnSpc>
                <a:spcPct val="150000"/>
              </a:lnSpc>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Điểm đó được xác định như thế nào và có gì đặc biệt?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42">
            <a:extLst>
              <a:ext uri="{BEBA8EAE-BF5A-486C-A8C5-ECC9F3942E4B}">
                <a14:imgProps xmlns:a14="http://schemas.microsoft.com/office/drawing/2010/main">
                  <a14:imgLayer r:embed="rId4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638800" y="4457700"/>
            <a:ext cx="7967813" cy="3864428"/>
          </a:xfrm>
          <a:prstGeom prst="rect">
            <a:avLst/>
          </a:prstGeom>
        </p:spPr>
      </p:pic>
    </p:spTree>
    <p:extLst>
      <p:ext uri="{BB962C8B-B14F-4D97-AF65-F5344CB8AC3E}">
        <p14:creationId xmlns:p14="http://schemas.microsoft.com/office/powerpoint/2010/main" val="326753680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8265" y="9413627"/>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6180856" y="80934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2340502" y="987956"/>
              <a:ext cx="4546437" cy="884858"/>
            </a:xfrm>
            <a:prstGeom prst="rect">
              <a:avLst/>
            </a:prstGeom>
            <a:noFill/>
            <a:ln>
              <a:noFill/>
            </a:ln>
          </p:spPr>
          <p:txBody>
            <a:bodyPr wrap="none">
              <a:spAutoFit/>
            </a:bodyPr>
            <a:lstStyle/>
            <a:p>
              <a:pPr algn="ct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tr75)</a:t>
              </a:r>
              <a:endPar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50100">
            <a:off x="518650" y="286120"/>
            <a:ext cx="1158449" cy="1703601"/>
          </a:xfrm>
          <a:prstGeom prst="rect">
            <a:avLst/>
          </a:prstGeom>
        </p:spPr>
      </p:pic>
      <p:pic>
        <p:nvPicPr>
          <p:cNvPr id="23"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566762" y="517742"/>
            <a:ext cx="1195262" cy="1120558"/>
          </a:xfrm>
          <a:prstGeom prst="rect">
            <a:avLst/>
          </a:prstGeom>
        </p:spPr>
      </p:pic>
      <p:pic>
        <p:nvPicPr>
          <p:cNvPr id="17" name="Picture 16"/>
          <p:cNvPicPr/>
          <p:nvPr/>
        </p:nvPicPr>
        <p:blipFill>
          <a:blip r:embed="rId44">
            <a:extLst>
              <a:ext uri="{BEBA8EAE-BF5A-486C-A8C5-ECC9F3942E4B}">
                <a14:imgProps xmlns:a14="http://schemas.microsoft.com/office/drawing/2010/main">
                  <a14:imgLayer r:embed="rId45">
                    <a14:imgEffect>
                      <a14:sharpenSoften amount="50000"/>
                    </a14:imgEffect>
                  </a14:imgLayer>
                </a14:imgProps>
              </a:ext>
              <a:ext uri="{28A0092B-C50C-407E-A947-70E740481C1C}">
                <a14:useLocalDpi xmlns:a14="http://schemas.microsoft.com/office/drawing/2010/main" val="0"/>
              </a:ext>
            </a:extLst>
          </a:blip>
          <a:stretch>
            <a:fillRect/>
          </a:stretch>
        </p:blipFill>
        <p:spPr>
          <a:xfrm>
            <a:off x="609600" y="3162300"/>
            <a:ext cx="7162800" cy="4419600"/>
          </a:xfrm>
          <a:prstGeom prst="rect">
            <a:avLst/>
          </a:prstGeom>
        </p:spPr>
      </p:pic>
      <p:sp>
        <p:nvSpPr>
          <p:cNvPr id="6" name="Rectangle 5"/>
          <p:cNvSpPr/>
          <p:nvPr/>
        </p:nvSpPr>
        <p:spPr>
          <a:xfrm>
            <a:off x="7283864" y="2761867"/>
            <a:ext cx="9985983"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AD, BE, CF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IH = IK =  IL.</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18" name="Google Shape;631;p26">
            <a:extLst>
              <a:ext uri="{FF2B5EF4-FFF2-40B4-BE49-F238E27FC236}">
                <a16:creationId xmlns:a16="http://schemas.microsoft.com/office/drawing/2014/main" id="{9762E55E-010B-4763-B2AE-52DEAD6FF910}"/>
              </a:ext>
            </a:extLst>
          </p:cNvPr>
          <p:cNvGrpSpPr/>
          <p:nvPr/>
        </p:nvGrpSpPr>
        <p:grpSpPr>
          <a:xfrm>
            <a:off x="11513315" y="6487320"/>
            <a:ext cx="2888485" cy="2666282"/>
            <a:chOff x="1339725" y="238075"/>
            <a:chExt cx="2758000" cy="2769525"/>
          </a:xfrm>
        </p:grpSpPr>
        <p:sp>
          <p:nvSpPr>
            <p:cNvPr id="19" name="Google Shape;632;p26">
              <a:extLst>
                <a:ext uri="{FF2B5EF4-FFF2-40B4-BE49-F238E27FC236}">
                  <a16:creationId xmlns:a16="http://schemas.microsoft.com/office/drawing/2014/main" id="{84383D66-35C8-462D-A1C0-83F7232B5338}"/>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3;p26">
              <a:extLst>
                <a:ext uri="{FF2B5EF4-FFF2-40B4-BE49-F238E27FC236}">
                  <a16:creationId xmlns:a16="http://schemas.microsoft.com/office/drawing/2014/main" id="{893CA941-DD4D-402A-924B-9F9372CE9784}"/>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4;p26">
              <a:extLst>
                <a:ext uri="{FF2B5EF4-FFF2-40B4-BE49-F238E27FC236}">
                  <a16:creationId xmlns:a16="http://schemas.microsoft.com/office/drawing/2014/main" id="{46583B62-5C73-459C-BCAE-BB02EAA848AD}"/>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26">
              <a:extLst>
                <a:ext uri="{FF2B5EF4-FFF2-40B4-BE49-F238E27FC236}">
                  <a16:creationId xmlns:a16="http://schemas.microsoft.com/office/drawing/2014/main" id="{571768A4-695A-4313-A483-4350A55F7F63}"/>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26">
              <a:extLst>
                <a:ext uri="{FF2B5EF4-FFF2-40B4-BE49-F238E27FC236}">
                  <a16:creationId xmlns:a16="http://schemas.microsoft.com/office/drawing/2014/main" id="{43524B27-F644-4EF8-B689-A62A38373CA9}"/>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26">
              <a:extLst>
                <a:ext uri="{FF2B5EF4-FFF2-40B4-BE49-F238E27FC236}">
                  <a16:creationId xmlns:a16="http://schemas.microsoft.com/office/drawing/2014/main" id="{92FDEBCD-DC1F-4E92-A7A2-512770C66341}"/>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26">
              <a:extLst>
                <a:ext uri="{FF2B5EF4-FFF2-40B4-BE49-F238E27FC236}">
                  <a16:creationId xmlns:a16="http://schemas.microsoft.com/office/drawing/2014/main" id="{EDCCC328-263E-4958-95F3-56D11551957D}"/>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39;p26">
              <a:extLst>
                <a:ext uri="{FF2B5EF4-FFF2-40B4-BE49-F238E27FC236}">
                  <a16:creationId xmlns:a16="http://schemas.microsoft.com/office/drawing/2014/main" id="{F8396AD0-3EAF-451A-AC39-654426E53BFE}"/>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40;p26">
              <a:extLst>
                <a:ext uri="{FF2B5EF4-FFF2-40B4-BE49-F238E27FC236}">
                  <a16:creationId xmlns:a16="http://schemas.microsoft.com/office/drawing/2014/main" id="{195CF58D-2E46-4452-8703-5345F5DDBA97}"/>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26">
              <a:extLst>
                <a:ext uri="{FF2B5EF4-FFF2-40B4-BE49-F238E27FC236}">
                  <a16:creationId xmlns:a16="http://schemas.microsoft.com/office/drawing/2014/main" id="{25487143-2F4E-4CB5-964F-2E7FEB469050}"/>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26">
              <a:extLst>
                <a:ext uri="{FF2B5EF4-FFF2-40B4-BE49-F238E27FC236}">
                  <a16:creationId xmlns:a16="http://schemas.microsoft.com/office/drawing/2014/main" id="{2A563053-B5FB-4878-881D-732424FB7D8A}"/>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26">
              <a:extLst>
                <a:ext uri="{FF2B5EF4-FFF2-40B4-BE49-F238E27FC236}">
                  <a16:creationId xmlns:a16="http://schemas.microsoft.com/office/drawing/2014/main" id="{E75776B1-7C1B-410F-971A-82D122008D81}"/>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26">
              <a:extLst>
                <a:ext uri="{FF2B5EF4-FFF2-40B4-BE49-F238E27FC236}">
                  <a16:creationId xmlns:a16="http://schemas.microsoft.com/office/drawing/2014/main" id="{0B463DCB-235E-4F51-B0A2-7480F3E46FC7}"/>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26">
              <a:extLst>
                <a:ext uri="{FF2B5EF4-FFF2-40B4-BE49-F238E27FC236}">
                  <a16:creationId xmlns:a16="http://schemas.microsoft.com/office/drawing/2014/main" id="{C999FD1F-EE7E-42F1-A9DB-81C2500447F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26">
              <a:extLst>
                <a:ext uri="{FF2B5EF4-FFF2-40B4-BE49-F238E27FC236}">
                  <a16:creationId xmlns:a16="http://schemas.microsoft.com/office/drawing/2014/main" id="{2096D10B-1615-4249-9449-D05021E2EBF9}"/>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26">
              <a:extLst>
                <a:ext uri="{FF2B5EF4-FFF2-40B4-BE49-F238E27FC236}">
                  <a16:creationId xmlns:a16="http://schemas.microsoft.com/office/drawing/2014/main" id="{37985D12-0E37-4AC3-B78E-7799678D8E57}"/>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26">
              <a:extLst>
                <a:ext uri="{FF2B5EF4-FFF2-40B4-BE49-F238E27FC236}">
                  <a16:creationId xmlns:a16="http://schemas.microsoft.com/office/drawing/2014/main" id="{6EEC93F3-8E9B-4258-9CC0-B7458FC9E8D6}"/>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49;p26">
              <a:extLst>
                <a:ext uri="{FF2B5EF4-FFF2-40B4-BE49-F238E27FC236}">
                  <a16:creationId xmlns:a16="http://schemas.microsoft.com/office/drawing/2014/main" id="{7354BE17-86AA-41B2-93B5-E8BC78DA8BAB}"/>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50;p26">
              <a:extLst>
                <a:ext uri="{FF2B5EF4-FFF2-40B4-BE49-F238E27FC236}">
                  <a16:creationId xmlns:a16="http://schemas.microsoft.com/office/drawing/2014/main" id="{287A318B-9990-4B1F-891B-4CA01431E23B}"/>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51;p26">
              <a:extLst>
                <a:ext uri="{FF2B5EF4-FFF2-40B4-BE49-F238E27FC236}">
                  <a16:creationId xmlns:a16="http://schemas.microsoft.com/office/drawing/2014/main" id="{EB3F08D5-9842-4641-916F-80C02BFC73F8}"/>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52;p26">
              <a:extLst>
                <a:ext uri="{FF2B5EF4-FFF2-40B4-BE49-F238E27FC236}">
                  <a16:creationId xmlns:a16="http://schemas.microsoft.com/office/drawing/2014/main" id="{E1FAC379-EC37-43F8-993A-24C38876CC50}"/>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53;p26">
              <a:extLst>
                <a:ext uri="{FF2B5EF4-FFF2-40B4-BE49-F238E27FC236}">
                  <a16:creationId xmlns:a16="http://schemas.microsoft.com/office/drawing/2014/main" id="{DE52E780-9982-45A0-803B-408A27F7A089}"/>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54;p26">
              <a:extLst>
                <a:ext uri="{FF2B5EF4-FFF2-40B4-BE49-F238E27FC236}">
                  <a16:creationId xmlns:a16="http://schemas.microsoft.com/office/drawing/2014/main" id="{B9822AC2-0D94-48E3-980F-24871C8BF40E}"/>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55;p26">
              <a:extLst>
                <a:ext uri="{FF2B5EF4-FFF2-40B4-BE49-F238E27FC236}">
                  <a16:creationId xmlns:a16="http://schemas.microsoft.com/office/drawing/2014/main" id="{C2B0C009-D7BE-4477-BC97-3B3E5582CD45}"/>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56;p26">
              <a:extLst>
                <a:ext uri="{FF2B5EF4-FFF2-40B4-BE49-F238E27FC236}">
                  <a16:creationId xmlns:a16="http://schemas.microsoft.com/office/drawing/2014/main" id="{6CB39078-5854-4E6F-9C18-98A84D17488D}"/>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57;p26">
              <a:extLst>
                <a:ext uri="{FF2B5EF4-FFF2-40B4-BE49-F238E27FC236}">
                  <a16:creationId xmlns:a16="http://schemas.microsoft.com/office/drawing/2014/main" id="{3ED0C471-1A42-4906-9810-C79F69A44B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658;p26">
              <a:extLst>
                <a:ext uri="{FF2B5EF4-FFF2-40B4-BE49-F238E27FC236}">
                  <a16:creationId xmlns:a16="http://schemas.microsoft.com/office/drawing/2014/main" id="{A7F5621B-02F2-4FB1-BB93-ADD8F885DA73}"/>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59;p26">
              <a:extLst>
                <a:ext uri="{FF2B5EF4-FFF2-40B4-BE49-F238E27FC236}">
                  <a16:creationId xmlns:a16="http://schemas.microsoft.com/office/drawing/2014/main" id="{DBA46C04-0812-4DAF-A14A-A1988C2CC4EC}"/>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60;p26">
              <a:extLst>
                <a:ext uri="{FF2B5EF4-FFF2-40B4-BE49-F238E27FC236}">
                  <a16:creationId xmlns:a16="http://schemas.microsoft.com/office/drawing/2014/main" id="{3AF6CD9F-80FA-4D92-A754-E1F315399A6E}"/>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61;p26">
              <a:extLst>
                <a:ext uri="{FF2B5EF4-FFF2-40B4-BE49-F238E27FC236}">
                  <a16:creationId xmlns:a16="http://schemas.microsoft.com/office/drawing/2014/main" id="{92821193-1FBF-4418-B60E-27D3C2AE572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62;p26">
              <a:extLst>
                <a:ext uri="{FF2B5EF4-FFF2-40B4-BE49-F238E27FC236}">
                  <a16:creationId xmlns:a16="http://schemas.microsoft.com/office/drawing/2014/main" id="{DE628B59-083E-44CD-967E-117792392322}"/>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63;p26">
              <a:extLst>
                <a:ext uri="{FF2B5EF4-FFF2-40B4-BE49-F238E27FC236}">
                  <a16:creationId xmlns:a16="http://schemas.microsoft.com/office/drawing/2014/main" id="{8D98FFB9-B37A-4737-9264-83CD8E94BF25}"/>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64;p26">
              <a:extLst>
                <a:ext uri="{FF2B5EF4-FFF2-40B4-BE49-F238E27FC236}">
                  <a16:creationId xmlns:a16="http://schemas.microsoft.com/office/drawing/2014/main" id="{B0AB6CC9-84AE-42BD-B2BE-E69E56F5C49E}"/>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65;p26">
              <a:extLst>
                <a:ext uri="{FF2B5EF4-FFF2-40B4-BE49-F238E27FC236}">
                  <a16:creationId xmlns:a16="http://schemas.microsoft.com/office/drawing/2014/main" id="{3BAD757C-6DF1-4A64-96B5-5E8090732319}"/>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66;p26">
              <a:extLst>
                <a:ext uri="{FF2B5EF4-FFF2-40B4-BE49-F238E27FC236}">
                  <a16:creationId xmlns:a16="http://schemas.microsoft.com/office/drawing/2014/main" id="{2F4A5D68-54F3-4C92-AAFD-A1DE42E1F216}"/>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67;p26">
              <a:extLst>
                <a:ext uri="{FF2B5EF4-FFF2-40B4-BE49-F238E27FC236}">
                  <a16:creationId xmlns:a16="http://schemas.microsoft.com/office/drawing/2014/main" id="{0D8394CE-E92E-40AE-996D-97356F22D43A}"/>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68;p26">
              <a:extLst>
                <a:ext uri="{FF2B5EF4-FFF2-40B4-BE49-F238E27FC236}">
                  <a16:creationId xmlns:a16="http://schemas.microsoft.com/office/drawing/2014/main" id="{A8D90DC5-5C0F-430F-A0F1-DBEDE0B094BE}"/>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69;p26">
              <a:extLst>
                <a:ext uri="{FF2B5EF4-FFF2-40B4-BE49-F238E27FC236}">
                  <a16:creationId xmlns:a16="http://schemas.microsoft.com/office/drawing/2014/main" id="{B5BEEB5C-37DF-414B-94BA-AC84736B44BC}"/>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70;p26">
              <a:extLst>
                <a:ext uri="{FF2B5EF4-FFF2-40B4-BE49-F238E27FC236}">
                  <a16:creationId xmlns:a16="http://schemas.microsoft.com/office/drawing/2014/main" id="{E9B82BB5-4EED-4F88-BC5B-646D47C80633}"/>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71;p26">
              <a:extLst>
                <a:ext uri="{FF2B5EF4-FFF2-40B4-BE49-F238E27FC236}">
                  <a16:creationId xmlns:a16="http://schemas.microsoft.com/office/drawing/2014/main" id="{42DD7657-EF85-4E8F-A417-584662863EBA}"/>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72;p26">
              <a:extLst>
                <a:ext uri="{FF2B5EF4-FFF2-40B4-BE49-F238E27FC236}">
                  <a16:creationId xmlns:a16="http://schemas.microsoft.com/office/drawing/2014/main" id="{5DA63594-2361-4C8D-953D-656633511EB1}"/>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73;p26">
              <a:extLst>
                <a:ext uri="{FF2B5EF4-FFF2-40B4-BE49-F238E27FC236}">
                  <a16:creationId xmlns:a16="http://schemas.microsoft.com/office/drawing/2014/main" id="{F863B67A-F1DF-4667-B3F2-B65B997E5F32}"/>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74;p26">
              <a:extLst>
                <a:ext uri="{FF2B5EF4-FFF2-40B4-BE49-F238E27FC236}">
                  <a16:creationId xmlns:a16="http://schemas.microsoft.com/office/drawing/2014/main" id="{A0C480F1-670E-40F5-B0B1-B8EF7B54476A}"/>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75;p26">
              <a:extLst>
                <a:ext uri="{FF2B5EF4-FFF2-40B4-BE49-F238E27FC236}">
                  <a16:creationId xmlns:a16="http://schemas.microsoft.com/office/drawing/2014/main" id="{C2EBA11A-A1BE-4270-97C9-E5DCDE8F2F3F}"/>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76;p26">
              <a:extLst>
                <a:ext uri="{FF2B5EF4-FFF2-40B4-BE49-F238E27FC236}">
                  <a16:creationId xmlns:a16="http://schemas.microsoft.com/office/drawing/2014/main" id="{6820B27B-795C-4AF1-B479-DC6C884A2894}"/>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77;p26">
              <a:extLst>
                <a:ext uri="{FF2B5EF4-FFF2-40B4-BE49-F238E27FC236}">
                  <a16:creationId xmlns:a16="http://schemas.microsoft.com/office/drawing/2014/main" id="{BF1DBE80-43DB-4FC3-8BE5-D3EA8F9DEDF8}"/>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8;p26">
              <a:extLst>
                <a:ext uri="{FF2B5EF4-FFF2-40B4-BE49-F238E27FC236}">
                  <a16:creationId xmlns:a16="http://schemas.microsoft.com/office/drawing/2014/main" id="{D7EA6B41-1504-49D5-9D2C-4B4F4377246B}"/>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79;p26">
              <a:extLst>
                <a:ext uri="{FF2B5EF4-FFF2-40B4-BE49-F238E27FC236}">
                  <a16:creationId xmlns:a16="http://schemas.microsoft.com/office/drawing/2014/main" id="{0CF3B3D9-DDD9-4724-97E2-11E36172E74F}"/>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80;p26">
              <a:extLst>
                <a:ext uri="{FF2B5EF4-FFF2-40B4-BE49-F238E27FC236}">
                  <a16:creationId xmlns:a16="http://schemas.microsoft.com/office/drawing/2014/main" id="{87B142AC-16DA-4B89-B187-8802C51FA97E}"/>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81;p26">
              <a:extLst>
                <a:ext uri="{FF2B5EF4-FFF2-40B4-BE49-F238E27FC236}">
                  <a16:creationId xmlns:a16="http://schemas.microsoft.com/office/drawing/2014/main" id="{3BC7806B-6D9C-42A6-BA88-8897BF07AD43}"/>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2;p26">
              <a:extLst>
                <a:ext uri="{FF2B5EF4-FFF2-40B4-BE49-F238E27FC236}">
                  <a16:creationId xmlns:a16="http://schemas.microsoft.com/office/drawing/2014/main" id="{6449BDBB-CBBD-46EF-8165-830E5920AD73}"/>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3;p26">
              <a:extLst>
                <a:ext uri="{FF2B5EF4-FFF2-40B4-BE49-F238E27FC236}">
                  <a16:creationId xmlns:a16="http://schemas.microsoft.com/office/drawing/2014/main" id="{B1512460-C144-4313-84B4-7A20B134B41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4;p26">
              <a:extLst>
                <a:ext uri="{FF2B5EF4-FFF2-40B4-BE49-F238E27FC236}">
                  <a16:creationId xmlns:a16="http://schemas.microsoft.com/office/drawing/2014/main" id="{9FA1ACBB-8574-47A2-9B7C-9B1325F334E5}"/>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85;p26">
              <a:extLst>
                <a:ext uri="{FF2B5EF4-FFF2-40B4-BE49-F238E27FC236}">
                  <a16:creationId xmlns:a16="http://schemas.microsoft.com/office/drawing/2014/main" id="{88E96E85-0583-4506-854A-F10CC2ED42C8}"/>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86;p26">
              <a:extLst>
                <a:ext uri="{FF2B5EF4-FFF2-40B4-BE49-F238E27FC236}">
                  <a16:creationId xmlns:a16="http://schemas.microsoft.com/office/drawing/2014/main" id="{8799E642-7CA7-4C3F-9FBC-0246658BCD83}"/>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87;p26">
              <a:extLst>
                <a:ext uri="{FF2B5EF4-FFF2-40B4-BE49-F238E27FC236}">
                  <a16:creationId xmlns:a16="http://schemas.microsoft.com/office/drawing/2014/main" id="{BA437256-BB4F-461B-90E0-93475C8B0F84}"/>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88;p26">
              <a:extLst>
                <a:ext uri="{FF2B5EF4-FFF2-40B4-BE49-F238E27FC236}">
                  <a16:creationId xmlns:a16="http://schemas.microsoft.com/office/drawing/2014/main" id="{047DA4C8-B7CC-4A3D-8C4C-B3B9E19D9398}"/>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89;p26">
              <a:extLst>
                <a:ext uri="{FF2B5EF4-FFF2-40B4-BE49-F238E27FC236}">
                  <a16:creationId xmlns:a16="http://schemas.microsoft.com/office/drawing/2014/main" id="{1594F5A7-BAF8-4BF1-9800-96272E25164A}"/>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0;p26">
              <a:extLst>
                <a:ext uri="{FF2B5EF4-FFF2-40B4-BE49-F238E27FC236}">
                  <a16:creationId xmlns:a16="http://schemas.microsoft.com/office/drawing/2014/main" id="{2CFAC516-908C-4665-809A-EA76E772B1B9}"/>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1;p26">
              <a:extLst>
                <a:ext uri="{FF2B5EF4-FFF2-40B4-BE49-F238E27FC236}">
                  <a16:creationId xmlns:a16="http://schemas.microsoft.com/office/drawing/2014/main" id="{539022E4-64F6-46B5-8A30-D93C4C45DAD4}"/>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2;p26">
              <a:extLst>
                <a:ext uri="{FF2B5EF4-FFF2-40B4-BE49-F238E27FC236}">
                  <a16:creationId xmlns:a16="http://schemas.microsoft.com/office/drawing/2014/main" id="{CCF29B7F-7FB9-4DCB-94C6-653F1A333D0A}"/>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3;p26">
              <a:extLst>
                <a:ext uri="{FF2B5EF4-FFF2-40B4-BE49-F238E27FC236}">
                  <a16:creationId xmlns:a16="http://schemas.microsoft.com/office/drawing/2014/main" id="{A22D81DD-A3D0-49AC-B326-55ED4C909A78}"/>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4;p26">
              <a:extLst>
                <a:ext uri="{FF2B5EF4-FFF2-40B4-BE49-F238E27FC236}">
                  <a16:creationId xmlns:a16="http://schemas.microsoft.com/office/drawing/2014/main" id="{D57884AF-1310-4546-B350-A38EC128DF00}"/>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95;p26">
              <a:extLst>
                <a:ext uri="{FF2B5EF4-FFF2-40B4-BE49-F238E27FC236}">
                  <a16:creationId xmlns:a16="http://schemas.microsoft.com/office/drawing/2014/main" id="{DB0CE239-D931-4495-A519-A1D83431BF91}"/>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96;p26">
              <a:extLst>
                <a:ext uri="{FF2B5EF4-FFF2-40B4-BE49-F238E27FC236}">
                  <a16:creationId xmlns:a16="http://schemas.microsoft.com/office/drawing/2014/main" id="{385AA9D5-B12E-4E32-B994-6189615085A2}"/>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97;p26">
              <a:extLst>
                <a:ext uri="{FF2B5EF4-FFF2-40B4-BE49-F238E27FC236}">
                  <a16:creationId xmlns:a16="http://schemas.microsoft.com/office/drawing/2014/main" id="{3ECFA34C-4788-404C-967C-598BA0E1F1DB}"/>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98;p26">
              <a:extLst>
                <a:ext uri="{FF2B5EF4-FFF2-40B4-BE49-F238E27FC236}">
                  <a16:creationId xmlns:a16="http://schemas.microsoft.com/office/drawing/2014/main" id="{63A6953C-82DD-461C-8395-9E084F9442F2}"/>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99;p26">
              <a:extLst>
                <a:ext uri="{FF2B5EF4-FFF2-40B4-BE49-F238E27FC236}">
                  <a16:creationId xmlns:a16="http://schemas.microsoft.com/office/drawing/2014/main" id="{284D5160-04D9-4B99-AAFF-8C2BE6896331}"/>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0;p26">
              <a:extLst>
                <a:ext uri="{FF2B5EF4-FFF2-40B4-BE49-F238E27FC236}">
                  <a16:creationId xmlns:a16="http://schemas.microsoft.com/office/drawing/2014/main" id="{5F3C1426-D4BD-4C1D-BF02-F8F1C2967550}"/>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1;p26">
              <a:extLst>
                <a:ext uri="{FF2B5EF4-FFF2-40B4-BE49-F238E27FC236}">
                  <a16:creationId xmlns:a16="http://schemas.microsoft.com/office/drawing/2014/main" id="{70B9367C-B375-4EB6-93B7-B703AF796156}"/>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02;p26">
              <a:extLst>
                <a:ext uri="{FF2B5EF4-FFF2-40B4-BE49-F238E27FC236}">
                  <a16:creationId xmlns:a16="http://schemas.microsoft.com/office/drawing/2014/main" id="{48BB8500-9F33-4C50-935B-A3C9EBA07C9C}"/>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03;p26">
              <a:extLst>
                <a:ext uri="{FF2B5EF4-FFF2-40B4-BE49-F238E27FC236}">
                  <a16:creationId xmlns:a16="http://schemas.microsoft.com/office/drawing/2014/main" id="{A0E68904-DE7A-46BC-843B-64ACA4EC618E}"/>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4597655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096000" y="4426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2126502" y="987956"/>
              <a:ext cx="4974440" cy="884858"/>
            </a:xfrm>
            <a:prstGeom prst="rect">
              <a:avLst/>
            </a:prstGeom>
            <a:noFill/>
            <a:ln>
              <a:noFill/>
            </a:ln>
          </p:spPr>
          <p:txBody>
            <a:bodyPr wrap="none">
              <a:spAutoFit/>
            </a:bodyPr>
            <a:lstStyle/>
            <a:p>
              <a:pPr algn="ct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2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tr75)</a:t>
              </a:r>
              <a:endPar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sp>
        <p:nvSpPr>
          <p:cNvPr id="5" name="TextBox 4"/>
          <p:cNvSpPr txBox="1"/>
          <p:nvPr/>
        </p:nvSpPr>
        <p:spPr>
          <a:xfrm>
            <a:off x="685800" y="1790700"/>
            <a:ext cx="16916400" cy="1938992"/>
          </a:xfrm>
          <a:prstGeom prst="rect">
            <a:avLst/>
          </a:prstGeom>
          <a:noFill/>
        </p:spPr>
        <p:txBody>
          <a:bodyPr wrap="square" rtlCol="0">
            <a:spAutoFit/>
          </a:bodyPr>
          <a:lstStyle/>
          <a:p>
            <a:pPr algn="just">
              <a:lnSpc>
                <a:spcPct val="150000"/>
              </a:lnSpc>
            </a:pPr>
            <a:r>
              <a:rPr lang="vi-VN" sz="4000" dirty="0">
                <a:solidFill>
                  <a:prstClr val="black"/>
                </a:solidFill>
                <a:cs typeface="Arial" panose="020B0604020202020204" pitchFamily="34" charset="0"/>
              </a:rPr>
              <a:t>Chứng minh rằng trong tam giác ABC cân tại A, giao điểm của ba đường phân giác nằm trên đường trung tuyến xuất phát tử đỉnh A (H.9.35)</a:t>
            </a:r>
            <a:endParaRPr lang="en-US" sz="4000" dirty="0" smtClean="0">
              <a:solidFill>
                <a:prstClr val="black"/>
              </a:solidFill>
              <a:latin typeface="Arial" panose="020B0604020202020204" pitchFamily="34" charset="0"/>
              <a:cs typeface="Arial" panose="020B0604020202020204" pitchFamily="34" charset="0"/>
            </a:endParaRPr>
          </a:p>
        </p:txBody>
      </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50100">
            <a:off x="440267" y="78010"/>
            <a:ext cx="910521" cy="1339001"/>
          </a:xfrm>
          <a:prstGeom prst="rect">
            <a:avLst/>
          </a:prstGeom>
        </p:spPr>
      </p:pic>
      <p:pic>
        <p:nvPicPr>
          <p:cNvPr id="23"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520295" y="350192"/>
            <a:ext cx="1172499" cy="1099217"/>
          </a:xfrm>
          <a:prstGeom prst="rect">
            <a:avLst/>
          </a:prstGeom>
        </p:spPr>
      </p:pic>
      <p:pic>
        <p:nvPicPr>
          <p:cNvPr id="15" name="Picture 5"/>
          <p:cNvPicPr>
            <a:picLocks noChangeAspect="1"/>
          </p:cNvPicPr>
          <p:nvPr/>
        </p:nvPicPr>
        <p:blipFill rotWithShape="1">
          <a:blip r:embed="rId44"/>
          <a:srcRect l="71258" t="36429"/>
          <a:stretch/>
        </p:blipFill>
        <p:spPr>
          <a:xfrm>
            <a:off x="16520295" y="8390736"/>
            <a:ext cx="1172499" cy="1678089"/>
          </a:xfrm>
          <a:prstGeom prst="rect">
            <a:avLst/>
          </a:prstGeom>
        </p:spPr>
      </p:pic>
      <p:grpSp>
        <p:nvGrpSpPr>
          <p:cNvPr id="16" name="Group 15"/>
          <p:cNvGrpSpPr/>
          <p:nvPr/>
        </p:nvGrpSpPr>
        <p:grpSpPr>
          <a:xfrm>
            <a:off x="6149136" y="4686300"/>
            <a:ext cx="11543658" cy="3116951"/>
            <a:chOff x="0" y="-913234"/>
            <a:chExt cx="7245638" cy="3117188"/>
          </a:xfrm>
        </p:grpSpPr>
        <p:cxnSp>
          <p:nvCxnSpPr>
            <p:cNvPr id="17" name="Straight Connector 16"/>
            <p:cNvCxnSpPr>
              <a:cxnSpLocks/>
            </p:cNvCxnSpPr>
            <p:nvPr/>
          </p:nvCxnSpPr>
          <p:spPr>
            <a:xfrm>
              <a:off x="1203158" y="0"/>
              <a:ext cx="0" cy="1554480"/>
            </a:xfrm>
            <a:prstGeom prst="line">
              <a:avLst/>
            </a:prstGeom>
            <a:noFill/>
            <a:ln w="19050" cap="flat" cmpd="sng" algn="ctr">
              <a:solidFill>
                <a:sysClr val="windowText" lastClr="000000"/>
              </a:solidFill>
              <a:prstDash val="solid"/>
              <a:miter lim="800000"/>
            </a:ln>
            <a:effectLst/>
          </p:spPr>
        </p:cxnSp>
        <p:cxnSp>
          <p:nvCxnSpPr>
            <p:cNvPr id="18" name="Straight Connector 17"/>
            <p:cNvCxnSpPr/>
            <p:nvPr/>
          </p:nvCxnSpPr>
          <p:spPr>
            <a:xfrm>
              <a:off x="0" y="984869"/>
              <a:ext cx="6096000" cy="0"/>
            </a:xfrm>
            <a:prstGeom prst="line">
              <a:avLst/>
            </a:prstGeom>
            <a:noFill/>
            <a:ln w="19050" cap="flat" cmpd="sng" algn="ctr">
              <a:solidFill>
                <a:sysClr val="windowText" lastClr="000000"/>
              </a:solidFill>
              <a:prstDash val="solid"/>
              <a:miter lim="800000"/>
            </a:ln>
            <a:effectLst/>
          </p:spPr>
        </p:cxnSp>
        <p:sp>
          <p:nvSpPr>
            <p:cNvPr id="19" name="TextBox 9"/>
            <p:cNvSpPr txBox="1"/>
            <p:nvPr/>
          </p:nvSpPr>
          <p:spPr>
            <a:xfrm>
              <a:off x="386836" y="-378713"/>
              <a:ext cx="808443" cy="1015740"/>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GT</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TextBox 10"/>
            <p:cNvSpPr txBox="1"/>
            <p:nvPr/>
          </p:nvSpPr>
          <p:spPr>
            <a:xfrm>
              <a:off x="447949" y="1141824"/>
              <a:ext cx="882650" cy="1015740"/>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KL</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11"/>
                <p:cNvSpPr txBox="1"/>
                <p:nvPr/>
              </p:nvSpPr>
              <p:spPr>
                <a:xfrm>
                  <a:off x="1330599" y="-913234"/>
                  <a:ext cx="5915039" cy="1939139"/>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buClrTx/>
                    <a:buSzTx/>
                    <a:buFontTx/>
                    <a:buNone/>
                    <a:tabLst/>
                    <a:defRPr/>
                  </a:pPr>
                  <a14:m>
                    <m:oMath xmlns:m="http://schemas.openxmlformats.org/officeDocument/2006/math">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ABC,  AB = AC</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giao</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giác</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TextBox 11"/>
                <p:cNvSpPr txBox="1">
                  <a:spLocks noRot="1" noChangeAspect="1" noMove="1" noResize="1" noEditPoints="1" noAdjustHandles="1" noChangeArrowheads="1" noChangeShapeType="1" noTextEdit="1"/>
                </p:cNvSpPr>
                <p:nvPr/>
              </p:nvSpPr>
              <p:spPr>
                <a:xfrm>
                  <a:off x="1330599" y="-913234"/>
                  <a:ext cx="5915039" cy="1939139"/>
                </a:xfrm>
                <a:prstGeom prst="rect">
                  <a:avLst/>
                </a:prstGeom>
                <a:blipFill>
                  <a:blip r:embed="rId45"/>
                  <a:stretch>
                    <a:fillRect l="-2264"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12"/>
                <p:cNvSpPr txBox="1"/>
                <p:nvPr/>
              </p:nvSpPr>
              <p:spPr>
                <a:xfrm>
                  <a:off x="1331312" y="1188214"/>
                  <a:ext cx="5699404" cy="1015740"/>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ABC.</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4" name="TextBox 12"/>
                <p:cNvSpPr txBox="1">
                  <a:spLocks noRot="1" noChangeAspect="1" noMove="1" noResize="1" noEditPoints="1" noAdjustHandles="1" noChangeArrowheads="1" noChangeShapeType="1" noTextEdit="1"/>
                </p:cNvSpPr>
                <p:nvPr/>
              </p:nvSpPr>
              <p:spPr>
                <a:xfrm>
                  <a:off x="1331312" y="1188214"/>
                  <a:ext cx="5699404" cy="1015740"/>
                </a:xfrm>
                <a:prstGeom prst="rect">
                  <a:avLst/>
                </a:prstGeom>
                <a:blipFill>
                  <a:blip r:embed="rId46"/>
                  <a:stretch>
                    <a:fillRect l="-2418" b="-13772"/>
                  </a:stretch>
                </a:blipFill>
              </p:spPr>
              <p:txBody>
                <a:bodyPr/>
                <a:lstStyle/>
                <a:p>
                  <a:r>
                    <a:rPr lang="en-US">
                      <a:noFill/>
                    </a:rPr>
                    <a:t> </a:t>
                  </a:r>
                </a:p>
              </p:txBody>
            </p:sp>
          </mc:Fallback>
        </mc:AlternateContent>
      </p:grpSp>
      <p:pic>
        <p:nvPicPr>
          <p:cNvPr id="4" name="Picture 3"/>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674099" y="4472829"/>
            <a:ext cx="5122945" cy="4629517"/>
          </a:xfrm>
          <a:prstGeom prst="rect">
            <a:avLst/>
          </a:prstGeom>
        </p:spPr>
      </p:pic>
    </p:spTree>
    <p:extLst>
      <p:ext uri="{BB962C8B-B14F-4D97-AF65-F5344CB8AC3E}">
        <p14:creationId xmlns:p14="http://schemas.microsoft.com/office/powerpoint/2010/main" val="1061210316"/>
      </p:ext>
    </p:extLst>
  </p:cSld>
  <p:clrMapOvr>
    <a:masterClrMapping/>
  </p:clrMapOvr>
  <mc:AlternateContent xmlns:mc="http://schemas.openxmlformats.org/markup-compatibility/2006">
    <mc:Choice xmlns:p14="http://schemas.microsoft.com/office/powerpoint/2010/main" Requires="p14">
      <p:transition spd="med" p14:dur="700">
        <p:wipe dir="d"/>
      </p:transition>
    </mc:Choice>
    <mc:Fallback>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50100">
            <a:off x="440267" y="78010"/>
            <a:ext cx="910521" cy="1339001"/>
          </a:xfrm>
          <a:prstGeom prst="rect">
            <a:avLst/>
          </a:prstGeom>
        </p:spPr>
      </p:pic>
      <p:pic>
        <p:nvPicPr>
          <p:cNvPr id="23"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5851315" y="509503"/>
            <a:ext cx="1942943" cy="1821508"/>
          </a:xfrm>
          <a:prstGeom prst="rect">
            <a:avLst/>
          </a:prstGeom>
        </p:spPr>
      </p:pic>
      <p:pic>
        <p:nvPicPr>
          <p:cNvPr id="15" name="Picture 5"/>
          <p:cNvPicPr>
            <a:picLocks noChangeAspect="1"/>
          </p:cNvPicPr>
          <p:nvPr/>
        </p:nvPicPr>
        <p:blipFill rotWithShape="1">
          <a:blip r:embed="rId44"/>
          <a:srcRect l="71258" t="36429"/>
          <a:stretch/>
        </p:blipFill>
        <p:spPr>
          <a:xfrm>
            <a:off x="16822787" y="8533289"/>
            <a:ext cx="1072896" cy="1535536"/>
          </a:xfrm>
          <a:prstGeom prst="rect">
            <a:avLst/>
          </a:prstGeom>
        </p:spPr>
      </p:pic>
      <p:sp>
        <p:nvSpPr>
          <p:cNvPr id="25" name="Oval Callout 24"/>
          <p:cNvSpPr/>
          <p:nvPr/>
        </p:nvSpPr>
        <p:spPr>
          <a:xfrm>
            <a:off x="8203175" y="509503"/>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381000" y="2037983"/>
            <a:ext cx="5122945" cy="4629517"/>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5410200" y="1822364"/>
                <a:ext cx="11953876" cy="8045536"/>
              </a:xfrm>
              <a:prstGeom prst="rect">
                <a:avLst/>
              </a:prstGeom>
            </p:spPr>
            <p:txBody>
              <a:bodyPr wrap="square">
                <a:spAutoFit/>
              </a:bodyPr>
              <a:lstStyle/>
              <a:p>
                <a:pPr algn="just">
                  <a:lnSpc>
                    <a:spcPct val="150000"/>
                  </a:lnSpc>
                </a:pPr>
                <a:r>
                  <a:rPr lang="en-US" sz="3800" dirty="0" err="1">
                    <a:latin typeface="Arial" panose="020B0604020202020204" pitchFamily="34" charset="0"/>
                    <a:ea typeface="Calibri" panose="020F0502020204030204" pitchFamily="34" charset="0"/>
                    <a:cs typeface="Arial" panose="020B0604020202020204" pitchFamily="34" charset="0"/>
                  </a:rPr>
                  <a:t>Gọi</a:t>
                </a:r>
                <a:r>
                  <a:rPr lang="en-US" sz="3800" dirty="0">
                    <a:latin typeface="Arial" panose="020B0604020202020204" pitchFamily="34" charset="0"/>
                    <a:ea typeface="Calibri" panose="020F0502020204030204" pitchFamily="34" charset="0"/>
                    <a:cs typeface="Arial" panose="020B0604020202020204" pitchFamily="34" charset="0"/>
                  </a:rPr>
                  <a:t> M = AI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smtClean="0">
                    <a:effectLst/>
                    <a:latin typeface="Arial" panose="020B0604020202020204" pitchFamily="34" charset="0"/>
                    <a:ea typeface="Times New Roman" panose="02020603050405020304" pitchFamily="18" charset="0"/>
                    <a:cs typeface="Arial" panose="020B0604020202020204" pitchFamily="34" charset="0"/>
                  </a:rPr>
                  <a:t>BC.</a:t>
                </a:r>
                <a:r>
                  <a:rPr lang="en-US" sz="3800" dirty="0" smtClean="0">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r>
                  <a:rPr lang="en-US" sz="3800" dirty="0" err="1" smtClean="0">
                    <a:effectLst/>
                    <a:latin typeface="Arial" panose="020B0604020202020204" pitchFamily="34" charset="0"/>
                    <a:ea typeface="Times New Roman" panose="02020603050405020304" pitchFamily="18" charset="0"/>
                    <a:cs typeface="Arial" panose="020B0604020202020204" pitchFamily="34" charset="0"/>
                  </a:rPr>
                  <a:t>Xét</a:t>
                </a:r>
                <a:r>
                  <a:rPr lang="en-US" sz="3800" dirty="0" smtClean="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ABM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ACM</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có</a:t>
                </a:r>
                <a:r>
                  <a:rPr lang="en-US"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3800" dirty="0">
                    <a:effectLst/>
                    <a:latin typeface="Arial" panose="020B0604020202020204" pitchFamily="34" charset="0"/>
                    <a:ea typeface="Times New Roman" panose="02020603050405020304" pitchFamily="18" charset="0"/>
                    <a:cs typeface="Arial" panose="020B0604020202020204" pitchFamily="34" charset="0"/>
                  </a:rPr>
                  <a:t>AB = AC (</a:t>
                </a:r>
                <a:r>
                  <a:rPr lang="en-US" sz="3800" dirty="0" err="1">
                    <a:effectLst/>
                    <a:latin typeface="Arial" panose="020B0604020202020204" pitchFamily="34" charset="0"/>
                    <a:ea typeface="Times New Roman" panose="02020603050405020304" pitchFamily="18" charset="0"/>
                    <a:cs typeface="Arial" panose="020B0604020202020204" pitchFamily="34" charset="0"/>
                  </a:rPr>
                  <a:t>gt</a:t>
                </a:r>
                <a:r>
                  <a:rPr lang="en-US"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3800" dirty="0">
                    <a:effectLst/>
                    <a:latin typeface="Arial" panose="020B0604020202020204" pitchFamily="34" charset="0"/>
                    <a:ea typeface="Times New Roman" panose="02020603050405020304" pitchFamily="18" charset="0"/>
                    <a:cs typeface="Arial" panose="020B0604020202020204" pitchFamily="34" charset="0"/>
                  </a:rPr>
                  <a:t>AM </a:t>
                </a:r>
                <a:r>
                  <a:rPr lang="en-US" sz="3800" dirty="0" err="1">
                    <a:effectLst/>
                    <a:latin typeface="Arial" panose="020B0604020202020204" pitchFamily="34" charset="0"/>
                    <a:ea typeface="Times New Roman" panose="02020603050405020304" pitchFamily="18" charset="0"/>
                    <a:cs typeface="Arial" panose="020B0604020202020204" pitchFamily="34" charset="0"/>
                  </a:rPr>
                  <a:t>chung</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acc>
                      <m:accPr>
                        <m:chr m:val="̂"/>
                        <m:ctrlPr>
                          <a:rPr lang="en-US" sz="3800" i="1">
                            <a:effectLst/>
                            <a:latin typeface="Cambria Math" panose="02040503050406030204" pitchFamily="18" charset="0"/>
                            <a:ea typeface="Times New Roman" panose="02020603050405020304" pitchFamily="18" charset="0"/>
                            <a:cs typeface="Arial" panose="020B0604020202020204" pitchFamily="34" charset="0"/>
                          </a:rPr>
                        </m:ctrlPr>
                      </m:accPr>
                      <m:e>
                        <m:r>
                          <a:rPr lang="en-US" sz="3800" i="1">
                            <a:effectLst/>
                            <a:latin typeface="Cambria Math" panose="02040503050406030204" pitchFamily="18" charset="0"/>
                            <a:ea typeface="Times New Roman" panose="02020603050405020304" pitchFamily="18" charset="0"/>
                            <a:cs typeface="Arial" panose="020B0604020202020204" pitchFamily="34" charset="0"/>
                          </a:rPr>
                          <m:t>𝐵𝐴𝑀</m:t>
                        </m:r>
                      </m:e>
                    </m:acc>
                    <m:r>
                      <a:rPr lang="en-US" sz="3800" i="1">
                        <a:effectLst/>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3800" i="1">
                            <a:effectLst/>
                            <a:latin typeface="Cambria Math" panose="02040503050406030204" pitchFamily="18" charset="0"/>
                            <a:ea typeface="Times New Roman" panose="02020603050405020304" pitchFamily="18" charset="0"/>
                            <a:cs typeface="Arial" panose="020B0604020202020204" pitchFamily="34" charset="0"/>
                          </a:rPr>
                        </m:ctrlPr>
                      </m:accPr>
                      <m:e>
                        <m:r>
                          <a:rPr lang="en-US" sz="3800" i="1">
                            <a:effectLst/>
                            <a:latin typeface="Cambria Math" panose="02040503050406030204" pitchFamily="18" charset="0"/>
                            <a:ea typeface="Times New Roman" panose="02020603050405020304" pitchFamily="18" charset="0"/>
                            <a:cs typeface="Arial" panose="020B0604020202020204" pitchFamily="34" charset="0"/>
                          </a:rPr>
                          <m:t>𝐶𝐴𝑀</m:t>
                        </m:r>
                      </m:e>
                    </m:acc>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a:t>
                </a:r>
                <a:endParaRPr lang="en-US" sz="3800" dirty="0" smtClean="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r>
                  <a:rPr lang="en-US" sz="3800" dirty="0" smtClean="0">
                    <a:effectLst/>
                    <a:latin typeface="Arial" panose="020B0604020202020204" pitchFamily="34" charset="0"/>
                    <a:ea typeface="Times New Roman" panose="02020603050405020304" pitchFamily="18" charset="0"/>
                    <a:cs typeface="Arial" panose="020B0604020202020204" pitchFamily="34" charset="0"/>
                  </a:rPr>
                  <a:t>(</a:t>
                </a:r>
                <a:r>
                  <a:rPr lang="en-US" sz="3800" dirty="0">
                    <a:effectLst/>
                    <a:latin typeface="Arial" panose="020B0604020202020204" pitchFamily="34" charset="0"/>
                    <a:ea typeface="Times New Roman" panose="02020603050405020304" pitchFamily="18" charset="0"/>
                    <a:cs typeface="Arial" panose="020B0604020202020204" pitchFamily="34" charset="0"/>
                  </a:rPr>
                  <a:t>do AI </a:t>
                </a:r>
                <a:r>
                  <a:rPr lang="en-US" sz="3800" dirty="0" err="1">
                    <a:effectLst/>
                    <a:latin typeface="Arial" panose="020B0604020202020204" pitchFamily="34" charset="0"/>
                    <a:ea typeface="Times New Roman" panose="02020603050405020304" pitchFamily="18" charset="0"/>
                    <a:cs typeface="Arial" panose="020B0604020202020204" pitchFamily="34" charset="0"/>
                  </a:rPr>
                  <a:t>là</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phân</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Times New Roman" panose="02020603050405020304" pitchFamily="18" charset="0"/>
                            <a:cs typeface="Arial" panose="020B0604020202020204" pitchFamily="34" charset="0"/>
                          </a:rPr>
                        </m:ctrlPr>
                      </m:accPr>
                      <m:e>
                        <m:r>
                          <a:rPr lang="en-US" sz="3800" i="1">
                            <a:effectLst/>
                            <a:latin typeface="Cambria Math" panose="02040503050406030204" pitchFamily="18" charset="0"/>
                            <a:ea typeface="Times New Roman" panose="02020603050405020304" pitchFamily="18" charset="0"/>
                            <a:cs typeface="Arial" panose="020B0604020202020204" pitchFamily="34" charset="0"/>
                          </a:rPr>
                          <m:t>𝐵𝐴𝐶</m:t>
                        </m:r>
                      </m:e>
                    </m:acc>
                  </m:oMath>
                </a14:m>
                <a:r>
                  <a:rPr lang="en-US"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en-US" sz="3800" i="1">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ABM =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ACM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c.g.c</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en-US" sz="3800" i="1">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BM = CM hay M </a:t>
                </a:r>
                <a:r>
                  <a:rPr lang="en-US" sz="3800" dirty="0" err="1">
                    <a:effectLst/>
                    <a:latin typeface="Arial" panose="020B0604020202020204" pitchFamily="34" charset="0"/>
                    <a:ea typeface="Times New Roman" panose="02020603050405020304" pitchFamily="18" charset="0"/>
                    <a:cs typeface="Arial" panose="020B0604020202020204" pitchFamily="34" charset="0"/>
                  </a:rPr>
                  <a:t>là</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trung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3800" dirty="0">
                    <a:effectLst/>
                    <a:latin typeface="Arial" panose="020B0604020202020204" pitchFamily="34" charset="0"/>
                    <a:ea typeface="Times New Roman" panose="02020603050405020304" pitchFamily="18" charset="0"/>
                    <a:cs typeface="Arial" panose="020B0604020202020204" pitchFamily="34" charset="0"/>
                  </a:rPr>
                  <a:t> BC.</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3800" dirty="0" err="1">
                    <a:effectLst/>
                    <a:latin typeface="Arial" panose="020B0604020202020204" pitchFamily="34" charset="0"/>
                    <a:ea typeface="Times New Roman" panose="02020603050405020304" pitchFamily="18" charset="0"/>
                    <a:cs typeface="Arial" panose="020B0604020202020204" pitchFamily="34" charset="0"/>
                  </a:rPr>
                  <a:t>Vậy</a:t>
                </a:r>
                <a:r>
                  <a:rPr lang="en-US" sz="3800" dirty="0">
                    <a:effectLst/>
                    <a:latin typeface="Arial" panose="020B0604020202020204" pitchFamily="34" charset="0"/>
                    <a:ea typeface="Times New Roman" panose="02020603050405020304" pitchFamily="18" charset="0"/>
                    <a:cs typeface="Arial" panose="020B0604020202020204" pitchFamily="34" charset="0"/>
                  </a:rPr>
                  <a:t> AI </a:t>
                </a:r>
                <a:r>
                  <a:rPr lang="en-US" sz="3800" dirty="0" err="1">
                    <a:effectLst/>
                    <a:latin typeface="Arial" panose="020B0604020202020204" pitchFamily="34" charset="0"/>
                    <a:ea typeface="Times New Roman" panose="02020603050405020304" pitchFamily="18" charset="0"/>
                    <a:cs typeface="Arial" panose="020B0604020202020204" pitchFamily="34" charset="0"/>
                  </a:rPr>
                  <a:t>là</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trung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tuyến</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ABC</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410200" y="1822364"/>
                <a:ext cx="11953876" cy="8045536"/>
              </a:xfrm>
              <a:prstGeom prst="rect">
                <a:avLst/>
              </a:prstGeom>
              <a:blipFill>
                <a:blip r:embed="rId46"/>
                <a:stretch>
                  <a:fillRect l="-1684" b="-682"/>
                </a:stretch>
              </a:blipFill>
            </p:spPr>
            <p:txBody>
              <a:bodyPr/>
              <a:lstStyle/>
              <a:p>
                <a:r>
                  <a:rPr lang="en-US">
                    <a:noFill/>
                  </a:rPr>
                  <a:t> </a:t>
                </a:r>
              </a:p>
            </p:txBody>
          </p:sp>
        </mc:Fallback>
      </mc:AlternateContent>
    </p:spTree>
    <p:extLst>
      <p:ext uri="{BB962C8B-B14F-4D97-AF65-F5344CB8AC3E}">
        <p14:creationId xmlns:p14="http://schemas.microsoft.com/office/powerpoint/2010/main" val="22029679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barn(inVertic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down)">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7" dur="500"/>
                                        <p:tgtEl>
                                          <p:spTgt spid="2">
                                            <p:txEl>
                                              <p:pRg st="4" end="4"/>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500"/>
                                        <p:tgtEl>
                                          <p:spTgt spid="2">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wipe(down)">
                                      <p:cBhvr>
                                        <p:cTn id="45" dur="500"/>
                                        <p:tgtEl>
                                          <p:spTgt spid="2">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
                                            <p:txEl>
                                              <p:pRg st="7" end="7"/>
                                            </p:txEl>
                                          </p:spTgt>
                                        </p:tgtEl>
                                        <p:attrNameLst>
                                          <p:attrName>style.visibility</p:attrName>
                                        </p:attrNameLst>
                                      </p:cBhvr>
                                      <p:to>
                                        <p:strVal val="visible"/>
                                      </p:to>
                                    </p:set>
                                    <p:animEffect transition="in" filter="fade">
                                      <p:cBhvr>
                                        <p:cTn id="50" dur="500"/>
                                        <p:tgtEl>
                                          <p:spTgt spid="2">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Effect transition="in" filter="barn(inVertical)">
                                      <p:cBhvr>
                                        <p:cTn id="5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495300"/>
            <a:ext cx="20834242" cy="1818911"/>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6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LUYỆN TẬP 2</a:t>
            </a:r>
            <a:endParaRPr lang="en-US" sz="6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904154" y="4106396"/>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612131" y="-279138"/>
            <a:ext cx="1729292" cy="1760093"/>
          </a:xfrm>
          <a:prstGeom prst="rect">
            <a:avLst/>
          </a:prstGeom>
        </p:spPr>
      </p:pic>
      <p:pic>
        <p:nvPicPr>
          <p:cNvPr id="14" name="Picture 4" descr="https://lh6.googleusercontent.com/K-0bMIAxM5FrDXcW_RcLSp5SvRA0KKzFoOnMx8tu6gztATzRGEfEsxksr-OgBNDwSExpSAMtcyEtBuAhLWk3Ivt3h2m7qoYXXcgmDNJ4MqeMWKJpLtf54yZZoImQP0i91UvEw4_cFbeUILrqyrL7v5vU9yvewH0NQ_IABmd7oMJ_02Sdex0rrDTeFOe15hV-x6okgA"/>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flipH="1">
            <a:off x="16207884" y="4381500"/>
            <a:ext cx="1560407" cy="200660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5"/>
          <p:cNvPicPr>
            <a:picLocks noChangeAspect="1"/>
          </p:cNvPicPr>
          <p:nvPr/>
        </p:nvPicPr>
        <p:blipFill>
          <a:blip r:embed="rId32">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5506576" y="-114300"/>
            <a:ext cx="1562224" cy="1464584"/>
          </a:xfrm>
          <a:prstGeom prst="rect">
            <a:avLst/>
          </a:prstGeom>
        </p:spPr>
      </p:pic>
      <p:sp>
        <p:nvSpPr>
          <p:cNvPr id="3" name="Rectangle 2"/>
          <p:cNvSpPr/>
          <p:nvPr/>
        </p:nvSpPr>
        <p:spPr>
          <a:xfrm>
            <a:off x="990600" y="1451908"/>
            <a:ext cx="16498052" cy="193899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phân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AM, BN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cắt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I.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Hỏi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CI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phân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góc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Oval Callout 16"/>
          <p:cNvSpPr/>
          <p:nvPr/>
        </p:nvSpPr>
        <p:spPr>
          <a:xfrm>
            <a:off x="8363326" y="3467100"/>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4" name="Picture 3"/>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677051" y="5216952"/>
            <a:ext cx="5203141" cy="4717134"/>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6324600" y="4457700"/>
                <a:ext cx="10820400" cy="5632311"/>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Xét</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AM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phân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BN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phân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AM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BN = {I}</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CI </a:t>
                </a:r>
                <a:r>
                  <a:rPr lang="en-US" sz="4000" dirty="0" err="1">
                    <a:effectLst/>
                    <a:latin typeface="Arial" panose="020B0604020202020204" pitchFamily="34" charset="0"/>
                    <a:ea typeface="Times New Roman" panose="02020603050405020304" pitchFamily="18" charset="0"/>
                    <a:cs typeface="Arial" panose="020B0604020202020204" pitchFamily="34" charset="0"/>
                  </a:rPr>
                  <a:t>cũng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là</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phân</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000" dirty="0">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4000" dirty="0">
                    <a:effectLst/>
                    <a:latin typeface="Arial" panose="020B0604020202020204" pitchFamily="34" charset="0"/>
                    <a:ea typeface="Times New Roman" panose="02020603050405020304" pitchFamily="18" charset="0"/>
                    <a:cs typeface="Arial" panose="020B0604020202020204" pitchFamily="34" charset="0"/>
                  </a:rPr>
                  <a:t>. (t/c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đồng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quy</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000" dirty="0">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phân</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324600" y="4457700"/>
                <a:ext cx="10820400" cy="5632311"/>
              </a:xfrm>
              <a:prstGeom prst="rect">
                <a:avLst/>
              </a:prstGeom>
              <a:blipFill>
                <a:blip r:embed="rId45"/>
                <a:stretch>
                  <a:fillRect l="-2028" r="-507" b="-1732"/>
                </a:stretch>
              </a:blipFill>
            </p:spPr>
            <p:txBody>
              <a:bodyPr/>
              <a:lstStyle/>
              <a:p>
                <a:r>
                  <a:rPr lang="en-US">
                    <a:noFill/>
                  </a:rPr>
                  <a:t> </a:t>
                </a:r>
              </a:p>
            </p:txBody>
          </p:sp>
        </mc:Fallback>
      </mc:AlternateContent>
    </p:spTree>
    <p:extLst>
      <p:ext uri="{BB962C8B-B14F-4D97-AF65-F5344CB8AC3E}">
        <p14:creationId xmlns:p14="http://schemas.microsoft.com/office/powerpoint/2010/main" val="4074474409"/>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animEffect transition="in" filter="wipe(down)">
                                      <p:cBhvr>
                                        <p:cTn id="42" dur="500"/>
                                        <p:tgtEl>
                                          <p:spTgt spid="11">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animEffect transition="in" filter="fade">
                                      <p:cBhvr>
                                        <p:cTn id="47" dur="500"/>
                                        <p:tgtEl>
                                          <p:spTgt spid="11">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1">
                                            <p:txEl>
                                              <p:pRg st="3" end="3"/>
                                            </p:txEl>
                                          </p:spTgt>
                                        </p:tgtEl>
                                        <p:attrNameLst>
                                          <p:attrName>style.visibility</p:attrName>
                                        </p:attrNameLst>
                                      </p:cBhvr>
                                      <p:to>
                                        <p:strVal val="visible"/>
                                      </p:to>
                                    </p:set>
                                    <p:animEffect transition="in" filter="barn(inVertical)">
                                      <p:cBhvr>
                                        <p:cTn id="52" dur="500"/>
                                        <p:tgtEl>
                                          <p:spTgt spid="11">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1">
                                            <p:txEl>
                                              <p:pRg st="4" end="4"/>
                                            </p:txEl>
                                          </p:spTgt>
                                        </p:tgtEl>
                                        <p:attrNameLst>
                                          <p:attrName>style.visibility</p:attrName>
                                        </p:attrNameLst>
                                      </p:cBhvr>
                                      <p:to>
                                        <p:strVal val="visible"/>
                                      </p:to>
                                    </p:set>
                                    <p:animEffect transition="in" filter="randombar(horizontal)">
                                      <p:cBhvr>
                                        <p:cTn id="5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309756"/>
            <a:ext cx="20834242" cy="1704802"/>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6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VẬN DỤNG 2</a:t>
            </a:r>
            <a:endParaRPr lang="en-US" sz="6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06115" y="93345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30950" y="-67959"/>
            <a:ext cx="1676400" cy="1706259"/>
          </a:xfrm>
          <a:prstGeom prst="rect">
            <a:avLst/>
          </a:prstGeom>
        </p:spPr>
      </p:pic>
      <p:pic>
        <p:nvPicPr>
          <p:cNvPr id="16" name="Picture 25"/>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5872159" y="-114300"/>
            <a:ext cx="1609969" cy="1509345"/>
          </a:xfrm>
          <a:prstGeom prst="rect">
            <a:avLst/>
          </a:prstGeom>
        </p:spPr>
      </p:pic>
      <p:sp>
        <p:nvSpPr>
          <p:cNvPr id="3" name="Rectangle 2"/>
          <p:cNvSpPr/>
          <p:nvPr/>
        </p:nvSpPr>
        <p:spPr>
          <a:xfrm>
            <a:off x="730950" y="1475094"/>
            <a:ext cx="17145000" cy="1839606"/>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rPr>
              <a:t>Chứng</a:t>
            </a:r>
            <a:r>
              <a:rPr lang="en-US" sz="4000" dirty="0">
                <a:latin typeface="Arial" panose="020B0604020202020204" pitchFamily="34" charset="0"/>
                <a:ea typeface="Calibri" panose="020F0502020204030204" pitchFamily="34" charset="0"/>
              </a:rPr>
              <a:t> minh </a:t>
            </a:r>
            <a:r>
              <a:rPr lang="en-US" sz="4000" dirty="0" err="1">
                <a:latin typeface="Arial" panose="020B0604020202020204" pitchFamily="34" charset="0"/>
                <a:ea typeface="Calibri" panose="020F0502020204030204" pitchFamily="34" charset="0"/>
              </a:rPr>
              <a:t>rằng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trong</a:t>
            </a:r>
            <a:r>
              <a:rPr lang="en-US" sz="4000" dirty="0">
                <a:latin typeface="Arial" panose="020B0604020202020204" pitchFamily="34" charset="0"/>
                <a:ea typeface="Calibri" panose="020F0502020204030204" pitchFamily="34" charset="0"/>
              </a:rPr>
              <a:t> tam </a:t>
            </a:r>
            <a:r>
              <a:rPr lang="en-US" sz="4000" dirty="0" err="1">
                <a:latin typeface="Arial" panose="020B0604020202020204" pitchFamily="34" charset="0"/>
                <a:ea typeface="Calibri" panose="020F0502020204030204" pitchFamily="34" charset="0"/>
              </a:rPr>
              <a:t>giác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đều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điểm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cách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đều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cạnh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của</a:t>
            </a:r>
            <a:r>
              <a:rPr lang="en-US" sz="4000" dirty="0">
                <a:latin typeface="Arial" panose="020B0604020202020204" pitchFamily="34" charset="0"/>
                <a:ea typeface="Calibri" panose="020F0502020204030204" pitchFamily="34" charset="0"/>
              </a:rPr>
              <a:t> tam </a:t>
            </a:r>
            <a:r>
              <a:rPr lang="en-US" sz="4000" dirty="0" err="1">
                <a:latin typeface="Arial" panose="020B0604020202020204" pitchFamily="34" charset="0"/>
                <a:ea typeface="Calibri" panose="020F0502020204030204" pitchFamily="34" charset="0"/>
              </a:rPr>
              <a:t>giác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là</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trọng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tâm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của</a:t>
            </a:r>
            <a:r>
              <a:rPr lang="en-US" sz="4000" dirty="0">
                <a:latin typeface="Arial" panose="020B0604020202020204" pitchFamily="34" charset="0"/>
                <a:ea typeface="Calibri" panose="020F0502020204030204" pitchFamily="34" charset="0"/>
              </a:rPr>
              <a:t> tam </a:t>
            </a:r>
            <a:r>
              <a:rPr lang="en-US" sz="4000" dirty="0" err="1">
                <a:latin typeface="Arial" panose="020B0604020202020204" pitchFamily="34" charset="0"/>
                <a:ea typeface="Calibri" panose="020F0502020204030204" pitchFamily="34" charset="0"/>
              </a:rPr>
              <a:t>giác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đó</a:t>
            </a:r>
            <a:r>
              <a:rPr lang="en-US" sz="4000" dirty="0">
                <a:latin typeface="Arial" panose="020B0604020202020204" pitchFamily="34" charset="0"/>
                <a:ea typeface="Calibri" panose="020F0502020204030204" pitchFamily="34" charset="0"/>
              </a:rPr>
              <a:t>.</a:t>
            </a:r>
            <a:endParaRPr lang="en-US" sz="4000" dirty="0"/>
          </a:p>
        </p:txBody>
      </p:sp>
      <p:pic>
        <p:nvPicPr>
          <p:cNvPr id="4" name="Picture 3"/>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838200" y="4427621"/>
            <a:ext cx="5059909" cy="4639943"/>
          </a:xfrm>
          <a:prstGeom prst="rect">
            <a:avLst/>
          </a:prstGeom>
        </p:spPr>
      </p:pic>
      <p:sp>
        <p:nvSpPr>
          <p:cNvPr id="17" name="Oval Callout 16"/>
          <p:cNvSpPr/>
          <p:nvPr/>
        </p:nvSpPr>
        <p:spPr>
          <a:xfrm>
            <a:off x="11430000" y="3038302"/>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5" name="Rectangle 4"/>
              <p:cNvSpPr/>
              <p:nvPr/>
            </p:nvSpPr>
            <p:spPr>
              <a:xfrm>
                <a:off x="7021679" y="4457700"/>
                <a:ext cx="10569241" cy="4708981"/>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ΔABC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AB = AC = </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BC</a:t>
                </a:r>
              </a:p>
              <a:p>
                <a:pPr algn="just">
                  <a:lnSpc>
                    <a:spcPct val="150000"/>
                  </a:lnSpc>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cách</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giao</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ABC</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7021679" y="4457700"/>
                <a:ext cx="10569241" cy="4708981"/>
              </a:xfrm>
              <a:prstGeom prst="rect">
                <a:avLst/>
              </a:prstGeom>
              <a:blipFill>
                <a:blip r:embed="rId45"/>
                <a:stretch>
                  <a:fillRect l="-2076" r="-2018" b="-2199"/>
                </a:stretch>
              </a:blipFill>
            </p:spPr>
            <p:txBody>
              <a:bodyPr/>
              <a:lstStyle/>
              <a:p>
                <a:r>
                  <a:rPr lang="en-US">
                    <a:noFill/>
                  </a:rPr>
                  <a:t> </a:t>
                </a:r>
              </a:p>
            </p:txBody>
          </p:sp>
        </mc:Fallback>
      </mc:AlternateContent>
    </p:spTree>
    <p:extLst>
      <p:ext uri="{BB962C8B-B14F-4D97-AF65-F5344CB8AC3E}">
        <p14:creationId xmlns:p14="http://schemas.microsoft.com/office/powerpoint/2010/main" val="27693031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fade">
                                      <p:cBhvr>
                                        <p:cTn id="40" dur="500"/>
                                        <p:tgtEl>
                                          <p:spTgt spid="5">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animEffect transition="in" filter="barn(inVertical)">
                                      <p:cBhvr>
                                        <p:cTn id="45" dur="500"/>
                                        <p:tgtEl>
                                          <p:spTgt spid="5">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5">
                                            <p:txEl>
                                              <p:pRg st="3" end="3"/>
                                            </p:txEl>
                                          </p:spTgt>
                                        </p:tgtEl>
                                        <p:attrNameLst>
                                          <p:attrName>style.visibility</p:attrName>
                                        </p:attrNameLst>
                                      </p:cBhvr>
                                      <p:to>
                                        <p:strVal val="visible"/>
                                      </p:to>
                                    </p:set>
                                    <p:animEffect transition="in" filter="randombar(horizontal)">
                                      <p:cBhvr>
                                        <p:cTn id="5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309756"/>
            <a:ext cx="20834242" cy="1704802"/>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VẬN DỤNG 2</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06115" y="93345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30950" y="-67959"/>
            <a:ext cx="1676400" cy="1706259"/>
          </a:xfrm>
          <a:prstGeom prst="rect">
            <a:avLst/>
          </a:prstGeom>
        </p:spPr>
      </p:pic>
      <p:pic>
        <p:nvPicPr>
          <p:cNvPr id="16" name="Picture 25"/>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5872159" y="-114300"/>
            <a:ext cx="1609969" cy="1509345"/>
          </a:xfrm>
          <a:prstGeom prst="rect">
            <a:avLst/>
          </a:prstGeom>
        </p:spPr>
      </p:pic>
      <p:sp>
        <p:nvSpPr>
          <p:cNvPr id="3" name="Rectangle 2"/>
          <p:cNvSpPr/>
          <p:nvPr/>
        </p:nvSpPr>
        <p:spPr>
          <a:xfrm>
            <a:off x="685800" y="1333500"/>
            <a:ext cx="17145000" cy="183960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Chứng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minh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điểm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cách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ba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trọng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tâm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Oval Callout 16"/>
          <p:cNvSpPr/>
          <p:nvPr/>
        </p:nvSpPr>
        <p:spPr>
          <a:xfrm>
            <a:off x="11430000" y="3038302"/>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6" name="Rectangle 5"/>
          <p:cNvSpPr/>
          <p:nvPr/>
        </p:nvSpPr>
        <p:spPr>
          <a:xfrm>
            <a:off x="5943600" y="4239420"/>
            <a:ext cx="11734800" cy="563231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Áp</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dụng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2, ta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được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tự</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cũng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được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BI,</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Vậy</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giao</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điểm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nên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trọng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tâm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3" name="Picture 12"/>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426491" y="4536465"/>
            <a:ext cx="5059909" cy="4639943"/>
          </a:xfrm>
          <a:prstGeom prst="rect">
            <a:avLst/>
          </a:prstGeom>
        </p:spPr>
      </p:pic>
    </p:spTree>
    <p:extLst>
      <p:ext uri="{BB962C8B-B14F-4D97-AF65-F5344CB8AC3E}">
        <p14:creationId xmlns:p14="http://schemas.microsoft.com/office/powerpoint/2010/main" val="2650196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24000" y="2933700"/>
            <a:ext cx="15240000" cy="3733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grpSp>
        <p:nvGrpSpPr>
          <p:cNvPr id="2" name="Group 2"/>
          <p:cNvGrpSpPr/>
          <p:nvPr/>
        </p:nvGrpSpPr>
        <p:grpSpPr>
          <a:xfrm>
            <a:off x="-1447800" y="8673092"/>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Oval Callout 8"/>
          <p:cNvSpPr/>
          <p:nvPr/>
        </p:nvSpPr>
        <p:spPr>
          <a:xfrm>
            <a:off x="7391400" y="811729"/>
            <a:ext cx="2741746" cy="1194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smtClean="0">
                <a:solidFill>
                  <a:prstClr val="black"/>
                </a:solidFill>
                <a:latin typeface="Arial" panose="020B0604020202020204" pitchFamily="34" charset="0"/>
                <a:cs typeface="Arial" panose="020B0604020202020204" pitchFamily="34" charset="0"/>
              </a:rPr>
              <a:t>CHÚ Ý</a:t>
            </a:r>
            <a:endParaRPr lang="en-US" sz="4000" b="1" dirty="0">
              <a:solidFill>
                <a:prstClr val="black"/>
              </a:solidFill>
              <a:latin typeface="Arial" panose="020B0604020202020204" pitchFamily="34" charset="0"/>
              <a:cs typeface="Arial" panose="020B0604020202020204" pitchFamily="34" charset="0"/>
            </a:endParaRPr>
          </a:p>
        </p:txBody>
      </p:sp>
      <p:pic>
        <p:nvPicPr>
          <p:cNvPr id="18"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30185">
            <a:off x="479431" y="-58050"/>
            <a:ext cx="798522" cy="1174296"/>
          </a:xfrm>
          <a:prstGeom prst="rect">
            <a:avLst/>
          </a:prstGeom>
        </p:spPr>
      </p:pic>
      <p:pic>
        <p:nvPicPr>
          <p:cNvPr id="19"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762000" y="7124700"/>
            <a:ext cx="2743200" cy="1476185"/>
          </a:xfrm>
          <a:prstGeom prst="rect">
            <a:avLst/>
          </a:prstGeom>
        </p:spPr>
      </p:pic>
      <p:sp>
        <p:nvSpPr>
          <p:cNvPr id="4" name="Rectangle 3"/>
          <p:cNvSpPr/>
          <p:nvPr/>
        </p:nvSpPr>
        <p:spPr>
          <a:xfrm>
            <a:off x="2263721" y="3321586"/>
            <a:ext cx="13411200" cy="2964914"/>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4000" dirty="0" smtClean="0">
                <a:latin typeface="Arial" panose="020B0604020202020204" pitchFamily="34" charset="0"/>
                <a:ea typeface="Calibri" panose="020F0502020204030204" pitchFamily="34" charset="0"/>
                <a:cs typeface="Arial" panose="020B0604020202020204" pitchFamily="34" charset="0"/>
              </a:rPr>
              <a:t>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nó</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smtClean="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Aft>
                <a:spcPts val="800"/>
              </a:spcAft>
              <a:buFont typeface="Arial" panose="020B0604020202020204" pitchFamily="34" charset="0"/>
              <a:buChar char="•"/>
            </a:pPr>
            <a:r>
              <a:rPr lang="en-US" sz="4000" dirty="0" err="1" smtClean="0">
                <a:latin typeface="Arial" panose="020B0604020202020204" pitchFamily="34" charset="0"/>
                <a:ea typeface="Calibri" panose="020F0502020204030204" pitchFamily="34" charset="0"/>
                <a:cs typeface="Arial" panose="020B0604020202020204" pitchFamily="34" charset="0"/>
              </a:rPr>
              <a:t>Trong</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8"/>
          <p:cNvPicPr>
            <a:picLocks noChangeAspect="1"/>
          </p:cNvPicPr>
          <p:nvPr/>
        </p:nvPicPr>
        <p:blipFill>
          <a:blip r:embed="rId20"/>
          <a:srcRect/>
          <a:stretch>
            <a:fillRect/>
          </a:stretch>
        </p:blipFill>
        <p:spPr>
          <a:xfrm>
            <a:off x="15396278" y="5638964"/>
            <a:ext cx="2036728" cy="3036116"/>
          </a:xfrm>
          <a:prstGeom prst="rect">
            <a:avLst/>
          </a:prstGeom>
        </p:spPr>
      </p:pic>
    </p:spTree>
    <p:extLst>
      <p:ext uri="{BB962C8B-B14F-4D97-AF65-F5344CB8AC3E}">
        <p14:creationId xmlns:p14="http://schemas.microsoft.com/office/powerpoint/2010/main" val="2879871377"/>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schemeClr val="tx1"/>
                </a:solidFill>
                <a:latin typeface="Arial" panose="020B0604020202020204" pitchFamily="34" charset="0"/>
                <a:cs typeface="Arial" panose="020B0604020202020204" pitchFamily="34" charset="0"/>
              </a:rPr>
              <a:t>LUYỆN TẬP</a:t>
            </a:r>
            <a:endParaRPr lang="en-US" sz="5000" b="1">
              <a:solidFill>
                <a:schemeClr val="tx1"/>
              </a:solidFill>
              <a:latin typeface="Arial" panose="020B0604020202020204" pitchFamily="34" charset="0"/>
              <a:cs typeface="Arial" panose="020B0604020202020204" pitchFamily="34" charset="0"/>
            </a:endParaRPr>
          </a:p>
        </p:txBody>
      </p:sp>
      <p:sp>
        <p:nvSpPr>
          <p:cNvPr id="12" name="Rounded Rectangle 11"/>
          <p:cNvSpPr/>
          <p:nvPr/>
        </p:nvSpPr>
        <p:spPr>
          <a:xfrm>
            <a:off x="-190500" y="10020255"/>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9.20 (Tr76) </a:t>
            </a: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2" name="Rectangle 1"/>
          <p:cNvSpPr/>
          <p:nvPr/>
        </p:nvSpPr>
        <p:spPr>
          <a:xfrm>
            <a:off x="1371600" y="2052578"/>
            <a:ext cx="16383000" cy="2862322"/>
          </a:xfrm>
          <a:prstGeom prst="rect">
            <a:avLst/>
          </a:prstGeom>
        </p:spPr>
        <p:txBody>
          <a:bodyPr wrap="square">
            <a:spAutoFit/>
          </a:bodyPr>
          <a:lstStyle/>
          <a:p>
            <a:pPr>
              <a:lnSpc>
                <a:spcPct val="150000"/>
              </a:lnSpc>
            </a:pPr>
            <a:r>
              <a:rPr lang="vi-VN" sz="4000" dirty="0">
                <a:solidFill>
                  <a:srgbClr val="000000"/>
                </a:solidFill>
              </a:rPr>
              <a:t>Cho tam giác ABC với hai đường trung tuyến BN,CP và trọng tâm </a:t>
            </a:r>
            <a:r>
              <a:rPr lang="vi-VN" sz="4000" dirty="0" smtClean="0">
                <a:solidFill>
                  <a:srgbClr val="000000"/>
                </a:solidFill>
              </a:rPr>
              <a:t>G.</a:t>
            </a:r>
            <a:r>
              <a:rPr lang="en-US" sz="4000" dirty="0" smtClean="0">
                <a:solidFill>
                  <a:srgbClr val="000000"/>
                </a:solidFill>
              </a:rPr>
              <a:t> </a:t>
            </a:r>
            <a:r>
              <a:rPr lang="vi-VN" sz="4000" dirty="0" smtClean="0">
                <a:solidFill>
                  <a:srgbClr val="000000"/>
                </a:solidFill>
              </a:rPr>
              <a:t>Hãy </a:t>
            </a:r>
            <a:r>
              <a:rPr lang="vi-VN" sz="4000" dirty="0">
                <a:solidFill>
                  <a:srgbClr val="000000"/>
                </a:solidFill>
              </a:rPr>
              <a:t>tìm số thích hợp đặt vào dấu ''?'' để được các đẳng thức:</a:t>
            </a:r>
          </a:p>
          <a:p>
            <a:pPr algn="ctr">
              <a:lnSpc>
                <a:spcPct val="150000"/>
              </a:lnSpc>
            </a:pPr>
            <a:r>
              <a:rPr lang="vi-VN" sz="4000" dirty="0">
                <a:solidFill>
                  <a:srgbClr val="000000"/>
                </a:solidFill>
              </a:rPr>
              <a:t>BG = ? BN, CG = ? CP; BG = ? GN, CG = ? GP</a:t>
            </a:r>
          </a:p>
        </p:txBody>
      </p:sp>
      <p:sp>
        <p:nvSpPr>
          <p:cNvPr id="13" name="Oval Callout 12"/>
          <p:cNvSpPr/>
          <p:nvPr/>
        </p:nvSpPr>
        <p:spPr>
          <a:xfrm>
            <a:off x="11201400" y="5131274"/>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24000" y="5534948"/>
            <a:ext cx="5605161" cy="4367658"/>
          </a:xfrm>
          <a:prstGeom prst="rect">
            <a:avLst/>
          </a:prstGeom>
        </p:spPr>
      </p:pic>
      <p:sp>
        <p:nvSpPr>
          <p:cNvPr id="15" name="Rectangle 14"/>
          <p:cNvSpPr/>
          <p:nvPr/>
        </p:nvSpPr>
        <p:spPr>
          <a:xfrm>
            <a:off x="8249280" y="6146907"/>
            <a:ext cx="7656840" cy="90159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trọng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Rectangle 16"/>
              <p:cNvSpPr/>
              <p:nvPr/>
            </p:nvSpPr>
            <p:spPr>
              <a:xfrm>
                <a:off x="8771795" y="7285574"/>
                <a:ext cx="6611810"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𝐶𝐺</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𝐶𝑃</m:t>
                      </m:r>
                      <m:r>
                        <m:rPr>
                          <m:nor/>
                        </m:rPr>
                        <a:rPr lang="en-US" sz="4000" i="1">
                          <a:latin typeface="Cambria Math" panose="02040503050406030204" pitchFamily="18" charset="0"/>
                        </a:rPr>
                        <m:t>   </m:t>
                      </m:r>
                      <m:r>
                        <a:rPr lang="en-US" sz="400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𝐶𝐺</m:t>
                      </m:r>
                      <m:r>
                        <a:rPr lang="en-US" sz="4000">
                          <a:latin typeface="Cambria Math" panose="02040503050406030204" pitchFamily="18" charset="0"/>
                        </a:rPr>
                        <m:t>=2</m:t>
                      </m:r>
                      <m:r>
                        <a:rPr lang="en-US" sz="4000" i="1">
                          <a:latin typeface="Cambria Math" panose="02040503050406030204" pitchFamily="18" charset="0"/>
                        </a:rPr>
                        <m:t>𝐺𝑃</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8771795" y="7285574"/>
                <a:ext cx="6611810" cy="1248803"/>
              </a:xfrm>
              <a:prstGeom prst="rect">
                <a:avLst/>
              </a:prstGeom>
              <a:blipFill>
                <a:blip r:embed="rId11"/>
                <a:stretch>
                  <a:fillRect/>
                </a:stretch>
              </a:blipFill>
            </p:spPr>
            <p:txBody>
              <a:bodyPr/>
              <a:lstStyle/>
              <a:p>
                <a:r>
                  <a:rPr lang="en-US">
                    <a:noFill/>
                  </a:rPr>
                  <a:t> </a:t>
                </a:r>
              </a:p>
            </p:txBody>
          </p:sp>
        </mc:Fallback>
      </mc:AlternateContent>
      <p:sp>
        <p:nvSpPr>
          <p:cNvPr id="18" name="Rectangle 17"/>
          <p:cNvSpPr/>
          <p:nvPr/>
        </p:nvSpPr>
        <p:spPr>
          <a:xfrm>
            <a:off x="8249280" y="8623637"/>
            <a:ext cx="2661306"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Tương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tự</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Rectangle 18"/>
              <p:cNvSpPr/>
              <p:nvPr/>
            </p:nvSpPr>
            <p:spPr>
              <a:xfrm>
                <a:off x="10861425" y="8507066"/>
                <a:ext cx="2744597"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solidFill>
                            <a:prstClr val="black"/>
                          </a:solidFill>
                          <a:latin typeface="Cambria Math" panose="02040503050406030204" pitchFamily="18" charset="0"/>
                        </a:rPr>
                        <m:t>𝐵</m:t>
                      </m:r>
                      <m:r>
                        <a:rPr lang="en-US" sz="4000" i="1">
                          <a:solidFill>
                            <a:prstClr val="black"/>
                          </a:solidFill>
                          <a:latin typeface="Cambria Math" panose="02040503050406030204" pitchFamily="18" charset="0"/>
                        </a:rPr>
                        <m:t>𝐺</m:t>
                      </m:r>
                      <m:r>
                        <a:rPr lang="en-US" sz="4000">
                          <a:solidFill>
                            <a:prstClr val="black"/>
                          </a:solidFill>
                          <a:latin typeface="Cambria Math" panose="02040503050406030204" pitchFamily="18" charset="0"/>
                        </a:rPr>
                        <m:t>=</m:t>
                      </m:r>
                      <m:f>
                        <m:fPr>
                          <m:ctrlPr>
                            <a:rPr lang="en-US" sz="4000" i="1">
                              <a:solidFill>
                                <a:prstClr val="black"/>
                              </a:solidFill>
                              <a:latin typeface="Cambria Math" panose="02040503050406030204" pitchFamily="18" charset="0"/>
                            </a:rPr>
                          </m:ctrlPr>
                        </m:fPr>
                        <m:num>
                          <m:r>
                            <a:rPr lang="en-US" sz="4000">
                              <a:solidFill>
                                <a:prstClr val="black"/>
                              </a:solidFill>
                              <a:latin typeface="Cambria Math" panose="02040503050406030204" pitchFamily="18" charset="0"/>
                            </a:rPr>
                            <m:t>2</m:t>
                          </m:r>
                        </m:num>
                        <m:den>
                          <m:r>
                            <a:rPr lang="en-US" sz="4000">
                              <a:solidFill>
                                <a:prstClr val="black"/>
                              </a:solidFill>
                              <a:latin typeface="Cambria Math" panose="02040503050406030204" pitchFamily="18" charset="0"/>
                            </a:rPr>
                            <m:t>3</m:t>
                          </m:r>
                        </m:den>
                      </m:f>
                      <m:r>
                        <a:rPr lang="en-US" sz="4000" b="0" i="1" smtClean="0">
                          <a:solidFill>
                            <a:prstClr val="black"/>
                          </a:solidFill>
                          <a:latin typeface="Cambria Math" panose="02040503050406030204" pitchFamily="18" charset="0"/>
                        </a:rPr>
                        <m:t>𝐵𝑁</m:t>
                      </m:r>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10861425" y="8507066"/>
                <a:ext cx="2744597" cy="1248803"/>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3542784" y="8826233"/>
                <a:ext cx="3402726" cy="707886"/>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000" smtClean="0">
                          <a:solidFill>
                            <a:prstClr val="black"/>
                          </a:solidFill>
                          <a:latin typeface="Cambria Math" panose="02040503050406030204" pitchFamily="18" charset="0"/>
                        </a:rPr>
                        <m:t>⇒</m:t>
                      </m:r>
                      <m:r>
                        <m:rPr>
                          <m:nor/>
                        </m:rPr>
                        <a:rPr lang="en-US" sz="4000" i="1">
                          <a:solidFill>
                            <a:prstClr val="black"/>
                          </a:solidFill>
                          <a:latin typeface="Cambria Math" panose="02040503050406030204" pitchFamily="18" charset="0"/>
                        </a:rPr>
                        <m:t>  </m:t>
                      </m:r>
                      <m:r>
                        <a:rPr lang="en-US" sz="4000" b="0" i="1" smtClean="0">
                          <a:solidFill>
                            <a:prstClr val="black"/>
                          </a:solidFill>
                          <a:latin typeface="Cambria Math" panose="02040503050406030204" pitchFamily="18" charset="0"/>
                        </a:rPr>
                        <m:t>𝐵</m:t>
                      </m:r>
                      <m:r>
                        <a:rPr lang="en-US" sz="4000" i="1">
                          <a:solidFill>
                            <a:prstClr val="black"/>
                          </a:solidFill>
                          <a:latin typeface="Cambria Math" panose="02040503050406030204" pitchFamily="18" charset="0"/>
                        </a:rPr>
                        <m:t>𝐺</m:t>
                      </m:r>
                      <m:r>
                        <a:rPr lang="en-US" sz="4000">
                          <a:solidFill>
                            <a:prstClr val="black"/>
                          </a:solidFill>
                          <a:latin typeface="Cambria Math" panose="02040503050406030204" pitchFamily="18" charset="0"/>
                        </a:rPr>
                        <m:t>=2</m:t>
                      </m:r>
                      <m:r>
                        <a:rPr lang="en-US" sz="4000" i="1">
                          <a:solidFill>
                            <a:prstClr val="black"/>
                          </a:solidFill>
                          <a:latin typeface="Cambria Math" panose="02040503050406030204" pitchFamily="18" charset="0"/>
                        </a:rPr>
                        <m:t>𝐺</m:t>
                      </m:r>
                      <m:r>
                        <a:rPr lang="en-US" sz="4000" b="0" i="1" smtClean="0">
                          <a:solidFill>
                            <a:prstClr val="black"/>
                          </a:solidFill>
                          <a:latin typeface="Cambria Math" panose="02040503050406030204" pitchFamily="18" charset="0"/>
                        </a:rPr>
                        <m:t>𝑁</m:t>
                      </m:r>
                    </m:oMath>
                  </m:oMathPara>
                </a14:m>
                <a:endParaRPr lang="en-US" sz="4000" dirty="0">
                  <a:solidFill>
                    <a:prstClr val="black"/>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13542784" y="8826233"/>
                <a:ext cx="3402726" cy="707886"/>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7610916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fade">
                                      <p:cBhvr>
                                        <p:cTn id="33" dur="500"/>
                                        <p:tgtEl>
                                          <p:spTgt spid="1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randombar(horizontal)">
                                      <p:cBhvr>
                                        <p:cTn id="43" dur="500"/>
                                        <p:tgtEl>
                                          <p:spTgt spid="18"/>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2" grpId="0"/>
      <p:bldP spid="13" grpId="0" animBg="1"/>
      <p:bldP spid="18" grpId="0"/>
      <p:bldP spid="19"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LUYỆN TẬP</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304800" y="101727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9" name="TextBox 8"/>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9.21 </a:t>
            </a:r>
            <a:r>
              <a:rPr lang="en-US" sz="4500" b="1" dirty="0">
                <a:solidFill>
                  <a:srgbClr val="FF0000"/>
                </a:solidFill>
                <a:latin typeface="Arial" panose="020B0604020202020204" pitchFamily="34" charset="0"/>
                <a:cs typeface="Arial" panose="020B0604020202020204" pitchFamily="34" charset="0"/>
              </a:rPr>
              <a:t>(Tr76) </a:t>
            </a:r>
          </a:p>
        </p:txBody>
      </p:sp>
      <p:sp>
        <p:nvSpPr>
          <p:cNvPr id="5" name="Rectangle 4"/>
          <p:cNvSpPr/>
          <p:nvPr/>
        </p:nvSpPr>
        <p:spPr>
          <a:xfrm>
            <a:off x="685800" y="1943100"/>
            <a:ext cx="16992600" cy="4708981"/>
          </a:xfrm>
          <a:prstGeom prst="rect">
            <a:avLst/>
          </a:prstGeom>
        </p:spPr>
        <p:txBody>
          <a:bodyPr wrap="square">
            <a:spAutoFit/>
          </a:bodyPr>
          <a:lstStyle/>
          <a:p>
            <a:pPr algn="just">
              <a:lnSpc>
                <a:spcPct val="150000"/>
              </a:lnSpc>
            </a:pPr>
            <a:r>
              <a:rPr lang="vi-VN" sz="4000" dirty="0">
                <a:solidFill>
                  <a:srgbClr val="000000"/>
                </a:solidFill>
              </a:rPr>
              <a:t>Chứng minh rằng:</a:t>
            </a:r>
          </a:p>
          <a:p>
            <a:pPr algn="just">
              <a:lnSpc>
                <a:spcPct val="150000"/>
              </a:lnSpc>
            </a:pPr>
            <a:r>
              <a:rPr lang="vi-VN" sz="4000" dirty="0">
                <a:solidFill>
                  <a:srgbClr val="000000"/>
                </a:solidFill>
              </a:rPr>
              <a:t>a) Trong một tam giác cân, hai đường trung tuyến ứng với hai cạnh bên là hai đoạn thẳng bằng nhau.</a:t>
            </a:r>
          </a:p>
          <a:p>
            <a:pPr algn="just">
              <a:lnSpc>
                <a:spcPct val="150000"/>
              </a:lnSpc>
            </a:pPr>
            <a:r>
              <a:rPr lang="vi-VN" sz="4000" dirty="0">
                <a:solidFill>
                  <a:srgbClr val="000000"/>
                </a:solidFill>
              </a:rPr>
              <a:t>b) Ngược lại, nếu tam giác có hai đường trung tuyến bằng nhau thì tam giác đó cân.</a:t>
            </a:r>
            <a:endParaRPr lang="vi-VN" sz="4000" b="0" i="0" dirty="0">
              <a:solidFill>
                <a:srgbClr val="000000"/>
              </a:solidFill>
              <a:effectLst/>
            </a:endParaRPr>
          </a:p>
        </p:txBody>
      </p:sp>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48143" y="6848507"/>
            <a:ext cx="3372714" cy="3273879"/>
          </a:xfrm>
          <a:prstGeom prst="rect">
            <a:avLst/>
          </a:prstGeom>
        </p:spPr>
      </p:pic>
      <p:sp>
        <p:nvSpPr>
          <p:cNvPr id="7" name="Rectangle 6"/>
          <p:cNvSpPr/>
          <p:nvPr/>
        </p:nvSpPr>
        <p:spPr>
          <a:xfrm>
            <a:off x="5181600" y="6848507"/>
            <a:ext cx="784189" cy="707886"/>
          </a:xfrm>
          <a:prstGeom prst="rect">
            <a:avLst/>
          </a:prstGeom>
        </p:spPr>
        <p:txBody>
          <a:bodyPr wrap="none">
            <a:spAutoFit/>
          </a:bodyPr>
          <a:lstStyle/>
          <a:p>
            <a:r>
              <a:rPr lang="vi-VN" sz="4000" dirty="0">
                <a:solidFill>
                  <a:srgbClr val="000000"/>
                </a:solidFill>
              </a:rPr>
              <a:t>a) </a:t>
            </a:r>
            <a:endParaRPr lang="en-US" sz="4000" dirty="0"/>
          </a:p>
        </p:txBody>
      </p:sp>
      <p:pic>
        <p:nvPicPr>
          <p:cNvPr id="13" name="Picture 8"/>
          <p:cNvPicPr>
            <a:picLocks noChangeAspect="1"/>
          </p:cNvPicPr>
          <p:nvPr/>
        </p:nvPicPr>
        <p:blipFill>
          <a:blip r:embed="rId11"/>
          <a:srcRect/>
          <a:stretch>
            <a:fillRect/>
          </a:stretch>
        </p:blipFill>
        <p:spPr>
          <a:xfrm>
            <a:off x="15544800" y="7788045"/>
            <a:ext cx="1579528" cy="2354576"/>
          </a:xfrm>
          <a:prstGeom prst="rect">
            <a:avLst/>
          </a:prstGeom>
        </p:spPr>
      </p:pic>
    </p:spTree>
    <p:extLst>
      <p:ext uri="{BB962C8B-B14F-4D97-AF65-F5344CB8AC3E}">
        <p14:creationId xmlns:p14="http://schemas.microsoft.com/office/powerpoint/2010/main" val="21687776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9200" y="10041152"/>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8"/>
              </a:ext>
            </a:extLst>
          </a:blip>
          <a:srcRect/>
          <a:stretch>
            <a:fillRect/>
          </a:stretch>
        </p:blipFill>
        <p:spPr>
          <a:xfrm>
            <a:off x="685800" y="8654506"/>
            <a:ext cx="1595560" cy="1360578"/>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078200" y="-198790"/>
            <a:ext cx="1676400" cy="1571624"/>
          </a:xfrm>
          <a:prstGeom prst="rect">
            <a:avLst/>
          </a:prstGeom>
        </p:spPr>
      </p:pic>
      <p:sp>
        <p:nvSpPr>
          <p:cNvPr id="9" name="Oval Callout 8"/>
          <p:cNvSpPr/>
          <p:nvPr/>
        </p:nvSpPr>
        <p:spPr>
          <a:xfrm>
            <a:off x="8150071" y="293123"/>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0" name="Picture 9"/>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38200" y="1245936"/>
            <a:ext cx="4495800" cy="4099218"/>
          </a:xfrm>
          <a:prstGeom prst="rect">
            <a:avLst/>
          </a:prstGeom>
        </p:spPr>
      </p:pic>
      <p:sp>
        <p:nvSpPr>
          <p:cNvPr id="11" name="Rectangle 10"/>
          <p:cNvSpPr/>
          <p:nvPr/>
        </p:nvSpPr>
        <p:spPr>
          <a:xfrm>
            <a:off x="1143000" y="587022"/>
            <a:ext cx="831542" cy="707886"/>
          </a:xfrm>
          <a:prstGeom prst="rect">
            <a:avLst/>
          </a:prstGeom>
        </p:spPr>
        <p:txBody>
          <a:bodyPr wrap="square">
            <a:spAutoFit/>
          </a:bodyPr>
          <a:lstStyle/>
          <a:p>
            <a:r>
              <a:rPr lang="vi-VN" sz="4000" dirty="0">
                <a:solidFill>
                  <a:srgbClr val="000000"/>
                </a:solidFill>
              </a:rPr>
              <a:t>a) </a:t>
            </a:r>
            <a:endParaRPr lang="en-US" sz="4000" dirty="0"/>
          </a:p>
        </p:txBody>
      </p:sp>
      <p:sp>
        <p:nvSpPr>
          <p:cNvPr id="16" name="Rectangle 15"/>
          <p:cNvSpPr/>
          <p:nvPr/>
        </p:nvSpPr>
        <p:spPr>
          <a:xfrm>
            <a:off x="5791200" y="1294908"/>
            <a:ext cx="14097000" cy="3067506"/>
          </a:xfrm>
          <a:prstGeom prst="rect">
            <a:avLst/>
          </a:prstGeom>
        </p:spPr>
        <p:txBody>
          <a:bodyPr wrap="square">
            <a:spAutoFit/>
          </a:bodyPr>
          <a:lstStyle/>
          <a:p>
            <a:pPr>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 ABC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 </a:t>
            </a:r>
            <a:endParaRPr lang="en-US" sz="4000" dirty="0">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BD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CE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E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AB, </a:t>
            </a:r>
          </a:p>
          <a:p>
            <a:pPr>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D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AC</a:t>
            </a:r>
            <a:endParaRPr lang="en-US" sz="4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Rectangle 16"/>
              <p:cNvSpPr/>
              <p:nvPr/>
            </p:nvSpPr>
            <p:spPr>
              <a:xfrm>
                <a:off x="4267200" y="5829300"/>
                <a:ext cx="9144000" cy="3817007"/>
              </a:xfrm>
              <a:prstGeom prst="rect">
                <a:avLst/>
              </a:prstGeom>
            </p:spPr>
            <p:txBody>
              <a:bodyPr>
                <a:spAutoFit/>
              </a:bodyPr>
              <a:lstStyle/>
              <a:p>
                <a:pPr algn="ctr">
                  <a:lnSpc>
                    <a:spcPct val="150000"/>
                  </a:lnSpc>
                </a:pPr>
                <a:r>
                  <a:rPr lang="en-US" sz="4000" dirty="0" err="1" smtClean="0">
                    <a:effectLst/>
                    <a:latin typeface="Arial" panose="020B0604020202020204" pitchFamily="34" charset="0"/>
                    <a:ea typeface="Calibri" panose="020F0502020204030204" pitchFamily="34" charset="0"/>
                    <a:cs typeface="Arial" panose="020B0604020202020204" pitchFamily="34" charset="0"/>
                  </a:rPr>
                  <a:t>Xét</a:t>
                </a:r>
                <a:r>
                  <a:rPr lang="en-US" sz="4000" dirty="0">
                    <a:effectLst/>
                    <a:latin typeface="Arial" panose="020B0604020202020204" pitchFamily="34" charset="0"/>
                    <a:ea typeface="Calibri" panose="020F0502020204030204" pitchFamily="34" charset="0"/>
                    <a:cs typeface="Arial" panose="020B0604020202020204" pitchFamily="34" charset="0"/>
                  </a:rPr>
                  <a:t> ∆ ABD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 ACE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AE=AD (</a:t>
                </a:r>
                <a:r>
                  <a:rPr lang="en-US" sz="4000" dirty="0" err="1">
                    <a:effectLst/>
                    <a:latin typeface="Arial" panose="020B0604020202020204" pitchFamily="34" charset="0"/>
                    <a:ea typeface="Calibri" panose="020F0502020204030204" pitchFamily="34" charset="0"/>
                    <a:cs typeface="Arial" panose="020B0604020202020204" pitchFamily="34" charset="0"/>
                  </a:rPr>
                  <a:t>cmt</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ctr">
                  <a:lnSpc>
                    <a:spcPct val="150000"/>
                  </a:lnSpc>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chung</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AB= AC (</a:t>
                </a:r>
                <a:r>
                  <a:rPr lang="en-US" sz="4000" dirty="0" err="1">
                    <a:effectLst/>
                    <a:latin typeface="Arial" panose="020B0604020202020204" pitchFamily="34" charset="0"/>
                    <a:ea typeface="Calibri" panose="020F0502020204030204" pitchFamily="34" charset="0"/>
                    <a:cs typeface="Arial" panose="020B0604020202020204" pitchFamily="34" charset="0"/>
                  </a:rPr>
                  <a:t>cmt</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267200" y="5829300"/>
                <a:ext cx="9144000" cy="3817007"/>
              </a:xfrm>
              <a:prstGeom prst="rect">
                <a:avLst/>
              </a:prstGeom>
              <a:blipFill>
                <a:blip r:embed="rId45"/>
                <a:stretch>
                  <a:fillRect b="-30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11201400" y="1286422"/>
                <a:ext cx="2694520" cy="1015663"/>
              </a:xfrm>
              <a:prstGeom prst="rect">
                <a:avLst/>
              </a:prstGeom>
            </p:spPr>
            <p:txBody>
              <a:bodyPr wrap="none">
                <a:spAutoFit/>
              </a:bodyPr>
              <a:lstStyle/>
              <a:p>
                <a:pPr lvl="0" algn="ctr">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AB = AC</a:t>
                </a:r>
              </a:p>
            </p:txBody>
          </p:sp>
        </mc:Choice>
        <mc:Fallback xmlns="">
          <p:sp>
            <p:nvSpPr>
              <p:cNvPr id="18" name="Rectangle 17"/>
              <p:cNvSpPr>
                <a:spLocks noRot="1" noChangeAspect="1" noMove="1" noResize="1" noEditPoints="1" noAdjustHandles="1" noChangeArrowheads="1" noChangeShapeType="1" noTextEdit="1"/>
              </p:cNvSpPr>
              <p:nvPr/>
            </p:nvSpPr>
            <p:spPr>
              <a:xfrm>
                <a:off x="11201400" y="1286422"/>
                <a:ext cx="2694520" cy="1015663"/>
              </a:xfrm>
              <a:prstGeom prst="rect">
                <a:avLst/>
              </a:prstGeom>
              <a:blipFill>
                <a:blip r:embed="rId46"/>
                <a:stretch>
                  <a:fillRect r="-7240" b="-13772"/>
                </a:stretch>
              </a:blipFill>
            </p:spPr>
            <p:txBody>
              <a:bodyPr/>
              <a:lstStyle/>
              <a:p>
                <a:r>
                  <a:rPr lang="en-US">
                    <a:noFill/>
                  </a:rPr>
                  <a:t> </a:t>
                </a:r>
              </a:p>
            </p:txBody>
          </p:sp>
        </mc:Fallback>
      </mc:AlternateContent>
      <p:sp>
        <p:nvSpPr>
          <p:cNvPr id="19" name="Rectangle 18"/>
          <p:cNvSpPr/>
          <p:nvPr/>
        </p:nvSpPr>
        <p:spPr>
          <a:xfrm>
            <a:off x="5791200" y="4432566"/>
            <a:ext cx="1125629" cy="901593"/>
          </a:xfrm>
          <a:prstGeom prst="rect">
            <a:avLst/>
          </a:prstGeom>
        </p:spPr>
        <p:txBody>
          <a:bodyPr wrap="none">
            <a:spAutoFit/>
          </a:bodyPr>
          <a:lstStyle/>
          <a:p>
            <a:pPr lvl="0" algn="ctr">
              <a:lnSpc>
                <a:spcPct val="150000"/>
              </a:lnSpc>
              <a:spcAft>
                <a:spcPts val="800"/>
              </a:spcAft>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Rectangle 19"/>
              <p:cNvSpPr/>
              <p:nvPr/>
            </p:nvSpPr>
            <p:spPr>
              <a:xfrm>
                <a:off x="6916829" y="4322507"/>
                <a:ext cx="525823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𝐴𝐸</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1">
                          <a:latin typeface="Cambria Math" panose="02040503050406030204" pitchFamily="18" charset="0"/>
                        </a:rPr>
                        <m:t>𝐴𝐵</m:t>
                      </m:r>
                      <m:r>
                        <a:rPr lang="en-US" sz="4000" i="0">
                          <a:latin typeface="Cambria Math" panose="02040503050406030204" pitchFamily="18" charset="0"/>
                        </a:rPr>
                        <m:t>.</m:t>
                      </m:r>
                      <m:r>
                        <a:rPr lang="en-US" sz="4000" i="1">
                          <a:latin typeface="Cambria Math" panose="02040503050406030204" pitchFamily="18" charset="0"/>
                        </a:rPr>
                        <m:t>𝐴𝐷</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1">
                          <a:latin typeface="Cambria Math" panose="02040503050406030204" pitchFamily="18" charset="0"/>
                        </a:rPr>
                        <m:t>𝐴𝐶</m:t>
                      </m:r>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6916829" y="4322507"/>
                <a:ext cx="5258234" cy="1244828"/>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2292540" y="4403401"/>
                <a:ext cx="2694520" cy="1015663"/>
              </a:xfrm>
              <a:prstGeom prst="rect">
                <a:avLst/>
              </a:prstGeom>
            </p:spPr>
            <p:txBody>
              <a:bodyPr wrap="none">
                <a:spAutoFit/>
              </a:bodyPr>
              <a:lstStyle/>
              <a:p>
                <a:pPr lvl="0" algn="ctr">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AE =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AD</a:t>
                </a:r>
              </a:p>
            </p:txBody>
          </p:sp>
        </mc:Choice>
        <mc:Fallback xmlns="">
          <p:sp>
            <p:nvSpPr>
              <p:cNvPr id="22" name="Rectangle 21"/>
              <p:cNvSpPr>
                <a:spLocks noRot="1" noChangeAspect="1" noMove="1" noResize="1" noEditPoints="1" noAdjustHandles="1" noChangeArrowheads="1" noChangeShapeType="1" noTextEdit="1"/>
              </p:cNvSpPr>
              <p:nvPr/>
            </p:nvSpPr>
            <p:spPr>
              <a:xfrm>
                <a:off x="12292540" y="4403401"/>
                <a:ext cx="2694520" cy="1015663"/>
              </a:xfrm>
              <a:prstGeom prst="rect">
                <a:avLst/>
              </a:prstGeom>
              <a:blipFill>
                <a:blip r:embed="rId48"/>
                <a:stretch>
                  <a:fillRect r="-7223" b="-1377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8702040" y="7873972"/>
                <a:ext cx="9144000" cy="1938992"/>
              </a:xfrm>
              <a:prstGeom prst="rect">
                <a:avLst/>
              </a:prstGeom>
            </p:spPr>
            <p:txBody>
              <a:bodyPr>
                <a:spAutoFit/>
              </a:bodyPr>
              <a:lstStyle/>
              <a:p>
                <a:pPr lvl="0" algn="ctr">
                  <a:lnSpc>
                    <a:spcPct val="150000"/>
                  </a:lnSpc>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BD =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CE </a:t>
                </a:r>
                <a:endPar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a:lnSpc>
                    <a:spcPct val="150000"/>
                  </a:lnSpc>
                  <a:spcAft>
                    <a:spcPts val="800"/>
                  </a:spcAft>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2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tương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ứng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8702040" y="7873972"/>
                <a:ext cx="9144000" cy="1938992"/>
              </a:xfrm>
              <a:prstGeom prst="rect">
                <a:avLst/>
              </a:prstGeom>
              <a:blipFill>
                <a:blip r:embed="rId49"/>
                <a:stretch>
                  <a:fillRect b="-6918"/>
                </a:stretch>
              </a:blipFill>
            </p:spPr>
            <p:txBody>
              <a:bodyPr/>
              <a:lstStyle/>
              <a:p>
                <a:r>
                  <a:rPr lang="en-US">
                    <a:noFill/>
                  </a:rPr>
                  <a:t> </a:t>
                </a:r>
              </a:p>
            </p:txBody>
          </p:sp>
        </mc:Fallback>
      </mc:AlternateContent>
      <p:sp>
        <p:nvSpPr>
          <p:cNvPr id="24" name="Right Brace 23"/>
          <p:cNvSpPr/>
          <p:nvPr/>
        </p:nvSpPr>
        <p:spPr>
          <a:xfrm>
            <a:off x="11201400" y="6972300"/>
            <a:ext cx="533400" cy="250936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Rectangle 24"/>
              <p:cNvSpPr/>
              <p:nvPr/>
            </p:nvSpPr>
            <p:spPr>
              <a:xfrm>
                <a:off x="11875029" y="6896100"/>
                <a:ext cx="6031971" cy="1015663"/>
              </a:xfrm>
              <a:prstGeom prst="rect">
                <a:avLst/>
              </a:prstGeom>
            </p:spPr>
            <p:txBody>
              <a:bodyPr wrap="none">
                <a:spAutoFit/>
              </a:bodyPr>
              <a:lstStyle/>
              <a:p>
                <a:pPr lvl="0" algn="ctr">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ABD  = ∆ ACE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c.g.c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5" name="Rectangle 24"/>
              <p:cNvSpPr>
                <a:spLocks noRot="1" noChangeAspect="1" noMove="1" noResize="1" noEditPoints="1" noAdjustHandles="1" noChangeArrowheads="1" noChangeShapeType="1" noTextEdit="1"/>
              </p:cNvSpPr>
              <p:nvPr/>
            </p:nvSpPr>
            <p:spPr>
              <a:xfrm>
                <a:off x="11875029" y="6896100"/>
                <a:ext cx="6031971" cy="1015663"/>
              </a:xfrm>
              <a:prstGeom prst="rect">
                <a:avLst/>
              </a:prstGeom>
              <a:blipFill>
                <a:blip r:embed="rId50"/>
                <a:stretch>
                  <a:fillRect r="-3030" b="-13772"/>
                </a:stretch>
              </a:blipFill>
            </p:spPr>
            <p:txBody>
              <a:bodyPr/>
              <a:lstStyle/>
              <a:p>
                <a:r>
                  <a:rPr lang="en-US">
                    <a:noFill/>
                  </a:rPr>
                  <a:t> </a:t>
                </a:r>
              </a:p>
            </p:txBody>
          </p:sp>
        </mc:Fallback>
      </mc:AlternateContent>
    </p:spTree>
    <p:extLst>
      <p:ext uri="{BB962C8B-B14F-4D97-AF65-F5344CB8AC3E}">
        <p14:creationId xmlns:p14="http://schemas.microsoft.com/office/powerpoint/2010/main" val="2959517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fade">
                                      <p:cBhvr>
                                        <p:cTn id="20" dur="500"/>
                                        <p:tgtEl>
                                          <p:spTgt spid="1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xEl>
                                              <p:pRg st="1" end="1"/>
                                            </p:txEl>
                                          </p:spTgt>
                                        </p:tgtEl>
                                        <p:attrNameLst>
                                          <p:attrName>style.visibility</p:attrName>
                                        </p:attrNameLst>
                                      </p:cBhvr>
                                      <p:to>
                                        <p:strVal val="visible"/>
                                      </p:to>
                                    </p:set>
                                    <p:animEffect transition="in" filter="fade">
                                      <p:cBhvr>
                                        <p:cTn id="30" dur="500"/>
                                        <p:tgtEl>
                                          <p:spTgt spid="16">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xEl>
                                              <p:pRg st="2" end="2"/>
                                            </p:txEl>
                                          </p:spTgt>
                                        </p:tgtEl>
                                        <p:attrNameLst>
                                          <p:attrName>style.visibility</p:attrName>
                                        </p:attrNameLst>
                                      </p:cBhvr>
                                      <p:to>
                                        <p:strVal val="visible"/>
                                      </p:to>
                                    </p:set>
                                    <p:animEffect transition="in" filter="fade">
                                      <p:cBhvr>
                                        <p:cTn id="33" dur="500"/>
                                        <p:tgtEl>
                                          <p:spTgt spid="1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randombar(horizontal)">
                                      <p:cBhvr>
                                        <p:cTn id="38" dur="500"/>
                                        <p:tgtEl>
                                          <p:spTgt spid="19"/>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randombar(horizont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down)">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fade">
                                      <p:cBhvr>
                                        <p:cTn id="51" dur="500"/>
                                        <p:tgtEl>
                                          <p:spTgt spid="17">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7">
                                            <p:txEl>
                                              <p:pRg st="1" end="1"/>
                                            </p:txEl>
                                          </p:spTgt>
                                        </p:tgtEl>
                                        <p:attrNameLst>
                                          <p:attrName>style.visibility</p:attrName>
                                        </p:attrNameLst>
                                      </p:cBhvr>
                                      <p:to>
                                        <p:strVal val="visible"/>
                                      </p:to>
                                    </p:set>
                                    <p:animEffect transition="in" filter="barn(inVertical)">
                                      <p:cBhvr>
                                        <p:cTn id="56" dur="500"/>
                                        <p:tgtEl>
                                          <p:spTgt spid="17">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7">
                                            <p:txEl>
                                              <p:pRg st="2" end="2"/>
                                            </p:txEl>
                                          </p:spTgt>
                                        </p:tgtEl>
                                        <p:attrNameLst>
                                          <p:attrName>style.visibility</p:attrName>
                                        </p:attrNameLst>
                                      </p:cBhvr>
                                      <p:to>
                                        <p:strVal val="visible"/>
                                      </p:to>
                                    </p:set>
                                    <p:animEffect transition="in" filter="fade">
                                      <p:cBhvr>
                                        <p:cTn id="61" dur="500"/>
                                        <p:tgtEl>
                                          <p:spTgt spid="17">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nodeType="clickEffect">
                                  <p:stCondLst>
                                    <p:cond delay="0"/>
                                  </p:stCondLst>
                                  <p:childTnLst>
                                    <p:set>
                                      <p:cBhvr>
                                        <p:cTn id="65"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66" dur="500"/>
                                        <p:tgtEl>
                                          <p:spTgt spid="17">
                                            <p:txEl>
                                              <p:pRg st="3" end="3"/>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3">
                                            <p:txEl>
                                              <p:pRg st="0" end="0"/>
                                            </p:txEl>
                                          </p:spTgt>
                                        </p:tgtEl>
                                        <p:attrNameLst>
                                          <p:attrName>style.visibility</p:attrName>
                                        </p:attrNameLst>
                                      </p:cBhvr>
                                      <p:to>
                                        <p:strVal val="visible"/>
                                      </p:to>
                                    </p:set>
                                    <p:animEffect transition="in" filter="wipe(down)">
                                      <p:cBhvr>
                                        <p:cTn id="79" dur="500"/>
                                        <p:tgtEl>
                                          <p:spTgt spid="23">
                                            <p:txEl>
                                              <p:pRg st="0" end="0"/>
                                            </p:txEl>
                                          </p:spTgt>
                                        </p:tgtEl>
                                      </p:cBhvr>
                                    </p:animEffect>
                                  </p:childTnLst>
                                </p:cTn>
                              </p:par>
                              <p:par>
                                <p:cTn id="80" presetID="22" presetClass="entr" presetSubtype="4" fill="hold" nodeType="withEffect">
                                  <p:stCondLst>
                                    <p:cond delay="0"/>
                                  </p:stCondLst>
                                  <p:childTnLst>
                                    <p:set>
                                      <p:cBhvr>
                                        <p:cTn id="81" dur="1" fill="hold">
                                          <p:stCondLst>
                                            <p:cond delay="0"/>
                                          </p:stCondLst>
                                        </p:cTn>
                                        <p:tgtEl>
                                          <p:spTgt spid="23">
                                            <p:txEl>
                                              <p:pRg st="1" end="1"/>
                                            </p:txEl>
                                          </p:spTgt>
                                        </p:tgtEl>
                                        <p:attrNameLst>
                                          <p:attrName>style.visibility</p:attrName>
                                        </p:attrNameLst>
                                      </p:cBhvr>
                                      <p:to>
                                        <p:strVal val="visible"/>
                                      </p:to>
                                    </p:set>
                                    <p:animEffect transition="in" filter="wipe(down)">
                                      <p:cBhvr>
                                        <p:cTn id="82"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8" grpId="0"/>
      <p:bldP spid="19" grpId="0"/>
      <p:bldP spid="20" grpId="0"/>
      <p:bldP spid="22" grpId="0"/>
      <p:bldP spid="24" grpId="0" animBg="1"/>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14400" y="597240"/>
            <a:ext cx="20574000" cy="721326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360939" y="97917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3" name="Picture 5"/>
          <p:cNvPicPr>
            <a:picLocks noChangeAspect="1"/>
          </p:cNvPicPr>
          <p:nvPr/>
        </p:nvPicPr>
        <p:blipFill>
          <a:blip r:embed="rId2"/>
          <a:srcRect/>
          <a:stretch>
            <a:fillRect/>
          </a:stretch>
        </p:blipFill>
        <p:spPr>
          <a:xfrm>
            <a:off x="7467600" y="7658100"/>
            <a:ext cx="3695700" cy="2391426"/>
          </a:xfrm>
          <a:prstGeom prst="rect">
            <a:avLst/>
          </a:prstGeom>
        </p:spPr>
      </p:pic>
      <p:sp>
        <p:nvSpPr>
          <p:cNvPr id="9" name="Rectangle 8"/>
          <p:cNvSpPr/>
          <p:nvPr/>
        </p:nvSpPr>
        <p:spPr>
          <a:xfrm>
            <a:off x="1382340" y="526346"/>
            <a:ext cx="15229260" cy="3093154"/>
          </a:xfrm>
          <a:prstGeom prst="rect">
            <a:avLst/>
          </a:prstGeom>
        </p:spPr>
        <p:txBody>
          <a:bodyPr wrap="square">
            <a:spAutoFit/>
          </a:bodyPr>
          <a:lstStyle/>
          <a:p>
            <a:pPr lvl="0" algn="ctr">
              <a:lnSpc>
                <a:spcPct val="150000"/>
              </a:lnSpc>
              <a:defRPr/>
            </a:pPr>
            <a:r>
              <a:rPr lang="vi-VN" sz="6500" b="1" kern="0" dirty="0">
                <a:solidFill>
                  <a:srgbClr val="FF0000"/>
                </a:solidFill>
              </a:rPr>
              <a:t>CHƯƠNG IX. QUAN HỆ GIỮA CÁC YẾU TỐ TRONG MỘT TAM GIÁC</a:t>
            </a:r>
            <a:endParaRPr lang="en-US" sz="6500" b="1" kern="0" dirty="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524000" y="3609070"/>
            <a:ext cx="15316200" cy="3744230"/>
          </a:xfrm>
          <a:prstGeom prst="rect">
            <a:avLst/>
          </a:prstGeom>
        </p:spPr>
        <p:txBody>
          <a:bodyPr wrap="square">
            <a:spAutoFit/>
          </a:bodyPr>
          <a:lstStyle/>
          <a:p>
            <a:pPr lvl="0" algn="ctr">
              <a:lnSpc>
                <a:spcPct val="150000"/>
              </a:lnSpc>
              <a:defRPr/>
            </a:pPr>
            <a:r>
              <a:rPr lang="vi-VN" sz="5500" b="1" kern="0" dirty="0">
                <a:solidFill>
                  <a:schemeClr val="accent1"/>
                </a:solidFill>
                <a:ea typeface="Calibri" panose="020F0502020204030204" pitchFamily="34" charset="0"/>
                <a:cs typeface="Arial" panose="020B0604020202020204" pitchFamily="34" charset="0"/>
              </a:rPr>
              <a:t>BÀI 34: SỰ ĐỒNG QUY CỦA BA ĐƯỜNG TRUNG TUYẾN, BA ĐƯỜNG PHÂN GIÁC TRONG MỘT TAM GIÁC</a:t>
            </a:r>
            <a:endParaRPr kumimoji="0" lang="en-US" sz="5500" b="1" i="0" u="none" strike="noStrike" kern="0" cap="none" spc="0" normalizeH="0" baseline="0" noProof="0" dirty="0" smtClean="0">
              <a:ln>
                <a:noFill/>
              </a:ln>
              <a:solidFill>
                <a:schemeClr val="accent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418211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9486900"/>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8"/>
              </a:ext>
            </a:extLst>
          </a:blip>
          <a:srcRect/>
          <a:stretch>
            <a:fillRect/>
          </a:stretch>
        </p:blipFill>
        <p:spPr>
          <a:xfrm>
            <a:off x="685800" y="7962900"/>
            <a:ext cx="1595560" cy="1360578"/>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078200" y="-198790"/>
            <a:ext cx="1676400" cy="1571624"/>
          </a:xfrm>
          <a:prstGeom prst="rect">
            <a:avLst/>
          </a:prstGeom>
        </p:spPr>
      </p:pic>
      <p:sp>
        <p:nvSpPr>
          <p:cNvPr id="9" name="Oval Callout 8"/>
          <p:cNvSpPr/>
          <p:nvPr/>
        </p:nvSpPr>
        <p:spPr>
          <a:xfrm>
            <a:off x="8150071" y="763292"/>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p:cNvSpPr/>
          <p:nvPr/>
        </p:nvSpPr>
        <p:spPr>
          <a:xfrm>
            <a:off x="1143000" y="869188"/>
            <a:ext cx="831542"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b</a:t>
            </a:r>
            <a:r>
              <a:rPr kumimoji="0" lang="vi-VN"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457200" y="2019174"/>
            <a:ext cx="4495800" cy="4267326"/>
          </a:xfrm>
          <a:prstGeom prst="rect">
            <a:avLst/>
          </a:prstGeom>
        </p:spPr>
      </p:pic>
      <p:sp>
        <p:nvSpPr>
          <p:cNvPr id="6" name="Rectangle 5"/>
          <p:cNvSpPr/>
          <p:nvPr/>
        </p:nvSpPr>
        <p:spPr>
          <a:xfrm>
            <a:off x="5431795" y="1943100"/>
            <a:ext cx="12457436" cy="901593"/>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O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CE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BD</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1" name="Right Brace 20"/>
          <p:cNvSpPr/>
          <p:nvPr/>
        </p:nvSpPr>
        <p:spPr>
          <a:xfrm>
            <a:off x="11747356" y="6022839"/>
            <a:ext cx="507415" cy="211663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7" name="Rectangle 6"/>
              <p:cNvSpPr/>
              <p:nvPr/>
            </p:nvSpPr>
            <p:spPr>
              <a:xfrm>
                <a:off x="5454470" y="5689934"/>
                <a:ext cx="617867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𝐵𝑂</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𝐵𝐷</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𝑂𝐷</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𝐵𝐷</m:t>
                      </m:r>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5454470" y="5689934"/>
                <a:ext cx="6178679" cy="1248803"/>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6054587" y="7158924"/>
                <a:ext cx="541019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𝐶𝑂</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𝐶𝐸</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𝑂𝐸</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𝐶𝐸</m:t>
                      </m:r>
                    </m:oMath>
                  </m:oMathPara>
                </a14:m>
                <a:endParaRPr lang="en-US" sz="4000" dirty="0"/>
              </a:p>
            </p:txBody>
          </p:sp>
        </mc:Choice>
        <mc:Fallback xmlns="">
          <p:sp>
            <p:nvSpPr>
              <p:cNvPr id="8" name="Rectangle 7"/>
              <p:cNvSpPr>
                <a:spLocks noRot="1" noChangeAspect="1" noMove="1" noResize="1" noEditPoints="1" noAdjustHandles="1" noChangeArrowheads="1" noChangeShapeType="1" noTextEdit="1"/>
              </p:cNvSpPr>
              <p:nvPr/>
            </p:nvSpPr>
            <p:spPr>
              <a:xfrm>
                <a:off x="6054587" y="7158924"/>
                <a:ext cx="5410199" cy="1248803"/>
              </a:xfrm>
              <a:prstGeom prst="rect">
                <a:avLst/>
              </a:prstGeom>
              <a:blipFill>
                <a:blip r:embed="rId4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2351551" y="6065491"/>
                <a:ext cx="3048463" cy="1015663"/>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𝐶𝐸</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𝐵𝐷</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2351551" y="6065491"/>
                <a:ext cx="3048463" cy="1015663"/>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12496800" y="6933077"/>
                <a:ext cx="5091971" cy="901593"/>
              </a:xfrm>
              <a:prstGeom prst="rect">
                <a:avLst/>
              </a:prstGeom>
            </p:spPr>
            <p:txBody>
              <a:bodyPr wrap="none">
                <a:spAutoFit/>
              </a:bodyPr>
              <a:lstStyle/>
              <a:p>
                <a:pPr lvl="0">
                  <a:lnSpc>
                    <a:spcPct val="150000"/>
                  </a:lnSpc>
                </a:pPr>
                <a14:m>
                  <m:oMath xmlns:m="http://schemas.openxmlformats.org/officeDocument/2006/math">
                    <m: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𝐵𝑂</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𝐶𝑂</m:t>
                    </m:r>
                    <m:r>
                      <a:rPr lang="en-US" sz="4000" b="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𝑂𝐷</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𝑂𝐸</m:t>
                    </m:r>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2496800" y="6933077"/>
                <a:ext cx="5091971" cy="901593"/>
              </a:xfrm>
              <a:prstGeom prst="rect">
                <a:avLst/>
              </a:prstGeom>
              <a:blipFill>
                <a:blip r:embed="rId4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5454470" y="4352536"/>
                <a:ext cx="10828014" cy="1015663"/>
              </a:xfrm>
              <a:prstGeom prst="rect">
                <a:avLst/>
              </a:prstGeom>
            </p:spPr>
            <p:txBody>
              <a:bodyPr wrap="square">
                <a:spAutoFit/>
              </a:bodyPr>
              <a:lstStyle/>
              <a:p>
                <a:pPr lvl="0">
                  <a:lnSpc>
                    <a:spcPct val="150000"/>
                  </a:lnSpc>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O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sẽ</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trọng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ABC</a:t>
                </a:r>
              </a:p>
            </p:txBody>
          </p:sp>
        </mc:Choice>
        <mc:Fallback xmlns="">
          <p:sp>
            <p:nvSpPr>
              <p:cNvPr id="29" name="Rectangle 28"/>
              <p:cNvSpPr>
                <a:spLocks noRot="1" noChangeAspect="1" noMove="1" noResize="1" noEditPoints="1" noAdjustHandles="1" noChangeArrowheads="1" noChangeShapeType="1" noTextEdit="1"/>
              </p:cNvSpPr>
              <p:nvPr/>
            </p:nvSpPr>
            <p:spPr>
              <a:xfrm>
                <a:off x="5454470" y="4352536"/>
                <a:ext cx="10828014" cy="1015663"/>
              </a:xfrm>
              <a:prstGeom prst="rect">
                <a:avLst/>
              </a:prstGeom>
              <a:blipFill>
                <a:blip r:embed="rId49"/>
                <a:stretch>
                  <a:fillRect b="-13772"/>
                </a:stretch>
              </a:blipFill>
            </p:spPr>
            <p:txBody>
              <a:bodyPr/>
              <a:lstStyle/>
              <a:p>
                <a:r>
                  <a:rPr lang="en-US">
                    <a:noFill/>
                  </a:rPr>
                  <a:t> </a:t>
                </a:r>
              </a:p>
            </p:txBody>
          </p:sp>
        </mc:Fallback>
      </mc:AlternateContent>
      <p:sp>
        <p:nvSpPr>
          <p:cNvPr id="30" name="Rectangle 29"/>
          <p:cNvSpPr/>
          <p:nvPr/>
        </p:nvSpPr>
        <p:spPr>
          <a:xfrm>
            <a:off x="5454470" y="3150379"/>
            <a:ext cx="10951813" cy="1015663"/>
          </a:xfrm>
          <a:prstGeom prst="rect">
            <a:avLst/>
          </a:prstGeom>
        </p:spPr>
        <p:txBody>
          <a:bodyPr wrap="square">
            <a:spAutoFit/>
          </a:bodyPr>
          <a:lstStyle/>
          <a:p>
            <a:pPr lvl="0">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CE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BD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tuyến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108128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arn(inVertical)">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
                                            <p:txEl>
                                              <p:pRg st="0" end="0"/>
                                            </p:txEl>
                                          </p:spTgt>
                                        </p:tgtEl>
                                        <p:attrNameLst>
                                          <p:attrName>style.visibility</p:attrName>
                                        </p:attrNameLst>
                                      </p:cBhvr>
                                      <p:to>
                                        <p:strVal val="visible"/>
                                      </p:to>
                                    </p:set>
                                    <p:animEffect transition="in" filter="fade">
                                      <p:cBhvr>
                                        <p:cTn id="20" dur="500"/>
                                        <p:tgtEl>
                                          <p:spTgt spid="3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Effect transition="in" filter="wipe(down)">
                                      <p:cBhvr>
                                        <p:cTn id="25" dur="500"/>
                                        <p:tgtEl>
                                          <p:spTgt spid="2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arn(inVertical)">
                                      <p:cBhvr>
                                        <p:cTn id="4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animBg="1"/>
      <p:bldP spid="7" grpId="0"/>
      <p:bldP spid="8" grpId="0"/>
      <p:bldP spid="14" grpId="0"/>
      <p:bldP spid="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9843837"/>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8"/>
              </a:ext>
            </a:extLst>
          </a:blip>
          <a:srcRect/>
          <a:stretch>
            <a:fillRect/>
          </a:stretch>
        </p:blipFill>
        <p:spPr>
          <a:xfrm>
            <a:off x="760991" y="8181104"/>
            <a:ext cx="1595560" cy="1360578"/>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078200" y="-198790"/>
            <a:ext cx="1676400" cy="1571624"/>
          </a:xfrm>
          <a:prstGeom prst="rect">
            <a:avLst/>
          </a:prstGeom>
        </p:spPr>
      </p:pic>
      <p:sp>
        <p:nvSpPr>
          <p:cNvPr id="9" name="Oval Callout 8"/>
          <p:cNvSpPr/>
          <p:nvPr/>
        </p:nvSpPr>
        <p:spPr>
          <a:xfrm>
            <a:off x="8150071" y="293123"/>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3" name="Rectangle 12"/>
              <p:cNvSpPr/>
              <p:nvPr/>
            </p:nvSpPr>
            <p:spPr>
              <a:xfrm>
                <a:off x="5715000" y="2088878"/>
                <a:ext cx="9144000" cy="3816622"/>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Xét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EOB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DOC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BO = OC</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OD = OE</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𝐸𝑂𝐵</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𝐷𝑂𝐶</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đối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đỉnh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5715000" y="2088878"/>
                <a:ext cx="9144000" cy="3816622"/>
              </a:xfrm>
              <a:prstGeom prst="rect">
                <a:avLst/>
              </a:prstGeom>
              <a:blipFill>
                <a:blip r:embed="rId44"/>
                <a:stretch>
                  <a:fillRect l="-2400" b="-2716"/>
                </a:stretch>
              </a:blipFill>
            </p:spPr>
            <p:txBody>
              <a:bodyPr/>
              <a:lstStyle/>
              <a:p>
                <a:r>
                  <a:rPr lang="en-US">
                    <a:noFill/>
                  </a:rPr>
                  <a:t> </a:t>
                </a:r>
              </a:p>
            </p:txBody>
          </p:sp>
        </mc:Fallback>
      </mc:AlternateContent>
      <p:sp>
        <p:nvSpPr>
          <p:cNvPr id="27" name="Right Brace 26"/>
          <p:cNvSpPr/>
          <p:nvPr/>
        </p:nvSpPr>
        <p:spPr>
          <a:xfrm>
            <a:off x="12801600" y="3162300"/>
            <a:ext cx="504011" cy="2519247"/>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8" name="Rectangle 27"/>
              <p:cNvSpPr/>
              <p:nvPr/>
            </p:nvSpPr>
            <p:spPr>
              <a:xfrm>
                <a:off x="13487400" y="3390900"/>
                <a:ext cx="9144000" cy="1938992"/>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EOB = ∆ DOC</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𝐸𝐵</m:t>
                    </m:r>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4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𝐷𝐶</m:t>
                    </m:r>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13487400" y="3390900"/>
                <a:ext cx="9144000" cy="1938992"/>
              </a:xfrm>
              <a:prstGeom prst="rect">
                <a:avLst/>
              </a:prstGeom>
              <a:blipFill>
                <a:blip r:embed="rId45"/>
                <a:stretch>
                  <a:fillRect/>
                </a:stretch>
              </a:blipFill>
            </p:spPr>
            <p:txBody>
              <a:bodyPr/>
              <a:lstStyle/>
              <a:p>
                <a:r>
                  <a:rPr lang="en-US">
                    <a:noFill/>
                  </a:rPr>
                  <a:t> </a:t>
                </a:r>
              </a:p>
            </p:txBody>
          </p:sp>
        </mc:Fallback>
      </mc:AlternateContent>
      <p:sp>
        <p:nvSpPr>
          <p:cNvPr id="18" name="Rectangle 17"/>
          <p:cNvSpPr/>
          <p:nvPr/>
        </p:nvSpPr>
        <p:spPr>
          <a:xfrm>
            <a:off x="1143000" y="869188"/>
            <a:ext cx="831542"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b</a:t>
            </a:r>
            <a:r>
              <a:rPr kumimoji="0" lang="vi-VN"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9" name="Picture 18"/>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457200" y="2019174"/>
            <a:ext cx="4495800" cy="4267326"/>
          </a:xfrm>
          <a:prstGeom prst="rect">
            <a:avLst/>
          </a:prstGeom>
        </p:spPr>
      </p:pic>
      <p:sp>
        <p:nvSpPr>
          <p:cNvPr id="4" name="Rectangle 3"/>
          <p:cNvSpPr/>
          <p:nvPr/>
        </p:nvSpPr>
        <p:spPr>
          <a:xfrm>
            <a:off x="5715000" y="6367351"/>
            <a:ext cx="9144000" cy="901593"/>
          </a:xfrm>
          <a:prstGeom prst="rect">
            <a:avLst/>
          </a:prstGeom>
        </p:spPr>
        <p:txBody>
          <a:bodyPr>
            <a:spAutoFit/>
          </a:bodyPr>
          <a:lstStyle/>
          <a:p>
            <a:pPr lvl="0">
              <a:lnSpc>
                <a:spcPct val="150000"/>
              </a:lnSpc>
              <a:defRPr/>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Có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Rectangle 21"/>
              <p:cNvSpPr/>
              <p:nvPr/>
            </p:nvSpPr>
            <p:spPr>
              <a:xfrm>
                <a:off x="6548983" y="6260872"/>
                <a:ext cx="5450275"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𝐸𝐵</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b="0" i="0" smtClean="0">
                              <a:latin typeface="Cambria Math" panose="02040503050406030204" pitchFamily="18" charset="0"/>
                            </a:rPr>
                            <m:t>1</m:t>
                          </m:r>
                        </m:num>
                        <m:den>
                          <m:r>
                            <a:rPr lang="en-US" sz="4000" b="0" i="0" smtClean="0">
                              <a:latin typeface="Cambria Math" panose="02040503050406030204" pitchFamily="18" charset="0"/>
                            </a:rPr>
                            <m:t>2</m:t>
                          </m:r>
                        </m:den>
                      </m:f>
                      <m:r>
                        <a:rPr lang="en-US" sz="4000" b="0" i="1" smtClean="0">
                          <a:latin typeface="Cambria Math" panose="02040503050406030204" pitchFamily="18" charset="0"/>
                        </a:rPr>
                        <m:t>𝐴𝐵</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1" smtClean="0">
                          <a:latin typeface="Cambria Math" panose="02040503050406030204" pitchFamily="18" charset="0"/>
                        </a:rPr>
                        <m:t>𝐷𝐶</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b="0" i="0" smtClean="0">
                              <a:latin typeface="Cambria Math" panose="02040503050406030204" pitchFamily="18" charset="0"/>
                            </a:rPr>
                            <m:t>2</m:t>
                          </m:r>
                        </m:den>
                      </m:f>
                      <m:r>
                        <a:rPr lang="en-US" sz="4000" b="0" i="1" smtClean="0">
                          <a:latin typeface="Cambria Math" panose="02040503050406030204" pitchFamily="18" charset="0"/>
                        </a:rPr>
                        <m:t>𝐴𝐶</m:t>
                      </m:r>
                    </m:oMath>
                  </m:oMathPara>
                </a14:m>
                <a:endParaRPr lang="en-US" sz="4000" dirty="0"/>
              </a:p>
            </p:txBody>
          </p:sp>
        </mc:Choice>
        <mc:Fallback xmlns="">
          <p:sp>
            <p:nvSpPr>
              <p:cNvPr id="22" name="Rectangle 21"/>
              <p:cNvSpPr>
                <a:spLocks noRot="1" noChangeAspect="1" noMove="1" noResize="1" noEditPoints="1" noAdjustHandles="1" noChangeArrowheads="1" noChangeShapeType="1" noTextEdit="1"/>
              </p:cNvSpPr>
              <p:nvPr/>
            </p:nvSpPr>
            <p:spPr>
              <a:xfrm>
                <a:off x="6548983" y="6260872"/>
                <a:ext cx="5450275" cy="1244828"/>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906105" y="8623637"/>
                <a:ext cx="9144000" cy="1015663"/>
              </a:xfrm>
              <a:prstGeom prst="rect">
                <a:avLst/>
              </a:prstGeom>
            </p:spPr>
            <p:txBody>
              <a:bodyPr>
                <a:spAutoFit/>
              </a:bodyPr>
              <a:lstStyle/>
              <a:p>
                <a:pPr lvl="0">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ABC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a:t>
                </a:r>
              </a:p>
            </p:txBody>
          </p:sp>
        </mc:Choice>
        <mc:Fallback xmlns="">
          <p:sp>
            <p:nvSpPr>
              <p:cNvPr id="10" name="Rectangle 9"/>
              <p:cNvSpPr>
                <a:spLocks noRot="1" noChangeAspect="1" noMove="1" noResize="1" noEditPoints="1" noAdjustHandles="1" noChangeArrowheads="1" noChangeShapeType="1" noTextEdit="1"/>
              </p:cNvSpPr>
              <p:nvPr/>
            </p:nvSpPr>
            <p:spPr>
              <a:xfrm>
                <a:off x="5906105" y="8623637"/>
                <a:ext cx="9144000" cy="1015663"/>
              </a:xfrm>
              <a:prstGeom prst="rect">
                <a:avLst/>
              </a:prstGeom>
              <a:blipFill>
                <a:blip r:embed="rId48"/>
                <a:stretch>
                  <a:fillRect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5841937" y="7604025"/>
                <a:ext cx="3136308" cy="1015663"/>
              </a:xfrm>
              <a:prstGeom prst="rect">
                <a:avLst/>
              </a:prstGeom>
            </p:spPr>
            <p:txBody>
              <a:bodyPr wrap="none">
                <a:spAutoFit/>
              </a:bodyPr>
              <a:lstStyle/>
              <a:p>
                <a:pPr lvl="0">
                  <a:lnSpc>
                    <a:spcPct val="150000"/>
                  </a:lnSpc>
                  <a:defRPr/>
                </a:pPr>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𝐴𝐵</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𝐴𝐶</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5841937" y="7604025"/>
                <a:ext cx="3136308" cy="1015663"/>
              </a:xfrm>
              <a:prstGeom prst="rect">
                <a:avLst/>
              </a:prstGeom>
              <a:blipFill>
                <a:blip r:embed="rId4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88832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arn(inVertical)">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dow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down)">
                                      <p:cBhvr>
                                        <p:cTn id="27" dur="500"/>
                                        <p:tgtEl>
                                          <p:spTgt spid="27"/>
                                        </p:tgtEl>
                                      </p:cBhvr>
                                    </p:animEffect>
                                  </p:childTnLst>
                                </p:cTn>
                              </p:par>
                              <p:par>
                                <p:cTn id="28" presetID="22" presetClass="entr" presetSubtype="4" fill="hold" nodeType="withEffect">
                                  <p:stCondLst>
                                    <p:cond delay="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wipe(down)">
                                      <p:cBhvr>
                                        <p:cTn id="30" dur="500"/>
                                        <p:tgtEl>
                                          <p:spTgt spid="2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8">
                                            <p:txEl>
                                              <p:pRg st="1" end="1"/>
                                            </p:txEl>
                                          </p:spTgt>
                                        </p:tgtEl>
                                        <p:attrNameLst>
                                          <p:attrName>style.visibility</p:attrName>
                                        </p:attrNameLst>
                                      </p:cBhvr>
                                      <p:to>
                                        <p:strVal val="visible"/>
                                      </p:to>
                                    </p:set>
                                    <p:animEffect transition="in" filter="fade">
                                      <p:cBhvr>
                                        <p:cTn id="35" dur="500"/>
                                        <p:tgtEl>
                                          <p:spTgt spid="28">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randombar(horizontal)">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p:bldP spid="22" grpId="0"/>
      <p:bldP spid="10"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LUYỆN TẬP</a:t>
            </a:r>
            <a:endPar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ounded Rectangle 11"/>
          <p:cNvSpPr/>
          <p:nvPr/>
        </p:nvSpPr>
        <p:spPr>
          <a:xfrm>
            <a:off x="-458041" y="1024087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13" name="TextBox 12"/>
          <p:cNvSpPr txBox="1"/>
          <p:nvPr/>
        </p:nvSpPr>
        <p:spPr>
          <a:xfrm>
            <a:off x="7391400" y="647700"/>
            <a:ext cx="5715000"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5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9.22 </a:t>
            </a:r>
            <a:r>
              <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(Tr76) </a:t>
            </a:r>
          </a:p>
        </p:txBody>
      </p:sp>
      <p:sp>
        <p:nvSpPr>
          <p:cNvPr id="7" name="Rectangle 6"/>
          <p:cNvSpPr/>
          <p:nvPr/>
        </p:nvSpPr>
        <p:spPr>
          <a:xfrm>
            <a:off x="955848" y="1985308"/>
            <a:ext cx="16450822"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CN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cắt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lớn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hơn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GCB.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so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CN</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7200" y="4793589"/>
            <a:ext cx="4618229" cy="3525860"/>
          </a:xfrm>
          <a:prstGeom prst="rect">
            <a:avLst/>
          </a:prstGeom>
        </p:spPr>
      </p:pic>
      <p:pic>
        <p:nvPicPr>
          <p:cNvPr id="16" name="Picture 3">
            <a:extLst>
              <a:ext uri="{FF2B5EF4-FFF2-40B4-BE49-F238E27FC236}">
                <a16:creationId xmlns:a16="http://schemas.microsoft.com/office/drawing/2014/main" id="{96E85870-286D-4CCC-AA6B-47C2AF4CDE6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5688618">
            <a:off x="628249" y="9088185"/>
            <a:ext cx="1031723" cy="1517239"/>
          </a:xfrm>
          <a:prstGeom prst="rect">
            <a:avLst/>
          </a:prstGeom>
        </p:spPr>
      </p:pic>
      <p:sp>
        <p:nvSpPr>
          <p:cNvPr id="17" name="Oval Callout 16"/>
          <p:cNvSpPr/>
          <p:nvPr/>
        </p:nvSpPr>
        <p:spPr>
          <a:xfrm>
            <a:off x="11201400" y="430926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8" name="Rectangle 17"/>
              <p:cNvSpPr/>
              <p:nvPr/>
            </p:nvSpPr>
            <p:spPr>
              <a:xfrm>
                <a:off x="5562600" y="5448300"/>
                <a:ext cx="13030200"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BM, CN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cắt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a:t>
                </a: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trọng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tâm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5562600" y="5448300"/>
                <a:ext cx="13030200" cy="1938992"/>
              </a:xfrm>
              <a:prstGeom prst="rect">
                <a:avLst/>
              </a:prstGeom>
              <a:blipFill>
                <a:blip r:embed="rId16"/>
                <a:stretch>
                  <a:fillRect l="-1685"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486400" y="7476097"/>
                <a:ext cx="6165662"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m:t>
                      </m:r>
                      <m:r>
                        <a:rPr lang="en-US" sz="4000" i="1">
                          <a:latin typeface="Cambria Math" panose="02040503050406030204" pitchFamily="18" charset="0"/>
                        </a:rPr>
                        <m:t>𝐵</m:t>
                      </m:r>
                      <m:r>
                        <a:rPr lang="en-US" sz="4000" b="0" i="1" smtClean="0">
                          <a:latin typeface="Cambria Math" panose="02040503050406030204" pitchFamily="18" charset="0"/>
                        </a:rPr>
                        <m:t>𝐺</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𝐵</m:t>
                      </m:r>
                      <m:r>
                        <a:rPr lang="en-US" sz="4000" b="0" i="1" smtClean="0">
                          <a:latin typeface="Cambria Math" panose="02040503050406030204" pitchFamily="18" charset="0"/>
                        </a:rPr>
                        <m:t>𝑀</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1" smtClean="0">
                          <a:latin typeface="Cambria Math" panose="02040503050406030204" pitchFamily="18" charset="0"/>
                        </a:rPr>
                        <m:t>𝐶𝐺</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b="0" i="0" smtClean="0">
                              <a:latin typeface="Cambria Math" panose="02040503050406030204" pitchFamily="18" charset="0"/>
                            </a:rPr>
                            <m:t>2</m:t>
                          </m:r>
                        </m:num>
                        <m:den>
                          <m:r>
                            <a:rPr lang="en-US" sz="4000" i="0">
                              <a:latin typeface="Cambria Math" panose="02040503050406030204" pitchFamily="18" charset="0"/>
                            </a:rPr>
                            <m:t>3</m:t>
                          </m:r>
                        </m:den>
                      </m:f>
                      <m:r>
                        <a:rPr lang="en-US" sz="4000" b="0" i="1" smtClean="0">
                          <a:latin typeface="Cambria Math" panose="02040503050406030204" pitchFamily="18" charset="0"/>
                        </a:rPr>
                        <m:t>𝐶𝑁</m:t>
                      </m:r>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5486400" y="7476097"/>
                <a:ext cx="6165662" cy="1248803"/>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5676900" y="8922449"/>
                <a:ext cx="9144000" cy="924356"/>
              </a:xfrm>
              <a:prstGeom prst="rect">
                <a:avLst/>
              </a:prstGeom>
            </p:spPr>
            <p:txBody>
              <a:bodyPr>
                <a:spAutoFit/>
              </a:bodyPr>
              <a:lstStyle/>
              <a:p>
                <a:pPr lvl="0" algn="just">
                  <a:lnSpc>
                    <a:spcPct val="150000"/>
                  </a:lnSpc>
                  <a:defRPr/>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Trong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GBC: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&gt;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𝐺𝐶𝐵</m:t>
                        </m:r>
                      </m:e>
                    </m:acc>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676900" y="8922449"/>
                <a:ext cx="9144000" cy="924356"/>
              </a:xfrm>
              <a:prstGeom prst="rect">
                <a:avLst/>
              </a:prstGeom>
              <a:blipFill>
                <a:blip r:embed="rId18"/>
                <a:stretch>
                  <a:fillRect l="-2333" b="-27815"/>
                </a:stretch>
              </a:blipFill>
            </p:spPr>
            <p:txBody>
              <a:bodyPr/>
              <a:lstStyle/>
              <a:p>
                <a:r>
                  <a:rPr lang="en-US">
                    <a:noFill/>
                  </a:rPr>
                  <a:t> </a:t>
                </a:r>
              </a:p>
            </p:txBody>
          </p:sp>
        </mc:Fallback>
      </mc:AlternateContent>
      <p:sp>
        <p:nvSpPr>
          <p:cNvPr id="3" name="Rectangle 2"/>
          <p:cNvSpPr/>
          <p:nvPr/>
        </p:nvSpPr>
        <p:spPr>
          <a:xfrm>
            <a:off x="11652062" y="7584841"/>
            <a:ext cx="4152099" cy="1015663"/>
          </a:xfrm>
          <a:prstGeom prst="rect">
            <a:avLst/>
          </a:prstGeom>
        </p:spPr>
        <p:txBody>
          <a:bodyPr wrap="none">
            <a:spAutoFit/>
          </a:bodyPr>
          <a:lstStyle/>
          <a:p>
            <a:pPr lvl="0" algn="just">
              <a:lnSpc>
                <a:spcPct val="150000"/>
              </a:lnSpc>
              <a:defRPr/>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trọng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a:t>
            </a:r>
          </a:p>
        </p:txBody>
      </p:sp>
    </p:spTree>
    <p:extLst>
      <p:ext uri="{BB962C8B-B14F-4D97-AF65-F5344CB8AC3E}">
        <p14:creationId xmlns:p14="http://schemas.microsoft.com/office/powerpoint/2010/main" val="360741115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8">
                                            <p:txEl>
                                              <p:pRg st="1" end="1"/>
                                            </p:txEl>
                                          </p:spTgt>
                                        </p:tgtEl>
                                        <p:attrNameLst>
                                          <p:attrName>style.visibility</p:attrName>
                                        </p:attrNameLst>
                                      </p:cBhvr>
                                      <p:to>
                                        <p:strVal val="visible"/>
                                      </p:to>
                                    </p:set>
                                    <p:animEffect transition="in" filter="wipe(down)">
                                      <p:cBhvr>
                                        <p:cTn id="34" dur="500"/>
                                        <p:tgtEl>
                                          <p:spTgt spid="1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down)">
                                      <p:cBhvr>
                                        <p:cTn id="4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17" grpId="0" animBg="1"/>
      <p:bldP spid="14" grpId="0"/>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LUYỆN TẬP</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458041" y="98679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13" name="TextBox 12"/>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9.22 </a:t>
            </a:r>
            <a:r>
              <a:rPr lang="en-US" sz="4500" b="1" dirty="0">
                <a:solidFill>
                  <a:srgbClr val="FF0000"/>
                </a:solidFill>
                <a:latin typeface="Arial" panose="020B0604020202020204" pitchFamily="34" charset="0"/>
                <a:cs typeface="Arial" panose="020B0604020202020204" pitchFamily="34" charset="0"/>
              </a:rPr>
              <a:t>(Tr76) </a:t>
            </a:r>
          </a:p>
        </p:txBody>
      </p:sp>
      <p:sp>
        <p:nvSpPr>
          <p:cNvPr id="7" name="Rectangle 6"/>
          <p:cNvSpPr/>
          <p:nvPr/>
        </p:nvSpPr>
        <p:spPr>
          <a:xfrm>
            <a:off x="955848" y="1985308"/>
            <a:ext cx="16450822" cy="1938992"/>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BM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CN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GBC </a:t>
            </a:r>
            <a:r>
              <a:rPr lang="en-US" sz="4000" dirty="0" err="1">
                <a:latin typeface="Arial" panose="020B0604020202020204" pitchFamily="34" charset="0"/>
                <a:ea typeface="Calibri" panose="020F0502020204030204" pitchFamily="34" charset="0"/>
                <a:cs typeface="Arial" panose="020B0604020202020204" pitchFamily="34" charset="0"/>
              </a:rPr>
              <a:t>lớn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hơn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GCB.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so </a:t>
            </a:r>
            <a:r>
              <a:rPr lang="en-US" sz="4000" dirty="0" err="1">
                <a:latin typeface="Arial" panose="020B0604020202020204" pitchFamily="34" charset="0"/>
                <a:ea typeface="Calibri" panose="020F0502020204030204" pitchFamily="34" charset="0"/>
                <a:cs typeface="Arial" panose="020B0604020202020204" pitchFamily="34" charset="0"/>
              </a:rPr>
              <a:t>sánh</a:t>
            </a:r>
            <a:r>
              <a:rPr lang="en-US" sz="4000" dirty="0">
                <a:latin typeface="Arial" panose="020B0604020202020204" pitchFamily="34" charset="0"/>
                <a:ea typeface="Calibri" panose="020F0502020204030204" pitchFamily="34" charset="0"/>
                <a:cs typeface="Arial" panose="020B0604020202020204" pitchFamily="34" charset="0"/>
              </a:rPr>
              <a:t> BM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632" y="4413284"/>
            <a:ext cx="4618229" cy="3525860"/>
          </a:xfrm>
          <a:prstGeom prst="rect">
            <a:avLst/>
          </a:prstGeom>
        </p:spPr>
      </p:pic>
      <p:pic>
        <p:nvPicPr>
          <p:cNvPr id="16" name="Picture 3">
            <a:extLst>
              <a:ext uri="{FF2B5EF4-FFF2-40B4-BE49-F238E27FC236}">
                <a16:creationId xmlns:a16="http://schemas.microsoft.com/office/drawing/2014/main" id="{96E85870-286D-4CCC-AA6B-47C2AF4CDE6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5688618">
            <a:off x="933051" y="8901206"/>
            <a:ext cx="1031723" cy="1517239"/>
          </a:xfrm>
          <a:prstGeom prst="rect">
            <a:avLst/>
          </a:prstGeom>
        </p:spPr>
      </p:pic>
      <p:sp>
        <p:nvSpPr>
          <p:cNvPr id="17" name="Oval Callout 16"/>
          <p:cNvSpPr/>
          <p:nvPr/>
        </p:nvSpPr>
        <p:spPr>
          <a:xfrm>
            <a:off x="11201400" y="430926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Rectangle 18"/>
              <p:cNvSpPr/>
              <p:nvPr/>
            </p:nvSpPr>
            <p:spPr>
              <a:xfrm>
                <a:off x="6172200" y="5677488"/>
                <a:ext cx="11506200" cy="381662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GBC: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𝐺𝐵𝐶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&gt;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𝐺𝐶𝐵</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CG &gt; </a:t>
                </a:r>
                <a:r>
                  <a:rPr lang="en-US" sz="4000" dirty="0" smtClean="0">
                    <a:effectLst/>
                    <a:latin typeface="Arial" panose="020B0604020202020204" pitchFamily="34" charset="0"/>
                    <a:ea typeface="Calibri" panose="020F0502020204030204" pitchFamily="34" charset="0"/>
                    <a:cs typeface="Arial" panose="020B0604020202020204" pitchFamily="34" charset="0"/>
                  </a:rPr>
                  <a:t>GB</a:t>
                </a:r>
              </a:p>
              <a:p>
                <a:pPr algn="just">
                  <a:lnSpc>
                    <a:spcPct val="150000"/>
                  </a:lnSpc>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(ĐL </a:t>
                </a:r>
                <a:r>
                  <a:rPr lang="en-US" sz="4000" dirty="0" err="1">
                    <a:effectLst/>
                    <a:latin typeface="Arial" panose="020B0604020202020204" pitchFamily="34" charset="0"/>
                    <a:ea typeface="Calibri" panose="020F0502020204030204" pitchFamily="34" charset="0"/>
                    <a:cs typeface="Arial" panose="020B0604020202020204" pitchFamily="34" charset="0"/>
                  </a:rPr>
                  <a:t>quan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hệ</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giữa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góc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cạnh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(1)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(2)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CN &gt; BM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6172200" y="5677488"/>
                <a:ext cx="11506200" cy="3816622"/>
              </a:xfrm>
              <a:prstGeom prst="rect">
                <a:avLst/>
              </a:prstGeom>
              <a:blipFill>
                <a:blip r:embed="rId16"/>
                <a:stretch>
                  <a:fillRect l="-1908" r="-1272" b="-3035"/>
                </a:stretch>
              </a:blipFill>
            </p:spPr>
            <p:txBody>
              <a:bodyPr/>
              <a:lstStyle/>
              <a:p>
                <a:r>
                  <a:rPr lang="en-US">
                    <a:noFill/>
                  </a:rPr>
                  <a:t> </a:t>
                </a:r>
              </a:p>
            </p:txBody>
          </p:sp>
        </mc:Fallback>
      </mc:AlternateContent>
    </p:spTree>
    <p:extLst>
      <p:ext uri="{BB962C8B-B14F-4D97-AF65-F5344CB8AC3E}">
        <p14:creationId xmlns:p14="http://schemas.microsoft.com/office/powerpoint/2010/main" val="4147292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wipe(down)">
                                      <p:cBhvr>
                                        <p:cTn id="12" dur="500"/>
                                        <p:tgtEl>
                                          <p:spTgt spid="19">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animEffect transition="in" filter="wipe(down)">
                                      <p:cBhvr>
                                        <p:cTn id="15" dur="500"/>
                                        <p:tgtEl>
                                          <p:spTgt spid="1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20"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2743" y="99441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5253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smtClean="0">
                <a:solidFill>
                  <a:prstClr val="black"/>
                </a:solidFill>
                <a:latin typeface="Arial" panose="020B0604020202020204" pitchFamily="34" charset="0"/>
                <a:cs typeface="Arial" panose="020B0604020202020204" pitchFamily="34" charset="0"/>
              </a:rPr>
              <a:t>LUYỆN TẬP</a:t>
            </a:r>
            <a:endParaRPr lang="en-US" sz="5000" b="1" dirty="0">
              <a:solidFill>
                <a:prstClr val="black"/>
              </a:solidFill>
              <a:latin typeface="Arial" panose="020B0604020202020204" pitchFamily="34" charset="0"/>
              <a:cs typeface="Arial" panose="020B0604020202020204" pitchFamily="34" charset="0"/>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pic>
        <p:nvPicPr>
          <p:cNvPr id="13"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762000" y="9330487"/>
            <a:ext cx="2133600" cy="989214"/>
          </a:xfrm>
          <a:prstGeom prst="rect">
            <a:avLst/>
          </a:prstGeom>
        </p:spPr>
      </p:pic>
      <p:sp>
        <p:nvSpPr>
          <p:cNvPr id="14" name="TextBox 13"/>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9.23 </a:t>
            </a:r>
            <a:r>
              <a:rPr lang="en-US" sz="4500" b="1" dirty="0">
                <a:solidFill>
                  <a:srgbClr val="FF0000"/>
                </a:solidFill>
                <a:latin typeface="Arial" panose="020B0604020202020204" pitchFamily="34" charset="0"/>
                <a:cs typeface="Arial" panose="020B0604020202020204" pitchFamily="34" charset="0"/>
              </a:rPr>
              <a:t>(Tr76) </a:t>
            </a:r>
          </a:p>
        </p:txBody>
      </p:sp>
      <p:sp>
        <p:nvSpPr>
          <p:cNvPr id="7" name="Rectangle 6"/>
          <p:cNvSpPr/>
          <p:nvPr/>
        </p:nvSpPr>
        <p:spPr>
          <a:xfrm>
            <a:off x="681927" y="1985308"/>
            <a:ext cx="16844073"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Kí</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hiệu</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BIC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BAC = 120°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25379" y="4477078"/>
            <a:ext cx="5661561" cy="4053311"/>
          </a:xfrm>
          <a:prstGeom prst="rect">
            <a:avLst/>
          </a:prstGeom>
        </p:spPr>
      </p:pic>
      <p:sp>
        <p:nvSpPr>
          <p:cNvPr id="15" name="Oval Callout 14"/>
          <p:cNvSpPr/>
          <p:nvPr/>
        </p:nvSpPr>
        <p:spPr>
          <a:xfrm>
            <a:off x="10668000" y="4133561"/>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1" name="Rectangle 20"/>
              <p:cNvSpPr/>
              <p:nvPr/>
            </p:nvSpPr>
            <p:spPr>
              <a:xfrm>
                <a:off x="6591300" y="5173179"/>
                <a:ext cx="10934700" cy="4770921"/>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AI, BI, CI </a:t>
                </a:r>
                <a:r>
                  <a:rPr lang="en-US" sz="4000" dirty="0" err="1">
                    <a:effectLst/>
                    <a:latin typeface="Arial" panose="020B0604020202020204" pitchFamily="34" charset="0"/>
                    <a:ea typeface="Calibri" panose="020F0502020204030204" pitchFamily="34" charset="0"/>
                    <a:cs typeface="Arial" panose="020B0604020202020204" pitchFamily="34" charset="0"/>
                  </a:rPr>
                  <a:t>lần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phân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3 </a:t>
                </a:r>
                <a:r>
                  <a:rPr lang="en-US" sz="4000" dirty="0" err="1">
                    <a:effectLst/>
                    <a:latin typeface="Arial" panose="020B0604020202020204" pitchFamily="34" charset="0"/>
                    <a:ea typeface="Calibri" panose="020F0502020204030204" pitchFamily="34" charset="0"/>
                    <a:cs typeface="Arial" panose="020B0604020202020204" pitchFamily="34" charset="0"/>
                  </a:rPr>
                  <a:t>góc</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e>
                    </m:acc>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120°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60°</a:t>
                </a:r>
              </a:p>
            </p:txBody>
          </p:sp>
        </mc:Choice>
        <mc:Fallback xmlns="">
          <p:sp>
            <p:nvSpPr>
              <p:cNvPr id="21" name="Rectangle 20"/>
              <p:cNvSpPr>
                <a:spLocks noRot="1" noChangeAspect="1" noMove="1" noResize="1" noEditPoints="1" noAdjustHandles="1" noChangeArrowheads="1" noChangeShapeType="1" noTextEdit="1"/>
              </p:cNvSpPr>
              <p:nvPr/>
            </p:nvSpPr>
            <p:spPr>
              <a:xfrm>
                <a:off x="6591300" y="5173179"/>
                <a:ext cx="10934700" cy="4770921"/>
              </a:xfrm>
              <a:prstGeom prst="rect">
                <a:avLst/>
              </a:prstGeom>
              <a:blipFill>
                <a:blip r:embed="rId31"/>
                <a:stretch>
                  <a:fillRect l="-1951" r="-2007" b="-2430"/>
                </a:stretch>
              </a:blipFill>
            </p:spPr>
            <p:txBody>
              <a:bodyPr/>
              <a:lstStyle/>
              <a:p>
                <a:r>
                  <a:rPr lang="en-US">
                    <a:noFill/>
                  </a:rPr>
                  <a:t> </a:t>
                </a:r>
              </a:p>
            </p:txBody>
          </p:sp>
        </mc:Fallback>
      </mc:AlternateContent>
    </p:spTree>
    <p:extLst>
      <p:ext uri="{BB962C8B-B14F-4D97-AF65-F5344CB8AC3E}">
        <p14:creationId xmlns:p14="http://schemas.microsoft.com/office/powerpoint/2010/main" val="22778504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fade">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1">
                                            <p:txEl>
                                              <p:pRg st="1" end="1"/>
                                            </p:txEl>
                                          </p:spTgt>
                                        </p:tgtEl>
                                        <p:attrNameLst>
                                          <p:attrName>style.visibility</p:attrName>
                                        </p:attrNameLst>
                                      </p:cBhvr>
                                      <p:to>
                                        <p:strVal val="visible"/>
                                      </p:to>
                                    </p:set>
                                    <p:animEffect transition="in" filter="randombar(horizontal)">
                                      <p:cBhvr>
                                        <p:cTn id="32" dur="500"/>
                                        <p:tgtEl>
                                          <p:spTgt spid="21">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xEl>
                                              <p:pRg st="2" end="2"/>
                                            </p:txEl>
                                          </p:spTgt>
                                        </p:tgtEl>
                                        <p:attrNameLst>
                                          <p:attrName>style.visibility</p:attrName>
                                        </p:attrNameLst>
                                      </p:cBhvr>
                                      <p:to>
                                        <p:strVal val="visible"/>
                                      </p:to>
                                    </p:set>
                                    <p:animEffect transition="in" filter="fade">
                                      <p:cBhvr>
                                        <p:cTn id="37" dur="500"/>
                                        <p:tgtEl>
                                          <p:spTgt spid="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28800" y="9944100"/>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5" name="Picture 2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078200" y="419100"/>
            <a:ext cx="1676400" cy="1571624"/>
          </a:xfrm>
          <a:prstGeom prst="rect">
            <a:avLst/>
          </a:prstGeom>
        </p:spPr>
      </p:pic>
      <p:pic>
        <p:nvPicPr>
          <p:cNvPr id="9" name="Picture 10"/>
          <p:cNvPicPr>
            <a:picLocks noChangeAspect="1"/>
          </p:cNvPicPr>
          <p:nvPr/>
        </p:nvPicPr>
        <p:blipFill>
          <a:blip r:embed="rId44">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38200" y="9141756"/>
            <a:ext cx="2133600" cy="989214"/>
          </a:xfrm>
          <a:prstGeom prst="rect">
            <a:avLst/>
          </a:prstGeom>
        </p:spPr>
      </p:pic>
      <p:pic>
        <p:nvPicPr>
          <p:cNvPr id="10" name="Picture 9"/>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49016" y="1901576"/>
            <a:ext cx="5661561" cy="4053311"/>
          </a:xfrm>
          <a:prstGeom prst="rect">
            <a:avLst/>
          </a:prstGeom>
        </p:spPr>
      </p:pic>
      <p:sp>
        <p:nvSpPr>
          <p:cNvPr id="14" name="Oval Callout 13"/>
          <p:cNvSpPr/>
          <p:nvPr/>
        </p:nvSpPr>
        <p:spPr>
          <a:xfrm>
            <a:off x="8093021" y="365270"/>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7" name="Group 16"/>
          <p:cNvGrpSpPr/>
          <p:nvPr/>
        </p:nvGrpSpPr>
        <p:grpSpPr>
          <a:xfrm>
            <a:off x="7832558" y="1714500"/>
            <a:ext cx="9144000" cy="2093764"/>
            <a:chOff x="7756358" y="1841272"/>
            <a:chExt cx="9144000" cy="2093764"/>
          </a:xfrm>
        </p:grpSpPr>
        <mc:AlternateContent xmlns:mc="http://schemas.openxmlformats.org/markup-compatibility/2006" xmlns:a14="http://schemas.microsoft.com/office/drawing/2010/main">
          <mc:Choice Requires="a14">
            <p:sp>
              <p:nvSpPr>
                <p:cNvPr id="6" name="Rectangle 5"/>
                <p:cNvSpPr/>
                <p:nvPr/>
              </p:nvSpPr>
              <p:spPr>
                <a:xfrm>
                  <a:off x="7756358" y="1976551"/>
                  <a:ext cx="9144000" cy="1958485"/>
                </a:xfrm>
                <a:prstGeom prst="rect">
                  <a:avLst/>
                </a:prstGeom>
              </p:spPr>
              <p:txBody>
                <a:bodyPr wrap="square">
                  <a:spAutoFit/>
                </a:bodyPr>
                <a:lstStyle/>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p>
              </p:txBody>
            </p:sp>
          </mc:Choice>
          <mc:Fallback xmlns="">
            <p:sp>
              <p:nvSpPr>
                <p:cNvPr id="6" name="Rectangle 5"/>
                <p:cNvSpPr>
                  <a:spLocks noRot="1" noChangeAspect="1" noMove="1" noResize="1" noEditPoints="1" noAdjustHandles="1" noChangeArrowheads="1" noChangeShapeType="1" noTextEdit="1"/>
                </p:cNvSpPr>
                <p:nvPr/>
              </p:nvSpPr>
              <p:spPr>
                <a:xfrm>
                  <a:off x="7756358" y="1976551"/>
                  <a:ext cx="9144000" cy="1958485"/>
                </a:xfrm>
                <a:prstGeom prst="rect">
                  <a:avLst/>
                </a:prstGeom>
                <a:blipFill>
                  <a:blip r:embed="rId46"/>
                  <a:stretch>
                    <a:fillRect l="-24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10769986" y="1841272"/>
                  <a:ext cx="58381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oMath>
                    </m:oMathPara>
                  </a14:m>
                  <a:endParaRPr lang="en-US" sz="4000" dirty="0"/>
                </a:p>
              </p:txBody>
            </p:sp>
          </mc:Choice>
          <mc:Fallback xmlns="">
            <p:sp>
              <p:nvSpPr>
                <p:cNvPr id="16" name="Rectangle 15"/>
                <p:cNvSpPr>
                  <a:spLocks noRot="1" noChangeAspect="1" noMove="1" noResize="1" noEditPoints="1" noAdjustHandles="1" noChangeArrowheads="1" noChangeShapeType="1" noTextEdit="1"/>
                </p:cNvSpPr>
                <p:nvPr/>
              </p:nvSpPr>
              <p:spPr>
                <a:xfrm>
                  <a:off x="10769986" y="1841272"/>
                  <a:ext cx="583814" cy="1244828"/>
                </a:xfrm>
                <a:prstGeom prst="rect">
                  <a:avLst/>
                </a:prstGeom>
                <a:blipFill>
                  <a:blip r:embed="rId47"/>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8" name="Rectangle 7"/>
              <p:cNvSpPr/>
              <p:nvPr/>
            </p:nvSpPr>
            <p:spPr>
              <a:xfrm>
                <a:off x="8305800" y="4762500"/>
                <a:ext cx="9144000" cy="5240152"/>
              </a:xfrm>
              <a:prstGeom prst="rect">
                <a:avLst/>
              </a:prstGeom>
            </p:spPr>
            <p:txBody>
              <a:bodyPr>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+ 2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60°</a:t>
                </a:r>
              </a:p>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30°</a:t>
                </a:r>
              </a:p>
              <a:p>
                <a:pPr lvl="0" algn="just">
                  <a:lnSpc>
                    <a:spcPct val="150000"/>
                  </a:lnSpc>
                  <a:spcAft>
                    <a:spcPts val="800"/>
                  </a:spcAft>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Xét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IBC 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lvl="0" algn="just">
                  <a:lnSpc>
                    <a:spcPct val="150000"/>
                  </a:lnSpc>
                  <a:spcAft>
                    <a:spcPts val="800"/>
                  </a:spcAft>
                </a:pPr>
                <a:r>
                  <a:rPr lang="en-US" sz="4000" dirty="0" smtClean="0">
                    <a:solidFill>
                      <a:prstClr val="black"/>
                    </a:solidFill>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𝐵𝐼𝐶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180°</a:t>
                </a:r>
              </a:p>
              <a:p>
                <a:pPr lvl="0" algn="just">
                  <a:lnSpc>
                    <a:spcPct val="150000"/>
                  </a:lnSpc>
                  <a:spcAft>
                    <a:spcPts val="800"/>
                  </a:spcAft>
                </a:pPr>
                <a:r>
                  <a:rPr lang="en-US" sz="4000" dirty="0" smtClean="0">
                    <a:solidFill>
                      <a:prstClr val="black"/>
                    </a:solidFill>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𝐵𝐼𝐶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180° - 30°= 150°</a:t>
                </a:r>
              </a:p>
            </p:txBody>
          </p:sp>
        </mc:Choice>
        <mc:Fallback>
          <p:sp>
            <p:nvSpPr>
              <p:cNvPr id="8" name="Rectangle 7"/>
              <p:cNvSpPr>
                <a:spLocks noRot="1" noChangeAspect="1" noMove="1" noResize="1" noEditPoints="1" noAdjustHandles="1" noChangeArrowheads="1" noChangeShapeType="1" noTextEdit="1"/>
              </p:cNvSpPr>
              <p:nvPr/>
            </p:nvSpPr>
            <p:spPr>
              <a:xfrm>
                <a:off x="8305800" y="4762500"/>
                <a:ext cx="9144000" cy="5240152"/>
              </a:xfrm>
              <a:prstGeom prst="rect">
                <a:avLst/>
              </a:prstGeom>
              <a:blipFill>
                <a:blip r:embed="rId48"/>
                <a:stretch>
                  <a:fillRect l="-2400" b="-2093"/>
                </a:stretch>
              </a:blipFill>
            </p:spPr>
            <p:txBody>
              <a:bodyPr/>
              <a:lstStyle/>
              <a:p>
                <a:r>
                  <a:rPr lang="en-US">
                    <a:noFill/>
                  </a:rPr>
                  <a:t> </a:t>
                </a:r>
              </a:p>
            </p:txBody>
          </p:sp>
        </mc:Fallback>
      </mc:AlternateContent>
      <p:grpSp>
        <p:nvGrpSpPr>
          <p:cNvPr id="18" name="Group 17"/>
          <p:cNvGrpSpPr/>
          <p:nvPr/>
        </p:nvGrpSpPr>
        <p:grpSpPr>
          <a:xfrm>
            <a:off x="9525000" y="3238500"/>
            <a:ext cx="3172985" cy="1244828"/>
            <a:chOff x="9475400" y="3398723"/>
            <a:chExt cx="3172985" cy="1244828"/>
          </a:xfrm>
        </p:grpSpPr>
        <mc:AlternateContent xmlns:mc="http://schemas.openxmlformats.org/markup-compatibility/2006" xmlns:a14="http://schemas.microsoft.com/office/drawing/2010/main">
          <mc:Choice Requires="a14">
            <p:sp>
              <p:nvSpPr>
                <p:cNvPr id="7" name="Rectangle 6"/>
                <p:cNvSpPr/>
                <p:nvPr/>
              </p:nvSpPr>
              <p:spPr>
                <a:xfrm>
                  <a:off x="10920873" y="3398723"/>
                  <a:ext cx="58381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10920873" y="3398723"/>
                  <a:ext cx="583814" cy="1244828"/>
                </a:xfrm>
                <a:prstGeom prst="rect">
                  <a:avLst/>
                </a:prstGeom>
                <a:blipFill>
                  <a:blip r:embed="rId4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9475400" y="3724189"/>
                  <a:ext cx="3172985" cy="728533"/>
                </a:xfrm>
                <a:prstGeom prst="rect">
                  <a:avLst/>
                </a:prstGeom>
              </p:spPr>
              <p:txBody>
                <a:bodyPr wrap="none">
                  <a:spAutoFit/>
                </a:bodyPr>
                <a:lstStyle/>
                <a:p>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𝐴𝐶𝐵</m:t>
                          </m:r>
                        </m:e>
                      </m:acc>
                    </m:oMath>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9475400" y="3724189"/>
                  <a:ext cx="3172985" cy="728533"/>
                </a:xfrm>
                <a:prstGeom prst="rect">
                  <a:avLst/>
                </a:prstGeom>
                <a:blipFill>
                  <a:blip r:embed="rId50"/>
                  <a:stretch>
                    <a:fillRect t="-14286" b="-33613"/>
                  </a:stretch>
                </a:blipFill>
              </p:spPr>
              <p:txBody>
                <a:bodyPr/>
                <a:lstStyle/>
                <a:p>
                  <a:r>
                    <a:rPr lang="en-US">
                      <a:noFill/>
                    </a:rPr>
                    <a:t> </a:t>
                  </a:r>
                </a:p>
              </p:txBody>
            </p:sp>
          </mc:Fallback>
        </mc:AlternateContent>
      </p:grpSp>
      <p:pic>
        <p:nvPicPr>
          <p:cNvPr id="19" name="Picture 5"/>
          <p:cNvPicPr>
            <a:picLocks noChangeAspect="1"/>
          </p:cNvPicPr>
          <p:nvPr/>
        </p:nvPicPr>
        <p:blipFill rotWithShape="1">
          <a:blip r:embed="rId51"/>
          <a:srcRect l="71258" t="36429"/>
          <a:stretch/>
        </p:blipFill>
        <p:spPr>
          <a:xfrm>
            <a:off x="2498696" y="7207373"/>
            <a:ext cx="2362200" cy="2923597"/>
          </a:xfrm>
          <a:prstGeom prst="rect">
            <a:avLst/>
          </a:prstGeom>
        </p:spPr>
      </p:pic>
    </p:spTree>
    <p:extLst>
      <p:ext uri="{BB962C8B-B14F-4D97-AF65-F5344CB8AC3E}">
        <p14:creationId xmlns:p14="http://schemas.microsoft.com/office/powerpoint/2010/main" val="4019915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fade">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wipe(down)">
                                      <p:cBhvr>
                                        <p:cTn id="3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56681244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628098" y="6349245"/>
            <a:ext cx="6470299"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634741"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82467" y="8349987"/>
            <a:ext cx="6472514"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85665" y="6393034"/>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3" name="Rectangle 2"/>
              <p:cNvSpPr/>
              <p:nvPr/>
            </p:nvSpPr>
            <p:spPr>
              <a:xfrm>
                <a:off x="2895600" y="1943100"/>
                <a:ext cx="12548594" cy="3249351"/>
              </a:xfrm>
              <a:prstGeom prst="rect">
                <a:avLst/>
              </a:prstGeom>
            </p:spPr>
            <p:txBody>
              <a:bodyPr wrap="square">
                <a:spAutoFit/>
              </a:bodyPr>
              <a:lstStyle/>
              <a:p>
                <a:pPr algn="just">
                  <a:lnSpc>
                    <a:spcPct val="150000"/>
                  </a:lnSpc>
                  <a:spcAft>
                    <a:spcPts val="800"/>
                  </a:spcAft>
                </a:pPr>
                <a:r>
                  <a:rPr lang="en-US" sz="4000" b="1"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1. </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ABC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G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trọng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tâm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N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trung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điểm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AC.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Khi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đó</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BG =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den>
                    </m:f>
                  </m:oMath>
                </a14:m>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BN.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thích</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hợp</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điền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vào</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chỗ</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trống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895600" y="1943100"/>
                <a:ext cx="12548594" cy="3249351"/>
              </a:xfrm>
              <a:prstGeom prst="rect">
                <a:avLst/>
              </a:prstGeom>
              <a:blipFill>
                <a:blip r:embed="rId5"/>
                <a:stretch>
                  <a:fillRect l="-1701" r="-1701" b="-35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4458125" y="6210300"/>
                <a:ext cx="1027845" cy="1293496"/>
              </a:xfrm>
              <a:prstGeom prst="rect">
                <a:avLst/>
              </a:prstGeom>
            </p:spPr>
            <p:txBody>
              <a:bodyPr wrap="non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den>
                    </m:f>
                  </m:oMath>
                </a14:m>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458125" y="6210300"/>
                <a:ext cx="1027845" cy="1293496"/>
              </a:xfrm>
              <a:prstGeom prst="rect">
                <a:avLst/>
              </a:prstGeom>
              <a:blipFill>
                <a:blip r:embed="rId6"/>
                <a:stretch>
                  <a:fillRect l="-20710" b="-84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3396165" y="6216436"/>
                <a:ext cx="1027845" cy="1289264"/>
              </a:xfrm>
              <a:prstGeom prst="rect">
                <a:avLst/>
              </a:prstGeom>
            </p:spPr>
            <p:txBody>
              <a:bodyPr wrap="non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num>
                      <m:den>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3396165" y="6216436"/>
                <a:ext cx="1027845" cy="1289264"/>
              </a:xfrm>
              <a:prstGeom prst="rect">
                <a:avLst/>
              </a:prstGeom>
              <a:blipFill>
                <a:blip r:embed="rId7"/>
                <a:stretch>
                  <a:fillRect l="-21429" b="-9005"/>
                </a:stretch>
              </a:blipFill>
            </p:spPr>
            <p:txBody>
              <a:bodyPr/>
              <a:lstStyle/>
              <a:p>
                <a:r>
                  <a:rPr lang="en-US">
                    <a:noFill/>
                  </a:rPr>
                  <a:t> </a:t>
                </a:r>
              </a:p>
            </p:txBody>
          </p:sp>
        </mc:Fallback>
      </mc:AlternateContent>
      <p:sp>
        <p:nvSpPr>
          <p:cNvPr id="5" name="Rectangle 4"/>
          <p:cNvSpPr/>
          <p:nvPr/>
        </p:nvSpPr>
        <p:spPr>
          <a:xfrm>
            <a:off x="4453540" y="8432907"/>
            <a:ext cx="1125629" cy="901593"/>
          </a:xfrm>
          <a:prstGeom prst="rect">
            <a:avLst/>
          </a:prstGeom>
        </p:spPr>
        <p:txBody>
          <a:bodyPr wrap="none">
            <a:spAutoFit/>
          </a:bodyPr>
          <a:lstStyle/>
          <a:p>
            <a:pPr lvl="0" algn="just">
              <a:lnSpc>
                <a:spcPct val="150000"/>
              </a:lnSpc>
              <a:spcAft>
                <a:spcPts val="8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C. 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3411200" y="8452184"/>
            <a:ext cx="1125629" cy="901593"/>
          </a:xfrm>
          <a:prstGeom prst="rect">
            <a:avLst/>
          </a:prstGeom>
        </p:spPr>
        <p:txBody>
          <a:bodyPr wrap="none">
            <a:spAutoFit/>
          </a:bodyPr>
          <a:lstStyle/>
          <a:p>
            <a:pPr lvl="0" algn="just">
              <a:lnSpc>
                <a:spcPct val="150000"/>
              </a:lnSpc>
              <a:spcAft>
                <a:spcPts val="8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D. 2</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8174122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5638800" y="1181100"/>
            <a:ext cx="6857999" cy="14989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655490" y="3086100"/>
            <a:ext cx="15180308" cy="196204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661765" y="7048500"/>
            <a:ext cx="15156265" cy="118594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655490" y="5448300"/>
            <a:ext cx="15180308" cy="119426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676400" y="8724900"/>
            <a:ext cx="15108924" cy="116342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34290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59940"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352431"/>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735416" y="22606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6019799" y="1378873"/>
            <a:ext cx="13936854" cy="901593"/>
          </a:xfrm>
          <a:prstGeom prst="rect">
            <a:avLst/>
          </a:prstGeom>
        </p:spPr>
        <p:txBody>
          <a:bodyPr wrap="square">
            <a:spAutoFit/>
          </a:bodyPr>
          <a:lstStyle/>
          <a:p>
            <a:pPr lvl="0" algn="just">
              <a:lnSpc>
                <a:spcPct val="150000"/>
              </a:lnSpc>
              <a:spcAft>
                <a:spcPts val="600"/>
              </a:spcAft>
            </a:pPr>
            <a:r>
              <a:rPr lang="en-US" sz="4000" b="1">
                <a:solidFill>
                  <a:prstClr val="white"/>
                </a:solidFill>
                <a:latin typeface="Arial" panose="020B0604020202020204" pitchFamily="34" charset="0"/>
                <a:ea typeface="Times New Roman" panose="02020603050405020304" pitchFamily="18" charset="0"/>
                <a:cs typeface="Arial" panose="020B0604020202020204" pitchFamily="34" charset="0"/>
              </a:rPr>
              <a:t>Câu 2. Chọn câu đúng</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2038614" y="3115266"/>
            <a:ext cx="14381660" cy="1938992"/>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A. Trong một tam giác, đoạn thẳng nối từ đỉnh đến trung điểm cạnh đối diện là đường trung tuyến của tam giác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138570" y="5476279"/>
            <a:ext cx="14214148" cy="901593"/>
          </a:xfrm>
          <a:prstGeom prst="rect">
            <a:avLst/>
          </a:prstGeom>
        </p:spPr>
        <p:txBody>
          <a:bodyPr wrap="none">
            <a:spAutoFit/>
          </a:bodyPr>
          <a:lstStyle/>
          <a:p>
            <a:pPr lvl="0" algn="just">
              <a:lnSpc>
                <a:spcPct val="150000"/>
              </a:lnSpc>
              <a:spcAft>
                <a:spcPts val="800"/>
              </a:spcAft>
            </a:pPr>
            <a:r>
              <a:rPr lang="vi-VN" sz="4000" dirty="0">
                <a:solidFill>
                  <a:prstClr val="white"/>
                </a:solidFill>
                <a:ea typeface="Times New Roman" panose="02020603050405020304" pitchFamily="18" charset="0"/>
                <a:cs typeface="Arial" panose="020B0604020202020204" pitchFamily="34" charset="0"/>
              </a:rPr>
              <a:t>B. Các đường trung tuyến của tam giác cắt nhau tại một điểm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175367" y="8724900"/>
            <a:ext cx="5516831" cy="901593"/>
          </a:xfrm>
          <a:prstGeom prst="rect">
            <a:avLst/>
          </a:prstGeom>
        </p:spPr>
        <p:txBody>
          <a:bodyPr wrap="none">
            <a:spAutoFit/>
          </a:bodyPr>
          <a:lstStyle/>
          <a:p>
            <a:pPr lvl="0" algn="just">
              <a:lnSpc>
                <a:spcPct val="150000"/>
              </a:lnSpc>
              <a:spcAft>
                <a:spcPts val="800"/>
              </a:spcAft>
            </a:pPr>
            <a:r>
              <a:rPr lang="pt-BR" sz="4000" dirty="0">
                <a:solidFill>
                  <a:prstClr val="white"/>
                </a:solidFill>
                <a:latin typeface="Arial" panose="020B0604020202020204" pitchFamily="34" charset="0"/>
                <a:ea typeface="Times New Roman" panose="02020603050405020304" pitchFamily="18" charset="0"/>
                <a:cs typeface="Arial" panose="020B0604020202020204" pitchFamily="34" charset="0"/>
              </a:rPr>
              <a:t>D. Cả A, B, C đều đúng</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175367" y="7074866"/>
            <a:ext cx="14642663" cy="901593"/>
          </a:xfrm>
          <a:prstGeom prst="rect">
            <a:avLst/>
          </a:prstGeom>
        </p:spPr>
        <p:txBody>
          <a:bodyPr wrap="none">
            <a:spAutoFit/>
          </a:bodyPr>
          <a:lstStyle/>
          <a:p>
            <a:pPr lvl="0" algn="just">
              <a:lnSpc>
                <a:spcPct val="150000"/>
              </a:lnSpc>
              <a:spcAft>
                <a:spcPts val="800"/>
              </a:spcAft>
            </a:pPr>
            <a:r>
              <a:rPr lang="vi-VN" sz="4000" dirty="0">
                <a:solidFill>
                  <a:prstClr val="white"/>
                </a:solidFill>
                <a:ea typeface="Times New Roman" panose="02020603050405020304" pitchFamily="18" charset="0"/>
                <a:cs typeface="Arial" panose="020B0604020202020204" pitchFamily="34" charset="0"/>
              </a:rPr>
              <a:t>C. Trọng tâm của tam giác đó là giao của ba đường trung tuyến</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342900"/>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38323511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3" grpId="0" animBg="1"/>
      <p:bldP spid="2"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1371600" y="1714500"/>
            <a:ext cx="15561970" cy="238305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3962399" y="4450590"/>
            <a:ext cx="10831245" cy="107391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3962400" y="7386551"/>
            <a:ext cx="10831246" cy="118594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3962399" y="8834351"/>
            <a:ext cx="10831245" cy="109861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3962399" y="5885074"/>
            <a:ext cx="10831245" cy="116342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34290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59940"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352431"/>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735416" y="22606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1815940" y="1958125"/>
            <a:ext cx="14622102" cy="1938992"/>
          </a:xfrm>
          <a:prstGeom prst="rect">
            <a:avLst/>
          </a:prstGeom>
        </p:spPr>
        <p:txBody>
          <a:bodyPr wrap="square">
            <a:spAutoFit/>
          </a:bodyPr>
          <a:lstStyle/>
          <a:p>
            <a:pPr lvl="0" algn="just">
              <a:lnSpc>
                <a:spcPct val="150000"/>
              </a:lnSpc>
            </a:pP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3.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Điểm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E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nằm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trên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tia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phân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góc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ABC ta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có</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5513886" y="4450199"/>
            <a:ext cx="14381660" cy="901593"/>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A. E nằm trên tia phân giác góc B</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5590047" y="8801100"/>
            <a:ext cx="2820003" cy="901593"/>
          </a:xfrm>
          <a:prstGeom prst="rect">
            <a:avLst/>
          </a:prstGeom>
        </p:spPr>
        <p:txBody>
          <a:bodyPr wrap="none">
            <a:spAutoFit/>
          </a:bodyPr>
          <a:lstStyle/>
          <a:p>
            <a:pPr lvl="0" algn="just">
              <a:lnSpc>
                <a:spcPct val="150000"/>
              </a:lnSpc>
              <a:spcAft>
                <a:spcPts val="800"/>
              </a:spcAft>
            </a:pPr>
            <a:r>
              <a:rPr lang="vi-VN" sz="4000" dirty="0">
                <a:solidFill>
                  <a:prstClr val="white"/>
                </a:solidFill>
                <a:ea typeface="Times New Roman" panose="02020603050405020304" pitchFamily="18" charset="0"/>
                <a:cs typeface="Arial" panose="020B0604020202020204" pitchFamily="34" charset="0"/>
              </a:rPr>
              <a:t>D. EB = EC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513886" y="5939978"/>
            <a:ext cx="7226209" cy="901593"/>
          </a:xfrm>
          <a:prstGeom prst="rect">
            <a:avLst/>
          </a:prstGeom>
        </p:spPr>
        <p:txBody>
          <a:bodyPr wrap="none">
            <a:spAutoFit/>
          </a:bodyPr>
          <a:lstStyle/>
          <a:p>
            <a:pPr lvl="0" algn="just">
              <a:lnSpc>
                <a:spcPct val="150000"/>
              </a:lnSpc>
              <a:spcAft>
                <a:spcPts val="800"/>
              </a:spcAft>
            </a:pPr>
            <a:r>
              <a:rPr lang="pt-BR" sz="4000" dirty="0">
                <a:solidFill>
                  <a:prstClr val="white"/>
                </a:solidFill>
                <a:latin typeface="Arial" panose="020B0604020202020204" pitchFamily="34" charset="0"/>
                <a:ea typeface="Times New Roman" panose="02020603050405020304" pitchFamily="18" charset="0"/>
                <a:cs typeface="Arial" panose="020B0604020202020204" pitchFamily="34" charset="0"/>
              </a:rPr>
              <a:t>B. E cách đều hai cạnh AB, AC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5553952" y="7412917"/>
            <a:ext cx="7885492" cy="901593"/>
          </a:xfrm>
          <a:prstGeom prst="rect">
            <a:avLst/>
          </a:prstGeom>
        </p:spPr>
        <p:txBody>
          <a:bodyPr wrap="none">
            <a:spAutoFit/>
          </a:bodyPr>
          <a:lstStyle/>
          <a:p>
            <a:pPr lvl="0" algn="just">
              <a:lnSpc>
                <a:spcPct val="150000"/>
              </a:lnSpc>
              <a:spcAft>
                <a:spcPts val="800"/>
              </a:spcAft>
            </a:pPr>
            <a:r>
              <a:rPr lang="pt-BR" sz="4000" dirty="0">
                <a:solidFill>
                  <a:prstClr val="white"/>
                </a:solidFill>
                <a:latin typeface="Arial" panose="020B0604020202020204" pitchFamily="34" charset="0"/>
                <a:ea typeface="Times New Roman" panose="02020603050405020304" pitchFamily="18" charset="0"/>
                <a:cs typeface="Arial" panose="020B0604020202020204" pitchFamily="34" charset="0"/>
              </a:rPr>
              <a:t>C. E nằm trên tia phân giác góc 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342900"/>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2482514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3" grpId="0" animBg="1"/>
      <p:bldP spid="2"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Terminator 7"/>
          <p:cNvSpPr/>
          <p:nvPr/>
        </p:nvSpPr>
        <p:spPr>
          <a:xfrm>
            <a:off x="4876800" y="419100"/>
            <a:ext cx="9144000" cy="1143000"/>
          </a:xfrm>
          <a:prstGeom prst="flowChartTerminator">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tx1"/>
                </a:solidFill>
                <a:latin typeface="Arial" panose="020B0604020202020204" pitchFamily="34" charset="0"/>
                <a:cs typeface="Arial" panose="020B0604020202020204" pitchFamily="34" charset="0"/>
              </a:rPr>
              <a:t>NỘI DUNG BÀI HỌC</a:t>
            </a:r>
            <a:endParaRPr lang="en-US" sz="6000" b="1">
              <a:solidFill>
                <a:schemeClr val="tx1"/>
              </a:solidFill>
              <a:latin typeface="Arial" panose="020B0604020202020204" pitchFamily="34" charset="0"/>
              <a:cs typeface="Arial" panose="020B0604020202020204" pitchFamily="34" charset="0"/>
            </a:endParaRPr>
          </a:p>
        </p:txBody>
      </p:sp>
      <p:grpSp>
        <p:nvGrpSpPr>
          <p:cNvPr id="2" name="Group 2"/>
          <p:cNvGrpSpPr/>
          <p:nvPr/>
        </p:nvGrpSpPr>
        <p:grpSpPr>
          <a:xfrm>
            <a:off x="533400" y="2400300"/>
            <a:ext cx="6059842" cy="7337676"/>
            <a:chOff x="0" y="-907082"/>
            <a:chExt cx="4667364" cy="7693286"/>
          </a:xfrm>
        </p:grpSpPr>
        <p:sp>
          <p:nvSpPr>
            <p:cNvPr id="3" name="Freeform 3"/>
            <p:cNvSpPr/>
            <p:nvPr/>
          </p:nvSpPr>
          <p:spPr>
            <a:xfrm>
              <a:off x="0" y="-907082"/>
              <a:ext cx="4667364" cy="7693286"/>
            </a:xfrm>
            <a:custGeom>
              <a:avLst/>
              <a:gdLst/>
              <a:ahLst/>
              <a:cxnLst/>
              <a:rect l="l" t="t" r="r" b="b"/>
              <a:pathLst>
                <a:path w="5358564" h="6786204">
                  <a:moveTo>
                    <a:pt x="5234104" y="6786204"/>
                  </a:moveTo>
                  <a:lnTo>
                    <a:pt x="124460" y="6786204"/>
                  </a:lnTo>
                  <a:cubicBezTo>
                    <a:pt x="55880" y="6786204"/>
                    <a:pt x="0" y="6730323"/>
                    <a:pt x="0" y="6661744"/>
                  </a:cubicBezTo>
                  <a:lnTo>
                    <a:pt x="0" y="124460"/>
                  </a:lnTo>
                  <a:cubicBezTo>
                    <a:pt x="0" y="55880"/>
                    <a:pt x="55880" y="0"/>
                    <a:pt x="124460" y="0"/>
                  </a:cubicBezTo>
                  <a:lnTo>
                    <a:pt x="5234105" y="0"/>
                  </a:lnTo>
                  <a:cubicBezTo>
                    <a:pt x="5302684" y="0"/>
                    <a:pt x="5358564" y="55880"/>
                    <a:pt x="5358564" y="124460"/>
                  </a:cubicBezTo>
                  <a:lnTo>
                    <a:pt x="5358564" y="6661744"/>
                  </a:lnTo>
                  <a:cubicBezTo>
                    <a:pt x="5358564" y="6730324"/>
                    <a:pt x="5302684" y="6786204"/>
                    <a:pt x="5234105" y="6786204"/>
                  </a:cubicBezTo>
                  <a:close/>
                </a:path>
              </a:pathLst>
            </a:custGeom>
            <a:solidFill>
              <a:srgbClr val="FFD992"/>
            </a:solidFill>
          </p:spPr>
        </p:sp>
      </p:grpSp>
      <p:pic>
        <p:nvPicPr>
          <p:cNvPr id="9"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52813" y="5482017"/>
            <a:ext cx="5821015" cy="4804983"/>
          </a:xfrm>
          <a:prstGeom prst="rect">
            <a:avLst/>
          </a:prstGeom>
        </p:spPr>
      </p:pic>
      <p:sp>
        <p:nvSpPr>
          <p:cNvPr id="10" name="Pentagon 9"/>
          <p:cNvSpPr/>
          <p:nvPr/>
        </p:nvSpPr>
        <p:spPr>
          <a:xfrm>
            <a:off x="6705398" y="3811060"/>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1</a:t>
            </a:r>
            <a:endParaRPr lang="en-US" sz="5500" b="1">
              <a:latin typeface="Arial" panose="020B0604020202020204" pitchFamily="34" charset="0"/>
              <a:cs typeface="Arial" panose="020B0604020202020204" pitchFamily="34" charset="0"/>
            </a:endParaRPr>
          </a:p>
        </p:txBody>
      </p:sp>
      <p:sp>
        <p:nvSpPr>
          <p:cNvPr id="7" name="Rectangle 6"/>
          <p:cNvSpPr/>
          <p:nvPr/>
        </p:nvSpPr>
        <p:spPr>
          <a:xfrm>
            <a:off x="8534198" y="3317635"/>
            <a:ext cx="8930639" cy="2169825"/>
          </a:xfrm>
          <a:prstGeom prst="rect">
            <a:avLst/>
          </a:prstGeom>
        </p:spPr>
        <p:txBody>
          <a:bodyPr wrap="square">
            <a:spAutoFit/>
          </a:bodyPr>
          <a:lstStyle/>
          <a:p>
            <a:pPr algn="just">
              <a:lnSpc>
                <a:spcPct val="150000"/>
              </a:lnSpc>
            </a:pPr>
            <a:r>
              <a:rPr lang="vi-VN" sz="4500" b="1" dirty="0" smtClean="0">
                <a:solidFill>
                  <a:srgbClr val="000000"/>
                </a:solidFill>
                <a:ea typeface="Times New Roman" panose="02020603050405020304" pitchFamily="18" charset="0"/>
                <a:cs typeface="Arial" panose="020B0604020202020204" pitchFamily="34" charset="0"/>
              </a:rPr>
              <a:t>Sự </a:t>
            </a:r>
            <a:r>
              <a:rPr lang="vi-VN" sz="4500" b="1" dirty="0">
                <a:solidFill>
                  <a:srgbClr val="000000"/>
                </a:solidFill>
                <a:ea typeface="Times New Roman" panose="02020603050405020304" pitchFamily="18" charset="0"/>
                <a:cs typeface="Arial" panose="020B0604020202020204" pitchFamily="34" charset="0"/>
              </a:rPr>
              <a:t>đồng quy của ba đường trung tuyến trong một tam giác</a:t>
            </a:r>
            <a:endParaRPr lang="en-US" sz="4500" dirty="0">
              <a:latin typeface="Arial" panose="020B0604020202020204" pitchFamily="34" charset="0"/>
              <a:cs typeface="Arial" panose="020B0604020202020204" pitchFamily="34" charset="0"/>
            </a:endParaRPr>
          </a:p>
        </p:txBody>
      </p:sp>
      <p:sp>
        <p:nvSpPr>
          <p:cNvPr id="11" name="Pentagon 10"/>
          <p:cNvSpPr/>
          <p:nvPr/>
        </p:nvSpPr>
        <p:spPr>
          <a:xfrm>
            <a:off x="6804297" y="6783471"/>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2</a:t>
            </a:r>
            <a:endParaRPr lang="en-US" sz="5500" b="1" dirty="0">
              <a:latin typeface="Arial" panose="020B0604020202020204" pitchFamily="34" charset="0"/>
              <a:cs typeface="Arial" panose="020B0604020202020204" pitchFamily="34" charset="0"/>
            </a:endParaRPr>
          </a:p>
        </p:txBody>
      </p:sp>
      <p:sp>
        <p:nvSpPr>
          <p:cNvPr id="12" name="Rectangle 11"/>
          <p:cNvSpPr/>
          <p:nvPr/>
        </p:nvSpPr>
        <p:spPr>
          <a:xfrm>
            <a:off x="8721320" y="6226244"/>
            <a:ext cx="8905875" cy="2041456"/>
          </a:xfrm>
          <a:prstGeom prst="rect">
            <a:avLst/>
          </a:prstGeom>
        </p:spPr>
        <p:txBody>
          <a:bodyPr wrap="square">
            <a:spAutoFit/>
          </a:bodyPr>
          <a:lstStyle/>
          <a:p>
            <a:pPr algn="just">
              <a:lnSpc>
                <a:spcPct val="150000"/>
              </a:lnSpc>
            </a:pPr>
            <a:r>
              <a:rPr lang="vi-VN" sz="4500" b="1" dirty="0">
                <a:solidFill>
                  <a:srgbClr val="000000"/>
                </a:solidFill>
                <a:ea typeface="Times New Roman" panose="02020603050405020304" pitchFamily="18" charset="0"/>
                <a:cs typeface="Arial" panose="020B0604020202020204" pitchFamily="34" charset="0"/>
              </a:rPr>
              <a:t>Sự đồng quy của ba đường phân giác trong tam giác</a:t>
            </a:r>
            <a:endParaRPr lang="en-US" sz="45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7" grpId="0"/>
      <p:bldP spid="11" grpId="0" animBg="1"/>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133600" y="2066878"/>
            <a:ext cx="13977866" cy="322902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628098" y="6349245"/>
            <a:ext cx="6470299"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634741"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82467" y="8349987"/>
            <a:ext cx="6472514"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85665" y="6393034"/>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3" name="Rectangle 2"/>
              <p:cNvSpPr/>
              <p:nvPr/>
            </p:nvSpPr>
            <p:spPr>
              <a:xfrm>
                <a:off x="2632660" y="2171700"/>
                <a:ext cx="13021292" cy="2951001"/>
              </a:xfrm>
              <a:prstGeom prst="rect">
                <a:avLst/>
              </a:prstGeom>
            </p:spPr>
            <p:txBody>
              <a:bodyPr wrap="square">
                <a:spAutoFit/>
              </a:bodyPr>
              <a:lstStyle/>
              <a:p>
                <a:pPr algn="just">
                  <a:lnSpc>
                    <a:spcPct val="150000"/>
                  </a:lnSpc>
                  <a:spcAft>
                    <a:spcPts val="800"/>
                  </a:spcAft>
                </a:pPr>
                <a:r>
                  <a:rPr lang="en-US" sz="4000" b="1" dirty="0" err="1"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Câu</a:t>
                </a:r>
                <a:r>
                  <a:rPr lang="en-US" sz="4000" b="1"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4. </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Cho tam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ABC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có</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𝑨</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70</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các</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đường</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phân</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của</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BE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CD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của</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𝑩</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𝑪</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cắt</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nhau</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tại</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I.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Tính</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𝑩𝑰𝑪</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632660" y="2171700"/>
                <a:ext cx="13021292" cy="2951001"/>
              </a:xfrm>
              <a:prstGeom prst="rect">
                <a:avLst/>
              </a:prstGeom>
              <a:blipFill>
                <a:blip r:embed="rId5"/>
                <a:stretch>
                  <a:fillRect l="-1685" r="-1639" b="-3926"/>
                </a:stretch>
              </a:blipFill>
            </p:spPr>
            <p:txBody>
              <a:bodyPr/>
              <a:lstStyle/>
              <a:p>
                <a:r>
                  <a:rPr lang="en-US">
                    <a:noFill/>
                  </a:rPr>
                  <a:t> </a:t>
                </a:r>
              </a:p>
            </p:txBody>
          </p:sp>
        </mc:Fallback>
      </mc:AlternateContent>
      <p:sp>
        <p:nvSpPr>
          <p:cNvPr id="2" name="Rectangle 1"/>
          <p:cNvSpPr/>
          <p:nvPr/>
        </p:nvSpPr>
        <p:spPr>
          <a:xfrm>
            <a:off x="4051764" y="6516390"/>
            <a:ext cx="1840568" cy="916276"/>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rPr>
              <a:t>A. 125°</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973773" y="6451707"/>
            <a:ext cx="1872629" cy="904415"/>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B. 100°</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953318" y="8432907"/>
            <a:ext cx="1901483" cy="904415"/>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C. 105°</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2957517" y="8509107"/>
            <a:ext cx="1901483" cy="904415"/>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D. 140°</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9105193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1828800" y="1714500"/>
            <a:ext cx="14608230" cy="425537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494154" y="62984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494154" y="8361921"/>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529668" y="8299575"/>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529668" y="6298442"/>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286000" y="2171700"/>
            <a:ext cx="13776702" cy="901593"/>
          </a:xfrm>
          <a:prstGeom prst="rect">
            <a:avLst/>
          </a:prstGeom>
        </p:spPr>
        <p:txBody>
          <a:bodyPr wrap="square">
            <a:spAutoFit/>
          </a:bodyPr>
          <a:lstStyle/>
          <a:p>
            <a:pPr lvl="0" algn="just">
              <a:lnSpc>
                <a:spcPct val="150000"/>
              </a:lnSpc>
            </a:pPr>
            <a:r>
              <a:rPr kumimoji="0" lang="vi-VN"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Câu 5. </a:t>
            </a:r>
            <a:r>
              <a:rPr lang="vi-VN" sz="4000" b="1" dirty="0">
                <a:solidFill>
                  <a:prstClr val="white"/>
                </a:solidFill>
                <a:ea typeface="Calibri" panose="020F0502020204030204" pitchFamily="34" charset="0"/>
                <a:cs typeface="Arial" panose="020B0604020202020204" pitchFamily="34" charset="0"/>
              </a:rPr>
              <a:t>Cho hình vẽ sau:</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462325" y="6616049"/>
            <a:ext cx="2351926" cy="1015663"/>
          </a:xfrm>
          <a:prstGeom prst="rect">
            <a:avLst/>
          </a:prstGeom>
        </p:spPr>
        <p:txBody>
          <a:bodyPr wrap="none">
            <a:spAutoFit/>
          </a:bodyPr>
          <a:lstStyle/>
          <a:p>
            <a:pPr lvl="0" algn="just">
              <a:lnSpc>
                <a:spcPct val="150000"/>
              </a:lnSpc>
              <a:spcAft>
                <a:spcPts val="600"/>
              </a:spcAft>
            </a:pPr>
            <a:r>
              <a:rPr lang="en-US" sz="4000" dirty="0" smtClean="0">
                <a:solidFill>
                  <a:prstClr val="white"/>
                </a:solidFill>
                <a:latin typeface="Arial" panose="020B0604020202020204" pitchFamily="34" charset="0"/>
                <a:ea typeface="Calibri" panose="020F0502020204030204" pitchFamily="34" charset="0"/>
                <a:cs typeface="Arial" panose="020B0604020202020204" pitchFamily="34" charset="0"/>
              </a:rPr>
              <a:t>A</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1,5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753694" y="6597759"/>
            <a:ext cx="1923925" cy="901593"/>
          </a:xfrm>
          <a:prstGeom prst="rect">
            <a:avLst/>
          </a:prstGeom>
        </p:spPr>
        <p:txBody>
          <a:bodyPr wrap="none">
            <a:spAutoFit/>
          </a:bodyPr>
          <a:lstStyle/>
          <a:p>
            <a:pPr lvl="0" algn="just">
              <a:lnSpc>
                <a:spcPct val="150000"/>
              </a:lnSpc>
              <a:spcAft>
                <a:spcPts val="6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B. 3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290804" y="8661507"/>
            <a:ext cx="2666114" cy="901593"/>
          </a:xfrm>
          <a:prstGeom prst="rect">
            <a:avLst/>
          </a:prstGeom>
        </p:spPr>
        <p:txBody>
          <a:bodyPr wrap="none">
            <a:spAutoFit/>
          </a:bodyPr>
          <a:lstStyle/>
          <a:p>
            <a:pPr lvl="0" algn="just">
              <a:lnSpc>
                <a:spcPct val="150000"/>
              </a:lnSpc>
              <a:spcAft>
                <a:spcPts val="6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C. 2,25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2753694" y="8538604"/>
            <a:ext cx="2133405" cy="1015663"/>
          </a:xfrm>
          <a:prstGeom prst="rect">
            <a:avLst/>
          </a:prstGeom>
        </p:spPr>
        <p:txBody>
          <a:bodyPr wrap="square">
            <a:spAutoFit/>
          </a:bodyPr>
          <a:lstStyle/>
          <a:p>
            <a:pPr lvl="0" algn="just">
              <a:lnSpc>
                <a:spcPct val="150000"/>
              </a:lnSpc>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D. 1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8" name="Rectangle 7"/>
          <p:cNvSpPr/>
          <p:nvPr/>
        </p:nvSpPr>
        <p:spPr>
          <a:xfrm>
            <a:off x="2286000" y="3556107"/>
            <a:ext cx="6641562" cy="901593"/>
          </a:xfrm>
          <a:prstGeom prst="rect">
            <a:avLst/>
          </a:prstGeom>
        </p:spPr>
        <p:txBody>
          <a:bodyPr wrap="none">
            <a:spAutoFit/>
          </a:bodyPr>
          <a:lstStyle/>
          <a:p>
            <a:pPr algn="just">
              <a:lnSpc>
                <a:spcPct val="150000"/>
              </a:lnSpc>
              <a:spcAft>
                <a:spcPts val="800"/>
              </a:spcAft>
            </a:pPr>
            <a:r>
              <a:rPr lang="en-US" sz="40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Biết</a:t>
            </a:r>
            <a:r>
              <a:rPr lang="en-US" sz="4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GS  = 1,5 cm. </a:t>
            </a:r>
            <a:r>
              <a:rPr lang="en-US" sz="40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Tính</a:t>
            </a:r>
            <a:r>
              <a:rPr lang="en-US" sz="4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NG</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4600" y="2039399"/>
            <a:ext cx="5404287" cy="3637501"/>
          </a:xfrm>
          <a:prstGeom prst="rect">
            <a:avLst/>
          </a:prstGeom>
        </p:spPr>
      </p:pic>
    </p:spTree>
    <p:extLst>
      <p:ext uri="{BB962C8B-B14F-4D97-AF65-F5344CB8AC3E}">
        <p14:creationId xmlns:p14="http://schemas.microsoft.com/office/powerpoint/2010/main" val="32015656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VẬN DỤNG</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304800" y="9437196"/>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77437">
            <a:off x="17373599" y="7899674"/>
            <a:ext cx="1828800" cy="2044390"/>
          </a:xfrm>
          <a:prstGeom prst="rect">
            <a:avLst/>
          </a:prstGeom>
        </p:spPr>
      </p:pic>
      <p:pic>
        <p:nvPicPr>
          <p:cNvPr id="13" name="Picture 5"/>
          <p:cNvPicPr>
            <a:picLocks noChangeAspect="1"/>
          </p:cNvPicPr>
          <p:nvPr/>
        </p:nvPicPr>
        <p:blipFill rotWithShape="1">
          <a:blip r:embed="rId10"/>
          <a:srcRect l="71258" t="36429"/>
          <a:stretch/>
        </p:blipFill>
        <p:spPr>
          <a:xfrm>
            <a:off x="16535400" y="159265"/>
            <a:ext cx="1369867" cy="1691796"/>
          </a:xfrm>
          <a:prstGeom prst="rect">
            <a:avLst/>
          </a:prstGeom>
        </p:spPr>
      </p:pic>
      <p:sp>
        <p:nvSpPr>
          <p:cNvPr id="9" name="TextBox 8"/>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9.24 </a:t>
            </a:r>
            <a:r>
              <a:rPr lang="en-US" sz="4500" b="1" dirty="0">
                <a:solidFill>
                  <a:srgbClr val="FF0000"/>
                </a:solidFill>
                <a:latin typeface="Arial" panose="020B0604020202020204" pitchFamily="34" charset="0"/>
                <a:cs typeface="Arial" panose="020B0604020202020204" pitchFamily="34" charset="0"/>
              </a:rPr>
              <a:t>(Tr76) </a:t>
            </a:r>
          </a:p>
        </p:txBody>
      </p:sp>
      <p:sp>
        <p:nvSpPr>
          <p:cNvPr id="10" name="Oval Callout 9"/>
          <p:cNvSpPr/>
          <p:nvPr/>
        </p:nvSpPr>
        <p:spPr>
          <a:xfrm>
            <a:off x="10972800" y="367093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447800" y="1985308"/>
            <a:ext cx="15240000"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BE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CF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Chúng</a:t>
            </a:r>
            <a:r>
              <a:rPr lang="en-US" sz="4000" dirty="0">
                <a:latin typeface="Arial" panose="020B0604020202020204" pitchFamily="34" charset="0"/>
                <a:ea typeface="Calibri" panose="020F0502020204030204" pitchFamily="34" charset="0"/>
                <a:cs typeface="Arial" panose="020B0604020202020204" pitchFamily="34" charset="0"/>
              </a:rPr>
              <a:t> minh </a:t>
            </a:r>
            <a:r>
              <a:rPr lang="en-US" sz="4000" dirty="0" smtClean="0">
                <a:latin typeface="Arial" panose="020B0604020202020204" pitchFamily="34" charset="0"/>
                <a:ea typeface="Calibri" panose="020F0502020204030204" pitchFamily="34" charset="0"/>
                <a:cs typeface="Arial" panose="020B0604020202020204" pitchFamily="34" charset="0"/>
              </a:rPr>
              <a:t>BE = </a:t>
            </a:r>
            <a:r>
              <a:rPr lang="en-US" sz="4000" dirty="0">
                <a:latin typeface="Arial" panose="020B0604020202020204" pitchFamily="34" charset="0"/>
                <a:ea typeface="Calibri" panose="020F0502020204030204" pitchFamily="34" charset="0"/>
                <a:cs typeface="Arial" panose="020B0604020202020204" pitchFamily="34" charset="0"/>
              </a:rPr>
              <a:t>CF.</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200" y="4499749"/>
            <a:ext cx="5700500" cy="461198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6649453" y="4943621"/>
                <a:ext cx="12192000" cy="2811347"/>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 = AC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(t/c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BE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6649453" y="4943621"/>
                <a:ext cx="12192000" cy="2811347"/>
              </a:xfrm>
              <a:prstGeom prst="rect">
                <a:avLst/>
              </a:prstGeom>
              <a:blipFill>
                <a:blip r:embed="rId12"/>
                <a:stretch>
                  <a:fillRect l="-1800" b="-8460"/>
                </a:stretch>
              </a:blipFill>
            </p:spPr>
            <p:txBody>
              <a:bodyPr/>
              <a:lstStyle/>
              <a:p>
                <a:r>
                  <a:rPr lang="en-US">
                    <a:noFill/>
                  </a:rPr>
                  <a:t> </a:t>
                </a:r>
              </a:p>
            </p:txBody>
          </p:sp>
        </mc:Fallback>
      </mc:AlternateContent>
      <p:grpSp>
        <p:nvGrpSpPr>
          <p:cNvPr id="20" name="Group 19"/>
          <p:cNvGrpSpPr/>
          <p:nvPr/>
        </p:nvGrpSpPr>
        <p:grpSpPr>
          <a:xfrm>
            <a:off x="6738523" y="7937272"/>
            <a:ext cx="4691477" cy="1244828"/>
            <a:chOff x="6495324" y="7705268"/>
            <a:chExt cx="4691477" cy="1244828"/>
          </a:xfrm>
        </p:grpSpPr>
        <mc:AlternateContent xmlns:mc="http://schemas.openxmlformats.org/markup-compatibility/2006" xmlns:a14="http://schemas.microsoft.com/office/drawing/2010/main">
          <mc:Choice Requires="a14">
            <p:sp>
              <p:nvSpPr>
                <p:cNvPr id="18" name="Rectangle 17"/>
                <p:cNvSpPr/>
                <p:nvPr/>
              </p:nvSpPr>
              <p:spPr>
                <a:xfrm>
                  <a:off x="6495324" y="7849933"/>
                  <a:ext cx="4691477" cy="1046633"/>
                </a:xfrm>
                <a:prstGeom prst="rect">
                  <a:avLst/>
                </a:prstGeom>
              </p:spPr>
              <p:txBody>
                <a:bodyPr wrap="none">
                  <a:spAutoFit/>
                </a:bodyPr>
                <a:lstStyle/>
                <a:p>
                  <a:pPr algn="just">
                    <a:lnSpc>
                      <a:spcPct val="150000"/>
                    </a:lnSpc>
                    <a:spcAft>
                      <a:spcPts val="800"/>
                    </a:spcAft>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𝐴𝐵𝐸</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6495324" y="7849933"/>
                  <a:ext cx="4691477" cy="1046633"/>
                </a:xfrm>
                <a:prstGeom prst="rect">
                  <a:avLst/>
                </a:prstGeom>
                <a:blipFill>
                  <a:blip r:embed="rId13"/>
                  <a:stretch>
                    <a:fillRect r="-3636" b="-128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8649116" y="7705268"/>
                  <a:ext cx="58381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oMath>
                    </m:oMathPara>
                  </a14:m>
                  <a:endParaRPr lang="en-US" sz="4000" dirty="0"/>
                </a:p>
              </p:txBody>
            </p:sp>
          </mc:Choice>
          <mc:Fallback xmlns="">
            <p:sp>
              <p:nvSpPr>
                <p:cNvPr id="19" name="Rectangle 18"/>
                <p:cNvSpPr>
                  <a:spLocks noRot="1" noChangeAspect="1" noMove="1" noResize="1" noEditPoints="1" noAdjustHandles="1" noChangeArrowheads="1" noChangeShapeType="1" noTextEdit="1"/>
                </p:cNvSpPr>
                <p:nvPr/>
              </p:nvSpPr>
              <p:spPr>
                <a:xfrm>
                  <a:off x="8649116" y="7705268"/>
                  <a:ext cx="583814" cy="1244828"/>
                </a:xfrm>
                <a:prstGeom prst="rect">
                  <a:avLst/>
                </a:prstGeom>
                <a:blipFill>
                  <a:blip r:embed="rId1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86050201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fade">
                                      <p:cBhvr>
                                        <p:cTn id="33" dur="500"/>
                                        <p:tgtEl>
                                          <p:spTgt spid="1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7">
                                            <p:txEl>
                                              <p:pRg st="1" end="1"/>
                                            </p:txEl>
                                          </p:spTgt>
                                        </p:tgtEl>
                                        <p:attrNameLst>
                                          <p:attrName>style.visibility</p:attrName>
                                        </p:attrNameLst>
                                      </p:cBhvr>
                                      <p:to>
                                        <p:strVal val="visible"/>
                                      </p:to>
                                    </p:set>
                                    <p:animEffect transition="in" filter="wipe(down)">
                                      <p:cBhvr>
                                        <p:cTn id="38" dur="500"/>
                                        <p:tgtEl>
                                          <p:spTgt spid="17">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43" dur="500"/>
                                        <p:tgtEl>
                                          <p:spTgt spid="17">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0" y="10020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77437">
            <a:off x="17160794" y="8465352"/>
            <a:ext cx="1828800" cy="2044390"/>
          </a:xfrm>
          <a:prstGeom prst="rect">
            <a:avLst/>
          </a:prstGeom>
        </p:spPr>
      </p:pic>
      <p:pic>
        <p:nvPicPr>
          <p:cNvPr id="13" name="Picture 5"/>
          <p:cNvPicPr>
            <a:picLocks noChangeAspect="1"/>
          </p:cNvPicPr>
          <p:nvPr/>
        </p:nvPicPr>
        <p:blipFill rotWithShape="1">
          <a:blip r:embed="rId10"/>
          <a:srcRect l="71258" t="36429"/>
          <a:stretch/>
        </p:blipFill>
        <p:spPr>
          <a:xfrm>
            <a:off x="16663656" y="98904"/>
            <a:ext cx="1369867" cy="1691796"/>
          </a:xfrm>
          <a:prstGeom prst="rect">
            <a:avLst/>
          </a:prstGeom>
        </p:spPr>
      </p:pic>
      <p:sp>
        <p:nvSpPr>
          <p:cNvPr id="10" name="Oval Callout 9"/>
          <p:cNvSpPr/>
          <p:nvPr/>
        </p:nvSpPr>
        <p:spPr>
          <a:xfrm>
            <a:off x="8305800" y="44372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2425" y="1826920"/>
            <a:ext cx="5700500" cy="461198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642891" y="1638300"/>
                <a:ext cx="9753600" cy="924356"/>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CF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r>
                          <a:rPr lang="en-US" sz="4000" i="1">
                            <a:effectLst/>
                            <a:latin typeface="Cambria Math" panose="02040503050406030204" pitchFamily="18" charset="0"/>
                            <a:ea typeface="Calibri" panose="020F0502020204030204" pitchFamily="34" charset="0"/>
                            <a:cs typeface="Arial" panose="020B0604020202020204" pitchFamily="34" charset="0"/>
                          </a:rPr>
                          <m:t> </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gt</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42891" y="1638300"/>
                <a:ext cx="9753600" cy="924356"/>
              </a:xfrm>
              <a:prstGeom prst="rect">
                <a:avLst/>
              </a:prstGeom>
              <a:blipFill>
                <a:blip r:embed="rId12"/>
                <a:stretch>
                  <a:fillRect l="-2250" b="-2781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6766264" y="4152900"/>
                <a:ext cx="9144000" cy="4801892"/>
              </a:xfrm>
              <a:prstGeom prst="rect">
                <a:avLst/>
              </a:prstGeom>
            </p:spPr>
            <p:txBody>
              <a:bodyPr>
                <a:spAutoFit/>
              </a:bodyPr>
              <a:lstStyle/>
              <a:p>
                <a:pPr lvl="0"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Từ (1), (2), (3)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𝐴𝐵𝐸</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𝐴𝐶𝐹</m:t>
                        </m:r>
                      </m:e>
                    </m:acc>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ABE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ACF,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chung</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AB =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𝐴𝐵𝐸</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𝐴𝐶𝐹</m:t>
                        </m:r>
                      </m:e>
                    </m:acc>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6766264" y="4152900"/>
                <a:ext cx="9144000" cy="4801892"/>
              </a:xfrm>
              <a:prstGeom prst="rect">
                <a:avLst/>
              </a:prstGeom>
              <a:blipFill>
                <a:blip r:embed="rId13"/>
                <a:stretch>
                  <a:fillRect l="-2400" b="-1904"/>
                </a:stretch>
              </a:blipFill>
            </p:spPr>
            <p:txBody>
              <a:bodyPr/>
              <a:lstStyle/>
              <a:p>
                <a:r>
                  <a:rPr lang="en-US">
                    <a:noFill/>
                  </a:rPr>
                  <a:t> </a:t>
                </a:r>
              </a:p>
            </p:txBody>
          </p:sp>
        </mc:Fallback>
      </mc:AlternateContent>
      <p:grpSp>
        <p:nvGrpSpPr>
          <p:cNvPr id="7" name="Group 6"/>
          <p:cNvGrpSpPr/>
          <p:nvPr/>
        </p:nvGrpSpPr>
        <p:grpSpPr>
          <a:xfrm>
            <a:off x="6766264" y="2654167"/>
            <a:ext cx="4644413" cy="1244828"/>
            <a:chOff x="6642891" y="2450872"/>
            <a:chExt cx="4644413" cy="1244828"/>
          </a:xfrm>
        </p:grpSpPr>
        <mc:AlternateContent xmlns:mc="http://schemas.openxmlformats.org/markup-compatibility/2006" xmlns:a14="http://schemas.microsoft.com/office/drawing/2010/main">
          <mc:Choice Requires="a14">
            <p:sp>
              <p:nvSpPr>
                <p:cNvPr id="15" name="Rectangle 14"/>
                <p:cNvSpPr/>
                <p:nvPr/>
              </p:nvSpPr>
              <p:spPr>
                <a:xfrm>
                  <a:off x="8750686" y="2450872"/>
                  <a:ext cx="583814"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5" name="Rectangle 14"/>
                <p:cNvSpPr>
                  <a:spLocks noRot="1" noChangeAspect="1" noMove="1" noResize="1" noEditPoints="1" noAdjustHandles="1" noChangeArrowheads="1" noChangeShapeType="1" noTextEdit="1"/>
                </p:cNvSpPr>
                <p:nvPr/>
              </p:nvSpPr>
              <p:spPr>
                <a:xfrm>
                  <a:off x="8750686" y="2450872"/>
                  <a:ext cx="583814" cy="124482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6642891" y="2599743"/>
                  <a:ext cx="4644413" cy="1046633"/>
                </a:xfrm>
                <a:prstGeom prst="rect">
                  <a:avLst/>
                </a:prstGeom>
              </p:spPr>
              <p:txBody>
                <a:bodyPr wrap="none">
                  <a:spAutoFit/>
                </a:bodyPr>
                <a:lstStyle/>
                <a:p>
                  <a:pPr lvl="0" algn="just">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𝐴𝐶𝐹</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𝐴𝐶𝐵</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(3)</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642891" y="2599743"/>
                  <a:ext cx="4644413" cy="1046633"/>
                </a:xfrm>
                <a:prstGeom prst="rect">
                  <a:avLst/>
                </a:prstGeom>
                <a:blipFill>
                  <a:blip r:embed="rId15"/>
                  <a:stretch>
                    <a:fillRect r="-3675" b="-12209"/>
                  </a:stretch>
                </a:blipFill>
              </p:spPr>
              <p:txBody>
                <a:bodyPr/>
                <a:lstStyle/>
                <a:p>
                  <a:r>
                    <a:rPr lang="en-US">
                      <a:noFill/>
                    </a:rPr>
                    <a:t> </a:t>
                  </a:r>
                </a:p>
              </p:txBody>
            </p:sp>
          </mc:Fallback>
        </mc:AlternateContent>
      </p:grpSp>
      <p:sp>
        <p:nvSpPr>
          <p:cNvPr id="14" name="Right Brace 13"/>
          <p:cNvSpPr/>
          <p:nvPr/>
        </p:nvSpPr>
        <p:spPr>
          <a:xfrm>
            <a:off x="9829800" y="6438900"/>
            <a:ext cx="533400" cy="2380273"/>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Rectangle 15"/>
              <p:cNvSpPr/>
              <p:nvPr/>
            </p:nvSpPr>
            <p:spPr>
              <a:xfrm>
                <a:off x="10640485" y="7048905"/>
                <a:ext cx="6003118" cy="1015663"/>
              </a:xfrm>
              <a:prstGeom prst="rect">
                <a:avLst/>
              </a:prstGeom>
            </p:spPr>
            <p:txBody>
              <a:bodyPr wrap="none">
                <a:spAutoFit/>
              </a:bodyPr>
              <a:lstStyle/>
              <a:p>
                <a:pPr lvl="0">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ABE = ∆ ACF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g.c.g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0640485" y="7048905"/>
                <a:ext cx="6003118" cy="1015663"/>
              </a:xfrm>
              <a:prstGeom prst="rect">
                <a:avLst/>
              </a:prstGeom>
              <a:blipFill>
                <a:blip r:embed="rId16"/>
                <a:stretch>
                  <a:fillRect r="-2640"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6766264" y="8928437"/>
                <a:ext cx="7340471" cy="1015663"/>
              </a:xfrm>
              <a:prstGeom prst="rect">
                <a:avLst/>
              </a:prstGeom>
            </p:spPr>
            <p:txBody>
              <a:bodyPr wrap="none">
                <a:spAutoFit/>
              </a:bodyPr>
              <a:lstStyle/>
              <a:p>
                <a:pPr lvl="0">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BE = CF (2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tương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ứng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6766264" y="8928437"/>
                <a:ext cx="7340471" cy="1015663"/>
              </a:xfrm>
              <a:prstGeom prst="rect">
                <a:avLst/>
              </a:prstGeom>
              <a:blipFill>
                <a:blip r:embed="rId17"/>
                <a:stretch>
                  <a:fillRect r="-1910" b="-14458"/>
                </a:stretch>
              </a:blipFill>
            </p:spPr>
            <p:txBody>
              <a:bodyPr/>
              <a:lstStyle/>
              <a:p>
                <a:r>
                  <a:rPr lang="en-US">
                    <a:noFill/>
                  </a:rPr>
                  <a:t> </a:t>
                </a:r>
              </a:p>
            </p:txBody>
          </p:sp>
        </mc:Fallback>
      </mc:AlternateContent>
    </p:spTree>
    <p:extLst>
      <p:ext uri="{BB962C8B-B14F-4D97-AF65-F5344CB8AC3E}">
        <p14:creationId xmlns:p14="http://schemas.microsoft.com/office/powerpoint/2010/main" val="31095016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arn(inVertic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randombar(horizontal)">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2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304800" y="431542"/>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VẬN DỤNG</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304800" y="97155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9" name="TextBox 8"/>
          <p:cNvSpPr txBox="1"/>
          <p:nvPr/>
        </p:nvSpPr>
        <p:spPr>
          <a:xfrm>
            <a:off x="7543800" y="801127"/>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9.25 </a:t>
            </a:r>
            <a:r>
              <a:rPr lang="en-US" sz="4500" b="1" dirty="0">
                <a:solidFill>
                  <a:srgbClr val="FF0000"/>
                </a:solidFill>
                <a:latin typeface="Arial" panose="020B0604020202020204" pitchFamily="34" charset="0"/>
                <a:cs typeface="Arial" panose="020B0604020202020204" pitchFamily="34" charset="0"/>
              </a:rPr>
              <a:t>(Tr76) </a:t>
            </a:r>
          </a:p>
        </p:txBody>
      </p:sp>
      <p:sp>
        <p:nvSpPr>
          <p:cNvPr id="2" name="Rectangle 1"/>
          <p:cNvSpPr/>
          <p:nvPr/>
        </p:nvSpPr>
        <p:spPr>
          <a:xfrm>
            <a:off x="304800" y="2628900"/>
            <a:ext cx="17754600" cy="5016758"/>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D. </a:t>
            </a:r>
            <a:r>
              <a:rPr lang="en-US" sz="4000" dirty="0" err="1">
                <a:latin typeface="Arial" panose="020B0604020202020204" pitchFamily="34" charset="0"/>
                <a:ea typeface="Calibri" panose="020F0502020204030204" pitchFamily="34" charset="0"/>
                <a:cs typeface="Arial" panose="020B0604020202020204" pitchFamily="34" charset="0"/>
              </a:rPr>
              <a:t>Kẻ</a:t>
            </a:r>
            <a:r>
              <a:rPr lang="en-US" sz="4000" dirty="0">
                <a:latin typeface="Arial" panose="020B0604020202020204" pitchFamily="34" charset="0"/>
                <a:ea typeface="Calibri" panose="020F0502020204030204" pitchFamily="34" charset="0"/>
                <a:cs typeface="Arial" panose="020B0604020202020204" pitchFamily="34" charset="0"/>
              </a:rPr>
              <a:t> DP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BC, DQ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CA, DR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a)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giải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thích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tại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sao</a:t>
            </a:r>
            <a:r>
              <a:rPr lang="en-US" sz="4000" dirty="0">
                <a:latin typeface="Arial" panose="020B0604020202020204" pitchFamily="34" charset="0"/>
                <a:ea typeface="Times New Roman" panose="02020603050405020304" pitchFamily="18" charset="0"/>
                <a:cs typeface="Arial" panose="020B0604020202020204" pitchFamily="34" charset="0"/>
              </a:rPr>
              <a:t> DP= DR</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b)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giải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thích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tại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sao</a:t>
            </a:r>
            <a:r>
              <a:rPr lang="en-US" sz="4000" dirty="0">
                <a:latin typeface="Arial" panose="020B0604020202020204" pitchFamily="34" charset="0"/>
                <a:ea typeface="Times New Roman" panose="02020603050405020304" pitchFamily="18" charset="0"/>
                <a:cs typeface="Arial" panose="020B0604020202020204" pitchFamily="34" charset="0"/>
              </a:rPr>
              <a:t> DP= DQ</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câu</a:t>
            </a:r>
            <a:r>
              <a:rPr lang="en-US" sz="4000" dirty="0">
                <a:latin typeface="Arial" panose="020B0604020202020204" pitchFamily="34" charset="0"/>
                <a:ea typeface="Times New Roman" panose="02020603050405020304" pitchFamily="18" charset="0"/>
                <a:cs typeface="Arial" panose="020B0604020202020204" pitchFamily="34" charset="0"/>
              </a:rPr>
              <a:t> a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b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DR= DQ. </a:t>
            </a:r>
            <a:r>
              <a:rPr lang="en-US" sz="4000" dirty="0" err="1">
                <a:latin typeface="Arial" panose="020B0604020202020204" pitchFamily="34" charset="0"/>
                <a:ea typeface="Times New Roman" panose="02020603050405020304" pitchFamily="18" charset="0"/>
                <a:cs typeface="Arial" panose="020B0604020202020204" pitchFamily="34" charset="0"/>
              </a:rPr>
              <a:t>Tại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sao</a:t>
            </a:r>
            <a:r>
              <a:rPr lang="en-US" sz="4000" dirty="0">
                <a:latin typeface="Arial" panose="020B0604020202020204" pitchFamily="34" charset="0"/>
                <a:ea typeface="Times New Roman" panose="02020603050405020304" pitchFamily="18" charset="0"/>
                <a:cs typeface="Arial" panose="020B0604020202020204" pitchFamily="34" charset="0"/>
              </a:rPr>
              <a:t> D </a:t>
            </a:r>
            <a:r>
              <a:rPr lang="en-US" sz="4000" dirty="0" err="1">
                <a:latin typeface="Arial" panose="020B0604020202020204" pitchFamily="34" charset="0"/>
                <a:ea typeface="Times New Roman" panose="02020603050405020304" pitchFamily="18" charset="0"/>
                <a:cs typeface="Arial" panose="020B0604020202020204" pitchFamily="34" charset="0"/>
              </a:rPr>
              <a:t>nằm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trên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tia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phân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giác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của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góc</a:t>
            </a:r>
            <a:r>
              <a:rPr lang="en-US" sz="4000" dirty="0">
                <a:latin typeface="Arial" panose="020B0604020202020204" pitchFamily="34" charset="0"/>
                <a:ea typeface="Times New Roman" panose="02020603050405020304" pitchFamily="18" charset="0"/>
                <a:cs typeface="Arial" panose="020B0604020202020204" pitchFamily="34" charset="0"/>
              </a:rPr>
              <a:t> A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4"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7315200" y="8565825"/>
            <a:ext cx="3942481" cy="1123607"/>
          </a:xfrm>
          <a:prstGeom prst="rect">
            <a:avLst/>
          </a:prstGeom>
        </p:spPr>
      </p:pic>
    </p:spTree>
    <p:extLst>
      <p:ext uri="{BB962C8B-B14F-4D97-AF65-F5344CB8AC3E}">
        <p14:creationId xmlns:p14="http://schemas.microsoft.com/office/powerpoint/2010/main" val="1376016740"/>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533400" y="935070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930859" y="8571050"/>
            <a:ext cx="2395318" cy="1110556"/>
          </a:xfrm>
          <a:prstGeom prst="rect">
            <a:avLst/>
          </a:prstGeom>
        </p:spPr>
      </p:pic>
      <p:sp>
        <p:nvSpPr>
          <p:cNvPr id="9" name="Oval Callout 8"/>
          <p:cNvSpPr/>
          <p:nvPr/>
        </p:nvSpPr>
        <p:spPr>
          <a:xfrm>
            <a:off x="8382000" y="410335"/>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04800" y="2171700"/>
            <a:ext cx="4957650" cy="374733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867400" y="1802382"/>
                <a:ext cx="12115800" cy="709957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BPD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BRD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P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R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DR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R; DP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BRD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BPD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chung</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𝐷𝐵𝑅</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𝐷𝐵𝑃</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BD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𝑅𝐵𝑃</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BRD = ∆ BPD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DR =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DP (2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tương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ứng</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867400" y="1802382"/>
                <a:ext cx="12115800" cy="7099572"/>
              </a:xfrm>
              <a:prstGeom prst="rect">
                <a:avLst/>
              </a:prstGeom>
              <a:blipFill>
                <a:blip r:embed="rId31"/>
                <a:stretch>
                  <a:fillRect l="-1812" r="-1761" b="-1203"/>
                </a:stretch>
              </a:blipFill>
            </p:spPr>
            <p:txBody>
              <a:bodyPr/>
              <a:lstStyle/>
              <a:p>
                <a:r>
                  <a:rPr lang="en-US">
                    <a:noFill/>
                  </a:rPr>
                  <a:t> </a:t>
                </a:r>
              </a:p>
            </p:txBody>
          </p:sp>
        </mc:Fallback>
      </mc:AlternateContent>
      <p:sp>
        <p:nvSpPr>
          <p:cNvPr id="14" name="Right Brace 13"/>
          <p:cNvSpPr/>
          <p:nvPr/>
        </p:nvSpPr>
        <p:spPr>
          <a:xfrm>
            <a:off x="17084309" y="5010537"/>
            <a:ext cx="578581" cy="1752600"/>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532948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barn(inVertical)">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9" dur="5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fade">
                                      <p:cBhvr>
                                        <p:cTn id="34" dur="500"/>
                                        <p:tgtEl>
                                          <p:spTgt spid="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5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barn(inVertical)">
                                      <p:cBhvr>
                                        <p:cTn id="4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81000" y="9704085"/>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945022" y="8789680"/>
            <a:ext cx="2395318" cy="1110556"/>
          </a:xfrm>
          <a:prstGeom prst="rect">
            <a:avLst/>
          </a:prstGeom>
        </p:spPr>
      </p:pic>
      <p:sp>
        <p:nvSpPr>
          <p:cNvPr id="9" name="Oval Callout 8"/>
          <p:cNvSpPr/>
          <p:nvPr/>
        </p:nvSpPr>
        <p:spPr>
          <a:xfrm>
            <a:off x="8382000" y="410335"/>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28600" y="2122689"/>
            <a:ext cx="5105400" cy="3859011"/>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5715000" y="1943100"/>
                <a:ext cx="12268200" cy="709957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b</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CPD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CQD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đều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lần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lượt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P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Q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DP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P; DQ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Q)</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Xét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CPD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CQD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chung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CD</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𝑃𝐶𝐷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𝑄𝐶𝐷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phân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𝐴𝐶𝐵</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hay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𝑄𝐶𝑃</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CPD = ∆ CQD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DR =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DP (2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5715000" y="1943100"/>
                <a:ext cx="12268200" cy="7099572"/>
              </a:xfrm>
              <a:prstGeom prst="rect">
                <a:avLst/>
              </a:prstGeom>
              <a:blipFill>
                <a:blip r:embed="rId31"/>
                <a:stretch>
                  <a:fillRect l="-1789" r="-1740" b="-1203"/>
                </a:stretch>
              </a:blipFill>
            </p:spPr>
            <p:txBody>
              <a:bodyPr/>
              <a:lstStyle/>
              <a:p>
                <a:r>
                  <a:rPr lang="en-US">
                    <a:noFill/>
                  </a:rPr>
                  <a:t> </a:t>
                </a:r>
              </a:p>
            </p:txBody>
          </p:sp>
        </mc:Fallback>
      </mc:AlternateContent>
      <p:sp>
        <p:nvSpPr>
          <p:cNvPr id="8" name="Right Brace 7"/>
          <p:cNvSpPr/>
          <p:nvPr/>
        </p:nvSpPr>
        <p:spPr>
          <a:xfrm>
            <a:off x="17084309" y="5154915"/>
            <a:ext cx="578581" cy="1752600"/>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721894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81000" y="9704085"/>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945022" y="8789680"/>
            <a:ext cx="2395318" cy="1110556"/>
          </a:xfrm>
          <a:prstGeom prst="rect">
            <a:avLst/>
          </a:prstGeom>
        </p:spPr>
      </p:pic>
      <p:sp>
        <p:nvSpPr>
          <p:cNvPr id="9" name="Oval Callout 8"/>
          <p:cNvSpPr/>
          <p:nvPr/>
        </p:nvSpPr>
        <p:spPr>
          <a:xfrm>
            <a:off x="8382000" y="410335"/>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28600" y="2122689"/>
            <a:ext cx="5105400" cy="3859011"/>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874481" y="1948966"/>
                <a:ext cx="12268200" cy="72331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Từ</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DR =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DQ</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Xét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ARD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AQD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DR =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DQ</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ARD = ∆ AQD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𝑅𝐴𝐷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𝑄𝐴𝐷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góc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trên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phân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𝐵𝐴𝐶</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874481" y="1948966"/>
                <a:ext cx="12268200" cy="7233134"/>
              </a:xfrm>
              <a:prstGeom prst="rect">
                <a:avLst/>
              </a:prstGeom>
              <a:blipFill>
                <a:blip r:embed="rId31"/>
                <a:stretch>
                  <a:fillRect l="-1789" b="-1012"/>
                </a:stretch>
              </a:blipFill>
            </p:spPr>
            <p:txBody>
              <a:bodyPr/>
              <a:lstStyle/>
              <a:p>
                <a:r>
                  <a:rPr lang="en-US">
                    <a:noFill/>
                  </a:rPr>
                  <a:t> </a:t>
                </a:r>
              </a:p>
            </p:txBody>
          </p:sp>
        </mc:Fallback>
      </mc:AlternateContent>
      <p:sp>
        <p:nvSpPr>
          <p:cNvPr id="2" name="Right Brace 1"/>
          <p:cNvSpPr/>
          <p:nvPr/>
        </p:nvSpPr>
        <p:spPr>
          <a:xfrm>
            <a:off x="11430000" y="4152900"/>
            <a:ext cx="578581" cy="1752600"/>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000571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barn(inVertical)">
                                      <p:cBhvr>
                                        <p:cTn id="35" dur="5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randombar(horizontal)">
                                      <p:cBhvr>
                                        <p:cTn id="4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457200" y="9258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0" name="Group 2"/>
          <p:cNvGrpSpPr/>
          <p:nvPr/>
        </p:nvGrpSpPr>
        <p:grpSpPr>
          <a:xfrm>
            <a:off x="-1179379" y="-102314"/>
            <a:ext cx="20834242" cy="2157663"/>
            <a:chOff x="0" y="0"/>
            <a:chExt cx="3762534" cy="328484"/>
          </a:xfrm>
        </p:grpSpPr>
        <p:sp>
          <p:nvSpPr>
            <p:cNvPr id="31"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8" name="TextBox 7"/>
          <p:cNvSpPr txBox="1"/>
          <p:nvPr/>
        </p:nvSpPr>
        <p:spPr>
          <a:xfrm>
            <a:off x="3962400" y="794649"/>
            <a:ext cx="10820400" cy="1015663"/>
          </a:xfrm>
          <a:prstGeom prst="rect">
            <a:avLst/>
          </a:prstGeom>
          <a:noFill/>
        </p:spPr>
        <p:txBody>
          <a:bodyPr wrap="square" rtlCol="0">
            <a:spAutoFit/>
          </a:bodyPr>
          <a:lstStyle/>
          <a:p>
            <a:pPr algn="ct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b="1" dirty="0">
              <a:solidFill>
                <a:srgbClr val="FF0000"/>
              </a:solidFill>
              <a:latin typeface="Arial" panose="020B0604020202020204" pitchFamily="34" charset="0"/>
              <a:cs typeface="Arial" panose="020B0604020202020204" pitchFamily="34" charset="0"/>
            </a:endParaRPr>
          </a:p>
        </p:txBody>
      </p:sp>
      <p:pic>
        <p:nvPicPr>
          <p:cNvPr id="17"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190131" y="0"/>
            <a:ext cx="1828800" cy="2044390"/>
          </a:xfrm>
          <a:prstGeom prst="rect">
            <a:avLst/>
          </a:prstGeom>
        </p:spPr>
      </p:pic>
      <p:grpSp>
        <p:nvGrpSpPr>
          <p:cNvPr id="7" name="Group 6"/>
          <p:cNvGrpSpPr/>
          <p:nvPr/>
        </p:nvGrpSpPr>
        <p:grpSpPr>
          <a:xfrm>
            <a:off x="533400" y="3166028"/>
            <a:ext cx="5411428" cy="5024436"/>
            <a:chOff x="924909" y="3568797"/>
            <a:chExt cx="5411428" cy="4241703"/>
          </a:xfrm>
        </p:grpSpPr>
        <p:grpSp>
          <p:nvGrpSpPr>
            <p:cNvPr id="9" name="Group 3"/>
            <p:cNvGrpSpPr/>
            <p:nvPr/>
          </p:nvGrpSpPr>
          <p:grpSpPr>
            <a:xfrm>
              <a:off x="924909" y="3568797"/>
              <a:ext cx="5411428" cy="4241703"/>
              <a:chOff x="0" y="0"/>
              <a:chExt cx="3183193" cy="3101958"/>
            </a:xfrm>
          </p:grpSpPr>
          <p:sp>
            <p:nvSpPr>
              <p:cNvPr id="11"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2"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0" name="Rectangle 9"/>
            <p:cNvSpPr/>
            <p:nvPr/>
          </p:nvSpPr>
          <p:spPr>
            <a:xfrm>
              <a:off x="1118771" y="4786715"/>
              <a:ext cx="4796230" cy="1824923"/>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3" name="Group 12"/>
          <p:cNvGrpSpPr/>
          <p:nvPr/>
        </p:nvGrpSpPr>
        <p:grpSpPr>
          <a:xfrm>
            <a:off x="6423301" y="3188603"/>
            <a:ext cx="5422223" cy="5001862"/>
            <a:chOff x="6840639" y="3553166"/>
            <a:chExt cx="5422223" cy="5001862"/>
          </a:xfrm>
        </p:grpSpPr>
        <p:grpSp>
          <p:nvGrpSpPr>
            <p:cNvPr id="14" name="Group 3"/>
            <p:cNvGrpSpPr/>
            <p:nvPr/>
          </p:nvGrpSpPr>
          <p:grpSpPr>
            <a:xfrm>
              <a:off x="6840639" y="3553166"/>
              <a:ext cx="5422223" cy="5001862"/>
              <a:chOff x="-3810" y="-1"/>
              <a:chExt cx="3189543" cy="3657863"/>
            </a:xfrm>
          </p:grpSpPr>
          <p:sp>
            <p:nvSpPr>
              <p:cNvPr id="20"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1"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7376245" y="4962947"/>
              <a:ext cx="4360209"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2" name="Group 21"/>
          <p:cNvGrpSpPr/>
          <p:nvPr/>
        </p:nvGrpSpPr>
        <p:grpSpPr>
          <a:xfrm>
            <a:off x="12328878" y="3162300"/>
            <a:ext cx="5422223" cy="5013608"/>
            <a:chOff x="12644694" y="3479846"/>
            <a:chExt cx="5422223" cy="4709752"/>
          </a:xfrm>
        </p:grpSpPr>
        <p:grpSp>
          <p:nvGrpSpPr>
            <p:cNvPr id="23" name="Group 3"/>
            <p:cNvGrpSpPr/>
            <p:nvPr/>
          </p:nvGrpSpPr>
          <p:grpSpPr>
            <a:xfrm>
              <a:off x="12644694" y="3479846"/>
              <a:ext cx="5422223" cy="4709752"/>
              <a:chOff x="-3810" y="0"/>
              <a:chExt cx="3189543" cy="3444242"/>
            </a:xfrm>
          </p:grpSpPr>
          <p:sp>
            <p:nvSpPr>
              <p:cNvPr id="25"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6"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4" name="Rectangle 23"/>
            <p:cNvSpPr/>
            <p:nvPr/>
          </p:nvSpPr>
          <p:spPr>
            <a:xfrm>
              <a:off x="12660216" y="3623010"/>
              <a:ext cx="5369731" cy="4423588"/>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a:t>
              </a:r>
              <a:r>
                <a:rPr lang="vi-VN" sz="4000" kern="0" dirty="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dirty="0">
                  <a:latin typeface="Arial"/>
                  <a:ea typeface="Calibri" panose="020F0502020204030204" pitchFamily="34" charset="0"/>
                  <a:cs typeface="Times New Roman" panose="02020603050405020304" pitchFamily="18" charset="0"/>
                  <a:sym typeface="Arial"/>
                </a:rPr>
                <a:t>“Bài 35. Sự đồng quy của ba đường trung trực, ba đường cao của một tam giác”</a:t>
              </a:r>
              <a:endParaRPr lang="pt-BR" sz="4000" b="1" kern="0" dirty="0">
                <a:latin typeface="Arial"/>
                <a:ea typeface="Calibri" panose="020F0502020204030204" pitchFamily="34" charset="0"/>
                <a:cs typeface="Times New Roman" panose="02020603050405020304" pitchFamily="18" charset="0"/>
                <a:sym typeface="Arial"/>
              </a:endParaRPr>
            </a:p>
          </p:txBody>
        </p:sp>
      </p:grpSp>
      <p:pic>
        <p:nvPicPr>
          <p:cNvPr id="29"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414105">
            <a:off x="592992" y="8431452"/>
            <a:ext cx="1472227" cy="1645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15930" y="4876685"/>
            <a:ext cx="4656140" cy="4656140"/>
          </a:xfrm>
          <a:prstGeom prst="rect">
            <a:avLst/>
          </a:prstGeom>
        </p:spPr>
      </p:pic>
      <p:sp>
        <p:nvSpPr>
          <p:cNvPr id="5" name="TextBox 5"/>
          <p:cNvSpPr txBox="1"/>
          <p:nvPr/>
        </p:nvSpPr>
        <p:spPr>
          <a:xfrm>
            <a:off x="1317346" y="1844637"/>
            <a:ext cx="15653307"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CẢM ƠN CÁC EM ĐÃ CHÚ Ý </a:t>
            </a:r>
          </a:p>
          <a:p>
            <a:pPr algn="ctr">
              <a:lnSpc>
                <a:spcPct val="150000"/>
              </a:lnSpc>
            </a:pPr>
            <a:r>
              <a:rPr lang="en-US" sz="7000" b="1" dirty="0" smtClean="0">
                <a:latin typeface="Arial" panose="020B0604020202020204" pitchFamily="34" charset="0"/>
                <a:cs typeface="Arial" panose="020B0604020202020204" pitchFamily="34" charset="0"/>
              </a:rPr>
              <a:t>LẮNG NGHE BÀI GIẢNG!</a:t>
            </a:r>
            <a:endParaRPr lang="en-US" sz="7000" b="1" dirty="0">
              <a:latin typeface="Arial" panose="020B0604020202020204" pitchFamily="34" charset="0"/>
              <a:cs typeface="Arial" panose="020B0604020202020204" pitchFamily="34" charset="0"/>
            </a:endParaRPr>
          </a:p>
        </p:txBody>
      </p:sp>
      <p:pic>
        <p:nvPicPr>
          <p:cNvPr id="6"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09600" y="7256464"/>
            <a:ext cx="2286000" cy="2825393"/>
          </a:xfrm>
          <a:prstGeom prst="rect">
            <a:avLst/>
          </a:prstGeom>
        </p:spPr>
      </p:pic>
      <p:pic>
        <p:nvPicPr>
          <p:cNvPr id="7"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4443767" y="6974840"/>
            <a:ext cx="3709883" cy="31095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48896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6200" y="577088"/>
            <a:ext cx="18288000" cy="1002710"/>
          </a:xfrm>
          <a:prstGeom prst="rect">
            <a:avLst/>
          </a:prstGeom>
        </p:spPr>
        <p:txBody>
          <a:bodyPr wrap="square">
            <a:spAutoFit/>
          </a:bodyPr>
          <a:lstStyle/>
          <a:p>
            <a:pPr algn="ctr">
              <a:lnSpc>
                <a:spcPct val="150000"/>
              </a:lnSpc>
              <a:spcBef>
                <a:spcPts val="600"/>
              </a:spcBef>
              <a:spcAft>
                <a:spcPts val="800"/>
              </a:spcAft>
            </a:pPr>
            <a:r>
              <a:rPr lang="en-US" sz="45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1. </a:t>
            </a:r>
            <a:r>
              <a:rPr lang="vi-VN" sz="4500" b="1" dirty="0" smtClean="0">
                <a:solidFill>
                  <a:srgbClr val="FF0000"/>
                </a:solidFill>
                <a:ea typeface="Calibri" panose="020F0502020204030204" pitchFamily="34" charset="0"/>
                <a:cs typeface="Arial" panose="020B0604020202020204" pitchFamily="34" charset="0"/>
              </a:rPr>
              <a:t>Sự </a:t>
            </a:r>
            <a:r>
              <a:rPr lang="vi-VN" sz="4500" b="1" dirty="0">
                <a:solidFill>
                  <a:srgbClr val="FF0000"/>
                </a:solidFill>
                <a:ea typeface="Calibri" panose="020F0502020204030204" pitchFamily="34" charset="0"/>
                <a:cs typeface="Arial" panose="020B0604020202020204" pitchFamily="34" charset="0"/>
              </a:rPr>
              <a:t>đồng quy của ba đường trung tuyến trong một tam giác</a:t>
            </a:r>
          </a:p>
        </p:txBody>
      </p:sp>
      <p:sp>
        <p:nvSpPr>
          <p:cNvPr id="2" name="Rectangle 1"/>
          <p:cNvSpPr/>
          <p:nvPr/>
        </p:nvSpPr>
        <p:spPr>
          <a:xfrm>
            <a:off x="228600" y="6819900"/>
            <a:ext cx="17621673" cy="2862322"/>
          </a:xfrm>
          <a:prstGeom prst="rect">
            <a:avLst/>
          </a:prstGeom>
        </p:spPr>
        <p:txBody>
          <a:bodyPr wrap="square">
            <a:spAutoFit/>
          </a:bodyPr>
          <a:lstStyle/>
          <a:p>
            <a:pPr algn="just">
              <a:lnSpc>
                <a:spcPct val="150000"/>
              </a:lnSpc>
            </a:pPr>
            <a:r>
              <a:rPr lang="vi-VN" sz="4000" dirty="0">
                <a:solidFill>
                  <a:srgbClr val="000000"/>
                </a:solidFill>
                <a:cs typeface="Arial" panose="020B0604020202020204" pitchFamily="34" charset="0"/>
              </a:rPr>
              <a:t>Đoạn thẳng AM nối đỉnh A của tam giác ABC với trung điểm M của cạnh BC, gọi là đường trung tuyến (xuất phát từ đỉnh A hoặc ứng với cạnh BC) của tam giác ABC (H.9.27)</a:t>
            </a:r>
            <a:endParaRPr lang="en-US" sz="4000" dirty="0">
              <a:latin typeface="Arial" panose="020B0604020202020204" pitchFamily="34" charset="0"/>
              <a:cs typeface="Arial" panose="020B0604020202020204" pitchFamily="34" charset="0"/>
            </a:endParaRPr>
          </a:p>
        </p:txBody>
      </p:sp>
      <p:grpSp>
        <p:nvGrpSpPr>
          <p:cNvPr id="19" name="Group 2"/>
          <p:cNvGrpSpPr/>
          <p:nvPr/>
        </p:nvGrpSpPr>
        <p:grpSpPr>
          <a:xfrm>
            <a:off x="-1368296" y="9801589"/>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566057" y="3849695"/>
            <a:ext cx="1405113" cy="1317293"/>
          </a:xfrm>
          <a:prstGeom prst="rect">
            <a:avLst/>
          </a:prstGeom>
        </p:spPr>
      </p:pic>
      <p:pic>
        <p:nvPicPr>
          <p:cNvPr id="25" name="Picture 19"/>
          <p:cNvPicPr>
            <a:picLocks noChangeAspect="1"/>
          </p:cNvPicPr>
          <p:nvPr/>
        </p:nvPicPr>
        <p:blipFill>
          <a:blip r:embed="rId46">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15849600" y="9015297"/>
            <a:ext cx="1807979" cy="1462203"/>
          </a:xfrm>
          <a:prstGeom prst="rect">
            <a:avLst/>
          </a:prstGeom>
        </p:spPr>
      </p:pic>
      <p:sp>
        <p:nvSpPr>
          <p:cNvPr id="4" name="Rectangle 3"/>
          <p:cNvSpPr/>
          <p:nvPr/>
        </p:nvSpPr>
        <p:spPr>
          <a:xfrm>
            <a:off x="1447800" y="2266496"/>
            <a:ext cx="8707833" cy="707886"/>
          </a:xfrm>
          <a:prstGeom prst="rect">
            <a:avLst/>
          </a:prstGeom>
        </p:spPr>
        <p:txBody>
          <a:bodyPr wrap="none">
            <a:spAutoFit/>
          </a:bodyPr>
          <a:lstStyle/>
          <a:p>
            <a:pPr marL="571500" indent="-571500">
              <a:buFont typeface="Arial" panose="020B0604020202020204" pitchFamily="34" charset="0"/>
              <a:buChar char="•"/>
            </a:pPr>
            <a:r>
              <a:rPr lang="nl-NL" sz="4000" b="1" dirty="0">
                <a:solidFill>
                  <a:schemeClr val="tx2"/>
                </a:solidFill>
                <a:latin typeface="Arial" panose="020B0604020202020204" pitchFamily="34" charset="0"/>
                <a:ea typeface="Calibri" panose="020F0502020204030204" pitchFamily="34" charset="0"/>
                <a:cs typeface="Arial" panose="020B0604020202020204" pitchFamily="34" charset="0"/>
              </a:rPr>
              <a:t>Đ</a:t>
            </a:r>
            <a:r>
              <a:rPr lang="vi-VN" sz="4000" b="1" dirty="0">
                <a:solidFill>
                  <a:schemeClr val="tx2"/>
                </a:solidFill>
                <a:latin typeface="Arial" panose="020B0604020202020204" pitchFamily="34" charset="0"/>
                <a:ea typeface="Calibri" panose="020F0502020204030204" pitchFamily="34" charset="0"/>
                <a:cs typeface="Arial" panose="020B0604020202020204" pitchFamily="34" charset="0"/>
              </a:rPr>
              <a:t>ư</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ờng</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trung</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tuyến</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của</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tam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giác</a:t>
            </a:r>
            <a:endParaRPr lang="en-US" sz="4000" dirty="0">
              <a:solidFill>
                <a:schemeClr val="tx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7010400" y="3094027"/>
            <a:ext cx="4523677" cy="3954473"/>
          </a:xfrm>
          <a:prstGeom prst="rect">
            <a:avLst/>
          </a:prstGeom>
        </p:spPr>
      </p:pic>
    </p:spTree>
    <p:extLst>
      <p:ext uri="{BB962C8B-B14F-4D97-AF65-F5344CB8AC3E}">
        <p14:creationId xmlns:p14="http://schemas.microsoft.com/office/powerpoint/2010/main" val="181964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up)">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48896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9" name="Group 2"/>
          <p:cNvGrpSpPr/>
          <p:nvPr/>
        </p:nvGrpSpPr>
        <p:grpSpPr>
          <a:xfrm>
            <a:off x="-1600200" y="9977497"/>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7509243" y="2315521"/>
            <a:ext cx="1405113" cy="1317293"/>
          </a:xfrm>
          <a:prstGeom prst="rect">
            <a:avLst/>
          </a:prstGeom>
        </p:spPr>
      </p:pic>
      <p:pic>
        <p:nvPicPr>
          <p:cNvPr id="25" name="Picture 19"/>
          <p:cNvPicPr>
            <a:picLocks noChangeAspect="1"/>
          </p:cNvPicPr>
          <p:nvPr/>
        </p:nvPicPr>
        <p:blipFill>
          <a:blip r:embed="rId44">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381000" y="8471480"/>
            <a:ext cx="1807979" cy="1462203"/>
          </a:xfrm>
          <a:prstGeom prst="rect">
            <a:avLst/>
          </a:prstGeom>
        </p:spPr>
      </p:pic>
      <p:sp>
        <p:nvSpPr>
          <p:cNvPr id="11" name="Rectangle 10"/>
          <p:cNvSpPr/>
          <p:nvPr/>
        </p:nvSpPr>
        <p:spPr>
          <a:xfrm>
            <a:off x="-76200" y="577088"/>
            <a:ext cx="18288000" cy="1002710"/>
          </a:xfrm>
          <a:prstGeom prst="rect">
            <a:avLst/>
          </a:prstGeom>
        </p:spPr>
        <p:txBody>
          <a:bodyPr wrap="square">
            <a:spAutoFit/>
          </a:bodyPr>
          <a:lstStyle/>
          <a:p>
            <a:pPr algn="ctr">
              <a:lnSpc>
                <a:spcPct val="150000"/>
              </a:lnSpc>
              <a:spcBef>
                <a:spcPts val="600"/>
              </a:spcBef>
              <a:spcAft>
                <a:spcPts val="800"/>
              </a:spcAft>
            </a:pPr>
            <a:r>
              <a:rPr lang="en-US" sz="45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1. </a:t>
            </a:r>
            <a:r>
              <a:rPr lang="vi-VN" sz="4500" b="1" dirty="0" smtClean="0">
                <a:solidFill>
                  <a:srgbClr val="FF0000"/>
                </a:solidFill>
                <a:ea typeface="Calibri" panose="020F0502020204030204" pitchFamily="34" charset="0"/>
                <a:cs typeface="Arial" panose="020B0604020202020204" pitchFamily="34" charset="0"/>
              </a:rPr>
              <a:t>Sự </a:t>
            </a:r>
            <a:r>
              <a:rPr lang="vi-VN" sz="4500" b="1" dirty="0">
                <a:solidFill>
                  <a:srgbClr val="FF0000"/>
                </a:solidFill>
                <a:ea typeface="Calibri" panose="020F0502020204030204" pitchFamily="34" charset="0"/>
                <a:cs typeface="Arial" panose="020B0604020202020204" pitchFamily="34" charset="0"/>
              </a:rPr>
              <a:t>đồng quy của ba đường trung tuyến trong một tam giác</a:t>
            </a:r>
          </a:p>
        </p:txBody>
      </p:sp>
      <p:sp>
        <p:nvSpPr>
          <p:cNvPr id="2" name="Rectangle 1"/>
          <p:cNvSpPr/>
          <p:nvPr/>
        </p:nvSpPr>
        <p:spPr>
          <a:xfrm>
            <a:off x="3505200" y="2466337"/>
            <a:ext cx="9565439" cy="1015663"/>
          </a:xfrm>
          <a:prstGeom prst="rect">
            <a:avLst/>
          </a:prstGeom>
        </p:spPr>
        <p:txBody>
          <a:bodyPr wrap="none">
            <a:spAutoFit/>
          </a:bodyPr>
          <a:lstStyle/>
          <a:p>
            <a:pPr algn="just">
              <a:lnSpc>
                <a:spcPct val="150000"/>
              </a:lnSpc>
              <a:spcBef>
                <a:spcPts val="600"/>
              </a:spcBef>
              <a:spcAft>
                <a:spcPts val="600"/>
              </a:spcAft>
            </a:pPr>
            <a:r>
              <a:rPr lang="en-US" sz="4000" dirty="0" err="1" smtClean="0">
                <a:latin typeface="Arial" panose="020B0604020202020204" pitchFamily="34" charset="0"/>
                <a:ea typeface="Calibri" panose="020F0502020204030204" pitchFamily="34" charset="0"/>
                <a:cs typeface="Arial" panose="020B0604020202020204" pitchFamily="34" charset="0"/>
              </a:rPr>
              <a:t>Mỗi</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2057400" y="2581754"/>
            <a:ext cx="1143000" cy="7848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US" sz="4500" b="1" dirty="0" smtClean="0">
                <a:latin typeface="Arial" panose="020B0604020202020204" pitchFamily="34" charset="0"/>
                <a:cs typeface="Arial" panose="020B0604020202020204" pitchFamily="34" charset="0"/>
              </a:rPr>
              <a:t>?</a:t>
            </a:r>
            <a:endParaRPr lang="en-US" sz="4500" b="1" dirty="0">
              <a:latin typeface="Arial" panose="020B0604020202020204" pitchFamily="34" charset="0"/>
              <a:cs typeface="Arial" panose="020B0604020202020204" pitchFamily="34" charset="0"/>
            </a:endParaRPr>
          </a:p>
        </p:txBody>
      </p:sp>
      <p:sp>
        <p:nvSpPr>
          <p:cNvPr id="15" name="Oval Callout 14"/>
          <p:cNvSpPr/>
          <p:nvPr/>
        </p:nvSpPr>
        <p:spPr>
          <a:xfrm>
            <a:off x="14097000" y="7405536"/>
            <a:ext cx="4191000" cy="2276898"/>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smtClean="0">
                <a:solidFill>
                  <a:schemeClr val="tx1"/>
                </a:solidFill>
                <a:latin typeface="Arial" panose="020B0604020202020204" pitchFamily="34" charset="0"/>
                <a:cs typeface="Arial" panose="020B0604020202020204" pitchFamily="34" charset="0"/>
              </a:rPr>
              <a:t>Thảo</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luận</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nhóm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đôi</a:t>
            </a:r>
            <a:endParaRPr lang="en-US" sz="4000" dirty="0">
              <a:solidFill>
                <a:schemeClr val="tx1"/>
              </a:solidFill>
              <a:latin typeface="Arial" panose="020B0604020202020204" pitchFamily="34" charset="0"/>
              <a:cs typeface="Arial" panose="020B0604020202020204" pitchFamily="34" charset="0"/>
            </a:endParaRPr>
          </a:p>
        </p:txBody>
      </p:sp>
      <p:pic>
        <p:nvPicPr>
          <p:cNvPr id="16" name="Picture 6"/>
          <p:cNvPicPr>
            <a:picLocks noChangeAspect="1"/>
          </p:cNvPicPr>
          <p:nvPr/>
        </p:nvPicPr>
        <p:blipFill>
          <a:blip r:embed="rId45"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4859000" y="5463579"/>
            <a:ext cx="2416628" cy="2117570"/>
          </a:xfrm>
          <a:prstGeom prst="rect">
            <a:avLst/>
          </a:prstGeom>
        </p:spPr>
      </p:pic>
      <p:sp>
        <p:nvSpPr>
          <p:cNvPr id="6" name="Rectangle 5"/>
          <p:cNvSpPr/>
          <p:nvPr/>
        </p:nvSpPr>
        <p:spPr>
          <a:xfrm>
            <a:off x="5715000" y="3841117"/>
            <a:ext cx="8738290" cy="90159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Mỗi tam giác có 3 đường trung tuyến.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4038600" y="5368842"/>
            <a:ext cx="5428487" cy="4515284"/>
          </a:xfrm>
          <a:prstGeom prst="rect">
            <a:avLst/>
          </a:prstGeom>
        </p:spPr>
      </p:pic>
      <p:sp>
        <p:nvSpPr>
          <p:cNvPr id="9" name="TextBox 8"/>
          <p:cNvSpPr txBox="1"/>
          <p:nvPr/>
        </p:nvSpPr>
        <p:spPr>
          <a:xfrm>
            <a:off x="3505200" y="3961968"/>
            <a:ext cx="22098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Trả</a:t>
            </a:r>
            <a:r>
              <a:rPr lang="en-US" sz="4000" b="1" u="sng" dirty="0" smtClean="0">
                <a:latin typeface="Arial" panose="020B0604020202020204" pitchFamily="34" charset="0"/>
                <a:cs typeface="Arial" panose="020B0604020202020204" pitchFamily="34" charset="0"/>
              </a:rPr>
              <a:t> </a:t>
            </a:r>
            <a:r>
              <a:rPr lang="en-US" sz="4000" b="1" u="sng" dirty="0" err="1" smtClean="0">
                <a:latin typeface="Arial" panose="020B0604020202020204" pitchFamily="34" charset="0"/>
                <a:cs typeface="Arial" panose="020B0604020202020204" pitchFamily="34" charset="0"/>
              </a:rPr>
              <a:t>lời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36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horizont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5" grpId="0" animBg="1"/>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535400" y="342900"/>
            <a:ext cx="1405113" cy="1317293"/>
          </a:xfrm>
          <a:prstGeom prst="rect">
            <a:avLst/>
          </a:prstGeom>
        </p:spPr>
      </p:pic>
      <p:sp>
        <p:nvSpPr>
          <p:cNvPr id="4" name="Rectangle 3"/>
          <p:cNvSpPr/>
          <p:nvPr/>
        </p:nvSpPr>
        <p:spPr>
          <a:xfrm>
            <a:off x="457200" y="552899"/>
            <a:ext cx="10467930" cy="707886"/>
          </a:xfrm>
          <a:prstGeom prst="rect">
            <a:avLst/>
          </a:prstGeom>
        </p:spPr>
        <p:txBody>
          <a:bodyPr wrap="none">
            <a:spAutoFit/>
          </a:bodyPr>
          <a:lstStyle/>
          <a:p>
            <a:pPr marL="571500" lvl="0" indent="-571500">
              <a:buFont typeface="Arial" panose="020B0604020202020204" pitchFamily="34" charset="0"/>
              <a:buChar char="•"/>
            </a:pPr>
            <a:r>
              <a:rPr lang="vi-VN" sz="4000" b="1" dirty="0" smtClean="0">
                <a:solidFill>
                  <a:srgbClr val="1F497D"/>
                </a:solidFill>
                <a:ea typeface="Calibri" panose="020F0502020204030204" pitchFamily="34" charset="0"/>
                <a:cs typeface="Arial" panose="020B0604020202020204" pitchFamily="34" charset="0"/>
              </a:rPr>
              <a:t>Sự </a:t>
            </a:r>
            <a:r>
              <a:rPr lang="vi-VN" sz="4000" b="1" dirty="0">
                <a:solidFill>
                  <a:srgbClr val="1F497D"/>
                </a:solidFill>
                <a:ea typeface="Calibri" panose="020F0502020204030204" pitchFamily="34" charset="0"/>
                <a:cs typeface="Arial" panose="020B0604020202020204" pitchFamily="34" charset="0"/>
              </a:rPr>
              <a:t>đồng quy của ba đường trung </a:t>
            </a:r>
            <a:r>
              <a:rPr lang="vi-VN" sz="4000" b="1" dirty="0" smtClean="0">
                <a:solidFill>
                  <a:srgbClr val="1F497D"/>
                </a:solidFill>
                <a:ea typeface="Calibri" panose="020F0502020204030204" pitchFamily="34" charset="0"/>
                <a:cs typeface="Arial" panose="020B0604020202020204" pitchFamily="34" charset="0"/>
              </a:rPr>
              <a:t>tuyến</a:t>
            </a:r>
            <a:endParaRPr kumimoji="0" lang="en-US" sz="40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1" name="Picture 10"/>
          <p:cNvPicPr>
            <a:picLocks noChangeAspect="1"/>
          </p:cNvPicPr>
          <p:nvPr/>
        </p:nvPicPr>
        <p:blipFill>
          <a:blip r:embed="rId46" cstate="print">
            <a:duotone>
              <a:prstClr val="black"/>
              <a:schemeClr val="tx1">
                <a:tint val="45000"/>
                <a:satMod val="400000"/>
              </a:schemeClr>
            </a:duotone>
            <a:extLst>
              <a:ext uri="{BEBA8EAE-BF5A-486C-A8C5-ECC9F3942E4B}">
                <a14:imgProps xmlns:a14="http://schemas.microsoft.com/office/drawing/2010/main">
                  <a14:imgLayer r:embed="rId4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09600" y="1589724"/>
            <a:ext cx="1003879" cy="936881"/>
          </a:xfrm>
          <a:prstGeom prst="rect">
            <a:avLst/>
          </a:prstGeom>
        </p:spPr>
      </p:pic>
      <p:sp>
        <p:nvSpPr>
          <p:cNvPr id="12" name="TextBox 11"/>
          <p:cNvSpPr txBox="1"/>
          <p:nvPr/>
        </p:nvSpPr>
        <p:spPr>
          <a:xfrm>
            <a:off x="1635146" y="1513524"/>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1:</a:t>
            </a:r>
            <a:endParaRPr lang="en-US" sz="4000" dirty="0">
              <a:solidFill>
                <a:prstClr val="black"/>
              </a:solidFill>
            </a:endParaRPr>
          </a:p>
        </p:txBody>
      </p:sp>
      <p:sp>
        <p:nvSpPr>
          <p:cNvPr id="3" name="Rectangle 2"/>
          <p:cNvSpPr/>
          <p:nvPr/>
        </p:nvSpPr>
        <p:spPr>
          <a:xfrm>
            <a:off x="1577192" y="2263319"/>
            <a:ext cx="15450353" cy="4708981"/>
          </a:xfrm>
          <a:prstGeom prst="rect">
            <a:avLst/>
          </a:prstGeom>
        </p:spPr>
        <p:txBody>
          <a:bodyPr wrap="square">
            <a:spAutoFit/>
          </a:bodyPr>
          <a:lstStyle/>
          <a:p>
            <a:pPr algn="just">
              <a:lnSpc>
                <a:spcPct val="150000"/>
              </a:lnSpc>
              <a:spcBef>
                <a:spcPts val="600"/>
              </a:spcBef>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mảnh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đánh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a:t>
            </a:r>
            <a:r>
              <a:rPr lang="en-US" sz="4000" dirty="0">
                <a:latin typeface="Arial" panose="020B0604020202020204" pitchFamily="34" charset="0"/>
                <a:ea typeface="Calibri" panose="020F0502020204030204" pitchFamily="34" charset="0"/>
                <a:cs typeface="Arial" panose="020B0604020202020204" pitchFamily="34" charset="0"/>
              </a:rPr>
              <a:t> qua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đối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diện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Mở</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tờ</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quan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a:t>
            </a:r>
            <a:r>
              <a:rPr lang="en-US" sz="4000" dirty="0">
                <a:latin typeface="Arial" panose="020B0604020202020204" pitchFamily="34" charset="0"/>
                <a:ea typeface="Calibri" panose="020F0502020204030204" pitchFamily="34" charset="0"/>
                <a:cs typeface="Arial" panose="020B0604020202020204" pitchFamily="34" charset="0"/>
              </a:rPr>
              <a:t> qua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(H.9.28</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1635146" y="7048500"/>
            <a:ext cx="3647827" cy="3194030"/>
          </a:xfrm>
          <a:prstGeom prst="rect">
            <a:avLst/>
          </a:prstGeom>
        </p:spPr>
      </p:pic>
      <p:sp>
        <p:nvSpPr>
          <p:cNvPr id="7" name="Rectangle 6"/>
          <p:cNvSpPr/>
          <p:nvPr/>
        </p:nvSpPr>
        <p:spPr>
          <a:xfrm>
            <a:off x="6629400" y="7505700"/>
            <a:ext cx="11058321" cy="2041585"/>
          </a:xfrm>
          <a:prstGeom prst="rect">
            <a:avLst/>
          </a:prstGeom>
        </p:spPr>
        <p:txBody>
          <a:bodyPr wrap="square">
            <a:spAutoFit/>
          </a:bodyPr>
          <a:lstStyle/>
          <a:p>
            <a:pPr algn="just">
              <a:lnSpc>
                <a:spcPct val="150000"/>
              </a:lnSpc>
              <a:spcAft>
                <a:spcPts val="800"/>
              </a:spcAft>
            </a:pPr>
            <a:r>
              <a:rPr lang="en-US" sz="4000" b="1" u="sng" dirty="0" err="1">
                <a:solidFill>
                  <a:srgbClr val="FF0000"/>
                </a:solidFill>
                <a:latin typeface="Arial" panose="020B0604020202020204" pitchFamily="34" charset="0"/>
                <a:ea typeface="Calibri" panose="020F0502020204030204" pitchFamily="34" charset="0"/>
                <a:cs typeface="Arial" panose="020B0604020202020204" pitchFamily="34" charset="0"/>
              </a:rPr>
              <a:t>Kết</a:t>
            </a:r>
            <a:r>
              <a:rPr lang="en-US" sz="4000" b="1" u="sng"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4000" b="1" u="sng" dirty="0" err="1">
                <a:solidFill>
                  <a:srgbClr val="FF0000"/>
                </a:solidFill>
                <a:latin typeface="Arial" panose="020B0604020202020204" pitchFamily="34" charset="0"/>
                <a:ea typeface="Calibri" panose="020F0502020204030204" pitchFamily="34" charset="0"/>
                <a:cs typeface="Arial" panose="020B0604020202020204" pitchFamily="34" charset="0"/>
              </a:rPr>
              <a:t>quả</a:t>
            </a:r>
            <a:r>
              <a:rPr lang="en-US" sz="4000" b="1" u="sng"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4000" b="1" u="sng"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smtClean="0">
                <a:solidFill>
                  <a:srgbClr val="000000"/>
                </a:solidFill>
                <a:latin typeface="Arial" panose="020B0604020202020204" pitchFamily="34" charset="0"/>
                <a:ea typeface="Calibri" panose="020F0502020204030204" pitchFamily="34" charset="0"/>
                <a:cs typeface="Arial" panose="020B0604020202020204" pitchFamily="34" charset="0"/>
              </a:rPr>
              <a:t>          Ba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nếp</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gấp</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đi</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qua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cùng</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0"/>
          <p:cNvPicPr>
            <a:picLocks noChangeAspect="1"/>
          </p:cNvPicPr>
          <p:nvPr/>
        </p:nvPicPr>
        <p:blipFill>
          <a:blip r:embed="rId4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683213" y="8279318"/>
            <a:ext cx="2514600" cy="1801367"/>
          </a:xfrm>
          <a:prstGeom prst="rect">
            <a:avLst/>
          </a:prstGeom>
        </p:spPr>
      </p:pic>
    </p:spTree>
    <p:extLst>
      <p:ext uri="{BB962C8B-B14F-4D97-AF65-F5344CB8AC3E}">
        <p14:creationId xmlns:p14="http://schemas.microsoft.com/office/powerpoint/2010/main" val="3480136187"/>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barn(inVertical)">
                                      <p:cBhvr>
                                        <p:cTn id="15" dur="500"/>
                                        <p:tgtEl>
                                          <p:spTgt spid="1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anim calcmode="lin" valueType="num">
                                      <p:cBhvr>
                                        <p:cTn id="26" dur="500" fill="hold"/>
                                        <p:tgtEl>
                                          <p:spTgt spid="6"/>
                                        </p:tgtEl>
                                        <p:attrNameLst>
                                          <p:attrName>ppt_x</p:attrName>
                                        </p:attrNameLst>
                                      </p:cBhvr>
                                      <p:tavLst>
                                        <p:tav tm="0">
                                          <p:val>
                                            <p:strVal val="#ppt_x"/>
                                          </p:val>
                                        </p:tav>
                                        <p:tav tm="100000">
                                          <p:val>
                                            <p:strVal val="#ppt_x"/>
                                          </p:val>
                                        </p:tav>
                                      </p:tavLst>
                                    </p:anim>
                                    <p:anim calcmode="lin" valueType="num">
                                      <p:cBhvr>
                                        <p:cTn id="2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barn(inVertical)">
                                      <p:cBhvr>
                                        <p:cTn id="3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4" name="Rectangle 10"/>
          <p:cNvSpPr>
            <a:spLocks noChangeArrowheads="1"/>
          </p:cNvSpPr>
          <p:nvPr/>
        </p:nvSpPr>
        <p:spPr bwMode="auto">
          <a:xfrm>
            <a:off x="838200" y="4000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5" name="Rounded Rectangle 14"/>
          <p:cNvSpPr/>
          <p:nvPr/>
        </p:nvSpPr>
        <p:spPr>
          <a:xfrm>
            <a:off x="-9144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5"/>
          <p:cNvPicPr>
            <a:picLocks noChangeAspect="1"/>
          </p:cNvPicPr>
          <p:nvPr/>
        </p:nvPicPr>
        <p:blipFill>
          <a:blip r:embed="rId3"/>
          <a:stretch>
            <a:fillRect/>
          </a:stretch>
        </p:blipFill>
        <p:spPr>
          <a:xfrm>
            <a:off x="5105400" y="6989281"/>
            <a:ext cx="1548591" cy="1808094"/>
          </a:xfrm>
          <a:prstGeom prst="rect">
            <a:avLst/>
          </a:prstGeom>
        </p:spPr>
      </p:pic>
      <p:pic>
        <p:nvPicPr>
          <p:cNvPr id="10" name="Picture 9"/>
          <p:cNvPicPr>
            <a:picLocks noChangeAspect="1"/>
          </p:cNvPicPr>
          <p:nvPr/>
        </p:nvPicPr>
        <p:blipFill>
          <a:blip r:embed="rId4" cstate="print">
            <a:duotone>
              <a:prstClr val="black"/>
              <a:schemeClr val="tx1">
                <a:tint val="45000"/>
                <a:satMod val="400000"/>
              </a:schemeClr>
            </a:duotone>
            <a:extLst>
              <a:ext uri="{BEBA8EAE-BF5A-486C-A8C5-ECC9F3942E4B}">
                <a14:imgProps xmlns:a14="http://schemas.microsoft.com/office/drawing/2010/main">
                  <a14:imgLayer r:embed="rId5">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80208" y="403365"/>
            <a:ext cx="1003879" cy="936881"/>
          </a:xfrm>
          <a:prstGeom prst="rect">
            <a:avLst/>
          </a:prstGeom>
        </p:spPr>
      </p:pic>
      <p:sp>
        <p:nvSpPr>
          <p:cNvPr id="11" name="TextBox 10"/>
          <p:cNvSpPr txBox="1"/>
          <p:nvPr/>
        </p:nvSpPr>
        <p:spPr>
          <a:xfrm>
            <a:off x="1505754" y="327165"/>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2:</a:t>
            </a:r>
            <a:endParaRPr lang="en-US" sz="4000" dirty="0">
              <a:solidFill>
                <a:prstClr val="black"/>
              </a:solidFill>
            </a:endParaRPr>
          </a:p>
        </p:txBody>
      </p:sp>
      <p:sp>
        <p:nvSpPr>
          <p:cNvPr id="12" name="Rectangle 11"/>
          <p:cNvSpPr/>
          <p:nvPr/>
        </p:nvSpPr>
        <p:spPr>
          <a:xfrm>
            <a:off x="982147" y="1181100"/>
            <a:ext cx="15450353" cy="4708981"/>
          </a:xfrm>
          <a:prstGeom prst="rect">
            <a:avLst/>
          </a:prstGeom>
        </p:spPr>
        <p:txBody>
          <a:bodyPr wrap="square">
            <a:spAutoFit/>
          </a:bodyPr>
          <a:lstStyle/>
          <a:p>
            <a:pPr algn="just">
              <a:lnSpc>
                <a:spcPct val="150000"/>
              </a:lnSpc>
            </a:pPr>
            <a:r>
              <a:rPr lang="vi-VN" sz="4000" dirty="0">
                <a:ea typeface="Calibri" panose="020F0502020204030204" pitchFamily="34" charset="0"/>
                <a:cs typeface="Arial" panose="020B0604020202020204" pitchFamily="34" charset="0"/>
              </a:rPr>
              <a:t>Trên mảnh giấy kẻ ô vuông, mỗi chiều 10 ô, hãy đếm dòng</a:t>
            </a:r>
            <a:r>
              <a:rPr lang="vi-VN" sz="4000" dirty="0" smtClean="0">
                <a:ea typeface="Calibri" panose="020F0502020204030204" pitchFamily="34" charset="0"/>
                <a:cs typeface="Arial" panose="020B0604020202020204" pitchFamily="34" charset="0"/>
              </a:rPr>
              <a:t>,</a:t>
            </a:r>
            <a:r>
              <a:rPr lang="en-US" sz="4000" dirty="0" smtClean="0">
                <a:ea typeface="Calibri" panose="020F0502020204030204" pitchFamily="34" charset="0"/>
                <a:cs typeface="Arial" panose="020B0604020202020204" pitchFamily="34" charset="0"/>
              </a:rPr>
              <a:t> </a:t>
            </a:r>
            <a:r>
              <a:rPr lang="vi-VN" sz="4000" dirty="0" smtClean="0">
                <a:ea typeface="Calibri" panose="020F0502020204030204" pitchFamily="34" charset="0"/>
                <a:cs typeface="Arial" panose="020B0604020202020204" pitchFamily="34" charset="0"/>
              </a:rPr>
              <a:t>đánh </a:t>
            </a:r>
            <a:r>
              <a:rPr lang="vi-VN" sz="4000" dirty="0">
                <a:ea typeface="Calibri" panose="020F0502020204030204" pitchFamily="34" charset="0"/>
                <a:cs typeface="Arial" panose="020B0604020202020204" pitchFamily="34" charset="0"/>
              </a:rPr>
              <a:t>dấu các đỉnh A,B,C rồi vẽ tam giác </a:t>
            </a:r>
            <a:r>
              <a:rPr lang="vi-VN" sz="4000" dirty="0" smtClean="0">
                <a:ea typeface="Calibri" panose="020F0502020204030204" pitchFamily="34" charset="0"/>
                <a:cs typeface="Arial" panose="020B0604020202020204" pitchFamily="34" charset="0"/>
              </a:rPr>
              <a:t>ABC</a:t>
            </a:r>
            <a:r>
              <a:rPr lang="en-US" sz="4000" dirty="0" smtClean="0">
                <a:ea typeface="Calibri" panose="020F0502020204030204" pitchFamily="34" charset="0"/>
                <a:cs typeface="Arial" panose="020B0604020202020204" pitchFamily="34" charset="0"/>
              </a:rPr>
              <a:t> </a:t>
            </a:r>
            <a:r>
              <a:rPr lang="vi-VN" sz="4000" dirty="0" smtClean="0">
                <a:ea typeface="Calibri" panose="020F0502020204030204" pitchFamily="34" charset="0"/>
                <a:cs typeface="Arial" panose="020B0604020202020204" pitchFamily="34" charset="0"/>
              </a:rPr>
              <a:t>(</a:t>
            </a:r>
            <a:r>
              <a:rPr lang="vi-VN" sz="4000" dirty="0">
                <a:ea typeface="Calibri" panose="020F0502020204030204" pitchFamily="34" charset="0"/>
                <a:cs typeface="Arial" panose="020B0604020202020204" pitchFamily="34" charset="0"/>
              </a:rPr>
              <a:t>H.9,29).Vẽ hai đường trung tuyến BN, CP, chúng cắt nhau tại G, tia AG cắt cạnh BC tại M.</a:t>
            </a:r>
          </a:p>
          <a:p>
            <a:pPr algn="just">
              <a:lnSpc>
                <a:spcPct val="150000"/>
              </a:lnSpc>
            </a:pPr>
            <a:r>
              <a:rPr lang="vi-VN" sz="4000" dirty="0">
                <a:ea typeface="Calibri" panose="020F0502020204030204" pitchFamily="34" charset="0"/>
                <a:cs typeface="Arial" panose="020B0604020202020204" pitchFamily="34" charset="0"/>
              </a:rPr>
              <a:t>AM có phải đường trung tuyến của tam giác ABC không ?</a:t>
            </a:r>
          </a:p>
          <a:p>
            <a:pPr algn="just">
              <a:lnSpc>
                <a:spcPct val="150000"/>
              </a:lnSpc>
            </a:pPr>
            <a:r>
              <a:rPr lang="vi-VN" sz="4000" dirty="0">
                <a:ea typeface="Calibri" panose="020F0502020204030204" pitchFamily="34" charset="0"/>
                <a:cs typeface="Arial" panose="020B0604020202020204" pitchFamily="34" charset="0"/>
              </a:rPr>
              <a:t>Hãy xác định các tỉ </a:t>
            </a:r>
            <a:r>
              <a:rPr lang="vi-VN" sz="4000" dirty="0" smtClean="0">
                <a:ea typeface="Calibri" panose="020F0502020204030204" pitchFamily="34" charset="0"/>
                <a:cs typeface="Arial" panose="020B0604020202020204" pitchFamily="34" charset="0"/>
              </a:rPr>
              <a:t>số</a:t>
            </a:r>
            <a:r>
              <a:rPr lang="en-US" sz="4000" dirty="0" smtClean="0">
                <a:ea typeface="Calibri" panose="020F0502020204030204" pitchFamily="34" charset="0"/>
                <a:cs typeface="Arial" panose="020B0604020202020204" pitchFamily="34" charset="0"/>
              </a:rPr>
              <a:t> </a:t>
            </a:r>
            <a:endParaRPr lang="vi-VN" sz="4000" dirty="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6172200" y="4811504"/>
                <a:ext cx="3240887" cy="1190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800" i="1">
                              <a:latin typeface="Cambria Math" panose="02040503050406030204" pitchFamily="18" charset="0"/>
                            </a:rPr>
                          </m:ctrlPr>
                        </m:fPr>
                        <m:num>
                          <m:r>
                            <a:rPr lang="en-US" sz="3800" i="1">
                              <a:latin typeface="Cambria Math" panose="02040503050406030204" pitchFamily="18" charset="0"/>
                            </a:rPr>
                            <m:t>𝐺𝐴</m:t>
                          </m:r>
                        </m:num>
                        <m:den>
                          <m:r>
                            <a:rPr lang="en-US" sz="3800" i="1">
                              <a:latin typeface="Cambria Math" panose="02040503050406030204" pitchFamily="18" charset="0"/>
                            </a:rPr>
                            <m:t>𝑀𝐴</m:t>
                          </m:r>
                        </m:den>
                      </m:f>
                      <m:r>
                        <a:rPr lang="en-US" sz="3800" i="0">
                          <a:latin typeface="Cambria Math" panose="02040503050406030204" pitchFamily="18" charset="0"/>
                        </a:rPr>
                        <m:t>;</m:t>
                      </m:r>
                      <m:r>
                        <m:rPr>
                          <m:nor/>
                        </m:rPr>
                        <a:rPr lang="en-US" sz="3800" i="1">
                          <a:latin typeface="Cambria Math" panose="02040503050406030204" pitchFamily="18" charset="0"/>
                        </a:rPr>
                        <m:t> </m:t>
                      </m:r>
                      <m:f>
                        <m:fPr>
                          <m:ctrlPr>
                            <a:rPr lang="en-US" sz="3800" i="1">
                              <a:latin typeface="Cambria Math" panose="02040503050406030204" pitchFamily="18" charset="0"/>
                            </a:rPr>
                          </m:ctrlPr>
                        </m:fPr>
                        <m:num>
                          <m:r>
                            <a:rPr lang="en-US" sz="3800" i="1">
                              <a:latin typeface="Cambria Math" panose="02040503050406030204" pitchFamily="18" charset="0"/>
                            </a:rPr>
                            <m:t>𝐺𝐵</m:t>
                          </m:r>
                        </m:num>
                        <m:den>
                          <m:r>
                            <a:rPr lang="en-US" sz="3800" i="1">
                              <a:latin typeface="Cambria Math" panose="02040503050406030204" pitchFamily="18" charset="0"/>
                            </a:rPr>
                            <m:t>𝑁𝐵</m:t>
                          </m:r>
                        </m:den>
                      </m:f>
                      <m:r>
                        <a:rPr lang="en-US" sz="3800" i="0">
                          <a:latin typeface="Cambria Math" panose="02040503050406030204" pitchFamily="18" charset="0"/>
                        </a:rPr>
                        <m:t>;</m:t>
                      </m:r>
                      <m:r>
                        <m:rPr>
                          <m:nor/>
                        </m:rPr>
                        <a:rPr lang="en-US" sz="3800" i="1">
                          <a:latin typeface="Cambria Math" panose="02040503050406030204" pitchFamily="18" charset="0"/>
                        </a:rPr>
                        <m:t> </m:t>
                      </m:r>
                      <m:f>
                        <m:fPr>
                          <m:ctrlPr>
                            <a:rPr lang="en-US" sz="3800" i="1">
                              <a:latin typeface="Cambria Math" panose="02040503050406030204" pitchFamily="18" charset="0"/>
                            </a:rPr>
                          </m:ctrlPr>
                        </m:fPr>
                        <m:num>
                          <m:r>
                            <a:rPr lang="en-US" sz="3800" i="1">
                              <a:latin typeface="Cambria Math" panose="02040503050406030204" pitchFamily="18" charset="0"/>
                            </a:rPr>
                            <m:t>𝐺𝐶</m:t>
                          </m:r>
                        </m:num>
                        <m:den>
                          <m:r>
                            <a:rPr lang="en-US" sz="3800" i="1">
                              <a:latin typeface="Cambria Math" panose="02040503050406030204" pitchFamily="18" charset="0"/>
                            </a:rPr>
                            <m:t>𝑃𝐶</m:t>
                          </m:r>
                        </m:den>
                      </m:f>
                    </m:oMath>
                  </m:oMathPara>
                </a14:m>
                <a:endParaRPr lang="en-US" sz="3800" dirty="0"/>
              </a:p>
            </p:txBody>
          </p:sp>
        </mc:Choice>
        <mc:Fallback xmlns="">
          <p:sp>
            <p:nvSpPr>
              <p:cNvPr id="2" name="Rectangle 1"/>
              <p:cNvSpPr>
                <a:spLocks noRot="1" noChangeAspect="1" noMove="1" noResize="1" noEditPoints="1" noAdjustHandles="1" noChangeArrowheads="1" noChangeShapeType="1" noTextEdit="1"/>
              </p:cNvSpPr>
              <p:nvPr/>
            </p:nvSpPr>
            <p:spPr>
              <a:xfrm>
                <a:off x="6172200" y="4811504"/>
                <a:ext cx="3240887" cy="1190903"/>
              </a:xfrm>
              <a:prstGeom prst="rect">
                <a:avLst/>
              </a:prstGeom>
              <a:blipFill>
                <a:blip r:embed="rId6"/>
                <a:stretch>
                  <a:fillRect/>
                </a:stretch>
              </a:blipFill>
            </p:spPr>
            <p:txBody>
              <a:bodyPr/>
              <a:lstStyle/>
              <a:p>
                <a:r>
                  <a:rPr lang="en-US">
                    <a:noFill/>
                  </a:rPr>
                  <a:t> </a:t>
                </a:r>
              </a:p>
            </p:txBody>
          </p:sp>
        </mc:Fallback>
      </mc:AlternateContent>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82600" y="4834025"/>
            <a:ext cx="3625002" cy="4212540"/>
          </a:xfrm>
          <a:prstGeom prst="rect">
            <a:avLst/>
          </a:prstGeom>
        </p:spPr>
      </p:pic>
      <p:pic>
        <p:nvPicPr>
          <p:cNvPr id="18" name="Picture 2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554676" y="361754"/>
            <a:ext cx="1507867" cy="1413625"/>
          </a:xfrm>
          <a:prstGeom prst="rect">
            <a:avLst/>
          </a:prstGeom>
        </p:spPr>
      </p:pic>
    </p:spTree>
    <p:extLst>
      <p:ext uri="{BB962C8B-B14F-4D97-AF65-F5344CB8AC3E}">
        <p14:creationId xmlns:p14="http://schemas.microsoft.com/office/powerpoint/2010/main" val="352691475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inVertical)">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Callout 14"/>
          <p:cNvSpPr/>
          <p:nvPr/>
        </p:nvSpPr>
        <p:spPr>
          <a:xfrm>
            <a:off x="8427732" y="31024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8" name="Picture 18">
            <a:extLst>
              <a:ext uri="{FF2B5EF4-FFF2-40B4-BE49-F238E27FC236}">
                <a16:creationId xmlns:a16="http://schemas.microsoft.com/office/drawing/2014/main" id="{DD4F2F3D-F518-46CE-A579-47E14EF1E47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6383000" y="8496300"/>
            <a:ext cx="1447800" cy="1528388"/>
          </a:xfrm>
          <a:prstGeom prst="rect">
            <a:avLst/>
          </a:prstGeom>
        </p:spPr>
      </p:pic>
      <p:pic>
        <p:nvPicPr>
          <p:cNvPr id="9" name="Picture 8"/>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113971" y="1675241"/>
            <a:ext cx="4419600" cy="513592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377214" y="1814286"/>
                <a:ext cx="11301186" cy="3785652"/>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MB = MC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M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giữa</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M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BC.</a:t>
                </a: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AM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ABC (</a:t>
                </a:r>
                <a:r>
                  <a:rPr lang="en-US" sz="4000" dirty="0" err="1">
                    <a:effectLst/>
                    <a:latin typeface="Arial" panose="020B0604020202020204" pitchFamily="34" charset="0"/>
                    <a:ea typeface="Calibri" panose="020F0502020204030204" pitchFamily="34" charset="0"/>
                    <a:cs typeface="Arial" panose="020B0604020202020204" pitchFamily="34" charset="0"/>
                  </a:rPr>
                  <a:t>định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nghĩa</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377214" y="1814286"/>
                <a:ext cx="11301186" cy="3785652"/>
              </a:xfrm>
              <a:prstGeom prst="rect">
                <a:avLst/>
              </a:prstGeom>
              <a:blipFill>
                <a:blip r:embed="rId39"/>
                <a:stretch>
                  <a:fillRect l="-1888" r="-1942"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495800" y="6050732"/>
                <a:ext cx="9144000" cy="2750368"/>
              </a:xfrm>
              <a:prstGeom prst="rect">
                <a:avLst/>
              </a:prstGeom>
            </p:spPr>
            <p:txBody>
              <a:bodyPr>
                <a:spAutoFit/>
              </a:bodyPr>
              <a:lstStyle/>
              <a:p>
                <a:pPr lvl="0" algn="just">
                  <a:lnSpc>
                    <a:spcPct val="150000"/>
                  </a:lnSpc>
                </a:pP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𝐺𝐵</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𝑁𝐵</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495800" y="6050732"/>
                <a:ext cx="9144000" cy="2750368"/>
              </a:xfrm>
              <a:prstGeom prst="rect">
                <a:avLst/>
              </a:prstGeom>
              <a:blipFill>
                <a:blip r:embed="rId40"/>
                <a:stretch>
                  <a:fillRect/>
                </a:stretch>
              </a:blipFill>
            </p:spPr>
            <p:txBody>
              <a:bodyPr/>
              <a:lstStyle/>
              <a:p>
                <a:r>
                  <a:rPr lang="en-US">
                    <a:noFill/>
                  </a:rPr>
                  <a:t> </a:t>
                </a:r>
              </a:p>
            </p:txBody>
          </p:sp>
        </mc:Fallback>
      </mc:AlternateContent>
      <p:sp>
        <p:nvSpPr>
          <p:cNvPr id="4" name="Rectangle 3"/>
          <p:cNvSpPr/>
          <p:nvPr/>
        </p:nvSpPr>
        <p:spPr>
          <a:xfrm>
            <a:off x="6413500" y="5732197"/>
            <a:ext cx="1552861" cy="1015663"/>
          </a:xfrm>
          <a:prstGeom prst="rect">
            <a:avLst/>
          </a:prstGeom>
        </p:spPr>
        <p:txBody>
          <a:bodyPr wrap="non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5" name="Rectangle 4"/>
              <p:cNvSpPr/>
              <p:nvPr/>
            </p:nvSpPr>
            <p:spPr>
              <a:xfrm>
                <a:off x="8021408" y="5647297"/>
                <a:ext cx="297600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𝐺𝑀</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𝑀𝐴</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9</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8021408" y="5647297"/>
                <a:ext cx="2976006" cy="1248803"/>
              </a:xfrm>
              <a:prstGeom prst="rect">
                <a:avLst/>
              </a:prstGeom>
              <a:blipFill>
                <a:blip r:embed="rId41"/>
                <a:stretch>
                  <a:fillRect/>
                </a:stretch>
              </a:blipFill>
            </p:spPr>
            <p:txBody>
              <a:bodyPr/>
              <a:lstStyle/>
              <a:p>
                <a:r>
                  <a:rPr lang="en-US">
                    <a:noFill/>
                  </a:rPr>
                  <a:t> </a:t>
                </a:r>
              </a:p>
            </p:txBody>
          </p:sp>
        </mc:Fallback>
      </mc:AlternateContent>
      <p:pic>
        <p:nvPicPr>
          <p:cNvPr id="13" name="Picture 7"/>
          <p:cNvPicPr>
            <a:picLocks noChangeAspect="1"/>
          </p:cNvPicPr>
          <p:nvPr/>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72356" y="61686"/>
            <a:ext cx="1706703" cy="1752600"/>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1629855" y="6967496"/>
                <a:ext cx="1904431" cy="182703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𝐺𝐶</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𝑃𝐶</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m:oMathPara>
                </a14:m>
                <a:endParaRPr lang="en-US" dirty="0">
                  <a:solidFill>
                    <a:prstClr val="black"/>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11629855" y="6967496"/>
                <a:ext cx="1904431" cy="1827039"/>
              </a:xfrm>
              <a:prstGeom prst="rect">
                <a:avLst/>
              </a:prstGeom>
              <a:blipFill>
                <a:blip r:embed="rId43"/>
                <a:stretch>
                  <a:fillRect/>
                </a:stretch>
              </a:blipFill>
            </p:spPr>
            <p:txBody>
              <a:bodyPr/>
              <a:lstStyle/>
              <a:p>
                <a:r>
                  <a:rPr lang="en-US">
                    <a:noFill/>
                  </a:rPr>
                  <a:t> </a:t>
                </a:r>
              </a:p>
            </p:txBody>
          </p:sp>
        </mc:Fallback>
      </mc:AlternateContent>
      <p:pic>
        <p:nvPicPr>
          <p:cNvPr id="16" name="Picture 15"/>
          <p:cNvPicPr>
            <a:picLocks noChangeAspect="1"/>
          </p:cNvPicPr>
          <p:nvPr/>
        </p:nvPicPr>
        <p:blipFill>
          <a:blip r:embed="rId44"/>
          <a:stretch>
            <a:fillRect/>
          </a:stretch>
        </p:blipFill>
        <p:spPr>
          <a:xfrm>
            <a:off x="2578505" y="8216594"/>
            <a:ext cx="1548591" cy="180809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00"/>
                                        <p:tgtEl>
                                          <p:spTgt spid="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500"/>
                                        <p:tgtEl>
                                          <p:spTgt spid="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randombar(horizont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4" grpId="0"/>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1470</TotalTime>
  <Words>2309</Words>
  <Application>Microsoft Office PowerPoint</Application>
  <PresentationFormat>Custom</PresentationFormat>
  <Paragraphs>363</Paragraphs>
  <Slides>49</Slides>
  <Notes>23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49</vt:i4>
      </vt:variant>
    </vt:vector>
  </HeadingPairs>
  <TitlesOfParts>
    <vt:vector size="57" baseType="lpstr">
      <vt:lpstr>Arial</vt:lpstr>
      <vt:lpstr>Cambria Math</vt:lpstr>
      <vt:lpstr>Calibri</vt:lpstr>
      <vt:lpstr>Calibri Light</vt:lpstr>
      <vt:lpstr>Times New Roman</vt:lpstr>
      <vt:lpstr>Londrina Solid</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Classroom Rules Education Presentation</dc:title>
  <cp:lastModifiedBy>Admin</cp:lastModifiedBy>
  <cp:revision>172</cp:revision>
  <dcterms:created xsi:type="dcterms:W3CDTF">2006-08-16T00:00:00Z</dcterms:created>
  <dcterms:modified xsi:type="dcterms:W3CDTF">2022-11-18T01:51:12Z</dcterms:modified>
  <dc:identifier>DAFKAZ1_Ljc</dc:identifier>
</cp:coreProperties>
</file>