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4"/>
  </p:notesMasterIdLst>
  <p:sldIdLst>
    <p:sldId id="256" r:id="rId3"/>
    <p:sldId id="257" r:id="rId4"/>
    <p:sldId id="259" r:id="rId5"/>
    <p:sldId id="258" r:id="rId6"/>
    <p:sldId id="260" r:id="rId7"/>
    <p:sldId id="261" r:id="rId8"/>
    <p:sldId id="262"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21" r:id="rId36"/>
    <p:sldId id="318" r:id="rId37"/>
    <p:sldId id="319" r:id="rId38"/>
    <p:sldId id="320" r:id="rId39"/>
    <p:sldId id="322" r:id="rId40"/>
    <p:sldId id="323" r:id="rId41"/>
    <p:sldId id="324" r:id="rId42"/>
    <p:sldId id="325" r:id="rId43"/>
    <p:sldId id="326" r:id="rId44"/>
    <p:sldId id="327" r:id="rId45"/>
    <p:sldId id="328" r:id="rId46"/>
    <p:sldId id="329" r:id="rId47"/>
    <p:sldId id="330" r:id="rId48"/>
    <p:sldId id="331" r:id="rId49"/>
    <p:sldId id="332" r:id="rId50"/>
    <p:sldId id="335" r:id="rId51"/>
    <p:sldId id="334" r:id="rId52"/>
    <p:sldId id="336" r:id="rId53"/>
    <p:sldId id="337" r:id="rId54"/>
    <p:sldId id="339" r:id="rId55"/>
    <p:sldId id="340" r:id="rId56"/>
    <p:sldId id="341" r:id="rId57"/>
    <p:sldId id="342" r:id="rId58"/>
    <p:sldId id="338"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9" r:id="rId75"/>
    <p:sldId id="358" r:id="rId76"/>
    <p:sldId id="360" r:id="rId77"/>
    <p:sldId id="361" r:id="rId78"/>
    <p:sldId id="362" r:id="rId79"/>
    <p:sldId id="363" r:id="rId80"/>
    <p:sldId id="263" r:id="rId81"/>
    <p:sldId id="264" r:id="rId82"/>
    <p:sldId id="265" r:id="rId83"/>
    <p:sldId id="266" r:id="rId84"/>
    <p:sldId id="269" r:id="rId85"/>
    <p:sldId id="267" r:id="rId86"/>
    <p:sldId id="268" r:id="rId87"/>
    <p:sldId id="270" r:id="rId88"/>
    <p:sldId id="271" r:id="rId89"/>
    <p:sldId id="273" r:id="rId90"/>
    <p:sldId id="272" r:id="rId91"/>
    <p:sldId id="274" r:id="rId92"/>
    <p:sldId id="275" r:id="rId93"/>
    <p:sldId id="276" r:id="rId94"/>
    <p:sldId id="277" r:id="rId95"/>
    <p:sldId id="278" r:id="rId96"/>
    <p:sldId id="279" r:id="rId97"/>
    <p:sldId id="280" r:id="rId98"/>
    <p:sldId id="281" r:id="rId99"/>
    <p:sldId id="282" r:id="rId100"/>
    <p:sldId id="283" r:id="rId101"/>
    <p:sldId id="284" r:id="rId102"/>
    <p:sldId id="285" r:id="rId103"/>
    <p:sldId id="286" r:id="rId104"/>
    <p:sldId id="288" r:id="rId105"/>
    <p:sldId id="289" r:id="rId106"/>
    <p:sldId id="290" r:id="rId107"/>
    <p:sldId id="291" r:id="rId108"/>
    <p:sldId id="364" r:id="rId109"/>
    <p:sldId id="287" r:id="rId110"/>
    <p:sldId id="365" r:id="rId111"/>
    <p:sldId id="366" r:id="rId112"/>
    <p:sldId id="367" r:id="rId113"/>
    <p:sldId id="368" r:id="rId114"/>
    <p:sldId id="370" r:id="rId115"/>
    <p:sldId id="369" r:id="rId116"/>
    <p:sldId id="371" r:id="rId117"/>
    <p:sldId id="372" r:id="rId118"/>
    <p:sldId id="373" r:id="rId119"/>
    <p:sldId id="374" r:id="rId120"/>
    <p:sldId id="375" r:id="rId121"/>
    <p:sldId id="376" r:id="rId122"/>
    <p:sldId id="377" r:id="rId123"/>
    <p:sldId id="379" r:id="rId124"/>
    <p:sldId id="378" r:id="rId125"/>
    <p:sldId id="380" r:id="rId126"/>
    <p:sldId id="381" r:id="rId127"/>
    <p:sldId id="382" r:id="rId128"/>
    <p:sldId id="383" r:id="rId129"/>
    <p:sldId id="384" r:id="rId130"/>
    <p:sldId id="385" r:id="rId131"/>
    <p:sldId id="386" r:id="rId132"/>
    <p:sldId id="388" r:id="rId133"/>
    <p:sldId id="387" r:id="rId134"/>
    <p:sldId id="389" r:id="rId135"/>
    <p:sldId id="390" r:id="rId136"/>
    <p:sldId id="392" r:id="rId137"/>
    <p:sldId id="391" r:id="rId138"/>
    <p:sldId id="393" r:id="rId139"/>
    <p:sldId id="394" r:id="rId140"/>
    <p:sldId id="395" r:id="rId141"/>
    <p:sldId id="396" r:id="rId142"/>
    <p:sldId id="397" r:id="rId14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86" d="100"/>
          <a:sy n="86" d="100"/>
        </p:scale>
        <p:origin x="-714" y="3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notesMaster" Target="notesMasters/notes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23F1F99-6C23-4677-ADDA-95C37E19C6D0}" type="datetimeFigureOut">
              <a:rPr lang="en-US"/>
              <a:pPr>
                <a:defRPr/>
              </a:pPr>
              <a:t>12/23/2021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CA2F2B6-FE00-49ED-840E-01590035CE98}" type="slidenum">
              <a:rPr lang="en-US"/>
              <a:pPr>
                <a:defRPr/>
              </a:pPr>
              <a:t>‹#›</a:t>
            </a:fld>
            <a:endParaRPr lang="en-US"/>
          </a:p>
        </p:txBody>
      </p:sp>
    </p:spTree>
    <p:extLst>
      <p:ext uri="{BB962C8B-B14F-4D97-AF65-F5344CB8AC3E}">
        <p14:creationId xmlns:p14="http://schemas.microsoft.com/office/powerpoint/2010/main" val="338383508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AAE6C5-AD6F-47F0-838E-308482EFF3BF}" type="slidenum">
              <a:rPr lang="en-US">
                <a:cs typeface="Arial" charset="0"/>
              </a:rPr>
              <a:pPr fontAlgn="base">
                <a:spcBef>
                  <a:spcPct val="0"/>
                </a:spcBef>
                <a:spcAft>
                  <a:spcPct val="0"/>
                </a:spcAft>
              </a:pPr>
              <a:t>13</a:t>
            </a:fld>
            <a:endParaRPr lang="en-US">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47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401663-A230-4E00-88F4-217F34B38A46}" type="slidenum">
              <a:rPr lang="en-US">
                <a:cs typeface="Arial" charset="0"/>
              </a:rPr>
              <a:pPr fontAlgn="base">
                <a:spcBef>
                  <a:spcPct val="0"/>
                </a:spcBef>
                <a:spcAft>
                  <a:spcPct val="0"/>
                </a:spcAft>
              </a:pPr>
              <a:t>38</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80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83097D5-2193-48F2-83E9-574C196C3784}" type="slidenum">
              <a:rPr lang="en-US">
                <a:cs typeface="Arial" charset="0"/>
              </a:rPr>
              <a:pPr fontAlgn="base">
                <a:spcBef>
                  <a:spcPct val="0"/>
                </a:spcBef>
                <a:spcAft>
                  <a:spcPct val="0"/>
                </a:spcAft>
              </a:pPr>
              <a:t>50</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21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DB91E3-29E6-49CA-9940-314BC680380D}" type="slidenum">
              <a:rPr lang="en-US">
                <a:solidFill>
                  <a:srgbClr val="000000"/>
                </a:solidFill>
                <a:cs typeface="Arial" charset="0"/>
              </a:rPr>
              <a:pPr fontAlgn="base">
                <a:spcBef>
                  <a:spcPct val="0"/>
                </a:spcBef>
                <a:spcAft>
                  <a:spcPct val="0"/>
                </a:spcAft>
              </a:pPr>
              <a:t>53</a:t>
            </a:fld>
            <a:endParaRPr lang="en-US">
              <a:solidFill>
                <a:srgbClr val="000000"/>
              </a:solidFill>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72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9A6EB3-D882-47F2-8DA8-5D6345409BF2}" type="slidenum">
              <a:rPr lang="en-US">
                <a:cs typeface="Arial" charset="0"/>
              </a:rPr>
              <a:pPr fontAlgn="base">
                <a:spcBef>
                  <a:spcPct val="0"/>
                </a:spcBef>
                <a:spcAft>
                  <a:spcPct val="0"/>
                </a:spcAft>
              </a:pPr>
              <a:t>57</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64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43B6E9-AA43-4DBA-87EB-ADD585CE762B}" type="slidenum">
              <a:rPr lang="en-US">
                <a:cs typeface="Arial" charset="0"/>
              </a:rPr>
              <a:pPr fontAlgn="base">
                <a:spcBef>
                  <a:spcPct val="0"/>
                </a:spcBef>
                <a:spcAft>
                  <a:spcPct val="0"/>
                </a:spcAft>
              </a:pPr>
              <a:t>65</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p:spPr>
      </p:sp>
      <p:sp>
        <p:nvSpPr>
          <p:cNvPr id="1085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85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866F2B-6026-42C2-8D11-E753E085C755}" type="slidenum">
              <a:rPr lang="en-US">
                <a:solidFill>
                  <a:srgbClr val="000000"/>
                </a:solidFill>
                <a:cs typeface="Arial" charset="0"/>
              </a:rPr>
              <a:pPr fontAlgn="base">
                <a:spcBef>
                  <a:spcPct val="0"/>
                </a:spcBef>
                <a:spcAft>
                  <a:spcPct val="0"/>
                </a:spcAft>
              </a:pPr>
              <a:t>66</a:t>
            </a:fld>
            <a:endParaRPr lang="en-US">
              <a:solidFill>
                <a:srgbClr val="000000"/>
              </a:solidFill>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05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1B39B5-B514-4A78-B891-ED1ABB1DDEC0}" type="slidenum">
              <a:rPr lang="en-US">
                <a:solidFill>
                  <a:srgbClr val="000000"/>
                </a:solidFill>
                <a:cs typeface="Arial" charset="0"/>
              </a:rPr>
              <a:pPr fontAlgn="base">
                <a:spcBef>
                  <a:spcPct val="0"/>
                </a:spcBef>
                <a:spcAft>
                  <a:spcPct val="0"/>
                </a:spcAft>
              </a:pPr>
              <a:t>67</a:t>
            </a:fld>
            <a:endParaRPr lang="en-US">
              <a:solidFill>
                <a:srgbClr val="000000"/>
              </a:solidFill>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26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295BC1-0862-4DDA-A645-7CC3EDFC8FAF}" type="slidenum">
              <a:rPr lang="en-US">
                <a:solidFill>
                  <a:srgbClr val="000000"/>
                </a:solidFill>
                <a:cs typeface="Arial" charset="0"/>
              </a:rPr>
              <a:pPr fontAlgn="base">
                <a:spcBef>
                  <a:spcPct val="0"/>
                </a:spcBef>
                <a:spcAft>
                  <a:spcPct val="0"/>
                </a:spcAft>
              </a:pPr>
              <a:t>68</a:t>
            </a:fld>
            <a:endParaRPr lang="en-US">
              <a:solidFill>
                <a:srgbClr val="000000"/>
              </a:solidFill>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95BE97-1FB2-43FD-A792-848A6AD83909}" type="slidenum">
              <a:rPr lang="en-US">
                <a:solidFill>
                  <a:srgbClr val="000000"/>
                </a:solidFill>
                <a:cs typeface="Arial" charset="0"/>
              </a:rPr>
              <a:pPr fontAlgn="base">
                <a:spcBef>
                  <a:spcPct val="0"/>
                </a:spcBef>
                <a:spcAft>
                  <a:spcPct val="0"/>
                </a:spcAft>
              </a:pPr>
              <a:t>14</a:t>
            </a:fld>
            <a:endParaRPr lang="en-US">
              <a:solidFill>
                <a:srgbClr val="000000"/>
              </a:solidFill>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3A6387-3D99-487A-B396-436A52A68EE4}" type="slidenum">
              <a:rPr lang="en-US">
                <a:solidFill>
                  <a:srgbClr val="000000"/>
                </a:solidFill>
                <a:cs typeface="Arial" charset="0"/>
              </a:rPr>
              <a:pPr fontAlgn="base">
                <a:spcBef>
                  <a:spcPct val="0"/>
                </a:spcBef>
                <a:spcAft>
                  <a:spcPct val="0"/>
                </a:spcAft>
              </a:pPr>
              <a:t>15</a:t>
            </a:fld>
            <a:endParaRPr lang="en-US">
              <a:solidFill>
                <a:srgbClr val="000000"/>
              </a:solidFill>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B981BB-645E-43E3-97B3-277205D581A2}" type="slidenum">
              <a:rPr lang="en-US">
                <a:solidFill>
                  <a:srgbClr val="000000"/>
                </a:solidFill>
                <a:cs typeface="Arial" charset="0"/>
              </a:rPr>
              <a:pPr fontAlgn="base">
                <a:spcBef>
                  <a:spcPct val="0"/>
                </a:spcBef>
                <a:spcAft>
                  <a:spcPct val="0"/>
                </a:spcAft>
              </a:pPr>
              <a:t>16</a:t>
            </a:fld>
            <a:endParaRPr lang="en-US">
              <a:solidFill>
                <a:srgbClr val="000000"/>
              </a:solidFill>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8AE7BC-6447-4307-A502-AFAC0BC11512}" type="slidenum">
              <a:rPr lang="en-US">
                <a:solidFill>
                  <a:srgbClr val="000000"/>
                </a:solidFill>
                <a:cs typeface="Arial" charset="0"/>
              </a:rPr>
              <a:pPr fontAlgn="base">
                <a:spcBef>
                  <a:spcPct val="0"/>
                </a:spcBef>
                <a:spcAft>
                  <a:spcPct val="0"/>
                </a:spcAft>
              </a:pPr>
              <a:t>17</a:t>
            </a:fld>
            <a:endParaRPr lang="en-US">
              <a:solidFill>
                <a:srgbClr val="000000"/>
              </a:solidFill>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A59A95-9B23-406D-BC18-F36217A078B5}" type="slidenum">
              <a:rPr lang="en-US">
                <a:solidFill>
                  <a:srgbClr val="000000"/>
                </a:solidFill>
                <a:cs typeface="Arial" charset="0"/>
              </a:rPr>
              <a:pPr fontAlgn="base">
                <a:spcBef>
                  <a:spcPct val="0"/>
                </a:spcBef>
                <a:spcAft>
                  <a:spcPct val="0"/>
                </a:spcAft>
              </a:pPr>
              <a:t>18</a:t>
            </a:fld>
            <a:endParaRPr lang="en-US">
              <a:solidFill>
                <a:srgbClr val="000000"/>
              </a:solidFill>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61E27D-2342-4D87-AE19-98DD4353EADD}" type="slidenum">
              <a:rPr lang="en-US">
                <a:solidFill>
                  <a:srgbClr val="000000"/>
                </a:solidFill>
                <a:cs typeface="Arial" charset="0"/>
              </a:rPr>
              <a:pPr fontAlgn="base">
                <a:spcBef>
                  <a:spcPct val="0"/>
                </a:spcBef>
                <a:spcAft>
                  <a:spcPct val="0"/>
                </a:spcAft>
              </a:pPr>
              <a:t>19</a:t>
            </a:fld>
            <a:endParaRPr lang="en-US">
              <a:solidFill>
                <a:srgbClr val="000000"/>
              </a:solidFill>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EF2D52-7D72-41C8-827C-D5A364F74F65}" type="slidenum">
              <a:rPr lang="en-US">
                <a:solidFill>
                  <a:srgbClr val="000000"/>
                </a:solidFill>
                <a:cs typeface="Arial" charset="0"/>
              </a:rPr>
              <a:pPr fontAlgn="base">
                <a:spcBef>
                  <a:spcPct val="0"/>
                </a:spcBef>
                <a:spcAft>
                  <a:spcPct val="0"/>
                </a:spcAft>
              </a:pPr>
              <a:t>20</a:t>
            </a:fld>
            <a:endParaRPr lang="en-US">
              <a:solidFill>
                <a:srgbClr val="000000"/>
              </a:solidFill>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6C8419-7847-4CE3-A42F-66E64A651002}" type="slidenum">
              <a:rPr lang="en-US">
                <a:solidFill>
                  <a:srgbClr val="000000"/>
                </a:solidFill>
                <a:cs typeface="Arial" charset="0"/>
              </a:rPr>
              <a:pPr fontAlgn="base">
                <a:spcBef>
                  <a:spcPct val="0"/>
                </a:spcBef>
                <a:spcAft>
                  <a:spcPct val="0"/>
                </a:spcAft>
              </a:pPr>
              <a:t>21</a:t>
            </a:fld>
            <a:endParaRPr lang="en-US">
              <a:solidFill>
                <a:srgbClr val="000000"/>
              </a:solidFill>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AD2CD6C-9A5A-4D7D-8BE5-5978951DF0C8}" type="datetimeFigureOut">
              <a:rPr lang="en-US"/>
              <a:pPr>
                <a:defRPr/>
              </a:pPr>
              <a:t>12/23/2021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B43079-A5B1-435C-9482-8716BAC63B2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D8EB46-5025-4FCB-A3E6-B16E18C50EC5}" type="datetimeFigureOut">
              <a:rPr lang="en-US"/>
              <a:pPr>
                <a:defRPr/>
              </a:pPr>
              <a:t>12/23/2021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2DBC0B-973F-4685-A2C4-D33AFF5B558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2963B4E-7F64-4AE2-855F-035BD9AB378D}" type="datetimeFigureOut">
              <a:rPr lang="en-US"/>
              <a:pPr>
                <a:defRPr/>
              </a:pPr>
              <a:t>12/23/2021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B06362-FED3-4477-ACBA-DE5419F7ED5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EE086F09-2810-4F06-BCBF-13F10A0E4041}" type="datetimeFigureOut">
              <a:rPr lang="vi-VN"/>
              <a:pPr>
                <a:defRPr/>
              </a:pPr>
              <a:t>23/12/2021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86616EC7-730C-4DDF-8969-D115E23E1A45}" type="slidenum">
              <a:rPr lang="vi-VN"/>
              <a:pPr>
                <a:defRPr/>
              </a:pPr>
              <a:t>‹#›</a:t>
            </a:fld>
            <a:endParaRPr lang="vi-V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57A2F95D-7915-4EDF-9CB9-212AC18C9B95}" type="datetimeFigureOut">
              <a:rPr lang="vi-VN"/>
              <a:pPr>
                <a:defRPr/>
              </a:pPr>
              <a:t>23/12/2021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2F90E8A2-5A90-46C3-9BA3-FA5625C1EDBF}" type="slidenum">
              <a:rPr lang="vi-VN"/>
              <a:pPr>
                <a:defRPr/>
              </a:pPr>
              <a:t>‹#›</a:t>
            </a:fld>
            <a:endParaRPr lang="vi-V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E8CF2033-DC38-46AD-919C-0323FC6FEE53}" type="datetimeFigureOut">
              <a:rPr lang="vi-VN"/>
              <a:pPr>
                <a:defRPr/>
              </a:pPr>
              <a:t>23/12/2021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BB792253-6E0B-40D5-BCAA-87BC3261ECC7}" type="slidenum">
              <a:rPr lang="vi-VN"/>
              <a:pPr>
                <a:defRPr/>
              </a:pPr>
              <a:t>‹#›</a:t>
            </a:fld>
            <a:endParaRPr lang="vi-V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AA9AC637-B9BA-4EF9-8D05-2CACABA3DC48}" type="datetimeFigureOut">
              <a:rPr lang="vi-VN"/>
              <a:pPr>
                <a:defRPr/>
              </a:pPr>
              <a:t>23/12/2021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28E06AD9-062A-4D41-B163-41DC5395B8FC}" type="slidenum">
              <a:rPr lang="vi-VN"/>
              <a:pPr>
                <a:defRPr/>
              </a:pPr>
              <a:t>‹#›</a:t>
            </a:fld>
            <a:endParaRPr lang="vi-V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79609206-A8F7-4D0D-91A7-3CD99655705F}" type="datetimeFigureOut">
              <a:rPr lang="vi-VN"/>
              <a:pPr>
                <a:defRPr/>
              </a:pPr>
              <a:t>23/12/2021</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A0B1BB59-F3C5-4B76-979F-12ED507FEE4F}" type="slidenum">
              <a:rPr lang="vi-VN"/>
              <a:pPr>
                <a:defRPr/>
              </a:pPr>
              <a:t>‹#›</a:t>
            </a:fld>
            <a:endParaRPr lang="vi-V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9A87AA12-17DF-4228-93AB-884499A0DB0A}" type="datetimeFigureOut">
              <a:rPr lang="vi-VN"/>
              <a:pPr>
                <a:defRPr/>
              </a:pPr>
              <a:t>23/12/2021</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C4CF261A-3DBA-4A47-A383-23B4E1D3F36C}" type="slidenum">
              <a:rPr lang="vi-VN"/>
              <a:pPr>
                <a:defRPr/>
              </a:pPr>
              <a:t>‹#›</a:t>
            </a:fld>
            <a:endParaRPr lang="vi-V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331648-F674-43F7-ACD2-AB316B8DEEA0}" type="datetimeFigureOut">
              <a:rPr lang="vi-VN"/>
              <a:pPr>
                <a:defRPr/>
              </a:pPr>
              <a:t>23/12/2021</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1D38684D-B07E-4E5E-B414-C2D8DE81934F}" type="slidenum">
              <a:rPr lang="vi-VN"/>
              <a:pPr>
                <a:defRPr/>
              </a:pPr>
              <a:t>‹#›</a:t>
            </a:fld>
            <a:endParaRPr lang="vi-V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E969A6C6-FA20-45A8-9E42-8C74FB1A88F0}" type="datetimeFigureOut">
              <a:rPr lang="vi-VN"/>
              <a:pPr>
                <a:defRPr/>
              </a:pPr>
              <a:t>23/12/2021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4F9177E2-E327-4A73-84F3-DDE3C1C651F0}" type="slidenum">
              <a:rPr lang="vi-VN"/>
              <a:pPr>
                <a:defRPr/>
              </a:pPr>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36EC12-10E3-4350-96AD-1B330EF2DAE6}" type="datetimeFigureOut">
              <a:rPr lang="en-US"/>
              <a:pPr>
                <a:defRPr/>
              </a:pPr>
              <a:t>12/23/2021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CA192C-BBE8-469D-9AAE-76343E34D87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6F2C0AD2-B13D-470B-B8DA-062DA4D64395}" type="datetimeFigureOut">
              <a:rPr lang="vi-VN"/>
              <a:pPr>
                <a:defRPr/>
              </a:pPr>
              <a:t>23/12/2021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D5955149-C52D-45CD-B608-15DDC6E0EC9B}" type="slidenum">
              <a:rPr lang="vi-VN"/>
              <a:pPr>
                <a:defRPr/>
              </a:pPr>
              <a:t>‹#›</a:t>
            </a:fld>
            <a:endParaRPr lang="vi-V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58C6674-0F58-4495-B03D-B4FFD15D3E4F}" type="datetimeFigureOut">
              <a:rPr lang="vi-VN"/>
              <a:pPr>
                <a:defRPr/>
              </a:pPr>
              <a:t>23/12/2021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41311483-BFB5-4F01-A131-7317E78950CD}" type="slidenum">
              <a:rPr lang="vi-VN"/>
              <a:pPr>
                <a:defRPr/>
              </a:pPr>
              <a:t>‹#›</a:t>
            </a:fld>
            <a:endParaRPr lang="vi-V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6ED8A596-8515-467B-BEA5-9F6099932E89}" type="datetimeFigureOut">
              <a:rPr lang="vi-VN"/>
              <a:pPr>
                <a:defRPr/>
              </a:pPr>
              <a:t>23/12/2021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F4E10D2-BCDB-4149-9D22-0769B42F29B4}" type="slidenum">
              <a:rPr lang="vi-VN"/>
              <a:pPr>
                <a:defRPr/>
              </a:pPr>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fld id="{C2A369E5-9129-4387-84DC-EC7C1155A682}" type="datetimeFigureOut">
              <a:rPr lang="en-US"/>
              <a:pPr>
                <a:defRPr/>
              </a:pPr>
              <a:t>12/23/2021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6874A1-FEBC-4565-B841-ACA98899367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12C9EFA-2B38-484C-BAA6-65AD074001E9}" type="datetimeFigureOut">
              <a:rPr lang="en-US"/>
              <a:pPr>
                <a:defRPr/>
              </a:pPr>
              <a:t>12/23/2021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CC2BD3-DF5A-4F8E-8CD6-EB7CB352E59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ECC3B72-AA91-4BA9-9D80-5E9E653A0D80}" type="datetimeFigureOut">
              <a:rPr lang="en-US"/>
              <a:pPr>
                <a:defRPr/>
              </a:pPr>
              <a:t>12/23/2021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BCE61DC-7AAA-4B24-BEE9-5360F03547D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72B7B6D-25AB-4E02-BC9B-E1754F95A9AF}" type="datetimeFigureOut">
              <a:rPr lang="en-US"/>
              <a:pPr>
                <a:defRPr/>
              </a:pPr>
              <a:t>12/23/2021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18109A7-8F95-40E6-B4F1-C469FF49280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8299AD-EF2A-432E-AFFB-FC13C483A911}" type="datetimeFigureOut">
              <a:rPr lang="en-US"/>
              <a:pPr>
                <a:defRPr/>
              </a:pPr>
              <a:t>12/23/2021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B9D2D30-D12D-4D09-BD6F-297C2093706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96F474C2-8936-483E-B408-2097FE3BF0BD}" type="datetimeFigureOut">
              <a:rPr lang="en-US"/>
              <a:pPr>
                <a:defRPr/>
              </a:pPr>
              <a:t>12/23/2021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9F4334-1DAD-4F83-B3F0-B6115364CCA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D9F6B1C1-B625-4B00-8255-7A128638B325}" type="datetimeFigureOut">
              <a:rPr lang="en-US"/>
              <a:pPr>
                <a:defRPr/>
              </a:pPr>
              <a:t>12/23/2021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1C5560-C6CA-4DA1-B6FE-9C3995CBB3C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CC96987-0E14-4D7A-9388-AB59D89E1E01}" type="datetimeFigureOut">
              <a:rPr lang="en-US"/>
              <a:pPr>
                <a:defRPr/>
              </a:pPr>
              <a:t>12/23/2021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9DB5E84-A871-426A-AE07-338E125B925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Arial" panose="020B0604020202020204" pitchFamily="34" charset="0"/>
                <a:cs typeface="+mn-cs"/>
              </a:defRPr>
            </a:lvl1pPr>
          </a:lstStyle>
          <a:p>
            <a:pPr>
              <a:defRPr/>
            </a:pPr>
            <a:fld id="{E35ACBD4-84FF-4EB3-99AB-491FCA7D264D}" type="datetimeFigureOut">
              <a:rPr lang="vi-VN"/>
              <a:pPr>
                <a:defRPr/>
              </a:pPr>
              <a:t>23/12/2021</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Arial" panose="020B0604020202020204" pitchFamily="34" charset="0"/>
                <a:cs typeface="+mn-cs"/>
              </a:defRPr>
            </a:lvl1pPr>
          </a:lstStyle>
          <a:p>
            <a:pPr>
              <a:defRPr/>
            </a:pPr>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Arial" panose="020B0604020202020204" pitchFamily="34" charset="0"/>
                <a:cs typeface="+mn-cs"/>
              </a:defRPr>
            </a:lvl1pPr>
          </a:lstStyle>
          <a:p>
            <a:pPr>
              <a:defRPr/>
            </a:pPr>
            <a:fld id="{6C134FDB-7522-49C7-9955-A6B2B9B829D6}"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10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10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1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4.png"/><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11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34.gif"/></Relationships>
</file>

<file path=ppt/slides/_rels/slide28.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61.png"/></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8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8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8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8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13.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9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7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1"/>
            <a:ext cx="12192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6626" name="Rectangle 4"/>
          <p:cNvSpPr>
            <a:spLocks noChangeArrowheads="1"/>
          </p:cNvSpPr>
          <p:nvPr/>
        </p:nvSpPr>
        <p:spPr bwMode="auto">
          <a:xfrm>
            <a:off x="1077913" y="1797050"/>
            <a:ext cx="10479087" cy="831850"/>
          </a:xfrm>
          <a:prstGeom prst="rect">
            <a:avLst/>
          </a:prstGeom>
          <a:noFill/>
          <a:ln w="9525">
            <a:noFill/>
            <a:miter lim="800000"/>
            <a:headEnd/>
            <a:tailEnd/>
          </a:ln>
        </p:spPr>
        <p:txBody>
          <a:bodyPr wrap="none">
            <a:spAutoFit/>
          </a:bodyPr>
          <a:lstStyle/>
          <a:p>
            <a:pPr algn="ctr"/>
            <a:r>
              <a:rPr lang="vi-VN" sz="4800" b="1">
                <a:latin typeface="Times New Roman" pitchFamily="18" charset="0"/>
                <a:cs typeface="Times New Roman" pitchFamily="18" charset="0"/>
              </a:rPr>
              <a:t>BÀI </a:t>
            </a:r>
            <a:r>
              <a:rPr lang="en-US" sz="4800" b="1">
                <a:latin typeface="Times New Roman" pitchFamily="18" charset="0"/>
                <a:cs typeface="Times New Roman" pitchFamily="18" charset="0"/>
              </a:rPr>
              <a:t>5: NHỮNG NẺO ĐƯỜNG XỨ SỞ</a:t>
            </a:r>
            <a:endParaRPr lang="en-US" sz="4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5842" name="Rectangle 6"/>
          <p:cNvSpPr>
            <a:spLocks noChangeArrowheads="1"/>
          </p:cNvSpPr>
          <p:nvPr/>
        </p:nvSpPr>
        <p:spPr bwMode="auto">
          <a:xfrm>
            <a:off x="2563813" y="0"/>
            <a:ext cx="6096000" cy="892175"/>
          </a:xfrm>
          <a:prstGeom prst="rect">
            <a:avLst/>
          </a:prstGeom>
          <a:noFill/>
          <a:ln w="9525">
            <a:noFill/>
            <a:miter lim="800000"/>
            <a:headEnd/>
            <a:tailEnd/>
          </a:ln>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35843" name="Rectangle 1"/>
          <p:cNvSpPr>
            <a:spLocks noChangeArrowheads="1"/>
          </p:cNvSpPr>
          <p:nvPr/>
        </p:nvSpPr>
        <p:spPr bwMode="auto">
          <a:xfrm>
            <a:off x="3660775" y="8651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35844" name="Rectangle 7"/>
          <p:cNvSpPr>
            <a:spLocks noChangeArrowheads="1"/>
          </p:cNvSpPr>
          <p:nvPr/>
        </p:nvSpPr>
        <p:spPr bwMode="auto">
          <a:xfrm>
            <a:off x="498475" y="1236663"/>
            <a:ext cx="6096000" cy="954087"/>
          </a:xfrm>
          <a:prstGeom prst="rect">
            <a:avLst/>
          </a:prstGeom>
          <a:noFill/>
          <a:ln w="9525">
            <a:noFill/>
            <a:miter lim="800000"/>
            <a:headEnd/>
            <a:tailEnd/>
          </a:ln>
        </p:spPr>
        <p:txBody>
          <a:bodyPr>
            <a:spAutoFit/>
          </a:bodyPr>
          <a:lstStyle/>
          <a:p>
            <a:pPr>
              <a:tabLst>
                <a:tab pos="1385888" algn="l"/>
              </a:tabLst>
            </a:pPr>
            <a:r>
              <a:rPr lang="en-US" sz="2800" b="1">
                <a:latin typeface="Times New Roman" pitchFamily="18" charset="0"/>
                <a:ea typeface="MS Mincho" pitchFamily="49" charset="-128"/>
              </a:rPr>
              <a:t>I. Đọc, tìm hiểu chung</a:t>
            </a:r>
            <a:endParaRPr lang="en-US" sz="2800">
              <a:latin typeface="Times New Roman" pitchFamily="18" charset="0"/>
              <a:cs typeface="Times New Roman" pitchFamily="18" charset="0"/>
            </a:endParaRPr>
          </a:p>
          <a:p>
            <a:pPr>
              <a:tabLst>
                <a:tab pos="1385888" algn="l"/>
              </a:tabLst>
            </a:pPr>
            <a:r>
              <a:rPr lang="en-US" sz="2800" b="1">
                <a:latin typeface="Times New Roman" pitchFamily="18" charset="0"/>
                <a:ea typeface="MS Mincho" pitchFamily="49" charset="-128"/>
              </a:rPr>
              <a:t>1. Đọc, từ khó</a:t>
            </a:r>
            <a:endParaRPr lang="en-US" sz="2800">
              <a:latin typeface="Times New Roman" pitchFamily="18" charset="0"/>
              <a:cs typeface="Times New Roman" pitchFamily="18" charset="0"/>
            </a:endParaRPr>
          </a:p>
        </p:txBody>
      </p:sp>
      <p:pic>
        <p:nvPicPr>
          <p:cNvPr id="9" name="Picture 8"/>
          <p:cNvPicPr>
            <a:picLocks noChangeAspect="1"/>
          </p:cNvPicPr>
          <p:nvPr/>
        </p:nvPicPr>
        <p:blipFill>
          <a:blip r:embed="rId3"/>
          <a:srcRect/>
          <a:stretch>
            <a:fillRect/>
          </a:stretch>
        </p:blipFill>
        <p:spPr bwMode="auto">
          <a:xfrm>
            <a:off x="1589088" y="3363913"/>
            <a:ext cx="2474912" cy="2476500"/>
          </a:xfrm>
          <a:prstGeom prst="rect">
            <a:avLst/>
          </a:prstGeom>
          <a:noFill/>
          <a:ln w="9525">
            <a:noFill/>
            <a:miter lim="800000"/>
            <a:headEnd/>
            <a:tailEnd/>
          </a:ln>
        </p:spPr>
      </p:pic>
      <p:sp>
        <p:nvSpPr>
          <p:cNvPr id="10" name="Rounded Rectangular Callout 9"/>
          <p:cNvSpPr/>
          <p:nvPr/>
        </p:nvSpPr>
        <p:spPr>
          <a:xfrm>
            <a:off x="4374672" y="1990470"/>
            <a:ext cx="4189421" cy="2543537"/>
          </a:xfrm>
          <a:prstGeom prst="wedgeRoundRectCallout">
            <a:avLst>
              <a:gd name="adj1" fmla="val -64664"/>
              <a:gd name="adj2" fmla="val 56767"/>
              <a:gd name="adj3" fmla="val 16667"/>
            </a:avLst>
          </a:prstGeom>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tabLst>
                <a:tab pos="1386840" algn="l"/>
              </a:tabLst>
              <a:defRPr/>
            </a:pP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rành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mạch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giọng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sự</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biệt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đoạn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bão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biển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đoạn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sau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bão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chú</a:t>
            </a: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khi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vừa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vừa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hình</a:t>
            </a:r>
            <a:r>
              <a:rPr lang="en-US" sz="2400" dirty="0">
                <a:latin typeface="Times New Roman" panose="02020603050405020304" pitchFamily="18" charset="0"/>
                <a:ea typeface="MS Mincho"/>
              </a:rPr>
              <a:t> dung, </a:t>
            </a:r>
            <a:r>
              <a:rPr lang="en-US" sz="2400" dirty="0" err="1">
                <a:latin typeface="Times New Roman" panose="02020603050405020304" pitchFamily="18" charset="0"/>
                <a:ea typeface="MS Mincho"/>
              </a:rPr>
              <a:t>tưởng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tượng</a:t>
            </a:r>
            <a:r>
              <a:rPr lang="en-US" sz="2400"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5" name="Diamond 4"/>
          <p:cNvSpPr/>
          <p:nvPr/>
        </p:nvSpPr>
        <p:spPr>
          <a:xfrm>
            <a:off x="3546763" y="166254"/>
            <a:ext cx="4862946" cy="1468582"/>
          </a:xfrm>
          <a:prstGeom prst="diamond">
            <a:avLst/>
          </a:prstGeom>
          <a:solidFill>
            <a:schemeClr val="accent5">
              <a:lumMod val="50000"/>
            </a:schemeClr>
          </a:solidFill>
          <a:ln>
            <a:noFill/>
          </a:ln>
          <a:effectLst>
            <a:outerShdw blurRad="76200" dir="18900000" sy="23000" kx="-1200000" algn="bl" rotWithShape="0">
              <a:prstClr val="black">
                <a:alpha val="20000"/>
              </a:prstClr>
            </a:outerShdw>
          </a:effectLst>
          <a:scene3d>
            <a:camera prst="perspectiveRelaxedModerately"/>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t-BR" sz="2800" b="1" dirty="0">
                <a:latin typeface="Times New Roman" panose="02020603050405020304" pitchFamily="18" charset="0"/>
                <a:ea typeface="Times New Roman" panose="02020603050405020304" pitchFamily="18" charset="0"/>
              </a:rPr>
              <a:t>III. Tổng kết.</a:t>
            </a:r>
            <a:endParaRPr lang="en-US" sz="2800" dirty="0"/>
          </a:p>
        </p:txBody>
      </p:sp>
      <p:sp>
        <p:nvSpPr>
          <p:cNvPr id="7" name="Rounded Rectangle 6"/>
          <p:cNvSpPr/>
          <p:nvPr/>
        </p:nvSpPr>
        <p:spPr>
          <a:xfrm>
            <a:off x="1564507" y="1450123"/>
            <a:ext cx="2895600" cy="900546"/>
          </a:xfrm>
          <a:prstGeom prst="roundRect">
            <a:avLst/>
          </a:prstGeom>
          <a:solidFill>
            <a:schemeClr val="accent6">
              <a:lumMod val="50000"/>
            </a:schemeClr>
          </a:solidFill>
          <a:ln>
            <a:noFill/>
          </a:ln>
          <a:effectLst>
            <a:outerShdw blurRad="76200" dir="13500000" sy="23000" kx="1200000" algn="br"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algn="just">
              <a:spcAft>
                <a:spcPts val="1200"/>
              </a:spcAft>
            </a:pPr>
            <a:r>
              <a:rPr lang="en-US" sz="2800" b="1">
                <a:solidFill>
                  <a:srgbClr val="FFFFFF"/>
                </a:solidFill>
                <a:latin typeface="Times New Roman" pitchFamily="18" charset="0"/>
                <a:cs typeface="Calibri" pitchFamily="34" charset="0"/>
              </a:rPr>
              <a:t>1</a:t>
            </a:r>
            <a:r>
              <a:rPr lang="vi-VN" sz="2800" b="1">
                <a:solidFill>
                  <a:srgbClr val="FFFFFF"/>
                </a:solidFill>
                <a:latin typeface="Times New Roman" pitchFamily="18" charset="0"/>
                <a:cs typeface="Calibri" pitchFamily="34" charset="0"/>
              </a:rPr>
              <a:t>. Nghệ thuật</a:t>
            </a:r>
            <a:r>
              <a:rPr lang="en-US" sz="2800" b="1">
                <a:solidFill>
                  <a:srgbClr val="FFFFFF"/>
                </a:solidFill>
                <a:latin typeface="Times New Roman" pitchFamily="18" charset="0"/>
                <a:cs typeface="Calibri" pitchFamily="34" charset="0"/>
              </a:rPr>
              <a:t>.</a:t>
            </a:r>
            <a:endParaRPr lang="en-US" sz="2800">
              <a:solidFill>
                <a:srgbClr val="FFFFFF"/>
              </a:solidFill>
              <a:latin typeface="Times New Roman" pitchFamily="18" charset="0"/>
              <a:cs typeface="Calibri" pitchFamily="34" charset="0"/>
            </a:endParaRPr>
          </a:p>
        </p:txBody>
      </p:sp>
      <p:sp>
        <p:nvSpPr>
          <p:cNvPr id="8" name="Rounded Rectangle 7"/>
          <p:cNvSpPr/>
          <p:nvPr/>
        </p:nvSpPr>
        <p:spPr>
          <a:xfrm>
            <a:off x="7727372" y="1495807"/>
            <a:ext cx="2895600" cy="900546"/>
          </a:xfrm>
          <a:prstGeom prst="roundRect">
            <a:avLst/>
          </a:prstGeom>
          <a:solidFill>
            <a:schemeClr val="accent6">
              <a:lumMod val="50000"/>
            </a:schemeClr>
          </a:solidFill>
          <a:ln>
            <a:noFill/>
          </a:ln>
          <a:effectLst>
            <a:outerShdw blurRad="76200" dir="13500000" sy="23000" kx="1200000" algn="br"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Aft>
                <a:spcPts val="1200"/>
              </a:spcAft>
            </a:pPr>
            <a:r>
              <a:rPr lang="en-US" sz="2800" b="1">
                <a:solidFill>
                  <a:srgbClr val="FFFFFF"/>
                </a:solidFill>
                <a:latin typeface="Times New Roman" pitchFamily="18" charset="0"/>
                <a:cs typeface="Calibri" pitchFamily="34" charset="0"/>
              </a:rPr>
              <a:t>2</a:t>
            </a:r>
            <a:r>
              <a:rPr lang="vi-VN" sz="2800" b="1">
                <a:solidFill>
                  <a:srgbClr val="FFFFFF"/>
                </a:solidFill>
                <a:latin typeface="Times New Roman" pitchFamily="18" charset="0"/>
                <a:cs typeface="Calibri" pitchFamily="34" charset="0"/>
              </a:rPr>
              <a:t>. Nội dung</a:t>
            </a:r>
            <a:endParaRPr lang="en-US" sz="2800">
              <a:solidFill>
                <a:srgbClr val="FFFFFF"/>
              </a:solidFill>
              <a:latin typeface="Times New Roman" pitchFamily="18" charset="0"/>
              <a:cs typeface="Calibri" pitchFamily="34" charset="0"/>
            </a:endParaRPr>
          </a:p>
        </p:txBody>
      </p:sp>
      <p:grpSp>
        <p:nvGrpSpPr>
          <p:cNvPr id="10" name="Group 9"/>
          <p:cNvGrpSpPr/>
          <p:nvPr/>
        </p:nvGrpSpPr>
        <p:grpSpPr>
          <a:xfrm>
            <a:off x="450273" y="2556646"/>
            <a:ext cx="5403272" cy="3754582"/>
            <a:chOff x="4876799" y="719666"/>
            <a:chExt cx="2438400" cy="5418666"/>
          </a:xfrm>
          <a:scene3d>
            <a:camera prst="orthographicFront">
              <a:rot lat="0" lon="0" rev="0"/>
            </a:camera>
            <a:lightRig rig="soft" dir="t">
              <a:rot lat="0" lon="0" rev="0"/>
            </a:lightRig>
          </a:scene3d>
        </p:grpSpPr>
        <p:sp>
          <p:nvSpPr>
            <p:cNvPr id="11" name="Freeform 10"/>
            <p:cNvSpPr/>
            <p:nvPr/>
          </p:nvSpPr>
          <p:spPr>
            <a:xfrm>
              <a:off x="4876799" y="719666"/>
              <a:ext cx="2438400" cy="1354666"/>
            </a:xfrm>
            <a:custGeom>
              <a:avLst/>
              <a:gdLst>
                <a:gd name="connsiteX0" fmla="*/ 0 w 2438400"/>
                <a:gd name="connsiteY0" fmla="*/ 135467 h 1354666"/>
                <a:gd name="connsiteX1" fmla="*/ 135467 w 2438400"/>
                <a:gd name="connsiteY1" fmla="*/ 0 h 1354666"/>
                <a:gd name="connsiteX2" fmla="*/ 2302933 w 2438400"/>
                <a:gd name="connsiteY2" fmla="*/ 0 h 1354666"/>
                <a:gd name="connsiteX3" fmla="*/ 2438400 w 2438400"/>
                <a:gd name="connsiteY3" fmla="*/ 135467 h 1354666"/>
                <a:gd name="connsiteX4" fmla="*/ 2438400 w 2438400"/>
                <a:gd name="connsiteY4" fmla="*/ 1219199 h 1354666"/>
                <a:gd name="connsiteX5" fmla="*/ 2302933 w 2438400"/>
                <a:gd name="connsiteY5" fmla="*/ 1354666 h 1354666"/>
                <a:gd name="connsiteX6" fmla="*/ 135467 w 2438400"/>
                <a:gd name="connsiteY6" fmla="*/ 1354666 h 1354666"/>
                <a:gd name="connsiteX7" fmla="*/ 0 w 2438400"/>
                <a:gd name="connsiteY7" fmla="*/ 1219199 h 1354666"/>
                <a:gd name="connsiteX8" fmla="*/ 0 w 2438400"/>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1354666">
                  <a:moveTo>
                    <a:pt x="0" y="135467"/>
                  </a:moveTo>
                  <a:cubicBezTo>
                    <a:pt x="0" y="60651"/>
                    <a:pt x="60651" y="0"/>
                    <a:pt x="135467" y="0"/>
                  </a:cubicBezTo>
                  <a:lnTo>
                    <a:pt x="2302933" y="0"/>
                  </a:lnTo>
                  <a:cubicBezTo>
                    <a:pt x="2377749" y="0"/>
                    <a:pt x="2438400" y="60651"/>
                    <a:pt x="2438400" y="135467"/>
                  </a:cubicBezTo>
                  <a:lnTo>
                    <a:pt x="2438400" y="1219199"/>
                  </a:lnTo>
                  <a:cubicBezTo>
                    <a:pt x="2438400" y="1294015"/>
                    <a:pt x="2377749" y="1354666"/>
                    <a:pt x="2302933"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12067" tIns="112067" rIns="112067" bIns="112067" spcCol="1270" anchor="ctr"/>
            <a:lstStyle/>
            <a:p>
              <a:pPr algn="ctr" defTabSz="8445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do,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a:t>
              </a:r>
            </a:p>
          </p:txBody>
        </p:sp>
        <p:sp>
          <p:nvSpPr>
            <p:cNvPr id="12" name="Freeform 11"/>
            <p:cNvSpPr/>
            <p:nvPr/>
          </p:nvSpPr>
          <p:spPr>
            <a:xfrm>
              <a:off x="5791199" y="2158999"/>
              <a:ext cx="609600" cy="508000"/>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21920" tIns="0" rIns="121920" bIns="152400" spcCol="1270" anchor="ctr"/>
            <a:lstStyle/>
            <a:p>
              <a:pPr algn="ctr" defTabSz="711200" fontAlgn="auto">
                <a:lnSpc>
                  <a:spcPct val="90000"/>
                </a:lnSpc>
                <a:spcAft>
                  <a:spcPct val="35000"/>
                </a:spcAft>
                <a:defRPr/>
              </a:pPr>
              <a:endParaRPr lang="en-US" sz="1600"/>
            </a:p>
          </p:txBody>
        </p:sp>
        <p:sp>
          <p:nvSpPr>
            <p:cNvPr id="13" name="Freeform 12"/>
            <p:cNvSpPr/>
            <p:nvPr/>
          </p:nvSpPr>
          <p:spPr>
            <a:xfrm>
              <a:off x="4876799" y="2751666"/>
              <a:ext cx="2438400" cy="1354666"/>
            </a:xfrm>
            <a:custGeom>
              <a:avLst/>
              <a:gdLst>
                <a:gd name="connsiteX0" fmla="*/ 0 w 2438400"/>
                <a:gd name="connsiteY0" fmla="*/ 135467 h 1354666"/>
                <a:gd name="connsiteX1" fmla="*/ 135467 w 2438400"/>
                <a:gd name="connsiteY1" fmla="*/ 0 h 1354666"/>
                <a:gd name="connsiteX2" fmla="*/ 2302933 w 2438400"/>
                <a:gd name="connsiteY2" fmla="*/ 0 h 1354666"/>
                <a:gd name="connsiteX3" fmla="*/ 2438400 w 2438400"/>
                <a:gd name="connsiteY3" fmla="*/ 135467 h 1354666"/>
                <a:gd name="connsiteX4" fmla="*/ 2438400 w 2438400"/>
                <a:gd name="connsiteY4" fmla="*/ 1219199 h 1354666"/>
                <a:gd name="connsiteX5" fmla="*/ 2302933 w 2438400"/>
                <a:gd name="connsiteY5" fmla="*/ 1354666 h 1354666"/>
                <a:gd name="connsiteX6" fmla="*/ 135467 w 2438400"/>
                <a:gd name="connsiteY6" fmla="*/ 1354666 h 1354666"/>
                <a:gd name="connsiteX7" fmla="*/ 0 w 2438400"/>
                <a:gd name="connsiteY7" fmla="*/ 1219199 h 1354666"/>
                <a:gd name="connsiteX8" fmla="*/ 0 w 2438400"/>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1354666">
                  <a:moveTo>
                    <a:pt x="0" y="135467"/>
                  </a:moveTo>
                  <a:cubicBezTo>
                    <a:pt x="0" y="60651"/>
                    <a:pt x="60651" y="0"/>
                    <a:pt x="135467" y="0"/>
                  </a:cubicBezTo>
                  <a:lnTo>
                    <a:pt x="2302933" y="0"/>
                  </a:lnTo>
                  <a:cubicBezTo>
                    <a:pt x="2377749" y="0"/>
                    <a:pt x="2438400" y="60651"/>
                    <a:pt x="2438400" y="135467"/>
                  </a:cubicBezTo>
                  <a:lnTo>
                    <a:pt x="2438400" y="1219199"/>
                  </a:lnTo>
                  <a:cubicBezTo>
                    <a:pt x="2438400" y="1294015"/>
                    <a:pt x="2377749" y="1354666"/>
                    <a:pt x="2302933"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lIns="112067" tIns="112067" rIns="112067" bIns="112067" spcCol="1270" anchor="ctr"/>
            <a:lstStyle/>
            <a:p>
              <a:pPr algn="ctr" defTabSz="8445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a:t>
              </a:r>
              <a:r>
                <a:rPr lang="en-US" sz="2400" dirty="0">
                  <a:latin typeface="Times New Roman" panose="02020603050405020304" pitchFamily="18" charset="0"/>
                  <a:cs typeface="Times New Roman" panose="02020603050405020304" pitchFamily="18" charset="0"/>
                </a:rPr>
                <a:t>...</a:t>
              </a:r>
            </a:p>
          </p:txBody>
        </p:sp>
        <p:sp>
          <p:nvSpPr>
            <p:cNvPr id="14" name="Freeform 13"/>
            <p:cNvSpPr/>
            <p:nvPr/>
          </p:nvSpPr>
          <p:spPr>
            <a:xfrm>
              <a:off x="5791199" y="4190999"/>
              <a:ext cx="609600" cy="508000"/>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lIns="121920" tIns="0" rIns="121920" bIns="152400" spcCol="1270" anchor="ctr"/>
            <a:lstStyle/>
            <a:p>
              <a:pPr algn="ctr" defTabSz="711200" fontAlgn="auto">
                <a:lnSpc>
                  <a:spcPct val="90000"/>
                </a:lnSpc>
                <a:spcAft>
                  <a:spcPct val="35000"/>
                </a:spcAft>
                <a:defRPr/>
              </a:pPr>
              <a:endParaRPr lang="en-US" sz="1600"/>
            </a:p>
          </p:txBody>
        </p:sp>
        <p:sp>
          <p:nvSpPr>
            <p:cNvPr id="15" name="Freeform 14"/>
            <p:cNvSpPr/>
            <p:nvPr/>
          </p:nvSpPr>
          <p:spPr>
            <a:xfrm>
              <a:off x="4876799" y="4783666"/>
              <a:ext cx="2438400" cy="1354666"/>
            </a:xfrm>
            <a:custGeom>
              <a:avLst/>
              <a:gdLst>
                <a:gd name="connsiteX0" fmla="*/ 0 w 2438400"/>
                <a:gd name="connsiteY0" fmla="*/ 135467 h 1354666"/>
                <a:gd name="connsiteX1" fmla="*/ 135467 w 2438400"/>
                <a:gd name="connsiteY1" fmla="*/ 0 h 1354666"/>
                <a:gd name="connsiteX2" fmla="*/ 2302933 w 2438400"/>
                <a:gd name="connsiteY2" fmla="*/ 0 h 1354666"/>
                <a:gd name="connsiteX3" fmla="*/ 2438400 w 2438400"/>
                <a:gd name="connsiteY3" fmla="*/ 135467 h 1354666"/>
                <a:gd name="connsiteX4" fmla="*/ 2438400 w 2438400"/>
                <a:gd name="connsiteY4" fmla="*/ 1219199 h 1354666"/>
                <a:gd name="connsiteX5" fmla="*/ 2302933 w 2438400"/>
                <a:gd name="connsiteY5" fmla="*/ 1354666 h 1354666"/>
                <a:gd name="connsiteX6" fmla="*/ 135467 w 2438400"/>
                <a:gd name="connsiteY6" fmla="*/ 1354666 h 1354666"/>
                <a:gd name="connsiteX7" fmla="*/ 0 w 2438400"/>
                <a:gd name="connsiteY7" fmla="*/ 1219199 h 1354666"/>
                <a:gd name="connsiteX8" fmla="*/ 0 w 2438400"/>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1354666">
                  <a:moveTo>
                    <a:pt x="0" y="135467"/>
                  </a:moveTo>
                  <a:cubicBezTo>
                    <a:pt x="0" y="60651"/>
                    <a:pt x="60651" y="0"/>
                    <a:pt x="135467" y="0"/>
                  </a:cubicBezTo>
                  <a:lnTo>
                    <a:pt x="2302933" y="0"/>
                  </a:lnTo>
                  <a:cubicBezTo>
                    <a:pt x="2377749" y="0"/>
                    <a:pt x="2438400" y="60651"/>
                    <a:pt x="2438400" y="135467"/>
                  </a:cubicBezTo>
                  <a:lnTo>
                    <a:pt x="2438400" y="1219199"/>
                  </a:lnTo>
                  <a:cubicBezTo>
                    <a:pt x="2438400" y="1294015"/>
                    <a:pt x="2377749" y="1354666"/>
                    <a:pt x="2302933"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lIns="112067" tIns="112067" rIns="112067" bIns="112067" spcCol="1270" anchor="ctr"/>
            <a:lstStyle/>
            <a:p>
              <a:pPr algn="ctr" defTabSz="8445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r>
                <a:rPr lang="en-US" sz="2400" dirty="0">
                  <a:latin typeface="Times New Roman" panose="02020603050405020304" pitchFamily="18" charset="0"/>
                  <a:cs typeface="Times New Roman" panose="02020603050405020304" pitchFamily="18" charset="0"/>
                </a:rPr>
                <a:t>.</a:t>
              </a:r>
            </a:p>
          </p:txBody>
        </p:sp>
      </p:grpSp>
      <p:grpSp>
        <p:nvGrpSpPr>
          <p:cNvPr id="17" name="Group 16"/>
          <p:cNvGrpSpPr/>
          <p:nvPr/>
        </p:nvGrpSpPr>
        <p:grpSpPr>
          <a:xfrm>
            <a:off x="6473536" y="2556646"/>
            <a:ext cx="5403272" cy="3595737"/>
            <a:chOff x="4145756" y="720327"/>
            <a:chExt cx="3900487" cy="5417343"/>
          </a:xfrm>
          <a:scene3d>
            <a:camera prst="orthographicFront">
              <a:rot lat="0" lon="0" rev="0"/>
            </a:camera>
            <a:lightRig rig="soft" dir="t">
              <a:rot lat="0" lon="0" rev="0"/>
            </a:lightRig>
          </a:scene3d>
        </p:grpSpPr>
        <p:sp>
          <p:nvSpPr>
            <p:cNvPr id="18" name="Freeform 17"/>
            <p:cNvSpPr/>
            <p:nvPr/>
          </p:nvSpPr>
          <p:spPr>
            <a:xfrm>
              <a:off x="4145756" y="720327"/>
              <a:ext cx="3900487" cy="2166937"/>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62527" tIns="162527" rIns="162527" bIns="162527" spcCol="1270" anchor="ctr"/>
            <a:lstStyle/>
            <a:p>
              <a:pPr algn="ctr" defTabSz="1155700" fontAlgn="auto">
                <a:lnSpc>
                  <a:spcPct val="90000"/>
                </a:lnSpc>
                <a:spcAft>
                  <a:spcPct val="35000"/>
                </a:spcAft>
                <a:defRPr/>
              </a:pPr>
              <a:r>
                <a:rPr lang="en-US" sz="2600" dirty="0">
                  <a:latin typeface="Times New Roman" panose="02020603050405020304" pitchFamily="18" charset="0"/>
                  <a:cs typeface="Times New Roman" panose="02020603050405020304" pitchFamily="18" charset="0"/>
                </a:rPr>
                <a:t>Ca </a:t>
              </a:r>
              <a:r>
                <a:rPr lang="en-US" sz="2600" dirty="0" err="1">
                  <a:latin typeface="Times New Roman" panose="02020603050405020304" pitchFamily="18" charset="0"/>
                  <a:cs typeface="Times New Roman" panose="02020603050405020304" pitchFamily="18" charset="0"/>
                </a:rPr>
                <a:t>ngợi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vẻ</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đẹp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dòng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Nam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a:t>
              </a:r>
            </a:p>
          </p:txBody>
        </p:sp>
        <p:sp>
          <p:nvSpPr>
            <p:cNvPr id="19" name="Freeform 18"/>
            <p:cNvSpPr/>
            <p:nvPr/>
          </p:nvSpPr>
          <p:spPr>
            <a:xfrm>
              <a:off x="5608439" y="3022698"/>
              <a:ext cx="975121" cy="812601"/>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95024" tIns="0" rIns="195024" bIns="243780" spcCol="1270" anchor="ctr"/>
            <a:lstStyle/>
            <a:p>
              <a:pPr algn="ctr" defTabSz="933450" fontAlgn="auto">
                <a:lnSpc>
                  <a:spcPct val="90000"/>
                </a:lnSpc>
                <a:spcAft>
                  <a:spcPct val="35000"/>
                </a:spcAft>
                <a:defRPr/>
              </a:pPr>
              <a:endParaRPr lang="en-US" sz="2100"/>
            </a:p>
          </p:txBody>
        </p:sp>
        <p:sp>
          <p:nvSpPr>
            <p:cNvPr id="20" name="Freeform 19"/>
            <p:cNvSpPr/>
            <p:nvPr/>
          </p:nvSpPr>
          <p:spPr>
            <a:xfrm>
              <a:off x="4145756" y="3970733"/>
              <a:ext cx="3900487" cy="2166937"/>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lIns="162527" tIns="162527" rIns="162527" bIns="162527" spcCol="1270" anchor="ctr"/>
            <a:lstStyle/>
            <a:p>
              <a:pPr algn="ctr" defTabSz="1155700" fontAlgn="auto">
                <a:lnSpc>
                  <a:spcPct val="90000"/>
                </a:lnSpc>
                <a:spcAft>
                  <a:spcPct val="35000"/>
                </a:spcAft>
                <a:defRPr/>
              </a:pP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niềm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dòng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chảy</a:t>
              </a:r>
              <a:r>
                <a:rPr lang="en-US" sz="2600" dirty="0">
                  <a:latin typeface="Times New Roman" panose="02020603050405020304" pitchFamily="18" charset="0"/>
                  <a:cs typeface="Times New Roman" panose="02020603050405020304" pitchFamily="18" charset="0"/>
                </a:rPr>
                <a:t> qua Nam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Picture 3"/>
          <p:cNvPicPr>
            <a:picLocks noChangeAspect="1"/>
          </p:cNvPicPr>
          <p:nvPr/>
        </p:nvPicPr>
        <p:blipFill>
          <a:blip r:embed="rId2"/>
          <a:srcRect/>
          <a:stretch>
            <a:fillRect/>
          </a:stretch>
        </p:blipFill>
        <p:spPr bwMode="auto">
          <a:xfrm>
            <a:off x="20638" y="-47625"/>
            <a:ext cx="12192000" cy="6858000"/>
          </a:xfrm>
          <a:prstGeom prst="rect">
            <a:avLst/>
          </a:prstGeom>
          <a:noFill/>
          <a:ln w="9525">
            <a:noFill/>
            <a:miter lim="800000"/>
            <a:headEnd/>
            <a:tailEnd/>
          </a:ln>
        </p:spPr>
      </p:pic>
      <p:sp>
        <p:nvSpPr>
          <p:cNvPr id="146434" name="Rectangle 4"/>
          <p:cNvSpPr>
            <a:spLocks noChangeArrowheads="1"/>
          </p:cNvSpPr>
          <p:nvPr/>
        </p:nvSpPr>
        <p:spPr bwMode="auto">
          <a:xfrm>
            <a:off x="3048000" y="0"/>
            <a:ext cx="6096000" cy="523875"/>
          </a:xfrm>
          <a:prstGeom prst="rect">
            <a:avLst/>
          </a:prstGeom>
          <a:noFill/>
          <a:ln w="9525">
            <a:noFill/>
            <a:miter lim="800000"/>
            <a:headEnd/>
            <a:tailEnd/>
          </a:ln>
        </p:spPr>
        <p:txBody>
          <a:bodyPr>
            <a:spAutoFit/>
          </a:bodyPr>
          <a:lstStyle/>
          <a:p>
            <a:pPr algn="ctr"/>
            <a:r>
              <a:rPr lang="en-US" sz="2800" b="1">
                <a:solidFill>
                  <a:srgbClr val="002060"/>
                </a:solidFill>
                <a:latin typeface="Times New Roman" pitchFamily="18" charset="0"/>
                <a:cs typeface="Times New Roman" pitchFamily="18" charset="0"/>
              </a:rPr>
              <a:t>HOẠT ĐỘNG 4: LUYỆN TẬP</a:t>
            </a:r>
            <a:endParaRPr lang="en-US" sz="2800">
              <a:solidFill>
                <a:srgbClr val="002060"/>
              </a:solidFill>
              <a:latin typeface="Times New Roman" pitchFamily="18" charset="0"/>
              <a:cs typeface="Times New Roman" pitchFamily="18" charset="0"/>
            </a:endParaRPr>
          </a:p>
        </p:txBody>
      </p:sp>
      <p:sp>
        <p:nvSpPr>
          <p:cNvPr id="6" name="Diamond 5"/>
          <p:cNvSpPr/>
          <p:nvPr/>
        </p:nvSpPr>
        <p:spPr>
          <a:xfrm>
            <a:off x="748146" y="2202873"/>
            <a:ext cx="2951018" cy="2230581"/>
          </a:xfrm>
          <a:prstGeom prst="diamond">
            <a:avLst/>
          </a:prstGeom>
          <a:solidFill>
            <a:srgbClr val="002060"/>
          </a:solidFill>
          <a:ln>
            <a:noFill/>
          </a:ln>
          <a:effectLst>
            <a:outerShdw blurRad="76200" dir="13500000" sy="23000" kx="1200000" algn="br" rotWithShape="0">
              <a:prstClr val="black">
                <a:alpha val="20000"/>
              </a:prstClr>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atin typeface="Times New Roman" panose="02020603050405020304" pitchFamily="18" charset="0"/>
                <a:cs typeface="Times New Roman" panose="02020603050405020304" pitchFamily="18" charset="0"/>
              </a:rPr>
              <a:t>NHIỆM VỤ</a:t>
            </a:r>
          </a:p>
        </p:txBody>
      </p:sp>
      <p:sp>
        <p:nvSpPr>
          <p:cNvPr id="7" name="Rounded Rectangle 6"/>
          <p:cNvSpPr/>
          <p:nvPr/>
        </p:nvSpPr>
        <p:spPr>
          <a:xfrm>
            <a:off x="3394363" y="1399310"/>
            <a:ext cx="6151418" cy="1136072"/>
          </a:xfrm>
          <a:prstGeom prst="roundRect">
            <a:avLst/>
          </a:prstGeom>
          <a:ln>
            <a:solidFill>
              <a:srgbClr val="7030A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anchor="ctr"/>
          <a:lstStyle/>
          <a:p>
            <a:r>
              <a:rPr lang="pt-BR" sz="3200">
                <a:solidFill>
                  <a:srgbClr val="000000"/>
                </a:solidFill>
                <a:latin typeface="Times New Roman" pitchFamily="18" charset="0"/>
                <a:cs typeface="Times New Roman" pitchFamily="18" charset="0"/>
              </a:rPr>
              <a:t>1. Đọc diễn cảm bài thơ?</a:t>
            </a:r>
            <a:endParaRPr lang="en-US" sz="3200">
              <a:solidFill>
                <a:srgbClr val="000000"/>
              </a:solidFill>
              <a:latin typeface="Times New Roman" pitchFamily="18" charset="0"/>
              <a:cs typeface="Times New Roman" pitchFamily="18" charset="0"/>
            </a:endParaRPr>
          </a:p>
        </p:txBody>
      </p:sp>
      <p:sp>
        <p:nvSpPr>
          <p:cNvPr id="8" name="Rounded Rectangle 7"/>
          <p:cNvSpPr/>
          <p:nvPr/>
        </p:nvSpPr>
        <p:spPr>
          <a:xfrm>
            <a:off x="3394363" y="2673928"/>
            <a:ext cx="6151418" cy="1308222"/>
          </a:xfrm>
          <a:prstGeom prst="roundRect">
            <a:avLst/>
          </a:prstGeom>
          <a:ln>
            <a:solidFill>
              <a:srgbClr val="7030A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anchor="ctr"/>
          <a:lstStyle/>
          <a:p>
            <a:pPr>
              <a:spcAft>
                <a:spcPts val="1200"/>
              </a:spcAft>
            </a:pPr>
            <a:r>
              <a:rPr lang="en-US" sz="2400">
                <a:solidFill>
                  <a:srgbClr val="000000"/>
                </a:solidFill>
                <a:latin typeface="Times New Roman" pitchFamily="18" charset="0"/>
                <a:cs typeface="Times New Roman" pitchFamily="18" charset="0"/>
              </a:rPr>
              <a:t>2. Em hình dung thế nào về "tấm bản đồ rực rỡ"? Nhân vật trong bài thơ có cảm xúc như thế nào khi nhìn tấm bản đồ ấy?</a:t>
            </a:r>
          </a:p>
        </p:txBody>
      </p:sp>
      <p:sp>
        <p:nvSpPr>
          <p:cNvPr id="9" name="Rounded Rectangle 8"/>
          <p:cNvSpPr/>
          <p:nvPr/>
        </p:nvSpPr>
        <p:spPr>
          <a:xfrm>
            <a:off x="3394363" y="4115394"/>
            <a:ext cx="6151418" cy="1136072"/>
          </a:xfrm>
          <a:prstGeom prst="roundRect">
            <a:avLst/>
          </a:prstGeom>
          <a:ln>
            <a:solidFill>
              <a:srgbClr val="7030A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anchor="ctr"/>
          <a:lstStyle/>
          <a:p>
            <a:pPr>
              <a:spcAft>
                <a:spcPts val="1200"/>
              </a:spcAft>
            </a:pPr>
            <a:r>
              <a:rPr lang="en-US" sz="2800">
                <a:solidFill>
                  <a:srgbClr val="000000"/>
                </a:solidFill>
                <a:latin typeface="Times New Roman" pitchFamily="18" charset="0"/>
                <a:cs typeface="Times New Roman" pitchFamily="18" charset="0"/>
              </a:rPr>
              <a:t>3. Tìm những chi tiết miêu tả vẻ đẹp của dòng sông Mê Kông.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Picture 3"/>
          <p:cNvPicPr>
            <a:picLocks noChangeAspect="1"/>
          </p:cNvPicPr>
          <p:nvPr/>
        </p:nvPicPr>
        <p:blipFill>
          <a:blip r:embed="rId2"/>
          <a:srcRect/>
          <a:stretch>
            <a:fillRect/>
          </a:stretch>
        </p:blipFill>
        <p:spPr bwMode="auto">
          <a:xfrm>
            <a:off x="20638" y="-47625"/>
            <a:ext cx="12192000" cy="6858000"/>
          </a:xfrm>
          <a:prstGeom prst="rect">
            <a:avLst/>
          </a:prstGeom>
          <a:noFill/>
          <a:ln w="9525">
            <a:noFill/>
            <a:miter lim="800000"/>
            <a:headEnd/>
            <a:tailEnd/>
          </a:ln>
        </p:spPr>
      </p:pic>
      <p:sp>
        <p:nvSpPr>
          <p:cNvPr id="147458" name="Rectangle 4"/>
          <p:cNvSpPr>
            <a:spLocks noChangeArrowheads="1"/>
          </p:cNvSpPr>
          <p:nvPr/>
        </p:nvSpPr>
        <p:spPr bwMode="auto">
          <a:xfrm>
            <a:off x="3048000" y="0"/>
            <a:ext cx="6096000" cy="523875"/>
          </a:xfrm>
          <a:prstGeom prst="rect">
            <a:avLst/>
          </a:prstGeom>
          <a:noFill/>
          <a:ln w="9525">
            <a:noFill/>
            <a:miter lim="800000"/>
            <a:headEnd/>
            <a:tailEnd/>
          </a:ln>
        </p:spPr>
        <p:txBody>
          <a:bodyPr>
            <a:spAutoFit/>
          </a:bodyPr>
          <a:lstStyle/>
          <a:p>
            <a:pPr algn="ctr"/>
            <a:r>
              <a:rPr lang="en-US" sz="2800" b="1">
                <a:solidFill>
                  <a:srgbClr val="002060"/>
                </a:solidFill>
                <a:latin typeface="Times New Roman" pitchFamily="18" charset="0"/>
                <a:cs typeface="Times New Roman" pitchFamily="18" charset="0"/>
              </a:rPr>
              <a:t>HOẠT ĐỘNG 4: LUYỆN TẬP</a:t>
            </a:r>
            <a:endParaRPr lang="en-US" sz="2800">
              <a:solidFill>
                <a:srgbClr val="002060"/>
              </a:solidFill>
              <a:latin typeface="Times New Roman" pitchFamily="18" charset="0"/>
              <a:cs typeface="Times New Roman" pitchFamily="18" charset="0"/>
            </a:endParaRPr>
          </a:p>
        </p:txBody>
      </p:sp>
      <p:pic>
        <p:nvPicPr>
          <p:cNvPr id="2" name="Picture 1"/>
          <p:cNvPicPr>
            <a:picLocks noChangeAspect="1"/>
          </p:cNvPicPr>
          <p:nvPr/>
        </p:nvPicPr>
        <p:blipFill>
          <a:blip r:embed="rId3"/>
          <a:stretch>
            <a:fillRect/>
          </a:stretch>
        </p:blipFill>
        <p:spPr>
          <a:xfrm>
            <a:off x="1171574" y="1335521"/>
            <a:ext cx="4061167" cy="40611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2"/>
          <p:cNvSpPr/>
          <p:nvPr/>
        </p:nvSpPr>
        <p:spPr>
          <a:xfrm>
            <a:off x="5957455" y="1335521"/>
            <a:ext cx="5084618" cy="378565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spAutoFit/>
          </a:bodyPr>
          <a:lstStyle/>
          <a:p>
            <a:pPr algn="just">
              <a:spcAft>
                <a:spcPts val="1200"/>
              </a:spcAft>
            </a:pPr>
            <a:r>
              <a:rPr lang="en-US" sz="2400" b="1">
                <a:solidFill>
                  <a:srgbClr val="FFFFFF"/>
                </a:solidFill>
                <a:latin typeface="Times New Roman" pitchFamily="18" charset="0"/>
                <a:cs typeface="Times New Roman" pitchFamily="18" charset="0"/>
              </a:rPr>
              <a:t>Câu 2:</a:t>
            </a:r>
            <a:r>
              <a:rPr lang="en-US" sz="2400">
                <a:solidFill>
                  <a:srgbClr val="FFFFFF"/>
                </a:solidFill>
                <a:latin typeface="Times New Roman" pitchFamily="18" charset="0"/>
                <a:cs typeface="Times New Roman" pitchFamily="18" charset="0"/>
              </a:rPr>
              <a:t> Tác giả đã biến tấm  bản đồ  địa lí thành cánh đồng hoa gặp trong một  đêm mơ. Trong niềm hứng thú của cậu học trò ngẩng lên cõi mộng, bài địa lí bỗng có một chiều sâu không ngờ. Có con sông không chỉ chảy từ đỉnh núi mà còn bắt nguồn từ các bộ tiểu thuyết du kí, võ hiệp danh tác, từ các kì quan thế giới, từ thăm thẳm một miền văn hóa Đông phương.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325"/>
                                        <p:tgtEl>
                                          <p:spTgt spid="3"/>
                                        </p:tgtEl>
                                      </p:cBhvr>
                                    </p:animEffect>
                                    <p:anim calcmode="lin" valueType="num">
                                      <p:cBhvr>
                                        <p:cTn id="15" dur="1300" fill="hold"/>
                                        <p:tgtEl>
                                          <p:spTgt spid="3"/>
                                        </p:tgtEl>
                                        <p:attrNameLst>
                                          <p:attrName>ppt_x</p:attrName>
                                        </p:attrNameLst>
                                      </p:cBhvr>
                                      <p:tavLst>
                                        <p:tav tm="0">
                                          <p:val>
                                            <p:strVal val="#ppt_x"/>
                                          </p:val>
                                        </p:tav>
                                        <p:tav tm="100000">
                                          <p:val>
                                            <p:strVal val="#ppt_x"/>
                                          </p:val>
                                        </p:tav>
                                      </p:tavLst>
                                    </p:anim>
                                    <p:anim calcmode="lin" valueType="num">
                                      <p:cBhvr>
                                        <p:cTn id="16" dur="1300" fill="hold"/>
                                        <p:tgtEl>
                                          <p:spTgt spid="3"/>
                                        </p:tgtEl>
                                        <p:attrNameLst>
                                          <p:attrName>ppt_y</p:attrName>
                                        </p:attrNameLst>
                                      </p:cBhvr>
                                      <p:tavLst>
                                        <p:tav tm="0">
                                          <p:val>
                                            <p:strVal val="#ppt_y+0.31"/>
                                          </p:val>
                                        </p:tav>
                                        <p:tav tm="100000">
                                          <p:val>
                                            <p:strVal val="#ppt_y+0.31"/>
                                          </p:val>
                                        </p:tav>
                                      </p:tavLst>
                                    </p:anim>
                                    <p:anim calcmode="lin" valueType="num">
                                      <p:cBhvr>
                                        <p:cTn id="17" dur="1950" decel="50000" fill="hold">
                                          <p:stCondLst>
                                            <p:cond delay="13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1950" decel="50000" fill="hold">
                                          <p:stCondLst>
                                            <p:cond delay="13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1" name="Picture 3"/>
          <p:cNvPicPr>
            <a:picLocks noChangeAspect="1"/>
          </p:cNvPicPr>
          <p:nvPr/>
        </p:nvPicPr>
        <p:blipFill>
          <a:blip r:embed="rId2"/>
          <a:srcRect/>
          <a:stretch>
            <a:fillRect/>
          </a:stretch>
        </p:blipFill>
        <p:spPr bwMode="auto">
          <a:xfrm>
            <a:off x="20638" y="-47625"/>
            <a:ext cx="12192000" cy="6858000"/>
          </a:xfrm>
          <a:prstGeom prst="rect">
            <a:avLst/>
          </a:prstGeom>
          <a:noFill/>
          <a:ln w="9525">
            <a:noFill/>
            <a:miter lim="800000"/>
            <a:headEnd/>
            <a:tailEnd/>
          </a:ln>
        </p:spPr>
      </p:pic>
      <p:sp>
        <p:nvSpPr>
          <p:cNvPr id="148482" name="Rectangle 4"/>
          <p:cNvSpPr>
            <a:spLocks noChangeArrowheads="1"/>
          </p:cNvSpPr>
          <p:nvPr/>
        </p:nvSpPr>
        <p:spPr bwMode="auto">
          <a:xfrm>
            <a:off x="3048000" y="0"/>
            <a:ext cx="6096000" cy="523875"/>
          </a:xfrm>
          <a:prstGeom prst="rect">
            <a:avLst/>
          </a:prstGeom>
          <a:noFill/>
          <a:ln w="9525">
            <a:noFill/>
            <a:miter lim="800000"/>
            <a:headEnd/>
            <a:tailEnd/>
          </a:ln>
        </p:spPr>
        <p:txBody>
          <a:bodyPr>
            <a:spAutoFit/>
          </a:bodyPr>
          <a:lstStyle/>
          <a:p>
            <a:pPr algn="ctr"/>
            <a:r>
              <a:rPr lang="en-US" sz="2800" b="1">
                <a:solidFill>
                  <a:srgbClr val="002060"/>
                </a:solidFill>
                <a:latin typeface="Times New Roman" pitchFamily="18" charset="0"/>
                <a:cs typeface="Times New Roman" pitchFamily="18" charset="0"/>
              </a:rPr>
              <a:t>HOẠT ĐỘNG 4: LUYỆN TẬP</a:t>
            </a:r>
            <a:endParaRPr lang="en-US" sz="2800">
              <a:solidFill>
                <a:srgbClr val="002060"/>
              </a:solidFill>
              <a:latin typeface="Times New Roman" pitchFamily="18" charset="0"/>
              <a:cs typeface="Times New Roman" pitchFamily="18" charset="0"/>
            </a:endParaRPr>
          </a:p>
        </p:txBody>
      </p:sp>
      <p:sp>
        <p:nvSpPr>
          <p:cNvPr id="148483" name="Rectangle 5"/>
          <p:cNvSpPr>
            <a:spLocks noChangeArrowheads="1"/>
          </p:cNvSpPr>
          <p:nvPr/>
        </p:nvSpPr>
        <p:spPr bwMode="auto">
          <a:xfrm>
            <a:off x="1493838" y="523875"/>
            <a:ext cx="9245600" cy="522288"/>
          </a:xfrm>
          <a:prstGeom prst="rect">
            <a:avLst/>
          </a:prstGeom>
          <a:noFill/>
          <a:ln w="9525">
            <a:noFill/>
            <a:miter lim="800000"/>
            <a:headEnd/>
            <a:tailEnd/>
          </a:ln>
        </p:spPr>
        <p:txBody>
          <a:bodyPr wrap="none">
            <a:spAutoFit/>
          </a:bodyPr>
          <a:lstStyle/>
          <a:p>
            <a:pPr>
              <a:spcAft>
                <a:spcPts val="1200"/>
              </a:spcAft>
            </a:pPr>
            <a:r>
              <a:rPr lang="en-US" sz="2800" b="1">
                <a:latin typeface="Times New Roman" pitchFamily="18" charset="0"/>
                <a:cs typeface="Times New Roman" pitchFamily="18" charset="0"/>
              </a:rPr>
              <a:t>Câu 3. </a:t>
            </a:r>
            <a:r>
              <a:rPr lang="en-US" sz="2800">
                <a:latin typeface="Times New Roman" pitchFamily="18" charset="0"/>
                <a:cs typeface="Times New Roman" pitchFamily="18" charset="0"/>
              </a:rPr>
              <a:t>Những chi tiết miêu tả vẻ đẹp của dòng sông Mê Kông:</a:t>
            </a:r>
          </a:p>
        </p:txBody>
      </p:sp>
      <p:sp>
        <p:nvSpPr>
          <p:cNvPr id="14" name="Freeform 13"/>
          <p:cNvSpPr/>
          <p:nvPr/>
        </p:nvSpPr>
        <p:spPr>
          <a:xfrm>
            <a:off x="2795172" y="4159845"/>
            <a:ext cx="1944047" cy="1845068"/>
          </a:xfrm>
          <a:custGeom>
            <a:avLst/>
            <a:gdLst>
              <a:gd name="connsiteX0" fmla="*/ 0 w 1689979"/>
              <a:gd name="connsiteY0" fmla="*/ 725449 h 1450897"/>
              <a:gd name="connsiteX1" fmla="*/ 362724 w 1689979"/>
              <a:gd name="connsiteY1" fmla="*/ 0 h 1450897"/>
              <a:gd name="connsiteX2" fmla="*/ 1327255 w 1689979"/>
              <a:gd name="connsiteY2" fmla="*/ 0 h 1450897"/>
              <a:gd name="connsiteX3" fmla="*/ 1689979 w 1689979"/>
              <a:gd name="connsiteY3" fmla="*/ 725449 h 1450897"/>
              <a:gd name="connsiteX4" fmla="*/ 1327255 w 1689979"/>
              <a:gd name="connsiteY4" fmla="*/ 1450897 h 1450897"/>
              <a:gd name="connsiteX5" fmla="*/ 362724 w 1689979"/>
              <a:gd name="connsiteY5" fmla="*/ 1450897 h 1450897"/>
              <a:gd name="connsiteX6" fmla="*/ 0 w 1689979"/>
              <a:gd name="connsiteY6" fmla="*/ 725449 h 14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979" h="1450897">
                <a:moveTo>
                  <a:pt x="0" y="725449"/>
                </a:moveTo>
                <a:lnTo>
                  <a:pt x="362724" y="0"/>
                </a:lnTo>
                <a:lnTo>
                  <a:pt x="1327255" y="0"/>
                </a:lnTo>
                <a:lnTo>
                  <a:pt x="1689979" y="725449"/>
                </a:lnTo>
                <a:lnTo>
                  <a:pt x="1327255" y="1450897"/>
                </a:lnTo>
                <a:lnTo>
                  <a:pt x="362724" y="1450897"/>
                </a:lnTo>
                <a:lnTo>
                  <a:pt x="0" y="725449"/>
                </a:lnTo>
                <a:close/>
              </a:path>
            </a:pathLst>
          </a:cu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hemeClr val="accent2">
              <a:hueOff val="0"/>
              <a:satOff val="0"/>
              <a:lumOff val="0"/>
              <a:alphaOff val="0"/>
            </a:schemeClr>
          </a:fillRef>
          <a:effectRef idx="0">
            <a:scrgbClr r="0" g="0" b="0"/>
          </a:effectRef>
          <a:fontRef idx="minor">
            <a:schemeClr val="lt1"/>
          </a:fontRef>
        </p:style>
        <p:txBody>
          <a:bodyPr lIns="261740" tIns="250111" rIns="261740" bIns="250111" spcCol="1270" anchor="ctr"/>
          <a:lstStyle/>
          <a:p>
            <a:pPr algn="ctr" defTabSz="8890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chảy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hát</a:t>
            </a:r>
            <a:r>
              <a:rPr lang="en-US" sz="2000" dirty="0">
                <a:latin typeface="Times New Roman" panose="02020603050405020304" pitchFamily="18" charset="0"/>
                <a:cs typeface="Times New Roman" panose="02020603050405020304" pitchFamily="18" charset="0"/>
              </a:rPr>
              <a:t>.</a:t>
            </a:r>
          </a:p>
        </p:txBody>
      </p:sp>
      <p:sp>
        <p:nvSpPr>
          <p:cNvPr id="16" name="Hexagon 15"/>
          <p:cNvSpPr/>
          <p:nvPr/>
        </p:nvSpPr>
        <p:spPr>
          <a:xfrm>
            <a:off x="1122219" y="3139827"/>
            <a:ext cx="1944047" cy="1845068"/>
          </a:xfrm>
          <a:prstGeom prst="hexagon">
            <a:avLst>
              <a:gd name="adj" fmla="val 25000"/>
              <a:gd name="vf" fmla="val 115470"/>
            </a:avLst>
          </a:prstGeom>
          <a:blipFill>
            <a:blip r:embed="rId3"/>
            <a:srcRect/>
            <a:stretch>
              <a:fillRect l="-15000" r="-15000"/>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Freeform 17"/>
          <p:cNvSpPr/>
          <p:nvPr/>
        </p:nvSpPr>
        <p:spPr>
          <a:xfrm>
            <a:off x="4468124" y="3133934"/>
            <a:ext cx="1944047" cy="1845068"/>
          </a:xfrm>
          <a:custGeom>
            <a:avLst/>
            <a:gdLst>
              <a:gd name="connsiteX0" fmla="*/ 0 w 1689979"/>
              <a:gd name="connsiteY0" fmla="*/ 725449 h 1450897"/>
              <a:gd name="connsiteX1" fmla="*/ 362724 w 1689979"/>
              <a:gd name="connsiteY1" fmla="*/ 0 h 1450897"/>
              <a:gd name="connsiteX2" fmla="*/ 1327255 w 1689979"/>
              <a:gd name="connsiteY2" fmla="*/ 0 h 1450897"/>
              <a:gd name="connsiteX3" fmla="*/ 1689979 w 1689979"/>
              <a:gd name="connsiteY3" fmla="*/ 725449 h 1450897"/>
              <a:gd name="connsiteX4" fmla="*/ 1327255 w 1689979"/>
              <a:gd name="connsiteY4" fmla="*/ 1450897 h 1450897"/>
              <a:gd name="connsiteX5" fmla="*/ 362724 w 1689979"/>
              <a:gd name="connsiteY5" fmla="*/ 1450897 h 1450897"/>
              <a:gd name="connsiteX6" fmla="*/ 0 w 1689979"/>
              <a:gd name="connsiteY6" fmla="*/ 725449 h 14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979" h="1450897">
                <a:moveTo>
                  <a:pt x="0" y="725449"/>
                </a:moveTo>
                <a:lnTo>
                  <a:pt x="362724" y="0"/>
                </a:lnTo>
                <a:lnTo>
                  <a:pt x="1327255" y="0"/>
                </a:lnTo>
                <a:lnTo>
                  <a:pt x="1689979" y="725449"/>
                </a:lnTo>
                <a:lnTo>
                  <a:pt x="1327255" y="1450897"/>
                </a:lnTo>
                <a:lnTo>
                  <a:pt x="362724" y="1450897"/>
                </a:lnTo>
                <a:lnTo>
                  <a:pt x="0" y="725449"/>
                </a:lnTo>
                <a:close/>
              </a:path>
            </a:pathLst>
          </a:cu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hemeClr val="accent3">
              <a:hueOff val="0"/>
              <a:satOff val="0"/>
              <a:lumOff val="0"/>
              <a:alphaOff val="0"/>
            </a:schemeClr>
          </a:fillRef>
          <a:effectRef idx="0">
            <a:scrgbClr r="0" g="0" b="0"/>
          </a:effectRef>
          <a:fontRef idx="minor">
            <a:schemeClr val="lt1"/>
          </a:fontRef>
        </p:style>
        <p:txBody>
          <a:bodyPr lIns="261740" tIns="250111" rIns="261740" bIns="250111" spcCol="1270" anchor="ctr"/>
          <a:lstStyle/>
          <a:p>
            <a:pPr algn="ctr" defTabSz="8890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phù</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váng</a:t>
            </a:r>
            <a:r>
              <a:rPr lang="en-US" sz="2000" dirty="0">
                <a:latin typeface="Times New Roman" panose="02020603050405020304" pitchFamily="18" charset="0"/>
                <a:cs typeface="Times New Roman" panose="02020603050405020304" pitchFamily="18" charset="0"/>
              </a:rPr>
              <a:t>.</a:t>
            </a:r>
          </a:p>
        </p:txBody>
      </p:sp>
      <p:sp>
        <p:nvSpPr>
          <p:cNvPr id="20" name="Hexagon 19"/>
          <p:cNvSpPr/>
          <p:nvPr/>
        </p:nvSpPr>
        <p:spPr>
          <a:xfrm>
            <a:off x="6140046" y="4155916"/>
            <a:ext cx="1944047" cy="1845068"/>
          </a:xfrm>
          <a:prstGeom prst="hexagon">
            <a:avLst>
              <a:gd name="adj" fmla="val 25000"/>
              <a:gd name="vf" fmla="val 115470"/>
            </a:avLst>
          </a:prstGeom>
          <a:blipFill>
            <a:blip r:embed="rId4"/>
            <a:srcRect/>
            <a:stretch>
              <a:fillRect l="-26000" r="-26000"/>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Freeform 21"/>
          <p:cNvSpPr/>
          <p:nvPr/>
        </p:nvSpPr>
        <p:spPr>
          <a:xfrm>
            <a:off x="2795172" y="2119808"/>
            <a:ext cx="1944047" cy="1845068"/>
          </a:xfrm>
          <a:custGeom>
            <a:avLst/>
            <a:gdLst>
              <a:gd name="connsiteX0" fmla="*/ 0 w 1689979"/>
              <a:gd name="connsiteY0" fmla="*/ 725449 h 1450897"/>
              <a:gd name="connsiteX1" fmla="*/ 362724 w 1689979"/>
              <a:gd name="connsiteY1" fmla="*/ 0 h 1450897"/>
              <a:gd name="connsiteX2" fmla="*/ 1327255 w 1689979"/>
              <a:gd name="connsiteY2" fmla="*/ 0 h 1450897"/>
              <a:gd name="connsiteX3" fmla="*/ 1689979 w 1689979"/>
              <a:gd name="connsiteY3" fmla="*/ 725449 h 1450897"/>
              <a:gd name="connsiteX4" fmla="*/ 1327255 w 1689979"/>
              <a:gd name="connsiteY4" fmla="*/ 1450897 h 1450897"/>
              <a:gd name="connsiteX5" fmla="*/ 362724 w 1689979"/>
              <a:gd name="connsiteY5" fmla="*/ 1450897 h 1450897"/>
              <a:gd name="connsiteX6" fmla="*/ 0 w 1689979"/>
              <a:gd name="connsiteY6" fmla="*/ 725449 h 14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979" h="1450897">
                <a:moveTo>
                  <a:pt x="0" y="725449"/>
                </a:moveTo>
                <a:lnTo>
                  <a:pt x="362724" y="0"/>
                </a:lnTo>
                <a:lnTo>
                  <a:pt x="1327255" y="0"/>
                </a:lnTo>
                <a:lnTo>
                  <a:pt x="1689979" y="725449"/>
                </a:lnTo>
                <a:lnTo>
                  <a:pt x="1327255" y="1450897"/>
                </a:lnTo>
                <a:lnTo>
                  <a:pt x="362724" y="1450897"/>
                </a:lnTo>
                <a:lnTo>
                  <a:pt x="0" y="725449"/>
                </a:lnTo>
                <a:close/>
              </a:path>
            </a:pathLst>
          </a:cu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hemeClr val="accent4">
              <a:hueOff val="0"/>
              <a:satOff val="0"/>
              <a:lumOff val="0"/>
              <a:alphaOff val="0"/>
            </a:schemeClr>
          </a:fillRef>
          <a:effectRef idx="0">
            <a:scrgbClr r="0" g="0" b="0"/>
          </a:effectRef>
          <a:fontRef idx="minor">
            <a:schemeClr val="lt1"/>
          </a:fontRef>
        </p:style>
        <p:txBody>
          <a:bodyPr lIns="261740" tIns="250111" rIns="261740" bIns="250111" spcCol="1270" anchor="ctr"/>
          <a:lstStyle/>
          <a:p>
            <a:pPr algn="ctr" defTabSz="8890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Ruộng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lúa</a:t>
            </a:r>
            <a:r>
              <a:rPr lang="en-US" sz="2000" dirty="0">
                <a:latin typeface="Times New Roman" panose="02020603050405020304" pitchFamily="18" charset="0"/>
                <a:cs typeface="Times New Roman" panose="02020603050405020304" pitchFamily="18" charset="0"/>
              </a:rPr>
              <a:t>.</a:t>
            </a:r>
          </a:p>
        </p:txBody>
      </p:sp>
      <p:sp>
        <p:nvSpPr>
          <p:cNvPr id="24" name="Hexagon 23"/>
          <p:cNvSpPr/>
          <p:nvPr/>
        </p:nvSpPr>
        <p:spPr>
          <a:xfrm>
            <a:off x="4468124" y="1093898"/>
            <a:ext cx="1944047" cy="1845068"/>
          </a:xfrm>
          <a:prstGeom prst="hexagon">
            <a:avLst>
              <a:gd name="adj" fmla="val 25000"/>
              <a:gd name="vf" fmla="val 115470"/>
            </a:avLst>
          </a:prstGeom>
          <a:blipFill>
            <a:blip r:embed="rId5"/>
            <a:srcRect/>
            <a:stretch>
              <a:fillRect l="-19000" r="-19000"/>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Freeform 25"/>
          <p:cNvSpPr/>
          <p:nvPr/>
        </p:nvSpPr>
        <p:spPr>
          <a:xfrm>
            <a:off x="6140046" y="2115880"/>
            <a:ext cx="1944047" cy="1845068"/>
          </a:xfrm>
          <a:custGeom>
            <a:avLst/>
            <a:gdLst>
              <a:gd name="connsiteX0" fmla="*/ 0 w 1689979"/>
              <a:gd name="connsiteY0" fmla="*/ 725449 h 1450897"/>
              <a:gd name="connsiteX1" fmla="*/ 362724 w 1689979"/>
              <a:gd name="connsiteY1" fmla="*/ 0 h 1450897"/>
              <a:gd name="connsiteX2" fmla="*/ 1327255 w 1689979"/>
              <a:gd name="connsiteY2" fmla="*/ 0 h 1450897"/>
              <a:gd name="connsiteX3" fmla="*/ 1689979 w 1689979"/>
              <a:gd name="connsiteY3" fmla="*/ 725449 h 1450897"/>
              <a:gd name="connsiteX4" fmla="*/ 1327255 w 1689979"/>
              <a:gd name="connsiteY4" fmla="*/ 1450897 h 1450897"/>
              <a:gd name="connsiteX5" fmla="*/ 362724 w 1689979"/>
              <a:gd name="connsiteY5" fmla="*/ 1450897 h 1450897"/>
              <a:gd name="connsiteX6" fmla="*/ 0 w 1689979"/>
              <a:gd name="connsiteY6" fmla="*/ 725449 h 14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979" h="1450897">
                <a:moveTo>
                  <a:pt x="0" y="725449"/>
                </a:moveTo>
                <a:lnTo>
                  <a:pt x="362724" y="0"/>
                </a:lnTo>
                <a:lnTo>
                  <a:pt x="1327255" y="0"/>
                </a:lnTo>
                <a:lnTo>
                  <a:pt x="1689979" y="725449"/>
                </a:lnTo>
                <a:lnTo>
                  <a:pt x="1327255" y="1450897"/>
                </a:lnTo>
                <a:lnTo>
                  <a:pt x="362724" y="1450897"/>
                </a:lnTo>
                <a:lnTo>
                  <a:pt x="0" y="725449"/>
                </a:lnTo>
                <a:close/>
              </a:path>
            </a:pathLst>
          </a:cu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hemeClr val="accent5">
              <a:hueOff val="0"/>
              <a:satOff val="0"/>
              <a:lumOff val="0"/>
              <a:alphaOff val="0"/>
            </a:schemeClr>
          </a:fillRef>
          <a:effectRef idx="0">
            <a:scrgbClr r="0" g="0" b="0"/>
          </a:effectRef>
          <a:fontRef idx="minor">
            <a:schemeClr val="lt1"/>
          </a:fontRef>
        </p:style>
        <p:txBody>
          <a:bodyPr lIns="261740" tIns="250111" rIns="261740" bIns="250111" spcCol="1270" anchor="ctr"/>
          <a:lstStyle/>
          <a:p>
            <a:pPr algn="ctr" defTabSz="8890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quặn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vàng</a:t>
            </a:r>
            <a:r>
              <a:rPr lang="en-US" sz="2000" dirty="0">
                <a:latin typeface="Times New Roman" panose="02020603050405020304" pitchFamily="18" charset="0"/>
                <a:cs typeface="Times New Roman" panose="02020603050405020304" pitchFamily="18" charset="0"/>
              </a:rPr>
              <a:t>.</a:t>
            </a:r>
          </a:p>
        </p:txBody>
      </p:sp>
      <p:sp>
        <p:nvSpPr>
          <p:cNvPr id="28" name="Hexagon 27"/>
          <p:cNvSpPr/>
          <p:nvPr/>
        </p:nvSpPr>
        <p:spPr>
          <a:xfrm>
            <a:off x="7813000" y="3153086"/>
            <a:ext cx="1944047" cy="1845068"/>
          </a:xfrm>
          <a:prstGeom prst="hexagon">
            <a:avLst>
              <a:gd name="adj" fmla="val 25000"/>
              <a:gd name="vf" fmla="val 115470"/>
            </a:avLst>
          </a:prstGeom>
          <a:blipFill>
            <a:blip r:embed="rId6"/>
            <a:srcRect/>
            <a:stretch>
              <a:fillRect l="-15000" r="-15000"/>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0" name="Freeform 29"/>
          <p:cNvSpPr/>
          <p:nvPr/>
        </p:nvSpPr>
        <p:spPr>
          <a:xfrm>
            <a:off x="7813000" y="1113542"/>
            <a:ext cx="1944047" cy="1845068"/>
          </a:xfrm>
          <a:custGeom>
            <a:avLst/>
            <a:gdLst>
              <a:gd name="connsiteX0" fmla="*/ 0 w 1689979"/>
              <a:gd name="connsiteY0" fmla="*/ 725449 h 1450897"/>
              <a:gd name="connsiteX1" fmla="*/ 362724 w 1689979"/>
              <a:gd name="connsiteY1" fmla="*/ 0 h 1450897"/>
              <a:gd name="connsiteX2" fmla="*/ 1327255 w 1689979"/>
              <a:gd name="connsiteY2" fmla="*/ 0 h 1450897"/>
              <a:gd name="connsiteX3" fmla="*/ 1689979 w 1689979"/>
              <a:gd name="connsiteY3" fmla="*/ 725449 h 1450897"/>
              <a:gd name="connsiteX4" fmla="*/ 1327255 w 1689979"/>
              <a:gd name="connsiteY4" fmla="*/ 1450897 h 1450897"/>
              <a:gd name="connsiteX5" fmla="*/ 362724 w 1689979"/>
              <a:gd name="connsiteY5" fmla="*/ 1450897 h 1450897"/>
              <a:gd name="connsiteX6" fmla="*/ 0 w 1689979"/>
              <a:gd name="connsiteY6" fmla="*/ 725449 h 14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979" h="1450897">
                <a:moveTo>
                  <a:pt x="0" y="725449"/>
                </a:moveTo>
                <a:lnTo>
                  <a:pt x="362724" y="0"/>
                </a:lnTo>
                <a:lnTo>
                  <a:pt x="1327255" y="0"/>
                </a:lnTo>
                <a:lnTo>
                  <a:pt x="1689979" y="725449"/>
                </a:lnTo>
                <a:lnTo>
                  <a:pt x="1327255" y="1450897"/>
                </a:lnTo>
                <a:lnTo>
                  <a:pt x="362724" y="1450897"/>
                </a:lnTo>
                <a:lnTo>
                  <a:pt x="0" y="725449"/>
                </a:lnTo>
                <a:close/>
              </a:path>
            </a:pathLst>
          </a:cu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hemeClr val="accent6">
              <a:hueOff val="0"/>
              <a:satOff val="0"/>
              <a:lumOff val="0"/>
              <a:alphaOff val="0"/>
            </a:schemeClr>
          </a:fillRef>
          <a:effectRef idx="0">
            <a:scrgbClr r="0" g="0" b="0"/>
          </a:effectRef>
          <a:fontRef idx="minor">
            <a:schemeClr val="lt1"/>
          </a:fontRef>
        </p:style>
        <p:txBody>
          <a:bodyPr lIns="261740" tIns="250111" rIns="261740" bIns="250111" spcCol="1270" anchor="ctr"/>
          <a:lstStyle/>
          <a:p>
            <a:pPr algn="ctr" defTabSz="8890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Bến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thuyền</a:t>
            </a:r>
            <a:r>
              <a:rPr lang="en-US" sz="2000" dirty="0">
                <a:latin typeface="Times New Roman" panose="02020603050405020304" pitchFamily="18" charset="0"/>
                <a:cs typeface="Times New Roman" panose="02020603050405020304" pitchFamily="18" charset="0"/>
              </a:rPr>
              <a:t>.</a:t>
            </a:r>
          </a:p>
        </p:txBody>
      </p:sp>
      <p:sp>
        <p:nvSpPr>
          <p:cNvPr id="32" name="Hexagon 31"/>
          <p:cNvSpPr/>
          <p:nvPr/>
        </p:nvSpPr>
        <p:spPr>
          <a:xfrm>
            <a:off x="9485953" y="2142890"/>
            <a:ext cx="1944047" cy="1845068"/>
          </a:xfrm>
          <a:prstGeom prst="hexagon">
            <a:avLst>
              <a:gd name="adj" fmla="val 25000"/>
              <a:gd name="vf" fmla="val 115470"/>
            </a:avLst>
          </a:prstGeom>
          <a:blipFill>
            <a:blip r:embed="rId7"/>
            <a:srcRect/>
            <a:stretch>
              <a:fillRect l="-7000" r="-7000"/>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ppt_x</p:attrName>
                                        </p:attrNameLst>
                                      </p:cBhvr>
                                      <p:tavLst>
                                        <p:tav tm="0">
                                          <p:val>
                                            <p:strVal val="#ppt_x"/>
                                          </p:val>
                                        </p:tav>
                                        <p:tav tm="100000">
                                          <p:val>
                                            <p:strVal val="#ppt_x"/>
                                          </p:val>
                                        </p:tav>
                                      </p:tavLst>
                                    </p:anim>
                                    <p:anim calcmode="lin" valueType="num">
                                      <p:cBhvr>
                                        <p:cTn id="24" dur="1000" fill="hold"/>
                                        <p:tgtEl>
                                          <p:spTgt spid="30"/>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1000"/>
                                        <p:tgtEl>
                                          <p:spTgt spid="32"/>
                                        </p:tgtEl>
                                      </p:cBhvr>
                                    </p:animEffect>
                                    <p:anim calcmode="lin" valueType="num">
                                      <p:cBhvr>
                                        <p:cTn id="53" dur="1000" fill="hold"/>
                                        <p:tgtEl>
                                          <p:spTgt spid="32"/>
                                        </p:tgtEl>
                                        <p:attrNameLst>
                                          <p:attrName>ppt_x</p:attrName>
                                        </p:attrNameLst>
                                      </p:cBhvr>
                                      <p:tavLst>
                                        <p:tav tm="0">
                                          <p:val>
                                            <p:strVal val="#ppt_x"/>
                                          </p:val>
                                        </p:tav>
                                        <p:tav tm="100000">
                                          <p:val>
                                            <p:strVal val="#ppt_x"/>
                                          </p:val>
                                        </p:tav>
                                      </p:tavLst>
                                    </p:anim>
                                    <p:anim calcmode="lin" valueType="num">
                                      <p:cBhvr>
                                        <p:cTn id="5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Picture 3"/>
          <p:cNvPicPr>
            <a:picLocks noChangeAspect="1"/>
          </p:cNvPicPr>
          <p:nvPr/>
        </p:nvPicPr>
        <p:blipFill>
          <a:blip r:embed="rId2"/>
          <a:srcRect/>
          <a:stretch>
            <a:fillRect/>
          </a:stretch>
        </p:blipFill>
        <p:spPr bwMode="auto">
          <a:xfrm>
            <a:off x="0" y="-47625"/>
            <a:ext cx="12193588" cy="6858000"/>
          </a:xfrm>
          <a:prstGeom prst="rect">
            <a:avLst/>
          </a:prstGeom>
          <a:noFill/>
          <a:ln w="9525">
            <a:noFill/>
            <a:miter lim="800000"/>
            <a:headEnd/>
            <a:tailEnd/>
          </a:ln>
        </p:spPr>
      </p:pic>
      <p:sp>
        <p:nvSpPr>
          <p:cNvPr id="149506" name="Rectangle 4"/>
          <p:cNvSpPr>
            <a:spLocks noChangeArrowheads="1"/>
          </p:cNvSpPr>
          <p:nvPr/>
        </p:nvSpPr>
        <p:spPr bwMode="auto">
          <a:xfrm>
            <a:off x="3048000" y="0"/>
            <a:ext cx="6096000" cy="523875"/>
          </a:xfrm>
          <a:prstGeom prst="rect">
            <a:avLst/>
          </a:prstGeom>
          <a:noFill/>
          <a:ln w="9525">
            <a:noFill/>
            <a:miter lim="800000"/>
            <a:headEnd/>
            <a:tailEnd/>
          </a:ln>
        </p:spPr>
        <p:txBody>
          <a:bodyPr>
            <a:spAutoFit/>
          </a:bodyPr>
          <a:lstStyle/>
          <a:p>
            <a:pPr algn="ctr"/>
            <a:r>
              <a:rPr lang="en-US" sz="2800" b="1">
                <a:solidFill>
                  <a:srgbClr val="002060"/>
                </a:solidFill>
                <a:latin typeface="Times New Roman" pitchFamily="18" charset="0"/>
                <a:cs typeface="Times New Roman" pitchFamily="18" charset="0"/>
              </a:rPr>
              <a:t>HOẠT ĐỘNG 4: LUYỆN TẬP</a:t>
            </a:r>
            <a:endParaRPr lang="en-US" sz="2800">
              <a:solidFill>
                <a:srgbClr val="002060"/>
              </a:solidFill>
              <a:latin typeface="Times New Roman" pitchFamily="18" charset="0"/>
              <a:cs typeface="Times New Roman" pitchFamily="18" charset="0"/>
            </a:endParaRPr>
          </a:p>
        </p:txBody>
      </p:sp>
      <p:sp>
        <p:nvSpPr>
          <p:cNvPr id="2" name="Down Ribbon 1"/>
          <p:cNvSpPr/>
          <p:nvPr/>
        </p:nvSpPr>
        <p:spPr>
          <a:xfrm>
            <a:off x="554038" y="965200"/>
            <a:ext cx="10556875" cy="4322763"/>
          </a:xfrm>
          <a:prstGeom prst="ribbon">
            <a:avLst>
              <a:gd name="adj1" fmla="val 8541"/>
              <a:gd name="adj2" fmla="val 69160"/>
            </a:avLst>
          </a:prstGeom>
          <a:ln w="28575">
            <a:solidFill>
              <a:schemeClr val="accent2">
                <a:lumMod val="75000"/>
              </a:schemeClr>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spcAft>
                <a:spcPts val="1200"/>
              </a:spcAft>
            </a:pPr>
            <a:r>
              <a:rPr lang="en-US" sz="2800" b="1">
                <a:solidFill>
                  <a:srgbClr val="203864"/>
                </a:solidFill>
                <a:latin typeface="Times New Roman" pitchFamily="18" charset="0"/>
                <a:cs typeface="Times New Roman" pitchFamily="18" charset="0"/>
              </a:rPr>
              <a:t>Câu 4. </a:t>
            </a:r>
            <a:r>
              <a:rPr lang="en-US" sz="2800">
                <a:solidFill>
                  <a:srgbClr val="203864"/>
                </a:solidFill>
                <a:latin typeface="Times New Roman" pitchFamily="18" charset="0"/>
                <a:cs typeface="Times New Roman" pitchFamily="18" charset="0"/>
              </a:rPr>
              <a:t>Hình ảnh người nông dân Nam Bộ được tác giả khắc họa qua chi tiết: Nông dân Nam Bộ gối đất nằm sương/Mồ hôi vã bãi lầy thành đồng lúa.</a:t>
            </a:r>
          </a:p>
          <a:p>
            <a:pPr>
              <a:spcAft>
                <a:spcPts val="1200"/>
              </a:spcAft>
            </a:pPr>
            <a:r>
              <a:rPr lang="en-US" sz="2800">
                <a:solidFill>
                  <a:srgbClr val="203864"/>
                </a:solidFill>
                <a:latin typeface="Times New Roman" pitchFamily="18" charset="0"/>
                <a:cs typeface="Times New Roman" pitchFamily="18" charset="0"/>
              </a:rPr>
              <a:t>Nông dân Nam Bộ là những con người cần cù, vất vả, chịu thương chịu khó, "một nắng hai sương".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3"/>
          <p:cNvPicPr>
            <a:picLocks noChangeAspect="1"/>
          </p:cNvPicPr>
          <p:nvPr/>
        </p:nvPicPr>
        <p:blipFill>
          <a:blip r:embed="rId2"/>
          <a:srcRect/>
          <a:stretch>
            <a:fillRect/>
          </a:stretch>
        </p:blipFill>
        <p:spPr bwMode="auto">
          <a:xfrm>
            <a:off x="0" y="-47625"/>
            <a:ext cx="12193588" cy="6858000"/>
          </a:xfrm>
          <a:prstGeom prst="rect">
            <a:avLst/>
          </a:prstGeom>
          <a:noFill/>
          <a:ln w="9525">
            <a:noFill/>
            <a:miter lim="800000"/>
            <a:headEnd/>
            <a:tailEnd/>
          </a:ln>
        </p:spPr>
      </p:pic>
      <p:sp>
        <p:nvSpPr>
          <p:cNvPr id="3" name="Rectangle 2"/>
          <p:cNvSpPr/>
          <p:nvPr/>
        </p:nvSpPr>
        <p:spPr>
          <a:xfrm>
            <a:off x="3695700" y="144463"/>
            <a:ext cx="4802188" cy="522287"/>
          </a:xfrm>
          <a:prstGeom prst="rect">
            <a:avLst/>
          </a:prstGeom>
        </p:spPr>
        <p:txBody>
          <a:bodyPr wrap="none">
            <a:spAutoFit/>
          </a:bodyPr>
          <a:lstStyle/>
          <a:p>
            <a:pPr algn="ctr"/>
            <a:r>
              <a:rPr lang="en-US" sz="2800" b="1">
                <a:solidFill>
                  <a:srgbClr val="203864"/>
                </a:solidFill>
                <a:latin typeface="Times New Roman" pitchFamily="18" charset="0"/>
                <a:cs typeface="Calibri" pitchFamily="34" charset="0"/>
              </a:rPr>
              <a:t>HOẠT ĐỘNG 5: VẬN DỤNG</a:t>
            </a:r>
            <a:endParaRPr lang="en-US" sz="2800">
              <a:solidFill>
                <a:srgbClr val="203864"/>
              </a:solidFill>
              <a:latin typeface="Times New Roman" pitchFamily="18" charset="0"/>
              <a:cs typeface="Calibri" pitchFamily="34" charset="0"/>
            </a:endParaRPr>
          </a:p>
        </p:txBody>
      </p:sp>
      <p:sp>
        <p:nvSpPr>
          <p:cNvPr id="6" name="Oval 5"/>
          <p:cNvSpPr/>
          <p:nvPr/>
        </p:nvSpPr>
        <p:spPr>
          <a:xfrm>
            <a:off x="2743726" y="858648"/>
            <a:ext cx="7065291" cy="1191491"/>
          </a:xfrm>
          <a:prstGeom prst="ellipse">
            <a:avLst/>
          </a:prstGeom>
          <a:solidFill>
            <a:schemeClr val="accent6">
              <a:lumMod val="50000"/>
            </a:schemeClr>
          </a:solidFill>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2400" b="1">
                <a:solidFill>
                  <a:srgbClr val="FFFFFF"/>
                </a:solidFill>
                <a:latin typeface="Times New Roman" pitchFamily="18" charset="0"/>
                <a:cs typeface="Calibri" pitchFamily="34" charset="0"/>
              </a:rPr>
              <a:t>Đề bài</a:t>
            </a:r>
            <a:r>
              <a:rPr lang="en-US" sz="2400" b="1">
                <a:solidFill>
                  <a:srgbClr val="FFFFFF"/>
                </a:solidFill>
                <a:latin typeface="Times New Roman" pitchFamily="18" charset="0"/>
                <a:cs typeface="Calibri" pitchFamily="34" charset="0"/>
              </a:rPr>
              <a:t>: </a:t>
            </a:r>
            <a:r>
              <a:rPr lang="vi-VN" sz="2400">
                <a:solidFill>
                  <a:srgbClr val="FFFFFF"/>
                </a:solidFill>
                <a:latin typeface="Times New Roman" pitchFamily="18" charset="0"/>
                <a:cs typeface="Calibri" pitchFamily="34" charset="0"/>
              </a:rPr>
              <a:t>Viết đoạn văn (khoảng 5-7 câu) cảm nhận của em về đoạn thơ sau:</a:t>
            </a:r>
            <a:endParaRPr lang="en-US" sz="2400">
              <a:solidFill>
                <a:srgbClr val="FFFFFF"/>
              </a:solidFill>
              <a:latin typeface="Times New Roman" pitchFamily="18" charset="0"/>
              <a:cs typeface="Calibri" pitchFamily="34" charset="0"/>
            </a:endParaRPr>
          </a:p>
        </p:txBody>
      </p:sp>
      <p:sp>
        <p:nvSpPr>
          <p:cNvPr id="9" name="Frame 8"/>
          <p:cNvSpPr/>
          <p:nvPr/>
        </p:nvSpPr>
        <p:spPr>
          <a:xfrm>
            <a:off x="2424544" y="2479963"/>
            <a:ext cx="7883237" cy="3491346"/>
          </a:xfrm>
          <a:prstGeom prst="frame">
            <a:avLst>
              <a:gd name="adj1" fmla="val 4130"/>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50537" name="Rectangle 9"/>
          <p:cNvSpPr>
            <a:spLocks noChangeArrowheads="1"/>
          </p:cNvSpPr>
          <p:nvPr/>
        </p:nvSpPr>
        <p:spPr bwMode="auto">
          <a:xfrm>
            <a:off x="3228975" y="3194050"/>
            <a:ext cx="6096000" cy="1917700"/>
          </a:xfrm>
          <a:prstGeom prst="rect">
            <a:avLst/>
          </a:prstGeom>
          <a:noFill/>
          <a:ln w="9525">
            <a:noFill/>
            <a:miter lim="800000"/>
            <a:headEnd/>
            <a:tailEnd/>
          </a:ln>
        </p:spPr>
        <p:txBody>
          <a:bodyPr>
            <a:spAutoFit/>
          </a:bodyPr>
          <a:lstStyle/>
          <a:p>
            <a:r>
              <a:rPr lang="en-US" sz="2400" i="1"/>
              <a:t>Ta đã lớn</a:t>
            </a:r>
          </a:p>
          <a:p>
            <a:r>
              <a:rPr lang="en-US" sz="2400" i="1"/>
              <a:t>Thầy giáo già đã khuất</a:t>
            </a:r>
          </a:p>
          <a:p>
            <a:r>
              <a:rPr lang="en-US" sz="2400" i="1"/>
              <a:t>Thước bản to nay thành cán cờ sao</a:t>
            </a:r>
          </a:p>
          <a:p>
            <a:r>
              <a:rPr lang="en-US" sz="2400" i="1"/>
              <a:t>Những tên làm man mác tuổi thơ xưa</a:t>
            </a:r>
          </a:p>
          <a:p>
            <a:r>
              <a:rPr lang="en-US" sz="2400" i="1"/>
              <a:t>Ðã thấm máu của bao hồn bất tử.</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3" name="Picture 3"/>
          <p:cNvPicPr>
            <a:picLocks noChangeAspect="1"/>
          </p:cNvPicPr>
          <p:nvPr/>
        </p:nvPicPr>
        <p:blipFill>
          <a:blip r:embed="rId2"/>
          <a:srcRect/>
          <a:stretch>
            <a:fillRect/>
          </a:stretch>
        </p:blipFill>
        <p:spPr bwMode="auto">
          <a:xfrm>
            <a:off x="0" y="-47625"/>
            <a:ext cx="12193588" cy="6858000"/>
          </a:xfrm>
          <a:prstGeom prst="rect">
            <a:avLst/>
          </a:prstGeom>
          <a:noFill/>
          <a:ln w="9525">
            <a:noFill/>
            <a:miter lim="800000"/>
            <a:headEnd/>
            <a:tailEnd/>
          </a:ln>
        </p:spPr>
      </p:pic>
      <p:sp>
        <p:nvSpPr>
          <p:cNvPr id="151554" name="Rectangle 2"/>
          <p:cNvSpPr>
            <a:spLocks noChangeArrowheads="1"/>
          </p:cNvSpPr>
          <p:nvPr/>
        </p:nvSpPr>
        <p:spPr bwMode="auto">
          <a:xfrm>
            <a:off x="3695700" y="144463"/>
            <a:ext cx="4802188" cy="522287"/>
          </a:xfrm>
          <a:prstGeom prst="rect">
            <a:avLst/>
          </a:prstGeom>
          <a:noFill/>
          <a:ln w="9525">
            <a:noFill/>
            <a:miter lim="800000"/>
            <a:headEnd/>
            <a:tailEnd/>
          </a:ln>
        </p:spPr>
        <p:txBody>
          <a:bodyPr wrap="none">
            <a:spAutoFit/>
          </a:bodyPr>
          <a:lstStyle/>
          <a:p>
            <a:pPr algn="ctr"/>
            <a:r>
              <a:rPr lang="en-US" sz="2800" b="1">
                <a:solidFill>
                  <a:srgbClr val="203864"/>
                </a:solidFill>
                <a:latin typeface="Times New Roman" pitchFamily="18" charset="0"/>
                <a:cs typeface="Calibri" pitchFamily="34" charset="0"/>
              </a:rPr>
              <a:t>HOẠT ĐỘNG 5: VẬN DỤNG</a:t>
            </a:r>
            <a:endParaRPr lang="en-US" sz="2800">
              <a:solidFill>
                <a:srgbClr val="203864"/>
              </a:solidFill>
              <a:latin typeface="Times New Roman" pitchFamily="18" charset="0"/>
              <a:cs typeface="Calibri" pitchFamily="34" charset="0"/>
            </a:endParaRPr>
          </a:p>
        </p:txBody>
      </p:sp>
      <p:sp>
        <p:nvSpPr>
          <p:cNvPr id="9" name="Frame 8"/>
          <p:cNvSpPr/>
          <p:nvPr/>
        </p:nvSpPr>
        <p:spPr>
          <a:xfrm>
            <a:off x="610127" y="667205"/>
            <a:ext cx="10972800" cy="5763825"/>
          </a:xfrm>
          <a:prstGeom prst="frame">
            <a:avLst>
              <a:gd name="adj1" fmla="val 3631"/>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 name="Rectangle 1"/>
          <p:cNvSpPr>
            <a:spLocks noChangeArrowheads="1"/>
          </p:cNvSpPr>
          <p:nvPr/>
        </p:nvSpPr>
        <p:spPr bwMode="auto">
          <a:xfrm>
            <a:off x="1039813" y="901700"/>
            <a:ext cx="10113962" cy="4945063"/>
          </a:xfrm>
          <a:prstGeom prst="rect">
            <a:avLst/>
          </a:prstGeom>
          <a:noFill/>
          <a:ln w="9525">
            <a:noFill/>
            <a:miter lim="800000"/>
            <a:headEnd/>
            <a:tailEnd/>
          </a:ln>
        </p:spPr>
        <p:txBody>
          <a:bodyPr>
            <a:spAutoFit/>
          </a:bodyPr>
          <a:lstStyle/>
          <a:p>
            <a:r>
              <a:rPr lang="en-US" sz="2600" b="1">
                <a:latin typeface="Times New Roman" pitchFamily="18" charset="0"/>
                <a:cs typeface="Times New Roman" pitchFamily="18" charset="0"/>
              </a:rPr>
              <a:t>Yêu cầu:</a:t>
            </a:r>
            <a:endParaRPr lang="en-US" sz="2600">
              <a:latin typeface="Times New Roman" pitchFamily="18" charset="0"/>
              <a:cs typeface="Times New Roman" pitchFamily="18" charset="0"/>
            </a:endParaRPr>
          </a:p>
          <a:p>
            <a:r>
              <a:rPr lang="en-US" sz="2600">
                <a:latin typeface="Times New Roman" pitchFamily="18" charset="0"/>
                <a:cs typeface="Times New Roman" pitchFamily="18" charset="0"/>
              </a:rPr>
              <a:t>- Nội dung đoạn văn: trình bày suy nghĩ về nội dung, nghệ thuật của đoạn thơ.</a:t>
            </a:r>
          </a:p>
          <a:p>
            <a:r>
              <a:rPr lang="en-US" sz="2600">
                <a:latin typeface="Times New Roman" pitchFamily="18" charset="0"/>
                <a:cs typeface="Times New Roman" pitchFamily="18" charset="0"/>
              </a:rPr>
              <a:t>- Đoạn văn phải sử dụng 5-7 câu</a:t>
            </a:r>
          </a:p>
          <a:p>
            <a:r>
              <a:rPr lang="en-US" sz="2600" b="1">
                <a:latin typeface="Times New Roman" pitchFamily="18" charset="0"/>
                <a:cs typeface="Times New Roman" pitchFamily="18" charset="0"/>
              </a:rPr>
              <a:t>Gợi ý:</a:t>
            </a:r>
            <a:endParaRPr lang="en-US" sz="2600">
              <a:latin typeface="Times New Roman" pitchFamily="18" charset="0"/>
              <a:cs typeface="Times New Roman" pitchFamily="18" charset="0"/>
            </a:endParaRPr>
          </a:p>
          <a:p>
            <a:r>
              <a:rPr lang="en-US" sz="2600">
                <a:latin typeface="Times New Roman" pitchFamily="18" charset="0"/>
                <a:cs typeface="Times New Roman" pitchFamily="18" charset="0"/>
              </a:rPr>
              <a:t> </a:t>
            </a:r>
            <a:r>
              <a:rPr lang="en-US"/>
              <a:t>- Đoạn thơ đã khơi gợi cho em những tình cảm  gì đối với dòng sông Mê Kông, đất nước quê hương</a:t>
            </a:r>
          </a:p>
          <a:p>
            <a:r>
              <a:rPr lang="en-US"/>
              <a:t>- Trong hai dòng thơ đầu, tác giả đã diễn tả thời gian trôi chảy như thế nào?</a:t>
            </a:r>
          </a:p>
          <a:p>
            <a:r>
              <a:rPr lang="en-US"/>
              <a:t>- Biện pháp tu từ nào trong câu thơ thứ ba,  hiệu quả gì trong việc thể hiện tư tưởng tình cảm của tác giả?</a:t>
            </a:r>
          </a:p>
          <a:p>
            <a:r>
              <a:rPr lang="en-US"/>
              <a:t>- Vì sao tác giả khẳng định “Thước bản to nay thành cán cờ sao”</a:t>
            </a:r>
          </a:p>
          <a:p>
            <a:r>
              <a:rPr lang="en-US"/>
              <a:t> </a:t>
            </a:r>
          </a:p>
          <a:p>
            <a:r>
              <a:rPr lang="en-US"/>
              <a:t>- Em có cảm nhận gì về giọng điệu của đoạn thơ? ( man mác, trầm lắng)</a:t>
            </a:r>
            <a:endParaRPr lang="sv-SE"/>
          </a:p>
          <a:p>
            <a:r>
              <a:rPr lang="sv-SE"/>
              <a:t>Nội dung: Tình yêu của tác giả đối với dòng Mê Kông trong tác giả lớn dần theo tháng năm, càng ngày càng đằm sâu, tha thiết.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9" end="9"/>
                                            </p:txEl>
                                          </p:spTgt>
                                        </p:tgtEl>
                                        <p:attrNameLst>
                                          <p:attrName>style.visibility</p:attrName>
                                        </p:attrNameLst>
                                      </p:cBhvr>
                                      <p:to>
                                        <p:strVal val="visible"/>
                                      </p:to>
                                    </p:set>
                                    <p:animEffect transition="in" filter="fade">
                                      <p:cBhvr>
                                        <p:cTn id="70" dur="1000"/>
                                        <p:tgtEl>
                                          <p:spTgt spid="2">
                                            <p:txEl>
                                              <p:pRg st="9" end="9"/>
                                            </p:txEl>
                                          </p:spTgt>
                                        </p:tgtEl>
                                      </p:cBhvr>
                                    </p:animEffect>
                                    <p:anim calcmode="lin" valueType="num">
                                      <p:cBhvr>
                                        <p:cTn id="71"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
                                            <p:txEl>
                                              <p:pRg st="10" end="10"/>
                                            </p:txEl>
                                          </p:spTgt>
                                        </p:tgtEl>
                                        <p:attrNameLst>
                                          <p:attrName>style.visibility</p:attrName>
                                        </p:attrNameLst>
                                      </p:cBhvr>
                                      <p:to>
                                        <p:strVal val="visible"/>
                                      </p:to>
                                    </p:set>
                                    <p:animEffect transition="in" filter="fade">
                                      <p:cBhvr>
                                        <p:cTn id="77" dur="1000"/>
                                        <p:tgtEl>
                                          <p:spTgt spid="2">
                                            <p:txEl>
                                              <p:pRg st="10" end="10"/>
                                            </p:txEl>
                                          </p:spTgt>
                                        </p:tgtEl>
                                      </p:cBhvr>
                                    </p:animEffect>
                                    <p:anim calcmode="lin" valueType="num">
                                      <p:cBhvr>
                                        <p:cTn id="78"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prstClr val="black"/>
              <a:schemeClr val="accent6">
                <a:tint val="45000"/>
                <a:satMod val="400000"/>
              </a:schemeClr>
            </a:duotone>
          </a:blip>
          <a:stretch>
            <a:fillRect/>
          </a:stretch>
        </p:blipFill>
        <p:spPr>
          <a:xfrm>
            <a:off x="1" y="1"/>
            <a:ext cx="12192000" cy="70034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2578" name="Rectangle 4"/>
          <p:cNvSpPr>
            <a:spLocks noChangeArrowheads="1"/>
          </p:cNvSpPr>
          <p:nvPr/>
        </p:nvSpPr>
        <p:spPr bwMode="auto">
          <a:xfrm>
            <a:off x="430213" y="269875"/>
            <a:ext cx="7023100" cy="1446213"/>
          </a:xfrm>
          <a:prstGeom prst="rect">
            <a:avLst/>
          </a:prstGeom>
          <a:noFill/>
          <a:ln w="9525">
            <a:noFill/>
            <a:miter lim="800000"/>
            <a:headEnd/>
            <a:tailEnd/>
          </a:ln>
        </p:spPr>
        <p:txBody>
          <a:bodyPr>
            <a:spAutoFit/>
          </a:bodyPr>
          <a:lstStyle/>
          <a:p>
            <a:pPr algn="ctr"/>
            <a:r>
              <a:rPr lang="en-US" sz="4400" b="1">
                <a:solidFill>
                  <a:schemeClr val="bg1"/>
                </a:solidFill>
                <a:latin typeface="Times New Roman" pitchFamily="18" charset="0"/>
                <a:cs typeface="Times New Roman" pitchFamily="18" charset="0"/>
              </a:rPr>
              <a:t>VIẾT</a:t>
            </a:r>
            <a:endParaRPr lang="en-US" sz="4400">
              <a:solidFill>
                <a:schemeClr val="bg1"/>
              </a:solidFill>
              <a:latin typeface="Times New Roman" pitchFamily="18" charset="0"/>
              <a:cs typeface="Times New Roman" pitchFamily="18" charset="0"/>
            </a:endParaRPr>
          </a:p>
          <a:p>
            <a:pPr algn="ctr"/>
            <a:r>
              <a:rPr lang="en-US" sz="4400">
                <a:solidFill>
                  <a:schemeClr val="bg1"/>
                </a:solidFill>
                <a:latin typeface="Times New Roman" pitchFamily="18" charset="0"/>
                <a:cs typeface="Times New Roman" pitchFamily="18" charset="0"/>
              </a:rPr>
              <a:t>Viết bài văn tả cảnh sinh hoạt</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1108363" y="1427019"/>
            <a:ext cx="3144982" cy="2563091"/>
          </a:xfrm>
          <a:prstGeom prst="roundRect">
            <a:avLst/>
          </a:prstGeom>
          <a:blipFill>
            <a:blip r:embed="rId2"/>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Freeform 12"/>
          <p:cNvSpPr/>
          <p:nvPr/>
        </p:nvSpPr>
        <p:spPr>
          <a:xfrm>
            <a:off x="1108075" y="3379788"/>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14" name="Rounded Rectangle 13"/>
          <p:cNvSpPr/>
          <p:nvPr/>
        </p:nvSpPr>
        <p:spPr>
          <a:xfrm>
            <a:off x="4345956" y="1364126"/>
            <a:ext cx="3343315" cy="2625984"/>
          </a:xfrm>
          <a:prstGeom prst="roundRect">
            <a:avLst/>
          </a:prstGeom>
          <a:blipFill>
            <a:blip r:embed="rId3"/>
            <a:srcRect/>
            <a:stretch>
              <a:fillRect l="-14000" r="-1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Freeform 14"/>
          <p:cNvSpPr/>
          <p:nvPr/>
        </p:nvSpPr>
        <p:spPr>
          <a:xfrm>
            <a:off x="4451350" y="3379788"/>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16" name="Rounded Rectangle 15"/>
          <p:cNvSpPr/>
          <p:nvPr/>
        </p:nvSpPr>
        <p:spPr>
          <a:xfrm>
            <a:off x="7794993" y="1427019"/>
            <a:ext cx="3343315" cy="2563091"/>
          </a:xfrm>
          <a:prstGeom prst="roundRect">
            <a:avLst/>
          </a:prstGeom>
          <a:blipFill>
            <a:blip r:embed="rId4"/>
            <a:srcRect/>
            <a:stretch>
              <a:fillRect l="-8000" r="-8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Freeform 16"/>
          <p:cNvSpPr/>
          <p:nvPr/>
        </p:nvSpPr>
        <p:spPr>
          <a:xfrm>
            <a:off x="7794625" y="3379788"/>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18" name="Rounded Rectangle 17"/>
          <p:cNvSpPr/>
          <p:nvPr/>
        </p:nvSpPr>
        <p:spPr>
          <a:xfrm>
            <a:off x="1108363" y="4156364"/>
            <a:ext cx="3085196" cy="2509457"/>
          </a:xfrm>
          <a:prstGeom prst="roundRect">
            <a:avLst/>
          </a:prstGeom>
          <a:blipFill>
            <a:blip r:embed="rId5"/>
            <a:srcRect/>
            <a:stretch>
              <a:fillRect l="-5000" r="-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1108075" y="6665913"/>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20" name="Rounded Rectangle 19"/>
          <p:cNvSpPr/>
          <p:nvPr/>
        </p:nvSpPr>
        <p:spPr>
          <a:xfrm>
            <a:off x="4391891" y="4156364"/>
            <a:ext cx="3297380" cy="2509457"/>
          </a:xfrm>
          <a:prstGeom prst="roundRect">
            <a:avLst/>
          </a:prstGeom>
          <a:blipFill>
            <a:blip r:embed="rId6"/>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4451350" y="6665913"/>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22" name="Rounded Rectangle 21"/>
          <p:cNvSpPr/>
          <p:nvPr/>
        </p:nvSpPr>
        <p:spPr>
          <a:xfrm>
            <a:off x="7794994" y="4156364"/>
            <a:ext cx="3343314" cy="2509457"/>
          </a:xfrm>
          <a:prstGeom prst="roundRect">
            <a:avLst/>
          </a:prstGeom>
          <a:blipFill>
            <a:blip r:embed="rId7"/>
            <a:srcRect/>
            <a:stretch>
              <a:fillRect l="-1000" r="-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eform 22"/>
          <p:cNvSpPr/>
          <p:nvPr/>
        </p:nvSpPr>
        <p:spPr>
          <a:xfrm>
            <a:off x="7794625" y="6665913"/>
            <a:ext cx="3040063" cy="1050925"/>
          </a:xfrm>
          <a:custGeom>
            <a:avLst/>
            <a:gdLst>
              <a:gd name="connsiteX0" fmla="*/ 0 w 2594255"/>
              <a:gd name="connsiteY0" fmla="*/ 0 h 962468"/>
              <a:gd name="connsiteX1" fmla="*/ 2594255 w 2594255"/>
              <a:gd name="connsiteY1" fmla="*/ 0 h 962468"/>
              <a:gd name="connsiteX2" fmla="*/ 2594255 w 2594255"/>
              <a:gd name="connsiteY2" fmla="*/ 962468 h 962468"/>
              <a:gd name="connsiteX3" fmla="*/ 0 w 2594255"/>
              <a:gd name="connsiteY3" fmla="*/ 962468 h 962468"/>
              <a:gd name="connsiteX4" fmla="*/ 0 w 2594255"/>
              <a:gd name="connsiteY4" fmla="*/ 0 h 96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255" h="962468">
                <a:moveTo>
                  <a:pt x="0" y="0"/>
                </a:moveTo>
                <a:lnTo>
                  <a:pt x="2594255" y="0"/>
                </a:lnTo>
                <a:lnTo>
                  <a:pt x="2594255" y="962468"/>
                </a:lnTo>
                <a:lnTo>
                  <a:pt x="0" y="962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0040" tIns="320040" rIns="320040" bIns="0" spcCol="1270"/>
          <a:lstStyle/>
          <a:p>
            <a:pPr algn="ctr" defTabSz="2000250" fontAlgn="auto">
              <a:lnSpc>
                <a:spcPct val="90000"/>
              </a:lnSpc>
              <a:spcAft>
                <a:spcPct val="35000"/>
              </a:spcAft>
              <a:defRPr/>
            </a:pPr>
            <a:endParaRPr lang="en-US" sz="4500"/>
          </a:p>
        </p:txBody>
      </p:sp>
      <p:sp>
        <p:nvSpPr>
          <p:cNvPr id="153625" name="Rectangle 23"/>
          <p:cNvSpPr>
            <a:spLocks noChangeArrowheads="1"/>
          </p:cNvSpPr>
          <p:nvPr/>
        </p:nvSpPr>
        <p:spPr bwMode="auto">
          <a:xfrm>
            <a:off x="3800475" y="127000"/>
            <a:ext cx="5024438" cy="522288"/>
          </a:xfrm>
          <a:prstGeom prst="rect">
            <a:avLst/>
          </a:prstGeom>
          <a:noFill/>
          <a:ln w="9525">
            <a:noFill/>
            <a:miter lim="800000"/>
            <a:headEnd/>
            <a:tailEnd/>
          </a:ln>
        </p:spPr>
        <p:txBody>
          <a:bodyPr wrap="none">
            <a:spAutoFit/>
          </a:bodyPr>
          <a:lstStyle/>
          <a:p>
            <a:pPr>
              <a:tabLst>
                <a:tab pos="1385888" algn="l"/>
              </a:tabLst>
            </a:pPr>
            <a:r>
              <a:rPr lang="en-US" sz="2800" b="1">
                <a:solidFill>
                  <a:srgbClr val="FF0000"/>
                </a:solidFill>
                <a:latin typeface="Times New Roman" pitchFamily="18" charset="0"/>
                <a:ea typeface="MS Mincho" pitchFamily="49" charset="-128"/>
              </a:rPr>
              <a:t>HOẠT ĐỘNG 1: KHỞI ĐỘNG</a:t>
            </a:r>
            <a:endParaRPr lang="en-US" sz="2800">
              <a:solidFill>
                <a:srgbClr val="FF0000"/>
              </a:solidFill>
              <a:latin typeface="Times New Roman" pitchFamily="18" charset="0"/>
              <a:cs typeface="Times New Roman" pitchFamily="18" charset="0"/>
            </a:endParaRPr>
          </a:p>
        </p:txBody>
      </p:sp>
      <p:sp>
        <p:nvSpPr>
          <p:cNvPr id="25" name="TextBox 24"/>
          <p:cNvSpPr txBox="1"/>
          <p:nvPr/>
        </p:nvSpPr>
        <p:spPr>
          <a:xfrm>
            <a:off x="1108075" y="804863"/>
            <a:ext cx="6630988" cy="461962"/>
          </a:xfrm>
          <a:prstGeom prst="rect">
            <a:avLst/>
          </a:prstGeom>
          <a:noFill/>
        </p:spPr>
        <p:txBody>
          <a:bodyPr wrap="none">
            <a:spAutoFit/>
          </a:bodyPr>
          <a:lstStyle/>
          <a:p>
            <a:pPr fontAlgn="auto">
              <a:spcBef>
                <a:spcPts val="0"/>
              </a:spcBef>
              <a:spcAft>
                <a:spcPts val="0"/>
              </a:spcAft>
              <a:defRPr/>
            </a:pPr>
            <a:r>
              <a:rPr lang="en-US" sz="2400" b="1" dirty="0">
                <a:solidFill>
                  <a:schemeClr val="accent5">
                    <a:lumMod val="50000"/>
                  </a:schemeClr>
                </a:solidFill>
                <a:latin typeface="Times New Roman" panose="02020603050405020304" pitchFamily="18" charset="0"/>
                <a:cs typeface="Times New Roman" panose="02020603050405020304" pitchFamily="18" charset="0"/>
              </a:rPr>
              <a:t>MỘT SỐ BỨC TRANH VỀ CẢNH SINH HOẠT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4626" name="Rectangle 4"/>
          <p:cNvSpPr>
            <a:spLocks noChangeArrowheads="1"/>
          </p:cNvSpPr>
          <p:nvPr/>
        </p:nvSpPr>
        <p:spPr bwMode="auto">
          <a:xfrm>
            <a:off x="665163" y="436563"/>
            <a:ext cx="6096000" cy="5262562"/>
          </a:xfrm>
          <a:prstGeom prst="rect">
            <a:avLst/>
          </a:prstGeom>
          <a:noFill/>
          <a:ln w="9525">
            <a:noFill/>
            <a:miter lim="800000"/>
            <a:headEnd/>
            <a:tailEnd/>
          </a:ln>
        </p:spPr>
        <p:txBody>
          <a:bodyPr>
            <a:spAutoFit/>
          </a:bodyPr>
          <a:lstStyle/>
          <a:p>
            <a:r>
              <a:rPr lang="en-US" sz="2800" i="1">
                <a:solidFill>
                  <a:schemeClr val="bg1"/>
                </a:solidFill>
                <a:latin typeface="Times New Roman" pitchFamily="18" charset="0"/>
                <a:ea typeface="MS Mincho" pitchFamily="49" charset="-128"/>
              </a:rPr>
              <a:t>Các em thân mến! Cuộc sống xung quanh chúng ta luôn có những cảnh tượng thật đẹp. Vẻ đẹp muôn màu của cuộc sống đã đem lại cho mỗi chúng ta những cảm xúc tích cực, tạo cho ta nguồn năng lượng dồi dào. Nhưng làm thế nào để ghi lại khoảnh khắc đẹp của cuộc sống? Ta có thể chụp ảnh, có thể quay vi deo...và cũng có thể viết bài văn miêu tả tái hiện lại những gì ta đang thấy bằng ngôn ngữ, qua lăng kính của mỗi người.</a:t>
            </a:r>
            <a:endParaRPr lang="en-US" sz="28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6866" name="Rectangle 6"/>
          <p:cNvSpPr>
            <a:spLocks noChangeArrowheads="1"/>
          </p:cNvSpPr>
          <p:nvPr/>
        </p:nvSpPr>
        <p:spPr bwMode="auto">
          <a:xfrm>
            <a:off x="2563813" y="0"/>
            <a:ext cx="6096000" cy="892175"/>
          </a:xfrm>
          <a:prstGeom prst="rect">
            <a:avLst/>
          </a:prstGeom>
          <a:noFill/>
          <a:ln w="9525">
            <a:noFill/>
            <a:miter lim="800000"/>
            <a:headEnd/>
            <a:tailEnd/>
          </a:ln>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36867" name="Rectangle 1"/>
          <p:cNvSpPr>
            <a:spLocks noChangeArrowheads="1"/>
          </p:cNvSpPr>
          <p:nvPr/>
        </p:nvSpPr>
        <p:spPr bwMode="auto">
          <a:xfrm>
            <a:off x="3660775" y="8651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36868" name="Rectangle 7"/>
          <p:cNvSpPr>
            <a:spLocks noChangeArrowheads="1"/>
          </p:cNvSpPr>
          <p:nvPr/>
        </p:nvSpPr>
        <p:spPr bwMode="auto">
          <a:xfrm>
            <a:off x="498475" y="1236663"/>
            <a:ext cx="6096000" cy="954087"/>
          </a:xfrm>
          <a:prstGeom prst="rect">
            <a:avLst/>
          </a:prstGeom>
          <a:noFill/>
          <a:ln w="9525">
            <a:noFill/>
            <a:miter lim="800000"/>
            <a:headEnd/>
            <a:tailEnd/>
          </a:ln>
        </p:spPr>
        <p:txBody>
          <a:bodyPr>
            <a:spAutoFit/>
          </a:bodyPr>
          <a:lstStyle/>
          <a:p>
            <a:pPr>
              <a:tabLst>
                <a:tab pos="1385888" algn="l"/>
              </a:tabLst>
            </a:pPr>
            <a:r>
              <a:rPr lang="en-US" sz="2800" b="1">
                <a:solidFill>
                  <a:srgbClr val="000000"/>
                </a:solidFill>
                <a:latin typeface="Times New Roman" pitchFamily="18" charset="0"/>
                <a:ea typeface="MS Mincho" pitchFamily="49" charset="-128"/>
              </a:rPr>
              <a:t>I. Đọc, tìm hiểu chung</a:t>
            </a:r>
            <a:endParaRPr lang="en-US" sz="2800">
              <a:solidFill>
                <a:srgbClr val="000000"/>
              </a:solidFill>
              <a:latin typeface="Times New Roman" pitchFamily="18" charset="0"/>
              <a:cs typeface="Times New Roman" pitchFamily="18" charset="0"/>
            </a:endParaRPr>
          </a:p>
          <a:p>
            <a:pPr>
              <a:tabLst>
                <a:tab pos="1385888" algn="l"/>
              </a:tabLst>
            </a:pPr>
            <a:r>
              <a:rPr lang="en-US" sz="2800" b="1">
                <a:solidFill>
                  <a:srgbClr val="000000"/>
                </a:solidFill>
                <a:latin typeface="Times New Roman" pitchFamily="18" charset="0"/>
                <a:ea typeface="MS Mincho" pitchFamily="49" charset="-128"/>
              </a:rPr>
              <a:t>1. Đọc, từ khó</a:t>
            </a:r>
            <a:endParaRPr lang="en-US" sz="2800">
              <a:solidFill>
                <a:srgbClr val="000000"/>
              </a:solidFill>
              <a:latin typeface="Times New Roman" pitchFamily="18" charset="0"/>
              <a:cs typeface="Times New Roman" pitchFamily="18" charset="0"/>
            </a:endParaRPr>
          </a:p>
        </p:txBody>
      </p:sp>
      <p:grpSp>
        <p:nvGrpSpPr>
          <p:cNvPr id="32" name="Group 31"/>
          <p:cNvGrpSpPr>
            <a:grpSpLocks/>
          </p:cNvGrpSpPr>
          <p:nvPr/>
        </p:nvGrpSpPr>
        <p:grpSpPr bwMode="auto">
          <a:xfrm>
            <a:off x="3325813" y="1757363"/>
            <a:ext cx="4570412" cy="3949700"/>
            <a:chOff x="4088380" y="1867586"/>
            <a:chExt cx="4569420" cy="3949593"/>
          </a:xfrm>
        </p:grpSpPr>
        <p:grpSp>
          <p:nvGrpSpPr>
            <p:cNvPr id="36870" name="Group 19"/>
            <p:cNvGrpSpPr>
              <a:grpSpLocks/>
            </p:cNvGrpSpPr>
            <p:nvPr/>
          </p:nvGrpSpPr>
          <p:grpSpPr bwMode="auto">
            <a:xfrm>
              <a:off x="4088380" y="1867586"/>
              <a:ext cx="4569420" cy="3949593"/>
              <a:chOff x="4088380" y="1867586"/>
              <a:chExt cx="4569420" cy="3949593"/>
            </a:xfrm>
          </p:grpSpPr>
          <p:sp>
            <p:nvSpPr>
              <p:cNvPr id="21" name="Freeform 20"/>
              <p:cNvSpPr/>
              <p:nvPr/>
            </p:nvSpPr>
            <p:spPr>
              <a:xfrm>
                <a:off x="5715214" y="1867586"/>
                <a:ext cx="1315752" cy="855639"/>
              </a:xfrm>
              <a:custGeom>
                <a:avLst/>
                <a:gdLst>
                  <a:gd name="connsiteX0" fmla="*/ 0 w 1315978"/>
                  <a:gd name="connsiteY0" fmla="*/ 142567 h 855386"/>
                  <a:gd name="connsiteX1" fmla="*/ 142567 w 1315978"/>
                  <a:gd name="connsiteY1" fmla="*/ 0 h 855386"/>
                  <a:gd name="connsiteX2" fmla="*/ 1173411 w 1315978"/>
                  <a:gd name="connsiteY2" fmla="*/ 0 h 855386"/>
                  <a:gd name="connsiteX3" fmla="*/ 1315978 w 1315978"/>
                  <a:gd name="connsiteY3" fmla="*/ 142567 h 855386"/>
                  <a:gd name="connsiteX4" fmla="*/ 1315978 w 1315978"/>
                  <a:gd name="connsiteY4" fmla="*/ 712819 h 855386"/>
                  <a:gd name="connsiteX5" fmla="*/ 1173411 w 1315978"/>
                  <a:gd name="connsiteY5" fmla="*/ 855386 h 855386"/>
                  <a:gd name="connsiteX6" fmla="*/ 142567 w 1315978"/>
                  <a:gd name="connsiteY6" fmla="*/ 855386 h 855386"/>
                  <a:gd name="connsiteX7" fmla="*/ 0 w 1315978"/>
                  <a:gd name="connsiteY7" fmla="*/ 712819 h 855386"/>
                  <a:gd name="connsiteX8" fmla="*/ 0 w 1315978"/>
                  <a:gd name="connsiteY8" fmla="*/ 142567 h 85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978" h="855386">
                    <a:moveTo>
                      <a:pt x="0" y="142567"/>
                    </a:moveTo>
                    <a:cubicBezTo>
                      <a:pt x="0" y="63829"/>
                      <a:pt x="63829" y="0"/>
                      <a:pt x="142567" y="0"/>
                    </a:cubicBezTo>
                    <a:lnTo>
                      <a:pt x="1173411" y="0"/>
                    </a:lnTo>
                    <a:cubicBezTo>
                      <a:pt x="1252149" y="0"/>
                      <a:pt x="1315978" y="63829"/>
                      <a:pt x="1315978" y="142567"/>
                    </a:cubicBezTo>
                    <a:lnTo>
                      <a:pt x="1315978" y="712819"/>
                    </a:lnTo>
                    <a:cubicBezTo>
                      <a:pt x="1315978" y="791557"/>
                      <a:pt x="1252149" y="855386"/>
                      <a:pt x="1173411" y="855386"/>
                    </a:cubicBezTo>
                    <a:lnTo>
                      <a:pt x="142567" y="855386"/>
                    </a:lnTo>
                    <a:cubicBezTo>
                      <a:pt x="63829" y="855386"/>
                      <a:pt x="0" y="791557"/>
                      <a:pt x="0" y="712819"/>
                    </a:cubicBezTo>
                    <a:lnTo>
                      <a:pt x="0" y="142567"/>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577" tIns="125577" rIns="125577" bIns="125577" spcCol="1270" anchor="ctr"/>
              <a:lstStyle/>
              <a:p>
                <a:pPr algn="ctr" defTabSz="9779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vua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thủy</a:t>
                </a:r>
                <a:endParaRPr lang="en-US" sz="2800" dirty="0">
                  <a:latin typeface="Times New Roman" panose="02020603050405020304" pitchFamily="18" charset="0"/>
                  <a:cs typeface="Times New Roman" panose="02020603050405020304" pitchFamily="18" charset="0"/>
                </a:endParaRPr>
              </a:p>
            </p:txBody>
          </p:sp>
          <p:sp>
            <p:nvSpPr>
              <p:cNvPr id="22" name="Freeform 21"/>
              <p:cNvSpPr/>
              <p:nvPr/>
            </p:nvSpPr>
            <p:spPr>
              <a:xfrm>
                <a:off x="4662930" y="2294611"/>
                <a:ext cx="3420319" cy="3420970"/>
              </a:xfrm>
              <a:custGeom>
                <a:avLst/>
                <a:gdLst/>
                <a:ahLst/>
                <a:cxnLst/>
                <a:rect l="0" t="0" r="0" b="0"/>
                <a:pathLst>
                  <a:path>
                    <a:moveTo>
                      <a:pt x="2377483" y="135431"/>
                    </a:moveTo>
                    <a:arcTo wR="1710435" hR="1710435" stAng="17577222" swAng="1963555"/>
                  </a:path>
                </a:pathLst>
              </a:custGeom>
              <a:noFill/>
              <a:ln w="28575">
                <a:solidFill>
                  <a:schemeClr val="accent6">
                    <a:lumMod val="50000"/>
                  </a:schemeClr>
                </a:solidFill>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7342049" y="3050241"/>
                <a:ext cx="1315751" cy="854052"/>
              </a:xfrm>
              <a:custGeom>
                <a:avLst/>
                <a:gdLst>
                  <a:gd name="connsiteX0" fmla="*/ 0 w 1315978"/>
                  <a:gd name="connsiteY0" fmla="*/ 142567 h 855386"/>
                  <a:gd name="connsiteX1" fmla="*/ 142567 w 1315978"/>
                  <a:gd name="connsiteY1" fmla="*/ 0 h 855386"/>
                  <a:gd name="connsiteX2" fmla="*/ 1173411 w 1315978"/>
                  <a:gd name="connsiteY2" fmla="*/ 0 h 855386"/>
                  <a:gd name="connsiteX3" fmla="*/ 1315978 w 1315978"/>
                  <a:gd name="connsiteY3" fmla="*/ 142567 h 855386"/>
                  <a:gd name="connsiteX4" fmla="*/ 1315978 w 1315978"/>
                  <a:gd name="connsiteY4" fmla="*/ 712819 h 855386"/>
                  <a:gd name="connsiteX5" fmla="*/ 1173411 w 1315978"/>
                  <a:gd name="connsiteY5" fmla="*/ 855386 h 855386"/>
                  <a:gd name="connsiteX6" fmla="*/ 142567 w 1315978"/>
                  <a:gd name="connsiteY6" fmla="*/ 855386 h 855386"/>
                  <a:gd name="connsiteX7" fmla="*/ 0 w 1315978"/>
                  <a:gd name="connsiteY7" fmla="*/ 712819 h 855386"/>
                  <a:gd name="connsiteX8" fmla="*/ 0 w 1315978"/>
                  <a:gd name="connsiteY8" fmla="*/ 142567 h 85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978" h="855386">
                    <a:moveTo>
                      <a:pt x="0" y="142567"/>
                    </a:moveTo>
                    <a:cubicBezTo>
                      <a:pt x="0" y="63829"/>
                      <a:pt x="63829" y="0"/>
                      <a:pt x="142567" y="0"/>
                    </a:cubicBezTo>
                    <a:lnTo>
                      <a:pt x="1173411" y="0"/>
                    </a:lnTo>
                    <a:cubicBezTo>
                      <a:pt x="1252149" y="0"/>
                      <a:pt x="1315978" y="63829"/>
                      <a:pt x="1315978" y="142567"/>
                    </a:cubicBezTo>
                    <a:lnTo>
                      <a:pt x="1315978" y="712819"/>
                    </a:lnTo>
                    <a:cubicBezTo>
                      <a:pt x="1315978" y="791557"/>
                      <a:pt x="1252149" y="855386"/>
                      <a:pt x="1173411" y="855386"/>
                    </a:cubicBezTo>
                    <a:lnTo>
                      <a:pt x="142567" y="855386"/>
                    </a:lnTo>
                    <a:cubicBezTo>
                      <a:pt x="63829" y="855386"/>
                      <a:pt x="0" y="791557"/>
                      <a:pt x="0" y="712819"/>
                    </a:cubicBezTo>
                    <a:lnTo>
                      <a:pt x="0" y="142567"/>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577" tIns="125577" rIns="125577" bIns="125577" spcCol="1270" anchor="ctr"/>
              <a:lstStyle/>
              <a:p>
                <a:pPr algn="ctr" defTabSz="9779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đá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tổ</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sư</a:t>
                </a:r>
                <a:endParaRPr lang="en-US" sz="2800" dirty="0">
                  <a:latin typeface="Times New Roman" panose="02020603050405020304" pitchFamily="18" charset="0"/>
                  <a:cs typeface="Times New Roman" panose="02020603050405020304" pitchFamily="18" charset="0"/>
                </a:endParaRPr>
              </a:p>
            </p:txBody>
          </p:sp>
          <p:sp>
            <p:nvSpPr>
              <p:cNvPr id="24" name="Freeform 23"/>
              <p:cNvSpPr/>
              <p:nvPr/>
            </p:nvSpPr>
            <p:spPr>
              <a:xfrm>
                <a:off x="4662930" y="2294611"/>
                <a:ext cx="3420319" cy="3420970"/>
              </a:xfrm>
              <a:custGeom>
                <a:avLst/>
                <a:gdLst/>
                <a:ahLst/>
                <a:cxnLst/>
                <a:rect l="0" t="0" r="0" b="0"/>
                <a:pathLst>
                  <a:path>
                    <a:moveTo>
                      <a:pt x="3418506" y="1620515"/>
                    </a:moveTo>
                    <a:arcTo wR="1710435" hR="1710435" stAng="21419190" swAng="2197853"/>
                  </a:path>
                </a:pathLst>
              </a:custGeom>
              <a:noFill/>
              <a:ln w="28575">
                <a:solidFill>
                  <a:schemeClr val="accent6">
                    <a:lumMod val="50000"/>
                  </a:schemeClr>
                </a:solidFill>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Freeform 24"/>
              <p:cNvSpPr/>
              <p:nvPr/>
            </p:nvSpPr>
            <p:spPr>
              <a:xfrm>
                <a:off x="6719884" y="4961539"/>
                <a:ext cx="1317339" cy="855640"/>
              </a:xfrm>
              <a:custGeom>
                <a:avLst/>
                <a:gdLst>
                  <a:gd name="connsiteX0" fmla="*/ 0 w 1315978"/>
                  <a:gd name="connsiteY0" fmla="*/ 142567 h 855386"/>
                  <a:gd name="connsiteX1" fmla="*/ 142567 w 1315978"/>
                  <a:gd name="connsiteY1" fmla="*/ 0 h 855386"/>
                  <a:gd name="connsiteX2" fmla="*/ 1173411 w 1315978"/>
                  <a:gd name="connsiteY2" fmla="*/ 0 h 855386"/>
                  <a:gd name="connsiteX3" fmla="*/ 1315978 w 1315978"/>
                  <a:gd name="connsiteY3" fmla="*/ 142567 h 855386"/>
                  <a:gd name="connsiteX4" fmla="*/ 1315978 w 1315978"/>
                  <a:gd name="connsiteY4" fmla="*/ 712819 h 855386"/>
                  <a:gd name="connsiteX5" fmla="*/ 1173411 w 1315978"/>
                  <a:gd name="connsiteY5" fmla="*/ 855386 h 855386"/>
                  <a:gd name="connsiteX6" fmla="*/ 142567 w 1315978"/>
                  <a:gd name="connsiteY6" fmla="*/ 855386 h 855386"/>
                  <a:gd name="connsiteX7" fmla="*/ 0 w 1315978"/>
                  <a:gd name="connsiteY7" fmla="*/ 712819 h 855386"/>
                  <a:gd name="connsiteX8" fmla="*/ 0 w 1315978"/>
                  <a:gd name="connsiteY8" fmla="*/ 142567 h 85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978" h="855386">
                    <a:moveTo>
                      <a:pt x="0" y="142567"/>
                    </a:moveTo>
                    <a:cubicBezTo>
                      <a:pt x="0" y="63829"/>
                      <a:pt x="63829" y="0"/>
                      <a:pt x="142567" y="0"/>
                    </a:cubicBezTo>
                    <a:lnTo>
                      <a:pt x="1173411" y="0"/>
                    </a:lnTo>
                    <a:cubicBezTo>
                      <a:pt x="1252149" y="0"/>
                      <a:pt x="1315978" y="63829"/>
                      <a:pt x="1315978" y="142567"/>
                    </a:cubicBezTo>
                    <a:lnTo>
                      <a:pt x="1315978" y="712819"/>
                    </a:lnTo>
                    <a:cubicBezTo>
                      <a:pt x="1315978" y="791557"/>
                      <a:pt x="1252149" y="855386"/>
                      <a:pt x="1173411" y="855386"/>
                    </a:cubicBezTo>
                    <a:lnTo>
                      <a:pt x="142567" y="855386"/>
                    </a:lnTo>
                    <a:cubicBezTo>
                      <a:pt x="63829" y="855386"/>
                      <a:pt x="0" y="791557"/>
                      <a:pt x="0" y="712819"/>
                    </a:cubicBezTo>
                    <a:lnTo>
                      <a:pt x="0" y="142567"/>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577" tIns="125577" rIns="125577" bIns="125577" spcCol="1270" anchor="ctr"/>
              <a:lstStyle/>
              <a:p>
                <a:pPr algn="ctr" defTabSz="9779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đường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bệ</a:t>
                </a:r>
                <a:endParaRPr lang="en-US" sz="2800" dirty="0">
                  <a:latin typeface="Times New Roman" panose="02020603050405020304" pitchFamily="18" charset="0"/>
                  <a:cs typeface="Times New Roman" panose="02020603050405020304" pitchFamily="18" charset="0"/>
                </a:endParaRPr>
              </a:p>
            </p:txBody>
          </p:sp>
          <p:sp>
            <p:nvSpPr>
              <p:cNvPr id="26" name="Freeform 25"/>
              <p:cNvSpPr/>
              <p:nvPr/>
            </p:nvSpPr>
            <p:spPr>
              <a:xfrm>
                <a:off x="4662930" y="2294611"/>
                <a:ext cx="3420319" cy="3420970"/>
              </a:xfrm>
              <a:custGeom>
                <a:avLst/>
                <a:gdLst/>
                <a:ahLst/>
                <a:cxnLst/>
                <a:rect l="0" t="0" r="0" b="0"/>
                <a:pathLst>
                  <a:path>
                    <a:moveTo>
                      <a:pt x="2051009" y="3386621"/>
                    </a:moveTo>
                    <a:arcTo wR="1710435" hR="1710435" stAng="4710886" swAng="1378227"/>
                  </a:path>
                </a:pathLst>
              </a:custGeom>
              <a:noFill/>
              <a:ln w="28575">
                <a:solidFill>
                  <a:schemeClr val="accent6">
                    <a:lumMod val="50000"/>
                  </a:schemeClr>
                </a:solidFill>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26"/>
              <p:cNvSpPr/>
              <p:nvPr/>
            </p:nvSpPr>
            <p:spPr>
              <a:xfrm>
                <a:off x="4708957" y="4961539"/>
                <a:ext cx="1317339" cy="855640"/>
              </a:xfrm>
              <a:custGeom>
                <a:avLst/>
                <a:gdLst>
                  <a:gd name="connsiteX0" fmla="*/ 0 w 1315978"/>
                  <a:gd name="connsiteY0" fmla="*/ 142567 h 855386"/>
                  <a:gd name="connsiteX1" fmla="*/ 142567 w 1315978"/>
                  <a:gd name="connsiteY1" fmla="*/ 0 h 855386"/>
                  <a:gd name="connsiteX2" fmla="*/ 1173411 w 1315978"/>
                  <a:gd name="connsiteY2" fmla="*/ 0 h 855386"/>
                  <a:gd name="connsiteX3" fmla="*/ 1315978 w 1315978"/>
                  <a:gd name="connsiteY3" fmla="*/ 142567 h 855386"/>
                  <a:gd name="connsiteX4" fmla="*/ 1315978 w 1315978"/>
                  <a:gd name="connsiteY4" fmla="*/ 712819 h 855386"/>
                  <a:gd name="connsiteX5" fmla="*/ 1173411 w 1315978"/>
                  <a:gd name="connsiteY5" fmla="*/ 855386 h 855386"/>
                  <a:gd name="connsiteX6" fmla="*/ 142567 w 1315978"/>
                  <a:gd name="connsiteY6" fmla="*/ 855386 h 855386"/>
                  <a:gd name="connsiteX7" fmla="*/ 0 w 1315978"/>
                  <a:gd name="connsiteY7" fmla="*/ 712819 h 855386"/>
                  <a:gd name="connsiteX8" fmla="*/ 0 w 1315978"/>
                  <a:gd name="connsiteY8" fmla="*/ 142567 h 85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978" h="855386">
                    <a:moveTo>
                      <a:pt x="0" y="142567"/>
                    </a:moveTo>
                    <a:cubicBezTo>
                      <a:pt x="0" y="63829"/>
                      <a:pt x="63829" y="0"/>
                      <a:pt x="142567" y="0"/>
                    </a:cubicBezTo>
                    <a:lnTo>
                      <a:pt x="1173411" y="0"/>
                    </a:lnTo>
                    <a:cubicBezTo>
                      <a:pt x="1252149" y="0"/>
                      <a:pt x="1315978" y="63829"/>
                      <a:pt x="1315978" y="142567"/>
                    </a:cubicBezTo>
                    <a:lnTo>
                      <a:pt x="1315978" y="712819"/>
                    </a:lnTo>
                    <a:cubicBezTo>
                      <a:pt x="1315978" y="791557"/>
                      <a:pt x="1252149" y="855386"/>
                      <a:pt x="1173411" y="855386"/>
                    </a:cubicBezTo>
                    <a:lnTo>
                      <a:pt x="142567" y="855386"/>
                    </a:lnTo>
                    <a:cubicBezTo>
                      <a:pt x="63829" y="855386"/>
                      <a:pt x="0" y="791557"/>
                      <a:pt x="0" y="712819"/>
                    </a:cubicBezTo>
                    <a:lnTo>
                      <a:pt x="0" y="142567"/>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577" tIns="125577" rIns="125577" bIns="125577" spcCol="1270" anchor="ctr"/>
              <a:lstStyle/>
              <a:p>
                <a:pPr algn="ctr" defTabSz="9779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lễ</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phẩm</a:t>
                </a:r>
                <a:endParaRPr lang="en-US" sz="2400" dirty="0">
                  <a:latin typeface="Times New Roman" panose="02020603050405020304" pitchFamily="18" charset="0"/>
                  <a:cs typeface="Times New Roman" panose="02020603050405020304" pitchFamily="18" charset="0"/>
                </a:endParaRPr>
              </a:p>
            </p:txBody>
          </p:sp>
          <p:sp>
            <p:nvSpPr>
              <p:cNvPr id="28" name="Freeform 27"/>
              <p:cNvSpPr/>
              <p:nvPr/>
            </p:nvSpPr>
            <p:spPr>
              <a:xfrm>
                <a:off x="4662930" y="2294611"/>
                <a:ext cx="3420319" cy="3420970"/>
              </a:xfrm>
              <a:custGeom>
                <a:avLst/>
                <a:gdLst/>
                <a:ahLst/>
                <a:cxnLst/>
                <a:rect l="0" t="0" r="0" b="0"/>
                <a:pathLst>
                  <a:path>
                    <a:moveTo>
                      <a:pt x="286064" y="2657408"/>
                    </a:moveTo>
                    <a:arcTo wR="1710435" hR="1710435" stAng="8782957" swAng="2197853"/>
                  </a:path>
                </a:pathLst>
              </a:custGeom>
              <a:noFill/>
              <a:ln w="28575">
                <a:solidFill>
                  <a:schemeClr val="accent6">
                    <a:lumMod val="50000"/>
                  </a:schemeClr>
                </a:solidFill>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Freeform 28"/>
              <p:cNvSpPr/>
              <p:nvPr/>
            </p:nvSpPr>
            <p:spPr>
              <a:xfrm>
                <a:off x="4088380" y="3050241"/>
                <a:ext cx="1315751" cy="854052"/>
              </a:xfrm>
              <a:custGeom>
                <a:avLst/>
                <a:gdLst>
                  <a:gd name="connsiteX0" fmla="*/ 0 w 1315978"/>
                  <a:gd name="connsiteY0" fmla="*/ 142567 h 855386"/>
                  <a:gd name="connsiteX1" fmla="*/ 142567 w 1315978"/>
                  <a:gd name="connsiteY1" fmla="*/ 0 h 855386"/>
                  <a:gd name="connsiteX2" fmla="*/ 1173411 w 1315978"/>
                  <a:gd name="connsiteY2" fmla="*/ 0 h 855386"/>
                  <a:gd name="connsiteX3" fmla="*/ 1315978 w 1315978"/>
                  <a:gd name="connsiteY3" fmla="*/ 142567 h 855386"/>
                  <a:gd name="connsiteX4" fmla="*/ 1315978 w 1315978"/>
                  <a:gd name="connsiteY4" fmla="*/ 712819 h 855386"/>
                  <a:gd name="connsiteX5" fmla="*/ 1173411 w 1315978"/>
                  <a:gd name="connsiteY5" fmla="*/ 855386 h 855386"/>
                  <a:gd name="connsiteX6" fmla="*/ 142567 w 1315978"/>
                  <a:gd name="connsiteY6" fmla="*/ 855386 h 855386"/>
                  <a:gd name="connsiteX7" fmla="*/ 0 w 1315978"/>
                  <a:gd name="connsiteY7" fmla="*/ 712819 h 855386"/>
                  <a:gd name="connsiteX8" fmla="*/ 0 w 1315978"/>
                  <a:gd name="connsiteY8" fmla="*/ 142567 h 85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978" h="855386">
                    <a:moveTo>
                      <a:pt x="0" y="142567"/>
                    </a:moveTo>
                    <a:cubicBezTo>
                      <a:pt x="0" y="63829"/>
                      <a:pt x="63829" y="0"/>
                      <a:pt x="142567" y="0"/>
                    </a:cubicBezTo>
                    <a:lnTo>
                      <a:pt x="1173411" y="0"/>
                    </a:lnTo>
                    <a:cubicBezTo>
                      <a:pt x="1252149" y="0"/>
                      <a:pt x="1315978" y="63829"/>
                      <a:pt x="1315978" y="142567"/>
                    </a:cubicBezTo>
                    <a:lnTo>
                      <a:pt x="1315978" y="712819"/>
                    </a:lnTo>
                    <a:cubicBezTo>
                      <a:pt x="1315978" y="791557"/>
                      <a:pt x="1252149" y="855386"/>
                      <a:pt x="1173411" y="855386"/>
                    </a:cubicBezTo>
                    <a:lnTo>
                      <a:pt x="142567" y="855386"/>
                    </a:lnTo>
                    <a:cubicBezTo>
                      <a:pt x="63829" y="855386"/>
                      <a:pt x="0" y="791557"/>
                      <a:pt x="0" y="712819"/>
                    </a:cubicBezTo>
                    <a:lnTo>
                      <a:pt x="0" y="142567"/>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577" tIns="125577" rIns="125577" bIns="125577" spcCol="1270" anchor="ctr"/>
              <a:lstStyle/>
              <a:p>
                <a:pPr algn="ctr" defTabSz="9779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ang</a:t>
                </a:r>
                <a:r>
                  <a:rPr lang="en-US" sz="2800" i="1" dirty="0">
                    <a:latin typeface="Times New Roman" panose="02020603050405020304" pitchFamily="18" charset="0"/>
                    <a:cs typeface="Times New Roman" panose="02020603050405020304" pitchFamily="18" charset="0"/>
                  </a:rPr>
                  <a:t>, cong...</a:t>
                </a:r>
                <a:endParaRPr lang="en-US" sz="2800" dirty="0">
                  <a:latin typeface="Times New Roman" panose="02020603050405020304" pitchFamily="18" charset="0"/>
                  <a:cs typeface="Times New Roman" panose="02020603050405020304" pitchFamily="18" charset="0"/>
                </a:endParaRPr>
              </a:p>
            </p:txBody>
          </p:sp>
          <p:sp>
            <p:nvSpPr>
              <p:cNvPr id="30" name="Freeform 29"/>
              <p:cNvSpPr/>
              <p:nvPr/>
            </p:nvSpPr>
            <p:spPr>
              <a:xfrm>
                <a:off x="4662930" y="2294611"/>
                <a:ext cx="3420319" cy="3420970"/>
              </a:xfrm>
              <a:custGeom>
                <a:avLst/>
                <a:gdLst/>
                <a:ahLst/>
                <a:cxnLst/>
                <a:rect l="0" t="0" r="0" b="0"/>
                <a:pathLst>
                  <a:path>
                    <a:moveTo>
                      <a:pt x="297790" y="746057"/>
                    </a:moveTo>
                    <a:arcTo wR="1710435" hR="1710435" stAng="12859223" swAng="1963555"/>
                  </a:path>
                </a:pathLst>
              </a:custGeom>
              <a:noFill/>
              <a:ln w="28575">
                <a:solidFill>
                  <a:schemeClr val="accent6">
                    <a:lumMod val="50000"/>
                  </a:schemeClr>
                </a:solidFill>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31" name="Oval 30"/>
            <p:cNvSpPr/>
            <p:nvPr/>
          </p:nvSpPr>
          <p:spPr>
            <a:xfrm>
              <a:off x="5611091" y="3222892"/>
              <a:ext cx="1625707" cy="1252887"/>
            </a:xfrm>
            <a:prstGeom prst="ellipse">
              <a:avLst/>
            </a:prstGeom>
            <a:solidFill>
              <a:schemeClr val="accent6">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nghĩa</a:t>
              </a:r>
              <a:endParaRPr lang="en-US" sz="2800" b="1" dirty="0">
                <a:latin typeface="Times New Roman" panose="02020603050405020304" pitchFamily="18" charset="0"/>
                <a:cs typeface="Times New Roman" panose="02020603050405020304" pitchFamily="18"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475" y="0"/>
            <a:ext cx="11236325" cy="523875"/>
          </a:xfrm>
          <a:prstGeom prst="rect">
            <a:avLst/>
          </a:prstGeom>
        </p:spPr>
        <p:txBody>
          <a:bodyPr>
            <a:spAutoFit/>
          </a:bodyPr>
          <a:lstStyle/>
          <a:p>
            <a:pPr algn="ctr" fontAlgn="auto">
              <a:spcBef>
                <a:spcPts val="0"/>
              </a:spcBef>
              <a:spcAft>
                <a:spcPts val="0"/>
              </a:spcAft>
              <a:defRPr/>
            </a:pPr>
            <a:r>
              <a:rPr lang="en-US" sz="2800" b="1" dirty="0">
                <a:solidFill>
                  <a:schemeClr val="accent5">
                    <a:lumMod val="50000"/>
                  </a:schemeClr>
                </a:solidFill>
                <a:latin typeface="Times New Roman" panose="02020603050405020304" pitchFamily="18" charset="0"/>
                <a:ea typeface="MS Mincho"/>
                <a:cs typeface="+mn-cs"/>
              </a:rPr>
              <a:t>HOẠT ĐỘNG 2: </a:t>
            </a:r>
            <a:endParaRPr lang="en-US" sz="2800" dirty="0">
              <a:solidFill>
                <a:schemeClr val="accent5">
                  <a:lumMod val="50000"/>
                </a:schemeClr>
              </a:solidFill>
              <a:latin typeface="Times New Roman" panose="02020603050405020304" pitchFamily="18" charset="0"/>
              <a:ea typeface="MS Mincho"/>
              <a:cs typeface="+mn-cs"/>
            </a:endParaRPr>
          </a:p>
        </p:txBody>
      </p:sp>
      <p:sp>
        <p:nvSpPr>
          <p:cNvPr id="155650" name="Rectangle 2"/>
          <p:cNvSpPr>
            <a:spLocks noChangeArrowheads="1"/>
          </p:cNvSpPr>
          <p:nvPr/>
        </p:nvSpPr>
        <p:spPr bwMode="auto">
          <a:xfrm>
            <a:off x="277813" y="642938"/>
            <a:ext cx="9082087" cy="522287"/>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I. Tìm hiểu yêu cầu đối với một bài văn  tả </a:t>
            </a:r>
            <a:r>
              <a:rPr lang="en-US" sz="2800" b="1">
                <a:latin typeface="Times New Roman" pitchFamily="18" charset="0"/>
                <a:cs typeface="Times New Roman" pitchFamily="18" charset="0"/>
              </a:rPr>
              <a:t>cảnh sinh hoạt.</a:t>
            </a:r>
            <a:endParaRPr lang="en-US" sz="2800">
              <a:latin typeface="Times New Roman" pitchFamily="18" charset="0"/>
              <a:cs typeface="Times New Roman" pitchFamily="18" charset="0"/>
            </a:endParaRPr>
          </a:p>
        </p:txBody>
      </p:sp>
      <p:pic>
        <p:nvPicPr>
          <p:cNvPr id="4" name="Picture 3"/>
          <p:cNvPicPr>
            <a:picLocks noChangeAspect="1"/>
          </p:cNvPicPr>
          <p:nvPr/>
        </p:nvPicPr>
        <p:blipFill>
          <a:blip r:embed="rId2"/>
          <a:stretch>
            <a:fillRect/>
          </a:stretch>
        </p:blipFill>
        <p:spPr>
          <a:xfrm>
            <a:off x="1736591" y="1845918"/>
            <a:ext cx="3038521" cy="25499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p:cNvSpPr/>
          <p:nvPr/>
        </p:nvSpPr>
        <p:spPr>
          <a:xfrm>
            <a:off x="5659580" y="1570395"/>
            <a:ext cx="914400" cy="914400"/>
          </a:xfrm>
          <a:prstGeom prst="ellipse">
            <a:avLst/>
          </a:prstGeom>
          <a:solidFill>
            <a:schemeClr val="accent6">
              <a:lumMod val="50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latin typeface="Times New Roman" panose="02020603050405020304" pitchFamily="18" charset="0"/>
                <a:cs typeface="Times New Roman" panose="02020603050405020304" pitchFamily="18" charset="0"/>
              </a:rPr>
              <a:t>1</a:t>
            </a:r>
          </a:p>
        </p:txBody>
      </p:sp>
      <p:sp>
        <p:nvSpPr>
          <p:cNvPr id="7" name="Rounded Rectangle 6"/>
          <p:cNvSpPr/>
          <p:nvPr/>
        </p:nvSpPr>
        <p:spPr>
          <a:xfrm>
            <a:off x="6884988" y="1555750"/>
            <a:ext cx="4670425" cy="1012825"/>
          </a:xfrm>
          <a:prstGeom prst="roundRect">
            <a:avLst/>
          </a:prstGeom>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just"/>
            <a:r>
              <a:rPr lang="en-US" sz="2800">
                <a:solidFill>
                  <a:srgbClr val="000000"/>
                </a:solidFill>
                <a:latin typeface="Times New Roman" pitchFamily="18" charset="0"/>
                <a:cs typeface="Times New Roman" pitchFamily="18" charset="0"/>
              </a:rPr>
              <a:t>Tại sao phải giới thiệu cảnh sinh hoạt?</a:t>
            </a:r>
          </a:p>
        </p:txBody>
      </p:sp>
      <p:sp>
        <p:nvSpPr>
          <p:cNvPr id="8" name="Rectangle 7"/>
          <p:cNvSpPr/>
          <p:nvPr/>
        </p:nvSpPr>
        <p:spPr>
          <a:xfrm>
            <a:off x="498762" y="4808715"/>
            <a:ext cx="4970888" cy="954107"/>
          </a:xfrm>
          <a:prstGeom prst="rect">
            <a:avLst/>
          </a:prstGeom>
          <a:ln>
            <a:noFill/>
          </a:ln>
          <a:effectLst>
            <a:outerShdw blurRad="107950" dist="12700" dir="5400000" algn="ctr">
              <a:srgbClr val="000000"/>
            </a:outerShdw>
          </a:effectLst>
          <a:scene3d>
            <a:camera prst="perspectiveRight"/>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spAutoFit/>
          </a:bodyPr>
          <a:lstStyle/>
          <a:p>
            <a:pPr algn="just" fontAlgn="auto">
              <a:spcBef>
                <a:spcPts val="0"/>
              </a:spcBef>
              <a:spcAft>
                <a:spcPts val="0"/>
              </a:spcAft>
              <a:defRPr/>
            </a:pPr>
            <a:r>
              <a:rPr lang="en-US" sz="2800" dirty="0">
                <a:latin typeface="Times New Roman" panose="02020603050405020304" pitchFamily="18" charset="0"/>
                <a:ea typeface="Times New Roman" panose="02020603050405020304" pitchFamily="18" charset="0"/>
              </a:rPr>
              <a:t>Theo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rPr>
              <a:t>? </a:t>
            </a:r>
          </a:p>
        </p:txBody>
      </p:sp>
      <p:sp>
        <p:nvSpPr>
          <p:cNvPr id="9" name="Oval 8"/>
          <p:cNvSpPr/>
          <p:nvPr/>
        </p:nvSpPr>
        <p:spPr>
          <a:xfrm>
            <a:off x="5659580" y="2808010"/>
            <a:ext cx="914400" cy="914400"/>
          </a:xfrm>
          <a:prstGeom prst="ellipse">
            <a:avLst/>
          </a:prstGeom>
          <a:solidFill>
            <a:schemeClr val="accent6">
              <a:lumMod val="50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latin typeface="Times New Roman" panose="02020603050405020304" pitchFamily="18" charset="0"/>
                <a:cs typeface="Times New Roman" panose="02020603050405020304" pitchFamily="18" charset="0"/>
              </a:rPr>
              <a:t>2</a:t>
            </a:r>
          </a:p>
        </p:txBody>
      </p:sp>
      <p:sp>
        <p:nvSpPr>
          <p:cNvPr id="10" name="Oval 9"/>
          <p:cNvSpPr/>
          <p:nvPr/>
        </p:nvSpPr>
        <p:spPr>
          <a:xfrm>
            <a:off x="5659580" y="4293842"/>
            <a:ext cx="914400" cy="914400"/>
          </a:xfrm>
          <a:prstGeom prst="ellipse">
            <a:avLst/>
          </a:prstGeom>
          <a:solidFill>
            <a:schemeClr val="accent6">
              <a:lumMod val="50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latin typeface="Times New Roman" panose="02020603050405020304" pitchFamily="18" charset="0"/>
                <a:cs typeface="Times New Roman" panose="02020603050405020304" pitchFamily="18" charset="0"/>
              </a:rPr>
              <a:t>3</a:t>
            </a:r>
          </a:p>
        </p:txBody>
      </p:sp>
      <p:sp>
        <p:nvSpPr>
          <p:cNvPr id="11" name="Rounded Rectangle 10"/>
          <p:cNvSpPr/>
          <p:nvPr/>
        </p:nvSpPr>
        <p:spPr>
          <a:xfrm>
            <a:off x="6884988" y="2786063"/>
            <a:ext cx="4670425" cy="984250"/>
          </a:xfrm>
          <a:prstGeom prst="roundRect">
            <a:avLst/>
          </a:prstGeom>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just"/>
            <a:r>
              <a:rPr lang="en-US" sz="2800">
                <a:solidFill>
                  <a:srgbClr val="000000"/>
                </a:solidFill>
                <a:latin typeface="Times New Roman" pitchFamily="18" charset="0"/>
                <a:cs typeface="Times New Roman" pitchFamily="18" charset="0"/>
              </a:rPr>
              <a:t>Có các cách thức nào miêu tả?</a:t>
            </a:r>
            <a:endParaRPr lang="en-US" sz="2400">
              <a:solidFill>
                <a:srgbClr val="000000"/>
              </a:solidFill>
              <a:latin typeface="Times New Roman" pitchFamily="18" charset="0"/>
              <a:cs typeface="Times New Roman" pitchFamily="18" charset="0"/>
            </a:endParaRPr>
          </a:p>
        </p:txBody>
      </p:sp>
      <p:sp>
        <p:nvSpPr>
          <p:cNvPr id="12" name="Rounded Rectangle 11"/>
          <p:cNvSpPr/>
          <p:nvPr/>
        </p:nvSpPr>
        <p:spPr>
          <a:xfrm>
            <a:off x="6884988" y="3987800"/>
            <a:ext cx="4670425" cy="1560513"/>
          </a:xfrm>
          <a:prstGeom prst="roundRect">
            <a:avLst/>
          </a:prstGeom>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just"/>
            <a:r>
              <a:rPr lang="en-US" sz="2400">
                <a:solidFill>
                  <a:srgbClr val="000000"/>
                </a:solidFill>
                <a:latin typeface="Times New Roman" pitchFamily="18" charset="0"/>
                <a:cs typeface="Times New Roman" pitchFamily="18" charset="0"/>
              </a:rPr>
              <a:t>Nếu chỉ miêu tả mà không có cảm nghĩ của người viết thì bài văn tả cảnh có giảm sức cuốn hút hay không? Tại sao?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3"/>
          <p:cNvSpPr>
            <a:spLocks noChangeArrowheads="1"/>
          </p:cNvSpPr>
          <p:nvPr/>
        </p:nvSpPr>
        <p:spPr bwMode="auto">
          <a:xfrm>
            <a:off x="692150" y="309563"/>
            <a:ext cx="9082088" cy="523875"/>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I. Tìm hiểu yêu cầu đối với một bài văn  tả </a:t>
            </a:r>
            <a:r>
              <a:rPr lang="en-US" sz="2800" b="1">
                <a:latin typeface="Times New Roman" pitchFamily="18" charset="0"/>
                <a:cs typeface="Times New Roman" pitchFamily="18" charset="0"/>
              </a:rPr>
              <a:t>cảnh sinh hoạt.</a:t>
            </a:r>
            <a:endParaRPr lang="en-US" sz="2800">
              <a:latin typeface="Times New Roman" pitchFamily="18" charset="0"/>
              <a:cs typeface="Times New Roman" pitchFamily="18" charset="0"/>
            </a:endParaRPr>
          </a:p>
        </p:txBody>
      </p:sp>
      <p:sp>
        <p:nvSpPr>
          <p:cNvPr id="8" name="Freeform 7"/>
          <p:cNvSpPr/>
          <p:nvPr/>
        </p:nvSpPr>
        <p:spPr>
          <a:xfrm>
            <a:off x="2389525" y="1163781"/>
            <a:ext cx="7384472" cy="696701"/>
          </a:xfrm>
          <a:custGeom>
            <a:avLst/>
            <a:gdLst>
              <a:gd name="connsiteX0" fmla="*/ 0 w 2254304"/>
              <a:gd name="connsiteY0" fmla="*/ 77391 h 773906"/>
              <a:gd name="connsiteX1" fmla="*/ 77391 w 2254304"/>
              <a:gd name="connsiteY1" fmla="*/ 0 h 773906"/>
              <a:gd name="connsiteX2" fmla="*/ 2176913 w 2254304"/>
              <a:gd name="connsiteY2" fmla="*/ 0 h 773906"/>
              <a:gd name="connsiteX3" fmla="*/ 2254304 w 2254304"/>
              <a:gd name="connsiteY3" fmla="*/ 77391 h 773906"/>
              <a:gd name="connsiteX4" fmla="*/ 2254304 w 2254304"/>
              <a:gd name="connsiteY4" fmla="*/ 696515 h 773906"/>
              <a:gd name="connsiteX5" fmla="*/ 2176913 w 2254304"/>
              <a:gd name="connsiteY5" fmla="*/ 773906 h 773906"/>
              <a:gd name="connsiteX6" fmla="*/ 77391 w 2254304"/>
              <a:gd name="connsiteY6" fmla="*/ 773906 h 773906"/>
              <a:gd name="connsiteX7" fmla="*/ 0 w 2254304"/>
              <a:gd name="connsiteY7" fmla="*/ 696515 h 773906"/>
              <a:gd name="connsiteX8" fmla="*/ 0 w 225430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304" h="773906">
                <a:moveTo>
                  <a:pt x="0" y="77391"/>
                </a:moveTo>
                <a:cubicBezTo>
                  <a:pt x="0" y="34649"/>
                  <a:pt x="34649" y="0"/>
                  <a:pt x="77391" y="0"/>
                </a:cubicBezTo>
                <a:lnTo>
                  <a:pt x="2176913" y="0"/>
                </a:lnTo>
                <a:cubicBezTo>
                  <a:pt x="2219655" y="0"/>
                  <a:pt x="2254304" y="34649"/>
                  <a:pt x="2254304" y="77391"/>
                </a:cubicBezTo>
                <a:lnTo>
                  <a:pt x="2254304" y="696515"/>
                </a:lnTo>
                <a:cubicBezTo>
                  <a:pt x="2254304" y="739257"/>
                  <a:pt x="2219655" y="773906"/>
                  <a:pt x="2176913" y="773906"/>
                </a:cubicBezTo>
                <a:lnTo>
                  <a:pt x="77391" y="773906"/>
                </a:lnTo>
                <a:cubicBezTo>
                  <a:pt x="34649" y="773906"/>
                  <a:pt x="0" y="739257"/>
                  <a:pt x="0" y="696515"/>
                </a:cubicBezTo>
                <a:lnTo>
                  <a:pt x="0" y="7739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79817" tIns="79817" rIns="79817" bIns="79817"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a:t>
            </a:r>
          </a:p>
        </p:txBody>
      </p:sp>
      <p:sp>
        <p:nvSpPr>
          <p:cNvPr id="9" name="Freeform 8"/>
          <p:cNvSpPr/>
          <p:nvPr/>
        </p:nvSpPr>
        <p:spPr>
          <a:xfrm>
            <a:off x="5511363" y="1904025"/>
            <a:ext cx="1140796" cy="261263"/>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69652" tIns="0" rIns="69651" bIns="87065" spcCol="1270" anchor="ctr"/>
          <a:lstStyle/>
          <a:p>
            <a:pPr algn="ctr" defTabSz="533400" fontAlgn="auto">
              <a:lnSpc>
                <a:spcPct val="90000"/>
              </a:lnSpc>
              <a:spcAft>
                <a:spcPct val="35000"/>
              </a:spcAft>
              <a:defRPr/>
            </a:pPr>
            <a:endParaRPr lang="en-US" sz="1200"/>
          </a:p>
        </p:txBody>
      </p:sp>
      <p:sp>
        <p:nvSpPr>
          <p:cNvPr id="10" name="Freeform 9"/>
          <p:cNvSpPr/>
          <p:nvPr/>
        </p:nvSpPr>
        <p:spPr>
          <a:xfrm>
            <a:off x="2389525" y="2208832"/>
            <a:ext cx="7384472" cy="696701"/>
          </a:xfrm>
          <a:custGeom>
            <a:avLst/>
            <a:gdLst>
              <a:gd name="connsiteX0" fmla="*/ 0 w 2254304"/>
              <a:gd name="connsiteY0" fmla="*/ 77391 h 773906"/>
              <a:gd name="connsiteX1" fmla="*/ 77391 w 2254304"/>
              <a:gd name="connsiteY1" fmla="*/ 0 h 773906"/>
              <a:gd name="connsiteX2" fmla="*/ 2176913 w 2254304"/>
              <a:gd name="connsiteY2" fmla="*/ 0 h 773906"/>
              <a:gd name="connsiteX3" fmla="*/ 2254304 w 2254304"/>
              <a:gd name="connsiteY3" fmla="*/ 77391 h 773906"/>
              <a:gd name="connsiteX4" fmla="*/ 2254304 w 2254304"/>
              <a:gd name="connsiteY4" fmla="*/ 696515 h 773906"/>
              <a:gd name="connsiteX5" fmla="*/ 2176913 w 2254304"/>
              <a:gd name="connsiteY5" fmla="*/ 773906 h 773906"/>
              <a:gd name="connsiteX6" fmla="*/ 77391 w 2254304"/>
              <a:gd name="connsiteY6" fmla="*/ 773906 h 773906"/>
              <a:gd name="connsiteX7" fmla="*/ 0 w 2254304"/>
              <a:gd name="connsiteY7" fmla="*/ 696515 h 773906"/>
              <a:gd name="connsiteX8" fmla="*/ 0 w 225430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304" h="773906">
                <a:moveTo>
                  <a:pt x="0" y="77391"/>
                </a:moveTo>
                <a:cubicBezTo>
                  <a:pt x="0" y="34649"/>
                  <a:pt x="34649" y="0"/>
                  <a:pt x="77391" y="0"/>
                </a:cubicBezTo>
                <a:lnTo>
                  <a:pt x="2176913" y="0"/>
                </a:lnTo>
                <a:cubicBezTo>
                  <a:pt x="2219655" y="0"/>
                  <a:pt x="2254304" y="34649"/>
                  <a:pt x="2254304" y="77391"/>
                </a:cubicBezTo>
                <a:lnTo>
                  <a:pt x="2254304" y="696515"/>
                </a:lnTo>
                <a:cubicBezTo>
                  <a:pt x="2254304" y="739257"/>
                  <a:pt x="2219655" y="773906"/>
                  <a:pt x="2176913" y="773906"/>
                </a:cubicBezTo>
                <a:lnTo>
                  <a:pt x="77391" y="773906"/>
                </a:lnTo>
                <a:cubicBezTo>
                  <a:pt x="34649" y="773906"/>
                  <a:pt x="0" y="739257"/>
                  <a:pt x="0" y="696515"/>
                </a:cubicBezTo>
                <a:lnTo>
                  <a:pt x="0" y="7739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79817" tIns="79817" rIns="79817" bIns="79817" spcCol="1270" anchor="ctr"/>
          <a:lstStyle/>
          <a:p>
            <a:pPr algn="ctr" defTabSz="6667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a:t>
            </a:r>
          </a:p>
        </p:txBody>
      </p:sp>
      <p:sp>
        <p:nvSpPr>
          <p:cNvPr id="11" name="Freeform 10"/>
          <p:cNvSpPr/>
          <p:nvPr/>
        </p:nvSpPr>
        <p:spPr>
          <a:xfrm>
            <a:off x="5511363" y="2949077"/>
            <a:ext cx="1140796" cy="261263"/>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69652" tIns="0" rIns="69651" bIns="87065" spcCol="1270" anchor="ctr"/>
          <a:lstStyle/>
          <a:p>
            <a:pPr algn="ctr" defTabSz="533400" fontAlgn="auto">
              <a:lnSpc>
                <a:spcPct val="90000"/>
              </a:lnSpc>
              <a:spcAft>
                <a:spcPct val="35000"/>
              </a:spcAft>
              <a:defRPr/>
            </a:pPr>
            <a:endParaRPr lang="en-US" sz="1200"/>
          </a:p>
        </p:txBody>
      </p:sp>
      <p:sp>
        <p:nvSpPr>
          <p:cNvPr id="12" name="Freeform 11"/>
          <p:cNvSpPr/>
          <p:nvPr/>
        </p:nvSpPr>
        <p:spPr>
          <a:xfrm>
            <a:off x="2389525" y="3253884"/>
            <a:ext cx="7384472" cy="696701"/>
          </a:xfrm>
          <a:custGeom>
            <a:avLst/>
            <a:gdLst>
              <a:gd name="connsiteX0" fmla="*/ 0 w 2254304"/>
              <a:gd name="connsiteY0" fmla="*/ 77391 h 773906"/>
              <a:gd name="connsiteX1" fmla="*/ 77391 w 2254304"/>
              <a:gd name="connsiteY1" fmla="*/ 0 h 773906"/>
              <a:gd name="connsiteX2" fmla="*/ 2176913 w 2254304"/>
              <a:gd name="connsiteY2" fmla="*/ 0 h 773906"/>
              <a:gd name="connsiteX3" fmla="*/ 2254304 w 2254304"/>
              <a:gd name="connsiteY3" fmla="*/ 77391 h 773906"/>
              <a:gd name="connsiteX4" fmla="*/ 2254304 w 2254304"/>
              <a:gd name="connsiteY4" fmla="*/ 696515 h 773906"/>
              <a:gd name="connsiteX5" fmla="*/ 2176913 w 2254304"/>
              <a:gd name="connsiteY5" fmla="*/ 773906 h 773906"/>
              <a:gd name="connsiteX6" fmla="*/ 77391 w 2254304"/>
              <a:gd name="connsiteY6" fmla="*/ 773906 h 773906"/>
              <a:gd name="connsiteX7" fmla="*/ 0 w 2254304"/>
              <a:gd name="connsiteY7" fmla="*/ 696515 h 773906"/>
              <a:gd name="connsiteX8" fmla="*/ 0 w 225430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304" h="773906">
                <a:moveTo>
                  <a:pt x="0" y="77391"/>
                </a:moveTo>
                <a:cubicBezTo>
                  <a:pt x="0" y="34649"/>
                  <a:pt x="34649" y="0"/>
                  <a:pt x="77391" y="0"/>
                </a:cubicBezTo>
                <a:lnTo>
                  <a:pt x="2176913" y="0"/>
                </a:lnTo>
                <a:cubicBezTo>
                  <a:pt x="2219655" y="0"/>
                  <a:pt x="2254304" y="34649"/>
                  <a:pt x="2254304" y="77391"/>
                </a:cubicBezTo>
                <a:lnTo>
                  <a:pt x="2254304" y="696515"/>
                </a:lnTo>
                <a:cubicBezTo>
                  <a:pt x="2254304" y="739257"/>
                  <a:pt x="2219655" y="773906"/>
                  <a:pt x="2176913" y="773906"/>
                </a:cubicBezTo>
                <a:lnTo>
                  <a:pt x="77391" y="773906"/>
                </a:lnTo>
                <a:cubicBezTo>
                  <a:pt x="34649" y="773906"/>
                  <a:pt x="0" y="739257"/>
                  <a:pt x="0" y="696515"/>
                </a:cubicBezTo>
                <a:lnTo>
                  <a:pt x="0" y="7739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79817" tIns="79817" rIns="79817" bIns="79817"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a:t>
            </a:r>
          </a:p>
        </p:txBody>
      </p:sp>
      <p:sp>
        <p:nvSpPr>
          <p:cNvPr id="13" name="Freeform 12"/>
          <p:cNvSpPr/>
          <p:nvPr/>
        </p:nvSpPr>
        <p:spPr>
          <a:xfrm>
            <a:off x="5511363" y="3994129"/>
            <a:ext cx="1140796" cy="261263"/>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69652" tIns="0" rIns="69651" bIns="87065" spcCol="1270" anchor="ctr"/>
          <a:lstStyle/>
          <a:p>
            <a:pPr algn="ctr" defTabSz="533400" fontAlgn="auto">
              <a:lnSpc>
                <a:spcPct val="90000"/>
              </a:lnSpc>
              <a:spcAft>
                <a:spcPct val="35000"/>
              </a:spcAft>
              <a:defRPr/>
            </a:pPr>
            <a:endParaRPr lang="en-US" sz="1200"/>
          </a:p>
        </p:txBody>
      </p:sp>
      <p:sp>
        <p:nvSpPr>
          <p:cNvPr id="14" name="Freeform 13"/>
          <p:cNvSpPr/>
          <p:nvPr/>
        </p:nvSpPr>
        <p:spPr>
          <a:xfrm>
            <a:off x="2389525" y="4298935"/>
            <a:ext cx="7384472" cy="696701"/>
          </a:xfrm>
          <a:custGeom>
            <a:avLst/>
            <a:gdLst>
              <a:gd name="connsiteX0" fmla="*/ 0 w 2254304"/>
              <a:gd name="connsiteY0" fmla="*/ 77391 h 773906"/>
              <a:gd name="connsiteX1" fmla="*/ 77391 w 2254304"/>
              <a:gd name="connsiteY1" fmla="*/ 0 h 773906"/>
              <a:gd name="connsiteX2" fmla="*/ 2176913 w 2254304"/>
              <a:gd name="connsiteY2" fmla="*/ 0 h 773906"/>
              <a:gd name="connsiteX3" fmla="*/ 2254304 w 2254304"/>
              <a:gd name="connsiteY3" fmla="*/ 77391 h 773906"/>
              <a:gd name="connsiteX4" fmla="*/ 2254304 w 2254304"/>
              <a:gd name="connsiteY4" fmla="*/ 696515 h 773906"/>
              <a:gd name="connsiteX5" fmla="*/ 2176913 w 2254304"/>
              <a:gd name="connsiteY5" fmla="*/ 773906 h 773906"/>
              <a:gd name="connsiteX6" fmla="*/ 77391 w 2254304"/>
              <a:gd name="connsiteY6" fmla="*/ 773906 h 773906"/>
              <a:gd name="connsiteX7" fmla="*/ 0 w 2254304"/>
              <a:gd name="connsiteY7" fmla="*/ 696515 h 773906"/>
              <a:gd name="connsiteX8" fmla="*/ 0 w 225430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304" h="773906">
                <a:moveTo>
                  <a:pt x="0" y="77391"/>
                </a:moveTo>
                <a:cubicBezTo>
                  <a:pt x="0" y="34649"/>
                  <a:pt x="34649" y="0"/>
                  <a:pt x="77391" y="0"/>
                </a:cubicBezTo>
                <a:lnTo>
                  <a:pt x="2176913" y="0"/>
                </a:lnTo>
                <a:cubicBezTo>
                  <a:pt x="2219655" y="0"/>
                  <a:pt x="2254304" y="34649"/>
                  <a:pt x="2254304" y="77391"/>
                </a:cubicBezTo>
                <a:lnTo>
                  <a:pt x="2254304" y="696515"/>
                </a:lnTo>
                <a:cubicBezTo>
                  <a:pt x="2254304" y="739257"/>
                  <a:pt x="2219655" y="773906"/>
                  <a:pt x="2176913" y="773906"/>
                </a:cubicBezTo>
                <a:lnTo>
                  <a:pt x="77391" y="773906"/>
                </a:lnTo>
                <a:cubicBezTo>
                  <a:pt x="34649" y="773906"/>
                  <a:pt x="0" y="739257"/>
                  <a:pt x="0" y="696515"/>
                </a:cubicBezTo>
                <a:lnTo>
                  <a:pt x="0" y="7739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79817" tIns="79817" rIns="79817" bIns="79817" spcCol="1270" anchor="ctr"/>
          <a:lstStyle/>
          <a:p>
            <a:pPr algn="ctr" defTabSz="6667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a:t>
            </a:r>
          </a:p>
        </p:txBody>
      </p:sp>
      <p:sp>
        <p:nvSpPr>
          <p:cNvPr id="15" name="Freeform 14"/>
          <p:cNvSpPr/>
          <p:nvPr/>
        </p:nvSpPr>
        <p:spPr>
          <a:xfrm>
            <a:off x="5511363" y="5039180"/>
            <a:ext cx="1140796" cy="261263"/>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69652" tIns="0" rIns="69651" bIns="87065" spcCol="1270" anchor="ctr"/>
          <a:lstStyle/>
          <a:p>
            <a:pPr algn="ctr" defTabSz="533400" fontAlgn="auto">
              <a:lnSpc>
                <a:spcPct val="90000"/>
              </a:lnSpc>
              <a:spcAft>
                <a:spcPct val="35000"/>
              </a:spcAft>
              <a:defRPr/>
            </a:pPr>
            <a:endParaRPr lang="en-US" sz="1200"/>
          </a:p>
        </p:txBody>
      </p:sp>
      <p:sp>
        <p:nvSpPr>
          <p:cNvPr id="16" name="Freeform 15"/>
          <p:cNvSpPr/>
          <p:nvPr/>
        </p:nvSpPr>
        <p:spPr>
          <a:xfrm>
            <a:off x="2389525" y="5343987"/>
            <a:ext cx="7384472" cy="696701"/>
          </a:xfrm>
          <a:custGeom>
            <a:avLst/>
            <a:gdLst>
              <a:gd name="connsiteX0" fmla="*/ 0 w 2254304"/>
              <a:gd name="connsiteY0" fmla="*/ 77391 h 773906"/>
              <a:gd name="connsiteX1" fmla="*/ 77391 w 2254304"/>
              <a:gd name="connsiteY1" fmla="*/ 0 h 773906"/>
              <a:gd name="connsiteX2" fmla="*/ 2176913 w 2254304"/>
              <a:gd name="connsiteY2" fmla="*/ 0 h 773906"/>
              <a:gd name="connsiteX3" fmla="*/ 2254304 w 2254304"/>
              <a:gd name="connsiteY3" fmla="*/ 77391 h 773906"/>
              <a:gd name="connsiteX4" fmla="*/ 2254304 w 2254304"/>
              <a:gd name="connsiteY4" fmla="*/ 696515 h 773906"/>
              <a:gd name="connsiteX5" fmla="*/ 2176913 w 2254304"/>
              <a:gd name="connsiteY5" fmla="*/ 773906 h 773906"/>
              <a:gd name="connsiteX6" fmla="*/ 77391 w 2254304"/>
              <a:gd name="connsiteY6" fmla="*/ 773906 h 773906"/>
              <a:gd name="connsiteX7" fmla="*/ 0 w 2254304"/>
              <a:gd name="connsiteY7" fmla="*/ 696515 h 773906"/>
              <a:gd name="connsiteX8" fmla="*/ 0 w 225430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304" h="773906">
                <a:moveTo>
                  <a:pt x="0" y="77391"/>
                </a:moveTo>
                <a:cubicBezTo>
                  <a:pt x="0" y="34649"/>
                  <a:pt x="34649" y="0"/>
                  <a:pt x="77391" y="0"/>
                </a:cubicBezTo>
                <a:lnTo>
                  <a:pt x="2176913" y="0"/>
                </a:lnTo>
                <a:cubicBezTo>
                  <a:pt x="2219655" y="0"/>
                  <a:pt x="2254304" y="34649"/>
                  <a:pt x="2254304" y="77391"/>
                </a:cubicBezTo>
                <a:lnTo>
                  <a:pt x="2254304" y="696515"/>
                </a:lnTo>
                <a:cubicBezTo>
                  <a:pt x="2254304" y="739257"/>
                  <a:pt x="2219655" y="773906"/>
                  <a:pt x="2176913" y="773906"/>
                </a:cubicBezTo>
                <a:lnTo>
                  <a:pt x="77391" y="773906"/>
                </a:lnTo>
                <a:cubicBezTo>
                  <a:pt x="34649" y="773906"/>
                  <a:pt x="0" y="739257"/>
                  <a:pt x="0" y="696515"/>
                </a:cubicBezTo>
                <a:lnTo>
                  <a:pt x="0" y="7739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79817" tIns="79817" rIns="79817" bIns="79817"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0150" y="211138"/>
            <a:ext cx="2670175" cy="523875"/>
          </a:xfrm>
          <a:prstGeom prst="rect">
            <a:avLst/>
          </a:prstGeom>
        </p:spPr>
        <p:txBody>
          <a:bodyPr wrap="none">
            <a:spAutoFit/>
          </a:bodyPr>
          <a:lstStyle/>
          <a:p>
            <a:pPr algn="just">
              <a:tabLst>
                <a:tab pos="88900" algn="l"/>
                <a:tab pos="179388" algn="l"/>
                <a:tab pos="269875" algn="l"/>
              </a:tabLst>
            </a:pPr>
            <a:r>
              <a:rPr lang="en-US" sz="2800" b="1">
                <a:solidFill>
                  <a:srgbClr val="385723"/>
                </a:solidFill>
                <a:latin typeface="Times New Roman" pitchFamily="18" charset="0"/>
                <a:cs typeface="Times New Roman" pitchFamily="18" charset="0"/>
              </a:rPr>
              <a:t>HOẠT ĐỘNG 3</a:t>
            </a:r>
            <a:endParaRPr lang="en-US" sz="2800">
              <a:solidFill>
                <a:srgbClr val="385723"/>
              </a:solidFill>
              <a:latin typeface="Times New Roman" pitchFamily="18" charset="0"/>
              <a:cs typeface="Times New Roman" pitchFamily="18" charset="0"/>
            </a:endParaRPr>
          </a:p>
        </p:txBody>
      </p:sp>
      <p:sp>
        <p:nvSpPr>
          <p:cNvPr id="157698" name="Rectangle 4"/>
          <p:cNvSpPr>
            <a:spLocks noChangeArrowheads="1"/>
          </p:cNvSpPr>
          <p:nvPr/>
        </p:nvSpPr>
        <p:spPr bwMode="auto">
          <a:xfrm>
            <a:off x="215900" y="735013"/>
            <a:ext cx="8613775" cy="523875"/>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II. Phân tích bài viết tham khảo: </a:t>
            </a:r>
            <a:r>
              <a:rPr lang="en-US" sz="2800" b="1" i="1">
                <a:latin typeface="Times New Roman" pitchFamily="18" charset="0"/>
                <a:ea typeface="MS Mincho" pitchFamily="49" charset="-128"/>
              </a:rPr>
              <a:t>“Phiên chợ vùng cao</a:t>
            </a:r>
            <a:r>
              <a:rPr lang="en-US" sz="2800" i="1">
                <a:latin typeface="Times New Roman" pitchFamily="18" charset="0"/>
                <a:ea typeface="MS Mincho" pitchFamily="49" charset="-128"/>
              </a:rPr>
              <a:t>”</a:t>
            </a:r>
            <a:endParaRPr lang="en-US" sz="2800">
              <a:latin typeface="Times New Roman" pitchFamily="18" charset="0"/>
              <a:cs typeface="Times New Roman" pitchFamily="18" charset="0"/>
            </a:endParaRPr>
          </a:p>
        </p:txBody>
      </p:sp>
      <p:grpSp>
        <p:nvGrpSpPr>
          <p:cNvPr id="15" name="Group 14"/>
          <p:cNvGrpSpPr>
            <a:grpSpLocks/>
          </p:cNvGrpSpPr>
          <p:nvPr/>
        </p:nvGrpSpPr>
        <p:grpSpPr bwMode="auto">
          <a:xfrm>
            <a:off x="211138" y="1517650"/>
            <a:ext cx="11858625" cy="4384675"/>
            <a:chOff x="216019" y="1357856"/>
            <a:chExt cx="11858217" cy="4383987"/>
          </a:xfrm>
        </p:grpSpPr>
        <p:sp>
          <p:nvSpPr>
            <p:cNvPr id="8" name="5-Point Star 7"/>
            <p:cNvSpPr/>
            <p:nvPr/>
          </p:nvSpPr>
          <p:spPr>
            <a:xfrm>
              <a:off x="4906920" y="2714956"/>
              <a:ext cx="2660558" cy="1787245"/>
            </a:xfrm>
            <a:prstGeom prst="star5">
              <a:avLst>
                <a:gd name="adj" fmla="val 0"/>
                <a:gd name="hf" fmla="val 105146"/>
                <a:gd name="vf" fmla="val 110557"/>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3019343" y="1357856"/>
              <a:ext cx="7000474" cy="1274618"/>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tabLst>
                  <a:tab pos="1385888" algn="l"/>
                </a:tabLst>
              </a:pPr>
              <a:r>
                <a:rPr lang="en-US" sz="2800">
                  <a:solidFill>
                    <a:srgbClr val="FFFFFF"/>
                  </a:solidFill>
                  <a:latin typeface="Times New Roman" pitchFamily="18" charset="0"/>
                  <a:ea typeface="MS Mincho" pitchFamily="49" charset="-128"/>
                  <a:cs typeface="Arial" charset="0"/>
                </a:rPr>
                <a:t>Hãy đọc SGK trang 122,123,124 và trả lời các câu hỏi. </a:t>
              </a:r>
              <a:r>
                <a:rPr lang="en-US" sz="2800">
                  <a:solidFill>
                    <a:srgbClr val="FFFFFF"/>
                  </a:solidFill>
                  <a:latin typeface="Times New Roman" pitchFamily="18" charset="0"/>
                  <a:cs typeface="Times New Roman" pitchFamily="18" charset="0"/>
                </a:rPr>
                <a:t>Bài viết tuân thủ đầy đủ các yêu cầu của một bài văn tả cảnh sinh hoạt như thế nào:</a:t>
              </a:r>
            </a:p>
          </p:txBody>
        </p:sp>
        <p:sp>
          <p:nvSpPr>
            <p:cNvPr id="11" name="Rectangle 10"/>
            <p:cNvSpPr/>
            <p:nvPr/>
          </p:nvSpPr>
          <p:spPr>
            <a:xfrm>
              <a:off x="7060269" y="4508789"/>
              <a:ext cx="4705152" cy="12330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en-US" sz="2400">
                  <a:solidFill>
                    <a:srgbClr val="FFFFFF"/>
                  </a:solidFill>
                  <a:latin typeface="Times New Roman" pitchFamily="18" charset="0"/>
                  <a:cs typeface="Times New Roman" pitchFamily="18" charset="0"/>
                </a:rPr>
                <a:t>Tác giả đã sử dụng những từ ngữ như thế nào để miêu tả cảnh sinh hoạt?</a:t>
              </a:r>
            </a:p>
          </p:txBody>
        </p:sp>
        <p:sp>
          <p:nvSpPr>
            <p:cNvPr id="12" name="Rectangle 11"/>
            <p:cNvSpPr/>
            <p:nvPr/>
          </p:nvSpPr>
          <p:spPr>
            <a:xfrm>
              <a:off x="216019" y="2848378"/>
              <a:ext cx="5304836" cy="12330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tabLst>
                  <a:tab pos="1385888" algn="l"/>
                </a:tabLst>
              </a:pPr>
              <a:r>
                <a:rPr lang="en-US" sz="2400">
                  <a:solidFill>
                    <a:srgbClr val="FFFFFF"/>
                  </a:solidFill>
                  <a:latin typeface="Times New Roman" pitchFamily="18" charset="0"/>
                  <a:cs typeface="Times New Roman" pitchFamily="18" charset="0"/>
                </a:rPr>
                <a:t>Bài viết đã giới thiệu cảnh sinh hoạt nào? Khi giới thiệu cảnh sinh hoạt là phiên chợ, người viết đã giới thiệu điều gì?</a:t>
              </a:r>
            </a:p>
          </p:txBody>
        </p:sp>
        <p:sp>
          <p:nvSpPr>
            <p:cNvPr id="13" name="Rectangle 12"/>
            <p:cNvSpPr/>
            <p:nvPr/>
          </p:nvSpPr>
          <p:spPr>
            <a:xfrm>
              <a:off x="6837218" y="2859406"/>
              <a:ext cx="5237018" cy="12330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en-US" sz="2400">
                  <a:solidFill>
                    <a:srgbClr val="FFFFFF"/>
                  </a:solidFill>
                  <a:latin typeface="Times New Roman" pitchFamily="18" charset="0"/>
                  <a:cs typeface="Times New Roman" pitchFamily="18" charset="0"/>
                </a:rPr>
                <a:t>Cảnh sinh hoạt được tả trong bài viết tham khảo là cảnh gì? Tác giả đã dùng cách thức nào để tả?</a:t>
              </a:r>
            </a:p>
          </p:txBody>
        </p:sp>
        <p:sp>
          <p:nvSpPr>
            <p:cNvPr id="14" name="Rectangle 13"/>
            <p:cNvSpPr/>
            <p:nvPr/>
          </p:nvSpPr>
          <p:spPr>
            <a:xfrm>
              <a:off x="709649" y="4439514"/>
              <a:ext cx="4619387" cy="12330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en-US" sz="2400">
                  <a:solidFill>
                    <a:srgbClr val="FFFFFF"/>
                  </a:solidFill>
                  <a:latin typeface="Times New Roman" pitchFamily="18" charset="0"/>
                  <a:cs typeface="Times New Roman" pitchFamily="18" charset="0"/>
                </a:rPr>
                <a:t>Bài viết này có bố cục như thế nào? Nêu nội dung từng phần?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3"/>
          <p:cNvSpPr>
            <a:spLocks noChangeArrowheads="1"/>
          </p:cNvSpPr>
          <p:nvPr/>
        </p:nvSpPr>
        <p:spPr bwMode="auto">
          <a:xfrm>
            <a:off x="5010150" y="211138"/>
            <a:ext cx="2670175" cy="523875"/>
          </a:xfrm>
          <a:prstGeom prst="rect">
            <a:avLst/>
          </a:prstGeom>
          <a:noFill/>
          <a:ln w="9525">
            <a:noFill/>
            <a:miter lim="800000"/>
            <a:headEnd/>
            <a:tailEnd/>
          </a:ln>
        </p:spPr>
        <p:txBody>
          <a:bodyPr wrap="none">
            <a:spAutoFit/>
          </a:bodyPr>
          <a:lstStyle/>
          <a:p>
            <a:pPr algn="just">
              <a:tabLst>
                <a:tab pos="88900" algn="l"/>
                <a:tab pos="179388" algn="l"/>
                <a:tab pos="269875" algn="l"/>
              </a:tabLst>
            </a:pPr>
            <a:r>
              <a:rPr lang="en-US" sz="2800" b="1">
                <a:solidFill>
                  <a:srgbClr val="385723"/>
                </a:solidFill>
                <a:latin typeface="Times New Roman" pitchFamily="18" charset="0"/>
                <a:cs typeface="Times New Roman" pitchFamily="18" charset="0"/>
              </a:rPr>
              <a:t>HOẠT ĐỘNG 3</a:t>
            </a:r>
            <a:endParaRPr lang="en-US" sz="2800">
              <a:solidFill>
                <a:srgbClr val="385723"/>
              </a:solidFill>
              <a:latin typeface="Times New Roman" pitchFamily="18" charset="0"/>
              <a:cs typeface="Times New Roman" pitchFamily="18" charset="0"/>
            </a:endParaRPr>
          </a:p>
        </p:txBody>
      </p:sp>
      <p:sp>
        <p:nvSpPr>
          <p:cNvPr id="158722" name="Rectangle 4"/>
          <p:cNvSpPr>
            <a:spLocks noChangeArrowheads="1"/>
          </p:cNvSpPr>
          <p:nvPr/>
        </p:nvSpPr>
        <p:spPr bwMode="auto">
          <a:xfrm>
            <a:off x="215900" y="735013"/>
            <a:ext cx="8613775" cy="523875"/>
          </a:xfrm>
          <a:prstGeom prst="rect">
            <a:avLst/>
          </a:prstGeom>
          <a:noFill/>
          <a:ln w="9525">
            <a:noFill/>
            <a:miter lim="800000"/>
            <a:headEnd/>
            <a:tailEnd/>
          </a:ln>
        </p:spPr>
        <p:txBody>
          <a:bodyPr wrap="none">
            <a:spAutoFit/>
          </a:bodyPr>
          <a:lstStyle/>
          <a:p>
            <a:pPr>
              <a:tabLst>
                <a:tab pos="1385888" algn="l"/>
              </a:tabLst>
            </a:pPr>
            <a:r>
              <a:rPr lang="en-US" sz="2800" b="1">
                <a:solidFill>
                  <a:srgbClr val="000000"/>
                </a:solidFill>
                <a:latin typeface="Times New Roman" pitchFamily="18" charset="0"/>
                <a:ea typeface="MS Mincho" pitchFamily="49" charset="-128"/>
              </a:rPr>
              <a:t>II. Phân tích bài viết tham khảo: </a:t>
            </a:r>
            <a:r>
              <a:rPr lang="en-US" sz="2800" b="1" i="1">
                <a:solidFill>
                  <a:srgbClr val="000000"/>
                </a:solidFill>
                <a:latin typeface="Times New Roman" pitchFamily="18" charset="0"/>
                <a:ea typeface="MS Mincho" pitchFamily="49" charset="-128"/>
              </a:rPr>
              <a:t>“Phiên chợ vùng cao</a:t>
            </a:r>
            <a:r>
              <a:rPr lang="en-US" sz="2800" i="1">
                <a:solidFill>
                  <a:srgbClr val="000000"/>
                </a:solidFill>
                <a:latin typeface="Times New Roman" pitchFamily="18" charset="0"/>
                <a:ea typeface="MS Mincho" pitchFamily="49" charset="-128"/>
              </a:rPr>
              <a:t>”</a:t>
            </a:r>
            <a:endParaRPr lang="en-US" sz="2800">
              <a:solidFill>
                <a:srgbClr val="000000"/>
              </a:solidFill>
              <a:latin typeface="Times New Roman" pitchFamily="18" charset="0"/>
              <a:cs typeface="Times New Roman" pitchFamily="18" charset="0"/>
            </a:endParaRPr>
          </a:p>
        </p:txBody>
      </p:sp>
      <p:sp>
        <p:nvSpPr>
          <p:cNvPr id="158723" name="Rectangle 1"/>
          <p:cNvSpPr>
            <a:spLocks noChangeArrowheads="1"/>
          </p:cNvSpPr>
          <p:nvPr/>
        </p:nvSpPr>
        <p:spPr bwMode="auto">
          <a:xfrm>
            <a:off x="215900" y="1284288"/>
            <a:ext cx="10356850" cy="522287"/>
          </a:xfrm>
          <a:prstGeom prst="rect">
            <a:avLst/>
          </a:prstGeom>
          <a:noFill/>
          <a:ln w="9525">
            <a:noFill/>
            <a:miter lim="800000"/>
            <a:headEnd/>
            <a:tailEnd/>
          </a:ln>
        </p:spPr>
        <p:txBody>
          <a:bodyPr wrap="none">
            <a:spAutoFit/>
          </a:bodyPr>
          <a:lstStyle/>
          <a:p>
            <a:pPr algn="just"/>
            <a:r>
              <a:rPr lang="en-US" sz="2800">
                <a:latin typeface="Times New Roman" pitchFamily="18" charset="0"/>
                <a:cs typeface="Times New Roman" pitchFamily="18" charset="0"/>
              </a:rPr>
              <a:t>Bài viết tuân thủ đầy đủ các yêu cầu của một bài văn tả cảnh sinh hoạt:</a:t>
            </a:r>
          </a:p>
        </p:txBody>
      </p:sp>
      <p:sp>
        <p:nvSpPr>
          <p:cNvPr id="3" name="Rounded Rectangle 2"/>
          <p:cNvSpPr/>
          <p:nvPr/>
        </p:nvSpPr>
        <p:spPr>
          <a:xfrm>
            <a:off x="4031672" y="2355272"/>
            <a:ext cx="3906983" cy="238298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buClr>
                <a:srgbClr val="000000"/>
              </a:buClr>
              <a:tabLst>
                <a:tab pos="258763" algn="l"/>
              </a:tabLst>
            </a:pPr>
            <a:r>
              <a:rPr lang="en-US" sz="2800" b="1">
                <a:solidFill>
                  <a:srgbClr val="FFFFFF"/>
                </a:solidFill>
                <a:latin typeface="Times New Roman" pitchFamily="18" charset="0"/>
                <a:cs typeface="Calibri" pitchFamily="34" charset="0"/>
              </a:rPr>
              <a:t>Giới thiệu cảnh sinh hoạt</a:t>
            </a:r>
            <a:r>
              <a:rPr lang="en-US" sz="2800">
                <a:solidFill>
                  <a:srgbClr val="FFFFFF"/>
                </a:solidFill>
                <a:latin typeface="Times New Roman" pitchFamily="18" charset="0"/>
                <a:cs typeface="Calibri" pitchFamily="34" charset="0"/>
              </a:rPr>
              <a:t>: chợ phiên vùng cao: </a:t>
            </a:r>
            <a:r>
              <a:rPr lang="en-US" sz="2800" i="1">
                <a:solidFill>
                  <a:srgbClr val="FFFFFF"/>
                </a:solidFill>
                <a:latin typeface="Times New Roman" pitchFamily="18" charset="0"/>
                <a:cs typeface="Calibri" pitchFamily="34" charset="0"/>
              </a:rPr>
              <a:t>“Bạn đã đi chợ phiên vùng cao bao giờ chưa?....hàng tuần”:</a:t>
            </a:r>
            <a:r>
              <a:rPr lang="en-US" sz="2800">
                <a:solidFill>
                  <a:srgbClr val="FFFFFF"/>
                </a:solidFill>
                <a:latin typeface="Times New Roman" pitchFamily="18" charset="0"/>
                <a:cs typeface="Calibri" pitchFamily="34" charset="0"/>
              </a:rPr>
              <a:t> </a:t>
            </a:r>
          </a:p>
        </p:txBody>
      </p:sp>
      <p:sp>
        <p:nvSpPr>
          <p:cNvPr id="6" name="Right Arrow 5"/>
          <p:cNvSpPr/>
          <p:nvPr/>
        </p:nvSpPr>
        <p:spPr>
          <a:xfrm>
            <a:off x="997527" y="1900259"/>
            <a:ext cx="2895600" cy="3726872"/>
          </a:xfrm>
          <a:prstGeom prst="rightArrow">
            <a:avLst>
              <a:gd name="adj1" fmla="val 35130"/>
              <a:gd name="adj2" fmla="val 10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anchor="ctr"/>
          <a:lstStyle/>
          <a:p>
            <a:pPr algn="ctr"/>
            <a:r>
              <a:rPr lang="en-US" sz="2400">
                <a:solidFill>
                  <a:srgbClr val="FFFFFF"/>
                </a:solidFill>
                <a:latin typeface="Times New Roman" pitchFamily="18" charset="0"/>
                <a:cs typeface="Times New Roman" pitchFamily="18" charset="0"/>
              </a:rPr>
              <a:t>giới thiệu tên cảnh sinh hoạt “chợ vùng cao”, </a:t>
            </a:r>
            <a:endParaRPr lang="en-US" sz="2400">
              <a:solidFill>
                <a:srgbClr val="FFFFFF"/>
              </a:solidFill>
              <a:cs typeface="Arial" charset="0"/>
            </a:endParaRPr>
          </a:p>
        </p:txBody>
      </p:sp>
      <p:sp>
        <p:nvSpPr>
          <p:cNvPr id="7" name="Left Arrow 6"/>
          <p:cNvSpPr/>
          <p:nvPr/>
        </p:nvSpPr>
        <p:spPr>
          <a:xfrm>
            <a:off x="8077200" y="1900259"/>
            <a:ext cx="2895600" cy="3622964"/>
          </a:xfrm>
          <a:prstGeom prst="leftArrow">
            <a:avLst>
              <a:gd name="adj1" fmla="val 39293"/>
              <a:gd name="adj2" fmla="val 10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en-US" sz="2000">
                <a:solidFill>
                  <a:srgbClr val="FFFFFF"/>
                </a:solidFill>
                <a:latin typeface="Times New Roman" pitchFamily="18" charset="0"/>
                <a:cs typeface="Times New Roman" pitchFamily="18" charset="0"/>
              </a:rPr>
              <a:t>ấn tượng chung </a:t>
            </a:r>
            <a:r>
              <a:rPr lang="en-US" sz="2000" i="1">
                <a:solidFill>
                  <a:srgbClr val="FFFFFF"/>
                </a:solidFill>
                <a:latin typeface="Times New Roman" pitchFamily="18" charset="0"/>
                <a:cs typeface="Times New Roman" pitchFamily="18" charset="0"/>
              </a:rPr>
              <a:t>“thú vị”</a:t>
            </a:r>
            <a:r>
              <a:rPr lang="en-US" sz="2000">
                <a:solidFill>
                  <a:srgbClr val="FFFFFF"/>
                </a:solidFill>
                <a:latin typeface="Times New Roman" pitchFamily="18" charset="0"/>
                <a:cs typeface="Times New Roman" pitchFamily="18" charset="0"/>
              </a:rPr>
              <a:t> và thời gian họp chợ “</a:t>
            </a:r>
            <a:r>
              <a:rPr lang="en-US" sz="2000" i="1">
                <a:solidFill>
                  <a:srgbClr val="FFFFFF"/>
                </a:solidFill>
                <a:latin typeface="Times New Roman" pitchFamily="18" charset="0"/>
                <a:cs typeface="Times New Roman" pitchFamily="18" charset="0"/>
              </a:rPr>
              <a:t>sáng thứ Bảy hàng tuần”. </a:t>
            </a:r>
            <a:endParaRPr lang="en-US" sz="2000">
              <a:solidFill>
                <a:srgbClr val="FFFFFF"/>
              </a:solidFill>
              <a:latin typeface="Times New Roman" pitchFamily="18" charset="0"/>
              <a:cs typeface="Times New Roman" pitchFamily="18" charset="0"/>
            </a:endParaRPr>
          </a:p>
        </p:txBody>
      </p:sp>
      <p:pic>
        <p:nvPicPr>
          <p:cNvPr id="10" name="Picture 9"/>
          <p:cNvPicPr>
            <a:picLocks noChangeAspect="1"/>
          </p:cNvPicPr>
          <p:nvPr/>
        </p:nvPicPr>
        <p:blipFill>
          <a:blip r:embed="rId2"/>
          <a:stretch>
            <a:fillRect/>
          </a:stretch>
        </p:blipFill>
        <p:spPr>
          <a:xfrm flipV="1">
            <a:off x="1863435" y="4959556"/>
            <a:ext cx="3025685" cy="1512840"/>
          </a:xfrm>
          <a:prstGeom prst="ellipse">
            <a:avLst/>
          </a:prstGeom>
          <a:ln>
            <a:noFill/>
          </a:ln>
          <a:effectLst>
            <a:softEdge rad="112500"/>
          </a:effectLst>
        </p:spPr>
      </p:pic>
      <p:pic>
        <p:nvPicPr>
          <p:cNvPr id="16" name="Picture 15"/>
          <p:cNvPicPr>
            <a:picLocks noChangeAspect="1"/>
          </p:cNvPicPr>
          <p:nvPr/>
        </p:nvPicPr>
        <p:blipFill>
          <a:blip r:embed="rId3"/>
          <a:stretch>
            <a:fillRect/>
          </a:stretch>
        </p:blipFill>
        <p:spPr>
          <a:xfrm>
            <a:off x="6960375" y="4738253"/>
            <a:ext cx="3245625" cy="1734143"/>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a:grpSpLocks/>
          </p:cNvGrpSpPr>
          <p:nvPr/>
        </p:nvGrpSpPr>
        <p:grpSpPr bwMode="auto">
          <a:xfrm>
            <a:off x="1641475" y="1328738"/>
            <a:ext cx="3871913" cy="4037012"/>
            <a:chOff x="2384261" y="2032569"/>
            <a:chExt cx="2352714" cy="2493877"/>
          </a:xfrm>
        </p:grpSpPr>
        <p:sp>
          <p:nvSpPr>
            <p:cNvPr id="8" name="Rounded Rectangle 7"/>
            <p:cNvSpPr/>
            <p:nvPr/>
          </p:nvSpPr>
          <p:spPr>
            <a:xfrm>
              <a:off x="2384261" y="2032569"/>
              <a:ext cx="2352714" cy="1621020"/>
            </a:xfrm>
            <a:prstGeom prst="roundRect">
              <a:avLst/>
            </a:prstGeom>
            <a:blipFill>
              <a:blip r:embed="rId2"/>
              <a:srcRect/>
              <a:stretch>
                <a:fillRect l="-1000" r="-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reeform 8"/>
            <p:cNvSpPr/>
            <p:nvPr/>
          </p:nvSpPr>
          <p:spPr>
            <a:xfrm>
              <a:off x="2384261" y="3653638"/>
              <a:ext cx="2352714" cy="872808"/>
            </a:xfrm>
            <a:custGeom>
              <a:avLst/>
              <a:gdLst>
                <a:gd name="connsiteX0" fmla="*/ 0 w 2352714"/>
                <a:gd name="connsiteY0" fmla="*/ 0 h 872857"/>
                <a:gd name="connsiteX1" fmla="*/ 2352714 w 2352714"/>
                <a:gd name="connsiteY1" fmla="*/ 0 h 872857"/>
                <a:gd name="connsiteX2" fmla="*/ 2352714 w 2352714"/>
                <a:gd name="connsiteY2" fmla="*/ 872857 h 872857"/>
                <a:gd name="connsiteX3" fmla="*/ 0 w 2352714"/>
                <a:gd name="connsiteY3" fmla="*/ 872857 h 872857"/>
                <a:gd name="connsiteX4" fmla="*/ 0 w 2352714"/>
                <a:gd name="connsiteY4" fmla="*/ 0 h 87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714" h="872857">
                  <a:moveTo>
                    <a:pt x="0" y="0"/>
                  </a:moveTo>
                  <a:lnTo>
                    <a:pt x="2352714" y="0"/>
                  </a:lnTo>
                  <a:lnTo>
                    <a:pt x="2352714" y="872857"/>
                  </a:lnTo>
                  <a:lnTo>
                    <a:pt x="0" y="872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84912" tIns="184912" rIns="184912" bIns="0" spcCol="1270"/>
            <a:lstStyle/>
            <a:p>
              <a:pPr algn="ctr" defTabSz="1155700" fontAlgn="auto">
                <a:lnSpc>
                  <a:spcPct val="90000"/>
                </a:lnSpc>
                <a:spcAft>
                  <a:spcPct val="35000"/>
                </a:spcAft>
                <a:defRPr/>
              </a:pPr>
              <a:r>
                <a:rPr lang="en-US" sz="2600" b="1" dirty="0" err="1">
                  <a:latin typeface="Times New Roman" panose="02020603050405020304" pitchFamily="18" charset="0"/>
                  <a:cs typeface="Times New Roman" panose="02020603050405020304" pitchFamily="18" charset="0"/>
                </a:rPr>
                <a:t>Tả</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quang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cảnh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chung</a:t>
              </a:r>
              <a:r>
                <a:rPr lang="en-US" sz="2600" dirty="0">
                  <a:latin typeface="Times New Roman" panose="02020603050405020304" pitchFamily="18" charset="0"/>
                  <a:cs typeface="Times New Roman" panose="02020603050405020304" pitchFamily="18" charset="0"/>
                </a:rPr>
                <a:t>: </a:t>
              </a:r>
            </a:p>
          </p:txBody>
        </p:sp>
      </p:grpSp>
      <p:sp>
        <p:nvSpPr>
          <p:cNvPr id="159746" name="Rectangle 4"/>
          <p:cNvSpPr>
            <a:spLocks noChangeArrowheads="1"/>
          </p:cNvSpPr>
          <p:nvPr/>
        </p:nvSpPr>
        <p:spPr bwMode="auto">
          <a:xfrm>
            <a:off x="244475" y="111125"/>
            <a:ext cx="8612188" cy="523875"/>
          </a:xfrm>
          <a:prstGeom prst="rect">
            <a:avLst/>
          </a:prstGeom>
          <a:noFill/>
          <a:ln w="9525">
            <a:noFill/>
            <a:miter lim="800000"/>
            <a:headEnd/>
            <a:tailEnd/>
          </a:ln>
        </p:spPr>
        <p:txBody>
          <a:bodyPr wrap="none">
            <a:spAutoFit/>
          </a:bodyPr>
          <a:lstStyle/>
          <a:p>
            <a:pPr>
              <a:tabLst>
                <a:tab pos="1385888" algn="l"/>
              </a:tabLst>
            </a:pPr>
            <a:r>
              <a:rPr lang="en-US" sz="2800" b="1">
                <a:solidFill>
                  <a:srgbClr val="000000"/>
                </a:solidFill>
                <a:latin typeface="Times New Roman" pitchFamily="18" charset="0"/>
                <a:ea typeface="MS Mincho" pitchFamily="49" charset="-128"/>
              </a:rPr>
              <a:t>II. Phân tích bài viết tham khảo: </a:t>
            </a:r>
            <a:r>
              <a:rPr lang="en-US" sz="2800" b="1" i="1">
                <a:solidFill>
                  <a:srgbClr val="000000"/>
                </a:solidFill>
                <a:latin typeface="Times New Roman" pitchFamily="18" charset="0"/>
                <a:ea typeface="MS Mincho" pitchFamily="49" charset="-128"/>
              </a:rPr>
              <a:t>“Phiên chợ vùng cao</a:t>
            </a:r>
            <a:r>
              <a:rPr lang="en-US" sz="2800" i="1">
                <a:solidFill>
                  <a:srgbClr val="000000"/>
                </a:solidFill>
                <a:latin typeface="Times New Roman" pitchFamily="18" charset="0"/>
                <a:ea typeface="MS Mincho" pitchFamily="49" charset="-128"/>
              </a:rPr>
              <a:t>”</a:t>
            </a:r>
            <a:endParaRPr lang="en-US" sz="2800">
              <a:solidFill>
                <a:srgbClr val="000000"/>
              </a:solidFill>
              <a:latin typeface="Times New Roman" pitchFamily="18" charset="0"/>
              <a:cs typeface="Times New Roman" pitchFamily="18" charset="0"/>
            </a:endParaRPr>
          </a:p>
        </p:txBody>
      </p:sp>
      <p:sp>
        <p:nvSpPr>
          <p:cNvPr id="10" name="Rectangle 9"/>
          <p:cNvSpPr/>
          <p:nvPr/>
        </p:nvSpPr>
        <p:spPr>
          <a:xfrm>
            <a:off x="5997071" y="1328659"/>
            <a:ext cx="5116222" cy="181588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spAutoFit/>
          </a:bodyPr>
          <a:lstStyle/>
          <a:p>
            <a:pPr algn="just"/>
            <a:r>
              <a:rPr lang="en-US" sz="2800">
                <a:solidFill>
                  <a:srgbClr val="FFFFFF"/>
                </a:solidFill>
                <a:latin typeface="Times New Roman" pitchFamily="18" charset="0"/>
                <a:cs typeface="Times New Roman" pitchFamily="18" charset="0"/>
              </a:rPr>
              <a:t>Cái nhìn bao quát, đi từ bên ngoài vào trong, từ xa đến gần (“</a:t>
            </a:r>
            <a:r>
              <a:rPr lang="en-US" sz="2800" i="1">
                <a:solidFill>
                  <a:srgbClr val="FFFFFF"/>
                </a:solidFill>
                <a:latin typeface="Times New Roman" pitchFamily="18" charset="0"/>
                <a:cs typeface="Times New Roman" pitchFamily="18" charset="0"/>
              </a:rPr>
              <a:t>chợ họp trên sườn núi”, “từ trên cao nhìn xuống”, “vào chợ</a:t>
            </a:r>
            <a:r>
              <a:rPr lang="en-US" sz="2800">
                <a:solidFill>
                  <a:srgbClr val="FFFFFF"/>
                </a:solidFill>
                <a:latin typeface="Times New Roman" pitchFamily="18" charset="0"/>
                <a:cs typeface="Times New Roman" pitchFamily="18" charset="0"/>
              </a:rPr>
              <a:t>”); </a:t>
            </a:r>
          </a:p>
        </p:txBody>
      </p:sp>
      <p:sp>
        <p:nvSpPr>
          <p:cNvPr id="11" name="Rectangle 10"/>
          <p:cNvSpPr/>
          <p:nvPr/>
        </p:nvSpPr>
        <p:spPr>
          <a:xfrm>
            <a:off x="5997071" y="3481571"/>
            <a:ext cx="5116222"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spAutoFit/>
          </a:bodyPr>
          <a:lstStyle/>
          <a:p>
            <a:pPr algn="just"/>
            <a:r>
              <a:rPr lang="en-US" sz="2800">
                <a:solidFill>
                  <a:srgbClr val="FFFFFF"/>
                </a:solidFill>
                <a:latin typeface="Times New Roman" pitchFamily="18" charset="0"/>
                <a:cs typeface="Times New Roman" pitchFamily="18" charset="0"/>
              </a:rPr>
              <a:t>Theo trình tự thời gian: sáng sớm đến quá trưa.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4"/>
          <p:cNvSpPr>
            <a:spLocks noChangeArrowheads="1"/>
          </p:cNvSpPr>
          <p:nvPr/>
        </p:nvSpPr>
        <p:spPr bwMode="auto">
          <a:xfrm>
            <a:off x="244475" y="111125"/>
            <a:ext cx="8612188" cy="523875"/>
          </a:xfrm>
          <a:prstGeom prst="rect">
            <a:avLst/>
          </a:prstGeom>
          <a:noFill/>
          <a:ln w="9525">
            <a:noFill/>
            <a:miter lim="800000"/>
            <a:headEnd/>
            <a:tailEnd/>
          </a:ln>
        </p:spPr>
        <p:txBody>
          <a:bodyPr wrap="none">
            <a:spAutoFit/>
          </a:bodyPr>
          <a:lstStyle/>
          <a:p>
            <a:pPr>
              <a:tabLst>
                <a:tab pos="1385888" algn="l"/>
              </a:tabLst>
            </a:pPr>
            <a:r>
              <a:rPr lang="en-US" sz="2800" b="1">
                <a:solidFill>
                  <a:srgbClr val="000000"/>
                </a:solidFill>
                <a:latin typeface="Times New Roman" pitchFamily="18" charset="0"/>
                <a:ea typeface="MS Mincho" pitchFamily="49" charset="-128"/>
              </a:rPr>
              <a:t>II. Phân tích bài viết tham khảo: </a:t>
            </a:r>
            <a:r>
              <a:rPr lang="en-US" sz="2800" b="1" i="1">
                <a:solidFill>
                  <a:srgbClr val="000000"/>
                </a:solidFill>
                <a:latin typeface="Times New Roman" pitchFamily="18" charset="0"/>
                <a:ea typeface="MS Mincho" pitchFamily="49" charset="-128"/>
              </a:rPr>
              <a:t>“Phiên chợ vùng cao</a:t>
            </a:r>
            <a:r>
              <a:rPr lang="en-US" sz="2800" i="1">
                <a:solidFill>
                  <a:srgbClr val="000000"/>
                </a:solidFill>
                <a:latin typeface="Times New Roman" pitchFamily="18" charset="0"/>
                <a:ea typeface="MS Mincho" pitchFamily="49" charset="-128"/>
              </a:rPr>
              <a:t>”</a:t>
            </a:r>
            <a:endParaRPr lang="en-US" sz="2800">
              <a:solidFill>
                <a:srgbClr val="000000"/>
              </a:solidFill>
              <a:latin typeface="Times New Roman" pitchFamily="18" charset="0"/>
              <a:cs typeface="Times New Roman" pitchFamily="18" charset="0"/>
            </a:endParaRPr>
          </a:p>
        </p:txBody>
      </p:sp>
      <p:sp>
        <p:nvSpPr>
          <p:cNvPr id="160770" name="Rectangle 1"/>
          <p:cNvSpPr>
            <a:spLocks noChangeArrowheads="1"/>
          </p:cNvSpPr>
          <p:nvPr/>
        </p:nvSpPr>
        <p:spPr bwMode="auto">
          <a:xfrm>
            <a:off x="244475" y="635000"/>
            <a:ext cx="6496050" cy="522288"/>
          </a:xfrm>
          <a:prstGeom prst="rect">
            <a:avLst/>
          </a:prstGeom>
          <a:noFill/>
          <a:ln w="9525">
            <a:noFill/>
            <a:miter lim="800000"/>
            <a:headEnd/>
            <a:tailEnd/>
          </a:ln>
        </p:spPr>
        <p:txBody>
          <a:bodyPr wrap="none">
            <a:spAutoFit/>
          </a:bodyPr>
          <a:lstStyle/>
          <a:p>
            <a:pPr algn="just"/>
            <a:r>
              <a:rPr lang="en-US" sz="2800" b="1">
                <a:latin typeface="Times New Roman" pitchFamily="18" charset="0"/>
                <a:cs typeface="Times New Roman" pitchFamily="18" charset="0"/>
              </a:rPr>
              <a:t>Tả cảnh hoạt động cụ thể của con người</a:t>
            </a:r>
            <a:r>
              <a:rPr lang="en-US" sz="2800">
                <a:latin typeface="Times New Roman" pitchFamily="18" charset="0"/>
                <a:cs typeface="Times New Roman" pitchFamily="18" charset="0"/>
              </a:rPr>
              <a:t>: </a:t>
            </a:r>
          </a:p>
        </p:txBody>
      </p:sp>
      <p:grpSp>
        <p:nvGrpSpPr>
          <p:cNvPr id="15" name="Group 14"/>
          <p:cNvGrpSpPr>
            <a:grpSpLocks/>
          </p:cNvGrpSpPr>
          <p:nvPr/>
        </p:nvGrpSpPr>
        <p:grpSpPr bwMode="auto">
          <a:xfrm>
            <a:off x="463550" y="1319213"/>
            <a:ext cx="11423650" cy="3248025"/>
            <a:chOff x="1977111" y="1693572"/>
            <a:chExt cx="9386380" cy="3247786"/>
          </a:xfrm>
        </p:grpSpPr>
        <p:sp>
          <p:nvSpPr>
            <p:cNvPr id="16" name="Freeform 15"/>
            <p:cNvSpPr/>
            <p:nvPr/>
          </p:nvSpPr>
          <p:spPr>
            <a:xfrm>
              <a:off x="2237989" y="1861835"/>
              <a:ext cx="3844033" cy="1363562"/>
            </a:xfrm>
            <a:custGeom>
              <a:avLst/>
              <a:gdLst>
                <a:gd name="connsiteX0" fmla="*/ 0 w 4362452"/>
                <a:gd name="connsiteY0" fmla="*/ 0 h 1363266"/>
                <a:gd name="connsiteX1" fmla="*/ 4362452 w 4362452"/>
                <a:gd name="connsiteY1" fmla="*/ 0 h 1363266"/>
                <a:gd name="connsiteX2" fmla="*/ 4362452 w 4362452"/>
                <a:gd name="connsiteY2" fmla="*/ 1363266 h 1363266"/>
                <a:gd name="connsiteX3" fmla="*/ 0 w 4362452"/>
                <a:gd name="connsiteY3" fmla="*/ 1363266 h 1363266"/>
                <a:gd name="connsiteX4" fmla="*/ 0 w 4362452"/>
                <a:gd name="connsiteY4" fmla="*/ 0 h 1363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452" h="1363266">
                  <a:moveTo>
                    <a:pt x="0" y="0"/>
                  </a:moveTo>
                  <a:lnTo>
                    <a:pt x="4362452" y="0"/>
                  </a:lnTo>
                  <a:lnTo>
                    <a:pt x="4362452" y="1363266"/>
                  </a:lnTo>
                  <a:lnTo>
                    <a:pt x="0" y="136326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923386" tIns="91440" bIns="91440" spcCol="1270" anchor="ctr"/>
            <a:lstStyle/>
            <a:p>
              <a:pPr defTabSz="106680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bé</a:t>
              </a:r>
              <a:endParaRPr lang="en-US" sz="2400" dirty="0">
                <a:latin typeface="Times New Roman" panose="02020603050405020304" pitchFamily="18" charset="0"/>
                <a:cs typeface="Times New Roman" panose="02020603050405020304" pitchFamily="18" charset="0"/>
              </a:endParaRPr>
            </a:p>
          </p:txBody>
        </p:sp>
        <p:sp>
          <p:nvSpPr>
            <p:cNvPr id="17" name="Rectangle 16"/>
            <p:cNvSpPr/>
            <p:nvPr/>
          </p:nvSpPr>
          <p:spPr>
            <a:xfrm>
              <a:off x="1977111" y="1693572"/>
              <a:ext cx="954286" cy="1431429"/>
            </a:xfrm>
            <a:prstGeom prst="rect">
              <a:avLst/>
            </a:prstGeom>
            <a:blipFill>
              <a:blip r:embed="rId2"/>
              <a:srcRect/>
              <a:stretch>
                <a:fillRect l="-60000" r="-6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Freeform 17"/>
            <p:cNvSpPr/>
            <p:nvPr/>
          </p:nvSpPr>
          <p:spPr>
            <a:xfrm>
              <a:off x="6434207" y="1866596"/>
              <a:ext cx="4929284" cy="1363563"/>
            </a:xfrm>
            <a:custGeom>
              <a:avLst/>
              <a:gdLst>
                <a:gd name="connsiteX0" fmla="*/ 0 w 4362452"/>
                <a:gd name="connsiteY0" fmla="*/ 0 h 1363266"/>
                <a:gd name="connsiteX1" fmla="*/ 4362452 w 4362452"/>
                <a:gd name="connsiteY1" fmla="*/ 0 h 1363266"/>
                <a:gd name="connsiteX2" fmla="*/ 4362452 w 4362452"/>
                <a:gd name="connsiteY2" fmla="*/ 1363266 h 1363266"/>
                <a:gd name="connsiteX3" fmla="*/ 0 w 4362452"/>
                <a:gd name="connsiteY3" fmla="*/ 1363266 h 1363266"/>
                <a:gd name="connsiteX4" fmla="*/ 0 w 4362452"/>
                <a:gd name="connsiteY4" fmla="*/ 0 h 1363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452" h="1363266">
                  <a:moveTo>
                    <a:pt x="0" y="0"/>
                  </a:moveTo>
                  <a:lnTo>
                    <a:pt x="4362452" y="0"/>
                  </a:lnTo>
                  <a:lnTo>
                    <a:pt x="4362452" y="1363266"/>
                  </a:lnTo>
                  <a:lnTo>
                    <a:pt x="0" y="136326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923386" tIns="91440" bIns="91440" spcCol="1270" anchor="ctr"/>
            <a:lstStyle/>
            <a:p>
              <a:pP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riêng</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Phụ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nữ</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xúng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xính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đàn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tay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cầm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kèn</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bàn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xôn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bé</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toét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miệng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cười</a:t>
              </a:r>
              <a:r>
                <a:rPr lang="en-US" sz="2400" dirty="0">
                  <a:latin typeface="Times New Roman" panose="02020603050405020304" pitchFamily="18" charset="0"/>
                  <a:cs typeface="Times New Roman" panose="02020603050405020304" pitchFamily="18" charset="0"/>
                </a:rPr>
                <a:t>”,...</a:t>
              </a:r>
            </a:p>
          </p:txBody>
        </p:sp>
        <p:sp>
          <p:nvSpPr>
            <p:cNvPr id="19" name="Rectangle 18"/>
            <p:cNvSpPr/>
            <p:nvPr/>
          </p:nvSpPr>
          <p:spPr>
            <a:xfrm>
              <a:off x="6201613" y="1734949"/>
              <a:ext cx="954286" cy="1431429"/>
            </a:xfrm>
            <a:prstGeom prst="rect">
              <a:avLst/>
            </a:prstGeom>
            <a:blipFill>
              <a:blip r:embed="rId3"/>
              <a:srcRect/>
              <a:stretch>
                <a:fillRect l="-50000" r="-5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2237989" y="3577795"/>
              <a:ext cx="3844033" cy="1363563"/>
            </a:xfrm>
            <a:custGeom>
              <a:avLst/>
              <a:gdLst>
                <a:gd name="connsiteX0" fmla="*/ 0 w 4362452"/>
                <a:gd name="connsiteY0" fmla="*/ 0 h 1363266"/>
                <a:gd name="connsiteX1" fmla="*/ 4362452 w 4362452"/>
                <a:gd name="connsiteY1" fmla="*/ 0 h 1363266"/>
                <a:gd name="connsiteX2" fmla="*/ 4362452 w 4362452"/>
                <a:gd name="connsiteY2" fmla="*/ 1363266 h 1363266"/>
                <a:gd name="connsiteX3" fmla="*/ 0 w 4362452"/>
                <a:gd name="connsiteY3" fmla="*/ 1363266 h 1363266"/>
                <a:gd name="connsiteX4" fmla="*/ 0 w 4362452"/>
                <a:gd name="connsiteY4" fmla="*/ 0 h 1363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452" h="1363266">
                  <a:moveTo>
                    <a:pt x="0" y="0"/>
                  </a:moveTo>
                  <a:lnTo>
                    <a:pt x="4362452" y="0"/>
                  </a:lnTo>
                  <a:lnTo>
                    <a:pt x="4362452" y="1363266"/>
                  </a:lnTo>
                  <a:lnTo>
                    <a:pt x="0" y="136326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923386" tIns="91440" bIns="91440" spcCol="1270" anchor="ctr"/>
            <a:lstStyle/>
            <a:p>
              <a:pPr defTabSz="106680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nhộn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bò</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dê</a:t>
              </a:r>
              <a:r>
                <a:rPr lang="en-US" sz="2400" dirty="0">
                  <a:latin typeface="Times New Roman" panose="02020603050405020304" pitchFamily="18" charset="0"/>
                  <a:cs typeface="Times New Roman" panose="02020603050405020304" pitchFamily="18" charset="0"/>
                </a:rPr>
                <a:t>...</a:t>
              </a:r>
            </a:p>
          </p:txBody>
        </p:sp>
        <p:sp>
          <p:nvSpPr>
            <p:cNvPr id="21" name="Rectangle 20"/>
            <p:cNvSpPr/>
            <p:nvPr/>
          </p:nvSpPr>
          <p:spPr>
            <a:xfrm>
              <a:off x="1977111" y="3400743"/>
              <a:ext cx="954286" cy="1431429"/>
            </a:xfrm>
            <a:prstGeom prst="rect">
              <a:avLst/>
            </a:prstGeom>
            <a:blipFill>
              <a:blip r:embed="rId4"/>
              <a:srcRect/>
              <a:stretch>
                <a:fillRect l="-73000" r="-7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Freeform 21"/>
            <p:cNvSpPr/>
            <p:nvPr/>
          </p:nvSpPr>
          <p:spPr>
            <a:xfrm>
              <a:off x="6545080" y="3577795"/>
              <a:ext cx="4818411" cy="1363563"/>
            </a:xfrm>
            <a:custGeom>
              <a:avLst/>
              <a:gdLst>
                <a:gd name="connsiteX0" fmla="*/ 0 w 4362452"/>
                <a:gd name="connsiteY0" fmla="*/ 0 h 1363266"/>
                <a:gd name="connsiteX1" fmla="*/ 4362452 w 4362452"/>
                <a:gd name="connsiteY1" fmla="*/ 0 h 1363266"/>
                <a:gd name="connsiteX2" fmla="*/ 4362452 w 4362452"/>
                <a:gd name="connsiteY2" fmla="*/ 1363266 h 1363266"/>
                <a:gd name="connsiteX3" fmla="*/ 0 w 4362452"/>
                <a:gd name="connsiteY3" fmla="*/ 1363266 h 1363266"/>
                <a:gd name="connsiteX4" fmla="*/ 0 w 4362452"/>
                <a:gd name="connsiteY4" fmla="*/ 0 h 1363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452" h="1363266">
                  <a:moveTo>
                    <a:pt x="0" y="0"/>
                  </a:moveTo>
                  <a:lnTo>
                    <a:pt x="4362452" y="0"/>
                  </a:lnTo>
                  <a:lnTo>
                    <a:pt x="4362452" y="1363266"/>
                  </a:lnTo>
                  <a:lnTo>
                    <a:pt x="0" y="136326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923386" tIns="91440" bIns="91440" spcCol="1270" anchor="ctr"/>
            <a:lstStyle/>
            <a:p>
              <a:pP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láy</a:t>
              </a:r>
              <a:r>
                <a:rPr lang="en-US" sz="2400" dirty="0">
                  <a:latin typeface="Times New Roman" panose="02020603050405020304" pitchFamily="18" charset="0"/>
                  <a:cs typeface="Times New Roman" panose="02020603050405020304" pitchFamily="18" charset="0"/>
                </a:rPr>
                <a:t>...</a:t>
              </a:r>
            </a:p>
          </p:txBody>
        </p:sp>
        <p:sp>
          <p:nvSpPr>
            <p:cNvPr id="23" name="Rectangle 22"/>
            <p:cNvSpPr/>
            <p:nvPr/>
          </p:nvSpPr>
          <p:spPr>
            <a:xfrm>
              <a:off x="6201613" y="3298701"/>
              <a:ext cx="954286" cy="1431429"/>
            </a:xfrm>
            <a:prstGeom prst="rect">
              <a:avLst/>
            </a:prstGeom>
            <a:blipFill>
              <a:blip r:embed="rId5"/>
              <a:srcRect/>
              <a:stretch>
                <a:fillRect l="-66000" r="-6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4" name="Plaque 23"/>
          <p:cNvSpPr/>
          <p:nvPr/>
        </p:nvSpPr>
        <p:spPr>
          <a:xfrm>
            <a:off x="716041" y="4677443"/>
            <a:ext cx="10939219" cy="103909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000000"/>
              </a:buClr>
              <a:tabLst>
                <a:tab pos="258763" algn="l"/>
                <a:tab pos="1385888" algn="l"/>
              </a:tabLst>
            </a:pPr>
            <a:r>
              <a:rPr lang="en-US" sz="2400">
                <a:solidFill>
                  <a:srgbClr val="FFFFFF"/>
                </a:solidFill>
                <a:latin typeface="Times New Roman" pitchFamily="18" charset="0"/>
                <a:cs typeface="Calibri" pitchFamily="34" charset="0"/>
              </a:rPr>
              <a:t>Thể hiện thái độ, suy nghĩ của người viết (“</a:t>
            </a:r>
            <a:r>
              <a:rPr lang="en-US" sz="2400" i="1">
                <a:solidFill>
                  <a:srgbClr val="FFFFFF"/>
                </a:solidFill>
                <a:latin typeface="Times New Roman" pitchFamily="18" charset="0"/>
                <a:cs typeface="Calibri" pitchFamily="34" charset="0"/>
              </a:rPr>
              <a:t>Chợ phiên là nơi lưu giữ bản sắc văn hóa trong sinh hoạt cộng đồng các dân tộc thiểu số phía bắc Việt Nam).</a:t>
            </a:r>
            <a:endParaRPr lang="en-US" sz="2400">
              <a:solidFill>
                <a:srgbClr val="FFFFFF"/>
              </a:solidFill>
              <a:latin typeface="Times New Roman" pitchFamily="18" charset="0"/>
              <a:cs typeface="Calibri" pitchFamily="34" charset="0"/>
            </a:endParaRPr>
          </a:p>
        </p:txBody>
      </p:sp>
      <p:sp>
        <p:nvSpPr>
          <p:cNvPr id="25" name="Oval 24"/>
          <p:cNvSpPr/>
          <p:nvPr/>
        </p:nvSpPr>
        <p:spPr>
          <a:xfrm>
            <a:off x="2043141" y="5811704"/>
            <a:ext cx="8285018" cy="858982"/>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b="1">
                <a:solidFill>
                  <a:srgbClr val="FFFFFF"/>
                </a:solidFill>
                <a:latin typeface="Times New Roman" pitchFamily="18" charset="0"/>
                <a:cs typeface="Times New Roman" pitchFamily="18" charset="0"/>
              </a:rPr>
              <a:t>Bố cục: </a:t>
            </a:r>
            <a:r>
              <a:rPr lang="en-US" sz="2400">
                <a:solidFill>
                  <a:srgbClr val="FFFFFF"/>
                </a:solidFill>
                <a:latin typeface="Times New Roman" pitchFamily="18" charset="0"/>
                <a:cs typeface="Times New Roman" pitchFamily="18" charset="0"/>
              </a:rPr>
              <a:t>bài viết có bố cục 3 phần mở bài, thân bài, kết bài</a:t>
            </a:r>
            <a:r>
              <a:rPr lang="en-US" sz="2400" b="1">
                <a:solidFill>
                  <a:srgbClr val="FFFFFF"/>
                </a:solidFill>
                <a:latin typeface="Times New Roman" pitchFamily="18" charset="0"/>
                <a:cs typeface="Times New Roman" pitchFamily="18" charset="0"/>
              </a:rPr>
              <a:t>.</a:t>
            </a:r>
            <a:endParaRPr lang="en-US" sz="2400">
              <a:solidFill>
                <a:srgbClr val="FFFFFF"/>
              </a:solidFill>
              <a:cs typeface="Arial" charset="0"/>
            </a:endParaRPr>
          </a:p>
        </p:txBody>
      </p:sp>
      <p:sp>
        <p:nvSpPr>
          <p:cNvPr id="3" name="Isosceles Triangle 2"/>
          <p:cNvSpPr/>
          <p:nvPr/>
        </p:nvSpPr>
        <p:spPr>
          <a:xfrm rot="13500000">
            <a:off x="-572294" y="6165056"/>
            <a:ext cx="1631950" cy="877888"/>
          </a:xfrm>
          <a:prstGeom prst="triangl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Isosceles Triangle 25"/>
          <p:cNvSpPr/>
          <p:nvPr/>
        </p:nvSpPr>
        <p:spPr>
          <a:xfrm rot="2700000">
            <a:off x="10955337" y="-125412"/>
            <a:ext cx="1795463" cy="890588"/>
          </a:xfrm>
          <a:prstGeom prst="triangl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4413" y="0"/>
            <a:ext cx="7402512" cy="523875"/>
          </a:xfrm>
          <a:prstGeom prst="rect">
            <a:avLst/>
          </a:prstGeom>
        </p:spPr>
        <p:txBody>
          <a:bodyPr wrap="none">
            <a:spAutoFit/>
          </a:bodyPr>
          <a:lstStyle/>
          <a:p>
            <a:pPr algn="just">
              <a:tabLst>
                <a:tab pos="88900" algn="l"/>
                <a:tab pos="179388" algn="l"/>
                <a:tab pos="269875" algn="l"/>
              </a:tabLst>
            </a:pPr>
            <a:r>
              <a:rPr lang="en-US" sz="2800" b="1">
                <a:solidFill>
                  <a:srgbClr val="385723"/>
                </a:solidFill>
                <a:latin typeface="Times New Roman" pitchFamily="18" charset="0"/>
                <a:cs typeface="Times New Roman" pitchFamily="18" charset="0"/>
              </a:rPr>
              <a:t>HOẠT ĐỘNG 4: Thực hành viết theo các bước</a:t>
            </a:r>
            <a:endParaRPr lang="en-US" sz="2800">
              <a:solidFill>
                <a:srgbClr val="385723"/>
              </a:solidFill>
              <a:latin typeface="Times New Roman" pitchFamily="18" charset="0"/>
              <a:cs typeface="Times New Roman" pitchFamily="18" charset="0"/>
            </a:endParaRPr>
          </a:p>
        </p:txBody>
      </p:sp>
      <p:sp>
        <p:nvSpPr>
          <p:cNvPr id="161794" name="Rectangle 5"/>
          <p:cNvSpPr>
            <a:spLocks noChangeArrowheads="1"/>
          </p:cNvSpPr>
          <p:nvPr/>
        </p:nvSpPr>
        <p:spPr bwMode="auto">
          <a:xfrm>
            <a:off x="309563" y="523875"/>
            <a:ext cx="3182937" cy="522288"/>
          </a:xfrm>
          <a:prstGeom prst="rect">
            <a:avLst/>
          </a:prstGeom>
          <a:noFill/>
          <a:ln w="9525">
            <a:noFill/>
            <a:miter lim="800000"/>
            <a:headEnd/>
            <a:tailEnd/>
          </a:ln>
        </p:spPr>
        <p:txBody>
          <a:bodyPr wrap="none">
            <a:spAutoFit/>
          </a:bodyPr>
          <a:lstStyle/>
          <a:p>
            <a:pPr>
              <a:tabLst>
                <a:tab pos="292100" algn="l"/>
                <a:tab pos="1385888" algn="l"/>
                <a:tab pos="1443038" algn="ctr"/>
              </a:tabLst>
            </a:pPr>
            <a:r>
              <a:rPr lang="en-US" sz="2800" b="1">
                <a:latin typeface="Times New Roman" pitchFamily="18" charset="0"/>
                <a:ea typeface="MS Mincho" pitchFamily="49" charset="-128"/>
              </a:rPr>
              <a:t>1- Lựa chọn đề tài: </a:t>
            </a:r>
            <a:endParaRPr lang="en-US" sz="2800">
              <a:latin typeface="Times New Roman" pitchFamily="18" charset="0"/>
              <a:cs typeface="Times New Roman" pitchFamily="18" charset="0"/>
            </a:endParaRPr>
          </a:p>
        </p:txBody>
      </p:sp>
      <p:grpSp>
        <p:nvGrpSpPr>
          <p:cNvPr id="161795" name="Group 19"/>
          <p:cNvGrpSpPr>
            <a:grpSpLocks/>
          </p:cNvGrpSpPr>
          <p:nvPr/>
        </p:nvGrpSpPr>
        <p:grpSpPr bwMode="auto">
          <a:xfrm>
            <a:off x="309563" y="1463675"/>
            <a:ext cx="11739562" cy="3487738"/>
            <a:chOff x="198588" y="1172754"/>
            <a:chExt cx="11739399" cy="3487250"/>
          </a:xfrm>
        </p:grpSpPr>
        <p:grpSp>
          <p:nvGrpSpPr>
            <p:cNvPr id="161796" name="Group 18"/>
            <p:cNvGrpSpPr>
              <a:grpSpLocks/>
            </p:cNvGrpSpPr>
            <p:nvPr/>
          </p:nvGrpSpPr>
          <p:grpSpPr bwMode="auto">
            <a:xfrm>
              <a:off x="198588" y="1172754"/>
              <a:ext cx="11739399" cy="3487250"/>
              <a:chOff x="161656" y="1625079"/>
              <a:chExt cx="11739399" cy="3487250"/>
            </a:xfrm>
          </p:grpSpPr>
          <p:grpSp>
            <p:nvGrpSpPr>
              <p:cNvPr id="161804" name="Group 10"/>
              <p:cNvGrpSpPr>
                <a:grpSpLocks/>
              </p:cNvGrpSpPr>
              <p:nvPr/>
            </p:nvGrpSpPr>
            <p:grpSpPr bwMode="auto">
              <a:xfrm>
                <a:off x="4627418" y="2549237"/>
                <a:ext cx="2715491" cy="1648691"/>
                <a:chOff x="4627418" y="2549237"/>
                <a:chExt cx="2715491" cy="1648691"/>
              </a:xfrm>
            </p:grpSpPr>
            <p:sp>
              <p:nvSpPr>
                <p:cNvPr id="2" name="Rectangle 1"/>
                <p:cNvSpPr/>
                <p:nvPr/>
              </p:nvSpPr>
              <p:spPr>
                <a:xfrm>
                  <a:off x="4627418" y="2549237"/>
                  <a:ext cx="2715491" cy="1648691"/>
                </a:xfrm>
                <a:prstGeom prst="rect">
                  <a:avLst/>
                </a:prstGeom>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p>
              </p:txBody>
            </p:sp>
            <p:sp>
              <p:nvSpPr>
                <p:cNvPr id="3" name="Oval 2"/>
                <p:cNvSpPr/>
                <p:nvPr/>
              </p:nvSpPr>
              <p:spPr>
                <a:xfrm>
                  <a:off x="4682836" y="2847109"/>
                  <a:ext cx="2604654" cy="1052945"/>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3600" dirty="0" err="1">
                      <a:latin typeface="Times New Roman" panose="02020603050405020304" pitchFamily="18" charset="0"/>
                      <a:cs typeface="Times New Roman" panose="02020603050405020304" pitchFamily="18" charset="0"/>
                    </a:rPr>
                    <a:t>Đề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tài</a:t>
                  </a:r>
                  <a:endParaRPr lang="en-US" sz="3600" dirty="0">
                    <a:latin typeface="Times New Roman" panose="02020603050405020304" pitchFamily="18" charset="0"/>
                    <a:cs typeface="Times New Roman" panose="02020603050405020304" pitchFamily="18" charset="0"/>
                  </a:endParaRPr>
                </a:p>
              </p:txBody>
            </p:sp>
          </p:grpSp>
          <p:sp>
            <p:nvSpPr>
              <p:cNvPr id="7" name="Line Callout 2 6"/>
              <p:cNvSpPr/>
              <p:nvPr/>
            </p:nvSpPr>
            <p:spPr>
              <a:xfrm>
                <a:off x="7767262" y="1634603"/>
                <a:ext cx="4133793" cy="914272"/>
              </a:xfrm>
              <a:prstGeom prst="borderCallout2">
                <a:avLst>
                  <a:gd name="adj1" fmla="val 48849"/>
                  <a:gd name="adj2" fmla="val -761"/>
                  <a:gd name="adj3" fmla="val 47539"/>
                  <a:gd name="adj4" fmla="val -11166"/>
                  <a:gd name="adj5" fmla="val 98863"/>
                  <a:gd name="adj6" fmla="val -11104"/>
                </a:avLst>
              </a:prstGeom>
              <a:ln>
                <a:solidFill>
                  <a:srgbClr val="FF0000"/>
                </a:solidFill>
              </a:ln>
              <a:effectLst>
                <a:outerShdw blurRad="50800" dist="38100" dir="8100000" algn="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anchor="ctr"/>
              <a:lstStyle/>
              <a:p>
                <a:pPr fontAlgn="auto">
                  <a:spcBef>
                    <a:spcPts val="0"/>
                  </a:spcBef>
                  <a:spcAft>
                    <a:spcPts val="0"/>
                  </a:spcAft>
                  <a:tabLst>
                    <a:tab pos="1386840" algn="l"/>
                  </a:tabLst>
                  <a:defRPr/>
                </a:pP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tết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Trung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thu</a:t>
                </a:r>
                <a:r>
                  <a:rPr lang="en-US" sz="2800" dirty="0">
                    <a:latin typeface="Times New Roman" panose="02020603050405020304" pitchFamily="18" charset="0"/>
                    <a:ea typeface="MS Mincho"/>
                  </a:rPr>
                  <a:t> ở </a:t>
                </a:r>
                <a:r>
                  <a:rPr lang="en-US" sz="2800" dirty="0" err="1">
                    <a:latin typeface="Times New Roman" panose="02020603050405020304" pitchFamily="18" charset="0"/>
                    <a:ea typeface="MS Mincho"/>
                  </a:rPr>
                  <a:t>địa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phương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em</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p:txBody>
          </p:sp>
          <p:sp>
            <p:nvSpPr>
              <p:cNvPr id="8" name="Line Callout 2 7"/>
              <p:cNvSpPr/>
              <p:nvPr/>
            </p:nvSpPr>
            <p:spPr>
              <a:xfrm>
                <a:off x="217217" y="4169486"/>
                <a:ext cx="4133793" cy="915859"/>
              </a:xfrm>
              <a:prstGeom prst="borderCallout2">
                <a:avLst>
                  <a:gd name="adj1" fmla="val 39758"/>
                  <a:gd name="adj2" fmla="val 99126"/>
                  <a:gd name="adj3" fmla="val 38448"/>
                  <a:gd name="adj4" fmla="val 107157"/>
                  <a:gd name="adj5" fmla="val 1894"/>
                  <a:gd name="adj6" fmla="val 107219"/>
                </a:avLst>
              </a:prstGeom>
              <a:ln>
                <a:solidFill>
                  <a:srgbClr val="FF0000"/>
                </a:solidFill>
              </a:ln>
              <a:effectLst>
                <a:outerShdw blurRad="50800" dist="38100" dir="8100000" algn="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anchor="ctr"/>
              <a:lstStyle/>
              <a:p>
                <a:pPr fontAlgn="auto">
                  <a:spcBef>
                    <a:spcPts val="0"/>
                  </a:spcBef>
                  <a:spcAft>
                    <a:spcPts val="0"/>
                  </a:spcAft>
                  <a:tabLst>
                    <a:tab pos="1386840" algn="l"/>
                  </a:tabLst>
                  <a:defRPr/>
                </a:pP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gói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bánh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chưng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trong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Tết</a:t>
                </a:r>
                <a:r>
                  <a:rPr lang="en-US" sz="2800" dirty="0">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p:txBody>
          </p:sp>
          <p:sp>
            <p:nvSpPr>
              <p:cNvPr id="9" name="Line Callout 2 8"/>
              <p:cNvSpPr/>
              <p:nvPr/>
            </p:nvSpPr>
            <p:spPr>
              <a:xfrm>
                <a:off x="7767262" y="4198057"/>
                <a:ext cx="4133793" cy="914272"/>
              </a:xfrm>
              <a:prstGeom prst="borderCallout2">
                <a:avLst>
                  <a:gd name="adj1" fmla="val 48849"/>
                  <a:gd name="adj2" fmla="val 579"/>
                  <a:gd name="adj3" fmla="val 49054"/>
                  <a:gd name="adj4" fmla="val -10495"/>
                  <a:gd name="adj5" fmla="val -5682"/>
                  <a:gd name="adj6" fmla="val -10433"/>
                </a:avLst>
              </a:prstGeom>
              <a:ln>
                <a:solidFill>
                  <a:srgbClr val="FF0000"/>
                </a:solidFill>
              </a:ln>
              <a:effectLst>
                <a:outerShdw blurRad="50800" dist="38100" dir="8100000" algn="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anchor="ctr"/>
              <a:lstStyle/>
              <a:p>
                <a:pPr fontAlgn="auto">
                  <a:spcBef>
                    <a:spcPts val="0"/>
                  </a:spcBef>
                  <a:spcAft>
                    <a:spcPts val="0"/>
                  </a:spcAft>
                  <a:tabLst>
                    <a:tab pos="1386840" algn="l"/>
                  </a:tabLst>
                  <a:defRPr/>
                </a:pP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lễ</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hội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địa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phương</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p:txBody>
          </p:sp>
          <p:sp>
            <p:nvSpPr>
              <p:cNvPr id="10" name="Line Callout 2 9"/>
              <p:cNvSpPr/>
              <p:nvPr/>
            </p:nvSpPr>
            <p:spPr>
              <a:xfrm>
                <a:off x="161656" y="1625079"/>
                <a:ext cx="4133793" cy="914272"/>
              </a:xfrm>
              <a:prstGeom prst="borderCallout2">
                <a:avLst>
                  <a:gd name="adj1" fmla="val 48849"/>
                  <a:gd name="adj2" fmla="val 98791"/>
                  <a:gd name="adj3" fmla="val 47539"/>
                  <a:gd name="adj4" fmla="val 109169"/>
                  <a:gd name="adj5" fmla="val 101894"/>
                  <a:gd name="adj6" fmla="val 109230"/>
                </a:avLst>
              </a:prstGeom>
              <a:ln>
                <a:solidFill>
                  <a:srgbClr val="FF0000"/>
                </a:solidFill>
              </a:ln>
              <a:effectLst>
                <a:outerShdw blurRad="50800" dist="38100" dir="8100000" algn="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anchor="ctr"/>
              <a:lstStyle/>
              <a:p>
                <a:pPr fontAlgn="auto">
                  <a:spcBef>
                    <a:spcPts val="0"/>
                  </a:spcBef>
                  <a:spcAft>
                    <a:spcPts val="0"/>
                  </a:spcAft>
                  <a:tabLst>
                    <a:tab pos="1386840" algn="l"/>
                  </a:tabLst>
                  <a:defRPr/>
                </a:pPr>
                <a:r>
                  <a:rPr lang="en-US" sz="2800" dirty="0" err="1">
                    <a:latin typeface="Times New Roman" panose="02020603050405020304" pitchFamily="18" charset="0"/>
                    <a:ea typeface="MS Mincho"/>
                  </a:rPr>
                  <a:t>Cảnh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bờ</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biển</a:t>
                </a:r>
                <a:r>
                  <a:rPr lang="en-US" sz="2800" dirty="0">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p:txBody>
          </p:sp>
          <p:pic>
            <p:nvPicPr>
              <p:cNvPr id="161809" name="Picture 11"/>
              <p:cNvPicPr>
                <a:picLocks noChangeAspect="1"/>
              </p:cNvPicPr>
              <p:nvPr/>
            </p:nvPicPr>
            <p:blipFill>
              <a:blip r:embed="rId2"/>
              <a:srcRect/>
              <a:stretch>
                <a:fillRect/>
              </a:stretch>
            </p:blipFill>
            <p:spPr bwMode="auto">
              <a:xfrm>
                <a:off x="217076" y="2674586"/>
                <a:ext cx="1948975" cy="1360524"/>
              </a:xfrm>
              <a:prstGeom prst="rect">
                <a:avLst/>
              </a:prstGeom>
              <a:noFill/>
              <a:ln w="9525">
                <a:noFill/>
                <a:miter lim="800000"/>
                <a:headEnd/>
                <a:tailEnd/>
              </a:ln>
            </p:spPr>
          </p:pic>
          <p:pic>
            <p:nvPicPr>
              <p:cNvPr id="161810" name="Picture 12"/>
              <p:cNvPicPr>
                <a:picLocks noChangeAspect="1"/>
              </p:cNvPicPr>
              <p:nvPr/>
            </p:nvPicPr>
            <p:blipFill>
              <a:blip r:embed="rId3"/>
              <a:srcRect/>
              <a:stretch>
                <a:fillRect/>
              </a:stretch>
            </p:blipFill>
            <p:spPr bwMode="auto">
              <a:xfrm>
                <a:off x="2246902" y="2628244"/>
                <a:ext cx="2066522" cy="1453209"/>
              </a:xfrm>
              <a:prstGeom prst="rect">
                <a:avLst/>
              </a:prstGeom>
              <a:noFill/>
              <a:ln w="9525">
                <a:noFill/>
                <a:miter lim="800000"/>
                <a:headEnd/>
                <a:tailEnd/>
              </a:ln>
            </p:spPr>
          </p:pic>
          <p:pic>
            <p:nvPicPr>
              <p:cNvPr id="161811" name="Picture 13"/>
              <p:cNvPicPr>
                <a:picLocks noChangeAspect="1"/>
              </p:cNvPicPr>
              <p:nvPr/>
            </p:nvPicPr>
            <p:blipFill>
              <a:blip r:embed="rId4"/>
              <a:srcRect/>
              <a:stretch>
                <a:fillRect/>
              </a:stretch>
            </p:blipFill>
            <p:spPr bwMode="auto">
              <a:xfrm>
                <a:off x="10113818" y="2737988"/>
                <a:ext cx="1787237" cy="1323109"/>
              </a:xfrm>
              <a:prstGeom prst="rect">
                <a:avLst/>
              </a:prstGeom>
              <a:noFill/>
              <a:ln w="9525">
                <a:noFill/>
                <a:miter lim="800000"/>
                <a:headEnd/>
                <a:tailEnd/>
              </a:ln>
            </p:spPr>
          </p:pic>
          <p:pic>
            <p:nvPicPr>
              <p:cNvPr id="161812" name="Picture 14"/>
              <p:cNvPicPr>
                <a:picLocks noChangeAspect="1"/>
              </p:cNvPicPr>
              <p:nvPr/>
            </p:nvPicPr>
            <p:blipFill>
              <a:blip r:embed="rId5"/>
              <a:srcRect/>
              <a:stretch>
                <a:fillRect/>
              </a:stretch>
            </p:blipFill>
            <p:spPr bwMode="auto">
              <a:xfrm>
                <a:off x="7767739" y="2678251"/>
                <a:ext cx="2265227" cy="1390659"/>
              </a:xfrm>
              <a:prstGeom prst="rect">
                <a:avLst/>
              </a:prstGeom>
              <a:noFill/>
              <a:ln w="9525">
                <a:noFill/>
                <a:miter lim="800000"/>
                <a:headEnd/>
                <a:tailEnd/>
              </a:ln>
            </p:spPr>
          </p:pic>
        </p:grpSp>
        <p:grpSp>
          <p:nvGrpSpPr>
            <p:cNvPr id="161797" name="Group 15"/>
            <p:cNvGrpSpPr>
              <a:grpSpLocks/>
            </p:cNvGrpSpPr>
            <p:nvPr/>
          </p:nvGrpSpPr>
          <p:grpSpPr bwMode="auto">
            <a:xfrm>
              <a:off x="4719768" y="2145391"/>
              <a:ext cx="2715491" cy="1648691"/>
              <a:chOff x="4627418" y="2549237"/>
              <a:chExt cx="2715491" cy="1648691"/>
            </a:xfrm>
          </p:grpSpPr>
          <p:sp>
            <p:nvSpPr>
              <p:cNvPr id="17" name="Rectangle 16"/>
              <p:cNvSpPr/>
              <p:nvPr/>
            </p:nvSpPr>
            <p:spPr>
              <a:xfrm>
                <a:off x="4627418" y="2549237"/>
                <a:ext cx="2715491" cy="1648691"/>
              </a:xfrm>
              <a:prstGeom prst="rect">
                <a:avLst/>
              </a:prstGeom>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p>
            </p:txBody>
          </p:sp>
          <p:sp>
            <p:nvSpPr>
              <p:cNvPr id="18" name="Oval 17"/>
              <p:cNvSpPr/>
              <p:nvPr/>
            </p:nvSpPr>
            <p:spPr>
              <a:xfrm>
                <a:off x="4682836" y="2847109"/>
                <a:ext cx="2604654" cy="1052945"/>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3600" dirty="0" err="1">
                    <a:latin typeface="Times New Roman" panose="02020603050405020304" pitchFamily="18" charset="0"/>
                    <a:cs typeface="Times New Roman" panose="02020603050405020304" pitchFamily="18" charset="0"/>
                  </a:rPr>
                  <a:t>Đề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tài</a:t>
                </a:r>
                <a:endParaRPr lang="en-US" sz="3600" dirty="0">
                  <a:latin typeface="Times New Roman" panose="02020603050405020304" pitchFamily="18" charset="0"/>
                  <a:cs typeface="Times New Roman" panose="02020603050405020304" pitchFamily="18" charset="0"/>
                </a:endParaRPr>
              </a:p>
            </p:txBody>
          </p:sp>
        </p:grpSp>
      </p:gr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70125" y="0"/>
            <a:ext cx="7402513" cy="523875"/>
          </a:xfrm>
          <a:prstGeom prst="rect">
            <a:avLst/>
          </a:prstGeom>
        </p:spPr>
        <p:txBody>
          <a:bodyPr wrap="none">
            <a:spAutoFit/>
          </a:bodyPr>
          <a:lstStyle/>
          <a:p>
            <a:pPr algn="just">
              <a:tabLst>
                <a:tab pos="88900" algn="l"/>
                <a:tab pos="179388" algn="l"/>
                <a:tab pos="269875" algn="l"/>
              </a:tabLst>
            </a:pPr>
            <a:r>
              <a:rPr lang="en-US" sz="2800" b="1">
                <a:solidFill>
                  <a:srgbClr val="385723"/>
                </a:solidFill>
                <a:latin typeface="Times New Roman" pitchFamily="18" charset="0"/>
                <a:cs typeface="Times New Roman" pitchFamily="18" charset="0"/>
              </a:rPr>
              <a:t>HOẠT ĐỘNG 4: Thực hành viết theo các bước</a:t>
            </a:r>
            <a:endParaRPr lang="en-US" sz="2800">
              <a:solidFill>
                <a:srgbClr val="385723"/>
              </a:solidFill>
              <a:latin typeface="Times New Roman" pitchFamily="18" charset="0"/>
              <a:cs typeface="Times New Roman" pitchFamily="18" charset="0"/>
            </a:endParaRPr>
          </a:p>
        </p:txBody>
      </p:sp>
      <p:sp>
        <p:nvSpPr>
          <p:cNvPr id="162818" name="Rectangle 4"/>
          <p:cNvSpPr>
            <a:spLocks noChangeArrowheads="1"/>
          </p:cNvSpPr>
          <p:nvPr/>
        </p:nvSpPr>
        <p:spPr bwMode="auto">
          <a:xfrm>
            <a:off x="163513" y="523875"/>
            <a:ext cx="3490912" cy="522288"/>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2. Tìm ý và lập dàn ý.</a:t>
            </a:r>
            <a:endParaRPr lang="en-US" sz="280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173413" y="1144588"/>
          <a:ext cx="8575675" cy="3291840"/>
        </p:xfrm>
        <a:graphic>
          <a:graphicData uri="http://schemas.openxmlformats.org/drawingml/2006/table">
            <a:tbl>
              <a:tblPr/>
              <a:tblGrid>
                <a:gridCol w="5805487"/>
                <a:gridCol w="2770188"/>
              </a:tblGrid>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Em sẽ tả cảnh gì?</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Cảnh sinh hoạt diễn ra ở đâu? Vào thời gian nào?</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Nhìn bao quát, khung cảnh hiện lên như thế nào?</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Cảnh sinh hoạt có những chi tiết nào đặc sắc?</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Trong cảnh sinh hoạt, con người có những hoạt động gì?</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Em có cảm xúc gì khi quan sát cảnh đó?</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r>
            </a:tbl>
          </a:graphicData>
        </a:graphic>
      </p:graphicFrame>
      <p:sp>
        <p:nvSpPr>
          <p:cNvPr id="7" name="Rectangular Callout 6"/>
          <p:cNvSpPr/>
          <p:nvPr/>
        </p:nvSpPr>
        <p:spPr>
          <a:xfrm>
            <a:off x="475715" y="4835236"/>
            <a:ext cx="5190794" cy="1648691"/>
          </a:xfrm>
          <a:prstGeom prst="wedgeRectCallout">
            <a:avLst>
              <a:gd name="adj1" fmla="val 65221"/>
              <a:gd name="adj2" fmla="val -74009"/>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tabLst>
                <a:tab pos="1386840" algn="l"/>
              </a:tabLst>
              <a:defRPr/>
            </a:pPr>
            <a:r>
              <a:rPr lang="en-US" sz="2400" dirty="0" err="1">
                <a:latin typeface="Times New Roman" panose="02020603050405020304" pitchFamily="18" charset="0"/>
                <a:ea typeface="MS Mincho"/>
              </a:rPr>
              <a:t>Hình</a:t>
            </a:r>
            <a:r>
              <a:rPr lang="en-US" sz="2400" dirty="0">
                <a:latin typeface="Times New Roman" panose="02020603050405020304" pitchFamily="18" charset="0"/>
                <a:ea typeface="MS Mincho"/>
              </a:rPr>
              <a:t> dung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chi </a:t>
            </a:r>
            <a:r>
              <a:rPr lang="en-US" sz="2400" dirty="0" err="1">
                <a:latin typeface="Times New Roman" panose="02020603050405020304" pitchFamily="18" charset="0"/>
                <a:ea typeface="MS Mincho"/>
              </a:rPr>
              <a:t>tiết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sinh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hoạt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theo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nhớ</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được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chi </a:t>
            </a:r>
            <a:r>
              <a:rPr lang="en-US" sz="2400" dirty="0" err="1">
                <a:latin typeface="Times New Roman" panose="02020603050405020304" pitchFamily="18" charset="0"/>
                <a:ea typeface="MS Mincho"/>
              </a:rPr>
              <a:t>tiết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viết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ngắn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gọn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dưới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cụm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từ</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rcRect/>
          <a:stretch>
            <a:fillRect/>
          </a:stretch>
        </p:blipFill>
        <p:spPr bwMode="auto">
          <a:xfrm>
            <a:off x="163513" y="2487613"/>
            <a:ext cx="3009900" cy="1949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70125" y="0"/>
            <a:ext cx="7402513" cy="523875"/>
          </a:xfrm>
          <a:prstGeom prst="rect">
            <a:avLst/>
          </a:prstGeom>
        </p:spPr>
        <p:txBody>
          <a:bodyPr wrap="none">
            <a:spAutoFit/>
          </a:bodyPr>
          <a:lstStyle/>
          <a:p>
            <a:pPr algn="just">
              <a:tabLst>
                <a:tab pos="88900" algn="l"/>
                <a:tab pos="179388" algn="l"/>
                <a:tab pos="269875" algn="l"/>
              </a:tabLst>
            </a:pPr>
            <a:r>
              <a:rPr lang="en-US" sz="2800" b="1">
                <a:solidFill>
                  <a:srgbClr val="385723"/>
                </a:solidFill>
                <a:latin typeface="Times New Roman" pitchFamily="18" charset="0"/>
                <a:cs typeface="Times New Roman" pitchFamily="18" charset="0"/>
              </a:rPr>
              <a:t>HOẠT ĐỘNG 4: Thực hành viết theo các bước</a:t>
            </a:r>
            <a:endParaRPr lang="en-US" sz="2800">
              <a:solidFill>
                <a:srgbClr val="385723"/>
              </a:solidFill>
              <a:latin typeface="Times New Roman" pitchFamily="18" charset="0"/>
              <a:cs typeface="Times New Roman" pitchFamily="18" charset="0"/>
            </a:endParaRPr>
          </a:p>
        </p:txBody>
      </p:sp>
      <p:sp>
        <p:nvSpPr>
          <p:cNvPr id="163842" name="Rectangle 4"/>
          <p:cNvSpPr>
            <a:spLocks noChangeArrowheads="1"/>
          </p:cNvSpPr>
          <p:nvPr/>
        </p:nvSpPr>
        <p:spPr bwMode="auto">
          <a:xfrm>
            <a:off x="163513" y="523875"/>
            <a:ext cx="3490912" cy="522288"/>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2. Tìm ý và lập dàn ý.</a:t>
            </a:r>
            <a:endParaRPr lang="en-US" sz="2800">
              <a:latin typeface="Times New Roman" pitchFamily="18" charset="0"/>
              <a:cs typeface="Times New Roman" pitchFamily="18" charset="0"/>
            </a:endParaRPr>
          </a:p>
        </p:txBody>
      </p:sp>
      <p:grpSp>
        <p:nvGrpSpPr>
          <p:cNvPr id="16" name="Group 15"/>
          <p:cNvGrpSpPr>
            <a:grpSpLocks/>
          </p:cNvGrpSpPr>
          <p:nvPr/>
        </p:nvGrpSpPr>
        <p:grpSpPr bwMode="auto">
          <a:xfrm>
            <a:off x="2185988" y="1238250"/>
            <a:ext cx="6194425" cy="1000125"/>
            <a:chOff x="2269879" y="836603"/>
            <a:chExt cx="6195248" cy="999396"/>
          </a:xfrm>
        </p:grpSpPr>
        <p:sp>
          <p:nvSpPr>
            <p:cNvPr id="8" name="Rectangle 7"/>
            <p:cNvSpPr/>
            <p:nvPr/>
          </p:nvSpPr>
          <p:spPr>
            <a:xfrm>
              <a:off x="2269879" y="1231603"/>
              <a:ext cx="6195248" cy="604396"/>
            </a:xfrm>
            <a:prstGeom prst="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522325" y="836603"/>
              <a:ext cx="5690356" cy="885179"/>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258284" tIns="43231" rIns="258284" bIns="43231" spcCol="1270" anchor="ctr"/>
            <a:lstStyle/>
            <a:p>
              <a:pP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a:t>
              </a:r>
            </a:p>
          </p:txBody>
        </p:sp>
      </p:grpSp>
      <p:grpSp>
        <p:nvGrpSpPr>
          <p:cNvPr id="17" name="Group 16"/>
          <p:cNvGrpSpPr>
            <a:grpSpLocks/>
          </p:cNvGrpSpPr>
          <p:nvPr/>
        </p:nvGrpSpPr>
        <p:grpSpPr bwMode="auto">
          <a:xfrm>
            <a:off x="2270125" y="2338388"/>
            <a:ext cx="6194425" cy="1047750"/>
            <a:chOff x="2269879" y="2149199"/>
            <a:chExt cx="6195248" cy="1047600"/>
          </a:xfrm>
        </p:grpSpPr>
        <p:sp>
          <p:nvSpPr>
            <p:cNvPr id="10" name="Rectangle 9"/>
            <p:cNvSpPr/>
            <p:nvPr/>
          </p:nvSpPr>
          <p:spPr>
            <a:xfrm>
              <a:off x="2269879" y="2592048"/>
              <a:ext cx="6195248" cy="604751"/>
            </a:xfrm>
            <a:prstGeom prst="rect">
              <a:avLst/>
            </a:prstGeom>
          </p:spPr>
          <p:style>
            <a:lnRef idx="2">
              <a:schemeClr val="accent5">
                <a:hueOff val="-2451115"/>
                <a:satOff val="-3409"/>
                <a:lumOff val="-130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2438176" y="2149199"/>
              <a:ext cx="5690356" cy="885698"/>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txBody>
            <a:bodyPr lIns="258284" tIns="43231" rIns="258284" bIns="43231" spcCol="1270" anchor="ctr"/>
            <a:lstStyle/>
            <a:p>
              <a:pP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Quang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a:t>
              </a:r>
            </a:p>
          </p:txBody>
        </p:sp>
      </p:grpSp>
      <p:grpSp>
        <p:nvGrpSpPr>
          <p:cNvPr id="18" name="Group 17"/>
          <p:cNvGrpSpPr>
            <a:grpSpLocks/>
          </p:cNvGrpSpPr>
          <p:nvPr/>
        </p:nvGrpSpPr>
        <p:grpSpPr bwMode="auto">
          <a:xfrm>
            <a:off x="2270125" y="3509963"/>
            <a:ext cx="6194425" cy="1047750"/>
            <a:chOff x="2269879" y="3509999"/>
            <a:chExt cx="6195248" cy="1047600"/>
          </a:xfrm>
        </p:grpSpPr>
        <p:sp>
          <p:nvSpPr>
            <p:cNvPr id="12" name="Rectangle 11"/>
            <p:cNvSpPr/>
            <p:nvPr/>
          </p:nvSpPr>
          <p:spPr>
            <a:xfrm>
              <a:off x="2269879" y="3952848"/>
              <a:ext cx="6195248" cy="604751"/>
            </a:xfrm>
            <a:prstGeom prst="rect">
              <a:avLst/>
            </a:prstGeom>
          </p:spPr>
          <p:style>
            <a:lnRef idx="2">
              <a:schemeClr val="accent5">
                <a:hueOff val="-4902230"/>
                <a:satOff val="-6819"/>
                <a:lumOff val="-26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2438176" y="3509999"/>
              <a:ext cx="5690356" cy="885698"/>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5">
                <a:hueOff val="-4902230"/>
                <a:satOff val="-6819"/>
                <a:lumOff val="-2615"/>
                <a:alphaOff val="0"/>
              </a:schemeClr>
            </a:fillRef>
            <a:effectRef idx="0">
              <a:schemeClr val="accent5">
                <a:hueOff val="-4902230"/>
                <a:satOff val="-6819"/>
                <a:lumOff val="-2615"/>
                <a:alphaOff val="0"/>
              </a:schemeClr>
            </a:effectRef>
            <a:fontRef idx="minor">
              <a:schemeClr val="lt1"/>
            </a:fontRef>
          </p:style>
          <p:txBody>
            <a:bodyPr lIns="258284" tIns="43231" rIns="258284" bIns="43231" spcCol="1270" anchor="ctr"/>
            <a:lstStyle/>
            <a:p>
              <a:pP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a:t>
              </a:r>
            </a:p>
          </p:txBody>
        </p:sp>
      </p:grpSp>
      <p:grpSp>
        <p:nvGrpSpPr>
          <p:cNvPr id="19" name="Group 18"/>
          <p:cNvGrpSpPr>
            <a:grpSpLocks/>
          </p:cNvGrpSpPr>
          <p:nvPr/>
        </p:nvGrpSpPr>
        <p:grpSpPr bwMode="auto">
          <a:xfrm>
            <a:off x="2270125" y="4632325"/>
            <a:ext cx="6194425" cy="1560513"/>
            <a:chOff x="2269878" y="4631725"/>
            <a:chExt cx="6195249" cy="1562014"/>
          </a:xfrm>
        </p:grpSpPr>
        <p:sp>
          <p:nvSpPr>
            <p:cNvPr id="14" name="Rectangle 13"/>
            <p:cNvSpPr/>
            <p:nvPr/>
          </p:nvSpPr>
          <p:spPr>
            <a:xfrm>
              <a:off x="2269878" y="5313418"/>
              <a:ext cx="6195249" cy="880321"/>
            </a:xfrm>
            <a:prstGeom prst="rect">
              <a:avLst/>
            </a:prstGeom>
          </p:spPr>
          <p:style>
            <a:lnRef idx="2">
              <a:schemeClr val="accent5">
                <a:hueOff val="-7353344"/>
                <a:satOff val="-10228"/>
                <a:lumOff val="-392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2438175" y="4631725"/>
              <a:ext cx="5690357" cy="1363385"/>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lIns="258284" tIns="43231" rIns="258284" bIns="43231" spcCol="1270" anchor="ctr"/>
            <a:lstStyle/>
            <a:p>
              <a:pP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Sưu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3"/>
          <p:cNvSpPr>
            <a:spLocks noChangeArrowheads="1"/>
          </p:cNvSpPr>
          <p:nvPr/>
        </p:nvSpPr>
        <p:spPr bwMode="auto">
          <a:xfrm>
            <a:off x="468313" y="990600"/>
            <a:ext cx="2066925" cy="523875"/>
          </a:xfrm>
          <a:prstGeom prst="rect">
            <a:avLst/>
          </a:prstGeom>
          <a:noFill/>
          <a:ln w="9525">
            <a:noFill/>
            <a:miter lim="800000"/>
            <a:headEnd/>
            <a:tailEnd/>
          </a:ln>
        </p:spPr>
        <p:txBody>
          <a:bodyPr wrap="none">
            <a:spAutoFit/>
          </a:bodyPr>
          <a:lstStyle/>
          <a:p>
            <a:pPr>
              <a:tabLst>
                <a:tab pos="1385888" algn="l"/>
              </a:tabLst>
            </a:pPr>
            <a:r>
              <a:rPr lang="en-US" sz="2800">
                <a:latin typeface="Times New Roman" pitchFamily="18" charset="0"/>
                <a:ea typeface="MS Mincho" pitchFamily="49" charset="-128"/>
              </a:rPr>
              <a:t>b. Lập dàn ý.</a:t>
            </a:r>
            <a:endParaRPr lang="en-US" sz="2800">
              <a:latin typeface="Times New Roman" pitchFamily="18" charset="0"/>
              <a:cs typeface="Times New Roman" pitchFamily="18" charset="0"/>
            </a:endParaRPr>
          </a:p>
        </p:txBody>
      </p:sp>
      <p:sp>
        <p:nvSpPr>
          <p:cNvPr id="164866" name="Rectangle 4"/>
          <p:cNvSpPr>
            <a:spLocks noChangeArrowheads="1"/>
          </p:cNvSpPr>
          <p:nvPr/>
        </p:nvSpPr>
        <p:spPr bwMode="auto">
          <a:xfrm>
            <a:off x="369888" y="371475"/>
            <a:ext cx="3492500" cy="522288"/>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ea typeface="MS Mincho" pitchFamily="49" charset="-128"/>
              </a:rPr>
              <a:t>2. Tìm ý và lập dàn ý.</a:t>
            </a:r>
            <a:endParaRPr lang="en-US" sz="2800">
              <a:latin typeface="Times New Roman" pitchFamily="18" charset="0"/>
              <a:cs typeface="Times New Roman" pitchFamily="18" charset="0"/>
            </a:endParaRPr>
          </a:p>
        </p:txBody>
      </p:sp>
      <p:grpSp>
        <p:nvGrpSpPr>
          <p:cNvPr id="164867" name="Group 21"/>
          <p:cNvGrpSpPr>
            <a:grpSpLocks/>
          </p:cNvGrpSpPr>
          <p:nvPr/>
        </p:nvGrpSpPr>
        <p:grpSpPr bwMode="auto">
          <a:xfrm>
            <a:off x="2535238" y="1169988"/>
            <a:ext cx="7218362" cy="4899025"/>
            <a:chOff x="2535802" y="1170287"/>
            <a:chExt cx="7217798" cy="4898003"/>
          </a:xfrm>
        </p:grpSpPr>
        <p:sp>
          <p:nvSpPr>
            <p:cNvPr id="6" name="Rectangle 5"/>
            <p:cNvSpPr/>
            <p:nvPr/>
          </p:nvSpPr>
          <p:spPr>
            <a:xfrm>
              <a:off x="3737531" y="1170287"/>
              <a:ext cx="4381328" cy="523220"/>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fontAlgn="auto">
                <a:spcBef>
                  <a:spcPts val="0"/>
                </a:spcBef>
                <a:spcAft>
                  <a:spcPts val="0"/>
                </a:spcAft>
                <a:defRPr/>
              </a:pPr>
              <a:r>
                <a:rPr lang="en-US" sz="2800" b="1" dirty="0" err="1">
                  <a:latin typeface="Times New Roman" panose="02020603050405020304" pitchFamily="18" charset="0"/>
                  <a:ea typeface="MS Mincho"/>
                  <a:cs typeface="+mn-cs"/>
                </a:rPr>
                <a:t>Sắp</a:t>
              </a:r>
              <a:r>
                <a:rPr lang="en-US" sz="2800" b="1" dirty="0">
                  <a:latin typeface="Times New Roman" panose="02020603050405020304" pitchFamily="18" charset="0"/>
                  <a:ea typeface="MS Mincho"/>
                  <a:cs typeface="+mn-cs"/>
                </a:rPr>
                <a:t> </a:t>
              </a:r>
              <a:r>
                <a:rPr lang="en-US" sz="2800" b="1" dirty="0" err="1">
                  <a:latin typeface="Times New Roman" panose="02020603050405020304" pitchFamily="18" charset="0"/>
                  <a:ea typeface="MS Mincho"/>
                  <a:cs typeface="+mn-cs"/>
                </a:rPr>
                <a:t>xếp</a:t>
              </a:r>
              <a:r>
                <a:rPr lang="en-US" sz="2800" b="1" dirty="0">
                  <a:latin typeface="Times New Roman" panose="02020603050405020304" pitchFamily="18" charset="0"/>
                  <a:ea typeface="MS Mincho"/>
                  <a:cs typeface="+mn-cs"/>
                </a:rPr>
                <a:t> </a:t>
              </a:r>
              <a:r>
                <a:rPr lang="en-US" sz="2800" b="1" dirty="0" err="1">
                  <a:latin typeface="Times New Roman" panose="02020603050405020304" pitchFamily="18" charset="0"/>
                  <a:ea typeface="MS Mincho"/>
                  <a:cs typeface="+mn-cs"/>
                </a:rPr>
                <a:t>các</a:t>
              </a:r>
              <a:r>
                <a:rPr lang="en-US" sz="2800" b="1" dirty="0">
                  <a:latin typeface="Times New Roman" panose="02020603050405020304" pitchFamily="18" charset="0"/>
                  <a:ea typeface="MS Mincho"/>
                  <a:cs typeface="+mn-cs"/>
                </a:rPr>
                <a:t> ý </a:t>
              </a:r>
              <a:r>
                <a:rPr lang="en-US" sz="2800" b="1" dirty="0" err="1">
                  <a:latin typeface="Times New Roman" panose="02020603050405020304" pitchFamily="18" charset="0"/>
                  <a:ea typeface="MS Mincho"/>
                  <a:cs typeface="+mn-cs"/>
                </a:rPr>
                <a:t>theo</a:t>
              </a:r>
              <a:r>
                <a:rPr lang="en-US" sz="2800" b="1" dirty="0">
                  <a:latin typeface="Times New Roman" panose="02020603050405020304" pitchFamily="18" charset="0"/>
                  <a:ea typeface="MS Mincho"/>
                  <a:cs typeface="+mn-cs"/>
                </a:rPr>
                <a:t> </a:t>
              </a:r>
              <a:r>
                <a:rPr lang="en-US" sz="2800" b="1" dirty="0" err="1">
                  <a:latin typeface="Times New Roman" panose="02020603050405020304" pitchFamily="18" charset="0"/>
                  <a:ea typeface="MS Mincho"/>
                  <a:cs typeface="+mn-cs"/>
                </a:rPr>
                <a:t>trình</a:t>
              </a:r>
              <a:r>
                <a:rPr lang="en-US" sz="2800" b="1" dirty="0">
                  <a:latin typeface="Times New Roman" panose="02020603050405020304" pitchFamily="18" charset="0"/>
                  <a:ea typeface="MS Mincho"/>
                  <a:cs typeface="+mn-cs"/>
                </a:rPr>
                <a:t> </a:t>
              </a:r>
              <a:r>
                <a:rPr lang="en-US" sz="2800" b="1" dirty="0" err="1">
                  <a:latin typeface="Times New Roman" panose="02020603050405020304" pitchFamily="18" charset="0"/>
                  <a:ea typeface="MS Mincho"/>
                  <a:cs typeface="+mn-cs"/>
                </a:rPr>
                <a:t>tự</a:t>
              </a:r>
              <a:r>
                <a:rPr lang="en-US" sz="2800" b="1" dirty="0">
                  <a:latin typeface="Times New Roman" panose="02020603050405020304" pitchFamily="18" charset="0"/>
                  <a:ea typeface="MS Mincho"/>
                  <a:cs typeface="+mn-cs"/>
                </a:rPr>
                <a:t> </a:t>
              </a:r>
              <a:endParaRPr lang="en-US" sz="2800" b="1" dirty="0">
                <a:latin typeface="+mn-lt"/>
                <a:cs typeface="+mn-cs"/>
              </a:endParaRPr>
            </a:p>
          </p:txBody>
        </p:sp>
        <p:sp>
          <p:nvSpPr>
            <p:cNvPr id="7" name="Plaque 6"/>
            <p:cNvSpPr/>
            <p:nvPr/>
          </p:nvSpPr>
          <p:spPr>
            <a:xfrm>
              <a:off x="2535802" y="2313709"/>
              <a:ext cx="1939636" cy="375458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err="1">
                  <a:latin typeface="Times New Roman" panose="02020603050405020304" pitchFamily="18" charset="0"/>
                  <a:ea typeface="MS Mincho"/>
                </a:rPr>
                <a:t>Không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bao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quát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cụ</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gần</a:t>
              </a:r>
              <a:r>
                <a:rPr lang="en-US" sz="2800" dirty="0">
                  <a:latin typeface="Times New Roman" panose="02020603050405020304" pitchFamily="18" charset="0"/>
                  <a:ea typeface="MS Mincho"/>
                </a:rPr>
                <a:t>,...</a:t>
              </a:r>
              <a:endParaRPr lang="en-US" sz="2800" dirty="0"/>
            </a:p>
          </p:txBody>
        </p:sp>
        <p:sp>
          <p:nvSpPr>
            <p:cNvPr id="8" name="Plaque 7"/>
            <p:cNvSpPr/>
            <p:nvPr/>
          </p:nvSpPr>
          <p:spPr>
            <a:xfrm>
              <a:off x="4807737" y="2313708"/>
              <a:ext cx="2230582" cy="375458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err="1">
                  <a:latin typeface="Times New Roman" panose="02020603050405020304" pitchFamily="18" charset="0"/>
                  <a:ea typeface="MS Mincho"/>
                </a:rPr>
                <a:t>Thời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gì</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diễn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gì</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diễn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p:txBody>
        </p:sp>
        <p:sp>
          <p:nvSpPr>
            <p:cNvPr id="9" name="Plaque 8"/>
            <p:cNvSpPr/>
            <p:nvPr/>
          </p:nvSpPr>
          <p:spPr>
            <a:xfrm>
              <a:off x="7370618" y="2313708"/>
              <a:ext cx="2382982" cy="375458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600" dirty="0">
                  <a:latin typeface="Times New Roman" panose="02020603050405020304" pitchFamily="18" charset="0"/>
                  <a:ea typeface="MS Mincho"/>
                </a:rPr>
                <a:t>Theo </a:t>
              </a:r>
              <a:r>
                <a:rPr lang="en-US" sz="2600" dirty="0" err="1">
                  <a:latin typeface="Times New Roman" panose="02020603050405020304" pitchFamily="18" charset="0"/>
                  <a:ea typeface="MS Mincho"/>
                </a:rPr>
                <a:t>diễn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biến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của</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cảm</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xúc</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ngạc</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nhiên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đến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yêu</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thích</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muốn</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tham</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gia</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khám</a:t>
              </a:r>
              <a:r>
                <a:rPr lang="en-US" sz="2600" dirty="0">
                  <a:latin typeface="Times New Roman" panose="02020603050405020304" pitchFamily="18" charset="0"/>
                  <a:ea typeface="MS Mincho"/>
                </a:rPr>
                <a:t> </a:t>
              </a:r>
              <a:r>
                <a:rPr lang="en-US" sz="2600" dirty="0" err="1">
                  <a:latin typeface="Times New Roman" panose="02020603050405020304" pitchFamily="18" charset="0"/>
                  <a:ea typeface="MS Mincho"/>
                </a:rPr>
                <a:t>phá</a:t>
              </a:r>
              <a:endParaRPr lang="en-US" sz="2600" dirty="0">
                <a:latin typeface="Times New Roman" panose="02020603050405020304" pitchFamily="18" charset="0"/>
                <a:ea typeface="Times New Roman" panose="02020603050405020304" pitchFamily="18" charset="0"/>
              </a:endParaRPr>
            </a:p>
          </p:txBody>
        </p:sp>
        <p:cxnSp>
          <p:nvCxnSpPr>
            <p:cNvPr id="11" name="Straight Arrow Connector 10"/>
            <p:cNvCxnSpPr>
              <a:stCxn id="0" idx="2"/>
              <a:endCxn id="0" idx="0"/>
            </p:cNvCxnSpPr>
            <p:nvPr/>
          </p:nvCxnSpPr>
          <p:spPr>
            <a:xfrm flipH="1">
              <a:off x="3505688" y="1694053"/>
              <a:ext cx="2422336" cy="618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0" idx="2"/>
              <a:endCxn id="0" idx="0"/>
            </p:cNvCxnSpPr>
            <p:nvPr/>
          </p:nvCxnSpPr>
          <p:spPr>
            <a:xfrm flipH="1">
              <a:off x="5923262" y="1694053"/>
              <a:ext cx="4762" cy="618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0" idx="2"/>
              <a:endCxn id="0" idx="0"/>
            </p:cNvCxnSpPr>
            <p:nvPr/>
          </p:nvCxnSpPr>
          <p:spPr>
            <a:xfrm>
              <a:off x="5928024" y="1694053"/>
              <a:ext cx="2633457" cy="618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7890" name="Rectangle 6"/>
          <p:cNvSpPr>
            <a:spLocks noChangeArrowheads="1"/>
          </p:cNvSpPr>
          <p:nvPr/>
        </p:nvSpPr>
        <p:spPr bwMode="auto">
          <a:xfrm>
            <a:off x="2563813" y="0"/>
            <a:ext cx="6096000" cy="892175"/>
          </a:xfrm>
          <a:prstGeom prst="rect">
            <a:avLst/>
          </a:prstGeom>
          <a:noFill/>
          <a:ln w="9525">
            <a:noFill/>
            <a:miter lim="800000"/>
            <a:headEnd/>
            <a:tailEnd/>
          </a:ln>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37891" name="Rectangle 1"/>
          <p:cNvSpPr>
            <a:spLocks noChangeArrowheads="1"/>
          </p:cNvSpPr>
          <p:nvPr/>
        </p:nvSpPr>
        <p:spPr bwMode="auto">
          <a:xfrm>
            <a:off x="3660775" y="8651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37892" name="Rectangle 2"/>
          <p:cNvSpPr>
            <a:spLocks noChangeArrowheads="1"/>
          </p:cNvSpPr>
          <p:nvPr/>
        </p:nvSpPr>
        <p:spPr bwMode="auto">
          <a:xfrm>
            <a:off x="803275" y="1095375"/>
            <a:ext cx="6096000" cy="954088"/>
          </a:xfrm>
          <a:prstGeom prst="rect">
            <a:avLst/>
          </a:prstGeom>
          <a:noFill/>
          <a:ln w="9525">
            <a:noFill/>
            <a:miter lim="800000"/>
            <a:headEnd/>
            <a:tailEnd/>
          </a:ln>
        </p:spPr>
        <p:txBody>
          <a:bodyPr>
            <a:spAutoFit/>
          </a:bodyPr>
          <a:lstStyle/>
          <a:p>
            <a:pPr>
              <a:tabLst>
                <a:tab pos="1385888" algn="l"/>
              </a:tabLst>
            </a:pPr>
            <a:r>
              <a:rPr lang="en-US" sz="2800" b="1">
                <a:latin typeface="Times New Roman" pitchFamily="18" charset="0"/>
                <a:ea typeface="MS Mincho" pitchFamily="49" charset="-128"/>
              </a:rPr>
              <a:t>2. Tìm hiểu chung</a:t>
            </a:r>
            <a:endParaRPr lang="en-US" sz="2800">
              <a:latin typeface="Times New Roman" pitchFamily="18" charset="0"/>
              <a:cs typeface="Times New Roman" pitchFamily="18" charset="0"/>
            </a:endParaRPr>
          </a:p>
          <a:p>
            <a:pPr algn="just">
              <a:tabLst>
                <a:tab pos="1385888" algn="l"/>
              </a:tabLst>
            </a:pPr>
            <a:r>
              <a:rPr lang="en-US" sz="2800" b="1">
                <a:latin typeface="Times New Roman" pitchFamily="18" charset="0"/>
                <a:ea typeface="MS Mincho" pitchFamily="49" charset="-128"/>
              </a:rPr>
              <a:t>a. Xuất xứ:</a:t>
            </a:r>
            <a:endParaRPr lang="en-US" sz="2800">
              <a:latin typeface="Times New Roman" pitchFamily="18" charset="0"/>
              <a:cs typeface="Times New Roman" pitchFamily="18" charset="0"/>
            </a:endParaRPr>
          </a:p>
        </p:txBody>
      </p:sp>
      <p:grpSp>
        <p:nvGrpSpPr>
          <p:cNvPr id="6" name="Group 5"/>
          <p:cNvGrpSpPr>
            <a:grpSpLocks/>
          </p:cNvGrpSpPr>
          <p:nvPr/>
        </p:nvGrpSpPr>
        <p:grpSpPr bwMode="auto">
          <a:xfrm>
            <a:off x="2840038" y="1724025"/>
            <a:ext cx="7104062" cy="1023938"/>
            <a:chOff x="2840182" y="1723492"/>
            <a:chExt cx="7104351" cy="1024408"/>
          </a:xfrm>
        </p:grpSpPr>
        <p:sp>
          <p:nvSpPr>
            <p:cNvPr id="18" name="Freeform 17"/>
            <p:cNvSpPr/>
            <p:nvPr/>
          </p:nvSpPr>
          <p:spPr>
            <a:xfrm>
              <a:off x="2840182" y="1723492"/>
              <a:ext cx="7104351" cy="1024408"/>
            </a:xfrm>
            <a:custGeom>
              <a:avLst/>
              <a:gdLst>
                <a:gd name="connsiteX0" fmla="*/ 0 w 7104351"/>
                <a:gd name="connsiteY0" fmla="*/ 102441 h 1024408"/>
                <a:gd name="connsiteX1" fmla="*/ 102441 w 7104351"/>
                <a:gd name="connsiteY1" fmla="*/ 0 h 1024408"/>
                <a:gd name="connsiteX2" fmla="*/ 7001910 w 7104351"/>
                <a:gd name="connsiteY2" fmla="*/ 0 h 1024408"/>
                <a:gd name="connsiteX3" fmla="*/ 7104351 w 7104351"/>
                <a:gd name="connsiteY3" fmla="*/ 102441 h 1024408"/>
                <a:gd name="connsiteX4" fmla="*/ 7104351 w 7104351"/>
                <a:gd name="connsiteY4" fmla="*/ 921967 h 1024408"/>
                <a:gd name="connsiteX5" fmla="*/ 7001910 w 7104351"/>
                <a:gd name="connsiteY5" fmla="*/ 1024408 h 1024408"/>
                <a:gd name="connsiteX6" fmla="*/ 102441 w 7104351"/>
                <a:gd name="connsiteY6" fmla="*/ 1024408 h 1024408"/>
                <a:gd name="connsiteX7" fmla="*/ 0 w 7104351"/>
                <a:gd name="connsiteY7" fmla="*/ 921967 h 1024408"/>
                <a:gd name="connsiteX8" fmla="*/ 0 w 7104351"/>
                <a:gd name="connsiteY8" fmla="*/ 102441 h 102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04351" h="1024408">
                  <a:moveTo>
                    <a:pt x="0" y="102441"/>
                  </a:moveTo>
                  <a:cubicBezTo>
                    <a:pt x="0" y="45864"/>
                    <a:pt x="45864" y="0"/>
                    <a:pt x="102441" y="0"/>
                  </a:cubicBezTo>
                  <a:lnTo>
                    <a:pt x="7001910" y="0"/>
                  </a:lnTo>
                  <a:cubicBezTo>
                    <a:pt x="7058487" y="0"/>
                    <a:pt x="7104351" y="45864"/>
                    <a:pt x="7104351" y="102441"/>
                  </a:cubicBezTo>
                  <a:lnTo>
                    <a:pt x="7104351" y="921967"/>
                  </a:lnTo>
                  <a:cubicBezTo>
                    <a:pt x="7104351" y="978544"/>
                    <a:pt x="7058487" y="1024408"/>
                    <a:pt x="7001910" y="1024408"/>
                  </a:cubicBezTo>
                  <a:lnTo>
                    <a:pt x="102441" y="1024408"/>
                  </a:lnTo>
                  <a:cubicBezTo>
                    <a:pt x="45864" y="1024408"/>
                    <a:pt x="0" y="978544"/>
                    <a:pt x="0" y="921967"/>
                  </a:cubicBezTo>
                  <a:lnTo>
                    <a:pt x="0" y="102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603321" tIns="80010" rIns="80011" bIns="80010" spcCol="1270" anchor="ctr"/>
            <a:lstStyle/>
            <a:p>
              <a:pPr defTabSz="933450" fontAlgn="auto">
                <a:lnSpc>
                  <a:spcPct val="90000"/>
                </a:lnSpc>
                <a:spcAft>
                  <a:spcPct val="35000"/>
                </a:spcAft>
                <a:defRPr/>
              </a:pPr>
              <a:r>
                <a:rPr lang="nl-NL" sz="3200" dirty="0">
                  <a:latin typeface="Times New Roman" panose="02020603050405020304" pitchFamily="18" charset="0"/>
                  <a:cs typeface="Times New Roman" panose="02020603050405020304" pitchFamily="18" charset="0"/>
                </a:rPr>
                <a:t>Tác giả: Nguyễn Tuân</a:t>
              </a:r>
              <a:endParaRPr lang="en-US" sz="3200" dirty="0">
                <a:latin typeface="Times New Roman" panose="02020603050405020304" pitchFamily="18" charset="0"/>
                <a:cs typeface="Times New Roman" panose="02020603050405020304" pitchFamily="18" charset="0"/>
              </a:endParaRPr>
            </a:p>
          </p:txBody>
        </p:sp>
        <p:sp>
          <p:nvSpPr>
            <p:cNvPr id="19" name="Rounded Rectangle 18"/>
            <p:cNvSpPr/>
            <p:nvPr/>
          </p:nvSpPr>
          <p:spPr>
            <a:xfrm>
              <a:off x="2942622" y="1825932"/>
              <a:ext cx="1420870" cy="819527"/>
            </a:xfrm>
            <a:prstGeom prst="roundRect">
              <a:avLst>
                <a:gd name="adj" fmla="val 10000"/>
              </a:avLst>
            </a:prstGeom>
            <a:blipFill>
              <a:blip r:embed="rId3"/>
              <a:srcRect/>
              <a:stretch>
                <a:fillRect t="-7000" b="-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grpSp>
        <p:nvGrpSpPr>
          <p:cNvPr id="8" name="Group 7"/>
          <p:cNvGrpSpPr>
            <a:grpSpLocks/>
          </p:cNvGrpSpPr>
          <p:nvPr/>
        </p:nvGrpSpPr>
        <p:grpSpPr bwMode="auto">
          <a:xfrm>
            <a:off x="2840038" y="2849563"/>
            <a:ext cx="7104062" cy="1025525"/>
            <a:chOff x="2840182" y="2850341"/>
            <a:chExt cx="7104351" cy="1024408"/>
          </a:xfrm>
        </p:grpSpPr>
        <p:sp>
          <p:nvSpPr>
            <p:cNvPr id="33" name="Freeform 32"/>
            <p:cNvSpPr/>
            <p:nvPr/>
          </p:nvSpPr>
          <p:spPr>
            <a:xfrm>
              <a:off x="2840182" y="2850341"/>
              <a:ext cx="7104351" cy="1024408"/>
            </a:xfrm>
            <a:custGeom>
              <a:avLst/>
              <a:gdLst>
                <a:gd name="connsiteX0" fmla="*/ 0 w 7104351"/>
                <a:gd name="connsiteY0" fmla="*/ 102441 h 1024408"/>
                <a:gd name="connsiteX1" fmla="*/ 102441 w 7104351"/>
                <a:gd name="connsiteY1" fmla="*/ 0 h 1024408"/>
                <a:gd name="connsiteX2" fmla="*/ 7001910 w 7104351"/>
                <a:gd name="connsiteY2" fmla="*/ 0 h 1024408"/>
                <a:gd name="connsiteX3" fmla="*/ 7104351 w 7104351"/>
                <a:gd name="connsiteY3" fmla="*/ 102441 h 1024408"/>
                <a:gd name="connsiteX4" fmla="*/ 7104351 w 7104351"/>
                <a:gd name="connsiteY4" fmla="*/ 921967 h 1024408"/>
                <a:gd name="connsiteX5" fmla="*/ 7001910 w 7104351"/>
                <a:gd name="connsiteY5" fmla="*/ 1024408 h 1024408"/>
                <a:gd name="connsiteX6" fmla="*/ 102441 w 7104351"/>
                <a:gd name="connsiteY6" fmla="*/ 1024408 h 1024408"/>
                <a:gd name="connsiteX7" fmla="*/ 0 w 7104351"/>
                <a:gd name="connsiteY7" fmla="*/ 921967 h 1024408"/>
                <a:gd name="connsiteX8" fmla="*/ 0 w 7104351"/>
                <a:gd name="connsiteY8" fmla="*/ 102441 h 102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04351" h="1024408">
                  <a:moveTo>
                    <a:pt x="0" y="102441"/>
                  </a:moveTo>
                  <a:cubicBezTo>
                    <a:pt x="0" y="45864"/>
                    <a:pt x="45864" y="0"/>
                    <a:pt x="102441" y="0"/>
                  </a:cubicBezTo>
                  <a:lnTo>
                    <a:pt x="7001910" y="0"/>
                  </a:lnTo>
                  <a:cubicBezTo>
                    <a:pt x="7058487" y="0"/>
                    <a:pt x="7104351" y="45864"/>
                    <a:pt x="7104351" y="102441"/>
                  </a:cubicBezTo>
                  <a:lnTo>
                    <a:pt x="7104351" y="921967"/>
                  </a:lnTo>
                  <a:cubicBezTo>
                    <a:pt x="7104351" y="978544"/>
                    <a:pt x="7058487" y="1024408"/>
                    <a:pt x="7001910" y="1024408"/>
                  </a:cubicBezTo>
                  <a:lnTo>
                    <a:pt x="102441" y="1024408"/>
                  </a:lnTo>
                  <a:cubicBezTo>
                    <a:pt x="45864" y="1024408"/>
                    <a:pt x="0" y="978544"/>
                    <a:pt x="0" y="921967"/>
                  </a:cubicBezTo>
                  <a:lnTo>
                    <a:pt x="0" y="10244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603321" tIns="80010" rIns="80011" bIns="80010" spcCol="1270" anchor="ctr"/>
            <a:lstStyle/>
            <a:p>
              <a:pPr defTabSz="933450" fontAlgn="auto">
                <a:lnSpc>
                  <a:spcPct val="90000"/>
                </a:lnSpc>
                <a:spcAft>
                  <a:spcPct val="35000"/>
                </a:spcAft>
                <a:defRPr/>
              </a:pPr>
              <a:r>
                <a:rPr lang="en-US" sz="2100" i="1" dirty="0" err="1">
                  <a:latin typeface="Times New Roman" panose="02020603050405020304" pitchFamily="18" charset="0"/>
                  <a:cs typeface="Times New Roman" panose="02020603050405020304" pitchFamily="18" charset="0"/>
                </a:rPr>
                <a:t>Cô</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Tô</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được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viết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nhân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một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chuyến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ra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thăm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đảo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văn</a:t>
              </a:r>
              <a:r>
                <a:rPr lang="en-US" sz="2100" dirty="0">
                  <a:latin typeface="Times New Roman" panose="02020603050405020304" pitchFamily="18" charset="0"/>
                  <a:cs typeface="Times New Roman" panose="02020603050405020304" pitchFamily="18" charset="0"/>
                </a:rPr>
                <a:t>. VB </a:t>
              </a:r>
              <a:r>
                <a:rPr lang="en-US" sz="2100" dirty="0" err="1">
                  <a:latin typeface="Times New Roman" panose="02020603050405020304" pitchFamily="18" charset="0"/>
                  <a:cs typeface="Times New Roman" panose="02020603050405020304" pitchFamily="18" charset="0"/>
                </a:rPr>
                <a:t>được</a:t>
              </a:r>
              <a:r>
                <a:rPr lang="en-US" sz="2100" dirty="0">
                  <a:latin typeface="Times New Roman" panose="02020603050405020304" pitchFamily="18" charset="0"/>
                  <a:cs typeface="Times New Roman" panose="02020603050405020304" pitchFamily="18" charset="0"/>
                </a:rPr>
                <a:t> in </a:t>
              </a:r>
              <a:r>
                <a:rPr lang="en-US" sz="2100" dirty="0" err="1">
                  <a:latin typeface="Times New Roman" panose="02020603050405020304" pitchFamily="18" charset="0"/>
                  <a:cs typeface="Times New Roman" panose="02020603050405020304" pitchFamily="18" charset="0"/>
                </a:rPr>
                <a:t>trong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tập</a:t>
              </a:r>
              <a:r>
                <a:rPr lang="en-US" sz="2100"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Kí</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xuất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bản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lần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năm</a:t>
              </a:r>
              <a:r>
                <a:rPr lang="en-US" sz="2100" dirty="0">
                  <a:latin typeface="Times New Roman" panose="02020603050405020304" pitchFamily="18" charset="0"/>
                  <a:cs typeface="Times New Roman" panose="02020603050405020304" pitchFamily="18" charset="0"/>
                </a:rPr>
                <a:t> 1976.</a:t>
              </a:r>
            </a:p>
          </p:txBody>
        </p:sp>
        <p:sp>
          <p:nvSpPr>
            <p:cNvPr id="34" name="Rounded Rectangle 33"/>
            <p:cNvSpPr/>
            <p:nvPr/>
          </p:nvSpPr>
          <p:spPr>
            <a:xfrm>
              <a:off x="2942622" y="2952782"/>
              <a:ext cx="1420870" cy="819527"/>
            </a:xfrm>
            <a:prstGeom prst="roundRect">
              <a:avLst>
                <a:gd name="adj" fmla="val 10000"/>
              </a:avLst>
            </a:prstGeom>
            <a:blipFill>
              <a:blip r:embed="rId4"/>
              <a:srcRect/>
              <a:stretch>
                <a:fillRect t="-6000" b="-6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2">
                <a:tint val="50000"/>
                <a:hueOff val="-880662"/>
                <a:satOff val="-76170"/>
                <a:lumOff val="-762"/>
                <a:alphaOff val="0"/>
              </a:schemeClr>
            </a:effectRef>
            <a:fontRef idx="minor">
              <a:schemeClr val="lt1">
                <a:hueOff val="0"/>
                <a:satOff val="0"/>
                <a:lumOff val="0"/>
                <a:alphaOff val="0"/>
              </a:schemeClr>
            </a:fontRef>
          </p:style>
        </p:sp>
      </p:grpSp>
      <p:sp>
        <p:nvSpPr>
          <p:cNvPr id="10" name="Rectangle 9"/>
          <p:cNvSpPr>
            <a:spLocks noChangeArrowheads="1"/>
          </p:cNvSpPr>
          <p:nvPr/>
        </p:nvSpPr>
        <p:spPr bwMode="auto">
          <a:xfrm>
            <a:off x="803275" y="3875088"/>
            <a:ext cx="2362200" cy="523875"/>
          </a:xfrm>
          <a:prstGeom prst="rect">
            <a:avLst/>
          </a:prstGeom>
          <a:noFill/>
          <a:ln w="9525">
            <a:noFill/>
            <a:miter lim="800000"/>
            <a:headEnd/>
            <a:tailEnd/>
          </a:ln>
        </p:spPr>
        <p:txBody>
          <a:bodyPr wrap="none">
            <a:spAutoFit/>
          </a:bodyPr>
          <a:lstStyle/>
          <a:p>
            <a:pPr algn="just"/>
            <a:r>
              <a:rPr lang="en-US" sz="2800" b="1">
                <a:latin typeface="Times New Roman" pitchFamily="18" charset="0"/>
                <a:ea typeface="MS Mincho" pitchFamily="49" charset="-128"/>
              </a:rPr>
              <a:t> </a:t>
            </a:r>
            <a:r>
              <a:rPr lang="nl-NL" sz="2800" b="1">
                <a:latin typeface="Times New Roman" pitchFamily="18" charset="0"/>
                <a:cs typeface="Times New Roman" pitchFamily="18" charset="0"/>
              </a:rPr>
              <a:t>b. Thể loại</a:t>
            </a:r>
            <a:r>
              <a:rPr lang="nl-NL" sz="2800">
                <a:latin typeface="Times New Roman" pitchFamily="18" charset="0"/>
                <a:cs typeface="Times New Roman" pitchFamily="18" charset="0"/>
              </a:rPr>
              <a:t>: kí</a:t>
            </a:r>
            <a:endParaRPr lang="en-US" sz="2800">
              <a:latin typeface="Times New Roman" pitchFamily="18" charset="0"/>
              <a:cs typeface="Times New Roman" pitchFamily="18" charset="0"/>
            </a:endParaRPr>
          </a:p>
        </p:txBody>
      </p:sp>
      <p:grpSp>
        <p:nvGrpSpPr>
          <p:cNvPr id="11" name="Group 10"/>
          <p:cNvGrpSpPr>
            <a:grpSpLocks/>
          </p:cNvGrpSpPr>
          <p:nvPr/>
        </p:nvGrpSpPr>
        <p:grpSpPr bwMode="auto">
          <a:xfrm>
            <a:off x="2035175" y="4665663"/>
            <a:ext cx="4005263" cy="1738312"/>
            <a:chOff x="1647541" y="4665060"/>
            <a:chExt cx="4004469" cy="1738940"/>
          </a:xfrm>
        </p:grpSpPr>
        <p:sp>
          <p:nvSpPr>
            <p:cNvPr id="13" name="Chevron 12"/>
            <p:cNvSpPr/>
            <p:nvPr/>
          </p:nvSpPr>
          <p:spPr>
            <a:xfrm>
              <a:off x="1647541" y="4665060"/>
              <a:ext cx="3604021" cy="1391152"/>
            </a:xfrm>
            <a:prstGeom prst="chevron">
              <a:avLst>
                <a:gd name="adj" fmla="val 4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2608614" y="5012848"/>
              <a:ext cx="3043396" cy="1391152"/>
            </a:xfrm>
            <a:custGeom>
              <a:avLst/>
              <a:gdLst>
                <a:gd name="connsiteX0" fmla="*/ 0 w 3043396"/>
                <a:gd name="connsiteY0" fmla="*/ 139115 h 1391152"/>
                <a:gd name="connsiteX1" fmla="*/ 139115 w 3043396"/>
                <a:gd name="connsiteY1" fmla="*/ 0 h 1391152"/>
                <a:gd name="connsiteX2" fmla="*/ 2904281 w 3043396"/>
                <a:gd name="connsiteY2" fmla="*/ 0 h 1391152"/>
                <a:gd name="connsiteX3" fmla="*/ 3043396 w 3043396"/>
                <a:gd name="connsiteY3" fmla="*/ 139115 h 1391152"/>
                <a:gd name="connsiteX4" fmla="*/ 3043396 w 3043396"/>
                <a:gd name="connsiteY4" fmla="*/ 1252037 h 1391152"/>
                <a:gd name="connsiteX5" fmla="*/ 2904281 w 3043396"/>
                <a:gd name="connsiteY5" fmla="*/ 1391152 h 1391152"/>
                <a:gd name="connsiteX6" fmla="*/ 139115 w 3043396"/>
                <a:gd name="connsiteY6" fmla="*/ 1391152 h 1391152"/>
                <a:gd name="connsiteX7" fmla="*/ 0 w 3043396"/>
                <a:gd name="connsiteY7" fmla="*/ 1252037 h 1391152"/>
                <a:gd name="connsiteX8" fmla="*/ 0 w 3043396"/>
                <a:gd name="connsiteY8" fmla="*/ 139115 h 139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3396" h="1391152">
                  <a:moveTo>
                    <a:pt x="0" y="139115"/>
                  </a:moveTo>
                  <a:cubicBezTo>
                    <a:pt x="0" y="62284"/>
                    <a:pt x="62284" y="0"/>
                    <a:pt x="139115" y="0"/>
                  </a:cubicBezTo>
                  <a:lnTo>
                    <a:pt x="2904281" y="0"/>
                  </a:lnTo>
                  <a:cubicBezTo>
                    <a:pt x="2981112" y="0"/>
                    <a:pt x="3043396" y="62284"/>
                    <a:pt x="3043396" y="139115"/>
                  </a:cubicBezTo>
                  <a:lnTo>
                    <a:pt x="3043396" y="1252037"/>
                  </a:lnTo>
                  <a:cubicBezTo>
                    <a:pt x="3043396" y="1328868"/>
                    <a:pt x="2981112" y="1391152"/>
                    <a:pt x="2904281" y="1391152"/>
                  </a:cubicBezTo>
                  <a:lnTo>
                    <a:pt x="139115" y="1391152"/>
                  </a:lnTo>
                  <a:cubicBezTo>
                    <a:pt x="62284" y="1391152"/>
                    <a:pt x="0" y="1328868"/>
                    <a:pt x="0" y="1252037"/>
                  </a:cubicBezTo>
                  <a:lnTo>
                    <a:pt x="0" y="13911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11433" tIns="211433" rIns="211433" bIns="211433" spcCol="1270" anchor="ctr"/>
            <a:lstStyle/>
            <a:p>
              <a:pPr algn="ctr" defTabSz="1066800" fontAlgn="auto">
                <a:lnSpc>
                  <a:spcPct val="90000"/>
                </a:lnSpc>
                <a:spcAft>
                  <a:spcPct val="35000"/>
                </a:spcAft>
                <a:defRPr/>
              </a:pPr>
              <a:r>
                <a:rPr lang="nl-NL" sz="2400" b="1" dirty="0">
                  <a:latin typeface="Times New Roman" panose="02020603050405020304" pitchFamily="18" charset="0"/>
                  <a:cs typeface="Times New Roman" panose="02020603050405020304" pitchFamily="18" charset="0"/>
                </a:rPr>
                <a:t>Phương thức biểu đạt:</a:t>
              </a:r>
              <a:r>
                <a:rPr lang="nl-NL" sz="2400" dirty="0">
                  <a:latin typeface="Times New Roman" panose="02020603050405020304" pitchFamily="18" charset="0"/>
                  <a:cs typeface="Times New Roman" panose="02020603050405020304" pitchFamily="18" charset="0"/>
                </a:rPr>
                <a:t> Tự sự kết hợp miêu tả, biểu cảm</a:t>
              </a:r>
              <a:endParaRPr lang="en-US" sz="2400" dirty="0">
                <a:latin typeface="Times New Roman" panose="02020603050405020304" pitchFamily="18" charset="0"/>
                <a:cs typeface="Times New Roman" panose="02020603050405020304" pitchFamily="18" charset="0"/>
              </a:endParaRPr>
            </a:p>
          </p:txBody>
        </p:sp>
      </p:grpSp>
      <p:grpSp>
        <p:nvGrpSpPr>
          <p:cNvPr id="20" name="Group 19"/>
          <p:cNvGrpSpPr>
            <a:grpSpLocks/>
          </p:cNvGrpSpPr>
          <p:nvPr/>
        </p:nvGrpSpPr>
        <p:grpSpPr bwMode="auto">
          <a:xfrm>
            <a:off x="6151563" y="4665663"/>
            <a:ext cx="4005262" cy="1738312"/>
            <a:chOff x="5764135" y="4665060"/>
            <a:chExt cx="4004469" cy="1738940"/>
          </a:xfrm>
        </p:grpSpPr>
        <p:sp>
          <p:nvSpPr>
            <p:cNvPr id="15" name="Chevron 14"/>
            <p:cNvSpPr/>
            <p:nvPr/>
          </p:nvSpPr>
          <p:spPr>
            <a:xfrm>
              <a:off x="5764135" y="4665060"/>
              <a:ext cx="3604021" cy="1391152"/>
            </a:xfrm>
            <a:prstGeom prst="chevron">
              <a:avLst>
                <a:gd name="adj" fmla="val 4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6725208" y="5012848"/>
              <a:ext cx="3043396" cy="1391152"/>
            </a:xfrm>
            <a:custGeom>
              <a:avLst/>
              <a:gdLst>
                <a:gd name="connsiteX0" fmla="*/ 0 w 3043396"/>
                <a:gd name="connsiteY0" fmla="*/ 139115 h 1391152"/>
                <a:gd name="connsiteX1" fmla="*/ 139115 w 3043396"/>
                <a:gd name="connsiteY1" fmla="*/ 0 h 1391152"/>
                <a:gd name="connsiteX2" fmla="*/ 2904281 w 3043396"/>
                <a:gd name="connsiteY2" fmla="*/ 0 h 1391152"/>
                <a:gd name="connsiteX3" fmla="*/ 3043396 w 3043396"/>
                <a:gd name="connsiteY3" fmla="*/ 139115 h 1391152"/>
                <a:gd name="connsiteX4" fmla="*/ 3043396 w 3043396"/>
                <a:gd name="connsiteY4" fmla="*/ 1252037 h 1391152"/>
                <a:gd name="connsiteX5" fmla="*/ 2904281 w 3043396"/>
                <a:gd name="connsiteY5" fmla="*/ 1391152 h 1391152"/>
                <a:gd name="connsiteX6" fmla="*/ 139115 w 3043396"/>
                <a:gd name="connsiteY6" fmla="*/ 1391152 h 1391152"/>
                <a:gd name="connsiteX7" fmla="*/ 0 w 3043396"/>
                <a:gd name="connsiteY7" fmla="*/ 1252037 h 1391152"/>
                <a:gd name="connsiteX8" fmla="*/ 0 w 3043396"/>
                <a:gd name="connsiteY8" fmla="*/ 139115 h 139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3396" h="1391152">
                  <a:moveTo>
                    <a:pt x="0" y="139115"/>
                  </a:moveTo>
                  <a:cubicBezTo>
                    <a:pt x="0" y="62284"/>
                    <a:pt x="62284" y="0"/>
                    <a:pt x="139115" y="0"/>
                  </a:cubicBezTo>
                  <a:lnTo>
                    <a:pt x="2904281" y="0"/>
                  </a:lnTo>
                  <a:cubicBezTo>
                    <a:pt x="2981112" y="0"/>
                    <a:pt x="3043396" y="62284"/>
                    <a:pt x="3043396" y="139115"/>
                  </a:cubicBezTo>
                  <a:lnTo>
                    <a:pt x="3043396" y="1252037"/>
                  </a:lnTo>
                  <a:cubicBezTo>
                    <a:pt x="3043396" y="1328868"/>
                    <a:pt x="2981112" y="1391152"/>
                    <a:pt x="2904281" y="1391152"/>
                  </a:cubicBezTo>
                  <a:lnTo>
                    <a:pt x="139115" y="1391152"/>
                  </a:lnTo>
                  <a:cubicBezTo>
                    <a:pt x="62284" y="1391152"/>
                    <a:pt x="0" y="1328868"/>
                    <a:pt x="0" y="1252037"/>
                  </a:cubicBezTo>
                  <a:lnTo>
                    <a:pt x="0" y="13911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11433" tIns="211433" rIns="211433" bIns="211433" spcCol="1270" anchor="ctr"/>
            <a:lstStyle/>
            <a:p>
              <a:pPr algn="ctr" defTabSz="1066800" fontAlgn="auto">
                <a:lnSpc>
                  <a:spcPct val="90000"/>
                </a:lnSpc>
                <a:spcAft>
                  <a:spcPct val="35000"/>
                </a:spcAft>
                <a:defRPr/>
              </a:pPr>
              <a:r>
                <a:rPr lang="nl-NL" sz="2400" b="1" dirty="0">
                  <a:latin typeface="Times New Roman" panose="02020603050405020304" pitchFamily="18" charset="0"/>
                  <a:cs typeface="Times New Roman" panose="02020603050405020304" pitchFamily="18" charset="0"/>
                </a:rPr>
                <a:t>Ngôi kể thứ nhất</a:t>
              </a:r>
              <a:r>
                <a:rPr lang="nl-NL" sz="2400" dirty="0">
                  <a:latin typeface="Times New Roman" panose="02020603050405020304" pitchFamily="18" charset="0"/>
                  <a:cs typeface="Times New Roman" panose="02020603050405020304" pitchFamily="18" charset="0"/>
                </a:rPr>
                <a:t>: “Tôi” (chúng tôi) là tác giả</a:t>
              </a:r>
              <a:endParaRPr lang="en-US" sz="2400" dirty="0">
                <a:latin typeface="Times New Roman" panose="02020603050405020304" pitchFamily="18" charset="0"/>
                <a:cs typeface="Times New Roman" panose="02020603050405020304" pitchFamily="18"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3"/>
          <p:cNvSpPr>
            <a:spLocks noChangeArrowheads="1"/>
          </p:cNvSpPr>
          <p:nvPr/>
        </p:nvSpPr>
        <p:spPr bwMode="auto">
          <a:xfrm>
            <a:off x="468313" y="990600"/>
            <a:ext cx="2066925" cy="523875"/>
          </a:xfrm>
          <a:prstGeom prst="rect">
            <a:avLst/>
          </a:prstGeom>
          <a:noFill/>
          <a:ln w="9525">
            <a:noFill/>
            <a:miter lim="800000"/>
            <a:headEnd/>
            <a:tailEnd/>
          </a:ln>
        </p:spPr>
        <p:txBody>
          <a:bodyPr wrap="none">
            <a:spAutoFit/>
          </a:bodyPr>
          <a:lstStyle/>
          <a:p>
            <a:pPr>
              <a:tabLst>
                <a:tab pos="1385888" algn="l"/>
              </a:tabLst>
            </a:pPr>
            <a:r>
              <a:rPr lang="en-US" sz="2800">
                <a:solidFill>
                  <a:srgbClr val="000000"/>
                </a:solidFill>
                <a:latin typeface="Times New Roman" pitchFamily="18" charset="0"/>
                <a:ea typeface="MS Mincho" pitchFamily="49" charset="-128"/>
              </a:rPr>
              <a:t>b. Lập dàn ý.</a:t>
            </a:r>
            <a:endParaRPr lang="en-US" sz="2800">
              <a:solidFill>
                <a:srgbClr val="000000"/>
              </a:solidFill>
              <a:latin typeface="Times New Roman" pitchFamily="18" charset="0"/>
              <a:cs typeface="Times New Roman" pitchFamily="18" charset="0"/>
            </a:endParaRPr>
          </a:p>
        </p:txBody>
      </p:sp>
      <p:sp>
        <p:nvSpPr>
          <p:cNvPr id="165890" name="Rectangle 4"/>
          <p:cNvSpPr>
            <a:spLocks noChangeArrowheads="1"/>
          </p:cNvSpPr>
          <p:nvPr/>
        </p:nvSpPr>
        <p:spPr bwMode="auto">
          <a:xfrm>
            <a:off x="369888" y="371475"/>
            <a:ext cx="3492500" cy="522288"/>
          </a:xfrm>
          <a:prstGeom prst="rect">
            <a:avLst/>
          </a:prstGeom>
          <a:noFill/>
          <a:ln w="9525">
            <a:noFill/>
            <a:miter lim="800000"/>
            <a:headEnd/>
            <a:tailEnd/>
          </a:ln>
        </p:spPr>
        <p:txBody>
          <a:bodyPr wrap="none">
            <a:spAutoFit/>
          </a:bodyPr>
          <a:lstStyle/>
          <a:p>
            <a:pPr>
              <a:tabLst>
                <a:tab pos="1385888" algn="l"/>
              </a:tabLst>
            </a:pPr>
            <a:r>
              <a:rPr lang="en-US" sz="2800" b="1">
                <a:solidFill>
                  <a:srgbClr val="000000"/>
                </a:solidFill>
                <a:latin typeface="Times New Roman" pitchFamily="18" charset="0"/>
                <a:ea typeface="MS Mincho" pitchFamily="49" charset="-128"/>
              </a:rPr>
              <a:t>2. Tìm ý và lập dàn ý.</a:t>
            </a:r>
            <a:endParaRPr lang="en-US" sz="2800">
              <a:solidFill>
                <a:srgbClr val="000000"/>
              </a:solidFill>
              <a:latin typeface="Times New Roman" pitchFamily="18" charset="0"/>
              <a:cs typeface="Times New Roman" pitchFamily="18" charset="0"/>
            </a:endParaRPr>
          </a:p>
        </p:txBody>
      </p:sp>
      <p:sp>
        <p:nvSpPr>
          <p:cNvPr id="2" name="Rectangle 1"/>
          <p:cNvSpPr>
            <a:spLocks noChangeArrowheads="1"/>
          </p:cNvSpPr>
          <p:nvPr/>
        </p:nvSpPr>
        <p:spPr bwMode="auto">
          <a:xfrm>
            <a:off x="369888" y="1514475"/>
            <a:ext cx="11517312" cy="3416300"/>
          </a:xfrm>
          <a:prstGeom prst="rect">
            <a:avLst/>
          </a:prstGeom>
          <a:noFill/>
          <a:ln w="9525">
            <a:noFill/>
            <a:miter lim="800000"/>
            <a:headEnd/>
            <a:tailEnd/>
          </a:ln>
        </p:spPr>
        <p:txBody>
          <a:bodyPr>
            <a:spAutoFit/>
          </a:bodyPr>
          <a:lstStyle/>
          <a:p>
            <a:pPr>
              <a:tabLst>
                <a:tab pos="1385888" algn="l"/>
              </a:tabLst>
            </a:pPr>
            <a:r>
              <a:rPr lang="en-US" sz="2400">
                <a:latin typeface="Times New Roman" pitchFamily="18" charset="0"/>
                <a:ea typeface="MS Mincho" pitchFamily="49" charset="-128"/>
              </a:rPr>
              <a:t>- Dàn ý gồm 3 phần:</a:t>
            </a:r>
            <a:endParaRPr lang="en-US" sz="2400">
              <a:latin typeface="Times New Roman" pitchFamily="18" charset="0"/>
              <a:cs typeface="Times New Roman" pitchFamily="18" charset="0"/>
            </a:endParaRPr>
          </a:p>
          <a:p>
            <a:pPr algn="just">
              <a:tabLst>
                <a:tab pos="1385888" algn="l"/>
              </a:tabLst>
            </a:pPr>
            <a:r>
              <a:rPr lang="en-US" sz="2400">
                <a:latin typeface="Times New Roman" pitchFamily="18" charset="0"/>
                <a:ea typeface="MS Mincho" pitchFamily="49" charset="-128"/>
              </a:rPr>
              <a:t>* Mở bài: Giới thiệu cảnh sinh hoạt: </a:t>
            </a:r>
            <a:r>
              <a:rPr lang="en-US" sz="2400">
                <a:latin typeface="Times New Roman" pitchFamily="18" charset="0"/>
                <a:cs typeface="Times New Roman" pitchFamily="18" charset="0"/>
              </a:rPr>
              <a:t>tên cảnh sinh hoạt, ấn tượng chung về cảnh được tả.</a:t>
            </a:r>
          </a:p>
          <a:p>
            <a:pPr>
              <a:tabLst>
                <a:tab pos="1385888" algn="l"/>
              </a:tabLst>
            </a:pPr>
            <a:r>
              <a:rPr lang="en-US" sz="2400">
                <a:latin typeface="Times New Roman" pitchFamily="18" charset="0"/>
                <a:ea typeface="MS Mincho" pitchFamily="49" charset="-128"/>
              </a:rPr>
              <a:t>* Thân bài: Miêu tả cảnh sinh hoạt</a:t>
            </a:r>
            <a:endParaRPr lang="en-US" sz="2400">
              <a:latin typeface="Times New Roman" pitchFamily="18" charset="0"/>
              <a:cs typeface="Times New Roman" pitchFamily="18" charset="0"/>
            </a:endParaRPr>
          </a:p>
          <a:p>
            <a:pPr algn="just">
              <a:tabLst>
                <a:tab pos="1385888" algn="l"/>
              </a:tabLst>
            </a:pPr>
            <a:r>
              <a:rPr lang="en-US" sz="2400">
                <a:latin typeface="Times New Roman" pitchFamily="18" charset="0"/>
                <a:cs typeface="Times New Roman" pitchFamily="18" charset="0"/>
              </a:rPr>
              <a:t>- </a:t>
            </a:r>
            <a:r>
              <a:rPr lang="en-US" sz="2400" b="1">
                <a:latin typeface="Times New Roman" pitchFamily="18" charset="0"/>
                <a:cs typeface="Times New Roman" pitchFamily="18" charset="0"/>
              </a:rPr>
              <a:t>Tả bao quát</a:t>
            </a:r>
            <a:r>
              <a:rPr lang="en-US" sz="2400">
                <a:latin typeface="Times New Roman" pitchFamily="18" charset="0"/>
                <a:cs typeface="Times New Roman" pitchFamily="18" charset="0"/>
              </a:rPr>
              <a:t> quanh cảnh </a:t>
            </a:r>
          </a:p>
          <a:p>
            <a:pPr algn="just">
              <a:tabLst>
                <a:tab pos="1385888" algn="l"/>
              </a:tabLst>
            </a:pPr>
            <a:r>
              <a:rPr lang="en-US" sz="2400">
                <a:latin typeface="Times New Roman" pitchFamily="18" charset="0"/>
                <a:cs typeface="Times New Roman" pitchFamily="18" charset="0"/>
              </a:rPr>
              <a:t>- </a:t>
            </a:r>
            <a:r>
              <a:rPr lang="en-US" sz="2400" b="1">
                <a:latin typeface="Times New Roman" pitchFamily="18" charset="0"/>
                <a:cs typeface="Times New Roman" pitchFamily="18" charset="0"/>
              </a:rPr>
              <a:t>Tả cụ thể cảnh sinh hoạt theo trình tự </a:t>
            </a:r>
            <a:r>
              <a:rPr lang="en-US" sz="2400">
                <a:latin typeface="Times New Roman" pitchFamily="18" charset="0"/>
                <a:cs typeface="Times New Roman" pitchFamily="18" charset="0"/>
              </a:rPr>
              <a:t>(không gian, thời gian, hoạt động chính).</a:t>
            </a:r>
          </a:p>
          <a:p>
            <a:pPr algn="just">
              <a:tabLst>
                <a:tab pos="1385888" algn="l"/>
              </a:tabLst>
            </a:pPr>
            <a:r>
              <a:rPr lang="en-US" sz="2400">
                <a:latin typeface="Times New Roman" pitchFamily="18" charset="0"/>
                <a:cs typeface="Times New Roman" pitchFamily="18" charset="0"/>
              </a:rPr>
              <a:t>+ Tả hoạt động cụ thể của con người. Hoạt động nào là nổi bật. Chi tiết nào gây ấn tượng.</a:t>
            </a:r>
          </a:p>
          <a:p>
            <a:pPr algn="just">
              <a:tabLst>
                <a:tab pos="1385888" algn="l"/>
              </a:tabLst>
            </a:pPr>
            <a:r>
              <a:rPr lang="en-US" sz="2400">
                <a:latin typeface="Times New Roman" pitchFamily="18" charset="0"/>
                <a:cs typeface="Times New Roman" pitchFamily="18" charset="0"/>
              </a:rPr>
              <a:t>+ Thể hiện cảm xúc khi quan sát, khi chứng kiến hoặc tham gia cảnh sinh hoạt.</a:t>
            </a:r>
          </a:p>
          <a:p>
            <a:pPr algn="just">
              <a:tabLst>
                <a:tab pos="1385888" algn="l"/>
              </a:tabLst>
            </a:pPr>
            <a:r>
              <a:rPr lang="en-US" sz="2400">
                <a:latin typeface="Times New Roman" pitchFamily="18" charset="0"/>
                <a:cs typeface="Times New Roman" pitchFamily="18" charset="0"/>
              </a:rPr>
              <a:t>+ Sử dụng từ ngữ phù hợp để miêu tả cảnh sinh hoạt một cách rõ nét, sinh động.</a:t>
            </a:r>
          </a:p>
          <a:p>
            <a:pPr>
              <a:tabLst>
                <a:tab pos="1385888" algn="l"/>
              </a:tabLst>
            </a:pPr>
            <a:r>
              <a:rPr lang="en-US" sz="2400">
                <a:latin typeface="Times New Roman" pitchFamily="18" charset="0"/>
                <a:ea typeface="MS Mincho" pitchFamily="49" charset="-128"/>
              </a:rPr>
              <a:t>* Kết bài: Nêu suy nghĩ đánh giá của người viết</a:t>
            </a:r>
            <a:endParaRPr lang="en-US" sz="24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3" name="Picture 3"/>
          <p:cNvPicPr>
            <a:picLocks noChangeAspect="1"/>
          </p:cNvPicPr>
          <p:nvPr/>
        </p:nvPicPr>
        <p:blipFill>
          <a:blip r:embed="rId2"/>
          <a:srcRect/>
          <a:stretch>
            <a:fillRect/>
          </a:stretch>
        </p:blipFill>
        <p:spPr bwMode="auto">
          <a:xfrm>
            <a:off x="0" y="0"/>
            <a:ext cx="12196763" cy="6858000"/>
          </a:xfrm>
          <a:prstGeom prst="rect">
            <a:avLst/>
          </a:prstGeom>
          <a:noFill/>
          <a:ln w="9525">
            <a:noFill/>
            <a:miter lim="800000"/>
            <a:headEnd/>
            <a:tailEnd/>
          </a:ln>
        </p:spPr>
      </p:pic>
      <p:sp>
        <p:nvSpPr>
          <p:cNvPr id="5" name="Rectangle 4"/>
          <p:cNvSpPr>
            <a:spLocks noChangeArrowheads="1"/>
          </p:cNvSpPr>
          <p:nvPr/>
        </p:nvSpPr>
        <p:spPr bwMode="auto">
          <a:xfrm>
            <a:off x="2493963" y="1905000"/>
            <a:ext cx="7731125" cy="3048000"/>
          </a:xfrm>
          <a:prstGeom prst="rect">
            <a:avLst/>
          </a:prstGeom>
          <a:noFill/>
          <a:ln w="9525">
            <a:noFill/>
            <a:miter lim="800000"/>
            <a:headEnd/>
            <a:tailEnd/>
          </a:ln>
        </p:spPr>
        <p:txBody>
          <a:bodyPr>
            <a:spAutoFit/>
          </a:bodyPr>
          <a:lstStyle/>
          <a:p>
            <a:pPr>
              <a:tabLst>
                <a:tab pos="1385888" algn="l"/>
              </a:tabLst>
            </a:pPr>
            <a:r>
              <a:rPr lang="en-US" sz="3200" b="1">
                <a:latin typeface="Times New Roman" pitchFamily="18" charset="0"/>
                <a:ea typeface="MS Mincho" pitchFamily="49" charset="-128"/>
              </a:rPr>
              <a:t>3. Viết bài văn.</a:t>
            </a:r>
            <a:endParaRPr lang="en-US" sz="3200">
              <a:latin typeface="Times New Roman" pitchFamily="18" charset="0"/>
              <a:cs typeface="Times New Roman" pitchFamily="18" charset="0"/>
            </a:endParaRPr>
          </a:p>
          <a:p>
            <a:pPr>
              <a:tabLst>
                <a:tab pos="1385888" algn="l"/>
              </a:tabLst>
            </a:pPr>
            <a:r>
              <a:rPr lang="en-US" sz="3200" b="1">
                <a:latin typeface="Times New Roman" pitchFamily="18" charset="0"/>
                <a:ea typeface="MS Mincho" pitchFamily="49" charset="-128"/>
              </a:rPr>
              <a:t>4. Chỉnh sửa đoạn văn </a:t>
            </a:r>
            <a:r>
              <a:rPr lang="en-US" sz="3200">
                <a:latin typeface="Times New Roman" pitchFamily="18" charset="0"/>
                <a:ea typeface="MS Mincho" pitchFamily="49" charset="-128"/>
              </a:rPr>
              <a:t>(tự đánh giá đoạn văn theo bảng dưới)</a:t>
            </a:r>
            <a:endParaRPr lang="en-US" sz="3200">
              <a:latin typeface="Times New Roman" pitchFamily="18" charset="0"/>
              <a:cs typeface="Times New Roman" pitchFamily="18" charset="0"/>
            </a:endParaRPr>
          </a:p>
          <a:p>
            <a:pPr>
              <a:tabLst>
                <a:tab pos="1385888" algn="l"/>
              </a:tabLst>
            </a:pPr>
            <a:r>
              <a:rPr lang="en-US" sz="3200">
                <a:latin typeface="Times New Roman" pitchFamily="18" charset="0"/>
                <a:ea typeface="MS Mincho" pitchFamily="49" charset="-128"/>
              </a:rPr>
              <a:t>- Tự chỉnh sửa bằng cách bổ sung những chỗ còn thiếu hoặc chưa đúng.</a:t>
            </a:r>
            <a:endParaRPr lang="en-US" sz="3200">
              <a:latin typeface="Times New Roman" pitchFamily="18" charset="0"/>
              <a:cs typeface="Times New Roman" pitchFamily="18" charset="0"/>
            </a:endParaRPr>
          </a:p>
          <a:p>
            <a:pPr>
              <a:tabLst>
                <a:tab pos="1385888" algn="l"/>
              </a:tabLst>
            </a:pPr>
            <a:r>
              <a:rPr lang="en-US" sz="3200">
                <a:latin typeface="Times New Roman" pitchFamily="18" charset="0"/>
                <a:ea typeface="MS Mincho" pitchFamily="49" charset="-128"/>
              </a:rPr>
              <a:t>- Tự đánh giá và rút kinh nghiệm.</a:t>
            </a:r>
            <a:endParaRPr lang="en-US" sz="32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Picture 3"/>
          <p:cNvPicPr>
            <a:picLocks noChangeAspect="1"/>
          </p:cNvPicPr>
          <p:nvPr/>
        </p:nvPicPr>
        <p:blipFill>
          <a:blip r:embed="rId2"/>
          <a:srcRect/>
          <a:stretch>
            <a:fillRect/>
          </a:stretch>
        </p:blipFill>
        <p:spPr bwMode="auto">
          <a:xfrm>
            <a:off x="0" y="0"/>
            <a:ext cx="12196763" cy="6858000"/>
          </a:xfrm>
          <a:prstGeom prst="rect">
            <a:avLst/>
          </a:prstGeom>
          <a:noFill/>
          <a:ln w="9525">
            <a:noFill/>
            <a:miter lim="800000"/>
            <a:headEnd/>
            <a:tailEnd/>
          </a:ln>
        </p:spPr>
      </p:pic>
      <p:graphicFrame>
        <p:nvGraphicFramePr>
          <p:cNvPr id="2" name="Table 1"/>
          <p:cNvGraphicFramePr>
            <a:graphicFrameLocks noGrp="1"/>
          </p:cNvGraphicFramePr>
          <p:nvPr/>
        </p:nvGraphicFramePr>
        <p:xfrm>
          <a:off x="1685925" y="1350963"/>
          <a:ext cx="8825346" cy="4663440"/>
        </p:xfrm>
        <a:graphic>
          <a:graphicData uri="http://schemas.openxmlformats.org/drawingml/2006/table">
            <a:tbl>
              <a:tblPr firstRow="1" firstCol="1" bandRow="1" bandCol="1"/>
              <a:tblGrid>
                <a:gridCol w="3563821">
                  <a:extLst>
                    <a:ext uri="{9D8B030D-6E8A-4147-A177-3AD203B41FA5}"/>
                  </a:extLst>
                </a:gridCol>
                <a:gridCol w="5261525">
                  <a:extLst>
                    <a:ext uri="{9D8B030D-6E8A-4147-A177-3AD203B41FA5}"/>
                  </a:extLst>
                </a:gridCol>
              </a:tblGrid>
              <a:tr h="0">
                <a:tc>
                  <a:txBody>
                    <a:bodyPr/>
                    <a:lstStyle/>
                    <a:p>
                      <a:pPr algn="ctr">
                        <a:spcAft>
                          <a:spcPts val="0"/>
                        </a:spcAft>
                        <a:tabLst>
                          <a:tab pos="1386840" algn="l"/>
                        </a:tabLst>
                      </a:pPr>
                      <a:r>
                        <a:rPr lang="en-US" sz="1800" b="1" dirty="0" err="1">
                          <a:effectLst/>
                          <a:latin typeface="Times New Roman" panose="02020603050405020304" pitchFamily="18" charset="0"/>
                          <a:ea typeface="MS Mincho"/>
                        </a:rPr>
                        <a:t>Yêu</a:t>
                      </a:r>
                      <a:r>
                        <a:rPr lang="en-US" sz="1800" b="1" dirty="0">
                          <a:effectLst/>
                          <a:latin typeface="Times New Roman" panose="02020603050405020304" pitchFamily="18" charset="0"/>
                          <a:ea typeface="MS Mincho"/>
                        </a:rPr>
                        <a:t> </a:t>
                      </a:r>
                      <a:r>
                        <a:rPr lang="en-US" sz="1800" b="1" dirty="0" err="1">
                          <a:effectLst/>
                          <a:latin typeface="Times New Roman" panose="02020603050405020304" pitchFamily="18" charset="0"/>
                          <a:ea typeface="MS Mincho"/>
                        </a:rPr>
                        <a:t>cầu</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tabLst>
                          <a:tab pos="1386840" algn="l"/>
                        </a:tabLst>
                      </a:pPr>
                      <a:r>
                        <a:rPr lang="en-US" sz="1800" b="1">
                          <a:effectLst/>
                          <a:latin typeface="Times New Roman" panose="02020603050405020304" pitchFamily="18" charset="0"/>
                          <a:ea typeface="MS Mincho"/>
                        </a:rPr>
                        <a:t>Gợi ý chỉnh sửa</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extLst>
              </a:tr>
              <a:tr h="0">
                <a:tc>
                  <a:txBody>
                    <a:bodyPr/>
                    <a:lstStyle/>
                    <a:p>
                      <a:pPr>
                        <a:spcAft>
                          <a:spcPts val="0"/>
                        </a:spcAft>
                        <a:tabLst>
                          <a:tab pos="1386840" algn="l"/>
                        </a:tabLst>
                      </a:pPr>
                      <a:r>
                        <a:rPr lang="en-US" sz="1800" dirty="0" err="1">
                          <a:effectLst/>
                          <a:latin typeface="Times New Roman" panose="02020603050405020304" pitchFamily="18" charset="0"/>
                          <a:ea typeface="MS Mincho"/>
                        </a:rPr>
                        <a:t>Giới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thiệu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quang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chung</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spcAft>
                          <a:spcPts val="0"/>
                        </a:spcAft>
                        <a:tabLst>
                          <a:tab pos="1386840" algn="l"/>
                        </a:tabLst>
                      </a:pPr>
                      <a:r>
                        <a:rPr lang="en-US" sz="1800">
                          <a:effectLst/>
                          <a:latin typeface="Times New Roman" panose="02020603050405020304" pitchFamily="18" charset="0"/>
                          <a:ea typeface="MS Mincho"/>
                        </a:rPr>
                        <a:t>Chỉnh sửa, bổ sung nếu bài viết chưa Giới thiệu cảnh sinh hoạt và quang cảnh chung</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extLst>
              </a:tr>
              <a:tr h="0">
                <a:tc>
                  <a:txBody>
                    <a:bodyPr/>
                    <a:lstStyle/>
                    <a:p>
                      <a:pPr>
                        <a:spcAft>
                          <a:spcPts val="0"/>
                        </a:spcAft>
                        <a:tabLst>
                          <a:tab pos="1386840" algn="l"/>
                        </a:tabLst>
                      </a:pPr>
                      <a:r>
                        <a:rPr lang="en-US" sz="1800">
                          <a:effectLst/>
                          <a:latin typeface="Times New Roman" panose="02020603050405020304" pitchFamily="18" charset="0"/>
                          <a:ea typeface="MS Mincho"/>
                        </a:rPr>
                        <a:t> </a:t>
                      </a:r>
                      <a:endParaRPr lang="en-US" sz="18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800">
                          <a:effectLst/>
                          <a:latin typeface="Times New Roman" panose="02020603050405020304" pitchFamily="18" charset="0"/>
                          <a:ea typeface="MS Mincho"/>
                        </a:rPr>
                        <a:t>Tả hoạt động cụ thể của những người tham gia cảnh sinh hoạt. Cung cấp một số thông tin liên quan đến cảnh sinh hoạt.</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spcAft>
                          <a:spcPts val="0"/>
                        </a:spcAft>
                        <a:tabLst>
                          <a:tab pos="1386840" algn="l"/>
                        </a:tabLst>
                      </a:pPr>
                      <a:r>
                        <a:rPr lang="en-US" sz="1800" dirty="0" err="1">
                          <a:effectLst/>
                          <a:latin typeface="Times New Roman" panose="02020603050405020304" pitchFamily="18" charset="0"/>
                          <a:ea typeface="MS Mincho"/>
                        </a:rPr>
                        <a:t>Bổ</a:t>
                      </a:r>
                      <a:r>
                        <a:rPr lang="en-US" sz="1800" dirty="0">
                          <a:effectLst/>
                          <a:latin typeface="Times New Roman" panose="02020603050405020304" pitchFamily="18" charset="0"/>
                          <a:ea typeface="MS Mincho"/>
                        </a:rPr>
                        <a:t> sung </a:t>
                      </a:r>
                      <a:r>
                        <a:rPr lang="en-US" sz="1800" dirty="0" err="1">
                          <a:effectLst/>
                          <a:latin typeface="Times New Roman" panose="02020603050405020304" pitchFamily="18" charset="0"/>
                          <a:ea typeface="MS Mincho"/>
                        </a:rPr>
                        <a:t>các</a:t>
                      </a:r>
                      <a:r>
                        <a:rPr lang="en-US" sz="1800" dirty="0">
                          <a:effectLst/>
                          <a:latin typeface="Times New Roman" panose="02020603050405020304" pitchFamily="18" charset="0"/>
                          <a:ea typeface="MS Mincho"/>
                        </a:rPr>
                        <a:t> chi </a:t>
                      </a:r>
                      <a:r>
                        <a:rPr lang="en-US" sz="1800" dirty="0" err="1">
                          <a:effectLst/>
                          <a:latin typeface="Times New Roman" panose="02020603050405020304" pitchFamily="18" charset="0"/>
                          <a:ea typeface="MS Mincho"/>
                        </a:rPr>
                        <a:t>tiết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về</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các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động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cụ</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của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những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người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tham</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gia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nếu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cần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thêm</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các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thông</a:t>
                      </a:r>
                      <a:r>
                        <a:rPr lang="en-US" sz="1800" dirty="0">
                          <a:effectLst/>
                          <a:latin typeface="Times New Roman" panose="02020603050405020304" pitchFamily="18" charset="0"/>
                          <a:ea typeface="MS Mincho"/>
                        </a:rPr>
                        <a:t> tin </a:t>
                      </a:r>
                      <a:r>
                        <a:rPr lang="en-US" sz="1800" dirty="0" err="1">
                          <a:effectLst/>
                          <a:latin typeface="Times New Roman" panose="02020603050405020304" pitchFamily="18" charset="0"/>
                          <a:ea typeface="MS Mincho"/>
                        </a:rPr>
                        <a:t>về</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lịch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suer</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địa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lí</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văn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hóa</a:t>
                      </a:r>
                      <a:r>
                        <a:rPr lang="en-US" sz="1800" dirty="0">
                          <a:effectLst/>
                          <a:latin typeface="Times New Roman" panose="02020603050405020304" pitchFamily="18" charset="0"/>
                          <a:ea typeface="MS Mincho"/>
                        </a:rPr>
                        <a:t>...</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liên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quan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đến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extLst>
              </a:tr>
              <a:tr h="0">
                <a:tc>
                  <a:txBody>
                    <a:bodyPr/>
                    <a:lstStyle/>
                    <a:p>
                      <a:pPr>
                        <a:spcAft>
                          <a:spcPts val="0"/>
                        </a:spcAft>
                        <a:tabLst>
                          <a:tab pos="1386840" algn="l"/>
                        </a:tabLst>
                      </a:pPr>
                      <a:r>
                        <a:rPr lang="en-US" sz="1800">
                          <a:effectLst/>
                          <a:latin typeface="Times New Roman" panose="02020603050405020304" pitchFamily="18" charset="0"/>
                          <a:ea typeface="MS Mincho"/>
                        </a:rPr>
                        <a:t>Sử dụng các từ ngữ phù hợp để miêu tả một cách rõ nét, sinh động.</a:t>
                      </a:r>
                      <a:endParaRPr lang="en-US" sz="18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800">
                          <a:effectLst/>
                          <a:latin typeface="Times New Roman" panose="02020603050405020304" pitchFamily="18" charset="0"/>
                          <a:ea typeface="MS Mincho"/>
                        </a:rPr>
                        <a:t> </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spcAft>
                          <a:spcPts val="0"/>
                        </a:spcAft>
                        <a:tabLst>
                          <a:tab pos="1386840" algn="l"/>
                        </a:tabLst>
                      </a:pPr>
                      <a:r>
                        <a:rPr lang="en-US" sz="1800" dirty="0" err="1">
                          <a:effectLst/>
                          <a:latin typeface="Times New Roman" panose="02020603050405020304" pitchFamily="18" charset="0"/>
                          <a:ea typeface="MS Mincho"/>
                        </a:rPr>
                        <a:t>Đánh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dấu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những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từ</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ngữ</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miêu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tả</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Nếu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cần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hãy</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bổ</a:t>
                      </a:r>
                      <a:r>
                        <a:rPr lang="en-US" sz="1800" dirty="0">
                          <a:effectLst/>
                          <a:latin typeface="Times New Roman" panose="02020603050405020304" pitchFamily="18" charset="0"/>
                          <a:ea typeface="MS Mincho"/>
                        </a:rPr>
                        <a:t> sung </a:t>
                      </a:r>
                      <a:r>
                        <a:rPr lang="en-US" sz="1800" dirty="0" err="1">
                          <a:effectLst/>
                          <a:latin typeface="Times New Roman" panose="02020603050405020304" pitchFamily="18" charset="0"/>
                          <a:ea typeface="MS Mincho"/>
                        </a:rPr>
                        <a:t>để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hiện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lên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một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cách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rõ</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nét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động</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extLst>
              </a:tr>
              <a:tr h="0">
                <a:tc>
                  <a:txBody>
                    <a:bodyPr/>
                    <a:lstStyle/>
                    <a:p>
                      <a:pPr>
                        <a:spcAft>
                          <a:spcPts val="0"/>
                        </a:spcAft>
                        <a:tabLst>
                          <a:tab pos="1386840" algn="l"/>
                        </a:tabLst>
                      </a:pPr>
                      <a:r>
                        <a:rPr lang="en-US" sz="1800">
                          <a:effectLst/>
                          <a:latin typeface="Times New Roman" panose="02020603050405020304" pitchFamily="18" charset="0"/>
                          <a:ea typeface="MS Mincho"/>
                        </a:rPr>
                        <a:t>Thể hiện những cảm nghĩ của bản thân về cảnh sinh hoạt</a:t>
                      </a:r>
                      <a:endParaRPr lang="en-US" sz="18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800">
                          <a:effectLst/>
                          <a:latin typeface="Times New Roman" panose="02020603050405020304" pitchFamily="18" charset="0"/>
                          <a:ea typeface="MS Mincho"/>
                        </a:rPr>
                        <a:t> </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spcAft>
                          <a:spcPts val="0"/>
                        </a:spcAft>
                        <a:tabLst>
                          <a:tab pos="1386840" algn="l"/>
                        </a:tabLst>
                      </a:pPr>
                      <a:r>
                        <a:rPr lang="en-US" sz="1800" dirty="0" err="1">
                          <a:effectLst/>
                          <a:latin typeface="Times New Roman" panose="02020603050405020304" pitchFamily="18" charset="0"/>
                          <a:ea typeface="MS Mincho"/>
                        </a:rPr>
                        <a:t>Đánh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dấu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những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từ</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ngữ</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hiện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những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cảm</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nghĩ</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của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bản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thân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về</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Nếu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cần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hãy</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bổ</a:t>
                      </a:r>
                      <a:r>
                        <a:rPr lang="en-US" sz="1800" dirty="0">
                          <a:effectLst/>
                          <a:latin typeface="Times New Roman" panose="02020603050405020304" pitchFamily="18" charset="0"/>
                          <a:ea typeface="MS Mincho"/>
                        </a:rPr>
                        <a:t> sung.</a:t>
                      </a:r>
                      <a:endParaRPr lang="en-US" sz="1800" dirty="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800" dirty="0">
                          <a:effectLst/>
                          <a:latin typeface="Times New Roman" panose="02020603050405020304" pitchFamily="18" charset="0"/>
                          <a:ea typeface="MS Mincho"/>
                        </a:rPr>
                        <a:t> </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extLst>
              </a:tr>
              <a:tr h="0">
                <a:tc>
                  <a:txBody>
                    <a:bodyPr/>
                    <a:lstStyle/>
                    <a:p>
                      <a:pPr>
                        <a:spcAft>
                          <a:spcPts val="0"/>
                        </a:spcAft>
                        <a:tabLst>
                          <a:tab pos="1386840" algn="l"/>
                        </a:tabLst>
                      </a:pPr>
                      <a:r>
                        <a:rPr lang="en-US" sz="1800">
                          <a:effectLst/>
                          <a:latin typeface="Times New Roman" panose="02020603050405020304" pitchFamily="18" charset="0"/>
                          <a:ea typeface="MS Mincho"/>
                        </a:rPr>
                        <a:t>Đảm bảo yêu cầu về chính tả và diễn đạt</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5E0B3"/>
                    </a:solidFill>
                  </a:tcPr>
                </a:tc>
                <a:tc rowSpan="2">
                  <a:txBody>
                    <a:bodyPr/>
                    <a:lstStyle/>
                    <a:p>
                      <a:pPr>
                        <a:spcAft>
                          <a:spcPts val="0"/>
                        </a:spcAft>
                        <a:tabLst>
                          <a:tab pos="1386840" algn="l"/>
                        </a:tabLst>
                      </a:pPr>
                      <a:r>
                        <a:rPr lang="en-US" sz="1800" dirty="0" err="1">
                          <a:effectLst/>
                          <a:latin typeface="Times New Roman" panose="02020603050405020304" pitchFamily="18" charset="0"/>
                          <a:ea typeface="MS Mincho"/>
                        </a:rPr>
                        <a:t>Rà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soát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lỗi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chính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tả</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dùng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từ</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đặt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trong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chỉnh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sửa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nếu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phát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hiện</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extLst>
              </a:tr>
              <a:tr h="0">
                <a:tc>
                  <a:txBody>
                    <a:bodyPr/>
                    <a:lstStyle/>
                    <a:p>
                      <a:pPr algn="ctr">
                        <a:spcAft>
                          <a:spcPts val="0"/>
                        </a:spcAft>
                        <a:tabLst>
                          <a:tab pos="1386840" algn="l"/>
                        </a:tabLst>
                      </a:pPr>
                      <a:r>
                        <a:rPr lang="en-US" sz="1800" b="1" dirty="0">
                          <a:effectLst/>
                          <a:latin typeface="Times New Roman" panose="02020603050405020304" pitchFamily="18" charset="0"/>
                          <a:ea typeface="MS Mincho"/>
                        </a:rPr>
                        <a:t> </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extLst>
                  <a:ext uri="{0D108BD9-81ED-4DB2-BD59-A6C34878D82A}"/>
                </a:extLst>
              </a:tr>
            </a:tbl>
          </a:graphicData>
        </a:graphic>
      </p:graphicFrame>
      <p:sp>
        <p:nvSpPr>
          <p:cNvPr id="167962" name="Rectangle 2"/>
          <p:cNvSpPr>
            <a:spLocks noChangeArrowheads="1"/>
          </p:cNvSpPr>
          <p:nvPr/>
        </p:nvSpPr>
        <p:spPr bwMode="auto">
          <a:xfrm>
            <a:off x="2711450" y="771525"/>
            <a:ext cx="6773863" cy="739775"/>
          </a:xfrm>
          <a:prstGeom prst="rect">
            <a:avLst/>
          </a:prstGeom>
          <a:noFill/>
          <a:ln w="9525">
            <a:noFill/>
            <a:miter lim="800000"/>
            <a:headEnd/>
            <a:tailEnd/>
          </a:ln>
        </p:spPr>
        <p:txBody>
          <a:bodyPr>
            <a:spAutoFit/>
          </a:bodyPr>
          <a:lstStyle/>
          <a:p>
            <a:pPr algn="ctr">
              <a:tabLst>
                <a:tab pos="1385888" algn="l"/>
              </a:tabLst>
            </a:pPr>
            <a:r>
              <a:rPr lang="en-US" sz="2800" b="1">
                <a:latin typeface="Times New Roman" pitchFamily="18" charset="0"/>
                <a:ea typeface="MS Mincho" pitchFamily="49" charset="-128"/>
              </a:rPr>
              <a:t>Bảng kiểm tra bài văn tả cảnh sinh hoạt</a:t>
            </a:r>
            <a:endParaRPr lang="en-US" sz="2800">
              <a:latin typeface="Times New Roman" pitchFamily="18" charset="0"/>
              <a:cs typeface="Times New Roman" pitchFamily="18" charset="0"/>
            </a:endParaRPr>
          </a:p>
          <a:p>
            <a:pPr algn="ctr">
              <a:tabLst>
                <a:tab pos="1385888" algn="l"/>
              </a:tabLst>
            </a:pPr>
            <a:r>
              <a:rPr lang="en-US" sz="1400" b="1">
                <a:latin typeface="Times New Roman" pitchFamily="18" charset="0"/>
                <a:ea typeface="MS Mincho" pitchFamily="49" charset="-128"/>
              </a:rPr>
              <a:t> </a:t>
            </a:r>
            <a:endParaRPr lang="en-US" sz="1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1" name="Picture 3"/>
          <p:cNvPicPr>
            <a:picLocks noChangeAspect="1"/>
          </p:cNvPicPr>
          <p:nvPr/>
        </p:nvPicPr>
        <p:blipFill>
          <a:blip r:embed="rId2"/>
          <a:srcRect/>
          <a:stretch>
            <a:fillRect/>
          </a:stretch>
        </p:blipFill>
        <p:spPr bwMode="auto">
          <a:xfrm>
            <a:off x="0" y="0"/>
            <a:ext cx="12192000" cy="6796088"/>
          </a:xfrm>
          <a:prstGeom prst="rect">
            <a:avLst/>
          </a:prstGeom>
          <a:noFill/>
          <a:ln w="9525">
            <a:noFill/>
            <a:miter lim="800000"/>
            <a:headEnd/>
            <a:tailEnd/>
          </a:ln>
        </p:spPr>
      </p:pic>
      <p:sp>
        <p:nvSpPr>
          <p:cNvPr id="6" name="Rectangle 5"/>
          <p:cNvSpPr/>
          <p:nvPr/>
        </p:nvSpPr>
        <p:spPr>
          <a:xfrm>
            <a:off x="3722442" y="500063"/>
            <a:ext cx="3970832" cy="523220"/>
          </a:xfrm>
          <a:prstGeom prst="rect">
            <a:avLst/>
          </a:prstGeom>
        </p:spPr>
        <p:txBody>
          <a:bodyPr wrap="none">
            <a:spAutoFit/>
          </a:bodyPr>
          <a:lstStyle/>
          <a:p>
            <a:pPr algn="ctr" fontAlgn="auto">
              <a:spcBef>
                <a:spcPts val="0"/>
              </a:spcBef>
              <a:spcAft>
                <a:spcPts val="0"/>
              </a:spcAft>
              <a:tabLst>
                <a:tab pos="1386840" algn="l"/>
              </a:tabLst>
              <a:defRPr/>
            </a:pPr>
            <a:r>
              <a:rPr lang="en-US" sz="2800" b="1" dirty="0" err="1" smtClean="0">
                <a:solidFill>
                  <a:schemeClr val="accent6">
                    <a:lumMod val="50000"/>
                  </a:schemeClr>
                </a:solidFill>
                <a:latin typeface="Times New Roman" panose="02020603050405020304" pitchFamily="18" charset="0"/>
                <a:ea typeface="MS Mincho"/>
                <a:cs typeface="+mn-cs"/>
              </a:rPr>
              <a:t>Tiết</a:t>
            </a:r>
            <a:r>
              <a:rPr lang="en-US" sz="2800" b="1" dirty="0" smtClean="0">
                <a:solidFill>
                  <a:schemeClr val="accent6">
                    <a:lumMod val="50000"/>
                  </a:schemeClr>
                </a:solidFill>
                <a:latin typeface="Times New Roman" panose="02020603050405020304" pitchFamily="18" charset="0"/>
                <a:ea typeface="MS Mincho"/>
                <a:cs typeface="+mn-cs"/>
              </a:rPr>
              <a:t> 59: NÓI </a:t>
            </a:r>
            <a:r>
              <a:rPr lang="en-US" sz="2800" b="1" dirty="0">
                <a:solidFill>
                  <a:schemeClr val="accent6">
                    <a:lumMod val="50000"/>
                  </a:schemeClr>
                </a:solidFill>
                <a:latin typeface="Times New Roman" panose="02020603050405020304" pitchFamily="18" charset="0"/>
                <a:ea typeface="MS Mincho"/>
                <a:cs typeface="+mn-cs"/>
              </a:rPr>
              <a:t>VÀ NGHE </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851025" y="885825"/>
            <a:ext cx="8489950" cy="523875"/>
          </a:xfrm>
          <a:prstGeom prst="rect">
            <a:avLst/>
          </a:prstGeom>
        </p:spPr>
        <p:txBody>
          <a:bodyPr wrap="none">
            <a:spAutoFit/>
          </a:bodyPr>
          <a:lstStyle/>
          <a:p>
            <a:pPr>
              <a:tabLst>
                <a:tab pos="1385888" algn="l"/>
              </a:tabLst>
            </a:pPr>
            <a:r>
              <a:rPr lang="en-US" sz="2800" b="1">
                <a:solidFill>
                  <a:srgbClr val="203864"/>
                </a:solidFill>
                <a:latin typeface="Times New Roman" pitchFamily="18" charset="0"/>
                <a:cs typeface="Times New Roman" pitchFamily="18" charset="0"/>
              </a:rPr>
              <a:t>Chia sẻ về một trải nghiệm nơi em sống hoặc từng đến</a:t>
            </a:r>
          </a:p>
        </p:txBody>
      </p:sp>
      <p:sp>
        <p:nvSpPr>
          <p:cNvPr id="168964" name="Rectangle 7"/>
          <p:cNvSpPr>
            <a:spLocks noChangeArrowheads="1"/>
          </p:cNvSpPr>
          <p:nvPr/>
        </p:nvSpPr>
        <p:spPr bwMode="auto">
          <a:xfrm>
            <a:off x="3316288" y="1409700"/>
            <a:ext cx="5113337" cy="522288"/>
          </a:xfrm>
          <a:prstGeom prst="rect">
            <a:avLst/>
          </a:prstGeom>
          <a:noFill/>
          <a:ln w="9525">
            <a:noFill/>
            <a:miter lim="800000"/>
            <a:headEnd/>
            <a:tailEnd/>
          </a:ln>
        </p:spPr>
        <p:txBody>
          <a:bodyPr wrap="none">
            <a:spAutoFit/>
          </a:bodyPr>
          <a:lstStyle/>
          <a:p>
            <a:r>
              <a:rPr lang="pt-BR" sz="2800" b="1">
                <a:latin typeface="Times New Roman" pitchFamily="18" charset="0"/>
                <a:cs typeface="Times New Roman" pitchFamily="18" charset="0"/>
              </a:rPr>
              <a:t> HOẠT ĐỘNG 1: KHỞI ĐỘNG</a:t>
            </a:r>
            <a:endParaRPr lang="en-US" sz="2800">
              <a:latin typeface="Calibri" pitchFamily="34" charset="0"/>
            </a:endParaRPr>
          </a:p>
        </p:txBody>
      </p:sp>
      <p:sp>
        <p:nvSpPr>
          <p:cNvPr id="9" name="Cloud Callout 8"/>
          <p:cNvSpPr/>
          <p:nvPr/>
        </p:nvSpPr>
        <p:spPr>
          <a:xfrm>
            <a:off x="2271408" y="2133601"/>
            <a:ext cx="7203542" cy="2840181"/>
          </a:xfrm>
          <a:prstGeom prst="cloudCallou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 pos="269875" algn="l"/>
              </a:tabLst>
            </a:pPr>
            <a:r>
              <a:rPr lang="de-DE" sz="2800" i="1">
                <a:solidFill>
                  <a:srgbClr val="000000"/>
                </a:solidFill>
                <a:latin typeface="Times New Roman" pitchFamily="18" charset="0"/>
                <a:cs typeface="Times New Roman" pitchFamily="18" charset="0"/>
              </a:rPr>
              <a:t>Em đã có những trải nghiệm thú vị nào về nơi em sống hoặc em từng đến thăm không? Hãy chia sẻ với mọi người?</a:t>
            </a:r>
            <a:endParaRPr lang="en-US" sz="28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5"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2" name="TextBox 1"/>
          <p:cNvSpPr txBox="1"/>
          <p:nvPr/>
        </p:nvSpPr>
        <p:spPr>
          <a:xfrm>
            <a:off x="3575050" y="568325"/>
            <a:ext cx="3938588" cy="584200"/>
          </a:xfrm>
          <a:prstGeom prst="rect">
            <a:avLst/>
          </a:prstGeom>
          <a:noFill/>
        </p:spPr>
        <p:txBody>
          <a:bodyPr wrap="none">
            <a:spAutoFit/>
          </a:bodyPr>
          <a:lstStyle/>
          <a:p>
            <a:pPr fontAlgn="auto">
              <a:spcBef>
                <a:spcPts val="0"/>
              </a:spcBef>
              <a:spcAft>
                <a:spcPts val="0"/>
              </a:spcAft>
              <a:defRPr/>
            </a:pPr>
            <a:r>
              <a:rPr lang="en-US" sz="3200" b="1" dirty="0">
                <a:solidFill>
                  <a:schemeClr val="accent5">
                    <a:lumMod val="50000"/>
                  </a:schemeClr>
                </a:solidFill>
                <a:latin typeface="Times New Roman" panose="02020603050405020304" pitchFamily="18" charset="0"/>
                <a:cs typeface="Times New Roman" panose="02020603050405020304" pitchFamily="18" charset="0"/>
              </a:rPr>
              <a:t>CHUẨN BỊ BÀI NÓI</a:t>
            </a:r>
          </a:p>
        </p:txBody>
      </p:sp>
      <p:sp>
        <p:nvSpPr>
          <p:cNvPr id="169987" name="Rectangle 4"/>
          <p:cNvSpPr>
            <a:spLocks noChangeArrowheads="1"/>
          </p:cNvSpPr>
          <p:nvPr/>
        </p:nvSpPr>
        <p:spPr bwMode="auto">
          <a:xfrm>
            <a:off x="573088" y="1054100"/>
            <a:ext cx="3983037" cy="523875"/>
          </a:xfrm>
          <a:prstGeom prst="rect">
            <a:avLst/>
          </a:prstGeom>
          <a:noFill/>
          <a:ln w="9525">
            <a:noFill/>
            <a:miter lim="800000"/>
            <a:headEnd/>
            <a:tailEnd/>
          </a:ln>
        </p:spPr>
        <p:txBody>
          <a:bodyPr wrap="none">
            <a:spAutoFit/>
          </a:bodyPr>
          <a:lstStyle/>
          <a:p>
            <a:r>
              <a:rPr lang="en-US" sz="2800" b="1">
                <a:latin typeface="Times New Roman" pitchFamily="18" charset="0"/>
                <a:ea typeface="MS Mincho" pitchFamily="49" charset="-128"/>
              </a:rPr>
              <a:t>1. Chuẩn bị nội dung nói</a:t>
            </a:r>
            <a:endParaRPr lang="en-US" sz="2800">
              <a:latin typeface="Times New Roman" pitchFamily="18" charset="0"/>
              <a:cs typeface="Times New Roman" pitchFamily="18" charset="0"/>
            </a:endParaRPr>
          </a:p>
        </p:txBody>
      </p:sp>
      <p:sp>
        <p:nvSpPr>
          <p:cNvPr id="10" name="Line Callout 2 (Border and Accent Bar) 9"/>
          <p:cNvSpPr/>
          <p:nvPr/>
        </p:nvSpPr>
        <p:spPr>
          <a:xfrm>
            <a:off x="7429500" y="1677988"/>
            <a:ext cx="3765550" cy="1257300"/>
          </a:xfrm>
          <a:prstGeom prst="accentBorderCallout2">
            <a:avLst>
              <a:gd name="adj1" fmla="val 24260"/>
              <a:gd name="adj2" fmla="val -5021"/>
              <a:gd name="adj3" fmla="val 24260"/>
              <a:gd name="adj4" fmla="val -16667"/>
              <a:gd name="adj5" fmla="val 61812"/>
              <a:gd name="adj6" fmla="val -31213"/>
            </a:avLst>
          </a:prstGeom>
          <a:ln w="28575"/>
        </p:spPr>
        <p:style>
          <a:lnRef idx="2">
            <a:schemeClr val="accent6">
              <a:shade val="50000"/>
            </a:schemeClr>
          </a:lnRef>
          <a:fillRef idx="1">
            <a:schemeClr val="accent6"/>
          </a:fillRef>
          <a:effectRef idx="0">
            <a:schemeClr val="accent6"/>
          </a:effectRef>
          <a:fontRef idx="minor">
            <a:schemeClr val="lt1"/>
          </a:fontRef>
        </p:style>
        <p:txBody>
          <a:bodyPr anchor="ctr"/>
          <a:lstStyle/>
          <a:p>
            <a:pPr fontAlgn="auto">
              <a:spcBef>
                <a:spcPts val="0"/>
              </a:spcBef>
              <a:spcAft>
                <a:spcPts val="0"/>
              </a:spcAft>
              <a:defRPr/>
            </a:pPr>
            <a:r>
              <a:rPr lang="en-US" sz="3200" dirty="0" err="1">
                <a:latin typeface="Times New Roman" panose="02020603050405020304" pitchFamily="18" charset="0"/>
                <a:ea typeface="MS Mincho"/>
              </a:rPr>
              <a:t>Người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nghe</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là</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ai</a:t>
            </a:r>
            <a:r>
              <a:rPr lang="en-US" sz="3200" dirty="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p:txBody>
      </p:sp>
      <p:sp>
        <p:nvSpPr>
          <p:cNvPr id="11" name="Line Callout 2 (Border and Accent Bar) 10"/>
          <p:cNvSpPr/>
          <p:nvPr/>
        </p:nvSpPr>
        <p:spPr>
          <a:xfrm>
            <a:off x="573088" y="1820863"/>
            <a:ext cx="3508375" cy="1200150"/>
          </a:xfrm>
          <a:prstGeom prst="accentBorderCallout2">
            <a:avLst>
              <a:gd name="adj1" fmla="val 19856"/>
              <a:gd name="adj2" fmla="val 107926"/>
              <a:gd name="adj3" fmla="val 21012"/>
              <a:gd name="adj4" fmla="val 125739"/>
              <a:gd name="adj5" fmla="val 52321"/>
              <a:gd name="adj6" fmla="val 134188"/>
            </a:avLst>
          </a:prstGeom>
          <a:ln w="28575"/>
        </p:spPr>
        <p:style>
          <a:lnRef idx="1">
            <a:schemeClr val="accent6"/>
          </a:lnRef>
          <a:fillRef idx="3">
            <a:schemeClr val="accent6"/>
          </a:fillRef>
          <a:effectRef idx="2">
            <a:schemeClr val="accent6"/>
          </a:effectRef>
          <a:fontRef idx="minor">
            <a:schemeClr val="lt1"/>
          </a:fontRef>
        </p:style>
        <p:txBody>
          <a:bodyPr anchor="ctr"/>
          <a:lstStyle/>
          <a:p>
            <a:pPr fontAlgn="auto">
              <a:spcBef>
                <a:spcPts val="0"/>
              </a:spcBef>
              <a:spcAft>
                <a:spcPts val="0"/>
              </a:spcAft>
              <a:defRPr/>
            </a:pPr>
            <a:r>
              <a:rPr lang="en-US" sz="3200" dirty="0" err="1">
                <a:latin typeface="Times New Roman" panose="02020603050405020304" pitchFamily="18" charset="0"/>
                <a:ea typeface="MS Mincho"/>
              </a:rPr>
              <a:t>Bài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nói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nhằm</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mục</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đích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gì</a:t>
            </a:r>
            <a:r>
              <a:rPr lang="en-US" sz="3200" dirty="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p:txBody>
      </p:sp>
      <p:sp>
        <p:nvSpPr>
          <p:cNvPr id="12" name="Line Callout 2 (Border and Accent Bar) 11"/>
          <p:cNvSpPr/>
          <p:nvPr/>
        </p:nvSpPr>
        <p:spPr>
          <a:xfrm>
            <a:off x="7513638" y="4019550"/>
            <a:ext cx="3765550" cy="1257300"/>
          </a:xfrm>
          <a:prstGeom prst="accentBorderCallout2">
            <a:avLst>
              <a:gd name="adj1" fmla="val 71643"/>
              <a:gd name="adj2" fmla="val -6493"/>
              <a:gd name="adj3" fmla="val 72745"/>
              <a:gd name="adj4" fmla="val -28810"/>
              <a:gd name="adj5" fmla="val 32060"/>
              <a:gd name="adj6" fmla="val -35996"/>
            </a:avLst>
          </a:prstGeom>
          <a:ln w="28575"/>
        </p:spPr>
        <p:style>
          <a:lnRef idx="2">
            <a:schemeClr val="accent6">
              <a:shade val="50000"/>
            </a:schemeClr>
          </a:lnRef>
          <a:fillRef idx="1">
            <a:schemeClr val="accent6"/>
          </a:fillRef>
          <a:effectRef idx="0">
            <a:schemeClr val="accent6"/>
          </a:effectRef>
          <a:fontRef idx="minor">
            <a:schemeClr val="lt1"/>
          </a:fontRef>
        </p:style>
        <p:txBody>
          <a:bodyPr anchor="ctr"/>
          <a:lstStyle/>
          <a:p>
            <a:pPr fontAlgn="auto">
              <a:spcBef>
                <a:spcPts val="0"/>
              </a:spcBef>
              <a:spcAft>
                <a:spcPts val="0"/>
              </a:spcAft>
              <a:defRPr/>
            </a:pPr>
            <a:r>
              <a:rPr lang="en-US" sz="3200" dirty="0" err="1">
                <a:latin typeface="Times New Roman" panose="02020603050405020304" pitchFamily="18" charset="0"/>
                <a:ea typeface="MS Mincho"/>
              </a:rPr>
              <a:t>Em</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dự</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định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trình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bày</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trong</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bao</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nhiêu</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phút</a:t>
            </a:r>
            <a:r>
              <a:rPr lang="en-US" sz="3200" dirty="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p:txBody>
      </p:sp>
      <p:sp>
        <p:nvSpPr>
          <p:cNvPr id="13" name="Line Callout 2 (Border and Accent Bar) 12"/>
          <p:cNvSpPr/>
          <p:nvPr/>
        </p:nvSpPr>
        <p:spPr>
          <a:xfrm>
            <a:off x="465138" y="4186238"/>
            <a:ext cx="3508375" cy="1200150"/>
          </a:xfrm>
          <a:prstGeom prst="accentBorderCallout2">
            <a:avLst>
              <a:gd name="adj1" fmla="val 62575"/>
              <a:gd name="adj2" fmla="val 107926"/>
              <a:gd name="adj3" fmla="val 62576"/>
              <a:gd name="adj4" fmla="val 134032"/>
              <a:gd name="adj5" fmla="val 23457"/>
              <a:gd name="adj6" fmla="val 142087"/>
            </a:avLst>
          </a:prstGeom>
          <a:ln w="28575"/>
        </p:spPr>
        <p:style>
          <a:lnRef idx="2">
            <a:schemeClr val="accent6">
              <a:shade val="50000"/>
            </a:schemeClr>
          </a:lnRef>
          <a:fillRef idx="1">
            <a:schemeClr val="accent6"/>
          </a:fillRef>
          <a:effectRef idx="0">
            <a:schemeClr val="accent6"/>
          </a:effectRef>
          <a:fontRef idx="minor">
            <a:schemeClr val="lt1"/>
          </a:fontRef>
        </p:style>
        <p:txBody>
          <a:bodyPr anchor="ctr"/>
          <a:lstStyle/>
          <a:p>
            <a:pPr fontAlgn="auto">
              <a:spcBef>
                <a:spcPts val="0"/>
              </a:spcBef>
              <a:spcAft>
                <a:spcPts val="0"/>
              </a:spcAft>
              <a:defRPr/>
            </a:pPr>
            <a:r>
              <a:rPr lang="en-US" sz="2800" dirty="0" err="1">
                <a:latin typeface="Times New Roman" panose="02020603050405020304" pitchFamily="18" charset="0"/>
                <a:ea typeface="MS Mincho"/>
              </a:rPr>
              <a:t>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chọn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không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nào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thực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nói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a:blip r:embed="rId3">
            <a:extLst/>
          </a:blip>
          <a:stretch>
            <a:fillRect/>
          </a:stretch>
        </p:blipFill>
        <p:spPr>
          <a:xfrm>
            <a:off x="4505033" y="2524990"/>
            <a:ext cx="2602347" cy="1870364"/>
          </a:xfrm>
          <a:prstGeom prst="rect">
            <a:avLst/>
          </a:prstGeom>
          <a:solidFill>
            <a:schemeClr val="accent2">
              <a:lumMod val="60000"/>
              <a:lumOff val="40000"/>
            </a:schemeClr>
          </a:solidFill>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09"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1010"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1011" name="Rectangle 4"/>
          <p:cNvSpPr>
            <a:spLocks noChangeArrowheads="1"/>
          </p:cNvSpPr>
          <p:nvPr/>
        </p:nvSpPr>
        <p:spPr bwMode="auto">
          <a:xfrm>
            <a:off x="573088" y="1054100"/>
            <a:ext cx="398303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3" name="Rectangle 2"/>
          <p:cNvSpPr>
            <a:spLocks noChangeArrowheads="1"/>
          </p:cNvSpPr>
          <p:nvPr/>
        </p:nvSpPr>
        <p:spPr bwMode="auto">
          <a:xfrm>
            <a:off x="573088" y="1577975"/>
            <a:ext cx="9185275" cy="522288"/>
          </a:xfrm>
          <a:prstGeom prst="rect">
            <a:avLst/>
          </a:prstGeom>
          <a:noFill/>
          <a:ln w="9525">
            <a:noFill/>
            <a:miter lim="800000"/>
            <a:headEnd/>
            <a:tailEnd/>
          </a:ln>
        </p:spPr>
        <p:txBody>
          <a:bodyPr wrap="none">
            <a:spAutoFit/>
          </a:bodyPr>
          <a:lstStyle/>
          <a:p>
            <a:r>
              <a:rPr lang="en-US" sz="2800" b="1">
                <a:latin typeface="Times New Roman" pitchFamily="18" charset="0"/>
                <a:ea typeface="MS Mincho" pitchFamily="49" charset="-128"/>
              </a:rPr>
              <a:t>Bước 1: Người nghe, mục đích, không gian và thời gia nói</a:t>
            </a:r>
            <a:r>
              <a:rPr lang="en-US" sz="2800">
                <a:latin typeface="Times New Roman" pitchFamily="18" charset="0"/>
                <a:ea typeface="MS Mincho" pitchFamily="49" charset="-128"/>
              </a:rPr>
              <a:t> .</a:t>
            </a:r>
            <a:endParaRPr lang="en-US" sz="2800">
              <a:latin typeface="Times New Roman" pitchFamily="18" charset="0"/>
              <a:cs typeface="Times New Roman" pitchFamily="18" charset="0"/>
            </a:endParaRPr>
          </a:p>
        </p:txBody>
      </p:sp>
      <p:sp>
        <p:nvSpPr>
          <p:cNvPr id="6" name="Rectangle 5"/>
          <p:cNvSpPr>
            <a:spLocks noChangeArrowheads="1"/>
          </p:cNvSpPr>
          <p:nvPr/>
        </p:nvSpPr>
        <p:spPr bwMode="auto">
          <a:xfrm>
            <a:off x="573088" y="2100263"/>
            <a:ext cx="10525125" cy="3970337"/>
          </a:xfrm>
          <a:prstGeom prst="rect">
            <a:avLst/>
          </a:prstGeom>
          <a:noFill/>
          <a:ln w="9525">
            <a:noFill/>
            <a:miter lim="800000"/>
            <a:headEnd/>
            <a:tailEnd/>
          </a:ln>
        </p:spPr>
        <p:txBody>
          <a:bodyPr>
            <a:spAutoFit/>
          </a:bodyPr>
          <a:lstStyle/>
          <a:p>
            <a:r>
              <a:rPr lang="en-US" sz="2800" b="1">
                <a:latin typeface="Times New Roman" pitchFamily="18" charset="0"/>
                <a:ea typeface="MS Mincho" pitchFamily="49" charset="-128"/>
              </a:rPr>
              <a:t>Bước 2: Chuẩn bị nội dung nói </a:t>
            </a:r>
            <a:endParaRPr lang="en-US" sz="2800">
              <a:latin typeface="Times New Roman" pitchFamily="18" charset="0"/>
              <a:cs typeface="Times New Roman" pitchFamily="18" charset="0"/>
            </a:endParaRPr>
          </a:p>
          <a:p>
            <a:r>
              <a:rPr lang="en-US" sz="2800" b="1">
                <a:latin typeface="Times New Roman" pitchFamily="18" charset="0"/>
                <a:ea typeface="MS Mincho" pitchFamily="49" charset="-128"/>
              </a:rPr>
              <a:t>- Xác định đề tài: </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về khung cảnh thiên nhiên</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một cảnh sinh hoạt</a:t>
            </a:r>
            <a:endParaRPr lang="en-US" sz="2800">
              <a:latin typeface="Times New Roman" pitchFamily="18" charset="0"/>
              <a:cs typeface="Times New Roman" pitchFamily="18" charset="0"/>
            </a:endParaRPr>
          </a:p>
          <a:p>
            <a:r>
              <a:rPr lang="en-US" sz="2800" b="1">
                <a:latin typeface="Times New Roman" pitchFamily="18" charset="0"/>
                <a:ea typeface="MS Mincho" pitchFamily="49" charset="-128"/>
              </a:rPr>
              <a:t>- Các ý cần phải nói và sắp xếp theo trình tự phù hợp:</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Giới thiệu được trải nghiệm thú vị của bản thân.</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Hoàn cảnh dẫn đến trải nghiệm em muốn chia sẻ (đi đến trường, dạo phố, hoặc cùng người thân tham gia nhân một lần về quê, hay một chuyến du lịch...).</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Effect transition="in" filter="fade">
                                      <p:cBhvr>
                                        <p:cTn id="49" dur="1000"/>
                                        <p:tgtEl>
                                          <p:spTgt spid="6">
                                            <p:txEl>
                                              <p:pRg st="5" end="5"/>
                                            </p:txEl>
                                          </p:spTgt>
                                        </p:tgtEl>
                                      </p:cBhvr>
                                    </p:animEffect>
                                    <p:anim calcmode="lin" valueType="num">
                                      <p:cBhvr>
                                        <p:cTn id="5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6" end="6"/>
                                            </p:txEl>
                                          </p:spTgt>
                                        </p:tgtEl>
                                        <p:attrNameLst>
                                          <p:attrName>style.visibility</p:attrName>
                                        </p:attrNameLst>
                                      </p:cBhvr>
                                      <p:to>
                                        <p:strVal val="visible"/>
                                      </p:to>
                                    </p:set>
                                    <p:animEffect transition="in" filter="fade">
                                      <p:cBhvr>
                                        <p:cTn id="56" dur="1000"/>
                                        <p:tgtEl>
                                          <p:spTgt spid="6">
                                            <p:txEl>
                                              <p:pRg st="6" end="6"/>
                                            </p:txEl>
                                          </p:spTgt>
                                        </p:tgtEl>
                                      </p:cBhvr>
                                    </p:animEffect>
                                    <p:anim calcmode="lin" valueType="num">
                                      <p:cBhvr>
                                        <p:cTn id="57"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3"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2034"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2035" name="Rectangle 4"/>
          <p:cNvSpPr>
            <a:spLocks noChangeArrowheads="1"/>
          </p:cNvSpPr>
          <p:nvPr/>
        </p:nvSpPr>
        <p:spPr bwMode="auto">
          <a:xfrm>
            <a:off x="573088" y="1054100"/>
            <a:ext cx="398303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3" name="Rectangle 2"/>
          <p:cNvSpPr>
            <a:spLocks noChangeArrowheads="1"/>
          </p:cNvSpPr>
          <p:nvPr/>
        </p:nvSpPr>
        <p:spPr bwMode="auto">
          <a:xfrm>
            <a:off x="573088" y="1577975"/>
            <a:ext cx="9185275"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Bước 1: Người nghe, mục đích, không gian và thời gia nói</a:t>
            </a:r>
            <a:r>
              <a:rPr lang="en-US" sz="2800">
                <a:solidFill>
                  <a:srgbClr val="000000"/>
                </a:solidFill>
                <a:latin typeface="Times New Roman" pitchFamily="18" charset="0"/>
                <a:ea typeface="MS Mincho" pitchFamily="49" charset="-128"/>
              </a:rPr>
              <a:t> .</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573088" y="2100263"/>
            <a:ext cx="10525125"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ea typeface="MS Mincho" pitchFamily="49" charset="-128"/>
              </a:rPr>
              <a:t>Bước 2: Chuẩn bị nội dung nói </a:t>
            </a:r>
            <a:endParaRPr lang="en-US" sz="2800">
              <a:solidFill>
                <a:srgbClr val="000000"/>
              </a:solidFill>
              <a:latin typeface="Times New Roman" pitchFamily="18" charset="0"/>
              <a:cs typeface="Times New Roman" pitchFamily="18" charset="0"/>
            </a:endParaRPr>
          </a:p>
        </p:txBody>
      </p:sp>
      <p:sp>
        <p:nvSpPr>
          <p:cNvPr id="7" name="Rectangle 6"/>
          <p:cNvSpPr>
            <a:spLocks noChangeArrowheads="1"/>
          </p:cNvSpPr>
          <p:nvPr/>
        </p:nvSpPr>
        <p:spPr bwMode="auto">
          <a:xfrm>
            <a:off x="573088" y="2568575"/>
            <a:ext cx="10426700" cy="3694113"/>
          </a:xfrm>
          <a:prstGeom prst="rect">
            <a:avLst/>
          </a:prstGeom>
          <a:noFill/>
          <a:ln w="9525">
            <a:noFill/>
            <a:miter lim="800000"/>
            <a:headEnd/>
            <a:tailEnd/>
          </a:ln>
        </p:spPr>
        <p:txBody>
          <a:bodyPr>
            <a:spAutoFit/>
          </a:bodyPr>
          <a:lstStyle/>
          <a:p>
            <a:r>
              <a:rPr lang="en-US" sz="2800">
                <a:latin typeface="Times New Roman" pitchFamily="18" charset="0"/>
                <a:ea typeface="MS Mincho" pitchFamily="49" charset="-128"/>
              </a:rPr>
              <a:t>+ Tả khung cảnh thiên nhiên mà em quan sát được (cảnh đó như thế nào: nhộn nhip hay yên tĩnh, náo nhiệt hay bình lặng, hiện đại hay hoang sơ...).</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Nêu ra những trải nghiệm và ấn tượng nổi bật của em về khung cảnh nổi bật nơi em đến.</a:t>
            </a:r>
            <a:endParaRPr lang="en-US" sz="2800">
              <a:latin typeface="Times New Roman" pitchFamily="18" charset="0"/>
              <a:cs typeface="Times New Roman" pitchFamily="18" charset="0"/>
            </a:endParaRPr>
          </a:p>
          <a:p>
            <a:pPr>
              <a:spcAft>
                <a:spcPts val="1200"/>
              </a:spcAft>
            </a:pPr>
            <a:r>
              <a:rPr lang="en-US" sz="2800" b="1">
                <a:latin typeface="Times New Roman" pitchFamily="18" charset="0"/>
                <a:cs typeface="Calibri" pitchFamily="34" charset="0"/>
              </a:rPr>
              <a:t> + </a:t>
            </a:r>
            <a:r>
              <a:rPr lang="vi-VN" sz="2800" b="1">
                <a:latin typeface="Times New Roman" pitchFamily="18" charset="0"/>
                <a:cs typeface="Calibri" pitchFamily="34" charset="0"/>
              </a:rPr>
              <a:t>Chuẩn bị các tư liệu, tranh ảnh </a:t>
            </a:r>
            <a:r>
              <a:rPr lang="vi-VN" sz="2800">
                <a:latin typeface="Times New Roman" pitchFamily="18" charset="0"/>
                <a:cs typeface="Calibri" pitchFamily="34" charset="0"/>
              </a:rPr>
              <a:t>liên quan đến trải nghiệm sẽ kể.</a:t>
            </a:r>
            <a:endParaRPr lang="en-US" sz="2800">
              <a:latin typeface="Times New Roman" pitchFamily="18" charset="0"/>
              <a:cs typeface="Calibri" pitchFamily="34" charset="0"/>
            </a:endParaRPr>
          </a:p>
          <a:p>
            <a:pPr>
              <a:spcAft>
                <a:spcPts val="1200"/>
              </a:spcAft>
            </a:pPr>
            <a:r>
              <a:rPr lang="vi-VN" sz="2800">
                <a:latin typeface="Times New Roman" pitchFamily="18" charset="0"/>
                <a:cs typeface="Calibri" pitchFamily="34" charset="0"/>
              </a:rPr>
              <a:t>+ </a:t>
            </a:r>
            <a:r>
              <a:rPr lang="vi-VN" sz="2800" b="1">
                <a:latin typeface="Times New Roman" pitchFamily="18" charset="0"/>
                <a:cs typeface="Calibri" pitchFamily="34" charset="0"/>
              </a:rPr>
              <a:t>Nêu lên cảm xúc, suy nghĩ hoặc bài học</a:t>
            </a:r>
            <a:r>
              <a:rPr lang="vi-VN" sz="2800">
                <a:latin typeface="Times New Roman" pitchFamily="18" charset="0"/>
                <a:cs typeface="Calibri" pitchFamily="34" charset="0"/>
              </a:rPr>
              <a:t> em rút ra từ trải nghiệm đáng nhớ đó.</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1000"/>
                                        <p:tgtEl>
                                          <p:spTgt spid="7">
                                            <p:txEl>
                                              <p:pRg st="1" end="1"/>
                                            </p:txEl>
                                          </p:spTgt>
                                        </p:tgtEl>
                                      </p:cBhvr>
                                    </p:animEffect>
                                    <p:anim calcmode="lin" valueType="num">
                                      <p:cBhvr>
                                        <p:cTn id="2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Effect transition="in" filter="fade">
                                      <p:cBhvr>
                                        <p:cTn id="35" dur="1000"/>
                                        <p:tgtEl>
                                          <p:spTgt spid="7">
                                            <p:txEl>
                                              <p:pRg st="2" end="2"/>
                                            </p:txEl>
                                          </p:spTgt>
                                        </p:tgtEl>
                                      </p:cBhvr>
                                    </p:animEffect>
                                    <p:anim calcmode="lin" valueType="num">
                                      <p:cBhvr>
                                        <p:cTn id="36"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fade">
                                      <p:cBhvr>
                                        <p:cTn id="42" dur="1000"/>
                                        <p:tgtEl>
                                          <p:spTgt spid="7">
                                            <p:txEl>
                                              <p:pRg st="3" end="3"/>
                                            </p:txEl>
                                          </p:spTgt>
                                        </p:tgtEl>
                                      </p:cBhvr>
                                    </p:animEffect>
                                    <p:anim calcmode="lin" valueType="num">
                                      <p:cBhvr>
                                        <p:cTn id="43"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7"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3058"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3059" name="Rectangle 4"/>
          <p:cNvSpPr>
            <a:spLocks noChangeArrowheads="1"/>
          </p:cNvSpPr>
          <p:nvPr/>
        </p:nvSpPr>
        <p:spPr bwMode="auto">
          <a:xfrm>
            <a:off x="573088" y="1054100"/>
            <a:ext cx="398303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3" name="Rectangle 2"/>
          <p:cNvSpPr>
            <a:spLocks noChangeArrowheads="1"/>
          </p:cNvSpPr>
          <p:nvPr/>
        </p:nvSpPr>
        <p:spPr bwMode="auto">
          <a:xfrm>
            <a:off x="573088" y="1577975"/>
            <a:ext cx="9185275"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Bước 1: Người nghe, mục đích, không gian và thời gia nói</a:t>
            </a:r>
            <a:r>
              <a:rPr lang="en-US" sz="2800">
                <a:solidFill>
                  <a:srgbClr val="000000"/>
                </a:solidFill>
                <a:latin typeface="Times New Roman" pitchFamily="18" charset="0"/>
                <a:ea typeface="MS Mincho" pitchFamily="49" charset="-128"/>
              </a:rPr>
              <a:t> .</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573088" y="2100263"/>
            <a:ext cx="10525125"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ea typeface="MS Mincho" pitchFamily="49" charset="-128"/>
              </a:rPr>
              <a:t>Bước 2: Chuẩn bị nội dung nói </a:t>
            </a:r>
            <a:endParaRPr lang="en-US" sz="2800">
              <a:solidFill>
                <a:srgbClr val="000000"/>
              </a:solidFill>
              <a:latin typeface="Times New Roman" pitchFamily="18" charset="0"/>
              <a:cs typeface="Times New Roman" pitchFamily="18" charset="0"/>
            </a:endParaRPr>
          </a:p>
        </p:txBody>
      </p:sp>
      <p:sp>
        <p:nvSpPr>
          <p:cNvPr id="8" name="Rectangle 7"/>
          <p:cNvSpPr>
            <a:spLocks noChangeArrowheads="1"/>
          </p:cNvSpPr>
          <p:nvPr/>
        </p:nvSpPr>
        <p:spPr bwMode="auto">
          <a:xfrm>
            <a:off x="573088" y="2624138"/>
            <a:ext cx="10525125" cy="1816100"/>
          </a:xfrm>
          <a:prstGeom prst="rect">
            <a:avLst/>
          </a:prstGeom>
          <a:noFill/>
          <a:ln w="9525">
            <a:noFill/>
            <a:miter lim="800000"/>
            <a:headEnd/>
            <a:tailEnd/>
          </a:ln>
        </p:spPr>
        <p:txBody>
          <a:bodyPr>
            <a:spAutoFit/>
          </a:bodyPr>
          <a:lstStyle/>
          <a:p>
            <a:r>
              <a:rPr lang="en-US" sz="2800" b="1">
                <a:latin typeface="Times New Roman" pitchFamily="18" charset="0"/>
                <a:ea typeface="MS Mincho" pitchFamily="49" charset="-128"/>
              </a:rPr>
              <a:t>Bước 3: Luyện tập và trình bày.</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Để trình bày tốt, em hãy luyện tập trước ( trình bày một mình hoặc trước bạn bè, người thân).</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Cách nói: tự nhiên, gần gũi, chia sẻ, giãi bày.</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fade">
                                      <p:cBhvr>
                                        <p:cTn id="28" dur="1000"/>
                                        <p:tgtEl>
                                          <p:spTgt spid="8">
                                            <p:txEl>
                                              <p:pRg st="1" end="1"/>
                                            </p:txEl>
                                          </p:spTgt>
                                        </p:tgtEl>
                                      </p:cBhvr>
                                    </p:animEffect>
                                    <p:anim calcmode="lin" valueType="num">
                                      <p:cBhvr>
                                        <p:cTn id="2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fade">
                                      <p:cBhvr>
                                        <p:cTn id="35" dur="1000"/>
                                        <p:tgtEl>
                                          <p:spTgt spid="8">
                                            <p:txEl>
                                              <p:pRg st="2" end="2"/>
                                            </p:txEl>
                                          </p:spTgt>
                                        </p:tgtEl>
                                      </p:cBhvr>
                                    </p:animEffect>
                                    <p:anim calcmode="lin" valueType="num">
                                      <p:cBhvr>
                                        <p:cTn id="3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1"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4082"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4083" name="Rectangle 4"/>
          <p:cNvSpPr>
            <a:spLocks noChangeArrowheads="1"/>
          </p:cNvSpPr>
          <p:nvPr/>
        </p:nvSpPr>
        <p:spPr bwMode="auto">
          <a:xfrm>
            <a:off x="527050" y="890588"/>
            <a:ext cx="3981450"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174084" name="Rectangle 6"/>
          <p:cNvSpPr>
            <a:spLocks noChangeArrowheads="1"/>
          </p:cNvSpPr>
          <p:nvPr/>
        </p:nvSpPr>
        <p:spPr bwMode="auto">
          <a:xfrm>
            <a:off x="527050" y="1354138"/>
            <a:ext cx="6096000" cy="954087"/>
          </a:xfrm>
          <a:prstGeom prst="rect">
            <a:avLst/>
          </a:prstGeom>
          <a:noFill/>
          <a:ln w="9525">
            <a:noFill/>
            <a:miter lim="800000"/>
            <a:headEnd/>
            <a:tailEnd/>
          </a:ln>
        </p:spPr>
        <p:txBody>
          <a:bodyPr>
            <a:spAutoFit/>
          </a:bodyPr>
          <a:lstStyle/>
          <a:p>
            <a:r>
              <a:rPr lang="en-US" sz="2800" b="1">
                <a:latin typeface="Times New Roman" pitchFamily="18" charset="0"/>
                <a:ea typeface="MS Mincho" pitchFamily="49" charset="-128"/>
              </a:rPr>
              <a:t>Bước 4: Trao đổi, đánh giá.</a:t>
            </a:r>
            <a:endParaRPr lang="en-US" sz="2800">
              <a:latin typeface="Times New Roman" pitchFamily="18" charset="0"/>
              <a:cs typeface="Times New Roman" pitchFamily="18" charset="0"/>
            </a:endParaRPr>
          </a:p>
          <a:p>
            <a:r>
              <a:rPr lang="en-US" sz="2800">
                <a:latin typeface="Times New Roman" pitchFamily="18" charset="0"/>
                <a:ea typeface="MS Mincho" pitchFamily="49" charset="-128"/>
              </a:rPr>
              <a:t>* </a:t>
            </a:r>
            <a:r>
              <a:rPr lang="en-US" sz="2800" b="1">
                <a:latin typeface="Times New Roman" pitchFamily="18" charset="0"/>
                <a:ea typeface="MS Mincho" pitchFamily="49" charset="-128"/>
              </a:rPr>
              <a:t>Bảng tự kiểm tra bài nói.</a:t>
            </a:r>
            <a:endParaRPr lang="en-US" sz="2800">
              <a:latin typeface="Times New Roman" pitchFamily="18" charset="0"/>
              <a:cs typeface="Times New Roman" pitchFamily="18" charset="0"/>
            </a:endParaRPr>
          </a:p>
        </p:txBody>
      </p:sp>
      <p:graphicFrame>
        <p:nvGraphicFramePr>
          <p:cNvPr id="9" name="Table 8"/>
          <p:cNvGraphicFramePr>
            <a:graphicFrameLocks noGrp="1"/>
          </p:cNvGraphicFramePr>
          <p:nvPr/>
        </p:nvGraphicFramePr>
        <p:xfrm>
          <a:off x="844550" y="2389188"/>
          <a:ext cx="9857509" cy="3749040"/>
        </p:xfrm>
        <a:graphic>
          <a:graphicData uri="http://schemas.openxmlformats.org/drawingml/2006/table">
            <a:tbl>
              <a:tblPr firstRow="1" firstCol="1" bandRow="1" bandCol="1"/>
              <a:tblGrid>
                <a:gridCol w="7855527">
                  <a:extLst>
                    <a:ext uri="{9D8B030D-6E8A-4147-A177-3AD203B41FA5}"/>
                  </a:extLst>
                </a:gridCol>
                <a:gridCol w="2001982">
                  <a:extLst>
                    <a:ext uri="{9D8B030D-6E8A-4147-A177-3AD203B41FA5}"/>
                  </a:extLst>
                </a:gridCol>
              </a:tblGrid>
              <a:tr h="337180">
                <a:tc>
                  <a:txBody>
                    <a:bodyPr/>
                    <a:lstStyle/>
                    <a:p>
                      <a:pPr algn="ctr">
                        <a:spcAft>
                          <a:spcPts val="0"/>
                        </a:spcAft>
                      </a:pPr>
                      <a:r>
                        <a:rPr lang="en-US" sz="2400" b="1" dirty="0" err="1">
                          <a:effectLst/>
                          <a:latin typeface="Times New Roman" panose="02020603050405020304" pitchFamily="18" charset="0"/>
                          <a:ea typeface="MS Mincho"/>
                        </a:rPr>
                        <a:t>Nội</a:t>
                      </a:r>
                      <a:r>
                        <a:rPr lang="en-US" sz="2400" b="1" dirty="0">
                          <a:effectLst/>
                          <a:latin typeface="Times New Roman" panose="02020603050405020304" pitchFamily="18" charset="0"/>
                          <a:ea typeface="MS Mincho"/>
                        </a:rPr>
                        <a:t> dung </a:t>
                      </a:r>
                      <a:r>
                        <a:rPr lang="en-US" sz="2400" b="1" dirty="0" err="1">
                          <a:effectLst/>
                          <a:latin typeface="Times New Roman" panose="02020603050405020304" pitchFamily="18" charset="0"/>
                          <a:ea typeface="MS Mincho"/>
                        </a:rPr>
                        <a:t>kiểm</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tra</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dirty="0" err="1" smtClean="0">
                          <a:effectLst/>
                          <a:latin typeface="Times New Roman" panose="02020603050405020304" pitchFamily="18" charset="0"/>
                          <a:ea typeface="MS Mincho"/>
                        </a:rPr>
                        <a:t>Đạt</a:t>
                      </a:r>
                      <a:r>
                        <a:rPr lang="en-US" sz="2400" b="1" dirty="0" smtClean="0">
                          <a:effectLst/>
                          <a:latin typeface="Times New Roman" panose="02020603050405020304" pitchFamily="18" charset="0"/>
                          <a:ea typeface="MS Mincho"/>
                        </a:rPr>
                        <a:t>/</a:t>
                      </a:r>
                      <a:r>
                        <a:rPr lang="en-US" sz="2400" b="1" dirty="0" err="1" smtClean="0">
                          <a:effectLst/>
                          <a:latin typeface="Times New Roman" panose="02020603050405020304" pitchFamily="18" charset="0"/>
                          <a:ea typeface="MS Mincho"/>
                        </a:rPr>
                        <a:t>chưa</a:t>
                      </a:r>
                      <a:r>
                        <a:rPr lang="en-US" sz="2400" b="1" dirty="0" smtClean="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đạt</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168590">
                <a:tc>
                  <a:txBody>
                    <a:bodyPr/>
                    <a:lstStyle/>
                    <a:p>
                      <a:pPr>
                        <a:spcAft>
                          <a:spcPts val="0"/>
                        </a:spcAft>
                      </a:pP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nói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đã</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biết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mở</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đầu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trình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bày</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nội</a:t>
                      </a:r>
                      <a:r>
                        <a:rPr lang="en-US" sz="2200" dirty="0">
                          <a:effectLst/>
                          <a:latin typeface="Times New Roman" panose="02020603050405020304" pitchFamily="18" charset="0"/>
                          <a:ea typeface="MS Mincho"/>
                        </a:rPr>
                        <a:t> dung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nói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phần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kết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thúc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nói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chưa</a:t>
                      </a:r>
                      <a:r>
                        <a:rPr lang="en-US" sz="2200" dirty="0">
                          <a:effectLst/>
                          <a:latin typeface="Times New Roman" panose="02020603050405020304" pitchFamily="18" charset="0"/>
                          <a:ea typeface="MS Mincho"/>
                        </a:rPr>
                        <a:t>.</a:t>
                      </a:r>
                      <a:endParaRPr lang="en-US" sz="22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37180">
                <a:tc>
                  <a:txBody>
                    <a:bodyPr/>
                    <a:lstStyle/>
                    <a:p>
                      <a:pPr>
                        <a:spcAft>
                          <a:spcPts val="0"/>
                        </a:spcAft>
                      </a:pP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Mớ</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nêu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lên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cảm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nhận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được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điều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em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sắp</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nói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là</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điều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em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đã</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thực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sự</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trải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nghiệm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có</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nhiều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cảm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xúc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và</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suy</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nghĩ</a:t>
                      </a:r>
                      <a:r>
                        <a:rPr lang="en-US" sz="2200" dirty="0">
                          <a:effectLst/>
                          <a:latin typeface="Times New Roman" panose="02020603050405020304" pitchFamily="18" charset="0"/>
                          <a:ea typeface="MS Mincho"/>
                        </a:rPr>
                        <a:t>.</a:t>
                      </a:r>
                      <a:endParaRPr lang="en-US" sz="22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effectLst/>
                          <a:latin typeface="Times New Roman" panose="02020603050405020304" pitchFamily="18" charset="0"/>
                          <a:ea typeface="MS Mincho"/>
                        </a:rPr>
                        <a:t> </a:t>
                      </a:r>
                      <a:endParaRPr lang="en-US" sz="240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505770">
                <a:tc>
                  <a:txBody>
                    <a:bodyPr/>
                    <a:lstStyle/>
                    <a:p>
                      <a:pPr>
                        <a:spcAft>
                          <a:spcPts val="0"/>
                        </a:spcAft>
                      </a:pP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Thân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Em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đã</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trình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bày</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lần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lượt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giới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thiệu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hoàn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cảnh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trải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nghiệm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khung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cảnh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thiên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nhiên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diễn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ra</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nêu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ra</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những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trải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nghiệm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và</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ấn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tượng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nổi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bật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bộc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lô</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suy</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nghĩ</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cảm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xúc</a:t>
                      </a:r>
                      <a:r>
                        <a:rPr lang="en-US" sz="2200" dirty="0" smtClean="0">
                          <a:effectLst/>
                          <a:latin typeface="Times New Roman" panose="02020603050405020304" pitchFamily="18" charset="0"/>
                          <a:ea typeface="MS Mincho"/>
                        </a:rPr>
                        <a:t>.</a:t>
                      </a:r>
                      <a:endParaRPr lang="en-US" sz="22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219891">
                <a:tc>
                  <a:txBody>
                    <a:bodyPr/>
                    <a:lstStyle/>
                    <a:p>
                      <a:pPr>
                        <a:spcAft>
                          <a:spcPts val="0"/>
                        </a:spcAft>
                      </a:pP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Tập</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trung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nêu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được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nội</a:t>
                      </a:r>
                      <a:r>
                        <a:rPr lang="en-US" sz="2200" dirty="0">
                          <a:effectLst/>
                          <a:latin typeface="Times New Roman" panose="02020603050405020304" pitchFamily="18" charset="0"/>
                          <a:ea typeface="MS Mincho"/>
                        </a:rPr>
                        <a:t> dung </a:t>
                      </a:r>
                      <a:r>
                        <a:rPr lang="en-US" sz="2200" dirty="0" err="1">
                          <a:effectLst/>
                          <a:latin typeface="Times New Roman" panose="02020603050405020304" pitchFamily="18" charset="0"/>
                          <a:ea typeface="MS Mincho"/>
                        </a:rPr>
                        <a:t>cốt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lõi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mang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tính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tiêu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biểu</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cho</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đề</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tài</a:t>
                      </a:r>
                      <a:r>
                        <a:rPr lang="en-US" sz="2200" dirty="0">
                          <a:effectLst/>
                          <a:latin typeface="Times New Roman" panose="02020603050405020304" pitchFamily="18" charset="0"/>
                          <a:ea typeface="MS Mincho"/>
                        </a:rPr>
                        <a:t>. </a:t>
                      </a:r>
                      <a:endParaRPr lang="en-US" sz="22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219891">
                <a:tc>
                  <a:txBody>
                    <a:bodyPr/>
                    <a:lstStyle/>
                    <a:p>
                      <a:pPr>
                        <a:spcAft>
                          <a:spcPts val="0"/>
                        </a:spcAft>
                      </a:pP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Kết</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thúc</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bài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nói</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đã</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nhấn</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mạnh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vào</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cách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ứng</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xử</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thích</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hợp</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mà</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em</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lựa</a:t>
                      </a:r>
                      <a:r>
                        <a:rPr lang="en-US" sz="2200" dirty="0">
                          <a:effectLst/>
                          <a:latin typeface="Times New Roman" panose="02020603050405020304" pitchFamily="18" charset="0"/>
                          <a:ea typeface="MS Mincho"/>
                        </a:rPr>
                        <a:t> </a:t>
                      </a:r>
                      <a:r>
                        <a:rPr lang="en-US" sz="2200" dirty="0" err="1">
                          <a:effectLst/>
                          <a:latin typeface="Times New Roman" panose="02020603050405020304" pitchFamily="18" charset="0"/>
                          <a:ea typeface="MS Mincho"/>
                        </a:rPr>
                        <a:t>chọn</a:t>
                      </a:r>
                      <a:r>
                        <a:rPr lang="en-US" sz="2200" dirty="0">
                          <a:effectLst/>
                          <a:latin typeface="Times New Roman" panose="02020603050405020304" pitchFamily="18" charset="0"/>
                          <a:ea typeface="MS Mincho"/>
                        </a:rPr>
                        <a:t>. </a:t>
                      </a:r>
                      <a:endParaRPr lang="en-US" sz="22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58277" marR="58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5"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5106"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5107" name="Rectangle 4"/>
          <p:cNvSpPr>
            <a:spLocks noChangeArrowheads="1"/>
          </p:cNvSpPr>
          <p:nvPr/>
        </p:nvSpPr>
        <p:spPr bwMode="auto">
          <a:xfrm>
            <a:off x="527050" y="890588"/>
            <a:ext cx="3981450"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175108" name="Rectangle 2"/>
          <p:cNvSpPr>
            <a:spLocks noChangeArrowheads="1"/>
          </p:cNvSpPr>
          <p:nvPr/>
        </p:nvSpPr>
        <p:spPr bwMode="auto">
          <a:xfrm>
            <a:off x="527050" y="1397000"/>
            <a:ext cx="3195638" cy="523875"/>
          </a:xfrm>
          <a:prstGeom prst="rect">
            <a:avLst/>
          </a:prstGeom>
          <a:noFill/>
          <a:ln w="9525">
            <a:noFill/>
            <a:miter lim="800000"/>
            <a:headEnd/>
            <a:tailEnd/>
          </a:ln>
        </p:spPr>
        <p:txBody>
          <a:bodyPr wrap="none">
            <a:spAutoFit/>
          </a:bodyPr>
          <a:lstStyle/>
          <a:p>
            <a:r>
              <a:rPr lang="en-US" sz="2800" b="1">
                <a:latin typeface="Times New Roman" pitchFamily="18" charset="0"/>
                <a:ea typeface="MS Mincho" pitchFamily="49" charset="-128"/>
              </a:rPr>
              <a:t>2. Trình bày bài nói</a:t>
            </a:r>
            <a:endParaRPr lang="en-US" sz="2800">
              <a:latin typeface="Times New Roman" pitchFamily="18" charset="0"/>
              <a:cs typeface="Times New Roman" pitchFamily="18" charset="0"/>
            </a:endParaRPr>
          </a:p>
        </p:txBody>
      </p:sp>
      <p:sp>
        <p:nvSpPr>
          <p:cNvPr id="175109" name="Rectangle 5"/>
          <p:cNvSpPr>
            <a:spLocks noChangeArrowheads="1"/>
          </p:cNvSpPr>
          <p:nvPr/>
        </p:nvSpPr>
        <p:spPr bwMode="auto">
          <a:xfrm>
            <a:off x="504825" y="1901825"/>
            <a:ext cx="3070225" cy="523875"/>
          </a:xfrm>
          <a:prstGeom prst="rect">
            <a:avLst/>
          </a:prstGeom>
          <a:noFill/>
          <a:ln w="9525">
            <a:noFill/>
            <a:miter lim="800000"/>
            <a:headEnd/>
            <a:tailEnd/>
          </a:ln>
        </p:spPr>
        <p:txBody>
          <a:bodyPr wrap="none">
            <a:spAutoFit/>
          </a:bodyPr>
          <a:lstStyle/>
          <a:p>
            <a:r>
              <a:rPr lang="en-US" sz="2800" b="1">
                <a:latin typeface="Times New Roman" pitchFamily="18" charset="0"/>
                <a:ea typeface="MS Mincho" pitchFamily="49" charset="-128"/>
              </a:rPr>
              <a:t>3. Đánh giá bài nói</a:t>
            </a:r>
            <a:endParaRPr lang="en-US" sz="2800">
              <a:latin typeface="Times New Roman" pitchFamily="18" charset="0"/>
              <a:cs typeface="Times New Roman" pitchFamily="18" charset="0"/>
            </a:endParaRPr>
          </a:p>
        </p:txBody>
      </p:sp>
      <p:sp>
        <p:nvSpPr>
          <p:cNvPr id="8" name="Rectangle 7"/>
          <p:cNvSpPr>
            <a:spLocks noChangeArrowheads="1"/>
          </p:cNvSpPr>
          <p:nvPr/>
        </p:nvSpPr>
        <p:spPr bwMode="auto">
          <a:xfrm>
            <a:off x="527050" y="2454275"/>
            <a:ext cx="10460038" cy="3108325"/>
          </a:xfrm>
          <a:prstGeom prst="rect">
            <a:avLst/>
          </a:prstGeom>
          <a:noFill/>
          <a:ln w="9525">
            <a:noFill/>
            <a:miter lim="800000"/>
            <a:headEnd/>
            <a:tailEnd/>
          </a:ln>
        </p:spPr>
        <p:txBody>
          <a:bodyPr>
            <a:spAutoFit/>
          </a:bodyPr>
          <a:lstStyle/>
          <a:p>
            <a:pPr>
              <a:tabLst>
                <a:tab pos="1385888" algn="l"/>
              </a:tabLst>
            </a:pPr>
            <a:r>
              <a:rPr lang="en-US" sz="2800">
                <a:latin typeface="Times New Roman" pitchFamily="18" charset="0"/>
                <a:ea typeface="MS Mincho" pitchFamily="49" charset="-128"/>
              </a:rPr>
              <a:t>- Mình nói (trình bày) cho người khác nghe thì tiếp thu những góp ý từ phía người nghe để tự rút kinh nghiệm; giải thích những điều bạn muốn làm rõ hơn; trao đổi với bạn về những ý kiến khác biệt.</a:t>
            </a:r>
            <a:endParaRPr lang="en-US" sz="2800">
              <a:latin typeface="Times New Roman" pitchFamily="18" charset="0"/>
              <a:cs typeface="Times New Roman" pitchFamily="18" charset="0"/>
            </a:endParaRPr>
          </a:p>
          <a:p>
            <a:pPr>
              <a:tabLst>
                <a:tab pos="1385888" algn="l"/>
              </a:tabLst>
            </a:pPr>
            <a:r>
              <a:rPr lang="en-US" sz="2800">
                <a:latin typeface="Times New Roman" pitchFamily="18" charset="0"/>
                <a:ea typeface="MS Mincho" pitchFamily="49" charset="-128"/>
              </a:rPr>
              <a:t>- Nếu trong vai trò người nghe, hãy đưa ra những ưu điểm trong cách trình bày và chỉ ra những hạn chế cần khắc phục.</a:t>
            </a:r>
            <a:endParaRPr lang="en-US" sz="2800">
              <a:latin typeface="Times New Roman" pitchFamily="18" charset="0"/>
              <a:cs typeface="Times New Roman" pitchFamily="18" charset="0"/>
            </a:endParaRPr>
          </a:p>
          <a:p>
            <a:pPr>
              <a:tabLst>
                <a:tab pos="1385888" algn="l"/>
              </a:tabLst>
            </a:pPr>
            <a:r>
              <a:rPr lang="en-US" sz="2800">
                <a:latin typeface="Times New Roman" pitchFamily="18" charset="0"/>
                <a:ea typeface="MS Mincho" pitchFamily="49" charset="-128"/>
              </a:rPr>
              <a:t>- Sử dụng bảng đánh giá để tự đánh giá và điều chỉnh bài nói của mình (Bảng dưới)</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38914" name="Rectangle 6"/>
          <p:cNvSpPr>
            <a:spLocks noChangeArrowheads="1"/>
          </p:cNvSpPr>
          <p:nvPr/>
        </p:nvSpPr>
        <p:spPr bwMode="auto">
          <a:xfrm>
            <a:off x="2563813" y="0"/>
            <a:ext cx="6096000" cy="892175"/>
          </a:xfrm>
          <a:prstGeom prst="rect">
            <a:avLst/>
          </a:prstGeom>
          <a:noFill/>
          <a:ln w="9525">
            <a:noFill/>
            <a:miter lim="800000"/>
            <a:headEnd/>
            <a:tailEnd/>
          </a:ln>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38915" name="Rectangle 1"/>
          <p:cNvSpPr>
            <a:spLocks noChangeArrowheads="1"/>
          </p:cNvSpPr>
          <p:nvPr/>
        </p:nvSpPr>
        <p:spPr bwMode="auto">
          <a:xfrm>
            <a:off x="3660775" y="8651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38916" name="Rectangle 2"/>
          <p:cNvSpPr>
            <a:spLocks noChangeArrowheads="1"/>
          </p:cNvSpPr>
          <p:nvPr/>
        </p:nvSpPr>
        <p:spPr bwMode="auto">
          <a:xfrm>
            <a:off x="803275" y="1095375"/>
            <a:ext cx="6096000" cy="954088"/>
          </a:xfrm>
          <a:prstGeom prst="rect">
            <a:avLst/>
          </a:prstGeom>
          <a:noFill/>
          <a:ln w="9525">
            <a:noFill/>
            <a:miter lim="800000"/>
            <a:headEnd/>
            <a:tailEnd/>
          </a:ln>
        </p:spPr>
        <p:txBody>
          <a:bodyPr>
            <a:spAutoFit/>
          </a:bodyPr>
          <a:lstStyle/>
          <a:p>
            <a:pPr>
              <a:tabLst>
                <a:tab pos="1385888" algn="l"/>
              </a:tabLst>
            </a:pPr>
            <a:r>
              <a:rPr lang="en-US" sz="2800" b="1">
                <a:solidFill>
                  <a:srgbClr val="000000"/>
                </a:solidFill>
                <a:latin typeface="Times New Roman" pitchFamily="18" charset="0"/>
                <a:ea typeface="MS Mincho" pitchFamily="49" charset="-128"/>
              </a:rPr>
              <a:t>2. Tìm hiểu chung</a:t>
            </a:r>
            <a:endParaRPr lang="en-US" sz="2800">
              <a:solidFill>
                <a:srgbClr val="000000"/>
              </a:solidFill>
              <a:latin typeface="Times New Roman" pitchFamily="18" charset="0"/>
              <a:cs typeface="Times New Roman" pitchFamily="18" charset="0"/>
            </a:endParaRPr>
          </a:p>
          <a:p>
            <a:pPr algn="just">
              <a:tabLst>
                <a:tab pos="1385888" algn="l"/>
              </a:tabLst>
            </a:pPr>
            <a:r>
              <a:rPr lang="en-US" sz="2800" b="1">
                <a:solidFill>
                  <a:srgbClr val="000000"/>
                </a:solidFill>
                <a:latin typeface="Times New Roman" pitchFamily="18" charset="0"/>
                <a:ea typeface="MS Mincho" pitchFamily="49" charset="-128"/>
              </a:rPr>
              <a:t>a. Xuất xứ:</a:t>
            </a:r>
            <a:endParaRPr lang="en-US" sz="2800">
              <a:solidFill>
                <a:srgbClr val="000000"/>
              </a:solidFill>
              <a:latin typeface="Times New Roman" pitchFamily="18" charset="0"/>
              <a:cs typeface="Times New Roman" pitchFamily="18" charset="0"/>
            </a:endParaRPr>
          </a:p>
        </p:txBody>
      </p:sp>
      <p:sp>
        <p:nvSpPr>
          <p:cNvPr id="10" name="Rectangle 9"/>
          <p:cNvSpPr>
            <a:spLocks noChangeArrowheads="1"/>
          </p:cNvSpPr>
          <p:nvPr/>
        </p:nvSpPr>
        <p:spPr bwMode="auto">
          <a:xfrm>
            <a:off x="762000" y="2049463"/>
            <a:ext cx="2362200" cy="523875"/>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ea typeface="MS Mincho" pitchFamily="49" charset="-128"/>
              </a:rPr>
              <a:t> </a:t>
            </a:r>
            <a:r>
              <a:rPr lang="nl-NL" sz="2800" b="1">
                <a:solidFill>
                  <a:srgbClr val="000000"/>
                </a:solidFill>
                <a:latin typeface="Times New Roman" pitchFamily="18" charset="0"/>
                <a:cs typeface="Times New Roman" pitchFamily="18" charset="0"/>
              </a:rPr>
              <a:t>b. Thể loại</a:t>
            </a:r>
            <a:r>
              <a:rPr lang="nl-NL" sz="2800">
                <a:solidFill>
                  <a:srgbClr val="000000"/>
                </a:solidFill>
                <a:latin typeface="Times New Roman" pitchFamily="18" charset="0"/>
                <a:cs typeface="Times New Roman" pitchFamily="18" charset="0"/>
              </a:rPr>
              <a:t>: kí</a:t>
            </a:r>
            <a:endParaRPr lang="en-US" sz="2800">
              <a:solidFill>
                <a:srgbClr val="000000"/>
              </a:solidFill>
              <a:latin typeface="Times New Roman" pitchFamily="18" charset="0"/>
              <a:cs typeface="Times New Roman" pitchFamily="18" charset="0"/>
            </a:endParaRPr>
          </a:p>
        </p:txBody>
      </p:sp>
      <p:sp>
        <p:nvSpPr>
          <p:cNvPr id="4" name="Rectangle 3"/>
          <p:cNvSpPr>
            <a:spLocks noChangeArrowheads="1"/>
          </p:cNvSpPr>
          <p:nvPr/>
        </p:nvSpPr>
        <p:spPr bwMode="auto">
          <a:xfrm>
            <a:off x="762000" y="2525713"/>
            <a:ext cx="2252663" cy="523875"/>
          </a:xfrm>
          <a:prstGeom prst="rect">
            <a:avLst/>
          </a:prstGeom>
          <a:noFill/>
          <a:ln w="9525">
            <a:noFill/>
            <a:miter lim="800000"/>
            <a:headEnd/>
            <a:tailEnd/>
          </a:ln>
        </p:spPr>
        <p:txBody>
          <a:bodyPr wrap="none">
            <a:spAutoFit/>
          </a:bodyPr>
          <a:lstStyle/>
          <a:p>
            <a:r>
              <a:rPr lang="nl-NL" sz="2800" b="1">
                <a:latin typeface="Times New Roman" pitchFamily="18" charset="0"/>
                <a:cs typeface="Times New Roman" pitchFamily="18" charset="0"/>
              </a:rPr>
              <a:t>- Trình tự kể:</a:t>
            </a:r>
            <a:endParaRPr lang="en-US" sz="2800">
              <a:latin typeface="Times New Roman" pitchFamily="18" charset="0"/>
              <a:cs typeface="Times New Roman" pitchFamily="18" charset="0"/>
            </a:endParaRPr>
          </a:p>
        </p:txBody>
      </p:sp>
      <p:grpSp>
        <p:nvGrpSpPr>
          <p:cNvPr id="8" name="Group 7"/>
          <p:cNvGrpSpPr>
            <a:grpSpLocks/>
          </p:cNvGrpSpPr>
          <p:nvPr/>
        </p:nvGrpSpPr>
        <p:grpSpPr bwMode="auto">
          <a:xfrm>
            <a:off x="3541713" y="1695450"/>
            <a:ext cx="7386637" cy="1768475"/>
            <a:chOff x="2033588" y="2408697"/>
            <a:chExt cx="7300794" cy="1768925"/>
          </a:xfrm>
        </p:grpSpPr>
        <p:sp>
          <p:nvSpPr>
            <p:cNvPr id="9" name="Freeform 8"/>
            <p:cNvSpPr/>
            <p:nvPr/>
          </p:nvSpPr>
          <p:spPr>
            <a:xfrm>
              <a:off x="2033588" y="2413396"/>
              <a:ext cx="3004088" cy="1636521"/>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66172" tIns="166172" rIns="166172" bIns="166172" spcCol="1270" anchor="ctr"/>
            <a:lstStyle/>
            <a:p>
              <a:pPr algn="ctr" defTabSz="12446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Vị trí quan sát của người kể: trên  nóc đồn khố xanh, từ đầu mũi đảo.</a:t>
              </a:r>
              <a:endParaRPr lang="en-US" sz="2400" dirty="0">
                <a:latin typeface="Times New Roman" panose="02020603050405020304" pitchFamily="18" charset="0"/>
                <a:cs typeface="Times New Roman" panose="02020603050405020304" pitchFamily="18" charset="0"/>
              </a:endParaRPr>
            </a:p>
          </p:txBody>
        </p:sp>
        <p:sp>
          <p:nvSpPr>
            <p:cNvPr id="11" name="Freeform 10"/>
            <p:cNvSpPr/>
            <p:nvPr/>
          </p:nvSpPr>
          <p:spPr>
            <a:xfrm>
              <a:off x="5167127" y="2867204"/>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0" tIns="167913" rIns="215308" bIns="167913" spcCol="1270" anchor="ctr"/>
            <a:lstStyle/>
            <a:p>
              <a:pPr algn="ctr" defTabSz="800100" fontAlgn="auto">
                <a:lnSpc>
                  <a:spcPct val="90000"/>
                </a:lnSpc>
                <a:spcAft>
                  <a:spcPct val="35000"/>
                </a:spcAft>
                <a:defRPr/>
              </a:pPr>
              <a:endParaRPr lang="en-US"/>
            </a:p>
          </p:txBody>
        </p:sp>
        <p:sp>
          <p:nvSpPr>
            <p:cNvPr id="20" name="Freeform 19"/>
            <p:cNvSpPr/>
            <p:nvPr/>
          </p:nvSpPr>
          <p:spPr>
            <a:xfrm>
              <a:off x="5949039" y="2408697"/>
              <a:ext cx="3385343" cy="1768925"/>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3312" tIns="143312" rIns="143312" bIns="143312" spcCol="1270" anchor="ctr"/>
            <a:lstStyle/>
            <a:p>
              <a:pPr algn="ctr" defTabSz="977900" fontAlgn="auto">
                <a:lnSpc>
                  <a:spcPct val="90000"/>
                </a:lnSpc>
                <a:spcAft>
                  <a:spcPct val="35000"/>
                </a:spcAft>
                <a:defRPr/>
              </a:pPr>
              <a:r>
                <a:rPr lang="en-US" sz="2000" b="1" dirty="0" err="1">
                  <a:latin typeface="Times New Roman" panose="02020603050405020304" pitchFamily="18" charset="0"/>
                  <a:cs typeface="Times New Roman" panose="02020603050405020304" pitchFamily="18" charset="0"/>
                </a:rPr>
                <a:t>Thời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sáu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lúc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lúc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mặt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sào</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kí</a:t>
              </a:r>
              <a:r>
                <a:rPr lang="en-US" sz="2000" dirty="0">
                  <a:latin typeface="Times New Roman" panose="02020603050405020304" pitchFamily="18" charset="0"/>
                  <a:cs typeface="Times New Roman" panose="02020603050405020304" pitchFamily="18" charset="0"/>
                </a:rPr>
                <a:t>.</a:t>
              </a:r>
            </a:p>
          </p:txBody>
        </p:sp>
      </p:grpSp>
      <p:sp>
        <p:nvSpPr>
          <p:cNvPr id="21" name="Rectangle 20"/>
          <p:cNvSpPr>
            <a:spLocks noChangeArrowheads="1"/>
          </p:cNvSpPr>
          <p:nvPr/>
        </p:nvSpPr>
        <p:spPr bwMode="auto">
          <a:xfrm>
            <a:off x="762000" y="3311525"/>
            <a:ext cx="3590925" cy="523875"/>
          </a:xfrm>
          <a:prstGeom prst="rect">
            <a:avLst/>
          </a:prstGeom>
          <a:noFill/>
          <a:ln w="9525">
            <a:noFill/>
            <a:miter lim="800000"/>
            <a:headEnd/>
            <a:tailEnd/>
          </a:ln>
        </p:spPr>
        <p:txBody>
          <a:bodyPr wrap="none">
            <a:spAutoFit/>
          </a:bodyPr>
          <a:lstStyle/>
          <a:p>
            <a:pPr algn="just">
              <a:tabLst>
                <a:tab pos="88900" algn="l"/>
                <a:tab pos="179388" algn="l"/>
              </a:tabLst>
            </a:pPr>
            <a:r>
              <a:rPr lang="nl-NL" sz="2800" b="1">
                <a:latin typeface="Times New Roman" pitchFamily="18" charset="0"/>
                <a:cs typeface="Times New Roman" pitchFamily="18" charset="0"/>
              </a:rPr>
              <a:t>c. Bố cục</a:t>
            </a:r>
            <a:r>
              <a:rPr lang="nl-NL" sz="2800">
                <a:latin typeface="Times New Roman" pitchFamily="18" charset="0"/>
                <a:cs typeface="Times New Roman" pitchFamily="18" charset="0"/>
              </a:rPr>
              <a:t>: 4 phần chính</a:t>
            </a:r>
            <a:endParaRPr lang="en-US" sz="2800">
              <a:latin typeface="Times New Roman" pitchFamily="18" charset="0"/>
              <a:cs typeface="Times New Roman" pitchFamily="18" charset="0"/>
            </a:endParaRPr>
          </a:p>
        </p:txBody>
      </p:sp>
      <p:grpSp>
        <p:nvGrpSpPr>
          <p:cNvPr id="32" name="Group 31"/>
          <p:cNvGrpSpPr>
            <a:grpSpLocks/>
          </p:cNvGrpSpPr>
          <p:nvPr/>
        </p:nvGrpSpPr>
        <p:grpSpPr bwMode="auto">
          <a:xfrm>
            <a:off x="1460500" y="4017963"/>
            <a:ext cx="9271000" cy="1935162"/>
            <a:chOff x="1201695" y="4582074"/>
            <a:chExt cx="9076468" cy="1933992"/>
          </a:xfrm>
        </p:grpSpPr>
        <p:grpSp>
          <p:nvGrpSpPr>
            <p:cNvPr id="38922" name="Group 22"/>
            <p:cNvGrpSpPr>
              <a:grpSpLocks/>
            </p:cNvGrpSpPr>
            <p:nvPr/>
          </p:nvGrpSpPr>
          <p:grpSpPr bwMode="auto">
            <a:xfrm>
              <a:off x="1201695" y="4582074"/>
              <a:ext cx="8738011" cy="1670481"/>
              <a:chOff x="2035802" y="2997280"/>
              <a:chExt cx="7921561" cy="690750"/>
            </a:xfrm>
          </p:grpSpPr>
          <p:sp>
            <p:nvSpPr>
              <p:cNvPr id="24" name="Chevron 23"/>
              <p:cNvSpPr/>
              <p:nvPr/>
            </p:nvSpPr>
            <p:spPr>
              <a:xfrm>
                <a:off x="2035802" y="2997280"/>
                <a:ext cx="1789394" cy="69081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Chevron 25"/>
              <p:cNvSpPr/>
              <p:nvPr/>
            </p:nvSpPr>
            <p:spPr>
              <a:xfrm>
                <a:off x="4080220" y="2997280"/>
                <a:ext cx="1789394" cy="69081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Chevron 27"/>
              <p:cNvSpPr/>
              <p:nvPr/>
            </p:nvSpPr>
            <p:spPr>
              <a:xfrm>
                <a:off x="6123229" y="2997280"/>
                <a:ext cx="1789394" cy="69081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Chevron 29"/>
              <p:cNvSpPr/>
              <p:nvPr/>
            </p:nvSpPr>
            <p:spPr>
              <a:xfrm>
                <a:off x="8167646" y="2997280"/>
                <a:ext cx="1789394" cy="690810"/>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5" name="Freeform 34"/>
            <p:cNvSpPr/>
            <p:nvPr/>
          </p:nvSpPr>
          <p:spPr>
            <a:xfrm>
              <a:off x="3456384" y="4833528"/>
              <a:ext cx="2719663" cy="1670481"/>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dirty="0">
                  <a:latin typeface="Times New Roman" panose="02020603050405020304" pitchFamily="18" charset="0"/>
                  <a:cs typeface="Times New Roman" panose="02020603050405020304" pitchFamily="18" charset="0"/>
                </a:rPr>
                <a:t>+ </a:t>
              </a:r>
              <a:r>
                <a:rPr lang="nl-NL" dirty="0">
                  <a:latin typeface="Times New Roman" panose="02020603050405020304" pitchFamily="18" charset="0"/>
                  <a:cs typeface="Times New Roman" panose="02020603050405020304" pitchFamily="18" charset="0"/>
                </a:rPr>
                <a:t>Phần 2: </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Ngày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thứ</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Năm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đảo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Cô</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Tô</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lớn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theo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mùa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sóng</a:t>
              </a:r>
              <a:r>
                <a:rPr lang="en-US" i="1" dirty="0">
                  <a:latin typeface="Times New Roman" panose="02020603050405020304" pitchFamily="18" charset="0"/>
                  <a:cs typeface="Times New Roman" panose="02020603050405020304" pitchFamily="18" charset="0"/>
                </a:rPr>
                <a:t> ở </a:t>
              </a:r>
              <a:r>
                <a:rPr lang="en-US" i="1" dirty="0" err="1">
                  <a:latin typeface="Times New Roman" panose="02020603050405020304" pitchFamily="18" charset="0"/>
                  <a:cs typeface="Times New Roman" panose="02020603050405020304" pitchFamily="18" charset="0"/>
                </a:rPr>
                <a:t>đây</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Cảnh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ngày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a:t>
              </a:r>
              <a:r>
                <a:rPr lang="en-US" dirty="0">
                  <a:latin typeface="Times New Roman" panose="02020603050405020304" pitchFamily="18" charset="0"/>
                  <a:cs typeface="Times New Roman" panose="02020603050405020304" pitchFamily="18" charset="0"/>
                </a:rPr>
                <a:t>); </a:t>
              </a:r>
            </a:p>
          </p:txBody>
        </p:sp>
        <p:sp>
          <p:nvSpPr>
            <p:cNvPr id="36" name="Freeform 35"/>
            <p:cNvSpPr/>
            <p:nvPr/>
          </p:nvSpPr>
          <p:spPr>
            <a:xfrm>
              <a:off x="6223603" y="4833528"/>
              <a:ext cx="2140724" cy="1670481"/>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sz="2000" dirty="0">
                  <a:latin typeface="Times New Roman" panose="02020603050405020304" pitchFamily="18" charset="0"/>
                  <a:cs typeface="Times New Roman" panose="02020603050405020304" pitchFamily="18" charset="0"/>
                </a:rPr>
                <a:t>+ </a:t>
              </a:r>
              <a:r>
                <a:rPr lang="nl-NL" sz="2000" dirty="0">
                  <a:latin typeface="Times New Roman" panose="02020603050405020304" pitchFamily="18" charset="0"/>
                  <a:cs typeface="Times New Roman" panose="02020603050405020304" pitchFamily="18" charset="0"/>
                </a:rPr>
                <a:t>Phần 3: </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Mặt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nhịp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cánh</a:t>
              </a:r>
              <a:r>
                <a:rPr lang="en-US" sz="2000"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Cảnh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mặt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nhìn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mũi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đảo</a:t>
              </a:r>
              <a:r>
                <a:rPr lang="en-US" sz="2000" dirty="0">
                  <a:latin typeface="Times New Roman" panose="02020603050405020304" pitchFamily="18" charset="0"/>
                  <a:cs typeface="Times New Roman" panose="02020603050405020304" pitchFamily="18" charset="0"/>
                </a:rPr>
                <a:t>);</a:t>
              </a:r>
            </a:p>
          </p:txBody>
        </p:sp>
        <p:sp>
          <p:nvSpPr>
            <p:cNvPr id="37" name="Freeform 36"/>
            <p:cNvSpPr/>
            <p:nvPr/>
          </p:nvSpPr>
          <p:spPr>
            <a:xfrm>
              <a:off x="1674226" y="4845585"/>
              <a:ext cx="1666890" cy="1670481"/>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dirty="0">
                  <a:latin typeface="Times New Roman" panose="02020603050405020304" pitchFamily="18" charset="0"/>
                  <a:cs typeface="Times New Roman" panose="02020603050405020304" pitchFamily="18" charset="0"/>
                </a:rPr>
                <a:t>+ </a:t>
              </a:r>
              <a:r>
                <a:rPr lang="nl-NL" dirty="0">
                  <a:latin typeface="Times New Roman" panose="02020603050405020304" pitchFamily="18" charset="0"/>
                  <a:cs typeface="Times New Roman" panose="02020603050405020304" pitchFamily="18" charset="0"/>
                </a:rPr>
                <a:t>Phần 1: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quỷ</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khốc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thần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linh</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Tô</a:t>
              </a:r>
              <a:r>
                <a:rPr lang="en-US" dirty="0">
                  <a:latin typeface="Times New Roman" panose="02020603050405020304" pitchFamily="18" charset="0"/>
                  <a:cs typeface="Times New Roman" panose="02020603050405020304" pitchFamily="18" charset="0"/>
                </a:rPr>
                <a:t>;</a:t>
              </a:r>
            </a:p>
          </p:txBody>
        </p:sp>
        <p:sp>
          <p:nvSpPr>
            <p:cNvPr id="38" name="Freeform 37"/>
            <p:cNvSpPr/>
            <p:nvPr/>
          </p:nvSpPr>
          <p:spPr>
            <a:xfrm>
              <a:off x="8407106" y="4833527"/>
              <a:ext cx="1871057" cy="1670481"/>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dirty="0">
                  <a:latin typeface="Times New Roman" panose="02020603050405020304" pitchFamily="18" charset="0"/>
                  <a:cs typeface="Times New Roman" panose="02020603050405020304" pitchFamily="18" charset="0"/>
                </a:rPr>
                <a:t>+ </a:t>
              </a:r>
              <a:r>
                <a:rPr lang="nl-NL" dirty="0">
                  <a:latin typeface="Times New Roman" panose="02020603050405020304" pitchFamily="18" charset="0"/>
                  <a:cs typeface="Times New Roman" panose="02020603050405020304" pitchFamily="18" charset="0"/>
                </a:rPr>
                <a:t>Phần 4: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sớm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Thanh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Luân</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giếng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ngọt</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rìa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đảo</a:t>
              </a:r>
              <a:r>
                <a:rPr lang="en-US" dirty="0">
                  <a:latin typeface="Times New Roman" panose="02020603050405020304" pitchFamily="18" charset="0"/>
                  <a:cs typeface="Times New Roman" panose="02020603050405020304" pitchFamily="18" charset="0"/>
                </a:rPr>
                <a:t>).</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1000"/>
                                        <p:tgtEl>
                                          <p:spTgt spid="32"/>
                                        </p:tgtEl>
                                      </p:cBhvr>
                                    </p:animEffect>
                                    <p:anim calcmode="lin" valueType="num">
                                      <p:cBhvr>
                                        <p:cTn id="36" dur="1000" fill="hold"/>
                                        <p:tgtEl>
                                          <p:spTgt spid="32"/>
                                        </p:tgtEl>
                                        <p:attrNameLst>
                                          <p:attrName>ppt_x</p:attrName>
                                        </p:attrNameLst>
                                      </p:cBhvr>
                                      <p:tavLst>
                                        <p:tav tm="0">
                                          <p:val>
                                            <p:strVal val="#ppt_x"/>
                                          </p:val>
                                        </p:tav>
                                        <p:tav tm="100000">
                                          <p:val>
                                            <p:strVal val="#ppt_x"/>
                                          </p:val>
                                        </p:tav>
                                      </p:tavLst>
                                    </p:anim>
                                    <p:anim calcmode="lin" valueType="num">
                                      <p:cBhvr>
                                        <p:cTn id="3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21"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29"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6130" name="TextBox 1"/>
          <p:cNvSpPr txBox="1">
            <a:spLocks noChangeArrowheads="1"/>
          </p:cNvSpPr>
          <p:nvPr/>
        </p:nvSpPr>
        <p:spPr bwMode="auto">
          <a:xfrm>
            <a:off x="3575050" y="568325"/>
            <a:ext cx="3938588" cy="584200"/>
          </a:xfrm>
          <a:prstGeom prst="rect">
            <a:avLst/>
          </a:prstGeom>
          <a:noFill/>
          <a:ln w="9525">
            <a:noFill/>
            <a:miter lim="800000"/>
            <a:headEnd/>
            <a:tailEnd/>
          </a:ln>
        </p:spPr>
        <p:txBody>
          <a:bodyPr wrap="none">
            <a:spAutoFit/>
          </a:bodyPr>
          <a:lstStyle/>
          <a:p>
            <a:r>
              <a:rPr lang="en-US" sz="3200" b="1">
                <a:solidFill>
                  <a:srgbClr val="203864"/>
                </a:solidFill>
                <a:latin typeface="Times New Roman" pitchFamily="18" charset="0"/>
                <a:cs typeface="Times New Roman" pitchFamily="18" charset="0"/>
              </a:rPr>
              <a:t>CHUẨN BỊ BÀI NÓI</a:t>
            </a:r>
          </a:p>
        </p:txBody>
      </p:sp>
      <p:sp>
        <p:nvSpPr>
          <p:cNvPr id="176131" name="Rectangle 4"/>
          <p:cNvSpPr>
            <a:spLocks noChangeArrowheads="1"/>
          </p:cNvSpPr>
          <p:nvPr/>
        </p:nvSpPr>
        <p:spPr bwMode="auto">
          <a:xfrm>
            <a:off x="527050" y="890588"/>
            <a:ext cx="3981450"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176132" name="Rectangle 2"/>
          <p:cNvSpPr>
            <a:spLocks noChangeArrowheads="1"/>
          </p:cNvSpPr>
          <p:nvPr/>
        </p:nvSpPr>
        <p:spPr bwMode="auto">
          <a:xfrm>
            <a:off x="527050" y="1397000"/>
            <a:ext cx="3195638"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2. Trình bày bài nói</a:t>
            </a:r>
            <a:endParaRPr lang="en-US" sz="2800">
              <a:solidFill>
                <a:srgbClr val="000000"/>
              </a:solidFill>
              <a:latin typeface="Times New Roman" pitchFamily="18" charset="0"/>
              <a:cs typeface="Times New Roman" pitchFamily="18" charset="0"/>
            </a:endParaRPr>
          </a:p>
        </p:txBody>
      </p:sp>
      <p:sp>
        <p:nvSpPr>
          <p:cNvPr id="176133" name="Rectangle 5"/>
          <p:cNvSpPr>
            <a:spLocks noChangeArrowheads="1"/>
          </p:cNvSpPr>
          <p:nvPr/>
        </p:nvSpPr>
        <p:spPr bwMode="auto">
          <a:xfrm>
            <a:off x="504825" y="1901825"/>
            <a:ext cx="307022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3. Đánh giá bài nói</a:t>
            </a:r>
            <a:endParaRPr lang="en-US" sz="2800">
              <a:solidFill>
                <a:srgbClr val="000000"/>
              </a:solidFill>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3738563" y="1519238"/>
          <a:ext cx="7620000" cy="4723277"/>
        </p:xfrm>
        <a:graphic>
          <a:graphicData uri="http://schemas.openxmlformats.org/drawingml/2006/table">
            <a:tbl>
              <a:tblPr firstRow="1" firstCol="1" lastRow="1" lastCol="1" bandRow="1" bandCol="1"/>
              <a:tblGrid>
                <a:gridCol w="1927544">
                  <a:extLst>
                    <a:ext uri="{9D8B030D-6E8A-4147-A177-3AD203B41FA5}"/>
                  </a:extLst>
                </a:gridCol>
                <a:gridCol w="1927544">
                  <a:extLst>
                    <a:ext uri="{9D8B030D-6E8A-4147-A177-3AD203B41FA5}"/>
                  </a:extLst>
                </a:gridCol>
                <a:gridCol w="1927544">
                  <a:extLst>
                    <a:ext uri="{9D8B030D-6E8A-4147-A177-3AD203B41FA5}"/>
                  </a:extLst>
                </a:gridCol>
                <a:gridCol w="1837368">
                  <a:extLst>
                    <a:ext uri="{9D8B030D-6E8A-4147-A177-3AD203B41FA5}"/>
                  </a:extLst>
                </a:gridCol>
              </a:tblGrid>
              <a:tr h="167359">
                <a:tc gridSpan="4">
                  <a:txBody>
                    <a:bodyPr/>
                    <a:lstStyle/>
                    <a:p>
                      <a:pPr algn="ctr">
                        <a:spcAft>
                          <a:spcPts val="0"/>
                        </a:spcAft>
                        <a:tabLst>
                          <a:tab pos="1386840" algn="l"/>
                        </a:tabLst>
                      </a:pPr>
                      <a:r>
                        <a:rPr lang="en-US" sz="1400" b="1" dirty="0">
                          <a:effectLst/>
                          <a:latin typeface="Times New Roman" panose="02020603050405020304" pitchFamily="18" charset="0"/>
                          <a:ea typeface="MS Mincho"/>
                        </a:rPr>
                        <a:t>PHIẾU ĐÁNH GIÁ TIÊU CHÍ</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167359">
                <a:tc gridSpan="4">
                  <a:txBody>
                    <a:bodyPr/>
                    <a:lstStyle/>
                    <a:p>
                      <a:pPr>
                        <a:spcAft>
                          <a:spcPts val="0"/>
                        </a:spcAft>
                        <a:tabLst>
                          <a:tab pos="1386840" algn="l"/>
                        </a:tabLst>
                      </a:pPr>
                      <a:r>
                        <a:rPr lang="en-US" sz="1400" b="1" dirty="0">
                          <a:effectLst/>
                          <a:latin typeface="Times New Roman" panose="02020603050405020304" pitchFamily="18" charset="0"/>
                          <a:ea typeface="MS Mincho"/>
                        </a:rPr>
                        <a:t>                                         NHÓM............................</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334718">
                <a:tc>
                  <a:txBody>
                    <a:bodyPr/>
                    <a:lstStyle/>
                    <a:p>
                      <a:pPr>
                        <a:spcAft>
                          <a:spcPts val="0"/>
                        </a:spcAft>
                        <a:tabLst>
                          <a:tab pos="1386840" algn="l"/>
                        </a:tabLst>
                      </a:pPr>
                      <a:r>
                        <a:rPr lang="en-US" sz="1400">
                          <a:effectLst/>
                          <a:latin typeface="Times New Roman" panose="02020603050405020304" pitchFamily="18" charset="0"/>
                          <a:ea typeface="MS Mincho"/>
                        </a:rPr>
                        <a:t>TIÊU CHÍ</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Chưa</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đạt</a:t>
                      </a:r>
                      <a:endParaRPr lang="en-US" sz="1400" dirty="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400" dirty="0">
                          <a:effectLst/>
                          <a:latin typeface="Times New Roman" panose="02020603050405020304" pitchFamily="18" charset="0"/>
                          <a:ea typeface="MS Mincho"/>
                        </a:rPr>
                        <a:t>(0 </a:t>
                      </a:r>
                      <a:r>
                        <a:rPr lang="en-US" sz="1400" dirty="0" err="1">
                          <a:effectLst/>
                          <a:latin typeface="Times New Roman" panose="02020603050405020304" pitchFamily="18" charset="0"/>
                          <a:ea typeface="MS Mincho"/>
                        </a:rPr>
                        <a:t>điểm</a:t>
                      </a:r>
                      <a:r>
                        <a:rPr lang="en-US" sz="1400" dirty="0">
                          <a:effectLst/>
                          <a:latin typeface="Times New Roman" panose="02020603050405020304" pitchFamily="18" charset="0"/>
                          <a:ea typeface="MS Mincho"/>
                        </a:rPr>
                        <a:t>)</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Đạt </a:t>
                      </a:r>
                      <a:endParaRPr lang="en-US" sz="14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400">
                          <a:effectLst/>
                          <a:latin typeface="Times New Roman" panose="02020603050405020304" pitchFamily="18" charset="0"/>
                          <a:ea typeface="MS Mincho"/>
                        </a:rPr>
                        <a:t>(1 điểm)</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Tốt</a:t>
                      </a:r>
                      <a:endParaRPr lang="en-US" sz="1400">
                        <a:effectLst/>
                        <a:latin typeface="Times New Roman" panose="02020603050405020304" pitchFamily="18" charset="0"/>
                        <a:ea typeface="Times New Roman" panose="02020603050405020304" pitchFamily="18" charset="0"/>
                      </a:endParaRPr>
                    </a:p>
                    <a:p>
                      <a:pPr>
                        <a:spcAft>
                          <a:spcPts val="0"/>
                        </a:spcAft>
                        <a:tabLst>
                          <a:tab pos="1386840" algn="l"/>
                        </a:tabLst>
                      </a:pPr>
                      <a:r>
                        <a:rPr lang="en-US" sz="1400">
                          <a:effectLst/>
                          <a:latin typeface="Times New Roman" panose="02020603050405020304" pitchFamily="18" charset="0"/>
                          <a:ea typeface="MS Mincho"/>
                        </a:rPr>
                        <a:t>(2 điểm)</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34718">
                <a:tc>
                  <a:txBody>
                    <a:bodyPr/>
                    <a:lstStyle/>
                    <a:p>
                      <a:pPr>
                        <a:spcAft>
                          <a:spcPts val="0"/>
                        </a:spcAft>
                        <a:tabLst>
                          <a:tab pos="1386840" algn="l"/>
                        </a:tabLst>
                      </a:pPr>
                      <a:r>
                        <a:rPr lang="en-US" sz="1400" dirty="0">
                          <a:effectLst/>
                          <a:latin typeface="Times New Roman" panose="02020603050405020304" pitchFamily="18" charset="0"/>
                          <a:ea typeface="MS Mincho"/>
                        </a:rPr>
                        <a:t>1. </a:t>
                      </a:r>
                      <a:r>
                        <a:rPr lang="en-US" sz="1400" dirty="0" err="1">
                          <a:effectLst/>
                          <a:latin typeface="Times New Roman" panose="02020603050405020304" pitchFamily="18" charset="0"/>
                          <a:ea typeface="MS Mincho"/>
                        </a:rPr>
                        <a:t>Chọn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được</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 hay, </a:t>
                      </a: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ý </a:t>
                      </a:r>
                      <a:r>
                        <a:rPr lang="en-US" sz="1400" dirty="0" err="1">
                          <a:effectLst/>
                          <a:latin typeface="Times New Roman" panose="02020603050405020304" pitchFamily="18" charset="0"/>
                          <a:ea typeface="MS Mincho"/>
                        </a:rPr>
                        <a:t>nghĩa</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Chưa</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để</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nói</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để</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nói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nhưng</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chưa</a:t>
                      </a:r>
                      <a:r>
                        <a:rPr lang="en-US" sz="1400" dirty="0">
                          <a:effectLst/>
                          <a:latin typeface="Times New Roman" panose="02020603050405020304" pitchFamily="18" charset="0"/>
                          <a:ea typeface="MS Mincho"/>
                        </a:rPr>
                        <a:t> hay</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để</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nói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tượng</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836796">
                <a:tc>
                  <a:txBody>
                    <a:bodyPr/>
                    <a:lstStyle/>
                    <a:p>
                      <a:pPr>
                        <a:spcAft>
                          <a:spcPts val="0"/>
                        </a:spcAft>
                        <a:tabLst>
                          <a:tab pos="1386840" algn="l"/>
                        </a:tabLst>
                      </a:pPr>
                      <a:r>
                        <a:rPr lang="en-US" sz="1400" dirty="0">
                          <a:effectLst/>
                          <a:latin typeface="Times New Roman" panose="02020603050405020304" pitchFamily="18" charset="0"/>
                          <a:ea typeface="MS Mincho"/>
                        </a:rPr>
                        <a:t>2. </a:t>
                      </a:r>
                      <a:r>
                        <a:rPr lang="en-US" sz="1400" dirty="0" err="1">
                          <a:effectLst/>
                          <a:latin typeface="Times New Roman" panose="02020603050405020304" pitchFamily="18" charset="0"/>
                          <a:ea typeface="MS Mincho"/>
                        </a:rPr>
                        <a:t>Nội</a:t>
                      </a:r>
                      <a:r>
                        <a:rPr lang="en-US" sz="1400" dirty="0">
                          <a:effectLst/>
                          <a:latin typeface="Times New Roman" panose="02020603050405020304" pitchFamily="18" charset="0"/>
                          <a:ea typeface="MS Mincho"/>
                        </a:rPr>
                        <a:t> dung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được</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chọn</a:t>
                      </a:r>
                      <a:r>
                        <a:rPr lang="en-US" sz="1400" dirty="0">
                          <a:effectLst/>
                          <a:latin typeface="Times New Roman" panose="02020603050405020304" pitchFamily="18" charset="0"/>
                          <a:ea typeface="MS Mincho"/>
                        </a:rPr>
                        <a:t> hay, </a:t>
                      </a:r>
                      <a:r>
                        <a:rPr lang="en-US" sz="1400" dirty="0" err="1">
                          <a:effectLst/>
                          <a:latin typeface="Times New Roman" panose="02020603050405020304" pitchFamily="18" charset="0"/>
                          <a:ea typeface="MS Mincho"/>
                        </a:rPr>
                        <a:t>phong</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phú</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hấp</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dẫn</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Nôi dung sơ sài, chưa có đủ chi tiết để người nghe hiểu được nội dung vấn đề</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đủ</a:t>
                      </a:r>
                      <a:r>
                        <a:rPr lang="en-US" sz="1400" dirty="0">
                          <a:effectLst/>
                          <a:latin typeface="Times New Roman" panose="02020603050405020304" pitchFamily="18" charset="0"/>
                          <a:ea typeface="MS Mincho"/>
                        </a:rPr>
                        <a:t> ý </a:t>
                      </a:r>
                      <a:r>
                        <a:rPr lang="en-US" sz="1400" dirty="0" err="1">
                          <a:effectLst/>
                          <a:latin typeface="Times New Roman" panose="02020603050405020304" pitchFamily="18" charset="0"/>
                          <a:ea typeface="MS Mincho"/>
                        </a:rPr>
                        <a:t>để</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người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nghe</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hiểu</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được</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nội</a:t>
                      </a:r>
                      <a:r>
                        <a:rPr lang="en-US" sz="1400" dirty="0">
                          <a:effectLst/>
                          <a:latin typeface="Times New Roman" panose="02020603050405020304" pitchFamily="18" charset="0"/>
                          <a:ea typeface="MS Mincho"/>
                        </a:rPr>
                        <a:t> dung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r>
                        <a:rPr lang="en-US" sz="1400" dirty="0">
                          <a:effectLst/>
                          <a:latin typeface="Times New Roman" panose="02020603050405020304" pitchFamily="18" charset="0"/>
                          <a:ea typeface="MS Mincho"/>
                        </a:rPr>
                        <a:t>.</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Nội dung vấn  đề hay, phong phú, hấp dẫn</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669437">
                <a:tc>
                  <a:txBody>
                    <a:bodyPr/>
                    <a:lstStyle/>
                    <a:p>
                      <a:pPr>
                        <a:spcAft>
                          <a:spcPts val="0"/>
                        </a:spcAft>
                        <a:tabLst>
                          <a:tab pos="1386840" algn="l"/>
                        </a:tabLst>
                      </a:pPr>
                      <a:r>
                        <a:rPr lang="en-US" sz="1400">
                          <a:effectLst/>
                          <a:latin typeface="Times New Roman" panose="02020603050405020304" pitchFamily="18" charset="0"/>
                          <a:ea typeface="MS Mincho"/>
                        </a:rPr>
                        <a:t>3. Nói to, rõ ràng, truyền cảm</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Nói nhỏ, khó nghe, nói lặp lại ngập ngừng nhiều lần.</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Nói</a:t>
                      </a:r>
                      <a:r>
                        <a:rPr lang="en-US" sz="1400" dirty="0">
                          <a:effectLst/>
                          <a:latin typeface="Times New Roman" panose="02020603050405020304" pitchFamily="18" charset="0"/>
                          <a:ea typeface="MS Mincho"/>
                        </a:rPr>
                        <a:t> to, </a:t>
                      </a:r>
                      <a:r>
                        <a:rPr lang="en-US" sz="1400" dirty="0" err="1">
                          <a:effectLst/>
                          <a:latin typeface="Times New Roman" panose="02020603050405020304" pitchFamily="18" charset="0"/>
                          <a:ea typeface="MS Mincho"/>
                        </a:rPr>
                        <a:t>nhưng</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đôi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chỗ</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lặp</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lại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hoặc</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ngập</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ngừng</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một</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vài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câu</a:t>
                      </a:r>
                      <a:r>
                        <a:rPr lang="en-US" sz="1400" dirty="0">
                          <a:effectLst/>
                          <a:latin typeface="Times New Roman" panose="02020603050405020304" pitchFamily="18" charset="0"/>
                          <a:ea typeface="MS Mincho"/>
                        </a:rPr>
                        <a:t>.</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Nói to, truyền cảm hầu như không lặp lại hay ngập ngừng </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1004155">
                <a:tc>
                  <a:txBody>
                    <a:bodyPr/>
                    <a:lstStyle/>
                    <a:p>
                      <a:pPr>
                        <a:spcAft>
                          <a:spcPts val="0"/>
                        </a:spcAft>
                        <a:tabLst>
                          <a:tab pos="1386840" algn="l"/>
                        </a:tabLst>
                      </a:pPr>
                      <a:r>
                        <a:rPr lang="en-US" sz="1400">
                          <a:effectLst/>
                          <a:latin typeface="Times New Roman" panose="02020603050405020304" pitchFamily="18" charset="0"/>
                          <a:ea typeface="MS Mincho"/>
                        </a:rPr>
                        <a:t>4. Sử dụng yếu tố phi ngôn ngữ (điệu bộ, cử chỉ, nét mặt, ánh mắt,..) phù hợp</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Điệu bộ thiếu tự tin, mắt chưa nhìn vào người nghe, nét mặt chưa biểu cảm hoặc biểu cảm không phù hợp.</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Điệu</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bộ</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tự</a:t>
                      </a:r>
                      <a:r>
                        <a:rPr lang="en-US" sz="1400" dirty="0">
                          <a:effectLst/>
                          <a:latin typeface="Times New Roman" panose="02020603050405020304" pitchFamily="18" charset="0"/>
                          <a:ea typeface="MS Mincho"/>
                        </a:rPr>
                        <a:t> tin, </a:t>
                      </a:r>
                      <a:r>
                        <a:rPr lang="en-US" sz="1400" dirty="0" err="1">
                          <a:effectLst/>
                          <a:latin typeface="Times New Roman" panose="02020603050405020304" pitchFamily="18" charset="0"/>
                          <a:ea typeface="MS Mincho"/>
                        </a:rPr>
                        <a:t>mắt</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chưa</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nhìn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vào</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người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nghe</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biểu</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cảm</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phù</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hợp</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với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nội</a:t>
                      </a:r>
                      <a:r>
                        <a:rPr lang="en-US" sz="1400" dirty="0">
                          <a:effectLst/>
                          <a:latin typeface="Times New Roman" panose="02020603050405020304" pitchFamily="18" charset="0"/>
                          <a:ea typeface="MS Mincho"/>
                        </a:rPr>
                        <a:t> dung </a:t>
                      </a:r>
                      <a:r>
                        <a:rPr lang="en-US" sz="1400" dirty="0" err="1">
                          <a:effectLst/>
                          <a:latin typeface="Times New Roman" panose="02020603050405020304" pitchFamily="18" charset="0"/>
                          <a:ea typeface="MS Mincho"/>
                        </a:rPr>
                        <a:t>vấn</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đề</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Điệu bộ tự tin, mắt nhìn vào người nghe, nét mặt sinh động.</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502077">
                <a:tc>
                  <a:txBody>
                    <a:bodyPr/>
                    <a:lstStyle/>
                    <a:p>
                      <a:pPr>
                        <a:spcAft>
                          <a:spcPts val="0"/>
                        </a:spcAft>
                        <a:tabLst>
                          <a:tab pos="1386840" algn="l"/>
                        </a:tabLst>
                      </a:pPr>
                      <a:r>
                        <a:rPr lang="en-US" sz="1400">
                          <a:effectLst/>
                          <a:latin typeface="Times New Roman" panose="02020603050405020304" pitchFamily="18" charset="0"/>
                          <a:ea typeface="MS Mincho"/>
                        </a:rPr>
                        <a:t>5. Mở đầu và kết thúc hợp lí</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Không chào hỏi và/ hoặc không có lời kết thúc bài nói.</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dirty="0" err="1">
                          <a:effectLst/>
                          <a:latin typeface="Times New Roman" panose="02020603050405020304" pitchFamily="18" charset="0"/>
                          <a:ea typeface="MS Mincho"/>
                        </a:rPr>
                        <a:t>Chào</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hỏi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và</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có</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lời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kết</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thúc</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bài</a:t>
                      </a:r>
                      <a:r>
                        <a:rPr lang="en-US" sz="1400" dirty="0">
                          <a:effectLst/>
                          <a:latin typeface="Times New Roman" panose="02020603050405020304" pitchFamily="18" charset="0"/>
                          <a:ea typeface="MS Mincho"/>
                        </a:rPr>
                        <a:t> </a:t>
                      </a:r>
                      <a:r>
                        <a:rPr lang="en-US" sz="1400" dirty="0" err="1">
                          <a:effectLst/>
                          <a:latin typeface="Times New Roman" panose="02020603050405020304" pitchFamily="18" charset="0"/>
                          <a:ea typeface="MS Mincho"/>
                        </a:rPr>
                        <a:t>nói</a:t>
                      </a:r>
                      <a:r>
                        <a:rPr lang="en-US" sz="1400" dirty="0">
                          <a:effectLst/>
                          <a:latin typeface="Times New Roman" panose="02020603050405020304" pitchFamily="18" charset="0"/>
                          <a:ea typeface="MS Mincho"/>
                        </a:rPr>
                        <a:t>.</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1400">
                          <a:effectLst/>
                          <a:latin typeface="Times New Roman" panose="02020603050405020304" pitchFamily="18" charset="0"/>
                          <a:ea typeface="MS Mincho"/>
                        </a:rPr>
                        <a:t>Chào hỏi và/ có lời kết thúc bài nói ấn tượng.</a:t>
                      </a:r>
                      <a:endParaRPr lang="en-US" sz="140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167359">
                <a:tc gridSpan="4">
                  <a:txBody>
                    <a:bodyPr/>
                    <a:lstStyle/>
                    <a:p>
                      <a:pPr algn="r">
                        <a:spcAft>
                          <a:spcPts val="0"/>
                        </a:spcAft>
                        <a:tabLst>
                          <a:tab pos="1386840" algn="l"/>
                        </a:tabLst>
                      </a:pPr>
                      <a:r>
                        <a:rPr lang="en-US" sz="1400" b="1" dirty="0" err="1">
                          <a:effectLst/>
                          <a:latin typeface="Times New Roman" panose="02020603050405020304" pitchFamily="18" charset="0"/>
                          <a:ea typeface="MS Mincho"/>
                        </a:rPr>
                        <a:t>Tổng</a:t>
                      </a:r>
                      <a:r>
                        <a:rPr lang="en-US" sz="1400" b="1" dirty="0">
                          <a:effectLst/>
                          <a:latin typeface="Times New Roman" panose="02020603050405020304" pitchFamily="18" charset="0"/>
                          <a:ea typeface="MS Mincho"/>
                        </a:rPr>
                        <a:t>:     ................/10 </a:t>
                      </a:r>
                      <a:r>
                        <a:rPr lang="en-US" sz="1400" b="1" dirty="0" err="1">
                          <a:effectLst/>
                          <a:latin typeface="Times New Roman" panose="02020603050405020304" pitchFamily="18" charset="0"/>
                          <a:ea typeface="MS Mincho"/>
                        </a:rPr>
                        <a:t>điểm</a:t>
                      </a:r>
                      <a:endParaRPr lang="en-US" sz="1400" dirty="0">
                        <a:effectLst/>
                        <a:latin typeface="Times New Roman" panose="02020603050405020304" pitchFamily="18" charset="0"/>
                        <a:ea typeface="Times New Roman" panose="02020603050405020304" pitchFamily="18" charset="0"/>
                      </a:endParaRPr>
                    </a:p>
                  </a:txBody>
                  <a:tcPr marL="53794" marR="537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bl>
          </a:graphicData>
        </a:graphic>
      </p:graphicFrame>
      <p:sp>
        <p:nvSpPr>
          <p:cNvPr id="176177"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latin typeface="Calibri" pitchFamily="34" charset="0"/>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3"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7154"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77155" name="Rectangle 7"/>
          <p:cNvSpPr>
            <a:spLocks noChangeArrowheads="1"/>
          </p:cNvSpPr>
          <p:nvPr/>
        </p:nvSpPr>
        <p:spPr bwMode="auto">
          <a:xfrm>
            <a:off x="3952875" y="15875"/>
            <a:ext cx="4275138" cy="522288"/>
          </a:xfrm>
          <a:prstGeom prst="rect">
            <a:avLst/>
          </a:prstGeom>
          <a:noFill/>
          <a:ln w="9525">
            <a:noFill/>
            <a:miter lim="800000"/>
            <a:headEnd/>
            <a:tailEnd/>
          </a:ln>
        </p:spPr>
        <p:txBody>
          <a:bodyPr wrap="none">
            <a:spAutoFit/>
          </a:bodyPr>
          <a:lstStyle/>
          <a:p>
            <a:r>
              <a:rPr lang="en-US" sz="2800" b="1">
                <a:solidFill>
                  <a:srgbClr val="203864"/>
                </a:solidFill>
                <a:latin typeface="Times New Roman" pitchFamily="18" charset="0"/>
                <a:ea typeface="MS Mincho" pitchFamily="49" charset="-128"/>
              </a:rPr>
              <a:t>HOẠT ĐÔNG MỞ RỘNG</a:t>
            </a:r>
            <a:endParaRPr lang="en-US" sz="2800">
              <a:solidFill>
                <a:srgbClr val="203864"/>
              </a:solidFill>
              <a:latin typeface="Times New Roman" pitchFamily="18" charset="0"/>
              <a:cs typeface="Times New Roman" pitchFamily="18" charset="0"/>
            </a:endParaRPr>
          </a:p>
        </p:txBody>
      </p:sp>
      <p:graphicFrame>
        <p:nvGraphicFramePr>
          <p:cNvPr id="10" name="Table 9"/>
          <p:cNvGraphicFramePr>
            <a:graphicFrameLocks noGrp="1"/>
          </p:cNvGraphicFramePr>
          <p:nvPr/>
        </p:nvGraphicFramePr>
        <p:xfrm>
          <a:off x="862013" y="1485900"/>
          <a:ext cx="10458453" cy="3948271"/>
        </p:xfrm>
        <a:graphic>
          <a:graphicData uri="http://schemas.openxmlformats.org/drawingml/2006/table">
            <a:tbl>
              <a:tblPr firstRow="1" firstCol="1" bandRow="1" bandCol="1"/>
              <a:tblGrid>
                <a:gridCol w="2853368">
                  <a:extLst>
                    <a:ext uri="{9D8B030D-6E8A-4147-A177-3AD203B41FA5}"/>
                  </a:extLst>
                </a:gridCol>
                <a:gridCol w="3657600">
                  <a:extLst>
                    <a:ext uri="{9D8B030D-6E8A-4147-A177-3AD203B41FA5}"/>
                  </a:extLst>
                </a:gridCol>
                <a:gridCol w="3947485">
                  <a:extLst>
                    <a:ext uri="{9D8B030D-6E8A-4147-A177-3AD203B41FA5}"/>
                  </a:extLst>
                </a:gridCol>
              </a:tblGrid>
              <a:tr h="534511">
                <a:tc>
                  <a:txBody>
                    <a:bodyPr/>
                    <a:lstStyle/>
                    <a:p>
                      <a:pPr algn="ctr">
                        <a:spcAft>
                          <a:spcPts val="0"/>
                        </a:spcAft>
                      </a:pPr>
                      <a:r>
                        <a:rPr lang="en-US" sz="2400" b="1"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i="1" dirty="0" err="1">
                          <a:effectLst/>
                          <a:latin typeface="Times New Roman" panose="02020603050405020304" pitchFamily="18" charset="0"/>
                          <a:ea typeface="MS Mincho"/>
                        </a:rPr>
                        <a:t>Cô</a:t>
                      </a:r>
                      <a:r>
                        <a:rPr lang="en-US" sz="2400" b="1" i="1" dirty="0">
                          <a:effectLst/>
                          <a:latin typeface="Times New Roman" panose="02020603050405020304" pitchFamily="18" charset="0"/>
                          <a:ea typeface="MS Mincho"/>
                        </a:rPr>
                        <a:t> </a:t>
                      </a:r>
                      <a:r>
                        <a:rPr lang="en-US" sz="2400" b="1" i="1" dirty="0" err="1">
                          <a:effectLst/>
                          <a:latin typeface="Times New Roman" panose="02020603050405020304" pitchFamily="18" charset="0"/>
                          <a:ea typeface="MS Mincho"/>
                        </a:rPr>
                        <a:t>Tô</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i="1" dirty="0">
                          <a:effectLst/>
                          <a:latin typeface="Times New Roman" panose="02020603050405020304" pitchFamily="18" charset="0"/>
                          <a:ea typeface="Times New Roman" panose="02020603050405020304" pitchFamily="18" charset="0"/>
                        </a:rPr>
                        <a:t>Hang </a:t>
                      </a:r>
                      <a:r>
                        <a:rPr lang="en-US" sz="2400" b="1" i="1" dirty="0" err="1">
                          <a:effectLst/>
                          <a:latin typeface="Times New Roman" panose="02020603050405020304" pitchFamily="18" charset="0"/>
                          <a:ea typeface="Times New Roman" panose="02020603050405020304" pitchFamily="18" charset="0"/>
                        </a:rPr>
                        <a:t>Én</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0">
                <a:tc>
                  <a:txBody>
                    <a:bodyPr/>
                    <a:lstStyle/>
                    <a:p>
                      <a:pPr>
                        <a:spcAft>
                          <a:spcPts val="0"/>
                        </a:spcAft>
                      </a:pPr>
                      <a:r>
                        <a:rPr lang="en-US" sz="2800" dirty="0" err="1">
                          <a:effectLst/>
                          <a:latin typeface="Times New Roman" panose="02020603050405020304" pitchFamily="18" charset="0"/>
                          <a:ea typeface="MS Mincho"/>
                        </a:rPr>
                        <a:t>Hành</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trình</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khám</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phá</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của</a:t>
                      </a:r>
                      <a:r>
                        <a:rPr lang="en-US" sz="2800" dirty="0">
                          <a:effectLst/>
                          <a:latin typeface="Times New Roman" panose="02020603050405020304" pitchFamily="18" charset="0"/>
                          <a:ea typeface="MS Mincho"/>
                        </a:rPr>
                        <a:t> con </a:t>
                      </a:r>
                      <a:r>
                        <a:rPr lang="en-US" sz="2800" dirty="0" err="1">
                          <a:effectLst/>
                          <a:latin typeface="Times New Roman" panose="02020603050405020304" pitchFamily="18" charset="0"/>
                          <a:ea typeface="MS Mincho"/>
                        </a:rPr>
                        <a:t>người</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0">
                <a:tc>
                  <a:txBody>
                    <a:bodyPr/>
                    <a:lstStyle/>
                    <a:p>
                      <a:pPr>
                        <a:spcAft>
                          <a:spcPts val="0"/>
                        </a:spcAft>
                      </a:pPr>
                      <a:r>
                        <a:rPr lang="en-US" sz="2800" dirty="0" err="1">
                          <a:effectLst/>
                          <a:latin typeface="Times New Roman" panose="02020603050405020304" pitchFamily="18" charset="0"/>
                          <a:ea typeface="MS Mincho"/>
                        </a:rPr>
                        <a:t>Những</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thông</a:t>
                      </a:r>
                      <a:r>
                        <a:rPr lang="en-US" sz="2800" dirty="0">
                          <a:effectLst/>
                          <a:latin typeface="Times New Roman" panose="02020603050405020304" pitchFamily="18" charset="0"/>
                          <a:ea typeface="MS Mincho"/>
                        </a:rPr>
                        <a:t> tin </a:t>
                      </a:r>
                      <a:r>
                        <a:rPr lang="en-US" sz="2800" dirty="0" err="1">
                          <a:effectLst/>
                          <a:latin typeface="Times New Roman" panose="02020603050405020304" pitchFamily="18" charset="0"/>
                          <a:ea typeface="MS Mincho"/>
                        </a:rPr>
                        <a:t>xác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thực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được</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ghi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chép</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địa</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danh</a:t>
                      </a:r>
                      <a:r>
                        <a:rPr lang="en-US" sz="2800" dirty="0">
                          <a:effectLst/>
                          <a:latin typeface="Times New Roman" panose="02020603050405020304" pitchFamily="18" charset="0"/>
                          <a:ea typeface="MS Mincho"/>
                        </a:rPr>
                        <a:t>, con </a:t>
                      </a:r>
                      <a:r>
                        <a:rPr lang="en-US" sz="2800" dirty="0" err="1">
                          <a:effectLst/>
                          <a:latin typeface="Times New Roman" panose="02020603050405020304" pitchFamily="18" charset="0"/>
                          <a:ea typeface="MS Mincho"/>
                        </a:rPr>
                        <a:t>người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số</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liệu</a:t>
                      </a:r>
                      <a:r>
                        <a:rPr lang="en-US" sz="2800" dirty="0">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0">
                <a:tc>
                  <a:txBody>
                    <a:bodyPr/>
                    <a:lstStyle/>
                    <a:p>
                      <a:pPr>
                        <a:spcAft>
                          <a:spcPts val="0"/>
                        </a:spcAft>
                      </a:pPr>
                      <a:r>
                        <a:rPr lang="en-US" sz="2800" dirty="0" err="1">
                          <a:effectLst/>
                          <a:latin typeface="Times New Roman" panose="02020603050405020304" pitchFamily="18" charset="0"/>
                          <a:ea typeface="MS Mincho"/>
                        </a:rPr>
                        <a:t>Những</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biện</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pháp</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nghệ</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thuật</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nổi</a:t>
                      </a:r>
                      <a:r>
                        <a:rPr lang="en-US" sz="2800" dirty="0">
                          <a:effectLst/>
                          <a:latin typeface="Times New Roman" panose="02020603050405020304" pitchFamily="18" charset="0"/>
                          <a:ea typeface="MS Mincho"/>
                        </a:rPr>
                        <a:t> </a:t>
                      </a:r>
                      <a:r>
                        <a:rPr lang="en-US" sz="2800" dirty="0" err="1">
                          <a:effectLst/>
                          <a:latin typeface="Times New Roman" panose="02020603050405020304" pitchFamily="18" charset="0"/>
                          <a:ea typeface="MS Mincho"/>
                        </a:rPr>
                        <a:t>bật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bl>
          </a:graphicData>
        </a:graphic>
      </p:graphicFrame>
      <p:sp>
        <p:nvSpPr>
          <p:cNvPr id="177178" name="TextBox 10"/>
          <p:cNvSpPr txBox="1">
            <a:spLocks noChangeArrowheads="1"/>
          </p:cNvSpPr>
          <p:nvPr/>
        </p:nvSpPr>
        <p:spPr bwMode="auto">
          <a:xfrm>
            <a:off x="4214813" y="557213"/>
            <a:ext cx="3030537" cy="522287"/>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PHIẾU HỌC TẬP</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7"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8178"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8" name="Rectangle 7"/>
          <p:cNvSpPr/>
          <p:nvPr/>
        </p:nvSpPr>
        <p:spPr>
          <a:xfrm>
            <a:off x="3952875" y="15875"/>
            <a:ext cx="4275138" cy="522288"/>
          </a:xfrm>
          <a:prstGeom prst="rect">
            <a:avLst/>
          </a:prstGeom>
        </p:spPr>
        <p:txBody>
          <a:bodyPr wrap="none">
            <a:spAutoFit/>
          </a:bodyPr>
          <a:lstStyle/>
          <a:p>
            <a:pPr fontAlgn="auto">
              <a:spcBef>
                <a:spcPts val="0"/>
              </a:spcBef>
              <a:spcAft>
                <a:spcPts val="0"/>
              </a:spcAft>
              <a:defRPr/>
            </a:pPr>
            <a:r>
              <a:rPr lang="en-US" sz="2800" b="1" dirty="0">
                <a:solidFill>
                  <a:schemeClr val="accent5">
                    <a:lumMod val="50000"/>
                  </a:schemeClr>
                </a:solidFill>
                <a:latin typeface="Times New Roman" panose="02020603050405020304" pitchFamily="18" charset="0"/>
                <a:ea typeface="MS Mincho"/>
                <a:cs typeface="+mn-cs"/>
              </a:rPr>
              <a:t>HOẠT ĐÔNG MỞ RỘNG</a:t>
            </a:r>
            <a:endParaRPr lang="en-US" sz="2800" dirty="0">
              <a:solidFill>
                <a:schemeClr val="accent5">
                  <a:lumMod val="50000"/>
                </a:schemeClr>
              </a:solidFill>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nvGraphicFramePr>
        <p:xfrm>
          <a:off x="742950" y="1079500"/>
          <a:ext cx="10458450" cy="5289868"/>
        </p:xfrm>
        <a:graphic>
          <a:graphicData uri="http://schemas.openxmlformats.org/drawingml/2006/table">
            <a:tbl>
              <a:tblPr/>
              <a:tblGrid>
                <a:gridCol w="2443163"/>
                <a:gridCol w="3328987"/>
                <a:gridCol w="4686300"/>
              </a:tblGrid>
              <a:tr h="5349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smtClean="0">
                          <a:ln>
                            <a:noFill/>
                          </a:ln>
                          <a:solidFill>
                            <a:schemeClr val="tx1"/>
                          </a:solidFill>
                          <a:effectLst/>
                          <a:latin typeface="Times New Roman" pitchFamily="18" charset="0"/>
                          <a:ea typeface="MS Mincho" pitchFamily="49" charset="-128"/>
                          <a:cs typeface="Arial" charset="0"/>
                        </a:rPr>
                        <a:t>Cô Tô</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smtClean="0">
                          <a:ln>
                            <a:noFill/>
                          </a:ln>
                          <a:solidFill>
                            <a:schemeClr val="tx1"/>
                          </a:solidFill>
                          <a:effectLst/>
                          <a:latin typeface="Times New Roman" pitchFamily="18" charset="0"/>
                          <a:cs typeface="Times New Roman" pitchFamily="18" charset="0"/>
                        </a:rPr>
                        <a:t>Hang Én</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Hành trình khám phá của con người</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400" b="0" i="0" u="none" strike="noStrike" cap="none" normalizeH="0" baseline="0" smtClean="0">
                          <a:ln>
                            <a:noFill/>
                          </a:ln>
                          <a:solidFill>
                            <a:schemeClr val="tx1"/>
                          </a:solidFill>
                          <a:effectLst/>
                          <a:latin typeface="Times New Roman" pitchFamily="18" charset="0"/>
                          <a:cs typeface="Times New Roman" pitchFamily="18" charset="0"/>
                        </a:rPr>
                        <a:t>Vị trí quan sát của người kể: trên  nóc đồn khố xanh, từ đầu mũi đảo Cô Tô, ngày thứ tư, thư năm, thứ sáu</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715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Từ ngoài vào trong, hành trình khởi đầu từ con dốc Ba Giàn, đến thung lũng Rào Thương để đến với hang Én.</a:t>
                      </a:r>
                    </a:p>
                    <a:p>
                      <a:pPr marL="5715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Những thông tin xác thực được ghi chép (địa danh, con người, số liệu)</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smtClean="0">
                          <a:ln>
                            <a:noFill/>
                          </a:ln>
                          <a:solidFill>
                            <a:schemeClr val="tx1"/>
                          </a:solidFill>
                          <a:effectLst/>
                          <a:latin typeface="Times New Roman" pitchFamily="18" charset="0"/>
                          <a:cs typeface="Times New Roman" pitchFamily="18" charset="0"/>
                        </a:rPr>
                        <a:t>Cô Tô</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 đảo Thanh Luân, anh hùng Châu Hòa Mãn, hợp tác xã Bắc Loan Đầu, chị Châu Hòa Mãn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 Địa danh: dốc Ba Giàn, thung lũng Rào Thương, hang Én.</a:t>
                      </a:r>
                    </a:p>
                    <a:p>
                      <a:pPr marL="0" marR="0" lvl="0" indent="0" algn="l" defTabSz="914400" rtl="0" eaLnBrk="1" fontAlgn="base" latinLnBrk="0" hangingPunct="1">
                        <a:lnSpc>
                          <a:spcPct val="100000"/>
                        </a:lnSpc>
                        <a:spcBef>
                          <a:spcPct val="0"/>
                        </a:spcBef>
                        <a:spcAft>
                          <a:spcPct val="0"/>
                        </a:spcAft>
                        <a:buClrTx/>
                        <a:buSzTx/>
                        <a:buFontTx/>
                        <a:buNone/>
                        <a:tabLst/>
                      </a:pPr>
                      <a:r>
                        <a:rPr kumimoji="0" lang="nl-NL" sz="2400" b="0" i="0" u="none" strike="noStrike" cap="none" normalizeH="0" baseline="0" smtClean="0">
                          <a:ln>
                            <a:noFill/>
                          </a:ln>
                          <a:solidFill>
                            <a:schemeClr val="tx1"/>
                          </a:solidFill>
                          <a:effectLst/>
                          <a:latin typeface="Times New Roman" pitchFamily="18" charset="0"/>
                          <a:cs typeface="Times New Roman" pitchFamily="18" charset="0"/>
                        </a:rPr>
                        <a:t>- Số liệu: rộng nhất là 110m</a:t>
                      </a:r>
                      <a:r>
                        <a:rPr kumimoji="0" lang="nl-NL" sz="2400" b="0" i="0" u="none" strike="noStrike" cap="none" normalizeH="0" baseline="30000" smtClean="0">
                          <a:ln>
                            <a:noFill/>
                          </a:ln>
                          <a:solidFill>
                            <a:schemeClr val="tx1"/>
                          </a:solidFill>
                          <a:effectLst/>
                          <a:latin typeface="Times New Roman" pitchFamily="18" charset="0"/>
                          <a:cs typeface="Times New Roman" pitchFamily="18" charset="0"/>
                        </a:rPr>
                        <a:t>2</a:t>
                      </a:r>
                      <a:r>
                        <a:rPr kumimoji="0" lang="nl-NL" sz="2400" b="0" i="0" u="none" strike="noStrike" cap="none" normalizeH="0" baseline="0" smtClean="0">
                          <a:ln>
                            <a:noFill/>
                          </a:ln>
                          <a:solidFill>
                            <a:schemeClr val="tx1"/>
                          </a:solidFill>
                          <a:effectLst/>
                          <a:latin typeface="Times New Roman" pitchFamily="18" charset="0"/>
                          <a:cs typeface="Times New Roman" pitchFamily="18" charset="0"/>
                        </a:rPr>
                        <a:t>, cao nhất là 120m, sông ở hang chính len lỏi qua hang ngầm khoảng 4 km;</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nl-NL" sz="2400" b="0" i="0" u="none" strike="noStrike" cap="none" normalizeH="0" baseline="0" smtClean="0">
                          <a:ln>
                            <a:noFill/>
                          </a:ln>
                          <a:solidFill>
                            <a:schemeClr val="tx1"/>
                          </a:solidFill>
                          <a:effectLst/>
                          <a:latin typeface="Times New Roman" pitchFamily="18" charset="0"/>
                          <a:cs typeface="Times New Roman" pitchFamily="18" charset="0"/>
                        </a:rPr>
                        <a:t>Con người: người A-rem</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Những biện pháp nghệ thuật nổi bật</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So sánh, nhân hóa.</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So sánh, nhân hóa.</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78202" name="TextBox 10"/>
          <p:cNvSpPr txBox="1">
            <a:spLocks noChangeArrowheads="1"/>
          </p:cNvSpPr>
          <p:nvPr/>
        </p:nvSpPr>
        <p:spPr bwMode="auto">
          <a:xfrm>
            <a:off x="4214813" y="557213"/>
            <a:ext cx="3030537" cy="522287"/>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PHIẾU HỌC TẬP</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1"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79202"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79203"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latin typeface="Times New Roman" pitchFamily="18" charset="0"/>
                <a:cs typeface="Times New Roman" pitchFamily="18" charset="0"/>
              </a:rPr>
              <a:t>THỰC HÀNH ĐỌC</a:t>
            </a:r>
            <a:endParaRPr lang="en-US" sz="2800">
              <a:latin typeface="Times New Roman" pitchFamily="18" charset="0"/>
              <a:cs typeface="Times New Roman" pitchFamily="18" charset="0"/>
            </a:endParaRPr>
          </a:p>
          <a:p>
            <a:pPr algn="ctr"/>
            <a:r>
              <a:rPr lang="en-US" sz="2800" b="1">
                <a:latin typeface="Times New Roman" pitchFamily="18" charset="0"/>
                <a:cs typeface="Times New Roman" pitchFamily="18" charset="0"/>
              </a:rPr>
              <a:t>Nghìn năm tháp Khương Mỹ</a:t>
            </a:r>
            <a:r>
              <a:rPr lang="en-US" sz="2800" b="1" i="1">
                <a:latin typeface="Times New Roman" pitchFamily="18" charset="0"/>
                <a:cs typeface="Times New Roman" pitchFamily="18" charset="0"/>
              </a:rPr>
              <a:t>                                                                          (</a:t>
            </a:r>
            <a:r>
              <a:rPr lang="en-US" sz="2800" i="1">
                <a:latin typeface="Times New Roman" pitchFamily="18" charset="0"/>
                <a:cs typeface="Times New Roman" pitchFamily="18" charset="0"/>
              </a:rPr>
              <a:t>Lam Linh)</a:t>
            </a:r>
            <a:endParaRPr lang="en-US" sz="2800">
              <a:latin typeface="Times New Roman" pitchFamily="18" charset="0"/>
              <a:cs typeface="Times New Roman" pitchFamily="18" charset="0"/>
            </a:endParaRPr>
          </a:p>
        </p:txBody>
      </p:sp>
      <p:sp>
        <p:nvSpPr>
          <p:cNvPr id="3" name="Rectangle 2"/>
          <p:cNvSpPr>
            <a:spLocks noChangeArrowheads="1"/>
          </p:cNvSpPr>
          <p:nvPr/>
        </p:nvSpPr>
        <p:spPr bwMode="auto">
          <a:xfrm>
            <a:off x="476250" y="1341438"/>
            <a:ext cx="9782175" cy="3970337"/>
          </a:xfrm>
          <a:prstGeom prst="rect">
            <a:avLst/>
          </a:prstGeom>
          <a:noFill/>
          <a:ln w="9525">
            <a:noFill/>
            <a:miter lim="800000"/>
            <a:headEnd/>
            <a:tailEnd/>
          </a:ln>
        </p:spPr>
        <p:txBody>
          <a:bodyPr>
            <a:spAutoFit/>
          </a:bodyPr>
          <a:lstStyle/>
          <a:p>
            <a:pPr>
              <a:tabLst>
                <a:tab pos="1385888" algn="l"/>
                <a:tab pos="3797300" algn="l"/>
              </a:tabLst>
            </a:pPr>
            <a:r>
              <a:rPr lang="en-US" sz="2800" b="1">
                <a:latin typeface="Times New Roman" pitchFamily="18" charset="0"/>
                <a:ea typeface="MS Mincho" pitchFamily="49" charset="-128"/>
              </a:rPr>
              <a:t>1. Đọc, từ khó</a:t>
            </a:r>
            <a:endParaRPr lang="en-US" sz="2800">
              <a:latin typeface="Times New Roman" pitchFamily="18" charset="0"/>
              <a:cs typeface="Times New Roman" pitchFamily="18" charset="0"/>
            </a:endParaRPr>
          </a:p>
          <a:p>
            <a:pPr>
              <a:tabLst>
                <a:tab pos="1385888" algn="l"/>
                <a:tab pos="3797300" algn="l"/>
              </a:tabLst>
            </a:pPr>
            <a:r>
              <a:rPr lang="en-US" sz="2800">
                <a:latin typeface="Times New Roman" pitchFamily="18" charset="0"/>
                <a:ea typeface="MS Mincho" pitchFamily="49" charset="-128"/>
              </a:rPr>
              <a:t>- Tháp Khương Mỹ</a:t>
            </a:r>
            <a:endParaRPr lang="en-US" sz="2800">
              <a:latin typeface="Times New Roman" pitchFamily="18" charset="0"/>
              <a:cs typeface="Times New Roman" pitchFamily="18" charset="0"/>
            </a:endParaRPr>
          </a:p>
          <a:p>
            <a:pPr>
              <a:tabLst>
                <a:tab pos="1385888" algn="l"/>
                <a:tab pos="3797300" algn="l"/>
              </a:tabLst>
            </a:pPr>
            <a:r>
              <a:rPr lang="en-US" sz="2800">
                <a:latin typeface="Times New Roman" pitchFamily="18" charset="0"/>
                <a:ea typeface="MS Mincho" pitchFamily="49" charset="-128"/>
              </a:rPr>
              <a:t>- Chim thần Ga-ru-đa</a:t>
            </a:r>
            <a:endParaRPr lang="en-US" sz="2800">
              <a:latin typeface="Times New Roman" pitchFamily="18" charset="0"/>
              <a:cs typeface="Times New Roman" pitchFamily="18" charset="0"/>
            </a:endParaRPr>
          </a:p>
          <a:p>
            <a:pPr>
              <a:tabLst>
                <a:tab pos="1385888" algn="l"/>
                <a:tab pos="3797300" algn="l"/>
              </a:tabLst>
            </a:pPr>
            <a:r>
              <a:rPr lang="en-US" sz="2800">
                <a:latin typeface="Times New Roman" pitchFamily="18" charset="0"/>
                <a:ea typeface="MS Mincho" pitchFamily="49" charset="-128"/>
              </a:rPr>
              <a:t>- Rắn Na-ga, ...</a:t>
            </a:r>
            <a:endParaRPr lang="en-US" sz="2800">
              <a:latin typeface="Times New Roman" pitchFamily="18" charset="0"/>
              <a:cs typeface="Times New Roman" pitchFamily="18" charset="0"/>
            </a:endParaRPr>
          </a:p>
          <a:p>
            <a:pPr>
              <a:tabLst>
                <a:tab pos="1385888" algn="l"/>
                <a:tab pos="3797300" algn="l"/>
              </a:tabLst>
            </a:pPr>
            <a:r>
              <a:rPr lang="en-US" sz="2800" b="1">
                <a:latin typeface="Times New Roman" pitchFamily="18" charset="0"/>
                <a:ea typeface="MS Mincho" pitchFamily="49" charset="-128"/>
              </a:rPr>
              <a:t>2. Tìm hiểu chung</a:t>
            </a:r>
            <a:endParaRPr lang="en-US" sz="2800">
              <a:latin typeface="Times New Roman" pitchFamily="18" charset="0"/>
              <a:cs typeface="Times New Roman" pitchFamily="18" charset="0"/>
            </a:endParaRPr>
          </a:p>
          <a:p>
            <a:pPr>
              <a:tabLst>
                <a:tab pos="1385888" algn="l"/>
                <a:tab pos="3797300" algn="l"/>
              </a:tabLst>
            </a:pPr>
            <a:r>
              <a:rPr lang="en-US" sz="2800" b="1">
                <a:latin typeface="Times New Roman" pitchFamily="18" charset="0"/>
                <a:cs typeface="Times New Roman" pitchFamily="18" charset="0"/>
              </a:rPr>
              <a:t>a. Tác giả</a:t>
            </a:r>
            <a:r>
              <a:rPr lang="en-US" sz="2800">
                <a:latin typeface="Times New Roman" pitchFamily="18" charset="0"/>
                <a:cs typeface="Times New Roman" pitchFamily="18" charset="0"/>
              </a:rPr>
              <a:t>: Lam Linh</a:t>
            </a:r>
          </a:p>
          <a:p>
            <a:pPr>
              <a:tabLst>
                <a:tab pos="1385888" algn="l"/>
                <a:tab pos="3797300" algn="l"/>
              </a:tabLst>
            </a:pPr>
            <a:r>
              <a:rPr lang="en-US" sz="2800" b="1">
                <a:latin typeface="Times New Roman" pitchFamily="18" charset="0"/>
                <a:cs typeface="Times New Roman" pitchFamily="18" charset="0"/>
              </a:rPr>
              <a:t>b. Xuất xứ:</a:t>
            </a:r>
            <a:r>
              <a:rPr lang="en-US" sz="2800">
                <a:latin typeface="Times New Roman" pitchFamily="18" charset="0"/>
                <a:cs typeface="Times New Roman" pitchFamily="18" charset="0"/>
              </a:rPr>
              <a:t> Trích “Phụ nữ và những chuyến đi”, 2017/</a:t>
            </a:r>
          </a:p>
          <a:p>
            <a:pPr>
              <a:tabLst>
                <a:tab pos="1385888" algn="l"/>
                <a:tab pos="3797300" algn="l"/>
              </a:tabLst>
            </a:pPr>
            <a:r>
              <a:rPr lang="en-US" sz="2800">
                <a:latin typeface="Times New Roman" pitchFamily="18" charset="0"/>
                <a:cs typeface="Times New Roman" pitchFamily="18" charset="0"/>
              </a:rPr>
              <a:t>- Thể loại: du ký, </a:t>
            </a:r>
            <a:r>
              <a:rPr lang="en-US" sz="2800">
                <a:latin typeface="Times New Roman" pitchFamily="18" charset="0"/>
                <a:ea typeface="MS Mincho" pitchFamily="49" charset="-128"/>
              </a:rPr>
              <a:t>người kể chuyện xưng </a:t>
            </a:r>
            <a:r>
              <a:rPr lang="en-US" sz="2800" i="1">
                <a:latin typeface="Times New Roman" pitchFamily="18" charset="0"/>
                <a:ea typeface="MS Mincho" pitchFamily="49" charset="-128"/>
              </a:rPr>
              <a:t>tôi</a:t>
            </a:r>
            <a:r>
              <a:rPr lang="en-US" sz="2800">
                <a:latin typeface="Times New Roman" pitchFamily="18" charset="0"/>
                <a:ea typeface="MS Mincho" pitchFamily="49" charset="-128"/>
              </a:rPr>
              <a:t>-  tác giả ghi chép lại hành trình khám phá vẻ đẹp của tháp Khương Mỹ (ở Quảng Nam).</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5"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0226"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0227"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3" name="Rectangle 2"/>
          <p:cNvSpPr>
            <a:spLocks noChangeArrowheads="1"/>
          </p:cNvSpPr>
          <p:nvPr/>
        </p:nvSpPr>
        <p:spPr bwMode="auto">
          <a:xfrm>
            <a:off x="476250" y="1341438"/>
            <a:ext cx="9782175" cy="3970337"/>
          </a:xfrm>
          <a:prstGeom prst="rect">
            <a:avLst/>
          </a:prstGeom>
          <a:noFill/>
          <a:ln w="9525">
            <a:noFill/>
            <a:miter lim="800000"/>
            <a:headEnd/>
            <a:tailEnd/>
          </a:ln>
        </p:spPr>
        <p:txBody>
          <a:bodyPr>
            <a:spAutoFit/>
          </a:bodyPr>
          <a:lstStyle/>
          <a:p>
            <a:pPr>
              <a:tabLst>
                <a:tab pos="1385888" algn="l"/>
                <a:tab pos="3797300" algn="l"/>
              </a:tabLst>
            </a:pPr>
            <a:r>
              <a:rPr lang="en-US" sz="2800" b="1">
                <a:solidFill>
                  <a:srgbClr val="000000"/>
                </a:solidFill>
                <a:latin typeface="Times New Roman" pitchFamily="18" charset="0"/>
                <a:ea typeface="MS Mincho" pitchFamily="49" charset="-128"/>
              </a:rPr>
              <a:t>1. Đọc, từ khó</a:t>
            </a:r>
            <a:endParaRPr lang="en-US" sz="2800">
              <a:solidFill>
                <a:srgbClr val="000000"/>
              </a:solidFill>
              <a:latin typeface="Times New Roman" pitchFamily="18" charset="0"/>
              <a:cs typeface="Times New Roman" pitchFamily="18" charset="0"/>
            </a:endParaRPr>
          </a:p>
          <a:p>
            <a:pPr>
              <a:tabLst>
                <a:tab pos="1385888" algn="l"/>
                <a:tab pos="3797300" algn="l"/>
              </a:tabLst>
            </a:pPr>
            <a:r>
              <a:rPr lang="en-US" sz="2800">
                <a:solidFill>
                  <a:srgbClr val="000000"/>
                </a:solidFill>
                <a:latin typeface="Times New Roman" pitchFamily="18" charset="0"/>
                <a:ea typeface="MS Mincho" pitchFamily="49" charset="-128"/>
              </a:rPr>
              <a:t>- Tháp Khương Mỹ</a:t>
            </a:r>
            <a:endParaRPr lang="en-US" sz="2800">
              <a:solidFill>
                <a:srgbClr val="000000"/>
              </a:solidFill>
              <a:latin typeface="Times New Roman" pitchFamily="18" charset="0"/>
              <a:cs typeface="Times New Roman" pitchFamily="18" charset="0"/>
            </a:endParaRPr>
          </a:p>
          <a:p>
            <a:pPr>
              <a:tabLst>
                <a:tab pos="1385888" algn="l"/>
                <a:tab pos="3797300" algn="l"/>
              </a:tabLst>
            </a:pPr>
            <a:r>
              <a:rPr lang="en-US" sz="2800">
                <a:solidFill>
                  <a:srgbClr val="000000"/>
                </a:solidFill>
                <a:latin typeface="Times New Roman" pitchFamily="18" charset="0"/>
                <a:ea typeface="MS Mincho" pitchFamily="49" charset="-128"/>
              </a:rPr>
              <a:t>- Chim thần Ga-ru-đa</a:t>
            </a:r>
            <a:endParaRPr lang="en-US" sz="2800">
              <a:solidFill>
                <a:srgbClr val="000000"/>
              </a:solidFill>
              <a:latin typeface="Times New Roman" pitchFamily="18" charset="0"/>
              <a:cs typeface="Times New Roman" pitchFamily="18" charset="0"/>
            </a:endParaRPr>
          </a:p>
          <a:p>
            <a:pPr>
              <a:tabLst>
                <a:tab pos="1385888" algn="l"/>
                <a:tab pos="3797300" algn="l"/>
              </a:tabLst>
            </a:pPr>
            <a:r>
              <a:rPr lang="en-US" sz="2800">
                <a:solidFill>
                  <a:srgbClr val="000000"/>
                </a:solidFill>
                <a:latin typeface="Times New Roman" pitchFamily="18" charset="0"/>
                <a:ea typeface="MS Mincho" pitchFamily="49" charset="-128"/>
              </a:rPr>
              <a:t>- Rắn Na-ga, ...</a:t>
            </a:r>
            <a:endParaRPr lang="en-US" sz="2800">
              <a:solidFill>
                <a:srgbClr val="000000"/>
              </a:solidFill>
              <a:latin typeface="Times New Roman" pitchFamily="18" charset="0"/>
              <a:cs typeface="Times New Roman" pitchFamily="18" charset="0"/>
            </a:endParaRPr>
          </a:p>
          <a:p>
            <a:pPr>
              <a:tabLst>
                <a:tab pos="1385888" algn="l"/>
                <a:tab pos="3797300" algn="l"/>
              </a:tabLst>
            </a:pPr>
            <a:r>
              <a:rPr lang="en-US" sz="2800" b="1">
                <a:solidFill>
                  <a:srgbClr val="000000"/>
                </a:solidFill>
                <a:latin typeface="Times New Roman" pitchFamily="18" charset="0"/>
                <a:ea typeface="MS Mincho" pitchFamily="49" charset="-128"/>
              </a:rPr>
              <a:t>2. Tìm hiểu chung</a:t>
            </a:r>
            <a:endParaRPr lang="en-US" sz="2800">
              <a:solidFill>
                <a:srgbClr val="000000"/>
              </a:solidFill>
              <a:latin typeface="Times New Roman" pitchFamily="18" charset="0"/>
              <a:cs typeface="Times New Roman" pitchFamily="18" charset="0"/>
            </a:endParaRPr>
          </a:p>
          <a:p>
            <a:pPr>
              <a:tabLst>
                <a:tab pos="1385888" algn="l"/>
                <a:tab pos="3797300" algn="l"/>
              </a:tabLst>
            </a:pPr>
            <a:r>
              <a:rPr lang="en-US" sz="2800" b="1">
                <a:solidFill>
                  <a:srgbClr val="000000"/>
                </a:solidFill>
                <a:latin typeface="Times New Roman" pitchFamily="18" charset="0"/>
                <a:cs typeface="Times New Roman" pitchFamily="18" charset="0"/>
              </a:rPr>
              <a:t>a. Tác giả</a:t>
            </a:r>
            <a:r>
              <a:rPr lang="en-US" sz="2800">
                <a:solidFill>
                  <a:srgbClr val="000000"/>
                </a:solidFill>
                <a:latin typeface="Times New Roman" pitchFamily="18" charset="0"/>
                <a:cs typeface="Times New Roman" pitchFamily="18" charset="0"/>
              </a:rPr>
              <a:t>: Lam Linh</a:t>
            </a:r>
          </a:p>
          <a:p>
            <a:pPr>
              <a:tabLst>
                <a:tab pos="1385888" algn="l"/>
                <a:tab pos="3797300" algn="l"/>
              </a:tabLst>
            </a:pPr>
            <a:r>
              <a:rPr lang="en-US" sz="2800" b="1">
                <a:solidFill>
                  <a:srgbClr val="000000"/>
                </a:solidFill>
                <a:latin typeface="Times New Roman" pitchFamily="18" charset="0"/>
                <a:cs typeface="Times New Roman" pitchFamily="18" charset="0"/>
              </a:rPr>
              <a:t>b. Xuất xứ:</a:t>
            </a:r>
            <a:r>
              <a:rPr lang="en-US" sz="2800">
                <a:solidFill>
                  <a:srgbClr val="000000"/>
                </a:solidFill>
                <a:latin typeface="Times New Roman" pitchFamily="18" charset="0"/>
                <a:cs typeface="Times New Roman" pitchFamily="18" charset="0"/>
              </a:rPr>
              <a:t> Trích “Phụ nữ và những chuyến đi”, 2017/</a:t>
            </a:r>
          </a:p>
          <a:p>
            <a:pPr>
              <a:tabLst>
                <a:tab pos="1385888" algn="l"/>
                <a:tab pos="3797300" algn="l"/>
              </a:tabLst>
            </a:pPr>
            <a:r>
              <a:rPr lang="en-US" sz="2800">
                <a:solidFill>
                  <a:srgbClr val="000000"/>
                </a:solidFill>
                <a:latin typeface="Times New Roman" pitchFamily="18" charset="0"/>
                <a:cs typeface="Times New Roman" pitchFamily="18" charset="0"/>
              </a:rPr>
              <a:t>- Thể loại: du ký, </a:t>
            </a:r>
            <a:r>
              <a:rPr lang="en-US" sz="2800">
                <a:solidFill>
                  <a:srgbClr val="000000"/>
                </a:solidFill>
                <a:latin typeface="Times New Roman" pitchFamily="18" charset="0"/>
                <a:ea typeface="MS Mincho" pitchFamily="49" charset="-128"/>
              </a:rPr>
              <a:t>người kể chuyện xưng </a:t>
            </a:r>
            <a:r>
              <a:rPr lang="en-US" sz="2800" i="1">
                <a:solidFill>
                  <a:srgbClr val="000000"/>
                </a:solidFill>
                <a:latin typeface="Times New Roman" pitchFamily="18" charset="0"/>
                <a:ea typeface="MS Mincho" pitchFamily="49" charset="-128"/>
              </a:rPr>
              <a:t>tôi</a:t>
            </a:r>
            <a:r>
              <a:rPr lang="en-US" sz="2800">
                <a:solidFill>
                  <a:srgbClr val="000000"/>
                </a:solidFill>
                <a:latin typeface="Times New Roman" pitchFamily="18" charset="0"/>
                <a:ea typeface="MS Mincho" pitchFamily="49" charset="-128"/>
              </a:rPr>
              <a:t>-  tác giả ghi chép lại hành trình khám phá vẻ đẹp của tháp Khương Mỹ (ở Quảng Nam).</a:t>
            </a:r>
            <a:endParaRPr lang="en-US" sz="28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49"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1250"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1251"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181252" name="Rectangle 4"/>
          <p:cNvSpPr>
            <a:spLocks noChangeArrowheads="1"/>
          </p:cNvSpPr>
          <p:nvPr/>
        </p:nvSpPr>
        <p:spPr bwMode="auto">
          <a:xfrm>
            <a:off x="433388" y="1111250"/>
            <a:ext cx="3451225" cy="523875"/>
          </a:xfrm>
          <a:prstGeom prst="rect">
            <a:avLst/>
          </a:prstGeom>
          <a:noFill/>
          <a:ln w="9525">
            <a:noFill/>
            <a:miter lim="800000"/>
            <a:headEnd/>
            <a:tailEnd/>
          </a:ln>
        </p:spPr>
        <p:txBody>
          <a:bodyPr wrap="none">
            <a:spAutoFit/>
          </a:bodyPr>
          <a:lstStyle/>
          <a:p>
            <a:pPr>
              <a:tabLst>
                <a:tab pos="1385888" algn="l"/>
                <a:tab pos="3797300" algn="l"/>
              </a:tabLst>
            </a:pPr>
            <a:r>
              <a:rPr lang="en-US" sz="2800" b="1">
                <a:solidFill>
                  <a:srgbClr val="000000"/>
                </a:solidFill>
                <a:latin typeface="Times New Roman" pitchFamily="18" charset="0"/>
                <a:ea typeface="MS Mincho" pitchFamily="49" charset="-128"/>
              </a:rPr>
              <a:t>3. Đọc- hiểu văn bản:</a:t>
            </a:r>
            <a:endParaRPr lang="en-US" sz="2800">
              <a:solidFill>
                <a:srgbClr val="000000"/>
              </a:solidFill>
              <a:latin typeface="Times New Roman" pitchFamily="18" charset="0"/>
              <a:cs typeface="Times New Roman" pitchFamily="18" charset="0"/>
            </a:endParaRPr>
          </a:p>
        </p:txBody>
      </p:sp>
      <p:sp>
        <p:nvSpPr>
          <p:cNvPr id="3" name="Rounded Rectangle 2"/>
          <p:cNvSpPr/>
          <p:nvPr/>
        </p:nvSpPr>
        <p:spPr>
          <a:xfrm>
            <a:off x="185737" y="1769825"/>
            <a:ext cx="2726681" cy="914400"/>
          </a:xfrm>
          <a:prstGeom prst="roundRect">
            <a:avLst/>
          </a:prstGeom>
          <a:ln>
            <a:noFill/>
          </a:ln>
          <a:effectLst>
            <a:outerShdw blurRad="107950" dist="12700" dir="5400000" algn="ctr">
              <a:srgbClr val="000000"/>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THẢO LUẬN NHÓM</a:t>
            </a:r>
          </a:p>
        </p:txBody>
      </p:sp>
      <p:graphicFrame>
        <p:nvGraphicFramePr>
          <p:cNvPr id="8" name="Table 7"/>
          <p:cNvGraphicFramePr>
            <a:graphicFrameLocks noGrp="1"/>
          </p:cNvGraphicFramePr>
          <p:nvPr/>
        </p:nvGraphicFramePr>
        <p:xfrm>
          <a:off x="2647950" y="1795463"/>
          <a:ext cx="8128000" cy="3840480"/>
        </p:xfrm>
        <a:graphic>
          <a:graphicData uri="http://schemas.openxmlformats.org/drawingml/2006/table">
            <a:tbl>
              <a:tblPr/>
              <a:tblGrid>
                <a:gridCol w="2709863"/>
                <a:gridCol w="2708275"/>
                <a:gridCol w="2709862"/>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 pos="3797300" algn="l"/>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Tìm những </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thông tin cơ bản về tháp Khương Mỹ mà tác giả cung cấp trong bài viết? Đó là những thông tin như thế nào? Tác dụng của việc đưa thông tin vào bài kí?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 pos="3797300" algn="l"/>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Tháp Khương Mỹ đẹp ở kiến trúc,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hoa văn tinh tế, và cách xây dựng. Em hãy tìm những chi tiết trong VB để làm nổi bật những vẻ đẹp đó?</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 pos="3797300" algn="l"/>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Arial" charset="0"/>
                        </a:rPr>
                        <a:t>Tác giả có ấn tượng đặc biệt với nhưng chi tiết nào, hình ảnh nào khi khám phá tháp Khương Mỹ? Qua đó,em cảm nhận được tình cảm gì của nhà văn với tháp Chăm?</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r>
            </a:tbl>
          </a:graphicData>
        </a:graphic>
      </p:graphicFrame>
      <p:pic>
        <p:nvPicPr>
          <p:cNvPr id="181268" name="Picture 12"/>
          <p:cNvPicPr>
            <a:picLocks noChangeAspect="1"/>
          </p:cNvPicPr>
          <p:nvPr/>
        </p:nvPicPr>
        <p:blipFill>
          <a:blip r:embed="rId3"/>
          <a:srcRect/>
          <a:stretch>
            <a:fillRect/>
          </a:stretch>
        </p:blipFill>
        <p:spPr bwMode="auto">
          <a:xfrm>
            <a:off x="719138" y="3322638"/>
            <a:ext cx="1395412" cy="785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3"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2274"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2275"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182276" name="Rectangle 4"/>
          <p:cNvSpPr>
            <a:spLocks noChangeArrowheads="1"/>
          </p:cNvSpPr>
          <p:nvPr/>
        </p:nvSpPr>
        <p:spPr bwMode="auto">
          <a:xfrm>
            <a:off x="433388" y="1111250"/>
            <a:ext cx="3451225" cy="523875"/>
          </a:xfrm>
          <a:prstGeom prst="rect">
            <a:avLst/>
          </a:prstGeom>
          <a:noFill/>
          <a:ln w="9525">
            <a:noFill/>
            <a:miter lim="800000"/>
            <a:headEnd/>
            <a:tailEnd/>
          </a:ln>
        </p:spPr>
        <p:txBody>
          <a:bodyPr wrap="none">
            <a:spAutoFit/>
          </a:bodyPr>
          <a:lstStyle/>
          <a:p>
            <a:pPr>
              <a:tabLst>
                <a:tab pos="1385888" algn="l"/>
                <a:tab pos="3797300" algn="l"/>
              </a:tabLst>
            </a:pPr>
            <a:r>
              <a:rPr lang="en-US" sz="2800" b="1">
                <a:latin typeface="Times New Roman" pitchFamily="18" charset="0"/>
                <a:ea typeface="MS Mincho" pitchFamily="49" charset="-128"/>
              </a:rPr>
              <a:t>3. Đọc- hiểu văn bản:</a:t>
            </a:r>
            <a:endParaRPr lang="en-US" sz="2800">
              <a:latin typeface="Times New Roman" pitchFamily="18" charset="0"/>
              <a:cs typeface="Times New Roman" pitchFamily="18" charset="0"/>
            </a:endParaRPr>
          </a:p>
        </p:txBody>
      </p:sp>
      <p:pic>
        <p:nvPicPr>
          <p:cNvPr id="6" name="Picture 5"/>
          <p:cNvPicPr>
            <a:picLocks noChangeAspect="1"/>
          </p:cNvPicPr>
          <p:nvPr/>
        </p:nvPicPr>
        <p:blipFill>
          <a:blip r:embed="rId3"/>
          <a:stretch>
            <a:fillRect/>
          </a:stretch>
        </p:blipFill>
        <p:spPr>
          <a:xfrm>
            <a:off x="4670821" y="1927039"/>
            <a:ext cx="2624139" cy="225912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Rounded Rectangular Callout 6"/>
          <p:cNvSpPr/>
          <p:nvPr/>
        </p:nvSpPr>
        <p:spPr>
          <a:xfrm>
            <a:off x="7739063" y="1677442"/>
            <a:ext cx="3700462" cy="1279755"/>
          </a:xfrm>
          <a:prstGeom prst="wedgeRoundRectCallout">
            <a:avLst>
              <a:gd name="adj1" fmla="val -71413"/>
              <a:gd name="adj2" fmla="val 56917"/>
              <a:gd name="adj3" fmla="val 1666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pPr>
            <a:r>
              <a:rPr lang="en-US" sz="2000">
                <a:solidFill>
                  <a:srgbClr val="FFFFFF"/>
                </a:solidFill>
                <a:latin typeface="Times New Roman" pitchFamily="18" charset="0"/>
                <a:cs typeface="Times New Roman" pitchFamily="18" charset="0"/>
              </a:rPr>
              <a:t>Kết cấu: Gồm ba tháp được xếp theo trục bắc - nam: Tháp Bắc, Tháp Giữa, Tháp Nam.</a:t>
            </a:r>
          </a:p>
        </p:txBody>
      </p:sp>
      <p:sp>
        <p:nvSpPr>
          <p:cNvPr id="10" name="Rounded Rectangular Callout 9"/>
          <p:cNvSpPr/>
          <p:nvPr/>
        </p:nvSpPr>
        <p:spPr>
          <a:xfrm>
            <a:off x="413148" y="1861554"/>
            <a:ext cx="3700462" cy="1279755"/>
          </a:xfrm>
          <a:prstGeom prst="wedgeRoundRectCallout">
            <a:avLst>
              <a:gd name="adj1" fmla="val 84572"/>
              <a:gd name="adj2" fmla="val 47987"/>
              <a:gd name="adj3" fmla="val 1666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pPr>
            <a:r>
              <a:rPr lang="en-US" sz="2800">
                <a:solidFill>
                  <a:srgbClr val="FFFFFF"/>
                </a:solidFill>
                <a:latin typeface="Times New Roman" pitchFamily="18" charset="0"/>
                <a:cs typeface="Times New Roman" pitchFamily="18" charset="0"/>
              </a:rPr>
              <a:t>Thời gian: Xây dựng cuối thế kỉ IX đầu thế kỉ X.</a:t>
            </a:r>
          </a:p>
        </p:txBody>
      </p:sp>
      <p:sp>
        <p:nvSpPr>
          <p:cNvPr id="11" name="Rounded Rectangular Callout 10"/>
          <p:cNvSpPr/>
          <p:nvPr/>
        </p:nvSpPr>
        <p:spPr>
          <a:xfrm>
            <a:off x="7739063" y="3392436"/>
            <a:ext cx="3700462" cy="1279755"/>
          </a:xfrm>
          <a:prstGeom prst="wedgeRoundRectCallout">
            <a:avLst>
              <a:gd name="adj1" fmla="val -77204"/>
              <a:gd name="adj2" fmla="val -41328"/>
              <a:gd name="adj3" fmla="val 1666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pPr>
            <a:r>
              <a:rPr lang="en-US" sz="2800">
                <a:solidFill>
                  <a:srgbClr val="FFFFFF"/>
                </a:solidFill>
                <a:latin typeface="Times New Roman" pitchFamily="18" charset="0"/>
                <a:cs typeface="Times New Roman" pitchFamily="18" charset="0"/>
              </a:rPr>
              <a:t>Giá trị: Được công nhận là di tích quốc gia năm 1989.</a:t>
            </a:r>
          </a:p>
        </p:txBody>
      </p:sp>
      <p:sp>
        <p:nvSpPr>
          <p:cNvPr id="12" name="Rounded Rectangular Callout 11"/>
          <p:cNvSpPr/>
          <p:nvPr/>
        </p:nvSpPr>
        <p:spPr>
          <a:xfrm>
            <a:off x="414337" y="3394733"/>
            <a:ext cx="3700462" cy="1279755"/>
          </a:xfrm>
          <a:prstGeom prst="wedgeRoundRectCallout">
            <a:avLst>
              <a:gd name="adj1" fmla="val 72989"/>
              <a:gd name="adj2" fmla="val -31280"/>
              <a:gd name="adj3" fmla="val 1666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pPr>
            <a:r>
              <a:rPr lang="en-US" sz="2400">
                <a:solidFill>
                  <a:srgbClr val="FFFFFF"/>
                </a:solidFill>
                <a:latin typeface="Times New Roman" pitchFamily="18" charset="0"/>
                <a:cs typeface="Times New Roman" pitchFamily="18" charset="0"/>
              </a:rPr>
              <a:t>Địa điểm: Thuộc thôn 4, xã Tam Xuân I, huyện Núi Thành, tỉnh Quảng Nam.</a:t>
            </a:r>
          </a:p>
        </p:txBody>
      </p:sp>
      <p:sp>
        <p:nvSpPr>
          <p:cNvPr id="8" name="Rectangle 7"/>
          <p:cNvSpPr/>
          <p:nvPr/>
        </p:nvSpPr>
        <p:spPr>
          <a:xfrm>
            <a:off x="696515" y="4813462"/>
            <a:ext cx="10333435" cy="150810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spAutoFit/>
          </a:bodyPr>
          <a:lstStyle/>
          <a:p>
            <a:pPr>
              <a:spcAft>
                <a:spcPts val="1200"/>
              </a:spcAft>
            </a:pPr>
            <a:r>
              <a:rPr lang="en-US" sz="2400">
                <a:solidFill>
                  <a:srgbClr val="FFFFFF"/>
                </a:solidFill>
                <a:latin typeface="Times New Roman" pitchFamily="18" charset="0"/>
                <a:cs typeface="Times New Roman" pitchFamily="18" charset="0"/>
              </a:rPr>
              <a:t>* Những thông tin chính xác, khoa học, thể hiện sự tìm hiểu kĩ lưỡng của tác giả.</a:t>
            </a:r>
          </a:p>
          <a:p>
            <a:pPr>
              <a:spcAft>
                <a:spcPts val="1200"/>
              </a:spcAft>
            </a:pPr>
            <a:r>
              <a:rPr lang="en-US" sz="2400">
                <a:solidFill>
                  <a:srgbClr val="FFFFFF"/>
                </a:solidFill>
                <a:latin typeface="Times New Roman" pitchFamily="18" charset="0"/>
                <a:cs typeface="Times New Roman" pitchFamily="18" charset="0"/>
              </a:rPr>
              <a:t> - Giúp người đọc hiểu được giá trị của tháp Khương Mỹ.</a:t>
            </a:r>
          </a:p>
          <a:p>
            <a:pPr>
              <a:spcAft>
                <a:spcPts val="1200"/>
              </a:spcAft>
            </a:pPr>
            <a:r>
              <a:rPr lang="en-US" sz="2400">
                <a:solidFill>
                  <a:srgbClr val="FFFFFF"/>
                </a:solidFill>
                <a:latin typeface="Times New Roman" pitchFamily="18" charset="0"/>
                <a:cs typeface="Times New Roman" pitchFamily="18" charset="0"/>
              </a:rPr>
              <a:t>- Làm tăng độ tin cậy và sức hấp dẫn cho bài kí.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7"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3298"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3299"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183300" name="Rectangle 4"/>
          <p:cNvSpPr>
            <a:spLocks noChangeArrowheads="1"/>
          </p:cNvSpPr>
          <p:nvPr/>
        </p:nvSpPr>
        <p:spPr bwMode="auto">
          <a:xfrm>
            <a:off x="433388" y="1111250"/>
            <a:ext cx="3451225" cy="523875"/>
          </a:xfrm>
          <a:prstGeom prst="rect">
            <a:avLst/>
          </a:prstGeom>
          <a:noFill/>
          <a:ln w="9525">
            <a:noFill/>
            <a:miter lim="800000"/>
            <a:headEnd/>
            <a:tailEnd/>
          </a:ln>
        </p:spPr>
        <p:txBody>
          <a:bodyPr wrap="none">
            <a:spAutoFit/>
          </a:bodyPr>
          <a:lstStyle/>
          <a:p>
            <a:pPr>
              <a:tabLst>
                <a:tab pos="1385888" algn="l"/>
                <a:tab pos="3797300" algn="l"/>
              </a:tabLst>
            </a:pPr>
            <a:r>
              <a:rPr lang="en-US" sz="2800" b="1">
                <a:solidFill>
                  <a:srgbClr val="000000"/>
                </a:solidFill>
                <a:latin typeface="Times New Roman" pitchFamily="18" charset="0"/>
                <a:ea typeface="MS Mincho" pitchFamily="49" charset="-128"/>
              </a:rPr>
              <a:t>3. Đọc- hiểu văn bản:</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433388" y="1635125"/>
            <a:ext cx="10896600" cy="4616450"/>
          </a:xfrm>
          <a:prstGeom prst="rect">
            <a:avLst/>
          </a:prstGeom>
          <a:noFill/>
          <a:ln w="9525">
            <a:noFill/>
            <a:miter lim="800000"/>
            <a:headEnd/>
            <a:tailEnd/>
          </a:ln>
        </p:spPr>
        <p:txBody>
          <a:bodyPr>
            <a:spAutoFit/>
          </a:bodyPr>
          <a:lstStyle/>
          <a:p>
            <a:r>
              <a:rPr lang="en-US" sz="2400" b="1">
                <a:latin typeface="Times New Roman" pitchFamily="18" charset="0"/>
                <a:cs typeface="Times New Roman" pitchFamily="18" charset="0"/>
              </a:rPr>
              <a:t>b. Vẻ đẹp của tháp Khương Mỹ</a:t>
            </a:r>
            <a:endParaRPr lang="en-US" sz="2400">
              <a:latin typeface="Times New Roman" pitchFamily="18" charset="0"/>
              <a:cs typeface="Times New Roman" pitchFamily="18" charset="0"/>
            </a:endParaRPr>
          </a:p>
          <a:p>
            <a:pPr>
              <a:spcAft>
                <a:spcPts val="1200"/>
              </a:spcAft>
            </a:pPr>
            <a:r>
              <a:rPr lang="en-US" sz="2400">
                <a:latin typeface="Times New Roman" pitchFamily="18" charset="0"/>
                <a:cs typeface="Times New Roman" pitchFamily="18" charset="0"/>
              </a:rPr>
              <a:t>- Kiến trúc:</a:t>
            </a:r>
          </a:p>
          <a:p>
            <a:pPr>
              <a:spcAft>
                <a:spcPts val="1200"/>
              </a:spcAft>
            </a:pPr>
            <a:r>
              <a:rPr lang="en-US" sz="2400">
                <a:latin typeface="Times New Roman" pitchFamily="18" charset="0"/>
                <a:cs typeface="Times New Roman" pitchFamily="18" charset="0"/>
              </a:rPr>
              <a:t>+ Theo lối tháp Chăm truyền thống: mặt bằng gần vuông, cửa ra vào hướng đông, mái ba tầng.</a:t>
            </a:r>
          </a:p>
          <a:p>
            <a:r>
              <a:rPr lang="en-US" sz="2400">
                <a:latin typeface="Times New Roman" pitchFamily="18" charset="0"/>
                <a:cs typeface="Times New Roman" pitchFamily="18" charset="0"/>
              </a:rPr>
              <a:t>+ Cửa giả của các tầng trang trí hình lá đề.</a:t>
            </a:r>
          </a:p>
          <a:p>
            <a:r>
              <a:rPr lang="en-US" sz="2400">
                <a:latin typeface="Times New Roman" pitchFamily="18" charset="0"/>
                <a:cs typeface="Times New Roman" pitchFamily="18" charset="0"/>
              </a:rPr>
              <a:t>+ Bên trong tháp trống trơn, chỉ có rêu xanh phủ đầy ở những nơi mà ánh sáng lọt vào.</a:t>
            </a:r>
          </a:p>
          <a:p>
            <a:pPr>
              <a:spcAft>
                <a:spcPts val="1200"/>
              </a:spcAft>
            </a:pPr>
            <a:r>
              <a:rPr lang="en-US" sz="2400">
                <a:latin typeface="Times New Roman" pitchFamily="18" charset="0"/>
                <a:cs typeface="Times New Roman" pitchFamily="18" charset="0"/>
              </a:rPr>
              <a:t>- Hoa văn tinh tế:</a:t>
            </a:r>
          </a:p>
          <a:p>
            <a:r>
              <a:rPr lang="en-US" sz="2400">
                <a:latin typeface="Times New Roman" pitchFamily="18" charset="0"/>
                <a:cs typeface="Times New Roman" pitchFamily="18" charset="0"/>
              </a:rPr>
              <a:t>+ Chân tháp: Tác phẩm điêu khắc như hình chim thần Ga-ru-đa, rắn Na-ga, người cưỡi voi, người cưỡi ngựa…</a:t>
            </a:r>
          </a:p>
          <a:p>
            <a:r>
              <a:rPr lang="en-US" sz="2400">
                <a:latin typeface="Times New Roman" pitchFamily="18" charset="0"/>
                <a:cs typeface="Times New Roman" pitchFamily="18" charset="0"/>
              </a:rPr>
              <a:t>+ Từ chân đến đỉnh tháp là hoa văn điêu khắc trực tiếp trên gạch với những nét uyển chuyển khó tin.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fade">
                                      <p:cBhvr>
                                        <p:cTn id="49" dur="1000"/>
                                        <p:tgtEl>
                                          <p:spTgt spid="6">
                                            <p:txEl>
                                              <p:pRg st="6" end="6"/>
                                            </p:txEl>
                                          </p:spTgt>
                                        </p:tgtEl>
                                      </p:cBhvr>
                                    </p:animEffect>
                                    <p:anim calcmode="lin" valueType="num">
                                      <p:cBhvr>
                                        <p:cTn id="5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7" end="7"/>
                                            </p:txEl>
                                          </p:spTgt>
                                        </p:tgtEl>
                                        <p:attrNameLst>
                                          <p:attrName>style.visibility</p:attrName>
                                        </p:attrNameLst>
                                      </p:cBhvr>
                                      <p:to>
                                        <p:strVal val="visible"/>
                                      </p:to>
                                    </p:set>
                                    <p:animEffect transition="in" filter="fade">
                                      <p:cBhvr>
                                        <p:cTn id="56" dur="1000"/>
                                        <p:tgtEl>
                                          <p:spTgt spid="6">
                                            <p:txEl>
                                              <p:pRg st="7" end="7"/>
                                            </p:txEl>
                                          </p:spTgt>
                                        </p:tgtEl>
                                      </p:cBhvr>
                                    </p:animEffect>
                                    <p:anim calcmode="lin" valueType="num">
                                      <p:cBhvr>
                                        <p:cTn id="5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1"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4322"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4323"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184324" name="Rectangle 4"/>
          <p:cNvSpPr>
            <a:spLocks noChangeArrowheads="1"/>
          </p:cNvSpPr>
          <p:nvPr/>
        </p:nvSpPr>
        <p:spPr bwMode="auto">
          <a:xfrm>
            <a:off x="433388" y="1111250"/>
            <a:ext cx="3451225" cy="523875"/>
          </a:xfrm>
          <a:prstGeom prst="rect">
            <a:avLst/>
          </a:prstGeom>
          <a:noFill/>
          <a:ln w="9525">
            <a:noFill/>
            <a:miter lim="800000"/>
            <a:headEnd/>
            <a:tailEnd/>
          </a:ln>
        </p:spPr>
        <p:txBody>
          <a:bodyPr wrap="none">
            <a:spAutoFit/>
          </a:bodyPr>
          <a:lstStyle/>
          <a:p>
            <a:pPr>
              <a:tabLst>
                <a:tab pos="1385888" algn="l"/>
                <a:tab pos="3797300" algn="l"/>
              </a:tabLst>
            </a:pPr>
            <a:r>
              <a:rPr lang="en-US" sz="2800" b="1">
                <a:solidFill>
                  <a:srgbClr val="000000"/>
                </a:solidFill>
                <a:latin typeface="Times New Roman" pitchFamily="18" charset="0"/>
                <a:ea typeface="MS Mincho" pitchFamily="49" charset="-128"/>
              </a:rPr>
              <a:t>3. Đọc- hiểu văn bản:</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433388" y="1592263"/>
            <a:ext cx="10896600" cy="460375"/>
          </a:xfrm>
          <a:prstGeom prst="rect">
            <a:avLst/>
          </a:prstGeom>
          <a:noFill/>
          <a:ln w="9525">
            <a:noFill/>
            <a:miter lim="800000"/>
            <a:headEnd/>
            <a:tailEnd/>
          </a:ln>
        </p:spPr>
        <p:txBody>
          <a:bodyPr>
            <a:spAutoFit/>
          </a:bodyPr>
          <a:lstStyle/>
          <a:p>
            <a:r>
              <a:rPr lang="en-US" sz="2400" b="1">
                <a:solidFill>
                  <a:srgbClr val="000000"/>
                </a:solidFill>
                <a:latin typeface="Times New Roman" pitchFamily="18" charset="0"/>
                <a:cs typeface="Times New Roman" pitchFamily="18" charset="0"/>
              </a:rPr>
              <a:t>b. Vẻ đẹp của tháp Khương Mỹ</a:t>
            </a:r>
            <a:endParaRPr lang="en-US" sz="2400">
              <a:solidFill>
                <a:srgbClr val="000000"/>
              </a:solidFill>
              <a:latin typeface="Times New Roman" pitchFamily="18" charset="0"/>
              <a:cs typeface="Times New Roman" pitchFamily="18" charset="0"/>
            </a:endParaRPr>
          </a:p>
        </p:txBody>
      </p:sp>
      <p:sp>
        <p:nvSpPr>
          <p:cNvPr id="3" name="Rectangle 2"/>
          <p:cNvSpPr>
            <a:spLocks noChangeArrowheads="1"/>
          </p:cNvSpPr>
          <p:nvPr/>
        </p:nvSpPr>
        <p:spPr bwMode="auto">
          <a:xfrm>
            <a:off x="433388" y="2133600"/>
            <a:ext cx="10896600" cy="3570288"/>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 Xung quanh chân tháp những mảng điêu khắc các chú khỉ đáng yêu đang bận rộn, mỗi chú một việc. Các tượng khỉ có liên quan đến trường ca Ra-ma-ya-na. Vài chú khỉ đội hành lý trên đầu, có lẽ đang đội nước. Có cảnh khỉ bị rùa cắn, ba chú khỉ đang đánh trống, nhảy múa.</a:t>
            </a:r>
          </a:p>
          <a:p>
            <a:pPr>
              <a:spcAft>
                <a:spcPts val="1200"/>
              </a:spcAft>
            </a:pPr>
            <a:r>
              <a:rPr lang="en-US" sz="2400">
                <a:latin typeface="Times New Roman" pitchFamily="18" charset="0"/>
                <a:cs typeface="Times New Roman" pitchFamily="18" charset="0"/>
              </a:rPr>
              <a:t>- Cách xây dựng:</a:t>
            </a:r>
          </a:p>
          <a:p>
            <a:r>
              <a:rPr lang="en-US" sz="2400">
                <a:latin typeface="Times New Roman" pitchFamily="18" charset="0"/>
                <a:cs typeface="Times New Roman" pitchFamily="18" charset="0"/>
              </a:rPr>
              <a:t>+ Vẫn khiến các nhà khoa học đau đầu, chưa có lời giải đáp.</a:t>
            </a:r>
          </a:p>
          <a:p>
            <a:r>
              <a:rPr lang="en-US" sz="2400">
                <a:latin typeface="Times New Roman" pitchFamily="18" charset="0"/>
                <a:cs typeface="Times New Roman" pitchFamily="18" charset="0"/>
              </a:rPr>
              <a:t>+ Các giả thiết như: Những viên gạch được mài phẳng rồi xếp lên nhau vừa khít, được gắn bởi một loại keo dán đặc biệt; Xếp gạch chưa nung thành tòa tháp rồi nung lên cho chúng gắn kết tự nhiên trong quá trình nung.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5"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5346"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185347" name="Rectangle 1"/>
          <p:cNvSpPr>
            <a:spLocks noChangeArrowheads="1"/>
          </p:cNvSpPr>
          <p:nvPr/>
        </p:nvSpPr>
        <p:spPr bwMode="auto">
          <a:xfrm>
            <a:off x="2647950" y="61913"/>
            <a:ext cx="6096000" cy="13858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THỰC HÀNH ĐỌC</a:t>
            </a:r>
            <a:endParaRPr lang="en-US" sz="2800">
              <a:solidFill>
                <a:srgbClr val="000000"/>
              </a:solidFill>
              <a:latin typeface="Times New Roman" pitchFamily="18" charset="0"/>
              <a:cs typeface="Times New Roman" pitchFamily="18" charset="0"/>
            </a:endParaRPr>
          </a:p>
          <a:p>
            <a:pPr algn="ctr"/>
            <a:r>
              <a:rPr lang="en-US" sz="2800" b="1">
                <a:solidFill>
                  <a:srgbClr val="000000"/>
                </a:solidFill>
                <a:latin typeface="Times New Roman" pitchFamily="18" charset="0"/>
                <a:cs typeface="Times New Roman" pitchFamily="18" charset="0"/>
              </a:rPr>
              <a:t>Nghìn năm tháp Khương Mỹ</a:t>
            </a:r>
            <a:r>
              <a:rPr lang="en-US" sz="2800" b="1" i="1">
                <a:solidFill>
                  <a:srgbClr val="000000"/>
                </a:solidFill>
                <a:latin typeface="Times New Roman" pitchFamily="18" charset="0"/>
                <a:cs typeface="Times New Roman" pitchFamily="18" charset="0"/>
              </a:rPr>
              <a:t>                                                                          (</a:t>
            </a:r>
            <a:r>
              <a:rPr lang="en-US" sz="2800" i="1">
                <a:solidFill>
                  <a:srgbClr val="000000"/>
                </a:solidFill>
                <a:latin typeface="Times New Roman" pitchFamily="18" charset="0"/>
                <a:cs typeface="Times New Roman" pitchFamily="18" charset="0"/>
              </a:rPr>
              <a:t>Lam Linh)</a:t>
            </a:r>
            <a:endParaRPr lang="en-US" sz="2800">
              <a:solidFill>
                <a:srgbClr val="000000"/>
              </a:solidFill>
              <a:latin typeface="Times New Roman" pitchFamily="18" charset="0"/>
              <a:cs typeface="Times New Roman" pitchFamily="18" charset="0"/>
            </a:endParaRPr>
          </a:p>
        </p:txBody>
      </p:sp>
      <p:sp>
        <p:nvSpPr>
          <p:cNvPr id="185348" name="Rectangle 4"/>
          <p:cNvSpPr>
            <a:spLocks noChangeArrowheads="1"/>
          </p:cNvSpPr>
          <p:nvPr/>
        </p:nvSpPr>
        <p:spPr bwMode="auto">
          <a:xfrm>
            <a:off x="433388" y="1111250"/>
            <a:ext cx="3451225" cy="523875"/>
          </a:xfrm>
          <a:prstGeom prst="rect">
            <a:avLst/>
          </a:prstGeom>
          <a:noFill/>
          <a:ln w="9525">
            <a:noFill/>
            <a:miter lim="800000"/>
            <a:headEnd/>
            <a:tailEnd/>
          </a:ln>
        </p:spPr>
        <p:txBody>
          <a:bodyPr wrap="none">
            <a:spAutoFit/>
          </a:bodyPr>
          <a:lstStyle/>
          <a:p>
            <a:pPr>
              <a:tabLst>
                <a:tab pos="1385888" algn="l"/>
                <a:tab pos="3797300" algn="l"/>
              </a:tabLst>
            </a:pPr>
            <a:r>
              <a:rPr lang="en-US" sz="2800" b="1">
                <a:solidFill>
                  <a:srgbClr val="000000"/>
                </a:solidFill>
                <a:latin typeface="Times New Roman" pitchFamily="18" charset="0"/>
                <a:ea typeface="MS Mincho" pitchFamily="49" charset="-128"/>
              </a:rPr>
              <a:t>3. Đọc- hiểu văn bản:</a:t>
            </a:r>
            <a:endParaRPr lang="en-US" sz="2800">
              <a:solidFill>
                <a:srgbClr val="000000"/>
              </a:solidFill>
              <a:latin typeface="Times New Roman" pitchFamily="18" charset="0"/>
              <a:cs typeface="Times New Roman" pitchFamily="18" charset="0"/>
            </a:endParaRPr>
          </a:p>
        </p:txBody>
      </p:sp>
      <p:sp>
        <p:nvSpPr>
          <p:cNvPr id="7" name="Rectangle 6"/>
          <p:cNvSpPr>
            <a:spLocks noChangeArrowheads="1"/>
          </p:cNvSpPr>
          <p:nvPr/>
        </p:nvSpPr>
        <p:spPr bwMode="auto">
          <a:xfrm>
            <a:off x="433388" y="1614488"/>
            <a:ext cx="10782300" cy="4278312"/>
          </a:xfrm>
          <a:prstGeom prst="rect">
            <a:avLst/>
          </a:prstGeom>
          <a:noFill/>
          <a:ln w="9525">
            <a:noFill/>
            <a:miter lim="800000"/>
            <a:headEnd/>
            <a:tailEnd/>
          </a:ln>
        </p:spPr>
        <p:txBody>
          <a:bodyPr>
            <a:spAutoFit/>
          </a:bodyPr>
          <a:lstStyle/>
          <a:p>
            <a:r>
              <a:rPr lang="en-US" sz="2800" b="1">
                <a:latin typeface="Times New Roman" pitchFamily="18" charset="0"/>
                <a:cs typeface="Times New Roman" pitchFamily="18" charset="0"/>
              </a:rPr>
              <a:t>c. Ấn tượng của nhân vật tôi</a:t>
            </a:r>
            <a:endParaRPr lang="en-US" sz="2800">
              <a:latin typeface="Times New Roman" pitchFamily="18" charset="0"/>
              <a:cs typeface="Times New Roman" pitchFamily="18" charset="0"/>
            </a:endParaRPr>
          </a:p>
          <a:p>
            <a:pPr>
              <a:spcAft>
                <a:spcPts val="1200"/>
              </a:spcAft>
            </a:pPr>
            <a:r>
              <a:rPr lang="en-US" sz="2800">
                <a:latin typeface="Times New Roman" pitchFamily="18" charset="0"/>
                <a:cs typeface="Times New Roman" pitchFamily="18" charset="0"/>
              </a:rPr>
              <a:t>- Đặc biệt yêu thích vì cụm tháp này vẫn còn giữ được khá nguyên vẹn </a:t>
            </a:r>
            <a:r>
              <a:rPr lang="en-US" sz="2800" i="1">
                <a:latin typeface="Times New Roman" pitchFamily="18" charset="0"/>
                <a:cs typeface="Times New Roman" pitchFamily="18" charset="0"/>
              </a:rPr>
              <a:t>“nhan sắc”</a:t>
            </a:r>
            <a:r>
              <a:rPr lang="en-US" sz="2800">
                <a:latin typeface="Times New Roman" pitchFamily="18" charset="0"/>
                <a:cs typeface="Times New Roman" pitchFamily="18" charset="0"/>
              </a:rPr>
              <a:t> thuở sơ khai của nó hơn một nghìn năm về trước, chưa bị bàn tay con người đụng chạm hay sửa sang…</a:t>
            </a:r>
          </a:p>
          <a:p>
            <a:pPr>
              <a:spcAft>
                <a:spcPts val="1200"/>
              </a:spcAft>
            </a:pPr>
            <a:r>
              <a:rPr lang="en-US" sz="2800">
                <a:latin typeface="Times New Roman" pitchFamily="18" charset="0"/>
                <a:cs typeface="Times New Roman" pitchFamily="18" charset="0"/>
              </a:rPr>
              <a:t>- Thích thú với những mảnh điêu khắc có hình các chú khỉ đáng yêu đang bận rộn, mỗi chú một việc.</a:t>
            </a:r>
          </a:p>
          <a:p>
            <a:pPr>
              <a:spcAft>
                <a:spcPts val="1200"/>
              </a:spcAft>
            </a:pPr>
            <a:r>
              <a:rPr lang="en-US" sz="2800">
                <a:latin typeface="Times New Roman" pitchFamily="18" charset="0"/>
                <a:cs typeface="Times New Roman" pitchFamily="18" charset="0"/>
              </a:rPr>
              <a:t>- Để lại ấn tượng đặc biệt bởi những hoa văn điêu khắc tinh xảo. Và tiếc nuối khi những tháp Chăm còn giữ lại những vẻ đẹp như này không nhiều…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40962"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40963" name="Rectangle 5"/>
          <p:cNvSpPr>
            <a:spLocks noChangeArrowheads="1"/>
          </p:cNvSpPr>
          <p:nvPr/>
        </p:nvSpPr>
        <p:spPr bwMode="auto">
          <a:xfrm>
            <a:off x="3028950" y="892175"/>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
        <p:nvSpPr>
          <p:cNvPr id="40964" name="Rectangle 11"/>
          <p:cNvSpPr>
            <a:spLocks noChangeArrowheads="1"/>
          </p:cNvSpPr>
          <p:nvPr/>
        </p:nvSpPr>
        <p:spPr bwMode="auto">
          <a:xfrm>
            <a:off x="331788" y="1354138"/>
            <a:ext cx="6096000" cy="954087"/>
          </a:xfrm>
          <a:prstGeom prst="rect">
            <a:avLst/>
          </a:prstGeom>
          <a:noFill/>
          <a:ln w="9525">
            <a:noFill/>
            <a:miter lim="800000"/>
            <a:headEnd/>
            <a:tailEnd/>
          </a:ln>
        </p:spPr>
        <p:txBody>
          <a:bodyPr>
            <a:spAutoFit/>
          </a:bodyPr>
          <a:lstStyle/>
          <a:p>
            <a:r>
              <a:rPr lang="en-US" sz="2800" b="1">
                <a:latin typeface="Times New Roman" pitchFamily="18" charset="0"/>
                <a:cs typeface="Times New Roman" pitchFamily="18" charset="0"/>
              </a:rPr>
              <a:t>II. </a:t>
            </a:r>
            <a:r>
              <a:rPr lang="en-US" sz="2800" b="1">
                <a:latin typeface="Times New Roman" pitchFamily="18" charset="0"/>
                <a:ea typeface="MS Mincho" pitchFamily="49" charset="-128"/>
              </a:rPr>
              <a:t>Đọc- hiểu văn bản.</a:t>
            </a:r>
            <a:endParaRPr lang="en-US" sz="2800">
              <a:latin typeface="Times New Roman" pitchFamily="18" charset="0"/>
              <a:cs typeface="Times New Roman" pitchFamily="18" charset="0"/>
            </a:endParaRPr>
          </a:p>
          <a:p>
            <a:r>
              <a:rPr lang="en-US" sz="2800" b="1">
                <a:latin typeface="Times New Roman" pitchFamily="18" charset="0"/>
                <a:ea typeface="MS Mincho" pitchFamily="49" charset="-128"/>
              </a:rPr>
              <a:t>1. Vẻ đẹp của cảnh Cô Tô</a:t>
            </a:r>
            <a:endParaRPr lang="en-US" sz="2800">
              <a:latin typeface="Times New Roman" pitchFamily="18" charset="0"/>
              <a:cs typeface="Times New Roman" pitchFamily="18" charset="0"/>
            </a:endParaRPr>
          </a:p>
        </p:txBody>
      </p:sp>
      <p:sp>
        <p:nvSpPr>
          <p:cNvPr id="13" name="Rounded Rectangle 12"/>
          <p:cNvSpPr/>
          <p:nvPr/>
        </p:nvSpPr>
        <p:spPr>
          <a:xfrm>
            <a:off x="1170708" y="3146286"/>
            <a:ext cx="2784765" cy="914400"/>
          </a:xfrm>
          <a:prstGeom prst="roundRect">
            <a:avLst/>
          </a:prstGeom>
          <a:ln>
            <a:noFill/>
          </a:ln>
          <a:effectLst>
            <a:outerShdw blurRad="107950" dist="12700" dir="5400000" algn="ctr">
              <a:srgbClr val="000000"/>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sz="2400" b="1" dirty="0">
                <a:latin typeface="Times New Roman" panose="02020603050405020304" pitchFamily="18" charset="0"/>
                <a:cs typeface="Times New Roman" panose="02020603050405020304" pitchFamily="18" charset="0"/>
              </a:rPr>
              <a:t>HOẠT ĐỘNG NHÓM</a:t>
            </a:r>
          </a:p>
        </p:txBody>
      </p:sp>
      <p:grpSp>
        <p:nvGrpSpPr>
          <p:cNvPr id="19" name="Group 18"/>
          <p:cNvGrpSpPr>
            <a:grpSpLocks/>
          </p:cNvGrpSpPr>
          <p:nvPr/>
        </p:nvGrpSpPr>
        <p:grpSpPr bwMode="auto">
          <a:xfrm>
            <a:off x="4140200" y="2489200"/>
            <a:ext cx="5324475" cy="3997325"/>
            <a:chOff x="3766271" y="2308324"/>
            <a:chExt cx="5324475" cy="3997529"/>
          </a:xfrm>
        </p:grpSpPr>
        <p:pic>
          <p:nvPicPr>
            <p:cNvPr id="40969" name="Picture 16"/>
            <p:cNvPicPr>
              <a:picLocks noChangeAspect="1"/>
            </p:cNvPicPr>
            <p:nvPr/>
          </p:nvPicPr>
          <p:blipFill>
            <a:blip r:embed="rId4"/>
            <a:srcRect/>
            <a:stretch>
              <a:fillRect/>
            </a:stretch>
          </p:blipFill>
          <p:spPr bwMode="auto">
            <a:xfrm>
              <a:off x="3766271" y="2308324"/>
              <a:ext cx="5324475" cy="3997529"/>
            </a:xfrm>
            <a:prstGeom prst="rect">
              <a:avLst/>
            </a:prstGeom>
            <a:noFill/>
            <a:ln w="9525">
              <a:noFill/>
              <a:miter lim="800000"/>
              <a:headEnd/>
              <a:tailEnd/>
            </a:ln>
          </p:spPr>
        </p:pic>
        <p:sp>
          <p:nvSpPr>
            <p:cNvPr id="18" name="Rectangle 17"/>
            <p:cNvSpPr/>
            <p:nvPr/>
          </p:nvSpPr>
          <p:spPr>
            <a:xfrm>
              <a:off x="3766271" y="5694635"/>
              <a:ext cx="5322888" cy="609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pic>
        <p:nvPicPr>
          <p:cNvPr id="22" name="Picture 21"/>
          <p:cNvPicPr>
            <a:picLocks noChangeAspect="1"/>
          </p:cNvPicPr>
          <p:nvPr/>
        </p:nvPicPr>
        <p:blipFill>
          <a:blip r:embed="rId5"/>
          <a:srcRect/>
          <a:stretch>
            <a:fillRect/>
          </a:stretch>
        </p:blipFill>
        <p:spPr bwMode="auto">
          <a:xfrm>
            <a:off x="1114425" y="4487863"/>
            <a:ext cx="2514600" cy="1571625"/>
          </a:xfrm>
          <a:prstGeom prst="rect">
            <a:avLst/>
          </a:prstGeom>
          <a:noFill/>
          <a:ln w="9525">
            <a:noFill/>
            <a:miter lim="800000"/>
            <a:headEnd/>
            <a:tailEnd/>
          </a:ln>
        </p:spPr>
      </p:pic>
      <p:pic>
        <p:nvPicPr>
          <p:cNvPr id="25" name="Picture 24"/>
          <p:cNvPicPr>
            <a:picLocks noChangeAspect="1"/>
          </p:cNvPicPr>
          <p:nvPr/>
        </p:nvPicPr>
        <p:blipFill>
          <a:blip r:embed="rId6"/>
          <a:stretch>
            <a:fillRect/>
          </a:stretch>
        </p:blipFill>
        <p:spPr>
          <a:xfrm>
            <a:off x="5846618" y="1459894"/>
            <a:ext cx="1828800" cy="10287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blip>
          <a:stretch>
            <a:fillRect/>
          </a:stretch>
        </p:blipFill>
        <p:spPr>
          <a:xfrm>
            <a:off x="0" y="62345"/>
            <a:ext cx="12192001" cy="679565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86370" name="Rectangle 1"/>
          <p:cNvSpPr>
            <a:spLocks noChangeArrowheads="1"/>
          </p:cNvSpPr>
          <p:nvPr/>
        </p:nvSpPr>
        <p:spPr bwMode="auto">
          <a:xfrm>
            <a:off x="3738563" y="1822450"/>
            <a:ext cx="12192000" cy="457200"/>
          </a:xfrm>
          <a:prstGeom prst="rect">
            <a:avLst/>
          </a:prstGeom>
          <a:noFill/>
          <a:ln w="9525">
            <a:noFill/>
            <a:miter lim="800000"/>
            <a:headEnd/>
            <a:tailEnd/>
          </a:ln>
        </p:spPr>
        <p:txBody>
          <a:bodyPr wrap="none" anchor="ctr">
            <a:spAutoFit/>
          </a:bodyPr>
          <a:lstStyle/>
          <a:p>
            <a:endParaRPr lang="en-US">
              <a:solidFill>
                <a:srgbClr val="000000"/>
              </a:solidFill>
              <a:latin typeface="Calibri" pitchFamily="34" charset="0"/>
            </a:endParaRPr>
          </a:p>
        </p:txBody>
      </p:sp>
      <p:sp>
        <p:nvSpPr>
          <p:cNvPr id="3" name="Diamond 2"/>
          <p:cNvSpPr/>
          <p:nvPr/>
        </p:nvSpPr>
        <p:spPr>
          <a:xfrm>
            <a:off x="3412331" y="556726"/>
            <a:ext cx="4457700" cy="1185862"/>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lnRef>
          <a:fillRef idx="3">
            <a:schemeClr val="accent1"/>
          </a:fillRef>
          <a:effectRef idx="3">
            <a:schemeClr val="accent1"/>
          </a:effectRef>
          <a:fontRef idx="minor">
            <a:schemeClr val="lt1"/>
          </a:fontRef>
        </p:style>
        <p:txBody>
          <a:bodyPr anchor="ctr"/>
          <a:lstStyle/>
          <a:p>
            <a:pPr>
              <a:spcAft>
                <a:spcPts val="750"/>
              </a:spcAft>
            </a:pPr>
            <a:r>
              <a:rPr lang="en-US" sz="2800" b="1">
                <a:solidFill>
                  <a:srgbClr val="FFFFFF"/>
                </a:solidFill>
                <a:latin typeface="Times New Roman" pitchFamily="18" charset="0"/>
                <a:cs typeface="Times New Roman" pitchFamily="18" charset="0"/>
              </a:rPr>
              <a:t>3. Tổng kết: </a:t>
            </a:r>
            <a:endParaRPr lang="en-US" sz="2800">
              <a:solidFill>
                <a:srgbClr val="FFFFFF"/>
              </a:solidFill>
              <a:latin typeface="Times New Roman" pitchFamily="18" charset="0"/>
              <a:cs typeface="Times New Roman" pitchFamily="18" charset="0"/>
            </a:endParaRPr>
          </a:p>
        </p:txBody>
      </p:sp>
      <p:sp>
        <p:nvSpPr>
          <p:cNvPr id="6" name="Rounded Rectangle 5"/>
          <p:cNvSpPr/>
          <p:nvPr/>
        </p:nvSpPr>
        <p:spPr>
          <a:xfrm>
            <a:off x="1528763" y="1444625"/>
            <a:ext cx="2524125" cy="835025"/>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750"/>
              </a:spcAft>
            </a:pPr>
            <a:r>
              <a:rPr lang="en-US" sz="2800" b="1">
                <a:solidFill>
                  <a:srgbClr val="FFFFFF"/>
                </a:solidFill>
                <a:latin typeface="Times New Roman" pitchFamily="18" charset="0"/>
                <a:cs typeface="Times New Roman" pitchFamily="18" charset="0"/>
              </a:rPr>
              <a:t>a,  Nghệ thuật: </a:t>
            </a:r>
            <a:endParaRPr lang="en-US" sz="2800">
              <a:solidFill>
                <a:srgbClr val="FFFFFF"/>
              </a:solidFill>
              <a:latin typeface="Times New Roman" pitchFamily="18" charset="0"/>
              <a:cs typeface="Times New Roman" pitchFamily="18" charset="0"/>
            </a:endParaRPr>
          </a:p>
        </p:txBody>
      </p:sp>
      <p:sp>
        <p:nvSpPr>
          <p:cNvPr id="10" name="Rounded Rectangle 9"/>
          <p:cNvSpPr/>
          <p:nvPr/>
        </p:nvSpPr>
        <p:spPr>
          <a:xfrm>
            <a:off x="7212806" y="1433891"/>
            <a:ext cx="2524125" cy="835025"/>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750"/>
              </a:spcAft>
            </a:pPr>
            <a:r>
              <a:rPr lang="en-US" sz="2800" b="1">
                <a:solidFill>
                  <a:srgbClr val="FFFFFF"/>
                </a:solidFill>
                <a:latin typeface="Times New Roman" pitchFamily="18" charset="0"/>
                <a:cs typeface="Times New Roman" pitchFamily="18" charset="0"/>
              </a:rPr>
              <a:t>b, Nội dung:</a:t>
            </a:r>
            <a:endParaRPr lang="en-US" sz="2400">
              <a:solidFill>
                <a:srgbClr val="FFFFFF"/>
              </a:solidFill>
              <a:latin typeface="Times New Roman" pitchFamily="18" charset="0"/>
              <a:cs typeface="Times New Roman" pitchFamily="18" charset="0"/>
            </a:endParaRPr>
          </a:p>
        </p:txBody>
      </p:sp>
      <p:sp>
        <p:nvSpPr>
          <p:cNvPr id="12" name="Freeform 11"/>
          <p:cNvSpPr/>
          <p:nvPr/>
        </p:nvSpPr>
        <p:spPr>
          <a:xfrm>
            <a:off x="557214" y="2416175"/>
            <a:ext cx="4843462" cy="1519078"/>
          </a:xfrm>
          <a:custGeom>
            <a:avLst/>
            <a:gdLst>
              <a:gd name="connsiteX0" fmla="*/ 0 w 4496395"/>
              <a:gd name="connsiteY0" fmla="*/ 216694 h 2166937"/>
              <a:gd name="connsiteX1" fmla="*/ 216694 w 4496395"/>
              <a:gd name="connsiteY1" fmla="*/ 0 h 2166937"/>
              <a:gd name="connsiteX2" fmla="*/ 4279701 w 4496395"/>
              <a:gd name="connsiteY2" fmla="*/ 0 h 2166937"/>
              <a:gd name="connsiteX3" fmla="*/ 4496395 w 4496395"/>
              <a:gd name="connsiteY3" fmla="*/ 216694 h 2166937"/>
              <a:gd name="connsiteX4" fmla="*/ 4496395 w 4496395"/>
              <a:gd name="connsiteY4" fmla="*/ 1950243 h 2166937"/>
              <a:gd name="connsiteX5" fmla="*/ 4279701 w 4496395"/>
              <a:gd name="connsiteY5" fmla="*/ 2166937 h 2166937"/>
              <a:gd name="connsiteX6" fmla="*/ 216694 w 4496395"/>
              <a:gd name="connsiteY6" fmla="*/ 2166937 h 2166937"/>
              <a:gd name="connsiteX7" fmla="*/ 0 w 4496395"/>
              <a:gd name="connsiteY7" fmla="*/ 1950243 h 2166937"/>
              <a:gd name="connsiteX8" fmla="*/ 0 w 4496395"/>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6395" h="2166937">
                <a:moveTo>
                  <a:pt x="0" y="216694"/>
                </a:moveTo>
                <a:cubicBezTo>
                  <a:pt x="0" y="97017"/>
                  <a:pt x="97017" y="0"/>
                  <a:pt x="216694" y="0"/>
                </a:cubicBezTo>
                <a:lnTo>
                  <a:pt x="4279701" y="0"/>
                </a:lnTo>
                <a:cubicBezTo>
                  <a:pt x="4399378" y="0"/>
                  <a:pt x="4496395" y="97017"/>
                  <a:pt x="4496395" y="216694"/>
                </a:cubicBezTo>
                <a:lnTo>
                  <a:pt x="4496395" y="1950243"/>
                </a:lnTo>
                <a:cubicBezTo>
                  <a:pt x="4496395" y="2069920"/>
                  <a:pt x="4399378" y="2166937"/>
                  <a:pt x="4279701"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70147" tIns="170147" rIns="170147" bIns="170147" spcCol="1270" anchor="ctr"/>
          <a:lstStyle/>
          <a:p>
            <a:pPr algn="ctr" defTabSz="12446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r>
              <a:rPr lang="en-US" sz="2400" dirty="0">
                <a:latin typeface="Times New Roman" panose="02020603050405020304" pitchFamily="18" charset="0"/>
                <a:cs typeface="Times New Roman" panose="02020603050405020304" pitchFamily="18" charset="0"/>
              </a:rPr>
              <a:t>.</a:t>
            </a:r>
          </a:p>
        </p:txBody>
      </p:sp>
      <p:sp>
        <p:nvSpPr>
          <p:cNvPr id="13" name="Freeform 12"/>
          <p:cNvSpPr/>
          <p:nvPr/>
        </p:nvSpPr>
        <p:spPr>
          <a:xfrm>
            <a:off x="2453751" y="4015114"/>
            <a:ext cx="1050388" cy="479166"/>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95024" tIns="0" rIns="195024" bIns="243780" spcCol="1270" anchor="ctr"/>
          <a:lstStyle/>
          <a:p>
            <a:pPr algn="ctr" defTabSz="1778000" fontAlgn="auto">
              <a:lnSpc>
                <a:spcPct val="90000"/>
              </a:lnSpc>
              <a:spcAft>
                <a:spcPct val="35000"/>
              </a:spcAft>
              <a:defRPr/>
            </a:pPr>
            <a:endParaRPr lang="en-US" sz="4000"/>
          </a:p>
        </p:txBody>
      </p:sp>
      <p:sp>
        <p:nvSpPr>
          <p:cNvPr id="14" name="Freeform 13"/>
          <p:cNvSpPr/>
          <p:nvPr/>
        </p:nvSpPr>
        <p:spPr>
          <a:xfrm>
            <a:off x="557214" y="4574142"/>
            <a:ext cx="4843462" cy="1277778"/>
          </a:xfrm>
          <a:custGeom>
            <a:avLst/>
            <a:gdLst>
              <a:gd name="connsiteX0" fmla="*/ 0 w 4496395"/>
              <a:gd name="connsiteY0" fmla="*/ 216694 h 2166937"/>
              <a:gd name="connsiteX1" fmla="*/ 216694 w 4496395"/>
              <a:gd name="connsiteY1" fmla="*/ 0 h 2166937"/>
              <a:gd name="connsiteX2" fmla="*/ 4279701 w 4496395"/>
              <a:gd name="connsiteY2" fmla="*/ 0 h 2166937"/>
              <a:gd name="connsiteX3" fmla="*/ 4496395 w 4496395"/>
              <a:gd name="connsiteY3" fmla="*/ 216694 h 2166937"/>
              <a:gd name="connsiteX4" fmla="*/ 4496395 w 4496395"/>
              <a:gd name="connsiteY4" fmla="*/ 1950243 h 2166937"/>
              <a:gd name="connsiteX5" fmla="*/ 4279701 w 4496395"/>
              <a:gd name="connsiteY5" fmla="*/ 2166937 h 2166937"/>
              <a:gd name="connsiteX6" fmla="*/ 216694 w 4496395"/>
              <a:gd name="connsiteY6" fmla="*/ 2166937 h 2166937"/>
              <a:gd name="connsiteX7" fmla="*/ 0 w 4496395"/>
              <a:gd name="connsiteY7" fmla="*/ 1950243 h 2166937"/>
              <a:gd name="connsiteX8" fmla="*/ 0 w 4496395"/>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6395" h="2166937">
                <a:moveTo>
                  <a:pt x="0" y="216694"/>
                </a:moveTo>
                <a:cubicBezTo>
                  <a:pt x="0" y="97017"/>
                  <a:pt x="97017" y="0"/>
                  <a:pt x="216694" y="0"/>
                </a:cubicBezTo>
                <a:lnTo>
                  <a:pt x="4279701" y="0"/>
                </a:lnTo>
                <a:cubicBezTo>
                  <a:pt x="4399378" y="0"/>
                  <a:pt x="4496395" y="97017"/>
                  <a:pt x="4496395" y="216694"/>
                </a:cubicBezTo>
                <a:lnTo>
                  <a:pt x="4496395" y="1950243"/>
                </a:lnTo>
                <a:cubicBezTo>
                  <a:pt x="4496395" y="2069920"/>
                  <a:pt x="4399378" y="2166937"/>
                  <a:pt x="4279701"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lIns="170147" tIns="170147" rIns="170147" bIns="170147" spcCol="1270" anchor="ctr"/>
          <a:lstStyle/>
          <a:p>
            <a:pPr algn="ctr" defTabSz="124460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xác,tin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cậy</a:t>
            </a:r>
            <a:r>
              <a:rPr lang="en-US" sz="2400" dirty="0">
                <a:latin typeface="Times New Roman" panose="02020603050405020304" pitchFamily="18" charset="0"/>
                <a:cs typeface="Times New Roman" panose="02020603050405020304" pitchFamily="18" charset="0"/>
              </a:rPr>
              <a:t>.</a:t>
            </a:r>
          </a:p>
        </p:txBody>
      </p:sp>
      <p:sp>
        <p:nvSpPr>
          <p:cNvPr id="22" name="Freeform 21"/>
          <p:cNvSpPr/>
          <p:nvPr/>
        </p:nvSpPr>
        <p:spPr>
          <a:xfrm>
            <a:off x="6096000" y="2445129"/>
            <a:ext cx="4843462" cy="1397641"/>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54907" tIns="154907" rIns="154907" bIns="154907"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Khẳng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ở Nam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a:t>
            </a:r>
          </a:p>
        </p:txBody>
      </p:sp>
      <p:sp>
        <p:nvSpPr>
          <p:cNvPr id="23" name="Freeform 22"/>
          <p:cNvSpPr/>
          <p:nvPr/>
        </p:nvSpPr>
        <p:spPr>
          <a:xfrm>
            <a:off x="7912299" y="3930123"/>
            <a:ext cx="1210865" cy="524115"/>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95024" tIns="0" rIns="195024" bIns="243780" spcCol="1270" anchor="ctr"/>
          <a:lstStyle/>
          <a:p>
            <a:pPr algn="ctr" defTabSz="1778000" fontAlgn="auto">
              <a:lnSpc>
                <a:spcPct val="90000"/>
              </a:lnSpc>
              <a:spcAft>
                <a:spcPct val="35000"/>
              </a:spcAft>
              <a:defRPr/>
            </a:pPr>
            <a:endParaRPr lang="en-US" sz="4000"/>
          </a:p>
        </p:txBody>
      </p:sp>
      <p:sp>
        <p:nvSpPr>
          <p:cNvPr id="24" name="Freeform 23"/>
          <p:cNvSpPr/>
          <p:nvPr/>
        </p:nvSpPr>
        <p:spPr>
          <a:xfrm>
            <a:off x="6096000" y="4541591"/>
            <a:ext cx="4843462" cy="1397641"/>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lIns="154907" tIns="154907" rIns="154907" bIns="154907"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3" name="Picture 3"/>
          <p:cNvPicPr>
            <a:picLocks noChangeAspect="1"/>
          </p:cNvPicPr>
          <p:nvPr/>
        </p:nvPicPr>
        <p:blipFill>
          <a:blip r:embed="rId2"/>
          <a:srcRect/>
          <a:stretch>
            <a:fillRect/>
          </a:stretch>
        </p:blipFill>
        <p:spPr bwMode="auto">
          <a:xfrm>
            <a:off x="0" y="61913"/>
            <a:ext cx="12192000" cy="6796087"/>
          </a:xfrm>
          <a:prstGeom prst="rect">
            <a:avLst/>
          </a:prstGeom>
          <a:noFill/>
          <a:ln w="9525">
            <a:noFill/>
            <a:miter lim="800000"/>
            <a:headEnd/>
            <a:tailEnd/>
          </a:ln>
        </p:spPr>
      </p:pic>
      <p:sp>
        <p:nvSpPr>
          <p:cNvPr id="187394" name="Rectangle 4"/>
          <p:cNvSpPr>
            <a:spLocks noChangeArrowheads="1"/>
          </p:cNvSpPr>
          <p:nvPr/>
        </p:nvSpPr>
        <p:spPr bwMode="auto">
          <a:xfrm>
            <a:off x="4633913" y="627063"/>
            <a:ext cx="3238500" cy="584200"/>
          </a:xfrm>
          <a:prstGeom prst="rect">
            <a:avLst/>
          </a:prstGeom>
          <a:noFill/>
          <a:ln w="9525">
            <a:noFill/>
            <a:miter lim="800000"/>
            <a:headEnd/>
            <a:tailEnd/>
          </a:ln>
        </p:spPr>
        <p:txBody>
          <a:bodyPr wrap="none">
            <a:spAutoFit/>
          </a:bodyPr>
          <a:lstStyle/>
          <a:p>
            <a:pPr algn="ctr"/>
            <a:r>
              <a:rPr lang="en-US" sz="3200" b="1">
                <a:latin typeface="Times New Roman" pitchFamily="18" charset="0"/>
                <a:cs typeface="Times New Roman" pitchFamily="18" charset="0"/>
              </a:rPr>
              <a:t>ĐỌC MỞ RỘNG</a:t>
            </a:r>
            <a:endParaRPr lang="en-US" sz="3200">
              <a:latin typeface="Times New Roman" pitchFamily="18" charset="0"/>
              <a:cs typeface="Times New Roman" pitchFamily="18" charset="0"/>
            </a:endParaRPr>
          </a:p>
        </p:txBody>
      </p:sp>
      <p:pic>
        <p:nvPicPr>
          <p:cNvPr id="187395" name="Picture 5"/>
          <p:cNvPicPr>
            <a:picLocks noChangeAspect="1"/>
          </p:cNvPicPr>
          <p:nvPr/>
        </p:nvPicPr>
        <p:blipFill>
          <a:blip r:embed="rId3"/>
          <a:srcRect/>
          <a:stretch>
            <a:fillRect/>
          </a:stretch>
        </p:blipFill>
        <p:spPr bwMode="auto">
          <a:xfrm>
            <a:off x="2006600" y="1400175"/>
            <a:ext cx="8178800" cy="4600575"/>
          </a:xfrm>
          <a:prstGeom prst="rect">
            <a:avLst/>
          </a:prstGeom>
          <a:noFill/>
          <a:ln w="9525">
            <a:noFill/>
            <a:miter lim="800000"/>
            <a:headEnd/>
            <a:tailEnd/>
          </a:ln>
        </p:spPr>
      </p:pic>
      <p:sp>
        <p:nvSpPr>
          <p:cNvPr id="187396" name="Rectangle 6"/>
          <p:cNvSpPr>
            <a:spLocks noChangeArrowheads="1"/>
          </p:cNvSpPr>
          <p:nvPr/>
        </p:nvSpPr>
        <p:spPr bwMode="auto">
          <a:xfrm>
            <a:off x="3740150" y="1906588"/>
            <a:ext cx="4538663" cy="3108325"/>
          </a:xfrm>
          <a:prstGeom prst="rect">
            <a:avLst/>
          </a:prstGeom>
          <a:noFill/>
          <a:ln w="9525">
            <a:noFill/>
            <a:miter lim="800000"/>
            <a:headEnd/>
            <a:tailEnd/>
          </a:ln>
        </p:spPr>
        <p:txBody>
          <a:bodyPr>
            <a:spAutoFit/>
          </a:bodyPr>
          <a:lstStyle/>
          <a:p>
            <a:pPr algn="just">
              <a:tabLst>
                <a:tab pos="88900" algn="l"/>
              </a:tabLst>
            </a:pPr>
            <a:r>
              <a:rPr lang="en-US" sz="2800">
                <a:latin typeface="Times New Roman" pitchFamily="18" charset="0"/>
                <a:cs typeface="Times New Roman" pitchFamily="18" charset="0"/>
              </a:rPr>
              <a:t>Mỗi nhóm chọn một VB có cùng đặc điểm thể loại (thơ lục bát, kí) và cùng chủ đề với các VB đã học trong những bài trước, tiến hành đọc, trình bày nội dung và nghệ thuật của VB</a:t>
            </a:r>
            <a:r>
              <a:rPr lang="en-US" sz="2800" i="1">
                <a:latin typeface="Times New Roman" pitchFamily="18" charset="0"/>
                <a:cs typeface="Times New Roman" pitchFamily="18" charset="0"/>
              </a:rPr>
              <a:t>.</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43010"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43011" name="Rectangle 5"/>
          <p:cNvSpPr>
            <a:spLocks noChangeArrowheads="1"/>
          </p:cNvSpPr>
          <p:nvPr/>
        </p:nvSpPr>
        <p:spPr bwMode="auto">
          <a:xfrm>
            <a:off x="3028950" y="892175"/>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
        <p:nvSpPr>
          <p:cNvPr id="43012" name="Rectangle 11"/>
          <p:cNvSpPr>
            <a:spLocks noChangeArrowheads="1"/>
          </p:cNvSpPr>
          <p:nvPr/>
        </p:nvSpPr>
        <p:spPr bwMode="auto">
          <a:xfrm>
            <a:off x="331788" y="1354138"/>
            <a:ext cx="6096000" cy="9540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00000"/>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pic>
        <p:nvPicPr>
          <p:cNvPr id="2" name="Picture 1"/>
          <p:cNvPicPr>
            <a:picLocks noChangeAspect="1"/>
          </p:cNvPicPr>
          <p:nvPr/>
        </p:nvPicPr>
        <p:blipFill>
          <a:blip r:embed="rId4"/>
          <a:stretch>
            <a:fillRect/>
          </a:stretch>
        </p:blipFill>
        <p:spPr>
          <a:xfrm>
            <a:off x="5221231" y="1470840"/>
            <a:ext cx="1539787" cy="866130"/>
          </a:xfrm>
          <a:prstGeom prst="ellipse">
            <a:avLst/>
          </a:prstGeom>
          <a:ln>
            <a:noFill/>
          </a:ln>
          <a:effectLst>
            <a:outerShdw blurRad="149987" dist="250190" dir="8460000" algn="ctr">
              <a:srgbClr val="000000">
                <a:alpha val="28000"/>
              </a:srgbClr>
            </a:outerShdw>
            <a:softEdge rad="112500"/>
          </a:effectLst>
          <a:scene3d>
            <a:camera prst="orthographicFront">
              <a:rot lat="0" lon="0" rev="0"/>
            </a:camera>
            <a:lightRig rig="contrasting" dir="t">
              <a:rot lat="0" lon="0" rev="1500000"/>
            </a:lightRig>
          </a:scene3d>
          <a:sp3d prstMaterial="metal">
            <a:bevelT w="88900" h="88900"/>
          </a:sp3d>
        </p:spPr>
      </p:pic>
      <p:graphicFrame>
        <p:nvGraphicFramePr>
          <p:cNvPr id="4" name="Table 3"/>
          <p:cNvGraphicFramePr>
            <a:graphicFrameLocks noGrp="1"/>
          </p:cNvGraphicFramePr>
          <p:nvPr/>
        </p:nvGraphicFramePr>
        <p:xfrm>
          <a:off x="554038" y="2446338"/>
          <a:ext cx="11306175" cy="4017645"/>
        </p:xfrm>
        <a:graphic>
          <a:graphicData uri="http://schemas.openxmlformats.org/drawingml/2006/table">
            <a:tbl>
              <a:tblPr/>
              <a:tblGrid>
                <a:gridCol w="3021012"/>
                <a:gridCol w="4516438"/>
                <a:gridCol w="3768725"/>
              </a:tblGrid>
              <a:tr h="404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Nhóm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Nhóm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Nhóm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r>
              <a:tr h="3590925">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Em hãy tìm những từ ngữ miêu tả sự dữ dội của trận bão. </a:t>
                      </a:r>
                    </a:p>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Những từ ngữ nào cho thấy rõ nhất việc tác giả có chủ ý miêu tả trận bão giống như một trận chiến? Em có nhận xét gì về cảnh Cô Tô trong  bão?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Biển sau bão hiện lên như thế nào ( Vị trí quan sát của tác giả, qua hình ảnh, bầu trời, cây, nước biển, mặt trời,…)? Nhận xét về bức tranh Cô Tô sau bão?</a:t>
                      </a:r>
                    </a:p>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Em hãy chỉ ra câu văn thể hiện sự yêu mến đặc biệt của tác giả đối với Cô Tô trong đoạn văn từ </a:t>
                      </a:r>
                      <a:r>
                        <a:rPr kumimoji="0" lang="en-US" sz="2200" b="0" i="1" u="none" strike="noStrike" cap="none" normalizeH="0" baseline="0" smtClean="0">
                          <a:ln>
                            <a:noFill/>
                          </a:ln>
                          <a:solidFill>
                            <a:schemeClr val="tx1"/>
                          </a:solidFill>
                          <a:effectLst/>
                          <a:latin typeface="Times New Roman" pitchFamily="18" charset="0"/>
                          <a:cs typeface="Times New Roman" pitchFamily="18" charset="0"/>
                        </a:rPr>
                        <a:t>Ngày thứ Năm trên đảo Cô Tô…theo mùa sóng ở đây</a:t>
                      </a: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pt-BR" sz="2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Nhà văn Nguyễn Tuân đã sử dụng những từ ngữ nào để miêu tả cảnh mặt trời mọc trên biển? </a:t>
                      </a:r>
                    </a:p>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Em có nhận xét gì về những từ ngữ ấy?</a:t>
                      </a:r>
                    </a:p>
                    <a:p>
                      <a:pPr marL="0" marR="0" lvl="0" indent="0" algn="l" defTabSz="914400" rtl="0" eaLnBrk="1" fontAlgn="base" latinLnBrk="0" hangingPunct="1">
                        <a:lnSpc>
                          <a:spcPct val="100000"/>
                        </a:lnSpc>
                        <a:spcBef>
                          <a:spcPct val="0"/>
                        </a:spcBef>
                        <a:spcAft>
                          <a:spcPct val="0"/>
                        </a:spcAft>
                        <a:buClrTx/>
                        <a:buSzTx/>
                        <a:buFontTx/>
                        <a:buNone/>
                        <a:tabLst>
                          <a:tab pos="88900" algn="l"/>
                          <a:tab pos="179388" algn="l"/>
                        </a:tabLst>
                      </a:pPr>
                      <a:r>
                        <a:rPr kumimoji="0" lang="pt-BR" sz="2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200" b="0" i="0" u="none" strike="noStrike" cap="none" normalizeH="0" baseline="0" smtClean="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Từ đây em có thấy hình ảnh trong kí có tác động như thế nào đến cảm nhận của người đọc?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45058"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45059" name="Rectangle 11"/>
          <p:cNvSpPr>
            <a:spLocks noChangeArrowheads="1"/>
          </p:cNvSpPr>
          <p:nvPr/>
        </p:nvSpPr>
        <p:spPr bwMode="auto">
          <a:xfrm>
            <a:off x="1555750" y="385763"/>
            <a:ext cx="6096000" cy="9540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00000"/>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45060" name="Rectangle 2"/>
          <p:cNvSpPr>
            <a:spLocks noChangeArrowheads="1"/>
          </p:cNvSpPr>
          <p:nvPr/>
        </p:nvSpPr>
        <p:spPr bwMode="auto">
          <a:xfrm>
            <a:off x="379413" y="1260475"/>
            <a:ext cx="5603875" cy="523875"/>
          </a:xfrm>
          <a:prstGeom prst="rect">
            <a:avLst/>
          </a:prstGeom>
          <a:noFill/>
          <a:ln w="9525">
            <a:noFill/>
            <a:miter lim="800000"/>
            <a:headEnd/>
            <a:tailEnd/>
          </a:ln>
        </p:spPr>
        <p:txBody>
          <a:bodyPr wrap="none">
            <a:spAutoFit/>
          </a:bodyPr>
          <a:lstStyle/>
          <a:p>
            <a:r>
              <a:rPr lang="en-US" sz="2800" b="1">
                <a:latin typeface="Times New Roman" pitchFamily="18" charset="0"/>
                <a:ea typeface="MS Mincho" pitchFamily="49" charset="-128"/>
              </a:rPr>
              <a:t>a. Cảnh Cô Tô trong trận bão biển:</a:t>
            </a:r>
            <a:endParaRPr lang="en-US" sz="2800">
              <a:latin typeface="Times New Roman" pitchFamily="18" charset="0"/>
              <a:cs typeface="Times New Roman" pitchFamily="18" charset="0"/>
            </a:endParaRPr>
          </a:p>
        </p:txBody>
      </p:sp>
      <p:pic>
        <p:nvPicPr>
          <p:cNvPr id="8" name="Picture 7"/>
          <p:cNvPicPr>
            <a:picLocks noChangeAspect="1"/>
          </p:cNvPicPr>
          <p:nvPr/>
        </p:nvPicPr>
        <p:blipFill>
          <a:blip r:embed="rId4"/>
          <a:stretch>
            <a:fillRect/>
          </a:stretch>
        </p:blipFill>
        <p:spPr>
          <a:xfrm>
            <a:off x="685801" y="2945804"/>
            <a:ext cx="3158951" cy="2130471"/>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Rounded Rectangle 1"/>
          <p:cNvSpPr/>
          <p:nvPr/>
        </p:nvSpPr>
        <p:spPr>
          <a:xfrm>
            <a:off x="4275317" y="3900830"/>
            <a:ext cx="6264906" cy="71475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750"/>
              </a:spcAft>
            </a:pPr>
            <a:r>
              <a:rPr lang="en-US" sz="2400">
                <a:solidFill>
                  <a:srgbClr val="FFFFFF"/>
                </a:solidFill>
                <a:latin typeface="Times New Roman" pitchFamily="18" charset="0"/>
                <a:cs typeface="Calibri" pitchFamily="34" charset="0"/>
              </a:rPr>
              <a:t>Cát: “</a:t>
            </a:r>
            <a:r>
              <a:rPr lang="en-US" sz="2400" i="1">
                <a:solidFill>
                  <a:srgbClr val="FFFFFF"/>
                </a:solidFill>
                <a:latin typeface="Times New Roman" pitchFamily="18" charset="0"/>
                <a:cs typeface="Calibri" pitchFamily="34" charset="0"/>
              </a:rPr>
              <a:t>bắn vào má...buốt như viên đạn mũi kim</a:t>
            </a:r>
            <a:r>
              <a:rPr lang="en-US" sz="2400">
                <a:solidFill>
                  <a:srgbClr val="FFFFFF"/>
                </a:solidFill>
                <a:latin typeface="Times New Roman" pitchFamily="18" charset="0"/>
                <a:cs typeface="Calibri" pitchFamily="34" charset="0"/>
              </a:rPr>
              <a:t>”.</a:t>
            </a:r>
          </a:p>
        </p:txBody>
      </p:sp>
      <p:sp>
        <p:nvSpPr>
          <p:cNvPr id="9" name="Rounded Rectangle 8"/>
          <p:cNvSpPr/>
          <p:nvPr/>
        </p:nvSpPr>
        <p:spPr>
          <a:xfrm>
            <a:off x="4316239" y="2403838"/>
            <a:ext cx="6183062" cy="1450444"/>
          </a:xfrm>
          <a:prstGeom prst="roundRect">
            <a:avLst>
              <a:gd name="adj" fmla="val 998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lgn="ctr"/>
            <a:r>
              <a:rPr lang="en-US" sz="2400">
                <a:solidFill>
                  <a:srgbClr val="FFFFFF"/>
                </a:solidFill>
                <a:latin typeface="Times New Roman" pitchFamily="18" charset="0"/>
                <a:cs typeface="Times New Roman" pitchFamily="18" charset="0"/>
              </a:rPr>
              <a:t>Gió: </a:t>
            </a:r>
            <a:r>
              <a:rPr lang="en-US" sz="2400" i="1">
                <a:solidFill>
                  <a:srgbClr val="FFFFFF"/>
                </a:solidFill>
                <a:latin typeface="Times New Roman" pitchFamily="18" charset="0"/>
                <a:cs typeface="Times New Roman" pitchFamily="18" charset="0"/>
              </a:rPr>
              <a:t>“lọt vào trận địa cánh cung bãi cát”, “tăng thêm hỏa lực</a:t>
            </a:r>
            <a:r>
              <a:rPr lang="en-US" sz="2400">
                <a:solidFill>
                  <a:srgbClr val="FFFFFF"/>
                </a:solidFill>
                <a:latin typeface="Times New Roman" pitchFamily="18" charset="0"/>
                <a:cs typeface="Times New Roman" pitchFamily="18" charset="0"/>
              </a:rPr>
              <a:t>”. Gió ngừng được ví “</a:t>
            </a:r>
            <a:r>
              <a:rPr lang="en-US" sz="2400" i="1">
                <a:solidFill>
                  <a:srgbClr val="FFFFFF"/>
                </a:solidFill>
                <a:latin typeface="Times New Roman" pitchFamily="18" charset="0"/>
                <a:cs typeface="Times New Roman" pitchFamily="18" charset="0"/>
              </a:rPr>
              <a:t>đạn thay băng”,</a:t>
            </a:r>
            <a:r>
              <a:rPr lang="en-US" sz="2400">
                <a:solidFill>
                  <a:srgbClr val="FFFFFF"/>
                </a:solidFill>
                <a:latin typeface="Times New Roman" pitchFamily="18" charset="0"/>
                <a:cs typeface="Times New Roman" pitchFamily="18" charset="0"/>
              </a:rPr>
              <a:t> rồi gió “</a:t>
            </a:r>
            <a:r>
              <a:rPr lang="en-US" sz="2400" i="1">
                <a:solidFill>
                  <a:srgbClr val="FFFFFF"/>
                </a:solidFill>
                <a:latin typeface="Times New Roman" pitchFamily="18" charset="0"/>
                <a:cs typeface="Times New Roman" pitchFamily="18" charset="0"/>
              </a:rPr>
              <a:t>liên thanh lia lịa”...,</a:t>
            </a:r>
            <a:r>
              <a:rPr lang="en-US" sz="2400">
                <a:solidFill>
                  <a:srgbClr val="FFFFFF"/>
                </a:solidFill>
                <a:latin typeface="Times New Roman" pitchFamily="18" charset="0"/>
                <a:cs typeface="Times New Roman" pitchFamily="18" charset="0"/>
              </a:rPr>
              <a:t> gió thổi ví như “</a:t>
            </a:r>
            <a:r>
              <a:rPr lang="en-US" sz="2400" i="1">
                <a:solidFill>
                  <a:srgbClr val="FFFFFF"/>
                </a:solidFill>
                <a:latin typeface="Times New Roman" pitchFamily="18" charset="0"/>
                <a:cs typeface="Times New Roman" pitchFamily="18" charset="0"/>
              </a:rPr>
              <a:t>quỷ khốc thần linh</a:t>
            </a:r>
            <a:r>
              <a:rPr lang="en-US" sz="2400">
                <a:solidFill>
                  <a:srgbClr val="FFFFFF"/>
                </a:solidFill>
                <a:latin typeface="Times New Roman" pitchFamily="18" charset="0"/>
                <a:cs typeface="Times New Roman" pitchFamily="18" charset="0"/>
              </a:rPr>
              <a:t>”.</a:t>
            </a:r>
            <a:endParaRPr lang="en-US" sz="2400">
              <a:solidFill>
                <a:srgbClr val="FFFFFF"/>
              </a:solidFill>
              <a:cs typeface="Arial" charset="0"/>
            </a:endParaRPr>
          </a:p>
        </p:txBody>
      </p:sp>
      <p:sp>
        <p:nvSpPr>
          <p:cNvPr id="10" name="Rounded Rectangle 9"/>
          <p:cNvSpPr/>
          <p:nvPr/>
        </p:nvSpPr>
        <p:spPr>
          <a:xfrm>
            <a:off x="4235008" y="4680004"/>
            <a:ext cx="6345524" cy="79254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750"/>
              </a:spcAft>
            </a:pPr>
            <a:r>
              <a:rPr lang="en-US" sz="2400">
                <a:solidFill>
                  <a:srgbClr val="FFFFFF"/>
                </a:solidFill>
                <a:latin typeface="Times New Roman" pitchFamily="18" charset="0"/>
                <a:cs typeface="Calibri" pitchFamily="34" charset="0"/>
              </a:rPr>
              <a:t>Sóng: </a:t>
            </a:r>
            <a:r>
              <a:rPr lang="en-US" sz="2400" i="1">
                <a:solidFill>
                  <a:srgbClr val="FFFFFF"/>
                </a:solidFill>
                <a:latin typeface="Times New Roman" pitchFamily="18" charset="0"/>
                <a:cs typeface="Calibri" pitchFamily="34" charset="0"/>
              </a:rPr>
              <a:t>“thúc lẫn nhau vào bờ âm ầm rền rền” </a:t>
            </a:r>
            <a:r>
              <a:rPr lang="en-US" sz="2400">
                <a:solidFill>
                  <a:srgbClr val="FFFFFF"/>
                </a:solidFill>
                <a:latin typeface="Times New Roman" pitchFamily="18" charset="0"/>
                <a:cs typeface="Calibri" pitchFamily="34" charset="0"/>
              </a:rPr>
              <a:t>như vua thủy triều...</a:t>
            </a:r>
          </a:p>
        </p:txBody>
      </p:sp>
      <p:sp>
        <p:nvSpPr>
          <p:cNvPr id="45071" name="Rectangle 3"/>
          <p:cNvSpPr>
            <a:spLocks noChangeArrowheads="1"/>
          </p:cNvSpPr>
          <p:nvPr/>
        </p:nvSpPr>
        <p:spPr bwMode="auto">
          <a:xfrm>
            <a:off x="203200" y="1725613"/>
            <a:ext cx="7940675" cy="522287"/>
          </a:xfrm>
          <a:prstGeom prst="rect">
            <a:avLst/>
          </a:prstGeom>
          <a:noFill/>
          <a:ln w="9525">
            <a:noFill/>
            <a:miter lim="800000"/>
            <a:headEnd/>
            <a:tailEnd/>
          </a:ln>
        </p:spPr>
        <p:txBody>
          <a:bodyPr wrap="none">
            <a:spAutoFit/>
          </a:bodyPr>
          <a:lstStyle/>
          <a:p>
            <a:pPr>
              <a:spcAft>
                <a:spcPts val="750"/>
              </a:spcAft>
            </a:pPr>
            <a:r>
              <a:rPr lang="en-US" sz="2800">
                <a:latin typeface="Times New Roman" pitchFamily="18" charset="0"/>
                <a:cs typeface="Calibri" pitchFamily="34" charset="0"/>
              </a:rPr>
              <a:t>Trận bão biển được miêu tả giống như một trận chiến:</a:t>
            </a:r>
          </a:p>
        </p:txBody>
      </p:sp>
      <p:sp>
        <p:nvSpPr>
          <p:cNvPr id="13" name="Rounded Rectangle 12"/>
          <p:cNvSpPr/>
          <p:nvPr/>
        </p:nvSpPr>
        <p:spPr>
          <a:xfrm>
            <a:off x="4194699" y="5526844"/>
            <a:ext cx="6345524" cy="79254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750"/>
              </a:spcAft>
            </a:pPr>
            <a:r>
              <a:rPr lang="en-US" sz="2400">
                <a:solidFill>
                  <a:srgbClr val="FFFFFF"/>
                </a:solidFill>
                <a:latin typeface="Times New Roman" pitchFamily="18" charset="0"/>
                <a:cs typeface="Calibri" pitchFamily="34" charset="0"/>
              </a:rPr>
              <a:t>Gác đảo uy: bị gió </a:t>
            </a:r>
            <a:r>
              <a:rPr lang="en-US" sz="2400" i="1">
                <a:solidFill>
                  <a:srgbClr val="FFFFFF"/>
                </a:solidFill>
                <a:latin typeface="Times New Roman" pitchFamily="18" charset="0"/>
                <a:cs typeface="Calibri" pitchFamily="34" charset="0"/>
              </a:rPr>
              <a:t>“vây, dồn, bung hết</a:t>
            </a:r>
            <a:r>
              <a:rPr lang="en-US" sz="2400">
                <a:solidFill>
                  <a:srgbClr val="FFFFFF"/>
                </a:solidFill>
                <a:latin typeface="Times New Roman" pitchFamily="18" charset="0"/>
                <a:cs typeface="Calibri" pitchFamily="34" charset="0"/>
              </a:rPr>
              <a:t>”.</a:t>
            </a:r>
            <a:endParaRPr lang="en-US" sz="2000">
              <a:solidFill>
                <a:srgbClr val="FFFFFF"/>
              </a:solidFill>
              <a:latin typeface="Times New Roman" pitchFamily="18" charset="0"/>
              <a:cs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47106"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47107" name="Rectangle 11"/>
          <p:cNvSpPr>
            <a:spLocks noChangeArrowheads="1"/>
          </p:cNvSpPr>
          <p:nvPr/>
        </p:nvSpPr>
        <p:spPr bwMode="auto">
          <a:xfrm>
            <a:off x="1417638" y="739775"/>
            <a:ext cx="6096000"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00000"/>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47108" name="Rectangle 2"/>
          <p:cNvSpPr>
            <a:spLocks noChangeArrowheads="1"/>
          </p:cNvSpPr>
          <p:nvPr/>
        </p:nvSpPr>
        <p:spPr bwMode="auto">
          <a:xfrm>
            <a:off x="407988" y="1590675"/>
            <a:ext cx="560228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a. Cảnh Cô Tô trong trận bão biển:</a:t>
            </a:r>
            <a:endParaRPr lang="en-US" sz="2800">
              <a:solidFill>
                <a:srgbClr val="000000"/>
              </a:solidFill>
              <a:latin typeface="Times New Roman" pitchFamily="18" charset="0"/>
              <a:cs typeface="Times New Roman" pitchFamily="18" charset="0"/>
            </a:endParaRPr>
          </a:p>
        </p:txBody>
      </p:sp>
      <p:sp>
        <p:nvSpPr>
          <p:cNvPr id="47109" name="Rectangle 3"/>
          <p:cNvSpPr>
            <a:spLocks noChangeArrowheads="1"/>
          </p:cNvSpPr>
          <p:nvPr/>
        </p:nvSpPr>
        <p:spPr bwMode="auto">
          <a:xfrm>
            <a:off x="379413" y="2098675"/>
            <a:ext cx="7940675" cy="522288"/>
          </a:xfrm>
          <a:prstGeom prst="rect">
            <a:avLst/>
          </a:prstGeom>
          <a:noFill/>
          <a:ln w="9525">
            <a:noFill/>
            <a:miter lim="800000"/>
            <a:headEnd/>
            <a:tailEnd/>
          </a:ln>
        </p:spPr>
        <p:txBody>
          <a:bodyPr wrap="none">
            <a:spAutoFit/>
          </a:bodyPr>
          <a:lstStyle/>
          <a:p>
            <a:pPr>
              <a:spcAft>
                <a:spcPts val="750"/>
              </a:spcAft>
            </a:pPr>
            <a:r>
              <a:rPr lang="en-US" sz="2800">
                <a:solidFill>
                  <a:srgbClr val="000000"/>
                </a:solidFill>
                <a:latin typeface="Times New Roman" pitchFamily="18" charset="0"/>
                <a:cs typeface="Calibri" pitchFamily="34" charset="0"/>
              </a:rPr>
              <a:t>Trận bão biển được miêu tả giống như một trận chiến:</a:t>
            </a:r>
          </a:p>
        </p:txBody>
      </p:sp>
      <p:sp>
        <p:nvSpPr>
          <p:cNvPr id="6" name="Rectangle 5"/>
          <p:cNvSpPr>
            <a:spLocks noChangeArrowheads="1"/>
          </p:cNvSpPr>
          <p:nvPr/>
        </p:nvSpPr>
        <p:spPr bwMode="auto">
          <a:xfrm>
            <a:off x="379413" y="2628900"/>
            <a:ext cx="10142537" cy="2781300"/>
          </a:xfrm>
          <a:prstGeom prst="rect">
            <a:avLst/>
          </a:prstGeom>
          <a:noFill/>
          <a:ln w="9525">
            <a:noFill/>
            <a:miter lim="800000"/>
            <a:headEnd/>
            <a:tailEnd/>
          </a:ln>
        </p:spPr>
        <p:txBody>
          <a:bodyPr>
            <a:spAutoFit/>
          </a:bodyPr>
          <a:lstStyle/>
          <a:p>
            <a:pPr>
              <a:spcAft>
                <a:spcPts val="750"/>
              </a:spcAft>
            </a:pPr>
            <a:r>
              <a:rPr lang="en-US" sz="2800">
                <a:latin typeface="Times New Roman" pitchFamily="18" charset="0"/>
                <a:cs typeface="Calibri" pitchFamily="34" charset="0"/>
              </a:rPr>
              <a:t>- Từ ngữ miêu tả độc đáo: </a:t>
            </a:r>
            <a:r>
              <a:rPr lang="pt-BR" sz="2800">
                <a:latin typeface="Times New Roman" pitchFamily="18" charset="0"/>
                <a:cs typeface="Calibri" pitchFamily="34" charset="0"/>
              </a:rPr>
              <a:t>tác giả dung từ ngữ vốn tả trận chiến để tả bão, dùng nhiều hình ảnh so sánh; sử dụng từ Hán Việt làm tăng thêm màu sắc kì quái cho cơn bão.</a:t>
            </a:r>
            <a:endParaRPr lang="en-US" sz="2800">
              <a:latin typeface="Times New Roman" pitchFamily="18" charset="0"/>
              <a:cs typeface="Calibri" pitchFamily="34" charset="0"/>
            </a:endParaRPr>
          </a:p>
          <a:p>
            <a:r>
              <a:rPr lang="pt-BR" sz="2800">
                <a:latin typeface="Times New Roman" pitchFamily="18" charset="0"/>
                <a:cs typeface="Times New Roman" pitchFamily="18" charset="0"/>
              </a:rPr>
              <a:t>- Nguyễn Tuân có cái nhìn độc đáo về trận bão biển. Điều đó cho thấy trí tưởng phong phú, ngòi bút tài hoa của tác giả. Trận bão biển dữ dội, có sức mạnh hủy diệt, đe dọa con người.</a:t>
            </a:r>
            <a:endParaRPr lang="en-US" sz="280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4"/>
          <p:cNvPicPr>
            <a:picLocks noChangeAspect="1"/>
          </p:cNvPicPr>
          <p:nvPr/>
        </p:nvPicPr>
        <p:blipFill>
          <a:blip r:embed="rId3"/>
          <a:srcRect/>
          <a:stretch>
            <a:fillRect/>
          </a:stretch>
        </p:blipFill>
        <p:spPr bwMode="auto">
          <a:xfrm>
            <a:off x="-85725" y="0"/>
            <a:ext cx="12192000" cy="6858000"/>
          </a:xfrm>
          <a:prstGeom prst="rect">
            <a:avLst/>
          </a:prstGeom>
          <a:noFill/>
          <a:ln w="9525">
            <a:noFill/>
            <a:miter lim="800000"/>
            <a:headEnd/>
            <a:tailEnd/>
          </a:ln>
        </p:spPr>
      </p:pic>
      <p:sp>
        <p:nvSpPr>
          <p:cNvPr id="49154"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49155" name="Rectangle 11"/>
          <p:cNvSpPr>
            <a:spLocks noChangeArrowheads="1"/>
          </p:cNvSpPr>
          <p:nvPr/>
        </p:nvSpPr>
        <p:spPr bwMode="auto">
          <a:xfrm>
            <a:off x="1417638" y="739775"/>
            <a:ext cx="6096000"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00000"/>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49156" name="Rectangle 2"/>
          <p:cNvSpPr>
            <a:spLocks noChangeArrowheads="1"/>
          </p:cNvSpPr>
          <p:nvPr/>
        </p:nvSpPr>
        <p:spPr bwMode="auto">
          <a:xfrm>
            <a:off x="407988" y="1590675"/>
            <a:ext cx="560228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a. Cảnh Cô Tô trong trận bão biển:</a:t>
            </a:r>
            <a:endParaRPr lang="en-US" sz="2800">
              <a:solidFill>
                <a:srgbClr val="000000"/>
              </a:solidFill>
              <a:latin typeface="Times New Roman" pitchFamily="18" charset="0"/>
              <a:cs typeface="Times New Roman" pitchFamily="18" charset="0"/>
            </a:endParaRPr>
          </a:p>
        </p:txBody>
      </p:sp>
      <p:sp>
        <p:nvSpPr>
          <p:cNvPr id="2" name="Rectangle 1"/>
          <p:cNvSpPr>
            <a:spLocks noChangeArrowheads="1"/>
          </p:cNvSpPr>
          <p:nvPr/>
        </p:nvSpPr>
        <p:spPr bwMode="auto">
          <a:xfrm>
            <a:off x="407988" y="2049463"/>
            <a:ext cx="7212012" cy="523875"/>
          </a:xfrm>
          <a:prstGeom prst="rect">
            <a:avLst/>
          </a:prstGeom>
          <a:noFill/>
          <a:ln w="9525">
            <a:noFill/>
            <a:miter lim="800000"/>
            <a:headEnd/>
            <a:tailEnd/>
          </a:ln>
        </p:spPr>
        <p:txBody>
          <a:bodyPr wrap="none">
            <a:spAutoFit/>
          </a:bodyPr>
          <a:lstStyle/>
          <a:p>
            <a:pPr marL="30163" algn="just">
              <a:spcAft>
                <a:spcPts val="1200"/>
              </a:spcAft>
            </a:pPr>
            <a:r>
              <a:rPr lang="en-US" sz="2800" b="1">
                <a:latin typeface="Times New Roman" pitchFamily="18" charset="0"/>
                <a:cs typeface="Calibri" pitchFamily="34" charset="0"/>
              </a:rPr>
              <a:t>b. V</a:t>
            </a:r>
            <a:r>
              <a:rPr lang="vi-VN" sz="2800" b="1">
                <a:latin typeface="Times New Roman" pitchFamily="18" charset="0"/>
                <a:cs typeface="Calibri" pitchFamily="34" charset="0"/>
              </a:rPr>
              <a:t>ẻ đẹp của Cô Tô sau khi trận bão đi qua</a:t>
            </a:r>
            <a:r>
              <a:rPr lang="en-US" sz="2800" b="1">
                <a:latin typeface="Times New Roman" pitchFamily="18" charset="0"/>
                <a:cs typeface="Calibri" pitchFamily="34" charset="0"/>
              </a:rPr>
              <a:t> :</a:t>
            </a:r>
            <a:endParaRPr lang="en-US" sz="2800">
              <a:latin typeface="Times New Roman" pitchFamily="18" charset="0"/>
              <a:cs typeface="Calibri" pitchFamily="34" charset="0"/>
            </a:endParaRPr>
          </a:p>
        </p:txBody>
      </p:sp>
      <p:grpSp>
        <p:nvGrpSpPr>
          <p:cNvPr id="4" name="Group 3"/>
          <p:cNvGrpSpPr>
            <a:grpSpLocks/>
          </p:cNvGrpSpPr>
          <p:nvPr/>
        </p:nvGrpSpPr>
        <p:grpSpPr bwMode="auto">
          <a:xfrm>
            <a:off x="996950" y="2649538"/>
            <a:ext cx="3132138" cy="1905000"/>
            <a:chOff x="623455" y="2648872"/>
            <a:chExt cx="3131792" cy="1905309"/>
          </a:xfrm>
        </p:grpSpPr>
        <p:sp>
          <p:nvSpPr>
            <p:cNvPr id="17" name="Rectangle 16"/>
            <p:cNvSpPr/>
            <p:nvPr/>
          </p:nvSpPr>
          <p:spPr>
            <a:xfrm>
              <a:off x="1473490" y="2648872"/>
              <a:ext cx="2281757" cy="1789432"/>
            </a:xfrm>
            <a:prstGeom prst="rect">
              <a:avLst/>
            </a:prstGeom>
            <a:blipFill>
              <a:blip r:embed="rId4"/>
              <a:srcRect/>
              <a:stretch>
                <a:fillRect l="-19000" r="-19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Freeform 17"/>
            <p:cNvSpPr/>
            <p:nvPr/>
          </p:nvSpPr>
          <p:spPr>
            <a:xfrm>
              <a:off x="623455" y="3401118"/>
              <a:ext cx="1236630" cy="1153063"/>
            </a:xfrm>
            <a:custGeom>
              <a:avLst/>
              <a:gdLst>
                <a:gd name="connsiteX0" fmla="*/ 0 w 903718"/>
                <a:gd name="connsiteY0" fmla="*/ 0 h 903718"/>
                <a:gd name="connsiteX1" fmla="*/ 903718 w 903718"/>
                <a:gd name="connsiteY1" fmla="*/ 0 h 903718"/>
                <a:gd name="connsiteX2" fmla="*/ 903718 w 903718"/>
                <a:gd name="connsiteY2" fmla="*/ 903718 h 903718"/>
                <a:gd name="connsiteX3" fmla="*/ 0 w 903718"/>
                <a:gd name="connsiteY3" fmla="*/ 903718 h 903718"/>
                <a:gd name="connsiteX4" fmla="*/ 0 w 903718"/>
                <a:gd name="connsiteY4" fmla="*/ 0 h 90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18" h="903718">
                  <a:moveTo>
                    <a:pt x="0" y="0"/>
                  </a:moveTo>
                  <a:lnTo>
                    <a:pt x="903718" y="0"/>
                  </a:lnTo>
                  <a:lnTo>
                    <a:pt x="903718" y="903718"/>
                  </a:lnTo>
                  <a:lnTo>
                    <a:pt x="0" y="9037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vi-VN" sz="2000" i="1" dirty="0">
                  <a:latin typeface="+mj-lt"/>
                </a:rPr>
                <a:t>+ Một ngày trong trẻo, sáng sủa</a:t>
              </a:r>
              <a:endParaRPr lang="en-US" sz="2000" dirty="0">
                <a:latin typeface="+mj-lt"/>
              </a:endParaRPr>
            </a:p>
          </p:txBody>
        </p:sp>
      </p:grpSp>
      <p:grpSp>
        <p:nvGrpSpPr>
          <p:cNvPr id="6" name="Group 5"/>
          <p:cNvGrpSpPr>
            <a:grpSpLocks/>
          </p:cNvGrpSpPr>
          <p:nvPr/>
        </p:nvGrpSpPr>
        <p:grpSpPr bwMode="auto">
          <a:xfrm>
            <a:off x="4530725" y="2649538"/>
            <a:ext cx="3130550" cy="1905000"/>
            <a:chOff x="4156032" y="2648872"/>
            <a:chExt cx="3131792" cy="1905309"/>
          </a:xfrm>
        </p:grpSpPr>
        <p:sp>
          <p:nvSpPr>
            <p:cNvPr id="19" name="Rectangle 18"/>
            <p:cNvSpPr/>
            <p:nvPr/>
          </p:nvSpPr>
          <p:spPr>
            <a:xfrm>
              <a:off x="5006067" y="2648872"/>
              <a:ext cx="2281757" cy="1789432"/>
            </a:xfrm>
            <a:prstGeom prst="rect">
              <a:avLst/>
            </a:prstGeom>
            <a:blipFill>
              <a:blip r:embed="rId5"/>
              <a:srcRect/>
              <a:stretch>
                <a:fillRect l="-17000" r="-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4156032" y="3401118"/>
              <a:ext cx="1236630" cy="1153063"/>
            </a:xfrm>
            <a:custGeom>
              <a:avLst/>
              <a:gdLst>
                <a:gd name="connsiteX0" fmla="*/ 0 w 903718"/>
                <a:gd name="connsiteY0" fmla="*/ 0 h 903718"/>
                <a:gd name="connsiteX1" fmla="*/ 903718 w 903718"/>
                <a:gd name="connsiteY1" fmla="*/ 0 h 903718"/>
                <a:gd name="connsiteX2" fmla="*/ 903718 w 903718"/>
                <a:gd name="connsiteY2" fmla="*/ 903718 h 903718"/>
                <a:gd name="connsiteX3" fmla="*/ 0 w 903718"/>
                <a:gd name="connsiteY3" fmla="*/ 903718 h 903718"/>
                <a:gd name="connsiteX4" fmla="*/ 0 w 903718"/>
                <a:gd name="connsiteY4" fmla="*/ 0 h 90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18" h="903718">
                  <a:moveTo>
                    <a:pt x="0" y="0"/>
                  </a:moveTo>
                  <a:lnTo>
                    <a:pt x="903718" y="0"/>
                  </a:lnTo>
                  <a:lnTo>
                    <a:pt x="903718" y="903718"/>
                  </a:lnTo>
                  <a:lnTo>
                    <a:pt x="0" y="9037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vi-VN" sz="2000" i="1" dirty="0">
                  <a:latin typeface="+mj-lt"/>
                </a:rPr>
                <a:t>+ Cây thêm xanh mượt</a:t>
              </a:r>
              <a:endParaRPr lang="en-US" sz="2000" dirty="0">
                <a:latin typeface="+mj-lt"/>
              </a:endParaRPr>
            </a:p>
          </p:txBody>
        </p:sp>
      </p:grpSp>
      <p:grpSp>
        <p:nvGrpSpPr>
          <p:cNvPr id="8" name="Group 7"/>
          <p:cNvGrpSpPr>
            <a:grpSpLocks/>
          </p:cNvGrpSpPr>
          <p:nvPr/>
        </p:nvGrpSpPr>
        <p:grpSpPr bwMode="auto">
          <a:xfrm>
            <a:off x="8062913" y="2649538"/>
            <a:ext cx="3132137" cy="1905000"/>
            <a:chOff x="7688608" y="2648872"/>
            <a:chExt cx="3131792" cy="1905309"/>
          </a:xfrm>
        </p:grpSpPr>
        <p:sp>
          <p:nvSpPr>
            <p:cNvPr id="21" name="Rectangle 20"/>
            <p:cNvSpPr/>
            <p:nvPr/>
          </p:nvSpPr>
          <p:spPr>
            <a:xfrm>
              <a:off x="8538643" y="2648872"/>
              <a:ext cx="2281757" cy="1789432"/>
            </a:xfrm>
            <a:prstGeom prst="rect">
              <a:avLst/>
            </a:prstGeom>
            <a:blipFill>
              <a:blip r:embed="rId6"/>
              <a:srcRect/>
              <a:stretch>
                <a:fillRect l="-15000" r="-1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Freeform 21"/>
            <p:cNvSpPr/>
            <p:nvPr/>
          </p:nvSpPr>
          <p:spPr>
            <a:xfrm>
              <a:off x="7688608" y="3401118"/>
              <a:ext cx="1236630" cy="1153063"/>
            </a:xfrm>
            <a:custGeom>
              <a:avLst/>
              <a:gdLst>
                <a:gd name="connsiteX0" fmla="*/ 0 w 903718"/>
                <a:gd name="connsiteY0" fmla="*/ 0 h 903718"/>
                <a:gd name="connsiteX1" fmla="*/ 903718 w 903718"/>
                <a:gd name="connsiteY1" fmla="*/ 0 h 903718"/>
                <a:gd name="connsiteX2" fmla="*/ 903718 w 903718"/>
                <a:gd name="connsiteY2" fmla="*/ 903718 h 903718"/>
                <a:gd name="connsiteX3" fmla="*/ 0 w 903718"/>
                <a:gd name="connsiteY3" fmla="*/ 903718 h 903718"/>
                <a:gd name="connsiteX4" fmla="*/ 0 w 903718"/>
                <a:gd name="connsiteY4" fmla="*/ 0 h 90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18" h="903718">
                  <a:moveTo>
                    <a:pt x="0" y="0"/>
                  </a:moveTo>
                  <a:lnTo>
                    <a:pt x="903718" y="0"/>
                  </a:lnTo>
                  <a:lnTo>
                    <a:pt x="903718" y="903718"/>
                  </a:lnTo>
                  <a:lnTo>
                    <a:pt x="0" y="9037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vi-VN" sz="2000" i="1" dirty="0">
                  <a:latin typeface="+mj-lt"/>
                </a:rPr>
                <a:t>+ Nước biển lam biếc đậm đà hơn</a:t>
              </a:r>
              <a:endParaRPr lang="en-US" sz="2000" dirty="0">
                <a:latin typeface="+mj-lt"/>
              </a:endParaRPr>
            </a:p>
          </p:txBody>
        </p:sp>
      </p:grpSp>
      <p:grpSp>
        <p:nvGrpSpPr>
          <p:cNvPr id="9" name="Group 8"/>
          <p:cNvGrpSpPr>
            <a:grpSpLocks/>
          </p:cNvGrpSpPr>
          <p:nvPr/>
        </p:nvGrpSpPr>
        <p:grpSpPr bwMode="auto">
          <a:xfrm>
            <a:off x="2763838" y="4765675"/>
            <a:ext cx="3132137" cy="1919288"/>
            <a:chOff x="2389743" y="4765651"/>
            <a:chExt cx="3131793" cy="1919163"/>
          </a:xfrm>
        </p:grpSpPr>
        <p:sp>
          <p:nvSpPr>
            <p:cNvPr id="23" name="Rectangle 22"/>
            <p:cNvSpPr/>
            <p:nvPr/>
          </p:nvSpPr>
          <p:spPr>
            <a:xfrm>
              <a:off x="3239779" y="4765651"/>
              <a:ext cx="2281757" cy="1789432"/>
            </a:xfrm>
            <a:prstGeom prst="rect">
              <a:avLst/>
            </a:prstGeom>
            <a:blipFill>
              <a:blip r:embed="rId7"/>
              <a:srcRect/>
              <a:stretch>
                <a:fillRect l="-36000" r="-36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2389743" y="5531751"/>
              <a:ext cx="1236630" cy="1153063"/>
            </a:xfrm>
            <a:custGeom>
              <a:avLst/>
              <a:gdLst>
                <a:gd name="connsiteX0" fmla="*/ 0 w 903718"/>
                <a:gd name="connsiteY0" fmla="*/ 0 h 903718"/>
                <a:gd name="connsiteX1" fmla="*/ 903718 w 903718"/>
                <a:gd name="connsiteY1" fmla="*/ 0 h 903718"/>
                <a:gd name="connsiteX2" fmla="*/ 903718 w 903718"/>
                <a:gd name="connsiteY2" fmla="*/ 903718 h 903718"/>
                <a:gd name="connsiteX3" fmla="*/ 0 w 903718"/>
                <a:gd name="connsiteY3" fmla="*/ 903718 h 903718"/>
                <a:gd name="connsiteX4" fmla="*/ 0 w 903718"/>
                <a:gd name="connsiteY4" fmla="*/ 0 h 90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18" h="903718">
                  <a:moveTo>
                    <a:pt x="0" y="0"/>
                  </a:moveTo>
                  <a:lnTo>
                    <a:pt x="903718" y="0"/>
                  </a:lnTo>
                  <a:lnTo>
                    <a:pt x="903718" y="903718"/>
                  </a:lnTo>
                  <a:lnTo>
                    <a:pt x="0" y="9037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vi-VN" sz="2000" i="1" dirty="0">
                  <a:latin typeface="+mj-lt"/>
                </a:rPr>
                <a:t>+ Cát lại vàng giòn hơn</a:t>
              </a:r>
              <a:endParaRPr lang="en-US" sz="2000" dirty="0">
                <a:latin typeface="+mj-lt"/>
              </a:endParaRPr>
            </a:p>
          </p:txBody>
        </p:sp>
      </p:grpSp>
      <p:grpSp>
        <p:nvGrpSpPr>
          <p:cNvPr id="10" name="Group 9"/>
          <p:cNvGrpSpPr>
            <a:grpSpLocks/>
          </p:cNvGrpSpPr>
          <p:nvPr/>
        </p:nvGrpSpPr>
        <p:grpSpPr bwMode="auto">
          <a:xfrm>
            <a:off x="6296025" y="4779963"/>
            <a:ext cx="3132138" cy="1849437"/>
            <a:chOff x="5922319" y="4779506"/>
            <a:chExt cx="3131794" cy="1849887"/>
          </a:xfrm>
        </p:grpSpPr>
        <p:sp>
          <p:nvSpPr>
            <p:cNvPr id="25" name="Rectangle 24"/>
            <p:cNvSpPr/>
            <p:nvPr/>
          </p:nvSpPr>
          <p:spPr>
            <a:xfrm>
              <a:off x="6772356" y="4779506"/>
              <a:ext cx="2281757" cy="1789432"/>
            </a:xfrm>
            <a:prstGeom prst="rect">
              <a:avLst/>
            </a:prstGeom>
            <a:blipFill>
              <a:blip r:embed="rId8"/>
              <a:srcRect/>
              <a:stretch>
                <a:fillRect l="-17000" r="-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6" name="Freeform 25"/>
            <p:cNvSpPr/>
            <p:nvPr/>
          </p:nvSpPr>
          <p:spPr>
            <a:xfrm>
              <a:off x="5922319" y="5476330"/>
              <a:ext cx="1236630" cy="1153063"/>
            </a:xfrm>
            <a:custGeom>
              <a:avLst/>
              <a:gdLst>
                <a:gd name="connsiteX0" fmla="*/ 0 w 903718"/>
                <a:gd name="connsiteY0" fmla="*/ 0 h 903718"/>
                <a:gd name="connsiteX1" fmla="*/ 903718 w 903718"/>
                <a:gd name="connsiteY1" fmla="*/ 0 h 903718"/>
                <a:gd name="connsiteX2" fmla="*/ 903718 w 903718"/>
                <a:gd name="connsiteY2" fmla="*/ 903718 h 903718"/>
                <a:gd name="connsiteX3" fmla="*/ 0 w 903718"/>
                <a:gd name="connsiteY3" fmla="*/ 903718 h 903718"/>
                <a:gd name="connsiteX4" fmla="*/ 0 w 903718"/>
                <a:gd name="connsiteY4" fmla="*/ 0 h 90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18" h="903718">
                  <a:moveTo>
                    <a:pt x="0" y="0"/>
                  </a:moveTo>
                  <a:lnTo>
                    <a:pt x="903718" y="0"/>
                  </a:lnTo>
                  <a:lnTo>
                    <a:pt x="903718" y="903718"/>
                  </a:lnTo>
                  <a:lnTo>
                    <a:pt x="0" y="9037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vi-VN" sz="2000" i="1" dirty="0">
                  <a:latin typeface="+mj-lt"/>
                </a:rPr>
                <a:t>+ Lưới nặng mẻ cá giã đôi</a:t>
              </a:r>
              <a:endParaRPr lang="en-US" sz="2000" dirty="0">
                <a:latin typeface="+mj-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1202"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51203" name="Rectangle 11"/>
          <p:cNvSpPr>
            <a:spLocks noChangeArrowheads="1"/>
          </p:cNvSpPr>
          <p:nvPr/>
        </p:nvSpPr>
        <p:spPr bwMode="auto">
          <a:xfrm>
            <a:off x="1417638" y="739775"/>
            <a:ext cx="6096000"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00000"/>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51204" name="Rectangle 2"/>
          <p:cNvSpPr>
            <a:spLocks noChangeArrowheads="1"/>
          </p:cNvSpPr>
          <p:nvPr/>
        </p:nvSpPr>
        <p:spPr bwMode="auto">
          <a:xfrm>
            <a:off x="407988" y="1590675"/>
            <a:ext cx="5602287"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a. Cảnh Cô Tô trong trận bão biển:</a:t>
            </a:r>
            <a:endParaRPr lang="en-US" sz="2800">
              <a:solidFill>
                <a:srgbClr val="000000"/>
              </a:solidFill>
              <a:latin typeface="Times New Roman" pitchFamily="18" charset="0"/>
              <a:cs typeface="Times New Roman" pitchFamily="18" charset="0"/>
            </a:endParaRPr>
          </a:p>
        </p:txBody>
      </p:sp>
      <p:sp>
        <p:nvSpPr>
          <p:cNvPr id="2" name="Rectangle 1"/>
          <p:cNvSpPr>
            <a:spLocks noChangeArrowheads="1"/>
          </p:cNvSpPr>
          <p:nvPr/>
        </p:nvSpPr>
        <p:spPr bwMode="auto">
          <a:xfrm>
            <a:off x="407988" y="2049463"/>
            <a:ext cx="7212012" cy="523875"/>
          </a:xfrm>
          <a:prstGeom prst="rect">
            <a:avLst/>
          </a:prstGeom>
          <a:noFill/>
          <a:ln w="9525">
            <a:noFill/>
            <a:miter lim="800000"/>
            <a:headEnd/>
            <a:tailEnd/>
          </a:ln>
        </p:spPr>
        <p:txBody>
          <a:bodyPr wrap="none">
            <a:spAutoFit/>
          </a:bodyPr>
          <a:lstStyle/>
          <a:p>
            <a:pPr marL="30163" algn="just">
              <a:spcAft>
                <a:spcPts val="1200"/>
              </a:spcAft>
            </a:pPr>
            <a:r>
              <a:rPr lang="en-US" sz="2800" b="1">
                <a:solidFill>
                  <a:srgbClr val="000000"/>
                </a:solidFill>
                <a:latin typeface="Times New Roman" pitchFamily="18" charset="0"/>
                <a:cs typeface="Calibri" pitchFamily="34" charset="0"/>
              </a:rPr>
              <a:t>b. V</a:t>
            </a:r>
            <a:r>
              <a:rPr lang="vi-VN" sz="2800" b="1">
                <a:solidFill>
                  <a:srgbClr val="000000"/>
                </a:solidFill>
                <a:latin typeface="Times New Roman" pitchFamily="18" charset="0"/>
                <a:cs typeface="Calibri" pitchFamily="34" charset="0"/>
              </a:rPr>
              <a:t>ẻ đẹp của Cô Tô sau khi trận bão đi qua</a:t>
            </a:r>
            <a:r>
              <a:rPr lang="en-US" sz="2800" b="1">
                <a:solidFill>
                  <a:srgbClr val="000000"/>
                </a:solidFill>
                <a:latin typeface="Times New Roman" pitchFamily="18" charset="0"/>
                <a:cs typeface="Calibri" pitchFamily="34" charset="0"/>
              </a:rPr>
              <a:t> :</a:t>
            </a:r>
            <a:endParaRPr lang="en-US" sz="2800">
              <a:solidFill>
                <a:srgbClr val="000000"/>
              </a:solidFill>
              <a:latin typeface="Times New Roman" pitchFamily="18" charset="0"/>
              <a:cs typeface="Calibri" pitchFamily="34" charset="0"/>
            </a:endParaRPr>
          </a:p>
        </p:txBody>
      </p:sp>
      <p:pic>
        <p:nvPicPr>
          <p:cNvPr id="6" name="Picture 5"/>
          <p:cNvPicPr>
            <a:picLocks noChangeAspect="1"/>
          </p:cNvPicPr>
          <p:nvPr/>
        </p:nvPicPr>
        <p:blipFill rotWithShape="1">
          <a:blip r:embed="rId4"/>
          <a:srcRect l="24736" t="1671" r="-24736" b="-1671"/>
          <a:stretch/>
        </p:blipFill>
        <p:spPr>
          <a:xfrm>
            <a:off x="3943339" y="2705386"/>
            <a:ext cx="4590962" cy="33504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w="101600" prst="riblet"/>
          </a:sp3d>
        </p:spPr>
      </p:pic>
      <p:sp>
        <p:nvSpPr>
          <p:cNvPr id="9" name="Rectangle 8"/>
          <p:cNvSpPr/>
          <p:nvPr/>
        </p:nvSpPr>
        <p:spPr>
          <a:xfrm>
            <a:off x="873155" y="2639501"/>
            <a:ext cx="2962581" cy="34163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spAutoFit/>
          </a:bodyPr>
          <a:lstStyle/>
          <a:p>
            <a:pPr marL="30163" algn="just">
              <a:spcAft>
                <a:spcPts val="1200"/>
              </a:spcAft>
            </a:pPr>
            <a:r>
              <a:rPr lang="en-US" sz="2400" b="1">
                <a:solidFill>
                  <a:srgbClr val="FFFFFF"/>
                </a:solidFill>
                <a:latin typeface="Times New Roman" pitchFamily="18" charset="0"/>
                <a:cs typeface="Calibri" pitchFamily="34" charset="0"/>
              </a:rPr>
              <a:t>Ngôn ngữ</a:t>
            </a:r>
            <a:r>
              <a:rPr lang="vi-VN" sz="2400" b="1">
                <a:solidFill>
                  <a:srgbClr val="FFFFFF"/>
                </a:solidFill>
                <a:latin typeface="Times New Roman" pitchFamily="18" charset="0"/>
                <a:cs typeface="Calibri" pitchFamily="34" charset="0"/>
              </a:rPr>
              <a:t> miêu tả</a:t>
            </a:r>
            <a:r>
              <a:rPr lang="vi-VN" sz="2400">
                <a:solidFill>
                  <a:srgbClr val="FFFFFF"/>
                </a:solidFill>
                <a:latin typeface="Times New Roman" pitchFamily="18" charset="0"/>
                <a:cs typeface="Calibri" pitchFamily="34" charset="0"/>
              </a:rPr>
              <a:t> màu sắc, ánh sáng: trong trẻo, xanh mượt, lam biếc, vàng giòn</a:t>
            </a:r>
            <a:r>
              <a:rPr lang="en-US" sz="2400">
                <a:solidFill>
                  <a:srgbClr val="FFFFFF"/>
                </a:solidFill>
                <a:latin typeface="Times New Roman" pitchFamily="18" charset="0"/>
                <a:cs typeface="Calibri" pitchFamily="34" charset="0"/>
              </a:rPr>
              <a:t>. Đó là ngôn từ </a:t>
            </a:r>
            <a:r>
              <a:rPr lang="en-US" sz="2400" b="1">
                <a:solidFill>
                  <a:srgbClr val="FFFFFF"/>
                </a:solidFill>
                <a:latin typeface="Times New Roman" pitchFamily="18" charset="0"/>
                <a:cs typeface="Calibri" pitchFamily="34" charset="0"/>
              </a:rPr>
              <a:t>chọn lựa tinh tế, gợi cảm</a:t>
            </a:r>
            <a:r>
              <a:rPr lang="en-US" sz="2400">
                <a:solidFill>
                  <a:srgbClr val="FFFFFF"/>
                </a:solidFill>
                <a:latin typeface="Times New Roman" pitchFamily="18" charset="0"/>
                <a:cs typeface="Calibri" pitchFamily="34" charset="0"/>
              </a:rPr>
              <a:t>, </a:t>
            </a:r>
            <a:r>
              <a:rPr lang="en-US" sz="2400" b="1">
                <a:solidFill>
                  <a:srgbClr val="FFFFFF"/>
                </a:solidFill>
                <a:latin typeface="Times New Roman" pitchFamily="18" charset="0"/>
                <a:cs typeface="Calibri" pitchFamily="34" charset="0"/>
              </a:rPr>
              <a:t>chau truốt</a:t>
            </a:r>
            <a:r>
              <a:rPr lang="en-US" sz="2400">
                <a:solidFill>
                  <a:srgbClr val="FFFFFF"/>
                </a:solidFill>
                <a:latin typeface="Times New Roman" pitchFamily="18" charset="0"/>
                <a:cs typeface="Calibri" pitchFamily="34" charset="0"/>
              </a:rPr>
              <a:t> làm chi tiết miêu tả chân thực, sống động.</a:t>
            </a:r>
          </a:p>
        </p:txBody>
      </p:sp>
      <p:sp>
        <p:nvSpPr>
          <p:cNvPr id="10" name="Rectangle 9"/>
          <p:cNvSpPr/>
          <p:nvPr/>
        </p:nvSpPr>
        <p:spPr>
          <a:xfrm>
            <a:off x="7620637" y="2629396"/>
            <a:ext cx="2911544" cy="34163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spAutoFit/>
          </a:bodyPr>
          <a:lstStyle/>
          <a:p>
            <a:r>
              <a:rPr lang="en-US" sz="2400" b="1">
                <a:solidFill>
                  <a:srgbClr val="FFFFFF"/>
                </a:solidFill>
                <a:latin typeface="Times New Roman" pitchFamily="18" charset="0"/>
                <a:cs typeface="Times New Roman" pitchFamily="18" charset="0"/>
              </a:rPr>
              <a:t>Cảnh Cô Tô hiện lên trong không gian rộng lớn</a:t>
            </a:r>
            <a:r>
              <a:rPr lang="en-US" sz="2400">
                <a:solidFill>
                  <a:srgbClr val="FFFFFF"/>
                </a:solidFill>
                <a:latin typeface="Times New Roman" pitchFamily="18" charset="0"/>
                <a:cs typeface="Times New Roman" pitchFamily="18" charset="0"/>
              </a:rPr>
              <a:t>: bầu trời, nước biển, cây trên núi đảo, bãi cát. </a:t>
            </a:r>
            <a:r>
              <a:rPr lang="en-US" sz="2400" b="1">
                <a:solidFill>
                  <a:srgbClr val="FFFFFF"/>
                </a:solidFill>
                <a:latin typeface="Times New Roman" pitchFamily="18" charset="0"/>
                <a:cs typeface="Times New Roman" pitchFamily="18" charset="0"/>
              </a:rPr>
              <a:t>Khung cảnh Cô Tô hiện lên bao la, kì vĩ, trong sáng, yên ả, tinh khôi</a:t>
            </a:r>
            <a:endParaRPr lang="en-US" sz="2400">
              <a:solidFill>
                <a:srgbClr val="FFFFFF"/>
              </a:solidFill>
              <a:cs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6" name="Rectangle 5"/>
          <p:cNvSpPr/>
          <p:nvPr/>
        </p:nvSpPr>
        <p:spPr>
          <a:xfrm>
            <a:off x="2395538" y="125413"/>
            <a:ext cx="8602662" cy="982662"/>
          </a:xfrm>
          <a:prstGeom prst="rect">
            <a:avLst/>
          </a:prstGeom>
        </p:spPr>
        <p:txBody>
          <a:bodyPr>
            <a:spAutoFit/>
          </a:bodyPr>
          <a:lstStyle/>
          <a:p>
            <a:pPr algn="ctr">
              <a:tabLst>
                <a:tab pos="4594225" algn="l"/>
              </a:tabLst>
            </a:pPr>
            <a:r>
              <a:rPr lang="de-DE" sz="2800" b="1">
                <a:solidFill>
                  <a:srgbClr val="C00000"/>
                </a:solidFill>
                <a:latin typeface="Times New Roman" pitchFamily="18" charset="0"/>
                <a:cs typeface="Times New Roman" pitchFamily="18" charset="0"/>
              </a:rPr>
              <a:t>GIỚI THIỆU BÀI HỌC VÀ TRI THỨC NGỮ VĂN </a:t>
            </a:r>
            <a:endParaRPr lang="en-US" sz="2800">
              <a:latin typeface="Times New Roman" pitchFamily="18" charset="0"/>
              <a:cs typeface="Times New Roman" pitchFamily="18" charset="0"/>
            </a:endParaRPr>
          </a:p>
          <a:p>
            <a:pPr algn="ctr">
              <a:lnSpc>
                <a:spcPct val="107000"/>
              </a:lnSpc>
              <a:spcAft>
                <a:spcPts val="800"/>
              </a:spcAft>
              <a:tabLst>
                <a:tab pos="4594225" algn="l"/>
              </a:tabLst>
            </a:pPr>
            <a:r>
              <a:rPr lang="en-US" sz="2800" b="1">
                <a:latin typeface="Times New Roman" pitchFamily="18" charset="0"/>
                <a:ea typeface="MS Mincho" pitchFamily="49" charset="-128"/>
              </a:rPr>
              <a:t>HOẠT ĐỘNG 1: </a:t>
            </a:r>
            <a:r>
              <a:rPr lang="fr-FR" sz="2800" b="1">
                <a:latin typeface="Times New Roman" pitchFamily="18" charset="0"/>
                <a:cs typeface="Times New Roman" pitchFamily="18" charset="0"/>
              </a:rPr>
              <a:t> KHỞI ÐỘNG</a:t>
            </a:r>
            <a:endParaRPr lang="en-US" sz="2800">
              <a:latin typeface="Times New Roman" pitchFamily="18" charset="0"/>
              <a:cs typeface="Times New Roman" pitchFamily="18" charset="0"/>
            </a:endParaRPr>
          </a:p>
        </p:txBody>
      </p:sp>
      <p:grpSp>
        <p:nvGrpSpPr>
          <p:cNvPr id="27651" name="Group 13"/>
          <p:cNvGrpSpPr>
            <a:grpSpLocks/>
          </p:cNvGrpSpPr>
          <p:nvPr/>
        </p:nvGrpSpPr>
        <p:grpSpPr bwMode="auto">
          <a:xfrm>
            <a:off x="1343025" y="1646238"/>
            <a:ext cx="4613275" cy="3990975"/>
            <a:chOff x="1343297" y="1645920"/>
            <a:chExt cx="4613366" cy="3990701"/>
          </a:xfrm>
        </p:grpSpPr>
        <p:sp>
          <p:nvSpPr>
            <p:cNvPr id="8" name="Rectangle 7"/>
            <p:cNvSpPr/>
            <p:nvPr/>
          </p:nvSpPr>
          <p:spPr>
            <a:xfrm>
              <a:off x="1344885" y="1645920"/>
              <a:ext cx="4611778" cy="133182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1344885" y="2976154"/>
              <a:ext cx="4611778" cy="133340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1343297" y="4304799"/>
              <a:ext cx="4611779" cy="133182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3" name="Rounded Rectangular Callout 12"/>
          <p:cNvSpPr/>
          <p:nvPr/>
        </p:nvSpPr>
        <p:spPr>
          <a:xfrm>
            <a:off x="6912429" y="1108865"/>
            <a:ext cx="4323806" cy="2522786"/>
          </a:xfrm>
          <a:prstGeom prst="wedgeRoundRectCallout">
            <a:avLst>
              <a:gd name="adj1" fmla="val -88205"/>
              <a:gd name="adj2" fmla="val 64786"/>
              <a:gd name="adj3" fmla="val 16667"/>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tabLst>
                <a:tab pos="1385888" algn="l"/>
              </a:tabLst>
            </a:pPr>
            <a:r>
              <a:rPr lang="en-US" sz="2400">
                <a:solidFill>
                  <a:srgbClr val="FFFFFF"/>
                </a:solidFill>
                <a:latin typeface="Times New Roman" pitchFamily="18" charset="0"/>
                <a:cs typeface="Times New Roman" pitchFamily="18" charset="0"/>
              </a:rPr>
              <a:t>Em hãy viết ra tờ giấy này tên một địa danh (một vùng quê, một vùng đất, một hòn đảo, hoặc bất cứ một nơi nào) em muốn đến, muốn tìm hiểu, khám phá.</a:t>
            </a:r>
          </a:p>
        </p:txBody>
      </p:sp>
      <p:pic>
        <p:nvPicPr>
          <p:cNvPr id="15" name="Picture 14"/>
          <p:cNvPicPr>
            <a:picLocks noChangeAspect="1"/>
          </p:cNvPicPr>
          <p:nvPr/>
        </p:nvPicPr>
        <p:blipFill>
          <a:blip r:embed="rId3"/>
          <a:srcRect/>
          <a:stretch>
            <a:fillRect/>
          </a:stretch>
        </p:blipFill>
        <p:spPr bwMode="auto">
          <a:xfrm>
            <a:off x="387350" y="3211513"/>
            <a:ext cx="5238750" cy="3333750"/>
          </a:xfrm>
          <a:prstGeom prst="rect">
            <a:avLst/>
          </a:prstGeom>
          <a:noFill/>
          <a:ln w="9525">
            <a:noFill/>
            <a:miter lim="800000"/>
            <a:headEnd/>
            <a:tailEnd/>
          </a:ln>
        </p:spPr>
      </p:pic>
      <p:sp>
        <p:nvSpPr>
          <p:cNvPr id="16" name="Plaque 15"/>
          <p:cNvSpPr/>
          <p:nvPr/>
        </p:nvSpPr>
        <p:spPr>
          <a:xfrm>
            <a:off x="6192066" y="3990185"/>
            <a:ext cx="5764531" cy="1500661"/>
          </a:xfrm>
          <a:prstGeom prst="plaque">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anchor="ctr"/>
          <a:lstStyle/>
          <a:p>
            <a:pPr>
              <a:lnSpc>
                <a:spcPct val="107000"/>
              </a:lnSpc>
              <a:tabLst>
                <a:tab pos="1385888" algn="l"/>
              </a:tabLst>
            </a:pPr>
            <a:r>
              <a:rPr lang="en-US">
                <a:solidFill>
                  <a:srgbClr val="FFFFFF"/>
                </a:solidFill>
                <a:latin typeface="Times New Roman" pitchFamily="18" charset="0"/>
                <a:cs typeface="Times New Roman" pitchFamily="18" charset="0"/>
              </a:rPr>
              <a:t>Cả lớp cùng phi chiếc máy bay của mình đến bất cứ chỗ bạn nào mà em muốn nói điều đó, hoặc phi tự do trong lớp.</a:t>
            </a:r>
            <a:r>
              <a:rPr lang="en-US" sz="1600">
                <a:solidFill>
                  <a:srgbClr val="FFFFFF"/>
                </a:solidFill>
                <a:latin typeface="Times New Roman" pitchFamily="18" charset="0"/>
                <a:cs typeface="Times New Roman" pitchFamily="18" charset="0"/>
              </a:rPr>
              <a:t> </a:t>
            </a:r>
            <a:r>
              <a:rPr lang="en-US">
                <a:solidFill>
                  <a:srgbClr val="FFFFFF"/>
                </a:solidFill>
                <a:latin typeface="Times New Roman" pitchFamily="18" charset="0"/>
                <a:cs typeface="Times New Roman" pitchFamily="18" charset="0"/>
              </a:rPr>
              <a:t>Mỗi em nhặt chiếc máy bay gần mình nhất, và đọc tên vùng đất bạn em muốn đến.</a:t>
            </a:r>
            <a:endParaRPr lang="en-US" sz="1600">
              <a:solidFill>
                <a:srgbClr val="FFFFFF"/>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4.58333E-6 -2.59259E-6 L 0.22904 -0.43333 " pathEditMode="relative" rAng="0" ptsTypes="AA">
                                      <p:cBhvr>
                                        <p:cTn id="13" dur="2000" fill="hold"/>
                                        <p:tgtEl>
                                          <p:spTgt spid="15"/>
                                        </p:tgtEl>
                                        <p:attrNameLst>
                                          <p:attrName>ppt_x</p:attrName>
                                          <p:attrName>ppt_y</p:attrName>
                                        </p:attrNameLst>
                                      </p:cBhvr>
                                      <p:rCtr x="11445" y="-21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3250"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53251" name="Rectangle 11"/>
          <p:cNvSpPr>
            <a:spLocks noChangeArrowheads="1"/>
          </p:cNvSpPr>
          <p:nvPr/>
        </p:nvSpPr>
        <p:spPr bwMode="auto">
          <a:xfrm>
            <a:off x="1331913" y="560388"/>
            <a:ext cx="6096000"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53252" name="Rectangle 3"/>
          <p:cNvSpPr>
            <a:spLocks noChangeArrowheads="1"/>
          </p:cNvSpPr>
          <p:nvPr/>
        </p:nvSpPr>
        <p:spPr bwMode="auto">
          <a:xfrm>
            <a:off x="387350" y="1090613"/>
            <a:ext cx="10917238" cy="1108075"/>
          </a:xfrm>
          <a:prstGeom prst="rect">
            <a:avLst/>
          </a:prstGeom>
          <a:noFill/>
          <a:ln w="9525">
            <a:noFill/>
            <a:miter lim="800000"/>
            <a:headEnd/>
            <a:tailEnd/>
          </a:ln>
        </p:spPr>
        <p:txBody>
          <a:bodyPr>
            <a:spAutoFit/>
          </a:bodyPr>
          <a:lstStyle/>
          <a:p>
            <a:pPr marL="30163" algn="just">
              <a:spcAft>
                <a:spcPts val="1200"/>
              </a:spcAft>
            </a:pPr>
            <a:r>
              <a:rPr lang="en-US" sz="2800" b="1">
                <a:latin typeface="Times New Roman" pitchFamily="18" charset="0"/>
                <a:cs typeface="Calibri" pitchFamily="34" charset="0"/>
              </a:rPr>
              <a:t>c. Cảnh</a:t>
            </a:r>
            <a:r>
              <a:rPr lang="vi-VN" sz="2800" b="1">
                <a:latin typeface="Times New Roman" pitchFamily="18" charset="0"/>
                <a:cs typeface="Calibri" pitchFamily="34" charset="0"/>
              </a:rPr>
              <a:t> mặt trời mọc trên biển </a:t>
            </a:r>
            <a:r>
              <a:rPr lang="en-US" sz="2800" b="1">
                <a:latin typeface="Times New Roman" pitchFamily="18" charset="0"/>
                <a:cs typeface="Calibri" pitchFamily="34" charset="0"/>
              </a:rPr>
              <a:t>Cô Tô</a:t>
            </a:r>
            <a:endParaRPr lang="en-US" sz="2800">
              <a:latin typeface="Times New Roman" pitchFamily="18" charset="0"/>
              <a:cs typeface="Calibri" pitchFamily="34" charset="0"/>
            </a:endParaRPr>
          </a:p>
          <a:p>
            <a:pPr marL="30163" algn="just">
              <a:spcAft>
                <a:spcPts val="1200"/>
              </a:spcAft>
            </a:pPr>
            <a:r>
              <a:rPr lang="vi-VN" sz="2800">
                <a:latin typeface="Times New Roman" pitchFamily="18" charset="0"/>
                <a:cs typeface="Calibri" pitchFamily="34" charset="0"/>
              </a:rPr>
              <a:t>Tác giả thể hiện qua từ ngữ chỉ hình dáng, màu sắc và hình ảnh so sánh:</a:t>
            </a:r>
            <a:endParaRPr lang="en-US" sz="2800">
              <a:latin typeface="Times New Roman" pitchFamily="18" charset="0"/>
              <a:cs typeface="Calibri" pitchFamily="34" charset="0"/>
            </a:endParaRPr>
          </a:p>
        </p:txBody>
      </p:sp>
      <p:sp>
        <p:nvSpPr>
          <p:cNvPr id="30" name="Rounded Rectangle 29"/>
          <p:cNvSpPr/>
          <p:nvPr/>
        </p:nvSpPr>
        <p:spPr>
          <a:xfrm>
            <a:off x="1331947" y="2528809"/>
            <a:ext cx="3450200" cy="3887048"/>
          </a:xfrm>
          <a:prstGeom prst="roundRect">
            <a:avLst/>
          </a:prstGeom>
          <a:blipFill>
            <a:blip r:embed="rId4"/>
            <a:srcRect/>
            <a:stretch>
              <a:fillRect l="-46000" r="-4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1" name="Freeform 30"/>
          <p:cNvSpPr/>
          <p:nvPr/>
        </p:nvSpPr>
        <p:spPr>
          <a:xfrm>
            <a:off x="1517245" y="4126312"/>
            <a:ext cx="2656654" cy="2332229"/>
          </a:xfrm>
          <a:custGeom>
            <a:avLst/>
            <a:gdLst>
              <a:gd name="connsiteX0" fmla="*/ 0 w 2431236"/>
              <a:gd name="connsiteY0" fmla="*/ 0 h 2416415"/>
              <a:gd name="connsiteX1" fmla="*/ 2431236 w 2431236"/>
              <a:gd name="connsiteY1" fmla="*/ 0 h 2416415"/>
              <a:gd name="connsiteX2" fmla="*/ 2431236 w 2431236"/>
              <a:gd name="connsiteY2" fmla="*/ 2416415 h 2416415"/>
              <a:gd name="connsiteX3" fmla="*/ 0 w 2431236"/>
              <a:gd name="connsiteY3" fmla="*/ 2416415 h 2416415"/>
              <a:gd name="connsiteX4" fmla="*/ 0 w 2431236"/>
              <a:gd name="connsiteY4" fmla="*/ 0 h 2416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236" h="2416415">
                <a:moveTo>
                  <a:pt x="0" y="0"/>
                </a:moveTo>
                <a:lnTo>
                  <a:pt x="2431236" y="0"/>
                </a:lnTo>
                <a:lnTo>
                  <a:pt x="2431236" y="2416415"/>
                </a:lnTo>
                <a:lnTo>
                  <a:pt x="0" y="2416415"/>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71120" tIns="71120" rIns="71120" bIns="71120" spcCol="1270" anchor="b"/>
          <a:lstStyle/>
          <a:p>
            <a:pPr algn="ctr" defTabSz="1244600" fontAlgn="auto">
              <a:lnSpc>
                <a:spcPct val="90000"/>
              </a:lnSpc>
              <a:spcAft>
                <a:spcPct val="35000"/>
              </a:spcAft>
              <a:defRPr/>
            </a:pPr>
            <a:r>
              <a:rPr lang="en-US" sz="2800" b="1" dirty="0" err="1">
                <a:latin typeface="Times New Roman" panose="02020603050405020304" pitchFamily="18" charset="0"/>
                <a:cs typeface="Times New Roman" panose="02020603050405020304" pitchFamily="18" charset="0"/>
              </a:rPr>
              <a:t>Cảnh</a:t>
            </a:r>
            <a:r>
              <a:rPr lang="vi-VN" sz="2800" b="1" dirty="0">
                <a:latin typeface="Times New Roman" panose="02020603050405020304" pitchFamily="18" charset="0"/>
                <a:cs typeface="Times New Roman" panose="02020603050405020304" pitchFamily="18" charset="0"/>
              </a:rPr>
              <a:t> mặt trời mọc trên biển </a:t>
            </a:r>
            <a:r>
              <a:rPr lang="en-US" sz="2800" b="1" dirty="0" err="1">
                <a:latin typeface="Times New Roman" panose="02020603050405020304" pitchFamily="18" charset="0"/>
                <a:cs typeface="Times New Roman" panose="02020603050405020304" pitchFamily="18" charset="0"/>
              </a:rPr>
              <a:t>Cô</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Tô</a:t>
            </a:r>
            <a:endParaRPr lang="en-US" sz="2800" dirty="0">
              <a:latin typeface="Times New Roman" panose="02020603050405020304" pitchFamily="18" charset="0"/>
              <a:cs typeface="Times New Roman" panose="02020603050405020304" pitchFamily="18" charset="0"/>
            </a:endParaRPr>
          </a:p>
        </p:txBody>
      </p:sp>
      <p:sp>
        <p:nvSpPr>
          <p:cNvPr id="32" name="Oval 31"/>
          <p:cNvSpPr/>
          <p:nvPr/>
        </p:nvSpPr>
        <p:spPr>
          <a:xfrm>
            <a:off x="4359197" y="2334457"/>
            <a:ext cx="845901" cy="747156"/>
          </a:xfrm>
          <a:prstGeom prst="ellipse">
            <a:avLst/>
          </a:prstGeom>
          <a:blipFill>
            <a:blip r:embed="rId5"/>
            <a:srcRect/>
            <a:stretch>
              <a:fillRect l="-14000" r="-1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3" name="Freeform 32"/>
          <p:cNvSpPr/>
          <p:nvPr/>
        </p:nvSpPr>
        <p:spPr>
          <a:xfrm>
            <a:off x="5205413" y="2335213"/>
            <a:ext cx="4383087" cy="746125"/>
          </a:xfrm>
          <a:custGeom>
            <a:avLst/>
            <a:gdLst>
              <a:gd name="connsiteX0" fmla="*/ 0 w 4011336"/>
              <a:gd name="connsiteY0" fmla="*/ 0 h 774126"/>
              <a:gd name="connsiteX1" fmla="*/ 4011336 w 4011336"/>
              <a:gd name="connsiteY1" fmla="*/ 0 h 774126"/>
              <a:gd name="connsiteX2" fmla="*/ 4011336 w 4011336"/>
              <a:gd name="connsiteY2" fmla="*/ 774126 h 774126"/>
              <a:gd name="connsiteX3" fmla="*/ 0 w 4011336"/>
              <a:gd name="connsiteY3" fmla="*/ 774126 h 774126"/>
              <a:gd name="connsiteX4" fmla="*/ 0 w 4011336"/>
              <a:gd name="connsiteY4" fmla="*/ 0 h 77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336" h="774126">
                <a:moveTo>
                  <a:pt x="0" y="0"/>
                </a:moveTo>
                <a:lnTo>
                  <a:pt x="4011336" y="0"/>
                </a:lnTo>
                <a:lnTo>
                  <a:pt x="4011336" y="774126"/>
                </a:lnTo>
                <a:lnTo>
                  <a:pt x="0" y="7741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30480" rIns="60960" bIns="30480" spcCol="1270" anchor="ctr"/>
          <a:lstStyle/>
          <a:p>
            <a:pPr defTabSz="1066800" fontAlgn="auto">
              <a:lnSpc>
                <a:spcPct val="90000"/>
              </a:lnSpc>
              <a:spcAft>
                <a:spcPct val="35000"/>
              </a:spcAft>
              <a:defRPr/>
            </a:pPr>
            <a:r>
              <a:rPr lang="vi-VN" sz="2400" i="1" dirty="0">
                <a:latin typeface="Times New Roman" panose="02020603050405020304" pitchFamily="18" charset="0"/>
                <a:cs typeface="Times New Roman" panose="02020603050405020304" pitchFamily="18" charset="0"/>
              </a:rPr>
              <a:t>+ Chân trời, ngấn bể sạch như tấm kính lau hết mây bụi</a:t>
            </a:r>
            <a:endParaRPr lang="en-US" sz="2400" dirty="0">
              <a:latin typeface="Times New Roman" panose="02020603050405020304" pitchFamily="18" charset="0"/>
              <a:cs typeface="Times New Roman" panose="02020603050405020304" pitchFamily="18" charset="0"/>
            </a:endParaRPr>
          </a:p>
        </p:txBody>
      </p:sp>
      <p:sp>
        <p:nvSpPr>
          <p:cNvPr id="34" name="Oval 33"/>
          <p:cNvSpPr/>
          <p:nvPr/>
        </p:nvSpPr>
        <p:spPr>
          <a:xfrm>
            <a:off x="4359275" y="3216275"/>
            <a:ext cx="846138" cy="747713"/>
          </a:xfrm>
          <a:prstGeom prst="ellipse">
            <a:avLst/>
          </a:prstGeom>
          <a:blipFill rotWithShape="1">
            <a:blip r:embed="rId6"/>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5" name="Freeform 34"/>
          <p:cNvSpPr/>
          <p:nvPr/>
        </p:nvSpPr>
        <p:spPr>
          <a:xfrm>
            <a:off x="5205413" y="3216275"/>
            <a:ext cx="4383087" cy="747713"/>
          </a:xfrm>
          <a:custGeom>
            <a:avLst/>
            <a:gdLst>
              <a:gd name="connsiteX0" fmla="*/ 0 w 4011336"/>
              <a:gd name="connsiteY0" fmla="*/ 0 h 774126"/>
              <a:gd name="connsiteX1" fmla="*/ 4011336 w 4011336"/>
              <a:gd name="connsiteY1" fmla="*/ 0 h 774126"/>
              <a:gd name="connsiteX2" fmla="*/ 4011336 w 4011336"/>
              <a:gd name="connsiteY2" fmla="*/ 774126 h 774126"/>
              <a:gd name="connsiteX3" fmla="*/ 0 w 4011336"/>
              <a:gd name="connsiteY3" fmla="*/ 774126 h 774126"/>
              <a:gd name="connsiteX4" fmla="*/ 0 w 4011336"/>
              <a:gd name="connsiteY4" fmla="*/ 0 h 77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336" h="774126">
                <a:moveTo>
                  <a:pt x="0" y="0"/>
                </a:moveTo>
                <a:lnTo>
                  <a:pt x="4011336" y="0"/>
                </a:lnTo>
                <a:lnTo>
                  <a:pt x="4011336" y="774126"/>
                </a:lnTo>
                <a:lnTo>
                  <a:pt x="0" y="7741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30480" rIns="60960" bIns="30480" spcCol="1270" anchor="ctr"/>
          <a:lstStyle/>
          <a:p>
            <a:pPr defTabSz="1066800" fontAlgn="auto">
              <a:lnSpc>
                <a:spcPct val="90000"/>
              </a:lnSpc>
              <a:spcAft>
                <a:spcPct val="35000"/>
              </a:spcAft>
              <a:defRPr/>
            </a:pPr>
            <a:r>
              <a:rPr lang="vi-VN" sz="2400" i="1" dirty="0">
                <a:latin typeface="Times New Roman" panose="02020603050405020304" pitchFamily="18" charset="0"/>
                <a:cs typeface="Times New Roman" panose="02020603050405020304" pitchFamily="18" charset="0"/>
              </a:rPr>
              <a:t>+ Mặt trời nhú lên dần dần</a:t>
            </a:r>
            <a:endParaRPr lang="en-US" sz="2400" dirty="0">
              <a:latin typeface="Times New Roman" panose="02020603050405020304" pitchFamily="18" charset="0"/>
              <a:cs typeface="Times New Roman" panose="02020603050405020304" pitchFamily="18" charset="0"/>
            </a:endParaRPr>
          </a:p>
        </p:txBody>
      </p:sp>
      <p:sp>
        <p:nvSpPr>
          <p:cNvPr id="36" name="Oval 35"/>
          <p:cNvSpPr/>
          <p:nvPr/>
        </p:nvSpPr>
        <p:spPr>
          <a:xfrm>
            <a:off x="4359197" y="4097746"/>
            <a:ext cx="845901" cy="747156"/>
          </a:xfrm>
          <a:prstGeom prst="ellipse">
            <a:avLst/>
          </a:prstGeom>
          <a:blipFill>
            <a:blip r:embed="rId7"/>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7" name="Freeform 36"/>
          <p:cNvSpPr/>
          <p:nvPr/>
        </p:nvSpPr>
        <p:spPr>
          <a:xfrm>
            <a:off x="5205413" y="4097338"/>
            <a:ext cx="4383087" cy="747712"/>
          </a:xfrm>
          <a:custGeom>
            <a:avLst/>
            <a:gdLst>
              <a:gd name="connsiteX0" fmla="*/ 0 w 4011336"/>
              <a:gd name="connsiteY0" fmla="*/ 0 h 774126"/>
              <a:gd name="connsiteX1" fmla="*/ 4011336 w 4011336"/>
              <a:gd name="connsiteY1" fmla="*/ 0 h 774126"/>
              <a:gd name="connsiteX2" fmla="*/ 4011336 w 4011336"/>
              <a:gd name="connsiteY2" fmla="*/ 774126 h 774126"/>
              <a:gd name="connsiteX3" fmla="*/ 0 w 4011336"/>
              <a:gd name="connsiteY3" fmla="*/ 774126 h 774126"/>
              <a:gd name="connsiteX4" fmla="*/ 0 w 4011336"/>
              <a:gd name="connsiteY4" fmla="*/ 0 h 77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336" h="774126">
                <a:moveTo>
                  <a:pt x="0" y="0"/>
                </a:moveTo>
                <a:lnTo>
                  <a:pt x="4011336" y="0"/>
                </a:lnTo>
                <a:lnTo>
                  <a:pt x="4011336" y="774126"/>
                </a:lnTo>
                <a:lnTo>
                  <a:pt x="0" y="7741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30480" rIns="60960" bIns="30480" spcCol="1270" anchor="ctr"/>
          <a:lstStyle/>
          <a:p>
            <a:pPr defTabSz="1066800" fontAlgn="auto">
              <a:lnSpc>
                <a:spcPct val="90000"/>
              </a:lnSpc>
              <a:spcAft>
                <a:spcPct val="35000"/>
              </a:spcAft>
              <a:defRPr/>
            </a:pPr>
            <a:r>
              <a:rPr lang="vi-VN" sz="2400" i="1" dirty="0">
                <a:latin typeface="Times New Roman" panose="02020603050405020304" pitchFamily="18" charset="0"/>
                <a:cs typeface="Times New Roman" panose="02020603050405020304" pitchFamily="18" charset="0"/>
              </a:rPr>
              <a:t>+ Tròn trĩnh, phúc hậu như một quả trứng thiên nhiên đầy đặn</a:t>
            </a:r>
            <a:endParaRPr lang="en-US" sz="2400" dirty="0">
              <a:latin typeface="Times New Roman" panose="02020603050405020304" pitchFamily="18" charset="0"/>
              <a:cs typeface="Times New Roman" panose="02020603050405020304" pitchFamily="18" charset="0"/>
            </a:endParaRPr>
          </a:p>
        </p:txBody>
      </p:sp>
      <p:sp>
        <p:nvSpPr>
          <p:cNvPr id="38" name="Oval 37"/>
          <p:cNvSpPr/>
          <p:nvPr/>
        </p:nvSpPr>
        <p:spPr>
          <a:xfrm>
            <a:off x="4359197" y="4979390"/>
            <a:ext cx="845901" cy="747156"/>
          </a:xfrm>
          <a:prstGeom prst="ellipse">
            <a:avLst/>
          </a:prstGeom>
          <a:blipFill>
            <a:blip r:embed="rId8"/>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9" name="Freeform 38"/>
          <p:cNvSpPr/>
          <p:nvPr/>
        </p:nvSpPr>
        <p:spPr>
          <a:xfrm>
            <a:off x="5205413" y="4979988"/>
            <a:ext cx="4383087" cy="746125"/>
          </a:xfrm>
          <a:custGeom>
            <a:avLst/>
            <a:gdLst>
              <a:gd name="connsiteX0" fmla="*/ 0 w 4011336"/>
              <a:gd name="connsiteY0" fmla="*/ 0 h 774126"/>
              <a:gd name="connsiteX1" fmla="*/ 4011336 w 4011336"/>
              <a:gd name="connsiteY1" fmla="*/ 0 h 774126"/>
              <a:gd name="connsiteX2" fmla="*/ 4011336 w 4011336"/>
              <a:gd name="connsiteY2" fmla="*/ 774126 h 774126"/>
              <a:gd name="connsiteX3" fmla="*/ 0 w 4011336"/>
              <a:gd name="connsiteY3" fmla="*/ 774126 h 774126"/>
              <a:gd name="connsiteX4" fmla="*/ 0 w 4011336"/>
              <a:gd name="connsiteY4" fmla="*/ 0 h 77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336" h="774126">
                <a:moveTo>
                  <a:pt x="0" y="0"/>
                </a:moveTo>
                <a:lnTo>
                  <a:pt x="4011336" y="0"/>
                </a:lnTo>
                <a:lnTo>
                  <a:pt x="4011336" y="774126"/>
                </a:lnTo>
                <a:lnTo>
                  <a:pt x="0" y="7741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30480" rIns="60960" bIns="30480" spcCol="1270" anchor="ctr"/>
          <a:lstStyle/>
          <a:p>
            <a:pPr defTabSz="1066800" fontAlgn="auto">
              <a:lnSpc>
                <a:spcPct val="90000"/>
              </a:lnSpc>
              <a:spcAft>
                <a:spcPct val="35000"/>
              </a:spcAft>
              <a:defRPr/>
            </a:pPr>
            <a:r>
              <a:rPr lang="vi-VN" sz="2400" i="1" dirty="0">
                <a:latin typeface="Times New Roman" panose="02020603050405020304" pitchFamily="18" charset="0"/>
                <a:cs typeface="Times New Roman" panose="02020603050405020304" pitchFamily="18" charset="0"/>
              </a:rPr>
              <a:t>+ Qủa trứng hồng hào... nước biển ửng hồng</a:t>
            </a:r>
            <a:endParaRPr lang="en-US" sz="2400" dirty="0">
              <a:latin typeface="Times New Roman" panose="02020603050405020304" pitchFamily="18" charset="0"/>
              <a:cs typeface="Times New Roman" panose="02020603050405020304" pitchFamily="18" charset="0"/>
            </a:endParaRPr>
          </a:p>
        </p:txBody>
      </p:sp>
      <p:sp>
        <p:nvSpPr>
          <p:cNvPr id="40" name="Oval 39"/>
          <p:cNvSpPr/>
          <p:nvPr/>
        </p:nvSpPr>
        <p:spPr>
          <a:xfrm>
            <a:off x="4359197" y="5861034"/>
            <a:ext cx="845901" cy="747156"/>
          </a:xfrm>
          <a:prstGeom prst="ellipse">
            <a:avLst/>
          </a:prstGeom>
          <a:blipFill>
            <a:blip r:embed="rId9"/>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1" name="Freeform 40"/>
          <p:cNvSpPr/>
          <p:nvPr/>
        </p:nvSpPr>
        <p:spPr>
          <a:xfrm>
            <a:off x="5205413" y="5861050"/>
            <a:ext cx="4383087" cy="747713"/>
          </a:xfrm>
          <a:custGeom>
            <a:avLst/>
            <a:gdLst>
              <a:gd name="connsiteX0" fmla="*/ 0 w 4011336"/>
              <a:gd name="connsiteY0" fmla="*/ 0 h 774126"/>
              <a:gd name="connsiteX1" fmla="*/ 4011336 w 4011336"/>
              <a:gd name="connsiteY1" fmla="*/ 0 h 774126"/>
              <a:gd name="connsiteX2" fmla="*/ 4011336 w 4011336"/>
              <a:gd name="connsiteY2" fmla="*/ 774126 h 774126"/>
              <a:gd name="connsiteX3" fmla="*/ 0 w 4011336"/>
              <a:gd name="connsiteY3" fmla="*/ 774126 h 774126"/>
              <a:gd name="connsiteX4" fmla="*/ 0 w 4011336"/>
              <a:gd name="connsiteY4" fmla="*/ 0 h 774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336" h="774126">
                <a:moveTo>
                  <a:pt x="0" y="0"/>
                </a:moveTo>
                <a:lnTo>
                  <a:pt x="4011336" y="0"/>
                </a:lnTo>
                <a:lnTo>
                  <a:pt x="4011336" y="774126"/>
                </a:lnTo>
                <a:lnTo>
                  <a:pt x="0" y="7741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30480" rIns="60960" bIns="30480" spcCol="1270" anchor="ctr"/>
          <a:lstStyle/>
          <a:p>
            <a:pPr defTabSz="1066800" fontAlgn="auto">
              <a:lnSpc>
                <a:spcPct val="90000"/>
              </a:lnSpc>
              <a:spcAft>
                <a:spcPct val="35000"/>
              </a:spcAft>
              <a:defRPr/>
            </a:pPr>
            <a:r>
              <a:rPr lang="vi-VN" sz="2400" i="1" dirty="0">
                <a:latin typeface="Times New Roman" panose="02020603050405020304" pitchFamily="18" charset="0"/>
                <a:cs typeface="Times New Roman" panose="02020603050405020304" pitchFamily="18" charset="0"/>
              </a:rPr>
              <a:t>+ Y như một mâm lễ phẩm</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1000"/>
                                        <p:tgtEl>
                                          <p:spTgt spid="33"/>
                                        </p:tgtEl>
                                      </p:cBhvr>
                                    </p:animEffect>
                                    <p:anim calcmode="lin" valueType="num">
                                      <p:cBhvr>
                                        <p:cTn id="25" dur="1000" fill="hold"/>
                                        <p:tgtEl>
                                          <p:spTgt spid="33"/>
                                        </p:tgtEl>
                                        <p:attrNameLst>
                                          <p:attrName>ppt_x</p:attrName>
                                        </p:attrNameLst>
                                      </p:cBhvr>
                                      <p:tavLst>
                                        <p:tav tm="0">
                                          <p:val>
                                            <p:strVal val="#ppt_x"/>
                                          </p:val>
                                        </p:tav>
                                        <p:tav tm="100000">
                                          <p:val>
                                            <p:strVal val="#ppt_x"/>
                                          </p:val>
                                        </p:tav>
                                      </p:tavLst>
                                    </p:anim>
                                    <p:anim calcmode="lin" valueType="num">
                                      <p:cBhvr>
                                        <p:cTn id="2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1000"/>
                                        <p:tgtEl>
                                          <p:spTgt spid="35"/>
                                        </p:tgtEl>
                                      </p:cBhvr>
                                    </p:animEffect>
                                    <p:anim calcmode="lin" valueType="num">
                                      <p:cBhvr>
                                        <p:cTn id="37" dur="1000" fill="hold"/>
                                        <p:tgtEl>
                                          <p:spTgt spid="35"/>
                                        </p:tgtEl>
                                        <p:attrNameLst>
                                          <p:attrName>ppt_x</p:attrName>
                                        </p:attrNameLst>
                                      </p:cBhvr>
                                      <p:tavLst>
                                        <p:tav tm="0">
                                          <p:val>
                                            <p:strVal val="#ppt_x"/>
                                          </p:val>
                                        </p:tav>
                                        <p:tav tm="100000">
                                          <p:val>
                                            <p:strVal val="#ppt_x"/>
                                          </p:val>
                                        </p:tav>
                                      </p:tavLst>
                                    </p:anim>
                                    <p:anim calcmode="lin" valueType="num">
                                      <p:cBhvr>
                                        <p:cTn id="3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anim calcmode="lin" valueType="num">
                                      <p:cBhvr>
                                        <p:cTn id="44" dur="1000" fill="hold"/>
                                        <p:tgtEl>
                                          <p:spTgt spid="36"/>
                                        </p:tgtEl>
                                        <p:attrNameLst>
                                          <p:attrName>ppt_x</p:attrName>
                                        </p:attrNameLst>
                                      </p:cBhvr>
                                      <p:tavLst>
                                        <p:tav tm="0">
                                          <p:val>
                                            <p:strVal val="#ppt_x"/>
                                          </p:val>
                                        </p:tav>
                                        <p:tav tm="100000">
                                          <p:val>
                                            <p:strVal val="#ppt_x"/>
                                          </p:val>
                                        </p:tav>
                                      </p:tavLst>
                                    </p:anim>
                                    <p:anim calcmode="lin" valueType="num">
                                      <p:cBhvr>
                                        <p:cTn id="45" dur="1000" fill="hold"/>
                                        <p:tgtEl>
                                          <p:spTgt spid="3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1000"/>
                                        <p:tgtEl>
                                          <p:spTgt spid="37"/>
                                        </p:tgtEl>
                                      </p:cBhvr>
                                    </p:animEffect>
                                    <p:anim calcmode="lin" valueType="num">
                                      <p:cBhvr>
                                        <p:cTn id="49" dur="1000" fill="hold"/>
                                        <p:tgtEl>
                                          <p:spTgt spid="37"/>
                                        </p:tgtEl>
                                        <p:attrNameLst>
                                          <p:attrName>ppt_x</p:attrName>
                                        </p:attrNameLst>
                                      </p:cBhvr>
                                      <p:tavLst>
                                        <p:tav tm="0">
                                          <p:val>
                                            <p:strVal val="#ppt_x"/>
                                          </p:val>
                                        </p:tav>
                                        <p:tav tm="100000">
                                          <p:val>
                                            <p:strVal val="#ppt_x"/>
                                          </p:val>
                                        </p:tav>
                                      </p:tavLst>
                                    </p:anim>
                                    <p:anim calcmode="lin" valueType="num">
                                      <p:cBhvr>
                                        <p:cTn id="5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1000" fill="hold"/>
                                        <p:tgtEl>
                                          <p:spTgt spid="3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1000"/>
                                        <p:tgtEl>
                                          <p:spTgt spid="39"/>
                                        </p:tgtEl>
                                      </p:cBhvr>
                                    </p:animEffect>
                                    <p:anim calcmode="lin" valueType="num">
                                      <p:cBhvr>
                                        <p:cTn id="61" dur="1000" fill="hold"/>
                                        <p:tgtEl>
                                          <p:spTgt spid="39"/>
                                        </p:tgtEl>
                                        <p:attrNameLst>
                                          <p:attrName>ppt_x</p:attrName>
                                        </p:attrNameLst>
                                      </p:cBhvr>
                                      <p:tavLst>
                                        <p:tav tm="0">
                                          <p:val>
                                            <p:strVal val="#ppt_x"/>
                                          </p:val>
                                        </p:tav>
                                        <p:tav tm="100000">
                                          <p:val>
                                            <p:strVal val="#ppt_x"/>
                                          </p:val>
                                        </p:tav>
                                      </p:tavLst>
                                    </p:anim>
                                    <p:anim calcmode="lin" valueType="num">
                                      <p:cBhvr>
                                        <p:cTn id="6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1000"/>
                                        <p:tgtEl>
                                          <p:spTgt spid="40"/>
                                        </p:tgtEl>
                                      </p:cBhvr>
                                    </p:animEffect>
                                    <p:anim calcmode="lin" valueType="num">
                                      <p:cBhvr>
                                        <p:cTn id="68" dur="1000" fill="hold"/>
                                        <p:tgtEl>
                                          <p:spTgt spid="40"/>
                                        </p:tgtEl>
                                        <p:attrNameLst>
                                          <p:attrName>ppt_x</p:attrName>
                                        </p:attrNameLst>
                                      </p:cBhvr>
                                      <p:tavLst>
                                        <p:tav tm="0">
                                          <p:val>
                                            <p:strVal val="#ppt_x"/>
                                          </p:val>
                                        </p:tav>
                                        <p:tav tm="100000">
                                          <p:val>
                                            <p:strVal val="#ppt_x"/>
                                          </p:val>
                                        </p:tav>
                                      </p:tavLst>
                                    </p:anim>
                                    <p:anim calcmode="lin" valueType="num">
                                      <p:cBhvr>
                                        <p:cTn id="69" dur="1000" fill="hold"/>
                                        <p:tgtEl>
                                          <p:spTgt spid="4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1000"/>
                                        <p:tgtEl>
                                          <p:spTgt spid="41"/>
                                        </p:tgtEl>
                                      </p:cBhvr>
                                    </p:animEffect>
                                    <p:anim calcmode="lin" valueType="num">
                                      <p:cBhvr>
                                        <p:cTn id="73" dur="1000" fill="hold"/>
                                        <p:tgtEl>
                                          <p:spTgt spid="41"/>
                                        </p:tgtEl>
                                        <p:attrNameLst>
                                          <p:attrName>ppt_x</p:attrName>
                                        </p:attrNameLst>
                                      </p:cBhvr>
                                      <p:tavLst>
                                        <p:tav tm="0">
                                          <p:val>
                                            <p:strVal val="#ppt_x"/>
                                          </p:val>
                                        </p:tav>
                                        <p:tav tm="100000">
                                          <p:val>
                                            <p:strVal val="#ppt_x"/>
                                          </p:val>
                                        </p:tav>
                                      </p:tavLst>
                                    </p:anim>
                                    <p:anim calcmode="lin" valueType="num">
                                      <p:cBhvr>
                                        <p:cTn id="7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37" grpId="0"/>
      <p:bldP spid="39" grpId="0"/>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5298" name="Rectangle 6"/>
          <p:cNvSpPr>
            <a:spLocks noChangeArrowheads="1"/>
          </p:cNvSpPr>
          <p:nvPr/>
        </p:nvSpPr>
        <p:spPr bwMode="auto">
          <a:xfrm>
            <a:off x="2563813" y="0"/>
            <a:ext cx="6096000" cy="954088"/>
          </a:xfrm>
          <a:prstGeom prst="rect">
            <a:avLst/>
          </a:prstGeom>
          <a:noFill/>
          <a:ln w="9525">
            <a:noFill/>
            <a:miter lim="800000"/>
            <a:headEnd/>
            <a:tailEnd/>
          </a:ln>
        </p:spPr>
        <p:txBody>
          <a:bodyPr>
            <a:spAutoFit/>
          </a:bodyPr>
          <a:lstStyle/>
          <a:p>
            <a:pPr algn="ctr">
              <a:tabLst>
                <a:tab pos="1385888" algn="l"/>
              </a:tabLst>
            </a:pPr>
            <a:r>
              <a:rPr lang="en-US" sz="3200" b="1" i="1">
                <a:solidFill>
                  <a:srgbClr val="203864"/>
                </a:solidFill>
                <a:latin typeface="Times New Roman" pitchFamily="18" charset="0"/>
                <a:cs typeface="Times New Roman" pitchFamily="18" charset="0"/>
              </a:rPr>
              <a:t>Cô Tô</a:t>
            </a:r>
            <a:endParaRPr lang="en-US" sz="32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55299" name="Rectangle 11"/>
          <p:cNvSpPr>
            <a:spLocks noChangeArrowheads="1"/>
          </p:cNvSpPr>
          <p:nvPr/>
        </p:nvSpPr>
        <p:spPr bwMode="auto">
          <a:xfrm>
            <a:off x="1331913" y="560388"/>
            <a:ext cx="6096000"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ea typeface="MS Mincho" pitchFamily="49" charset="-128"/>
              </a:rPr>
              <a:t>1. Vẻ đẹp của cảnh Cô Tô</a:t>
            </a:r>
            <a:endParaRPr lang="en-US" sz="2800">
              <a:solidFill>
                <a:srgbClr val="000000"/>
              </a:solidFill>
              <a:latin typeface="Times New Roman" pitchFamily="18" charset="0"/>
              <a:cs typeface="Times New Roman" pitchFamily="18" charset="0"/>
            </a:endParaRPr>
          </a:p>
        </p:txBody>
      </p:sp>
      <p:sp>
        <p:nvSpPr>
          <p:cNvPr id="55300" name="Rectangle 3"/>
          <p:cNvSpPr>
            <a:spLocks noChangeArrowheads="1"/>
          </p:cNvSpPr>
          <p:nvPr/>
        </p:nvSpPr>
        <p:spPr bwMode="auto">
          <a:xfrm>
            <a:off x="387350" y="1090613"/>
            <a:ext cx="10917238" cy="1108075"/>
          </a:xfrm>
          <a:prstGeom prst="rect">
            <a:avLst/>
          </a:prstGeom>
          <a:noFill/>
          <a:ln w="9525">
            <a:noFill/>
            <a:miter lim="800000"/>
            <a:headEnd/>
            <a:tailEnd/>
          </a:ln>
        </p:spPr>
        <p:txBody>
          <a:bodyPr>
            <a:spAutoFit/>
          </a:bodyPr>
          <a:lstStyle/>
          <a:p>
            <a:pPr marL="30163" algn="just">
              <a:spcAft>
                <a:spcPts val="1200"/>
              </a:spcAft>
            </a:pPr>
            <a:r>
              <a:rPr lang="en-US" sz="2800" b="1">
                <a:solidFill>
                  <a:srgbClr val="000000"/>
                </a:solidFill>
                <a:latin typeface="Times New Roman" pitchFamily="18" charset="0"/>
                <a:cs typeface="Calibri" pitchFamily="34" charset="0"/>
              </a:rPr>
              <a:t>c. Cảnh</a:t>
            </a:r>
            <a:r>
              <a:rPr lang="vi-VN" sz="2800" b="1">
                <a:solidFill>
                  <a:srgbClr val="000000"/>
                </a:solidFill>
                <a:latin typeface="Times New Roman" pitchFamily="18" charset="0"/>
                <a:cs typeface="Calibri" pitchFamily="34" charset="0"/>
              </a:rPr>
              <a:t> mặt trời mọc trên biển </a:t>
            </a:r>
            <a:r>
              <a:rPr lang="en-US" sz="2800" b="1">
                <a:solidFill>
                  <a:srgbClr val="000000"/>
                </a:solidFill>
                <a:latin typeface="Times New Roman" pitchFamily="18" charset="0"/>
                <a:cs typeface="Calibri" pitchFamily="34" charset="0"/>
              </a:rPr>
              <a:t>Cô Tô</a:t>
            </a:r>
            <a:endParaRPr lang="en-US" sz="2800">
              <a:solidFill>
                <a:srgbClr val="000000"/>
              </a:solidFill>
              <a:latin typeface="Times New Roman" pitchFamily="18" charset="0"/>
              <a:cs typeface="Calibri" pitchFamily="34" charset="0"/>
            </a:endParaRPr>
          </a:p>
          <a:p>
            <a:pPr marL="30163" algn="just">
              <a:spcAft>
                <a:spcPts val="1200"/>
              </a:spcAft>
            </a:pPr>
            <a:r>
              <a:rPr lang="vi-VN" sz="2800">
                <a:solidFill>
                  <a:srgbClr val="000000"/>
                </a:solidFill>
                <a:latin typeface="Times New Roman" pitchFamily="18" charset="0"/>
                <a:cs typeface="Calibri" pitchFamily="34" charset="0"/>
              </a:rPr>
              <a:t>Tác giả thể hiện qua từ ngữ chỉ hình dáng, màu sắc và hình ảnh so sánh:</a:t>
            </a:r>
            <a:endParaRPr lang="en-US" sz="2800">
              <a:solidFill>
                <a:srgbClr val="000000"/>
              </a:solidFill>
              <a:latin typeface="Times New Roman" pitchFamily="18" charset="0"/>
              <a:cs typeface="Calibri" pitchFamily="34" charset="0"/>
            </a:endParaRPr>
          </a:p>
        </p:txBody>
      </p:sp>
      <p:pic>
        <p:nvPicPr>
          <p:cNvPr id="2" name="Picture 1"/>
          <p:cNvPicPr>
            <a:picLocks noChangeAspect="1"/>
          </p:cNvPicPr>
          <p:nvPr/>
        </p:nvPicPr>
        <p:blipFill>
          <a:blip r:embed="rId4"/>
          <a:stretch>
            <a:fillRect/>
          </a:stretch>
        </p:blipFill>
        <p:spPr>
          <a:xfrm>
            <a:off x="4199838" y="2747635"/>
            <a:ext cx="3532909" cy="27424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Frame 2"/>
          <p:cNvSpPr/>
          <p:nvPr/>
        </p:nvSpPr>
        <p:spPr>
          <a:xfrm>
            <a:off x="673856" y="2334457"/>
            <a:ext cx="3380509" cy="3784784"/>
          </a:xfrm>
          <a:prstGeom prst="frame">
            <a:avLst>
              <a:gd name="adj1" fmla="val 159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6" name="Rectangle 5"/>
          <p:cNvSpPr/>
          <p:nvPr/>
        </p:nvSpPr>
        <p:spPr>
          <a:xfrm>
            <a:off x="833438" y="2579688"/>
            <a:ext cx="3062287" cy="3540125"/>
          </a:xfrm>
          <a:prstGeom prst="rect">
            <a:avLst/>
          </a:prstGeom>
        </p:spPr>
        <p:txBody>
          <a:bodyPr>
            <a:spAutoFit/>
          </a:bodyPr>
          <a:lstStyle/>
          <a:p>
            <a:pPr marL="30163" algn="just">
              <a:spcAft>
                <a:spcPts val="1200"/>
              </a:spcAft>
            </a:pPr>
            <a:r>
              <a:rPr lang="vi-VN" sz="2800">
                <a:solidFill>
                  <a:srgbClr val="203864"/>
                </a:solidFill>
                <a:latin typeface="Times New Roman" pitchFamily="18" charset="0"/>
                <a:cs typeface="Calibri" pitchFamily="34" charset="0"/>
              </a:rPr>
              <a:t>Tác giả sử dụng từ ngữ chính xác, tinh tế, </a:t>
            </a:r>
            <a:r>
              <a:rPr lang="en-US" sz="2800">
                <a:solidFill>
                  <a:srgbClr val="203864"/>
                </a:solidFill>
                <a:latin typeface="Times New Roman" pitchFamily="18" charset="0"/>
                <a:cs typeface="Calibri" pitchFamily="34" charset="0"/>
              </a:rPr>
              <a:t>quan sát các hình ảnh vận động theo trình tự thơi gian, </a:t>
            </a:r>
            <a:r>
              <a:rPr lang="vi-VN" sz="2800">
                <a:solidFill>
                  <a:srgbClr val="203864"/>
                </a:solidFill>
                <a:latin typeface="Times New Roman" pitchFamily="18" charset="0"/>
                <a:cs typeface="Calibri" pitchFamily="34" charset="0"/>
              </a:rPr>
              <a:t>lối so sánh thật rực rỡ, tráng lệ.</a:t>
            </a:r>
            <a:endParaRPr lang="en-US" sz="2800">
              <a:solidFill>
                <a:srgbClr val="203864"/>
              </a:solidFill>
              <a:latin typeface="Times New Roman" pitchFamily="18" charset="0"/>
              <a:cs typeface="Calibri" pitchFamily="34" charset="0"/>
            </a:endParaRPr>
          </a:p>
        </p:txBody>
      </p:sp>
      <p:sp>
        <p:nvSpPr>
          <p:cNvPr id="21" name="Frame 20"/>
          <p:cNvSpPr/>
          <p:nvPr/>
        </p:nvSpPr>
        <p:spPr>
          <a:xfrm>
            <a:off x="7878220" y="2334457"/>
            <a:ext cx="3380509" cy="3784784"/>
          </a:xfrm>
          <a:prstGeom prst="frame">
            <a:avLst>
              <a:gd name="adj1" fmla="val 159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8" name="Rectangle 7"/>
          <p:cNvSpPr/>
          <p:nvPr/>
        </p:nvSpPr>
        <p:spPr>
          <a:xfrm>
            <a:off x="8035925" y="2436813"/>
            <a:ext cx="3074988" cy="3692525"/>
          </a:xfrm>
          <a:prstGeom prst="rect">
            <a:avLst/>
          </a:prstGeom>
        </p:spPr>
        <p:txBody>
          <a:bodyPr>
            <a:spAutoFit/>
          </a:bodyPr>
          <a:lstStyle/>
          <a:p>
            <a:pPr algn="just"/>
            <a:r>
              <a:rPr lang="en-US" sz="2600">
                <a:solidFill>
                  <a:srgbClr val="203864"/>
                </a:solidFill>
                <a:latin typeface="Times New Roman" pitchFamily="18" charset="0"/>
                <a:cs typeface="Times New Roman" pitchFamily="18" charset="0"/>
              </a:rPr>
              <a:t>Hình ảnh mặt trời trên biển huy hoàng, rực rỡ với tài quan sát tinh tế, cảnh mặt trời mọc ở Cô Tô được thể hiện trong sự giao thoa hân hoan giữa con người với thế giới.</a:t>
            </a:r>
            <a:endParaRPr lang="en-US" sz="2600">
              <a:solidFill>
                <a:srgbClr val="203864"/>
              </a:solidFill>
              <a:latin typeface="Calibri" pitchFamily="34" charset="0"/>
            </a:endParaRP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60363" y="206375"/>
            <a:ext cx="10791825" cy="954088"/>
          </a:xfrm>
          <a:prstGeom prst="rect">
            <a:avLst/>
          </a:prstGeom>
        </p:spPr>
        <p:txBody>
          <a:bodyPr>
            <a:spAutoFit/>
          </a:bodyPr>
          <a:lstStyle/>
          <a:p>
            <a:r>
              <a:rPr lang="en-US" sz="2800" b="1">
                <a:latin typeface="Times New Roman" pitchFamily="18" charset="0"/>
                <a:ea typeface="MS Mincho" pitchFamily="49" charset="-128"/>
              </a:rPr>
              <a:t>2. Vẻ đẹp của con người Cô Tô</a:t>
            </a:r>
            <a:endParaRPr lang="en-US" sz="2800">
              <a:latin typeface="Times New Roman" pitchFamily="18" charset="0"/>
              <a:cs typeface="Times New Roman" pitchFamily="18" charset="0"/>
            </a:endParaRPr>
          </a:p>
          <a:p>
            <a:pPr>
              <a:spcAft>
                <a:spcPts val="1200"/>
              </a:spcAft>
            </a:pPr>
            <a:r>
              <a:rPr lang="en-US" sz="2800" b="1">
                <a:latin typeface="Times New Roman" pitchFamily="18" charset="0"/>
                <a:cs typeface="Calibri" pitchFamily="34" charset="0"/>
              </a:rPr>
              <a:t> </a:t>
            </a:r>
            <a:endParaRPr lang="en-US" sz="2800">
              <a:latin typeface="Times New Roman" pitchFamily="18" charset="0"/>
              <a:cs typeface="Calibri" pitchFamily="34" charset="0"/>
            </a:endParaRPr>
          </a:p>
        </p:txBody>
      </p:sp>
      <p:pic>
        <p:nvPicPr>
          <p:cNvPr id="8" name="Picture 7"/>
          <p:cNvPicPr>
            <a:picLocks noChangeAspect="1"/>
          </p:cNvPicPr>
          <p:nvPr/>
        </p:nvPicPr>
        <p:blipFill>
          <a:blip r:embed="rId2">
            <a:extLst/>
          </a:blip>
          <a:stretch>
            <a:fillRect/>
          </a:stretch>
        </p:blipFill>
        <p:spPr>
          <a:xfrm>
            <a:off x="4537360" y="3369509"/>
            <a:ext cx="1911927" cy="19119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xtBox 8"/>
          <p:cNvSpPr txBox="1"/>
          <p:nvPr/>
        </p:nvSpPr>
        <p:spPr>
          <a:xfrm>
            <a:off x="3949266" y="5465268"/>
            <a:ext cx="3392917" cy="46166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none">
            <a:spAutoFit/>
          </a:bodyPr>
          <a:lstStyle/>
          <a:p>
            <a:pPr fontAlgn="auto">
              <a:spcBef>
                <a:spcPts val="0"/>
              </a:spcBef>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THẢO LUẬN CẶP ĐÔI</a:t>
            </a:r>
          </a:p>
        </p:txBody>
      </p:sp>
      <p:sp>
        <p:nvSpPr>
          <p:cNvPr id="10" name="Cloud Callout 9"/>
          <p:cNvSpPr/>
          <p:nvPr/>
        </p:nvSpPr>
        <p:spPr>
          <a:xfrm>
            <a:off x="6774147" y="1159738"/>
            <a:ext cx="5071489" cy="2410691"/>
          </a:xfrm>
          <a:prstGeom prst="cloudCallout">
            <a:avLst>
              <a:gd name="adj1" fmla="val -62902"/>
              <a:gd name="adj2" fmla="val 69398"/>
            </a:avLst>
          </a:prstGeom>
          <a:ln>
            <a:noFill/>
          </a:ln>
          <a:effectLst/>
          <a:scene3d>
            <a:camera prst="orthographicFront">
              <a:rot lat="0" lon="0" rev="0"/>
            </a:camera>
            <a:lightRig rig="chilly" dir="t">
              <a:rot lat="0" lon="0" rev="18480000"/>
            </a:lightRig>
          </a:scene3d>
          <a:sp3d prstMaterial="clear">
            <a:bevelT h="63500"/>
          </a:sp3d>
        </p:spPr>
        <p:style>
          <a:lnRef idx="2">
            <a:schemeClr val="accent6"/>
          </a:lnRef>
          <a:fillRef idx="1">
            <a:schemeClr val="lt1"/>
          </a:fillRef>
          <a:effectRef idx="0">
            <a:schemeClr val="accent6"/>
          </a:effectRef>
          <a:fontRef idx="minor">
            <a:schemeClr val="dk1"/>
          </a:fontRef>
        </p:style>
        <p:txBody>
          <a:bodyPr anchor="ctr"/>
          <a:lstStyle/>
          <a:p>
            <a:pPr marL="30480" marR="30480" fontAlgn="auto">
              <a:spcBef>
                <a:spcPts val="0"/>
              </a:spcBef>
              <a:spcAft>
                <a:spcPts val="1200"/>
              </a:spcAft>
              <a:defRPr/>
            </a:pPr>
            <a:r>
              <a:rPr lang="en-US" sz="2000" dirty="0" err="1">
                <a:latin typeface="Times New Roman" panose="02020603050405020304" pitchFamily="18" charset="0"/>
                <a:ea typeface="Calibri" panose="020F0502020204030204" pitchFamily="34" charset="0"/>
              </a:rPr>
              <a:t>Tìm</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các</a:t>
            </a:r>
            <a:r>
              <a:rPr lang="en-US" sz="2000" dirty="0">
                <a:latin typeface="Times New Roman" panose="02020603050405020304" pitchFamily="18" charset="0"/>
                <a:ea typeface="Calibri" panose="020F0502020204030204" pitchFamily="34" charset="0"/>
              </a:rPr>
              <a:t> </a:t>
            </a:r>
            <a:r>
              <a:rPr lang="vi-VN" sz="2000" dirty="0">
                <a:latin typeface="Times New Roman" panose="02020603050405020304" pitchFamily="18" charset="0"/>
                <a:ea typeface="Calibri" panose="020F0502020204030204" pitchFamily="34" charset="0"/>
              </a:rPr>
              <a:t>miêu tả qua các chi tiết, hình ảnh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cảnh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người</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dân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sinh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hoạt</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là</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lao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động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trên</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đảo</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Đó</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là</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cảnh</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tượng</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đó</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có</a:t>
            </a:r>
            <a:r>
              <a:rPr lang="en-US" sz="2000" dirty="0">
                <a:latin typeface="Times New Roman" panose="02020603050405020304" pitchFamily="18" charset="0"/>
                <a:ea typeface="Calibri" panose="020F0502020204030204" pitchFamily="34" charset="0"/>
              </a:rPr>
              <a:t> ý </a:t>
            </a:r>
            <a:r>
              <a:rPr lang="en-US" sz="2000" dirty="0" err="1">
                <a:latin typeface="Times New Roman" panose="02020603050405020304" pitchFamily="18" charset="0"/>
                <a:ea typeface="Calibri" panose="020F0502020204030204" pitchFamily="34" charset="0"/>
              </a:rPr>
              <a:t>nghĩa</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như</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thế</a:t>
            </a:r>
            <a:r>
              <a:rPr lang="en-US" sz="2000" dirty="0">
                <a:latin typeface="Times New Roman" panose="02020603050405020304" pitchFamily="18" charset="0"/>
                <a:ea typeface="Calibri" panose="020F0502020204030204" pitchFamily="34" charset="0"/>
              </a:rPr>
              <a:t> </a:t>
            </a:r>
            <a:r>
              <a:rPr lang="en-US" sz="2000" dirty="0" err="1">
                <a:latin typeface="Times New Roman" panose="02020603050405020304" pitchFamily="18" charset="0"/>
                <a:ea typeface="Calibri" panose="020F0502020204030204" pitchFamily="34" charset="0"/>
              </a:rPr>
              <a:t>nào</a:t>
            </a:r>
            <a:r>
              <a:rPr lang="en-US" sz="2000" dirty="0">
                <a:latin typeface="Times New Roman" panose="02020603050405020304" pitchFamily="18" charset="0"/>
                <a:ea typeface="Calibri" panose="020F0502020204030204" pitchFamily="34" charset="0"/>
              </a:rPr>
              <a:t>?</a:t>
            </a:r>
            <a:endParaRPr lang="en-US" dirty="0">
              <a:latin typeface="Times New Roman" panose="02020603050405020304" pitchFamily="18" charset="0"/>
              <a:ea typeface="Calibri" panose="020F0502020204030204" pitchFamily="34" charset="0"/>
            </a:endParaRPr>
          </a:p>
        </p:txBody>
      </p:sp>
      <p:sp>
        <p:nvSpPr>
          <p:cNvPr id="11" name="Cloud Callout 10"/>
          <p:cNvSpPr/>
          <p:nvPr/>
        </p:nvSpPr>
        <p:spPr>
          <a:xfrm>
            <a:off x="360217" y="1075639"/>
            <a:ext cx="5016071" cy="2410691"/>
          </a:xfrm>
          <a:prstGeom prst="cloudCallout">
            <a:avLst>
              <a:gd name="adj1" fmla="val 38723"/>
              <a:gd name="adj2" fmla="val 82616"/>
            </a:avLst>
          </a:prstGeom>
          <a:ln>
            <a:noFill/>
          </a:ln>
          <a:effectLst/>
          <a:scene3d>
            <a:camera prst="orthographicFront">
              <a:rot lat="0" lon="0" rev="0"/>
            </a:camera>
            <a:lightRig rig="chilly" dir="t">
              <a:rot lat="0" lon="0" rev="18480000"/>
            </a:lightRig>
          </a:scene3d>
          <a:sp3d prstMaterial="clear">
            <a:bevelT h="63500"/>
          </a:sp3d>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750"/>
              </a:spcAft>
              <a:defRPr/>
            </a:pPr>
            <a:r>
              <a:rPr lang="vi-VN" sz="2000" dirty="0">
                <a:latin typeface="Times New Roman" panose="02020603050405020304" pitchFamily="18" charset="0"/>
                <a:ea typeface="Calibri" panose="020F0502020204030204" pitchFamily="34" charset="0"/>
              </a:rPr>
              <a:t>Em hình dung khung cảnh Cô Tô sẽ như thế nào nếu thiếu chi tiết miêu tả giếng nước ngọt và hoạt động của con người quanh giếng?</a:t>
            </a:r>
            <a:endParaRPr lang="en-US" sz="2000" dirty="0">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1000"/>
                                        <p:tgtEl>
                                          <p:spTgt spid="7">
                                            <p:txEl>
                                              <p:pRg st="1" end="1"/>
                                            </p:txEl>
                                          </p:spTgt>
                                        </p:tgtEl>
                                      </p:cBhvr>
                                    </p:animEffect>
                                    <p:anim calcmode="lin" valueType="num">
                                      <p:cBhvr>
                                        <p:cTn id="36"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363" y="136525"/>
            <a:ext cx="11318875" cy="1384300"/>
          </a:xfrm>
          <a:prstGeom prst="rect">
            <a:avLst/>
          </a:prstGeom>
        </p:spPr>
        <p:txBody>
          <a:bodyPr>
            <a:spAutoFit/>
          </a:bodyPr>
          <a:lstStyle/>
          <a:p>
            <a:r>
              <a:rPr lang="en-US" sz="2800" b="1">
                <a:latin typeface="Times New Roman" pitchFamily="18" charset="0"/>
                <a:ea typeface="MS Mincho" pitchFamily="49" charset="-128"/>
              </a:rPr>
              <a:t>2. Vẻ đẹp của con người Cô Tô</a:t>
            </a:r>
            <a:endParaRPr lang="en-US" sz="2800">
              <a:latin typeface="Times New Roman" pitchFamily="18" charset="0"/>
              <a:cs typeface="Times New Roman" pitchFamily="18" charset="0"/>
            </a:endParaRPr>
          </a:p>
          <a:p>
            <a:pPr>
              <a:spcAft>
                <a:spcPts val="1200"/>
              </a:spcAft>
            </a:pPr>
            <a:r>
              <a:rPr lang="en-US" sz="2800" b="1">
                <a:latin typeface="Times New Roman" pitchFamily="18" charset="0"/>
                <a:cs typeface="Calibri" pitchFamily="34" charset="0"/>
              </a:rPr>
              <a:t> * </a:t>
            </a:r>
            <a:r>
              <a:rPr lang="vi-VN" sz="2800" b="1">
                <a:latin typeface="Times New Roman" pitchFamily="18" charset="0"/>
                <a:cs typeface="Calibri" pitchFamily="34" charset="0"/>
              </a:rPr>
              <a:t>Cảnh người dân sinh hoạt và lao động </a:t>
            </a:r>
            <a:r>
              <a:rPr lang="en-US" sz="2800" b="1">
                <a:latin typeface="Times New Roman" pitchFamily="18" charset="0"/>
                <a:cs typeface="Calibri" pitchFamily="34" charset="0"/>
              </a:rPr>
              <a:t>trên đảo </a:t>
            </a:r>
            <a:r>
              <a:rPr lang="vi-VN" sz="2800">
                <a:latin typeface="Times New Roman" pitchFamily="18" charset="0"/>
                <a:cs typeface="Calibri" pitchFamily="34" charset="0"/>
              </a:rPr>
              <a:t>được miêu tả qua các chi tiết, hình ảnh:</a:t>
            </a:r>
            <a:endParaRPr lang="en-US" sz="2800">
              <a:latin typeface="Times New Roman" pitchFamily="18" charset="0"/>
              <a:cs typeface="Calibri" pitchFamily="34" charset="0"/>
            </a:endParaRPr>
          </a:p>
        </p:txBody>
      </p:sp>
      <p:sp>
        <p:nvSpPr>
          <p:cNvPr id="6" name="Rectangle 5"/>
          <p:cNvSpPr/>
          <p:nvPr/>
        </p:nvSpPr>
        <p:spPr>
          <a:xfrm>
            <a:off x="552442" y="2098521"/>
            <a:ext cx="2770909" cy="954107"/>
          </a:xfrm>
          <a:prstGeom prst="rect">
            <a:avLst/>
          </a:prstGeom>
          <a:solidFill>
            <a:schemeClr val="accent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a:spAutoFit/>
          </a:bodyPr>
          <a:lstStyle/>
          <a:p>
            <a:pPr marL="30163">
              <a:spcAft>
                <a:spcPts val="1200"/>
              </a:spcAft>
            </a:pPr>
            <a:r>
              <a:rPr lang="en-US" sz="2800">
                <a:solidFill>
                  <a:srgbClr val="FFFFFF"/>
                </a:solidFill>
                <a:latin typeface="Times New Roman" pitchFamily="18" charset="0"/>
                <a:cs typeface="Calibri" pitchFamily="34" charset="0"/>
              </a:rPr>
              <a:t>Hình ảnh</a:t>
            </a:r>
            <a:r>
              <a:rPr lang="vi-VN" sz="2800">
                <a:solidFill>
                  <a:srgbClr val="FFFFFF"/>
                </a:solidFill>
                <a:latin typeface="Times New Roman" pitchFamily="18" charset="0"/>
                <a:cs typeface="Calibri" pitchFamily="34" charset="0"/>
              </a:rPr>
              <a:t> giếng nước ngọt</a:t>
            </a:r>
            <a:r>
              <a:rPr lang="en-US" sz="2800">
                <a:solidFill>
                  <a:srgbClr val="FFFFFF"/>
                </a:solidFill>
                <a:latin typeface="Times New Roman" pitchFamily="18" charset="0"/>
                <a:cs typeface="Calibri" pitchFamily="34" charset="0"/>
              </a:rPr>
              <a:t> </a:t>
            </a:r>
          </a:p>
        </p:txBody>
      </p:sp>
      <p:grpSp>
        <p:nvGrpSpPr>
          <p:cNvPr id="10" name="Group 9"/>
          <p:cNvGrpSpPr>
            <a:grpSpLocks/>
          </p:cNvGrpSpPr>
          <p:nvPr/>
        </p:nvGrpSpPr>
        <p:grpSpPr bwMode="auto">
          <a:xfrm>
            <a:off x="4011613" y="1376363"/>
            <a:ext cx="7432675" cy="2519362"/>
            <a:chOff x="1933078" y="2660072"/>
            <a:chExt cx="7210922" cy="2366412"/>
          </a:xfrm>
        </p:grpSpPr>
        <p:sp>
          <p:nvSpPr>
            <p:cNvPr id="11" name="Freeform 10"/>
            <p:cNvSpPr/>
            <p:nvPr/>
          </p:nvSpPr>
          <p:spPr>
            <a:xfrm>
              <a:off x="1933078" y="2660072"/>
              <a:ext cx="7210922" cy="1127289"/>
            </a:xfrm>
            <a:custGeom>
              <a:avLst/>
              <a:gdLst>
                <a:gd name="connsiteX0" fmla="*/ 0 w 7210922"/>
                <a:gd name="connsiteY0" fmla="*/ 112686 h 1126863"/>
                <a:gd name="connsiteX1" fmla="*/ 112686 w 7210922"/>
                <a:gd name="connsiteY1" fmla="*/ 0 h 1126863"/>
                <a:gd name="connsiteX2" fmla="*/ 7098236 w 7210922"/>
                <a:gd name="connsiteY2" fmla="*/ 0 h 1126863"/>
                <a:gd name="connsiteX3" fmla="*/ 7210922 w 7210922"/>
                <a:gd name="connsiteY3" fmla="*/ 112686 h 1126863"/>
                <a:gd name="connsiteX4" fmla="*/ 7210922 w 7210922"/>
                <a:gd name="connsiteY4" fmla="*/ 1014177 h 1126863"/>
                <a:gd name="connsiteX5" fmla="*/ 7098236 w 7210922"/>
                <a:gd name="connsiteY5" fmla="*/ 1126863 h 1126863"/>
                <a:gd name="connsiteX6" fmla="*/ 112686 w 7210922"/>
                <a:gd name="connsiteY6" fmla="*/ 1126863 h 1126863"/>
                <a:gd name="connsiteX7" fmla="*/ 0 w 7210922"/>
                <a:gd name="connsiteY7" fmla="*/ 1014177 h 1126863"/>
                <a:gd name="connsiteX8" fmla="*/ 0 w 7210922"/>
                <a:gd name="connsiteY8" fmla="*/ 112686 h 112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0922" h="1126863">
                  <a:moveTo>
                    <a:pt x="0" y="112686"/>
                  </a:moveTo>
                  <a:cubicBezTo>
                    <a:pt x="0" y="50451"/>
                    <a:pt x="50451" y="0"/>
                    <a:pt x="112686" y="0"/>
                  </a:cubicBezTo>
                  <a:lnTo>
                    <a:pt x="7098236" y="0"/>
                  </a:lnTo>
                  <a:cubicBezTo>
                    <a:pt x="7160471" y="0"/>
                    <a:pt x="7210922" y="50451"/>
                    <a:pt x="7210922" y="112686"/>
                  </a:cubicBezTo>
                  <a:lnTo>
                    <a:pt x="7210922" y="1014177"/>
                  </a:lnTo>
                  <a:cubicBezTo>
                    <a:pt x="7210922" y="1076412"/>
                    <a:pt x="7160471" y="1126863"/>
                    <a:pt x="7098236" y="1126863"/>
                  </a:cubicBezTo>
                  <a:lnTo>
                    <a:pt x="112686" y="1126863"/>
                  </a:lnTo>
                  <a:cubicBezTo>
                    <a:pt x="50451" y="1126863"/>
                    <a:pt x="0" y="1076412"/>
                    <a:pt x="0" y="1014177"/>
                  </a:cubicBezTo>
                  <a:lnTo>
                    <a:pt x="0" y="11268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638690" tIns="83820" rIns="83821" bIns="83820" spcCol="1270" anchor="ctr"/>
            <a:lstStyle/>
            <a:p>
              <a:pPr algn="ctr" defTabSz="977900" fontAlgn="auto">
                <a:lnSpc>
                  <a:spcPct val="90000"/>
                </a:lnSpc>
                <a:spcAft>
                  <a:spcPct val="35000"/>
                </a:spcAft>
                <a:defRPr/>
              </a:pP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vừa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nguồn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vừa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ghi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t>
              </a:r>
              <a:r>
                <a:rPr lang="en-US" sz="2200" dirty="0">
                  <a:latin typeface="Times New Roman" panose="02020603050405020304" pitchFamily="18" charset="0"/>
                  <a:cs typeface="Times New Roman" panose="02020603050405020304" pitchFamily="18" charset="0"/>
                </a:rPr>
                <a:t>. </a:t>
              </a:r>
            </a:p>
          </p:txBody>
        </p:sp>
        <p:sp>
          <p:nvSpPr>
            <p:cNvPr id="12" name="Rounded Rectangle 11"/>
            <p:cNvSpPr/>
            <p:nvPr/>
          </p:nvSpPr>
          <p:spPr>
            <a:xfrm>
              <a:off x="2045764" y="2772758"/>
              <a:ext cx="1442184" cy="901490"/>
            </a:xfrm>
            <a:prstGeom prst="roundRect">
              <a:avLst>
                <a:gd name="adj" fmla="val 10000"/>
              </a:avLst>
            </a:prstGeom>
            <a:blipFill>
              <a:blip r:embed="rId2"/>
              <a:srcRect/>
              <a:stretch>
                <a:fillRect l="-1000" r="-1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1933078" y="3899621"/>
              <a:ext cx="7210922" cy="1126863"/>
            </a:xfrm>
            <a:custGeom>
              <a:avLst/>
              <a:gdLst>
                <a:gd name="connsiteX0" fmla="*/ 0 w 7210922"/>
                <a:gd name="connsiteY0" fmla="*/ 112686 h 1126863"/>
                <a:gd name="connsiteX1" fmla="*/ 112686 w 7210922"/>
                <a:gd name="connsiteY1" fmla="*/ 0 h 1126863"/>
                <a:gd name="connsiteX2" fmla="*/ 7098236 w 7210922"/>
                <a:gd name="connsiteY2" fmla="*/ 0 h 1126863"/>
                <a:gd name="connsiteX3" fmla="*/ 7210922 w 7210922"/>
                <a:gd name="connsiteY3" fmla="*/ 112686 h 1126863"/>
                <a:gd name="connsiteX4" fmla="*/ 7210922 w 7210922"/>
                <a:gd name="connsiteY4" fmla="*/ 1014177 h 1126863"/>
                <a:gd name="connsiteX5" fmla="*/ 7098236 w 7210922"/>
                <a:gd name="connsiteY5" fmla="*/ 1126863 h 1126863"/>
                <a:gd name="connsiteX6" fmla="*/ 112686 w 7210922"/>
                <a:gd name="connsiteY6" fmla="*/ 1126863 h 1126863"/>
                <a:gd name="connsiteX7" fmla="*/ 0 w 7210922"/>
                <a:gd name="connsiteY7" fmla="*/ 1014177 h 1126863"/>
                <a:gd name="connsiteX8" fmla="*/ 0 w 7210922"/>
                <a:gd name="connsiteY8" fmla="*/ 112686 h 112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0922" h="1126863">
                  <a:moveTo>
                    <a:pt x="0" y="112686"/>
                  </a:moveTo>
                  <a:cubicBezTo>
                    <a:pt x="0" y="50451"/>
                    <a:pt x="50451" y="0"/>
                    <a:pt x="112686" y="0"/>
                  </a:cubicBezTo>
                  <a:lnTo>
                    <a:pt x="7098236" y="0"/>
                  </a:lnTo>
                  <a:cubicBezTo>
                    <a:pt x="7160471" y="0"/>
                    <a:pt x="7210922" y="50451"/>
                    <a:pt x="7210922" y="112686"/>
                  </a:cubicBezTo>
                  <a:lnTo>
                    <a:pt x="7210922" y="1014177"/>
                  </a:lnTo>
                  <a:cubicBezTo>
                    <a:pt x="7210922" y="1076412"/>
                    <a:pt x="7160471" y="1126863"/>
                    <a:pt x="7098236" y="1126863"/>
                  </a:cubicBezTo>
                  <a:lnTo>
                    <a:pt x="112686" y="1126863"/>
                  </a:lnTo>
                  <a:cubicBezTo>
                    <a:pt x="50451" y="1126863"/>
                    <a:pt x="0" y="1076412"/>
                    <a:pt x="0" y="1014177"/>
                  </a:cubicBezTo>
                  <a:lnTo>
                    <a:pt x="0" y="11268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638690" tIns="83820" rIns="83821" bIns="83820" spcCol="1270" anchor="ctr"/>
            <a:lstStyle/>
            <a:p>
              <a:pPr algn="ctr" defTabSz="977900" fontAlgn="auto">
                <a:lnSpc>
                  <a:spcPct val="90000"/>
                </a:lnSpc>
                <a:spcAft>
                  <a:spcPct val="35000"/>
                </a:spcAft>
                <a:defRPr/>
              </a:pP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chiếc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lá</a:t>
              </a:r>
              <a:r>
                <a:rPr lang="en-US" sz="2200" dirty="0">
                  <a:latin typeface="Times New Roman" panose="02020603050405020304" pitchFamily="18" charset="0"/>
                  <a:cs typeface="Times New Roman" panose="02020603050405020304" pitchFamily="18" charset="0"/>
                </a:rPr>
                <a:t> cam, </a:t>
              </a:r>
              <a:r>
                <a:rPr lang="en-US" sz="2200" dirty="0" err="1">
                  <a:latin typeface="Times New Roman" panose="02020603050405020304" pitchFamily="18" charset="0"/>
                  <a:cs typeface="Times New Roman" panose="02020603050405020304" pitchFamily="18" charset="0"/>
                </a:rPr>
                <a:t>lá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quýt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thấy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lâu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a:t>
              </a:r>
            </a:p>
          </p:txBody>
        </p:sp>
        <p:sp>
          <p:nvSpPr>
            <p:cNvPr id="14" name="Rounded Rectangle 13"/>
            <p:cNvSpPr/>
            <p:nvPr/>
          </p:nvSpPr>
          <p:spPr>
            <a:xfrm>
              <a:off x="2045764" y="4012308"/>
              <a:ext cx="1442184" cy="901490"/>
            </a:xfrm>
            <a:prstGeom prst="roundRect">
              <a:avLst>
                <a:gd name="adj" fmla="val 10000"/>
              </a:avLst>
            </a:prstGeom>
            <a:blipFill>
              <a:blip r:embed="rId3"/>
              <a:srcRect/>
              <a:stretch>
                <a:fillRect t="-2000" b="-2000"/>
              </a:stretch>
            </a:blipFill>
          </p:spPr>
          <p:style>
            <a:lnRef idx="2">
              <a:schemeClr val="lt1">
                <a:hueOff val="0"/>
                <a:satOff val="0"/>
                <a:lumOff val="0"/>
                <a:alphaOff val="0"/>
              </a:schemeClr>
            </a:lnRef>
            <a:fillRef idx="1">
              <a:scrgbClr r="0" g="0" b="0"/>
            </a:fillRef>
            <a:effectRef idx="0">
              <a:schemeClr val="accent2">
                <a:tint val="50000"/>
                <a:hueOff val="-880662"/>
                <a:satOff val="-76170"/>
                <a:lumOff val="-762"/>
                <a:alphaOff val="0"/>
              </a:schemeClr>
            </a:effectRef>
            <a:fontRef idx="minor">
              <a:schemeClr val="lt1">
                <a:hueOff val="0"/>
                <a:satOff val="0"/>
                <a:lumOff val="0"/>
                <a:alphaOff val="0"/>
              </a:schemeClr>
            </a:fontRef>
          </p:style>
        </p:sp>
      </p:grpSp>
      <p:sp>
        <p:nvSpPr>
          <p:cNvPr id="15" name="Rectangle 14"/>
          <p:cNvSpPr/>
          <p:nvPr/>
        </p:nvSpPr>
        <p:spPr>
          <a:xfrm>
            <a:off x="538659" y="4588709"/>
            <a:ext cx="2770909" cy="954107"/>
          </a:xfrm>
          <a:prstGeom prst="rect">
            <a:avLst/>
          </a:prstGeom>
          <a:solidFill>
            <a:schemeClr val="accent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a:spAutoFit/>
          </a:bodyPr>
          <a:lstStyle/>
          <a:p>
            <a:pPr marL="30163">
              <a:spcAft>
                <a:spcPts val="1200"/>
              </a:spcAft>
            </a:pPr>
            <a:r>
              <a:rPr lang="en-US" sz="2800">
                <a:solidFill>
                  <a:srgbClr val="FFFFFF"/>
                </a:solidFill>
                <a:latin typeface="Times New Roman" pitchFamily="18" charset="0"/>
                <a:cs typeface="Calibri" pitchFamily="34" charset="0"/>
              </a:rPr>
              <a:t>Hoạt động của con người:</a:t>
            </a:r>
          </a:p>
        </p:txBody>
      </p:sp>
      <p:sp>
        <p:nvSpPr>
          <p:cNvPr id="16" name="Right Arrow 15"/>
          <p:cNvSpPr/>
          <p:nvPr/>
        </p:nvSpPr>
        <p:spPr>
          <a:xfrm>
            <a:off x="3502543" y="2155763"/>
            <a:ext cx="450642" cy="808192"/>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ight Arrow 16"/>
          <p:cNvSpPr/>
          <p:nvPr/>
        </p:nvSpPr>
        <p:spPr>
          <a:xfrm>
            <a:off x="3503534" y="4734624"/>
            <a:ext cx="450642" cy="808192"/>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1" name="Group 20"/>
          <p:cNvGrpSpPr>
            <a:grpSpLocks/>
          </p:cNvGrpSpPr>
          <p:nvPr/>
        </p:nvGrpSpPr>
        <p:grpSpPr bwMode="auto">
          <a:xfrm>
            <a:off x="4011613" y="3970338"/>
            <a:ext cx="5049837" cy="2454275"/>
            <a:chOff x="3323350" y="4217870"/>
            <a:chExt cx="5197195" cy="2124141"/>
          </a:xfrm>
        </p:grpSpPr>
        <p:sp>
          <p:nvSpPr>
            <p:cNvPr id="22" name="Freeform 21"/>
            <p:cNvSpPr/>
            <p:nvPr/>
          </p:nvSpPr>
          <p:spPr>
            <a:xfrm>
              <a:off x="3323350" y="4217870"/>
              <a:ext cx="5197195" cy="1011496"/>
            </a:xfrm>
            <a:custGeom>
              <a:avLst/>
              <a:gdLst>
                <a:gd name="connsiteX0" fmla="*/ 0 w 5197195"/>
                <a:gd name="connsiteY0" fmla="*/ 101150 h 1011496"/>
                <a:gd name="connsiteX1" fmla="*/ 101150 w 5197195"/>
                <a:gd name="connsiteY1" fmla="*/ 0 h 1011496"/>
                <a:gd name="connsiteX2" fmla="*/ 5096045 w 5197195"/>
                <a:gd name="connsiteY2" fmla="*/ 0 h 1011496"/>
                <a:gd name="connsiteX3" fmla="*/ 5197195 w 5197195"/>
                <a:gd name="connsiteY3" fmla="*/ 101150 h 1011496"/>
                <a:gd name="connsiteX4" fmla="*/ 5197195 w 5197195"/>
                <a:gd name="connsiteY4" fmla="*/ 910346 h 1011496"/>
                <a:gd name="connsiteX5" fmla="*/ 5096045 w 5197195"/>
                <a:gd name="connsiteY5" fmla="*/ 1011496 h 1011496"/>
                <a:gd name="connsiteX6" fmla="*/ 101150 w 5197195"/>
                <a:gd name="connsiteY6" fmla="*/ 1011496 h 1011496"/>
                <a:gd name="connsiteX7" fmla="*/ 0 w 5197195"/>
                <a:gd name="connsiteY7" fmla="*/ 910346 h 1011496"/>
                <a:gd name="connsiteX8" fmla="*/ 0 w 5197195"/>
                <a:gd name="connsiteY8" fmla="*/ 101150 h 101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97195" h="1011496">
                  <a:moveTo>
                    <a:pt x="0" y="101150"/>
                  </a:moveTo>
                  <a:cubicBezTo>
                    <a:pt x="0" y="45286"/>
                    <a:pt x="45286" y="0"/>
                    <a:pt x="101150" y="0"/>
                  </a:cubicBezTo>
                  <a:lnTo>
                    <a:pt x="5096045" y="0"/>
                  </a:lnTo>
                  <a:cubicBezTo>
                    <a:pt x="5151909" y="0"/>
                    <a:pt x="5197195" y="45286"/>
                    <a:pt x="5197195" y="101150"/>
                  </a:cubicBezTo>
                  <a:lnTo>
                    <a:pt x="5197195" y="910346"/>
                  </a:lnTo>
                  <a:cubicBezTo>
                    <a:pt x="5197195" y="966210"/>
                    <a:pt x="5151909" y="1011496"/>
                    <a:pt x="5096045" y="1011496"/>
                  </a:cubicBezTo>
                  <a:lnTo>
                    <a:pt x="101150" y="1011496"/>
                  </a:lnTo>
                  <a:cubicBezTo>
                    <a:pt x="45286" y="1011496"/>
                    <a:pt x="0" y="966210"/>
                    <a:pt x="0" y="910346"/>
                  </a:cubicBezTo>
                  <a:lnTo>
                    <a:pt x="0" y="1011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232028" tIns="91440" rIns="91441" bIns="91440" spcCol="1270" anchor="ctr"/>
            <a:lstStyle/>
            <a:p>
              <a:pPr algn="ctr" defTabSz="106680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thuyền</a:t>
              </a:r>
              <a:r>
                <a:rPr lang="en-US" sz="2400" dirty="0">
                  <a:latin typeface="Times New Roman" panose="02020603050405020304" pitchFamily="18" charset="0"/>
                  <a:cs typeface="Times New Roman" panose="02020603050405020304" pitchFamily="18" charset="0"/>
                </a:rPr>
                <a:t>.</a:t>
              </a:r>
            </a:p>
          </p:txBody>
        </p:sp>
        <p:sp>
          <p:nvSpPr>
            <p:cNvPr id="23" name="Rounded Rectangle 22"/>
            <p:cNvSpPr/>
            <p:nvPr/>
          </p:nvSpPr>
          <p:spPr>
            <a:xfrm>
              <a:off x="3424499" y="4319019"/>
              <a:ext cx="1039439" cy="809197"/>
            </a:xfrm>
            <a:prstGeom prst="roundRect">
              <a:avLst>
                <a:gd name="adj" fmla="val 10000"/>
              </a:avLst>
            </a:prstGeom>
            <a:blipFill>
              <a:blip r:embed="rId4"/>
              <a:srcRect/>
              <a:stretch>
                <a:fillRect l="-9000" r="-9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3323350" y="5330515"/>
              <a:ext cx="5197195" cy="1011496"/>
            </a:xfrm>
            <a:custGeom>
              <a:avLst/>
              <a:gdLst>
                <a:gd name="connsiteX0" fmla="*/ 0 w 5197195"/>
                <a:gd name="connsiteY0" fmla="*/ 101150 h 1011496"/>
                <a:gd name="connsiteX1" fmla="*/ 101150 w 5197195"/>
                <a:gd name="connsiteY1" fmla="*/ 0 h 1011496"/>
                <a:gd name="connsiteX2" fmla="*/ 5096045 w 5197195"/>
                <a:gd name="connsiteY2" fmla="*/ 0 h 1011496"/>
                <a:gd name="connsiteX3" fmla="*/ 5197195 w 5197195"/>
                <a:gd name="connsiteY3" fmla="*/ 101150 h 1011496"/>
                <a:gd name="connsiteX4" fmla="*/ 5197195 w 5197195"/>
                <a:gd name="connsiteY4" fmla="*/ 910346 h 1011496"/>
                <a:gd name="connsiteX5" fmla="*/ 5096045 w 5197195"/>
                <a:gd name="connsiteY5" fmla="*/ 1011496 h 1011496"/>
                <a:gd name="connsiteX6" fmla="*/ 101150 w 5197195"/>
                <a:gd name="connsiteY6" fmla="*/ 1011496 h 1011496"/>
                <a:gd name="connsiteX7" fmla="*/ 0 w 5197195"/>
                <a:gd name="connsiteY7" fmla="*/ 910346 h 1011496"/>
                <a:gd name="connsiteX8" fmla="*/ 0 w 5197195"/>
                <a:gd name="connsiteY8" fmla="*/ 101150 h 101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97195" h="1011496">
                  <a:moveTo>
                    <a:pt x="0" y="101150"/>
                  </a:moveTo>
                  <a:cubicBezTo>
                    <a:pt x="0" y="45286"/>
                    <a:pt x="45286" y="0"/>
                    <a:pt x="101150" y="0"/>
                  </a:cubicBezTo>
                  <a:lnTo>
                    <a:pt x="5096045" y="0"/>
                  </a:lnTo>
                  <a:cubicBezTo>
                    <a:pt x="5151909" y="0"/>
                    <a:pt x="5197195" y="45286"/>
                    <a:pt x="5197195" y="101150"/>
                  </a:cubicBezTo>
                  <a:lnTo>
                    <a:pt x="5197195" y="910346"/>
                  </a:lnTo>
                  <a:cubicBezTo>
                    <a:pt x="5197195" y="966210"/>
                    <a:pt x="5151909" y="1011496"/>
                    <a:pt x="5096045" y="1011496"/>
                  </a:cubicBezTo>
                  <a:lnTo>
                    <a:pt x="101150" y="1011496"/>
                  </a:lnTo>
                  <a:cubicBezTo>
                    <a:pt x="45286" y="1011496"/>
                    <a:pt x="0" y="966210"/>
                    <a:pt x="0" y="910346"/>
                  </a:cubicBezTo>
                  <a:lnTo>
                    <a:pt x="0" y="10115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232028" tIns="91440" rIns="91441" bIns="91440" spcCol="1270" anchor="ctr"/>
            <a:lstStyle/>
            <a:p>
              <a:pPr algn="ctr" defTabSz="106680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Chỗ bãi đá: bao nhiêu là thuyền của hợp tác xã đang mở nắp sạp...</a:t>
              </a:r>
              <a:endParaRPr lang="en-US" sz="2400" dirty="0">
                <a:latin typeface="Times New Roman" panose="02020603050405020304" pitchFamily="18" charset="0"/>
                <a:cs typeface="Times New Roman" panose="02020603050405020304" pitchFamily="18" charset="0"/>
              </a:endParaRPr>
            </a:p>
          </p:txBody>
        </p:sp>
        <p:sp>
          <p:nvSpPr>
            <p:cNvPr id="25" name="Rounded Rectangle 24"/>
            <p:cNvSpPr/>
            <p:nvPr/>
          </p:nvSpPr>
          <p:spPr>
            <a:xfrm>
              <a:off x="3424499" y="5431665"/>
              <a:ext cx="1039439" cy="809197"/>
            </a:xfrm>
            <a:prstGeom prst="roundRect">
              <a:avLst>
                <a:gd name="adj" fmla="val 10000"/>
              </a:avLst>
            </a:prstGeom>
            <a:blipFill>
              <a:blip r:embed="rId5"/>
              <a:srcRect/>
              <a:stretch>
                <a:fillRect l="-4000" r="-4000"/>
              </a:stretch>
            </a:blipFill>
          </p:spPr>
          <p:style>
            <a:lnRef idx="2">
              <a:schemeClr val="lt1">
                <a:hueOff val="0"/>
                <a:satOff val="0"/>
                <a:lumOff val="0"/>
                <a:alphaOff val="0"/>
              </a:schemeClr>
            </a:lnRef>
            <a:fillRef idx="1">
              <a:scrgbClr r="0" g="0" b="0"/>
            </a:fillRef>
            <a:effectRef idx="0">
              <a:schemeClr val="accent2">
                <a:tint val="50000"/>
                <a:hueOff val="-880662"/>
                <a:satOff val="-76170"/>
                <a:lumOff val="-762"/>
                <a:alphaOff val="0"/>
              </a:schemeClr>
            </a:effectRef>
            <a:fontRef idx="minor">
              <a:schemeClr val="lt1">
                <a:hueOff val="0"/>
                <a:satOff val="0"/>
                <a:lumOff val="0"/>
                <a:alphaOff val="0"/>
              </a:schemeClr>
            </a:fontRef>
          </p:style>
        </p:sp>
      </p:grpSp>
      <p:sp>
        <p:nvSpPr>
          <p:cNvPr id="26" name="Rounded Rectangle 25"/>
          <p:cNvSpPr/>
          <p:nvPr/>
        </p:nvSpPr>
        <p:spPr>
          <a:xfrm>
            <a:off x="9159150" y="3970409"/>
            <a:ext cx="2520231" cy="258279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marL="30163">
              <a:spcAft>
                <a:spcPts val="1200"/>
              </a:spcAft>
            </a:pPr>
            <a:r>
              <a:rPr lang="vi-VN" sz="2400" b="1">
                <a:solidFill>
                  <a:srgbClr val="FFFFFF"/>
                </a:solidFill>
                <a:latin typeface="Times New Roman" pitchFamily="18" charset="0"/>
                <a:cs typeface="Calibri" pitchFamily="34" charset="0"/>
              </a:rPr>
              <a:t>Cảnh lao động của người dân trên đảo khẩn trương,</a:t>
            </a:r>
            <a:r>
              <a:rPr lang="en-US" sz="2400" b="1">
                <a:solidFill>
                  <a:srgbClr val="FFFFFF"/>
                </a:solidFill>
                <a:latin typeface="Times New Roman" pitchFamily="18" charset="0"/>
                <a:cs typeface="Calibri" pitchFamily="34" charset="0"/>
              </a:rPr>
              <a:t> sôi động,</a:t>
            </a:r>
            <a:r>
              <a:rPr lang="vi-VN" sz="2400">
                <a:solidFill>
                  <a:srgbClr val="FFFFFF"/>
                </a:solidFill>
                <a:latin typeface="Times New Roman" pitchFamily="18" charset="0"/>
                <a:cs typeface="Calibri" pitchFamily="34" charset="0"/>
              </a:rPr>
              <a:t> tấp nập</a:t>
            </a:r>
            <a:r>
              <a:rPr lang="en-US" sz="2400">
                <a:solidFill>
                  <a:srgbClr val="FFFFFF"/>
                </a:solidFill>
                <a:latin typeface="Times New Roman" pitchFamily="18" charset="0"/>
                <a:cs typeface="Calibri" pitchFamily="34" charset="0"/>
              </a:rPr>
              <a:t>, yên bình trên đảo.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3"/>
          <p:cNvSpPr>
            <a:spLocks noChangeArrowheads="1"/>
          </p:cNvSpPr>
          <p:nvPr/>
        </p:nvSpPr>
        <p:spPr bwMode="auto">
          <a:xfrm>
            <a:off x="360363" y="206375"/>
            <a:ext cx="10791825" cy="522288"/>
          </a:xfrm>
          <a:prstGeom prst="rect">
            <a:avLst/>
          </a:prstGeom>
          <a:noFill/>
          <a:ln w="9525">
            <a:noFill/>
            <a:miter lim="800000"/>
            <a:headEnd/>
            <a:tailEnd/>
          </a:ln>
        </p:spPr>
        <p:txBody>
          <a:bodyPr>
            <a:spAutoFit/>
          </a:bodyPr>
          <a:lstStyle/>
          <a:p>
            <a:r>
              <a:rPr lang="en-US" sz="2800" b="1">
                <a:latin typeface="Times New Roman" pitchFamily="18" charset="0"/>
                <a:ea typeface="MS Mincho" pitchFamily="49" charset="-128"/>
              </a:rPr>
              <a:t>2. Vẻ đẹp của con người Cô Tô</a:t>
            </a:r>
            <a:endParaRPr lang="en-US" sz="2800">
              <a:latin typeface="Times New Roman" pitchFamily="18" charset="0"/>
              <a:cs typeface="Times New Roman" pitchFamily="18" charset="0"/>
            </a:endParaRPr>
          </a:p>
        </p:txBody>
      </p:sp>
      <p:sp>
        <p:nvSpPr>
          <p:cNvPr id="5" name="Rectangle 4"/>
          <p:cNvSpPr>
            <a:spLocks noChangeArrowheads="1"/>
          </p:cNvSpPr>
          <p:nvPr/>
        </p:nvSpPr>
        <p:spPr bwMode="auto">
          <a:xfrm>
            <a:off x="360363" y="728663"/>
            <a:ext cx="10791825" cy="1538287"/>
          </a:xfrm>
          <a:prstGeom prst="rect">
            <a:avLst/>
          </a:prstGeom>
          <a:noFill/>
          <a:ln w="9525">
            <a:noFill/>
            <a:miter lim="800000"/>
            <a:headEnd/>
            <a:tailEnd/>
          </a:ln>
        </p:spPr>
        <p:txBody>
          <a:bodyPr>
            <a:spAutoFit/>
          </a:bodyPr>
          <a:lstStyle/>
          <a:p>
            <a:pPr>
              <a:spcAft>
                <a:spcPts val="1200"/>
              </a:spcAft>
            </a:pPr>
            <a:r>
              <a:rPr lang="en-US" sz="2800" b="1">
                <a:latin typeface="Times New Roman" pitchFamily="18" charset="0"/>
                <a:cs typeface="Calibri" pitchFamily="34" charset="0"/>
              </a:rPr>
              <a:t>* H</a:t>
            </a:r>
            <a:r>
              <a:rPr lang="vi-VN" sz="2800" b="1">
                <a:latin typeface="Times New Roman" pitchFamily="18" charset="0"/>
                <a:cs typeface="Calibri" pitchFamily="34" charset="0"/>
              </a:rPr>
              <a:t>ình ảnh </a:t>
            </a:r>
            <a:r>
              <a:rPr lang="en-US" sz="2800" b="1">
                <a:latin typeface="Times New Roman" pitchFamily="18" charset="0"/>
                <a:cs typeface="Calibri" pitchFamily="34" charset="0"/>
              </a:rPr>
              <a:t>chị Châu Hòa Mãn:</a:t>
            </a:r>
            <a:r>
              <a:rPr lang="en-US" sz="2800">
                <a:latin typeface="Times New Roman" pitchFamily="18" charset="0"/>
                <a:cs typeface="Calibri" pitchFamily="34" charset="0"/>
              </a:rPr>
              <a:t> </a:t>
            </a:r>
          </a:p>
          <a:p>
            <a:pPr>
              <a:spcAft>
                <a:spcPts val="1200"/>
              </a:spcAft>
            </a:pPr>
            <a:r>
              <a:rPr lang="en-US" sz="2800" i="1">
                <a:latin typeface="Times New Roman" pitchFamily="18" charset="0"/>
                <a:cs typeface="Calibri" pitchFamily="34" charset="0"/>
              </a:rPr>
              <a:t>“</a:t>
            </a:r>
            <a:r>
              <a:rPr lang="vi-VN" sz="2800" i="1">
                <a:latin typeface="Times New Roman" pitchFamily="18" charset="0"/>
                <a:cs typeface="Calibri" pitchFamily="34" charset="0"/>
              </a:rPr>
              <a:t>Trông chị Châu Hòa Mãn địu con... lũ con hiền lành</a:t>
            </a:r>
            <a:r>
              <a:rPr lang="en-US" sz="2800" i="1">
                <a:latin typeface="Times New Roman" pitchFamily="18" charset="0"/>
                <a:cs typeface="Calibri" pitchFamily="34" charset="0"/>
              </a:rPr>
              <a:t>”</a:t>
            </a:r>
            <a:r>
              <a:rPr lang="vi-VN" sz="2800">
                <a:latin typeface="Times New Roman" pitchFamily="18" charset="0"/>
                <a:cs typeface="Calibri" pitchFamily="34" charset="0"/>
              </a:rPr>
              <a:t> so sánh nhiều tầng bậc với các cặp so sánh</a:t>
            </a:r>
            <a:r>
              <a:rPr lang="en-US" sz="2800">
                <a:latin typeface="Times New Roman" pitchFamily="18" charset="0"/>
                <a:cs typeface="Calibri" pitchFamily="34" charset="0"/>
              </a:rPr>
              <a:t> </a:t>
            </a:r>
          </a:p>
        </p:txBody>
      </p:sp>
      <p:sp>
        <p:nvSpPr>
          <p:cNvPr id="8" name="Freeform 7"/>
          <p:cNvSpPr/>
          <p:nvPr/>
        </p:nvSpPr>
        <p:spPr>
          <a:xfrm>
            <a:off x="3507948" y="2874236"/>
            <a:ext cx="6772126" cy="986176"/>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scene3d>
            <a:camera prst="orthographicFront"/>
            <a:lightRig rig="threePt" dir="t"/>
          </a:scene3d>
          <a:sp3d>
            <a:bevelT prst="slope"/>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lIns="381953" tIns="106680" rIns="106680" bIns="106680" spcCol="1270" anchor="ctr"/>
          <a:lstStyle/>
          <a:p>
            <a:pPr defTabSz="6667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Ca ngợi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vinh</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vẻ đẹp của con người </a:t>
            </a:r>
            <a:r>
              <a:rPr lang="en-US" sz="2400" dirty="0" err="1">
                <a:latin typeface="Times New Roman" panose="02020603050405020304" pitchFamily="18" charset="0"/>
                <a:cs typeface="Times New Roman" panose="02020603050405020304" pitchFamily="18" charset="0"/>
              </a:rPr>
              <a:t>lao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đông</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Cô Tô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p>
        </p:txBody>
      </p:sp>
      <p:sp>
        <p:nvSpPr>
          <p:cNvPr id="9" name="Freeform 8"/>
          <p:cNvSpPr/>
          <p:nvPr/>
        </p:nvSpPr>
        <p:spPr>
          <a:xfrm>
            <a:off x="3507948" y="3860412"/>
            <a:ext cx="6772126" cy="986176"/>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scene3d>
            <a:camera prst="orthographicFront"/>
            <a:lightRig rig="threePt" dir="t"/>
          </a:scene3d>
          <a:sp3d>
            <a:bevelT prst="slope"/>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lIns="381953" tIns="106680" rIns="106680" bIns="106680" spcCol="1270" anchor="ctr"/>
          <a:lstStyle/>
          <a:p>
            <a:pPr defTabSz="6667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a:t>
            </a:r>
            <a:r>
              <a:rPr lang="en-US" sz="2400" dirty="0">
                <a:latin typeface="Times New Roman" panose="02020603050405020304" pitchFamily="18" charset="0"/>
                <a:cs typeface="Times New Roman" panose="02020603050405020304" pitchFamily="18" charset="0"/>
              </a:rPr>
              <a:t>.</a:t>
            </a:r>
          </a:p>
        </p:txBody>
      </p:sp>
      <p:sp>
        <p:nvSpPr>
          <p:cNvPr id="10" name="Freeform 9"/>
          <p:cNvSpPr/>
          <p:nvPr/>
        </p:nvSpPr>
        <p:spPr>
          <a:xfrm>
            <a:off x="3507948" y="4846588"/>
            <a:ext cx="6772126" cy="986176"/>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scene3d>
            <a:camera prst="orthographicFront"/>
            <a:lightRig rig="threePt" dir="t"/>
          </a:scene3d>
          <a:sp3d>
            <a:bevelT prst="slope"/>
          </a:sp3d>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lIns="381953" tIns="106680" rIns="106680" bIns="106680" spcCol="1270" anchor="ctr"/>
          <a:lstStyle/>
          <a:p>
            <a:pPr defTabSz="6667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dệt</a:t>
            </a:r>
            <a:r>
              <a:rPr lang="en-US" sz="2400" dirty="0">
                <a:latin typeface="Times New Roman" panose="02020603050405020304" pitchFamily="18" charset="0"/>
                <a:cs typeface="Times New Roman" panose="02020603050405020304" pitchFamily="18" charset="0"/>
              </a:rPr>
              <a:t>.</a:t>
            </a:r>
          </a:p>
        </p:txBody>
      </p:sp>
      <p:sp>
        <p:nvSpPr>
          <p:cNvPr id="11" name="Freeform 10"/>
          <p:cNvSpPr/>
          <p:nvPr/>
        </p:nvSpPr>
        <p:spPr>
          <a:xfrm>
            <a:off x="1579421" y="2364716"/>
            <a:ext cx="2343444" cy="986176"/>
          </a:xfrm>
          <a:custGeom>
            <a:avLst/>
            <a:gdLst>
              <a:gd name="connsiteX0" fmla="*/ 0 w 1591468"/>
              <a:gd name="connsiteY0" fmla="*/ 795734 h 1591468"/>
              <a:gd name="connsiteX1" fmla="*/ 795734 w 1591468"/>
              <a:gd name="connsiteY1" fmla="*/ 0 h 1591468"/>
              <a:gd name="connsiteX2" fmla="*/ 1591468 w 1591468"/>
              <a:gd name="connsiteY2" fmla="*/ 795734 h 1591468"/>
              <a:gd name="connsiteX3" fmla="*/ 795734 w 1591468"/>
              <a:gd name="connsiteY3" fmla="*/ 1591468 h 1591468"/>
              <a:gd name="connsiteX4" fmla="*/ 0 w 1591468"/>
              <a:gd name="connsiteY4" fmla="*/ 795734 h 1591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468" h="1591468">
                <a:moveTo>
                  <a:pt x="0" y="795734"/>
                </a:moveTo>
                <a:cubicBezTo>
                  <a:pt x="0" y="356262"/>
                  <a:pt x="356262" y="0"/>
                  <a:pt x="795734" y="0"/>
                </a:cubicBezTo>
                <a:cubicBezTo>
                  <a:pt x="1235206" y="0"/>
                  <a:pt x="1591468" y="356262"/>
                  <a:pt x="1591468" y="795734"/>
                </a:cubicBezTo>
                <a:cubicBezTo>
                  <a:pt x="1591468" y="1235206"/>
                  <a:pt x="1235206" y="1591468"/>
                  <a:pt x="795734" y="1591468"/>
                </a:cubicBezTo>
                <a:cubicBezTo>
                  <a:pt x="356262" y="1591468"/>
                  <a:pt x="0" y="1235206"/>
                  <a:pt x="0" y="795734"/>
                </a:cubicBezTo>
                <a:close/>
              </a:path>
            </a:pathLst>
          </a:custGeom>
          <a:scene3d>
            <a:camera prst="orthographicFront"/>
            <a:lightRig rig="threePt" dir="t"/>
          </a:scene3d>
          <a:sp3d>
            <a:bevelT w="139700" prst="cross"/>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233065" tIns="233065" rIns="233065" bIns="233065" spcCol="1270" anchor="ctr"/>
          <a:lstStyle/>
          <a:p>
            <a:pPr algn="ctr" defTabSz="1555750" fontAlgn="auto">
              <a:lnSpc>
                <a:spcPct val="90000"/>
              </a:lnSpc>
              <a:spcAft>
                <a:spcPct val="35000"/>
              </a:spcAft>
              <a:defRPr/>
            </a:pPr>
            <a:r>
              <a:rPr lang="en-US" sz="2800" dirty="0">
                <a:latin typeface="Times New Roman" panose="02020603050405020304" pitchFamily="18" charset="0"/>
                <a:cs typeface="Times New Roman" panose="02020603050405020304" pitchFamily="18" charset="0"/>
              </a:rPr>
              <a:t>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evel 3"/>
          <p:cNvSpPr/>
          <p:nvPr/>
        </p:nvSpPr>
        <p:spPr>
          <a:xfrm>
            <a:off x="4516438" y="430213"/>
            <a:ext cx="3159125" cy="706437"/>
          </a:xfrm>
          <a:prstGeom prst="bevel">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2800" b="1" dirty="0">
                <a:latin typeface="Times New Roman" panose="02020603050405020304" pitchFamily="18" charset="0"/>
                <a:cs typeface="Times New Roman" panose="02020603050405020304" pitchFamily="18" charset="0"/>
              </a:rPr>
              <a:t>III. TỔNG KẾT</a:t>
            </a:r>
          </a:p>
        </p:txBody>
      </p:sp>
      <p:sp>
        <p:nvSpPr>
          <p:cNvPr id="5" name="Oval 4"/>
          <p:cNvSpPr/>
          <p:nvPr/>
        </p:nvSpPr>
        <p:spPr>
          <a:xfrm>
            <a:off x="1233585" y="1136073"/>
            <a:ext cx="3144982" cy="942109"/>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marL="30163" algn="ctr">
              <a:spcAft>
                <a:spcPts val="1200"/>
              </a:spcAft>
            </a:pPr>
            <a:r>
              <a:rPr lang="en-US" sz="2400" b="1">
                <a:solidFill>
                  <a:srgbClr val="FFFFFF"/>
                </a:solidFill>
                <a:latin typeface="Times New Roman" pitchFamily="18" charset="0"/>
                <a:cs typeface="Calibri" pitchFamily="34" charset="0"/>
              </a:rPr>
              <a:t>1</a:t>
            </a:r>
            <a:r>
              <a:rPr lang="vi-VN" sz="2400" b="1">
                <a:solidFill>
                  <a:srgbClr val="FFFFFF"/>
                </a:solidFill>
                <a:latin typeface="Times New Roman" pitchFamily="18" charset="0"/>
                <a:cs typeface="Calibri" pitchFamily="34" charset="0"/>
              </a:rPr>
              <a:t>. Nghệ thuật</a:t>
            </a:r>
            <a:r>
              <a:rPr lang="en-US" sz="2400" b="1">
                <a:solidFill>
                  <a:srgbClr val="FFFFFF"/>
                </a:solidFill>
                <a:latin typeface="Times New Roman" pitchFamily="18" charset="0"/>
                <a:cs typeface="Calibri" pitchFamily="34" charset="0"/>
              </a:rPr>
              <a:t>.</a:t>
            </a:r>
            <a:endParaRPr lang="en-US" sz="2400">
              <a:solidFill>
                <a:srgbClr val="FFFFFF"/>
              </a:solidFill>
              <a:latin typeface="Times New Roman" pitchFamily="18" charset="0"/>
              <a:cs typeface="Calibri" pitchFamily="34" charset="0"/>
            </a:endParaRPr>
          </a:p>
        </p:txBody>
      </p:sp>
      <p:sp>
        <p:nvSpPr>
          <p:cNvPr id="6" name="Oval 5"/>
          <p:cNvSpPr/>
          <p:nvPr/>
        </p:nvSpPr>
        <p:spPr>
          <a:xfrm>
            <a:off x="7440421" y="1136073"/>
            <a:ext cx="3144982" cy="942109"/>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lgn="ctr">
              <a:spcAft>
                <a:spcPts val="1200"/>
              </a:spcAft>
            </a:pPr>
            <a:r>
              <a:rPr lang="en-US" sz="2400" b="1">
                <a:solidFill>
                  <a:srgbClr val="FFFFFF"/>
                </a:solidFill>
                <a:latin typeface="Times New Roman" pitchFamily="18" charset="0"/>
                <a:cs typeface="Calibri" pitchFamily="34" charset="0"/>
              </a:rPr>
              <a:t>2</a:t>
            </a:r>
            <a:r>
              <a:rPr lang="vi-VN" sz="2400" b="1">
                <a:solidFill>
                  <a:srgbClr val="FFFFFF"/>
                </a:solidFill>
                <a:latin typeface="Times New Roman" pitchFamily="18" charset="0"/>
                <a:cs typeface="Calibri" pitchFamily="34" charset="0"/>
              </a:rPr>
              <a:t>. Nội dung</a:t>
            </a:r>
            <a:endParaRPr lang="en-US" sz="2000">
              <a:solidFill>
                <a:srgbClr val="FFFFFF"/>
              </a:solidFill>
              <a:latin typeface="Times New Roman" pitchFamily="18" charset="0"/>
              <a:cs typeface="Calibri" pitchFamily="34" charset="0"/>
            </a:endParaRPr>
          </a:p>
        </p:txBody>
      </p:sp>
      <p:sp>
        <p:nvSpPr>
          <p:cNvPr id="9" name="Freeform 8"/>
          <p:cNvSpPr/>
          <p:nvPr/>
        </p:nvSpPr>
        <p:spPr>
          <a:xfrm>
            <a:off x="585115" y="2452255"/>
            <a:ext cx="5054216" cy="1015037"/>
          </a:xfrm>
          <a:custGeom>
            <a:avLst/>
            <a:gdLst>
              <a:gd name="connsiteX0" fmla="*/ 0 w 2904066"/>
              <a:gd name="connsiteY0" fmla="*/ 135467 h 1354666"/>
              <a:gd name="connsiteX1" fmla="*/ 135467 w 2904066"/>
              <a:gd name="connsiteY1" fmla="*/ 0 h 1354666"/>
              <a:gd name="connsiteX2" fmla="*/ 2768599 w 2904066"/>
              <a:gd name="connsiteY2" fmla="*/ 0 h 1354666"/>
              <a:gd name="connsiteX3" fmla="*/ 2904066 w 2904066"/>
              <a:gd name="connsiteY3" fmla="*/ 135467 h 1354666"/>
              <a:gd name="connsiteX4" fmla="*/ 2904066 w 2904066"/>
              <a:gd name="connsiteY4" fmla="*/ 1219199 h 1354666"/>
              <a:gd name="connsiteX5" fmla="*/ 2768599 w 2904066"/>
              <a:gd name="connsiteY5" fmla="*/ 1354666 h 1354666"/>
              <a:gd name="connsiteX6" fmla="*/ 135467 w 2904066"/>
              <a:gd name="connsiteY6" fmla="*/ 1354666 h 1354666"/>
              <a:gd name="connsiteX7" fmla="*/ 0 w 2904066"/>
              <a:gd name="connsiteY7" fmla="*/ 1219199 h 1354666"/>
              <a:gd name="connsiteX8" fmla="*/ 0 w 29040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066" h="1354666">
                <a:moveTo>
                  <a:pt x="0" y="135467"/>
                </a:moveTo>
                <a:cubicBezTo>
                  <a:pt x="0" y="60651"/>
                  <a:pt x="60651" y="0"/>
                  <a:pt x="135467" y="0"/>
                </a:cubicBezTo>
                <a:lnTo>
                  <a:pt x="2768599" y="0"/>
                </a:lnTo>
                <a:cubicBezTo>
                  <a:pt x="2843415" y="0"/>
                  <a:pt x="2904066" y="60651"/>
                  <a:pt x="2904066" y="135467"/>
                </a:cubicBezTo>
                <a:lnTo>
                  <a:pt x="2904066" y="1219199"/>
                </a:lnTo>
                <a:cubicBezTo>
                  <a:pt x="2904066" y="1294015"/>
                  <a:pt x="2843415" y="1354666"/>
                  <a:pt x="27685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08257" tIns="108257" rIns="108257" bIns="108257" spcCol="1270" anchor="ctr"/>
          <a:lstStyle/>
          <a:p>
            <a:pPr algn="ctr" defTabSz="8001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Lối ghi chép, cách kể sự việc theo trình tự thời gian; ghi chép bằng hình ảnh để tạo ấn tượng, ngôi kể thứ nhất.</a:t>
            </a:r>
            <a:endParaRPr lang="en-US" sz="2400" dirty="0">
              <a:latin typeface="Times New Roman" panose="02020603050405020304" pitchFamily="18" charset="0"/>
              <a:cs typeface="Times New Roman" panose="02020603050405020304" pitchFamily="18" charset="0"/>
            </a:endParaRPr>
          </a:p>
        </p:txBody>
      </p:sp>
      <p:sp>
        <p:nvSpPr>
          <p:cNvPr id="10" name="Freeform 9"/>
          <p:cNvSpPr/>
          <p:nvPr/>
        </p:nvSpPr>
        <p:spPr>
          <a:xfrm>
            <a:off x="2581751" y="3530732"/>
            <a:ext cx="1060944" cy="38063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21920" tIns="0" rIns="121920" bIns="152400" spcCol="1270" anchor="ctr"/>
          <a:lstStyle/>
          <a:p>
            <a:pPr algn="ctr" defTabSz="622300" fontAlgn="auto">
              <a:lnSpc>
                <a:spcPct val="90000"/>
              </a:lnSpc>
              <a:spcAft>
                <a:spcPct val="35000"/>
              </a:spcAft>
              <a:defRPr/>
            </a:pPr>
            <a:endParaRPr lang="en-US" sz="1400"/>
          </a:p>
        </p:txBody>
      </p:sp>
      <p:sp>
        <p:nvSpPr>
          <p:cNvPr id="11" name="Freeform 10"/>
          <p:cNvSpPr/>
          <p:nvPr/>
        </p:nvSpPr>
        <p:spPr>
          <a:xfrm>
            <a:off x="585115" y="3974811"/>
            <a:ext cx="5054216" cy="1015037"/>
          </a:xfrm>
          <a:custGeom>
            <a:avLst/>
            <a:gdLst>
              <a:gd name="connsiteX0" fmla="*/ 0 w 2904066"/>
              <a:gd name="connsiteY0" fmla="*/ 135467 h 1354666"/>
              <a:gd name="connsiteX1" fmla="*/ 135467 w 2904066"/>
              <a:gd name="connsiteY1" fmla="*/ 0 h 1354666"/>
              <a:gd name="connsiteX2" fmla="*/ 2768599 w 2904066"/>
              <a:gd name="connsiteY2" fmla="*/ 0 h 1354666"/>
              <a:gd name="connsiteX3" fmla="*/ 2904066 w 2904066"/>
              <a:gd name="connsiteY3" fmla="*/ 135467 h 1354666"/>
              <a:gd name="connsiteX4" fmla="*/ 2904066 w 2904066"/>
              <a:gd name="connsiteY4" fmla="*/ 1219199 h 1354666"/>
              <a:gd name="connsiteX5" fmla="*/ 2768599 w 2904066"/>
              <a:gd name="connsiteY5" fmla="*/ 1354666 h 1354666"/>
              <a:gd name="connsiteX6" fmla="*/ 135467 w 2904066"/>
              <a:gd name="connsiteY6" fmla="*/ 1354666 h 1354666"/>
              <a:gd name="connsiteX7" fmla="*/ 0 w 2904066"/>
              <a:gd name="connsiteY7" fmla="*/ 1219199 h 1354666"/>
              <a:gd name="connsiteX8" fmla="*/ 0 w 29040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066" h="1354666">
                <a:moveTo>
                  <a:pt x="0" y="135467"/>
                </a:moveTo>
                <a:cubicBezTo>
                  <a:pt x="0" y="60651"/>
                  <a:pt x="60651" y="0"/>
                  <a:pt x="135467" y="0"/>
                </a:cubicBezTo>
                <a:lnTo>
                  <a:pt x="2768599" y="0"/>
                </a:lnTo>
                <a:cubicBezTo>
                  <a:pt x="2843415" y="0"/>
                  <a:pt x="2904066" y="60651"/>
                  <a:pt x="2904066" y="135467"/>
                </a:cubicBezTo>
                <a:lnTo>
                  <a:pt x="2904066" y="1219199"/>
                </a:lnTo>
                <a:cubicBezTo>
                  <a:pt x="2904066" y="1294015"/>
                  <a:pt x="2843415" y="1354666"/>
                  <a:pt x="27685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lIns="108257" tIns="108257" rIns="108257" bIns="108257" spcCol="1270" anchor="ctr"/>
          <a:lstStyle/>
          <a:p>
            <a:pPr algn="ctr" defTabSz="8001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Ngôn ngữ miêu tả chính xác, giàu sức gợi, mang dấu ấn riêng.</a:t>
            </a:r>
            <a:endParaRPr lang="en-US" sz="2400" dirty="0">
              <a:latin typeface="Times New Roman" panose="02020603050405020304" pitchFamily="18" charset="0"/>
              <a:cs typeface="Times New Roman" panose="02020603050405020304" pitchFamily="18" charset="0"/>
            </a:endParaRPr>
          </a:p>
        </p:txBody>
      </p:sp>
      <p:sp>
        <p:nvSpPr>
          <p:cNvPr id="12" name="Freeform 11"/>
          <p:cNvSpPr/>
          <p:nvPr/>
        </p:nvSpPr>
        <p:spPr>
          <a:xfrm>
            <a:off x="2581751" y="5053288"/>
            <a:ext cx="1060944" cy="38063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21920" tIns="0" rIns="121920" bIns="152400" spcCol="1270" anchor="ctr"/>
          <a:lstStyle/>
          <a:p>
            <a:pPr algn="ctr" defTabSz="622300" fontAlgn="auto">
              <a:lnSpc>
                <a:spcPct val="90000"/>
              </a:lnSpc>
              <a:spcAft>
                <a:spcPct val="35000"/>
              </a:spcAft>
              <a:defRPr/>
            </a:pPr>
            <a:endParaRPr lang="en-US" sz="1400"/>
          </a:p>
        </p:txBody>
      </p:sp>
      <p:sp>
        <p:nvSpPr>
          <p:cNvPr id="13" name="Freeform 12"/>
          <p:cNvSpPr/>
          <p:nvPr/>
        </p:nvSpPr>
        <p:spPr>
          <a:xfrm>
            <a:off x="585115" y="5497367"/>
            <a:ext cx="5054216" cy="1015037"/>
          </a:xfrm>
          <a:custGeom>
            <a:avLst/>
            <a:gdLst>
              <a:gd name="connsiteX0" fmla="*/ 0 w 2904066"/>
              <a:gd name="connsiteY0" fmla="*/ 135467 h 1354666"/>
              <a:gd name="connsiteX1" fmla="*/ 135467 w 2904066"/>
              <a:gd name="connsiteY1" fmla="*/ 0 h 1354666"/>
              <a:gd name="connsiteX2" fmla="*/ 2768599 w 2904066"/>
              <a:gd name="connsiteY2" fmla="*/ 0 h 1354666"/>
              <a:gd name="connsiteX3" fmla="*/ 2904066 w 2904066"/>
              <a:gd name="connsiteY3" fmla="*/ 135467 h 1354666"/>
              <a:gd name="connsiteX4" fmla="*/ 2904066 w 2904066"/>
              <a:gd name="connsiteY4" fmla="*/ 1219199 h 1354666"/>
              <a:gd name="connsiteX5" fmla="*/ 2768599 w 2904066"/>
              <a:gd name="connsiteY5" fmla="*/ 1354666 h 1354666"/>
              <a:gd name="connsiteX6" fmla="*/ 135467 w 2904066"/>
              <a:gd name="connsiteY6" fmla="*/ 1354666 h 1354666"/>
              <a:gd name="connsiteX7" fmla="*/ 0 w 2904066"/>
              <a:gd name="connsiteY7" fmla="*/ 1219199 h 1354666"/>
              <a:gd name="connsiteX8" fmla="*/ 0 w 29040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066" h="1354666">
                <a:moveTo>
                  <a:pt x="0" y="135467"/>
                </a:moveTo>
                <a:cubicBezTo>
                  <a:pt x="0" y="60651"/>
                  <a:pt x="60651" y="0"/>
                  <a:pt x="135467" y="0"/>
                </a:cubicBezTo>
                <a:lnTo>
                  <a:pt x="2768599" y="0"/>
                </a:lnTo>
                <a:cubicBezTo>
                  <a:pt x="2843415" y="0"/>
                  <a:pt x="2904066" y="60651"/>
                  <a:pt x="2904066" y="135467"/>
                </a:cubicBezTo>
                <a:lnTo>
                  <a:pt x="2904066" y="1219199"/>
                </a:lnTo>
                <a:cubicBezTo>
                  <a:pt x="2904066" y="1294015"/>
                  <a:pt x="2843415" y="1354666"/>
                  <a:pt x="27685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08257" tIns="108257" rIns="108257" bIns="108257" spcCol="1270" anchor="ctr"/>
          <a:lstStyle/>
          <a:p>
            <a:pPr algn="ctr" defTabSz="8001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Sử dụng phép nhân hóa, so sánh với trí tưởng tượng bay bổng, tạo ra hình ảnh vừa kì vĩ, vừa gần gũi.</a:t>
            </a:r>
            <a:endParaRPr lang="en-US" sz="2400" dirty="0">
              <a:latin typeface="Times New Roman" panose="02020603050405020304" pitchFamily="18" charset="0"/>
              <a:cs typeface="Times New Roman" panose="02020603050405020304" pitchFamily="18" charset="0"/>
            </a:endParaRPr>
          </a:p>
        </p:txBody>
      </p:sp>
      <p:sp>
        <p:nvSpPr>
          <p:cNvPr id="16" name="Freeform 15"/>
          <p:cNvSpPr/>
          <p:nvPr/>
        </p:nvSpPr>
        <p:spPr>
          <a:xfrm>
            <a:off x="6193510" y="2452255"/>
            <a:ext cx="5413375" cy="993870"/>
          </a:xfrm>
          <a:custGeom>
            <a:avLst/>
            <a:gdLst>
              <a:gd name="connsiteX0" fmla="*/ 0 w 5413375"/>
              <a:gd name="connsiteY0" fmla="*/ 135334 h 1353343"/>
              <a:gd name="connsiteX1" fmla="*/ 135334 w 5413375"/>
              <a:gd name="connsiteY1" fmla="*/ 0 h 1353343"/>
              <a:gd name="connsiteX2" fmla="*/ 5278041 w 5413375"/>
              <a:gd name="connsiteY2" fmla="*/ 0 h 1353343"/>
              <a:gd name="connsiteX3" fmla="*/ 5413375 w 5413375"/>
              <a:gd name="connsiteY3" fmla="*/ 135334 h 1353343"/>
              <a:gd name="connsiteX4" fmla="*/ 5413375 w 5413375"/>
              <a:gd name="connsiteY4" fmla="*/ 1218009 h 1353343"/>
              <a:gd name="connsiteX5" fmla="*/ 5278041 w 5413375"/>
              <a:gd name="connsiteY5" fmla="*/ 1353343 h 1353343"/>
              <a:gd name="connsiteX6" fmla="*/ 135334 w 5413375"/>
              <a:gd name="connsiteY6" fmla="*/ 1353343 h 1353343"/>
              <a:gd name="connsiteX7" fmla="*/ 0 w 5413375"/>
              <a:gd name="connsiteY7" fmla="*/ 1218009 h 1353343"/>
              <a:gd name="connsiteX8" fmla="*/ 0 w 5413375"/>
              <a:gd name="connsiteY8" fmla="*/ 135334 h 135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3375" h="1353343">
                <a:moveTo>
                  <a:pt x="0" y="135334"/>
                </a:moveTo>
                <a:cubicBezTo>
                  <a:pt x="0" y="60591"/>
                  <a:pt x="60591" y="0"/>
                  <a:pt x="135334" y="0"/>
                </a:cubicBezTo>
                <a:lnTo>
                  <a:pt x="5278041" y="0"/>
                </a:lnTo>
                <a:cubicBezTo>
                  <a:pt x="5352784" y="0"/>
                  <a:pt x="5413375" y="60591"/>
                  <a:pt x="5413375" y="135334"/>
                </a:cubicBezTo>
                <a:lnTo>
                  <a:pt x="5413375" y="1218009"/>
                </a:lnTo>
                <a:cubicBezTo>
                  <a:pt x="5413375" y="1292752"/>
                  <a:pt x="5352784" y="1353343"/>
                  <a:pt x="5278041" y="1353343"/>
                </a:cubicBezTo>
                <a:lnTo>
                  <a:pt x="135334" y="1353343"/>
                </a:lnTo>
                <a:cubicBezTo>
                  <a:pt x="60591" y="1353343"/>
                  <a:pt x="0" y="1292752"/>
                  <a:pt x="0" y="1218009"/>
                </a:cubicBezTo>
                <a:lnTo>
                  <a:pt x="0" y="13533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31078" tIns="131078" rIns="131078" bIns="131078" spcCol="1270" anchor="ctr"/>
          <a:lstStyle/>
          <a:p>
            <a:pPr algn="ctr" defTabSz="1066800" fontAlgn="auto">
              <a:lnSpc>
                <a:spcPct val="90000"/>
              </a:lnSpc>
              <a:spcAft>
                <a:spcPct val="35000"/>
              </a:spcAft>
              <a:defRPr/>
            </a:pPr>
            <a:r>
              <a:rPr lang="en-US" sz="2400" b="1" dirty="0" err="1">
                <a:latin typeface="Times New Roman" panose="02020603050405020304" pitchFamily="18" charset="0"/>
                <a:cs typeface="Times New Roman" panose="02020603050405020304" pitchFamily="18" charset="0"/>
              </a:rPr>
              <a:t>V</a:t>
            </a:r>
            <a:r>
              <a:rPr lang="en-US" sz="2400" dirty="0" err="1">
                <a:latin typeface="Times New Roman" panose="02020603050405020304" pitchFamily="18" charset="0"/>
                <a:cs typeface="Times New Roman" panose="02020603050405020304" pitchFamily="18" charset="0"/>
              </a:rPr>
              <a:t>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p>
        </p:txBody>
      </p:sp>
      <p:sp>
        <p:nvSpPr>
          <p:cNvPr id="17" name="Freeform 16"/>
          <p:cNvSpPr/>
          <p:nvPr/>
        </p:nvSpPr>
        <p:spPr>
          <a:xfrm>
            <a:off x="8479512" y="3494388"/>
            <a:ext cx="969819" cy="311955"/>
          </a:xfrm>
          <a:custGeom>
            <a:avLst/>
            <a:gdLst>
              <a:gd name="connsiteX0" fmla="*/ 0 w 507503"/>
              <a:gd name="connsiteY0" fmla="*/ 121801 h 609004"/>
              <a:gd name="connsiteX1" fmla="*/ 253752 w 507503"/>
              <a:gd name="connsiteY1" fmla="*/ 121801 h 609004"/>
              <a:gd name="connsiteX2" fmla="*/ 253752 w 507503"/>
              <a:gd name="connsiteY2" fmla="*/ 0 h 609004"/>
              <a:gd name="connsiteX3" fmla="*/ 507503 w 507503"/>
              <a:gd name="connsiteY3" fmla="*/ 304502 h 609004"/>
              <a:gd name="connsiteX4" fmla="*/ 253752 w 507503"/>
              <a:gd name="connsiteY4" fmla="*/ 609004 h 609004"/>
              <a:gd name="connsiteX5" fmla="*/ 253752 w 507503"/>
              <a:gd name="connsiteY5" fmla="*/ 487203 h 609004"/>
              <a:gd name="connsiteX6" fmla="*/ 0 w 507503"/>
              <a:gd name="connsiteY6" fmla="*/ 487203 h 609004"/>
              <a:gd name="connsiteX7" fmla="*/ 0 w 507503"/>
              <a:gd name="connsiteY7" fmla="*/ 121801 h 60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503" h="609004">
                <a:moveTo>
                  <a:pt x="406002" y="1"/>
                </a:moveTo>
                <a:lnTo>
                  <a:pt x="406002" y="304503"/>
                </a:lnTo>
                <a:lnTo>
                  <a:pt x="507503" y="304503"/>
                </a:lnTo>
                <a:lnTo>
                  <a:pt x="253752" y="609003"/>
                </a:lnTo>
                <a:lnTo>
                  <a:pt x="0" y="304503"/>
                </a:lnTo>
                <a:lnTo>
                  <a:pt x="101501" y="304503"/>
                </a:lnTo>
                <a:lnTo>
                  <a:pt x="101501" y="1"/>
                </a:lnTo>
                <a:lnTo>
                  <a:pt x="406002"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21802" tIns="1" rIns="121801" bIns="152251" spcCol="1270" anchor="ctr"/>
          <a:lstStyle/>
          <a:p>
            <a:pPr algn="ctr" defTabSz="1111250" fontAlgn="auto">
              <a:lnSpc>
                <a:spcPct val="90000"/>
              </a:lnSpc>
              <a:spcAft>
                <a:spcPct val="35000"/>
              </a:spcAft>
              <a:defRPr/>
            </a:pPr>
            <a:endParaRPr lang="en-US" sz="2500"/>
          </a:p>
        </p:txBody>
      </p:sp>
      <p:sp>
        <p:nvSpPr>
          <p:cNvPr id="18" name="Freeform 17"/>
          <p:cNvSpPr/>
          <p:nvPr/>
        </p:nvSpPr>
        <p:spPr>
          <a:xfrm>
            <a:off x="6193510" y="3820198"/>
            <a:ext cx="5413375" cy="1225213"/>
          </a:xfrm>
          <a:custGeom>
            <a:avLst/>
            <a:gdLst>
              <a:gd name="connsiteX0" fmla="*/ 0 w 5413375"/>
              <a:gd name="connsiteY0" fmla="*/ 135334 h 1353343"/>
              <a:gd name="connsiteX1" fmla="*/ 135334 w 5413375"/>
              <a:gd name="connsiteY1" fmla="*/ 0 h 1353343"/>
              <a:gd name="connsiteX2" fmla="*/ 5278041 w 5413375"/>
              <a:gd name="connsiteY2" fmla="*/ 0 h 1353343"/>
              <a:gd name="connsiteX3" fmla="*/ 5413375 w 5413375"/>
              <a:gd name="connsiteY3" fmla="*/ 135334 h 1353343"/>
              <a:gd name="connsiteX4" fmla="*/ 5413375 w 5413375"/>
              <a:gd name="connsiteY4" fmla="*/ 1218009 h 1353343"/>
              <a:gd name="connsiteX5" fmla="*/ 5278041 w 5413375"/>
              <a:gd name="connsiteY5" fmla="*/ 1353343 h 1353343"/>
              <a:gd name="connsiteX6" fmla="*/ 135334 w 5413375"/>
              <a:gd name="connsiteY6" fmla="*/ 1353343 h 1353343"/>
              <a:gd name="connsiteX7" fmla="*/ 0 w 5413375"/>
              <a:gd name="connsiteY7" fmla="*/ 1218009 h 1353343"/>
              <a:gd name="connsiteX8" fmla="*/ 0 w 5413375"/>
              <a:gd name="connsiteY8" fmla="*/ 135334 h 135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3375" h="1353343">
                <a:moveTo>
                  <a:pt x="0" y="135334"/>
                </a:moveTo>
                <a:cubicBezTo>
                  <a:pt x="0" y="60591"/>
                  <a:pt x="60591" y="0"/>
                  <a:pt x="135334" y="0"/>
                </a:cubicBezTo>
                <a:lnTo>
                  <a:pt x="5278041" y="0"/>
                </a:lnTo>
                <a:cubicBezTo>
                  <a:pt x="5352784" y="0"/>
                  <a:pt x="5413375" y="60591"/>
                  <a:pt x="5413375" y="135334"/>
                </a:cubicBezTo>
                <a:lnTo>
                  <a:pt x="5413375" y="1218009"/>
                </a:lnTo>
                <a:cubicBezTo>
                  <a:pt x="5413375" y="1292752"/>
                  <a:pt x="5352784" y="1353343"/>
                  <a:pt x="5278041" y="1353343"/>
                </a:cubicBezTo>
                <a:lnTo>
                  <a:pt x="135334" y="1353343"/>
                </a:lnTo>
                <a:cubicBezTo>
                  <a:pt x="60591" y="1353343"/>
                  <a:pt x="0" y="1292752"/>
                  <a:pt x="0" y="1218009"/>
                </a:cubicBezTo>
                <a:lnTo>
                  <a:pt x="0" y="13533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lIns="131078" tIns="131078" rIns="131078" bIns="131078" spcCol="1270" anchor="ctr"/>
          <a:lstStyle/>
          <a:p>
            <a:pPr algn="ctr" defTabSz="1066800" fontAlgn="auto">
              <a:lnSpc>
                <a:spcPct val="90000"/>
              </a:lnSpc>
              <a:spcAft>
                <a:spcPct val="35000"/>
              </a:spcAft>
              <a:defRPr/>
            </a:pPr>
            <a:r>
              <a:rPr lang="en-US" sz="2000" dirty="0">
                <a:latin typeface="Times New Roman" panose="02020603050405020304" pitchFamily="18" charset="0"/>
                <a:cs typeface="Times New Roman" panose="02020603050405020304" pitchFamily="18" charset="0"/>
              </a:rPr>
              <a:t>Ca </a:t>
            </a:r>
            <a:r>
              <a:rPr lang="en-US" sz="2000" dirty="0" err="1">
                <a:latin typeface="Times New Roman" panose="02020603050405020304" pitchFamily="18" charset="0"/>
                <a:cs typeface="Times New Roman" panose="02020603050405020304" pitchFamily="18" charset="0"/>
              </a:rPr>
              <a:t>ngợi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đẹp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lặng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gìn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hương</a:t>
            </a:r>
            <a:r>
              <a:rPr lang="en-US" sz="2000" dirty="0">
                <a:latin typeface="Times New Roman" panose="02020603050405020304" pitchFamily="18" charset="0"/>
                <a:cs typeface="Times New Roman" panose="02020603050405020304" pitchFamily="18" charset="0"/>
              </a:rPr>
              <a:t>.</a:t>
            </a:r>
          </a:p>
        </p:txBody>
      </p:sp>
      <p:sp>
        <p:nvSpPr>
          <p:cNvPr id="19" name="Freeform 18"/>
          <p:cNvSpPr/>
          <p:nvPr/>
        </p:nvSpPr>
        <p:spPr>
          <a:xfrm>
            <a:off x="8595695" y="5067143"/>
            <a:ext cx="853635" cy="372702"/>
          </a:xfrm>
          <a:custGeom>
            <a:avLst/>
            <a:gdLst>
              <a:gd name="connsiteX0" fmla="*/ 0 w 507503"/>
              <a:gd name="connsiteY0" fmla="*/ 121801 h 609004"/>
              <a:gd name="connsiteX1" fmla="*/ 253752 w 507503"/>
              <a:gd name="connsiteY1" fmla="*/ 121801 h 609004"/>
              <a:gd name="connsiteX2" fmla="*/ 253752 w 507503"/>
              <a:gd name="connsiteY2" fmla="*/ 0 h 609004"/>
              <a:gd name="connsiteX3" fmla="*/ 507503 w 507503"/>
              <a:gd name="connsiteY3" fmla="*/ 304502 h 609004"/>
              <a:gd name="connsiteX4" fmla="*/ 253752 w 507503"/>
              <a:gd name="connsiteY4" fmla="*/ 609004 h 609004"/>
              <a:gd name="connsiteX5" fmla="*/ 253752 w 507503"/>
              <a:gd name="connsiteY5" fmla="*/ 487203 h 609004"/>
              <a:gd name="connsiteX6" fmla="*/ 0 w 507503"/>
              <a:gd name="connsiteY6" fmla="*/ 487203 h 609004"/>
              <a:gd name="connsiteX7" fmla="*/ 0 w 507503"/>
              <a:gd name="connsiteY7" fmla="*/ 121801 h 60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503" h="609004">
                <a:moveTo>
                  <a:pt x="406002" y="1"/>
                </a:moveTo>
                <a:lnTo>
                  <a:pt x="406002" y="304503"/>
                </a:lnTo>
                <a:lnTo>
                  <a:pt x="507503" y="304503"/>
                </a:lnTo>
                <a:lnTo>
                  <a:pt x="253752" y="609003"/>
                </a:lnTo>
                <a:lnTo>
                  <a:pt x="0" y="304503"/>
                </a:lnTo>
                <a:lnTo>
                  <a:pt x="101501" y="304503"/>
                </a:lnTo>
                <a:lnTo>
                  <a:pt x="101501" y="1"/>
                </a:lnTo>
                <a:lnTo>
                  <a:pt x="406002"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21802" tIns="1" rIns="121801" bIns="152251" spcCol="1270" anchor="ctr"/>
          <a:lstStyle/>
          <a:p>
            <a:pPr algn="ctr" defTabSz="1111250" fontAlgn="auto">
              <a:lnSpc>
                <a:spcPct val="90000"/>
              </a:lnSpc>
              <a:spcAft>
                <a:spcPct val="35000"/>
              </a:spcAft>
              <a:defRPr/>
            </a:pPr>
            <a:endParaRPr lang="en-US" sz="2500"/>
          </a:p>
        </p:txBody>
      </p:sp>
      <p:sp>
        <p:nvSpPr>
          <p:cNvPr id="20" name="Freeform 19"/>
          <p:cNvSpPr/>
          <p:nvPr/>
        </p:nvSpPr>
        <p:spPr>
          <a:xfrm>
            <a:off x="6193510" y="5433867"/>
            <a:ext cx="5413375" cy="993870"/>
          </a:xfrm>
          <a:custGeom>
            <a:avLst/>
            <a:gdLst>
              <a:gd name="connsiteX0" fmla="*/ 0 w 5413375"/>
              <a:gd name="connsiteY0" fmla="*/ 135334 h 1353343"/>
              <a:gd name="connsiteX1" fmla="*/ 135334 w 5413375"/>
              <a:gd name="connsiteY1" fmla="*/ 0 h 1353343"/>
              <a:gd name="connsiteX2" fmla="*/ 5278041 w 5413375"/>
              <a:gd name="connsiteY2" fmla="*/ 0 h 1353343"/>
              <a:gd name="connsiteX3" fmla="*/ 5413375 w 5413375"/>
              <a:gd name="connsiteY3" fmla="*/ 135334 h 1353343"/>
              <a:gd name="connsiteX4" fmla="*/ 5413375 w 5413375"/>
              <a:gd name="connsiteY4" fmla="*/ 1218009 h 1353343"/>
              <a:gd name="connsiteX5" fmla="*/ 5278041 w 5413375"/>
              <a:gd name="connsiteY5" fmla="*/ 1353343 h 1353343"/>
              <a:gd name="connsiteX6" fmla="*/ 135334 w 5413375"/>
              <a:gd name="connsiteY6" fmla="*/ 1353343 h 1353343"/>
              <a:gd name="connsiteX7" fmla="*/ 0 w 5413375"/>
              <a:gd name="connsiteY7" fmla="*/ 1218009 h 1353343"/>
              <a:gd name="connsiteX8" fmla="*/ 0 w 5413375"/>
              <a:gd name="connsiteY8" fmla="*/ 135334 h 135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3375" h="1353343">
                <a:moveTo>
                  <a:pt x="0" y="135334"/>
                </a:moveTo>
                <a:cubicBezTo>
                  <a:pt x="0" y="60591"/>
                  <a:pt x="60591" y="0"/>
                  <a:pt x="135334" y="0"/>
                </a:cubicBezTo>
                <a:lnTo>
                  <a:pt x="5278041" y="0"/>
                </a:lnTo>
                <a:cubicBezTo>
                  <a:pt x="5352784" y="0"/>
                  <a:pt x="5413375" y="60591"/>
                  <a:pt x="5413375" y="135334"/>
                </a:cubicBezTo>
                <a:lnTo>
                  <a:pt x="5413375" y="1218009"/>
                </a:lnTo>
                <a:cubicBezTo>
                  <a:pt x="5413375" y="1292752"/>
                  <a:pt x="5352784" y="1353343"/>
                  <a:pt x="5278041" y="1353343"/>
                </a:cubicBezTo>
                <a:lnTo>
                  <a:pt x="135334" y="1353343"/>
                </a:lnTo>
                <a:cubicBezTo>
                  <a:pt x="60591" y="1353343"/>
                  <a:pt x="0" y="1292752"/>
                  <a:pt x="0" y="1218009"/>
                </a:cubicBezTo>
                <a:lnTo>
                  <a:pt x="0" y="13533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31078" tIns="131078" rIns="131078" bIns="131078"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dệt</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3"/>
          <p:cNvSpPr>
            <a:spLocks noChangeArrowheads="1"/>
          </p:cNvSpPr>
          <p:nvPr/>
        </p:nvSpPr>
        <p:spPr bwMode="auto">
          <a:xfrm>
            <a:off x="2676525" y="138113"/>
            <a:ext cx="7005638" cy="523875"/>
          </a:xfrm>
          <a:prstGeom prst="rect">
            <a:avLst/>
          </a:prstGeom>
          <a:noFill/>
          <a:ln w="9525">
            <a:noFill/>
            <a:miter lim="800000"/>
            <a:headEnd/>
            <a:tailEnd/>
          </a:ln>
        </p:spPr>
        <p:txBody>
          <a:bodyPr wrap="none">
            <a:spAutoFit/>
          </a:bodyPr>
          <a:lstStyle/>
          <a:p>
            <a:pPr algn="ctr"/>
            <a:r>
              <a:rPr lang="en-US" sz="2800" b="1">
                <a:solidFill>
                  <a:srgbClr val="FF0000"/>
                </a:solidFill>
                <a:latin typeface="Times New Roman" pitchFamily="18" charset="0"/>
                <a:cs typeface="Times New Roman" pitchFamily="18" charset="0"/>
              </a:rPr>
              <a:t>HOẠT ĐỘNG 4: LUYỆN TẬP, VẬN DỤNG</a:t>
            </a:r>
            <a:endParaRPr lang="en-US" sz="2800">
              <a:solidFill>
                <a:srgbClr val="FF0000"/>
              </a:solidFill>
              <a:latin typeface="Times New Roman" pitchFamily="18" charset="0"/>
              <a:cs typeface="Times New Roman" pitchFamily="18" charset="0"/>
            </a:endParaRPr>
          </a:p>
        </p:txBody>
      </p:sp>
      <p:pic>
        <p:nvPicPr>
          <p:cNvPr id="61442" name="Picture 4"/>
          <p:cNvPicPr>
            <a:picLocks noChangeAspect="1"/>
          </p:cNvPicPr>
          <p:nvPr/>
        </p:nvPicPr>
        <p:blipFill>
          <a:blip r:embed="rId2"/>
          <a:srcRect/>
          <a:stretch>
            <a:fillRect/>
          </a:stretch>
        </p:blipFill>
        <p:spPr bwMode="auto">
          <a:xfrm>
            <a:off x="1550988" y="1131888"/>
            <a:ext cx="8929687" cy="5005387"/>
          </a:xfrm>
          <a:prstGeom prst="rect">
            <a:avLst/>
          </a:prstGeom>
          <a:noFill/>
          <a:ln w="9525">
            <a:noFill/>
            <a:miter lim="800000"/>
            <a:headEnd/>
            <a:tailEnd/>
          </a:ln>
        </p:spPr>
      </p:pic>
      <p:sp>
        <p:nvSpPr>
          <p:cNvPr id="61443" name="Rectangle 5"/>
          <p:cNvSpPr>
            <a:spLocks noChangeArrowheads="1"/>
          </p:cNvSpPr>
          <p:nvPr/>
        </p:nvSpPr>
        <p:spPr bwMode="auto">
          <a:xfrm>
            <a:off x="2092325" y="1741488"/>
            <a:ext cx="6219825" cy="3786187"/>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Sau trận bão, chân trời, ngấn bể sạch như một tấm kính lau hết mây, hết bụi. Mặt trời nhú lên dần dần, rồi lên cho kỳ hết. Tròn trĩnh, phúc hậu như lòng đỏ quả trứng thiên nhiên đầy đặn. Quả trứng hồng hào thăm thẳm và đường bệ đặt lên một mâm bạc đường kính mâm rộng bằng cả một cái chân trời màu ngọc trai nước biển ửng hồng. Y như một mâm lễ phẩm tiến ra từ trong bình minh để mừng cho sự trường thọ của tất cả những người chài lưới trên muôn thuở biển Đông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063" y="720725"/>
            <a:ext cx="10683875" cy="1865313"/>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b="1">
                <a:solidFill>
                  <a:schemeClr val="tx1"/>
                </a:solidFill>
                <a:latin typeface="Times New Roman" pitchFamily="18" charset="0"/>
                <a:cs typeface="Times New Roman" pitchFamily="18" charset="0"/>
              </a:rPr>
              <a:t>Câu 1:</a:t>
            </a:r>
            <a:r>
              <a:rPr lang="en-US" sz="3600">
                <a:solidFill>
                  <a:schemeClr val="tx1"/>
                </a:solidFill>
                <a:latin typeface="Times New Roman" pitchFamily="18" charset="0"/>
                <a:cs typeface="Times New Roman" pitchFamily="18" charset="0"/>
              </a:rPr>
              <a:t> Nêu phương thức biểu đạt chính của đoạn văn trên?</a:t>
            </a:r>
            <a:endParaRPr lang="en-US" sz="3200">
              <a:solidFill>
                <a:schemeClr val="tx1"/>
              </a:solidFill>
              <a:latin typeface="Times New Roman" pitchFamily="18" charset="0"/>
              <a:cs typeface="Times New Roman" pitchFamily="18" charset="0"/>
            </a:endParaRPr>
          </a:p>
        </p:txBody>
      </p:sp>
      <p:sp>
        <p:nvSpPr>
          <p:cNvPr id="5" name="Snip Diagonal Corner Rectangle 4"/>
          <p:cNvSpPr/>
          <p:nvPr/>
        </p:nvSpPr>
        <p:spPr>
          <a:xfrm>
            <a:off x="1257300" y="2828925"/>
            <a:ext cx="9594850" cy="1276350"/>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a:solidFill>
                  <a:srgbClr val="FFFFFF"/>
                </a:solidFill>
                <a:latin typeface="Times New Roman" pitchFamily="18" charset="0"/>
                <a:cs typeface="Times New Roman" pitchFamily="18" charset="0"/>
              </a:rPr>
              <a:t>Miêu tả.</a:t>
            </a:r>
            <a:endParaRPr lang="vi-VN" sz="3200" b="1">
              <a:solidFill>
                <a:srgbClr val="FFFFFF"/>
              </a:solidFill>
              <a:latin typeface="Tahoma" pitchFamily="34" charset="0"/>
              <a:cs typeface="Tahoma" pitchFamily="34" charset="0"/>
            </a:endParaRPr>
          </a:p>
        </p:txBody>
      </p:sp>
      <p:sp>
        <p:nvSpPr>
          <p:cNvPr id="6" name="Pentagon 5">
            <a:hlinkClick r:id="rId3" action="ppaction://hlinksldjump"/>
          </p:cNvPr>
          <p:cNvSpPr/>
          <p:nvPr/>
        </p:nvSpPr>
        <p:spPr>
          <a:xfrm flipH="1">
            <a:off x="8912225" y="5616575"/>
            <a:ext cx="3062288" cy="1001713"/>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a:solidFill>
                  <a:srgbClr val="2E75B6"/>
                </a:solidFill>
                <a:latin typeface="Tahoma" pitchFamily="34" charset="0"/>
                <a:cs typeface="Tahoma" pitchFamily="34" charset="0"/>
              </a:rPr>
              <a:t>QUAY VỀ</a:t>
            </a:r>
            <a:endParaRPr lang="vi-VN" sz="3200" b="1">
              <a:solidFill>
                <a:srgbClr val="2E75B6"/>
              </a:solidFill>
              <a:latin typeface="Tahoma" pitchFamily="34" charset="0"/>
              <a:cs typeface="Tahoma" pitchFamily="34" charset="0"/>
            </a:endParaRPr>
          </a:p>
        </p:txBody>
      </p:sp>
      <p:pic>
        <p:nvPicPr>
          <p:cNvPr id="2" name="Picture 1"/>
          <p:cNvPicPr>
            <a:picLocks noChangeAspect="1"/>
          </p:cNvPicPr>
          <p:nvPr/>
        </p:nvPicPr>
        <p:blipFill>
          <a:blip r:embed="rId4"/>
          <a:srcRect/>
          <a:stretch>
            <a:fillRect/>
          </a:stretch>
        </p:blipFill>
        <p:spPr bwMode="auto">
          <a:xfrm>
            <a:off x="0" y="479425"/>
            <a:ext cx="754063" cy="1044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063" y="696913"/>
            <a:ext cx="11341100" cy="1852612"/>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200" b="1">
                <a:solidFill>
                  <a:schemeClr val="tx1"/>
                </a:solidFill>
                <a:latin typeface="Times New Roman" pitchFamily="18" charset="0"/>
                <a:cs typeface="Times New Roman" pitchFamily="18" charset="0"/>
              </a:rPr>
              <a:t>Câu 2:</a:t>
            </a:r>
            <a:r>
              <a:rPr lang="en-US" sz="3200">
                <a:solidFill>
                  <a:schemeClr val="tx1"/>
                </a:solidFill>
                <a:latin typeface="Times New Roman" pitchFamily="18" charset="0"/>
                <a:cs typeface="Times New Roman" pitchFamily="18" charset="0"/>
              </a:rPr>
              <a:t> Chỉ ra phép tu từ nổi bật trong đoạn văn?</a:t>
            </a:r>
            <a:endParaRPr lang="en-US" sz="2800">
              <a:solidFill>
                <a:schemeClr val="tx1"/>
              </a:solidFill>
              <a:latin typeface="Times New Roman" pitchFamily="18" charset="0"/>
              <a:cs typeface="Times New Roman" pitchFamily="18" charset="0"/>
            </a:endParaRPr>
          </a:p>
        </p:txBody>
      </p:sp>
      <p:sp>
        <p:nvSpPr>
          <p:cNvPr id="5" name="Snip Diagonal Corner Rectangle 4"/>
          <p:cNvSpPr/>
          <p:nvPr/>
        </p:nvSpPr>
        <p:spPr>
          <a:xfrm>
            <a:off x="2882900" y="2784475"/>
            <a:ext cx="6696075" cy="1095375"/>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latin typeface="Times New Roman" panose="02020603050405020304" pitchFamily="18" charset="0"/>
                <a:ea typeface="Times New Roman" panose="02020603050405020304" pitchFamily="18" charset="0"/>
              </a:rPr>
              <a:t>So </a:t>
            </a:r>
            <a:r>
              <a:rPr lang="en-US" sz="4000" dirty="0" err="1">
                <a:latin typeface="Times New Roman" panose="02020603050405020304" pitchFamily="18" charset="0"/>
                <a:ea typeface="Times New Roman" panose="02020603050405020304" pitchFamily="18" charset="0"/>
              </a:rPr>
              <a:t>sánh</a:t>
            </a:r>
            <a:r>
              <a:rPr lang="en-US" sz="4000" dirty="0">
                <a:latin typeface="Times New Roman" panose="02020603050405020304" pitchFamily="18" charset="0"/>
                <a:ea typeface="Times New Roman" panose="02020603050405020304" pitchFamily="18" charset="0"/>
              </a:rPr>
              <a:t>.</a:t>
            </a:r>
            <a:endParaRPr lang="vi-VN" sz="40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rcRect/>
          <a:stretch>
            <a:fillRect/>
          </a:stretch>
        </p:blipFill>
        <p:spPr bwMode="auto">
          <a:xfrm>
            <a:off x="-88900" y="750888"/>
            <a:ext cx="935038" cy="1100137"/>
          </a:xfrm>
          <a:prstGeom prst="rect">
            <a:avLst/>
          </a:prstGeom>
          <a:noFill/>
          <a:ln w="9525">
            <a:noFill/>
            <a:miter lim="800000"/>
            <a:headEnd/>
            <a:tailEnd/>
          </a:ln>
        </p:spPr>
      </p:pic>
      <p:sp>
        <p:nvSpPr>
          <p:cNvPr id="8" name="Pentagon 7">
            <a:hlinkClick r:id="rId4" action="ppaction://hlinksldjump"/>
          </p:cNvPr>
          <p:cNvSpPr/>
          <p:nvPr/>
        </p:nvSpPr>
        <p:spPr>
          <a:xfrm flipH="1">
            <a:off x="8912225" y="5616575"/>
            <a:ext cx="3062288" cy="1001713"/>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a:solidFill>
                  <a:srgbClr val="2E75B6"/>
                </a:solidFill>
                <a:latin typeface="Tahoma" pitchFamily="34" charset="0"/>
                <a:cs typeface="Tahoma" pitchFamily="34" charset="0"/>
              </a:rPr>
              <a:t>QUAY VỀ</a:t>
            </a:r>
            <a:endParaRPr lang="vi-VN" sz="3200" b="1">
              <a:solidFill>
                <a:srgbClr val="2E75B6"/>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063" y="338138"/>
            <a:ext cx="11220450" cy="1603375"/>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200" b="1">
                <a:solidFill>
                  <a:schemeClr val="tx1"/>
                </a:solidFill>
                <a:latin typeface="Times New Roman" pitchFamily="18" charset="0"/>
                <a:cs typeface="Times New Roman" pitchFamily="18" charset="0"/>
              </a:rPr>
              <a:t>Câu 3:</a:t>
            </a:r>
            <a:r>
              <a:rPr lang="en-US" sz="3200">
                <a:solidFill>
                  <a:schemeClr val="tx1"/>
                </a:solidFill>
                <a:latin typeface="Times New Roman" pitchFamily="18" charset="0"/>
                <a:cs typeface="Times New Roman" pitchFamily="18" charset="0"/>
              </a:rPr>
              <a:t> Tác dụng của biện pháp tu từ đó?</a:t>
            </a:r>
            <a:endParaRPr lang="en-US" sz="2800">
              <a:solidFill>
                <a:schemeClr val="tx1"/>
              </a:solidFill>
              <a:latin typeface="Times New Roman" pitchFamily="18" charset="0"/>
              <a:cs typeface="Times New Roman" pitchFamily="18" charset="0"/>
            </a:endParaRPr>
          </a:p>
        </p:txBody>
      </p:sp>
      <p:sp>
        <p:nvSpPr>
          <p:cNvPr id="5" name="Snip Diagonal Corner Rectangle 4"/>
          <p:cNvSpPr/>
          <p:nvPr/>
        </p:nvSpPr>
        <p:spPr>
          <a:xfrm>
            <a:off x="1298575" y="2122488"/>
            <a:ext cx="9594850" cy="3313112"/>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a:solidFill>
                  <a:srgbClr val="FFFFFF"/>
                </a:solidFill>
                <a:latin typeface="Times New Roman" pitchFamily="18" charset="0"/>
                <a:cs typeface="Times New Roman" pitchFamily="18" charset="0"/>
              </a:rPr>
              <a:t>- Làm cho câu văn tả cảnh mặt trời mọc trên biển trở nên sinh động, hấp dẫn.</a:t>
            </a:r>
          </a:p>
          <a:p>
            <a:pPr>
              <a:spcAft>
                <a:spcPts val="750"/>
              </a:spcAft>
            </a:pPr>
            <a:r>
              <a:rPr lang="en-US" sz="2800">
                <a:solidFill>
                  <a:srgbClr val="FFFFFF"/>
                </a:solidFill>
                <a:latin typeface="Times New Roman" pitchFamily="18" charset="0"/>
                <a:cs typeface="Calibri" pitchFamily="34" charset="0"/>
              </a:rPr>
              <a:t>- </a:t>
            </a:r>
            <a:r>
              <a:rPr lang="vi-VN" sz="2800">
                <a:solidFill>
                  <a:srgbClr val="FFFFFF"/>
                </a:solidFill>
                <a:latin typeface="Times New Roman" pitchFamily="18" charset="0"/>
                <a:cs typeface="Calibri" pitchFamily="34" charset="0"/>
              </a:rPr>
              <a:t>Bức tranh rực rỡ, lộng lẫy</a:t>
            </a:r>
            <a:r>
              <a:rPr lang="en-US" sz="2800">
                <a:solidFill>
                  <a:srgbClr val="FFFFFF"/>
                </a:solidFill>
                <a:latin typeface="Times New Roman" pitchFamily="18" charset="0"/>
                <a:cs typeface="Calibri" pitchFamily="34" charset="0"/>
              </a:rPr>
              <a:t>, tráng lệ, kĩ vĩ</a:t>
            </a:r>
            <a:r>
              <a:rPr lang="vi-VN" sz="2800">
                <a:solidFill>
                  <a:srgbClr val="FFFFFF"/>
                </a:solidFill>
                <a:latin typeface="Times New Roman" pitchFamily="18" charset="0"/>
                <a:cs typeface="Calibri" pitchFamily="34" charset="0"/>
              </a:rPr>
              <a:t> về cảnh mặt tr</a:t>
            </a:r>
            <a:r>
              <a:rPr lang="en-US" sz="2800">
                <a:solidFill>
                  <a:srgbClr val="FFFFFF"/>
                </a:solidFill>
                <a:latin typeface="Times New Roman" pitchFamily="18" charset="0"/>
                <a:cs typeface="Calibri" pitchFamily="34" charset="0"/>
              </a:rPr>
              <a:t>ờ</a:t>
            </a:r>
            <a:r>
              <a:rPr lang="vi-VN" sz="2800">
                <a:solidFill>
                  <a:srgbClr val="FFFFFF"/>
                </a:solidFill>
                <a:latin typeface="Times New Roman" pitchFamily="18" charset="0"/>
                <a:cs typeface="Calibri" pitchFamily="34" charset="0"/>
              </a:rPr>
              <a:t>i mọc trên biển</a:t>
            </a:r>
            <a:r>
              <a:rPr lang="vi-VN" sz="2800">
                <a:solidFill>
                  <a:srgbClr val="FFFFFF"/>
                </a:solidFill>
                <a:cs typeface="Calibri" pitchFamily="34" charset="0"/>
              </a:rPr>
              <a:t>;</a:t>
            </a:r>
            <a:endParaRPr lang="en-US" sz="2800">
              <a:solidFill>
                <a:srgbClr val="FFFFFF"/>
              </a:solidFill>
              <a:latin typeface="Times New Roman" pitchFamily="18" charset="0"/>
              <a:cs typeface="Calibri" pitchFamily="34" charset="0"/>
            </a:endParaRPr>
          </a:p>
          <a:p>
            <a:pPr>
              <a:spcAft>
                <a:spcPts val="750"/>
              </a:spcAft>
            </a:pPr>
            <a:r>
              <a:rPr lang="en-US" sz="2800">
                <a:solidFill>
                  <a:srgbClr val="FFFFFF"/>
                </a:solidFill>
                <a:latin typeface="Times New Roman" pitchFamily="18" charset="0"/>
                <a:cs typeface="Calibri" pitchFamily="34" charset="0"/>
              </a:rPr>
              <a:t>- Ngòi bút tài hoa, trí tưởng tượng bay bổng, tình yêu thiên nhiên, yêu biển đảo quê hương của nhà văn Nguyễn Tuân.</a:t>
            </a:r>
          </a:p>
        </p:txBody>
      </p:sp>
      <p:pic>
        <p:nvPicPr>
          <p:cNvPr id="7" name="Picture 6"/>
          <p:cNvPicPr>
            <a:picLocks noChangeAspect="1"/>
          </p:cNvPicPr>
          <p:nvPr/>
        </p:nvPicPr>
        <p:blipFill>
          <a:blip r:embed="rId3"/>
          <a:srcRect/>
          <a:stretch>
            <a:fillRect/>
          </a:stretch>
        </p:blipFill>
        <p:spPr bwMode="auto">
          <a:xfrm>
            <a:off x="0" y="544513"/>
            <a:ext cx="957263" cy="1190625"/>
          </a:xfrm>
          <a:prstGeom prst="rect">
            <a:avLst/>
          </a:prstGeom>
          <a:noFill/>
          <a:ln w="9525">
            <a:noFill/>
            <a:miter lim="800000"/>
            <a:headEnd/>
            <a:tailEnd/>
          </a:ln>
        </p:spPr>
      </p:pic>
      <p:sp>
        <p:nvSpPr>
          <p:cNvPr id="8" name="Pentagon 7">
            <a:hlinkClick r:id="rId4" action="ppaction://hlinksldjump"/>
          </p:cNvPr>
          <p:cNvSpPr/>
          <p:nvPr/>
        </p:nvSpPr>
        <p:spPr>
          <a:xfrm flipH="1">
            <a:off x="8912225" y="5616575"/>
            <a:ext cx="3062288" cy="1001713"/>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a:solidFill>
                  <a:srgbClr val="2E75B6"/>
                </a:solidFill>
                <a:latin typeface="Tahoma" pitchFamily="34" charset="0"/>
                <a:cs typeface="Tahoma" pitchFamily="34" charset="0"/>
              </a:rPr>
              <a:t>QUAY VỀ</a:t>
            </a:r>
            <a:endParaRPr lang="vi-VN" sz="3200" b="1">
              <a:solidFill>
                <a:srgbClr val="2E75B6"/>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p:cNvPicPr>
            <a:picLocks noChangeAspect="1"/>
          </p:cNvPicPr>
          <p:nvPr/>
        </p:nvPicPr>
        <p:blipFill>
          <a:blip r:embed="rId2"/>
          <a:srcRect/>
          <a:stretch>
            <a:fillRect/>
          </a:stretch>
        </p:blipFill>
        <p:spPr bwMode="auto">
          <a:xfrm>
            <a:off x="0" y="0"/>
            <a:ext cx="12192000" cy="6823075"/>
          </a:xfrm>
          <a:prstGeom prst="rect">
            <a:avLst/>
          </a:prstGeom>
          <a:noFill/>
          <a:ln w="9525">
            <a:noFill/>
            <a:miter lim="800000"/>
            <a:headEnd/>
            <a:tailEnd/>
          </a:ln>
        </p:spPr>
      </p:pic>
      <p:sp>
        <p:nvSpPr>
          <p:cNvPr id="5" name="Rectangle 4"/>
          <p:cNvSpPr/>
          <p:nvPr/>
        </p:nvSpPr>
        <p:spPr>
          <a:xfrm>
            <a:off x="3683000" y="166688"/>
            <a:ext cx="7877175" cy="2308225"/>
          </a:xfrm>
          <a:prstGeom prst="rect">
            <a:avLst/>
          </a:prstGeom>
        </p:spPr>
        <p:txBody>
          <a:bodyPr>
            <a:spAutoFit/>
          </a:bodyPr>
          <a:lstStyle/>
          <a:p>
            <a:r>
              <a:rPr lang="en-US" sz="2400">
                <a:solidFill>
                  <a:srgbClr val="203864"/>
                </a:solidFill>
                <a:latin typeface="Times New Roman" pitchFamily="18" charset="0"/>
                <a:cs typeface="Times New Roman" pitchFamily="18" charset="0"/>
              </a:rPr>
              <a:t>Thế giới thật rộng lớn nhưng những bước chân của con người lại nhỏ bé. Nhưng con người lại luôn có ước mơ khám phá, tìm hiểu những nẻo đường, những chân trời mới,  và không phải ai cũng thực hiện ngay được. Văn học sẽ giúp chúng ta khám phá những chân trời mới, mở rộng tầm nhìn, để mỗi con người được hòa nhập mình với thế giới rộng lớn. </a:t>
            </a:r>
            <a:endParaRPr lang="en-US" sz="2400">
              <a:solidFill>
                <a:srgbClr val="203864"/>
              </a:solidFill>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063" y="696913"/>
            <a:ext cx="10683875" cy="2105025"/>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b="1">
                <a:solidFill>
                  <a:schemeClr val="tx1"/>
                </a:solidFill>
                <a:latin typeface="Times New Roman" pitchFamily="18" charset="0"/>
                <a:cs typeface="Times New Roman" pitchFamily="18" charset="0"/>
              </a:rPr>
              <a:t>Câu 4:</a:t>
            </a:r>
            <a:r>
              <a:rPr lang="en-US" sz="3600">
                <a:solidFill>
                  <a:schemeClr val="tx1"/>
                </a:solidFill>
                <a:latin typeface="Times New Roman" pitchFamily="18" charset="0"/>
                <a:cs typeface="Times New Roman" pitchFamily="18" charset="0"/>
              </a:rPr>
              <a:t> Tình cảm, cảm xúc của nhà văn với Cô Tô được bộc lộ bằng hình thức nào?</a:t>
            </a:r>
          </a:p>
        </p:txBody>
      </p:sp>
      <p:sp>
        <p:nvSpPr>
          <p:cNvPr id="5" name="Snip Diagonal Corner Rectangle 4"/>
          <p:cNvSpPr/>
          <p:nvPr/>
        </p:nvSpPr>
        <p:spPr>
          <a:xfrm>
            <a:off x="1298575" y="3157538"/>
            <a:ext cx="9594850" cy="1889125"/>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4400">
                <a:solidFill>
                  <a:srgbClr val="FFFFFF"/>
                </a:solidFill>
                <a:latin typeface="Times New Roman" pitchFamily="18" charset="0"/>
                <a:cs typeface="Times New Roman" pitchFamily="18" charset="0"/>
              </a:rPr>
              <a:t>Qua cảnh vật.</a:t>
            </a:r>
            <a:endParaRPr lang="vi-VN" sz="4400" b="1">
              <a:solidFill>
                <a:srgbClr val="FFFFFF"/>
              </a:solidFill>
              <a:latin typeface="Tahoma" pitchFamily="34" charset="0"/>
              <a:cs typeface="Tahoma" pitchFamily="34" charset="0"/>
            </a:endParaRPr>
          </a:p>
        </p:txBody>
      </p:sp>
      <p:pic>
        <p:nvPicPr>
          <p:cNvPr id="7" name="Picture 6"/>
          <p:cNvPicPr>
            <a:picLocks noChangeAspect="1"/>
          </p:cNvPicPr>
          <p:nvPr/>
        </p:nvPicPr>
        <p:blipFill>
          <a:blip r:embed="rId3"/>
          <a:srcRect/>
          <a:stretch>
            <a:fillRect/>
          </a:stretch>
        </p:blipFill>
        <p:spPr bwMode="auto">
          <a:xfrm>
            <a:off x="-88900" y="750888"/>
            <a:ext cx="933450" cy="1089025"/>
          </a:xfrm>
          <a:prstGeom prst="rect">
            <a:avLst/>
          </a:prstGeom>
          <a:noFill/>
          <a:ln w="9525">
            <a:noFill/>
            <a:miter lim="800000"/>
            <a:headEnd/>
            <a:tailEnd/>
          </a:ln>
        </p:spPr>
      </p:pic>
      <p:sp>
        <p:nvSpPr>
          <p:cNvPr id="8" name="Pentagon 7">
            <a:hlinkClick r:id="rId4" action="ppaction://hlinksldjump"/>
          </p:cNvPr>
          <p:cNvSpPr/>
          <p:nvPr/>
        </p:nvSpPr>
        <p:spPr>
          <a:xfrm flipH="1">
            <a:off x="8912225" y="5616575"/>
            <a:ext cx="3062288" cy="1001713"/>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a:solidFill>
                  <a:srgbClr val="2E75B6"/>
                </a:solidFill>
                <a:latin typeface="Tahoma" pitchFamily="34" charset="0"/>
                <a:cs typeface="Tahoma" pitchFamily="34" charset="0"/>
              </a:rPr>
              <a:t>QUAY VỀ</a:t>
            </a:r>
            <a:endParaRPr lang="vi-VN" sz="3200" b="1">
              <a:solidFill>
                <a:srgbClr val="2E75B6"/>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879475" y="322263"/>
            <a:ext cx="10682288" cy="2105025"/>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600" b="1">
                <a:solidFill>
                  <a:schemeClr val="tx1"/>
                </a:solidFill>
                <a:latin typeface="Times New Roman" pitchFamily="18" charset="0"/>
                <a:cs typeface="Times New Roman" pitchFamily="18" charset="0"/>
              </a:rPr>
              <a:t>Câu 5:</a:t>
            </a:r>
            <a:r>
              <a:rPr lang="en-US" sz="3600">
                <a:solidFill>
                  <a:schemeClr val="tx1"/>
                </a:solidFill>
                <a:latin typeface="Times New Roman" pitchFamily="18" charset="0"/>
                <a:cs typeface="Times New Roman" pitchFamily="18" charset="0"/>
              </a:rPr>
              <a:t> Thông điệp nào có ý nghĩa nhất với em qua đoạn văn trên? Vì sao?</a:t>
            </a:r>
            <a:endParaRPr lang="en-US" sz="3200">
              <a:solidFill>
                <a:schemeClr val="tx1"/>
              </a:solidFill>
              <a:latin typeface="Times New Roman" pitchFamily="18" charset="0"/>
              <a:cs typeface="Times New Roman" pitchFamily="18" charset="0"/>
            </a:endParaRPr>
          </a:p>
        </p:txBody>
      </p:sp>
      <p:sp>
        <p:nvSpPr>
          <p:cNvPr id="5" name="Snip Diagonal Corner Rectangle 4"/>
          <p:cNvSpPr/>
          <p:nvPr/>
        </p:nvSpPr>
        <p:spPr>
          <a:xfrm>
            <a:off x="1243013" y="2566988"/>
            <a:ext cx="9594850" cy="3049587"/>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a:solidFill>
                  <a:srgbClr val="FFFFFF"/>
                </a:solidFill>
                <a:latin typeface="Times New Roman" pitchFamily="18" charset="0"/>
                <a:cs typeface="Times New Roman" pitchFamily="18" charset="0"/>
              </a:rPr>
              <a:t>Hãy yêu và quan tâm giữ gìn biển đảo quê hương.</a:t>
            </a:r>
          </a:p>
          <a:p>
            <a:r>
              <a:rPr lang="en-US" sz="2400">
                <a:solidFill>
                  <a:srgbClr val="FFFFFF"/>
                </a:solidFill>
                <a:latin typeface="Times New Roman" pitchFamily="18" charset="0"/>
                <a:cs typeface="Times New Roman" pitchFamily="18" charset="0"/>
              </a:rPr>
              <a:t> Vì </a:t>
            </a:r>
          </a:p>
          <a:p>
            <a:r>
              <a:rPr lang="en-US" sz="2400">
                <a:solidFill>
                  <a:srgbClr val="FFFFFF"/>
                </a:solidFill>
                <a:latin typeface="Times New Roman" pitchFamily="18" charset="0"/>
                <a:cs typeface="Times New Roman" pitchFamily="18" charset="0"/>
              </a:rPr>
              <a:t>+ Biển đảo là một phần lãnh thổ thiêng liêng của đất nước.</a:t>
            </a:r>
          </a:p>
          <a:p>
            <a:r>
              <a:rPr lang="en-US" sz="2400">
                <a:solidFill>
                  <a:srgbClr val="FFFFFF"/>
                </a:solidFill>
                <a:latin typeface="Times New Roman" pitchFamily="18" charset="0"/>
                <a:cs typeface="Times New Roman" pitchFamily="18" charset="0"/>
              </a:rPr>
              <a:t>+ Biến và đảo có vai trò quan trọng đối với đất nước.</a:t>
            </a:r>
          </a:p>
          <a:p>
            <a:r>
              <a:rPr lang="en-US" sz="2400">
                <a:solidFill>
                  <a:srgbClr val="FFFFFF"/>
                </a:solidFill>
                <a:latin typeface="Times New Roman" pitchFamily="18" charset="0"/>
                <a:cs typeface="Times New Roman" pitchFamily="18" charset="0"/>
              </a:rPr>
              <a:t>+ Bao thế hệ cha ông đã dầy công gữi gìn, xây dựng, bám biển, làm giàu cho đất nước.</a:t>
            </a:r>
          </a:p>
        </p:txBody>
      </p:sp>
      <p:pic>
        <p:nvPicPr>
          <p:cNvPr id="7" name="Picture 6"/>
          <p:cNvPicPr>
            <a:picLocks noChangeAspect="1"/>
          </p:cNvPicPr>
          <p:nvPr/>
        </p:nvPicPr>
        <p:blipFill>
          <a:blip r:embed="rId3"/>
          <a:srcRect/>
          <a:stretch>
            <a:fillRect/>
          </a:stretch>
        </p:blipFill>
        <p:spPr bwMode="auto">
          <a:xfrm>
            <a:off x="-173038" y="942975"/>
            <a:ext cx="927101" cy="1247775"/>
          </a:xfrm>
          <a:prstGeom prst="rect">
            <a:avLst/>
          </a:prstGeom>
          <a:noFill/>
          <a:ln w="9525">
            <a:noFill/>
            <a:miter lim="800000"/>
            <a:headEnd/>
            <a:tailEnd/>
          </a:ln>
        </p:spPr>
      </p:pic>
      <p:sp>
        <p:nvSpPr>
          <p:cNvPr id="8" name="Pentagon 7">
            <a:hlinkClick r:id="rId4" action="ppaction://hlinksldjump"/>
          </p:cNvPr>
          <p:cNvSpPr/>
          <p:nvPr/>
        </p:nvSpPr>
        <p:spPr>
          <a:xfrm flipH="1">
            <a:off x="8897938" y="5776913"/>
            <a:ext cx="3062287" cy="1001712"/>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a:solidFill>
                  <a:srgbClr val="2E75B6"/>
                </a:solidFill>
                <a:latin typeface="Tahoma" pitchFamily="34" charset="0"/>
                <a:cs typeface="Tahoma" pitchFamily="34" charset="0"/>
              </a:rPr>
              <a:t>QUAY VỀ</a:t>
            </a:r>
            <a:endParaRPr lang="vi-VN" sz="3200" b="1">
              <a:solidFill>
                <a:srgbClr val="2E75B6"/>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3" name="Rectangle 2"/>
          <p:cNvSpPr>
            <a:spLocks noChangeArrowheads="1"/>
          </p:cNvSpPr>
          <p:nvPr/>
        </p:nvSpPr>
        <p:spPr bwMode="auto">
          <a:xfrm>
            <a:off x="471488" y="965200"/>
            <a:ext cx="10752137" cy="954088"/>
          </a:xfrm>
          <a:prstGeom prst="rect">
            <a:avLst/>
          </a:prstGeom>
          <a:noFill/>
          <a:ln w="9525">
            <a:noFill/>
            <a:miter lim="800000"/>
            <a:headEnd/>
            <a:tailEnd/>
          </a:ln>
        </p:spPr>
        <p:txBody>
          <a:bodyPr>
            <a:spAutoFit/>
          </a:bodyPr>
          <a:lstStyle/>
          <a:p>
            <a:r>
              <a:rPr lang="en-US" sz="2800" b="1">
                <a:latin typeface="Times New Roman" pitchFamily="18" charset="0"/>
                <a:cs typeface="Times New Roman" pitchFamily="18" charset="0"/>
              </a:rPr>
              <a:t>Câu 1. </a:t>
            </a:r>
            <a:r>
              <a:rPr lang="en-US" sz="2800">
                <a:latin typeface="Times New Roman" pitchFamily="18" charset="0"/>
                <a:cs typeface="Times New Roman" pitchFamily="18" charset="0"/>
              </a:rPr>
              <a:t>Ở tiết học trước, trong phần thực hành tiếng Việt, em đã được học các biện pháp tu từ nào? Hãy kể tên. </a:t>
            </a:r>
            <a:endParaRPr lang="en-US" sz="2800">
              <a:latin typeface="Calibri" pitchFamily="34" charset="0"/>
            </a:endParaRPr>
          </a:p>
        </p:txBody>
      </p:sp>
      <p:sp>
        <p:nvSpPr>
          <p:cNvPr id="6" name="Rectangle 5"/>
          <p:cNvSpPr>
            <a:spLocks noChangeArrowheads="1"/>
          </p:cNvSpPr>
          <p:nvPr/>
        </p:nvSpPr>
        <p:spPr bwMode="auto">
          <a:xfrm>
            <a:off x="430213" y="1851025"/>
            <a:ext cx="10499725" cy="522288"/>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Câu 2. </a:t>
            </a:r>
            <a:r>
              <a:rPr lang="en-US" sz="2800">
                <a:latin typeface="Times New Roman" pitchFamily="18" charset="0"/>
                <a:cs typeface="Times New Roman" pitchFamily="18" charset="0"/>
              </a:rPr>
              <a:t>Hãy nối các từ ở cột A với các khái niệm ở cột B ở cho phù hợp </a:t>
            </a:r>
            <a:endParaRPr lang="en-US" sz="2800">
              <a:latin typeface="Calibri" pitchFamily="34" charset="0"/>
            </a:endParaRPr>
          </a:p>
        </p:txBody>
      </p:sp>
      <p:graphicFrame>
        <p:nvGraphicFramePr>
          <p:cNvPr id="8" name="Table 7"/>
          <p:cNvGraphicFramePr>
            <a:graphicFrameLocks noGrp="1"/>
          </p:cNvGraphicFramePr>
          <p:nvPr/>
        </p:nvGraphicFramePr>
        <p:xfrm>
          <a:off x="815975" y="2543175"/>
          <a:ext cx="10113963" cy="4175760"/>
        </p:xfrm>
        <a:graphic>
          <a:graphicData uri="http://schemas.openxmlformats.org/drawingml/2006/table">
            <a:tbl>
              <a:tblPr/>
              <a:tblGrid>
                <a:gridCol w="3141663"/>
                <a:gridCol w="6972300"/>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r>
              <a:tr h="371475">
                <a:tc>
                  <a:txBody>
                    <a:body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 Ẩn dụ</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Đối chiếu sự vật hiện tượng này với sự vật hiện tượng khác dựa trên nét tương đồng,đề làm tăng sức gợi hình, gợi cảm cho sự diện đạt.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r h="371475">
                <a:tc>
                  <a:txBody>
                    <a:body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 Hoán dụ</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Gọi tên sự vật hiện tượng này bằng tên sự vật hiện tượng khác dựa trên nét tương đồng.</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r h="371475">
                <a:tc>
                  <a:txBody>
                    <a:body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 So sánh</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Gọi tên sự vật hiện tượng này bằng tên sự vật hiện tượng khác dựa trên nét tương đồng.</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r h="371475">
                <a:tc>
                  <a:txBody>
                    <a:body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 Nhân hóa</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là biện pháp tu từ gán thuộc tính của người cho những sự vật không phải là người để làm tăng sức gợi hình gợi cảm cho sự diễn đạt</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bl>
          </a:graphicData>
        </a:graphic>
      </p:graphicFrame>
      <p:sp>
        <p:nvSpPr>
          <p:cNvPr id="67608" name="Rectangle 8"/>
          <p:cNvSpPr>
            <a:spLocks noChangeArrowheads="1"/>
          </p:cNvSpPr>
          <p:nvPr/>
        </p:nvSpPr>
        <p:spPr bwMode="auto">
          <a:xfrm>
            <a:off x="471488" y="506413"/>
            <a:ext cx="4332287" cy="461962"/>
          </a:xfrm>
          <a:prstGeom prst="rect">
            <a:avLst/>
          </a:prstGeom>
          <a:noFill/>
          <a:ln w="9525">
            <a:noFill/>
            <a:miter lim="800000"/>
            <a:headEnd/>
            <a:tailEnd/>
          </a:ln>
        </p:spPr>
        <p:txBody>
          <a:bodyPr wrap="none">
            <a:spAutoFit/>
          </a:bodyPr>
          <a:lstStyle/>
          <a:p>
            <a:r>
              <a:rPr lang="pt-BR" sz="2400" b="1">
                <a:solidFill>
                  <a:srgbClr val="002060"/>
                </a:solidFill>
                <a:latin typeface="Times New Roman" pitchFamily="18" charset="0"/>
                <a:ea typeface="MS Mincho" pitchFamily="49" charset="-128"/>
              </a:rPr>
              <a:t>HOẠT ĐỘNG 1: KHỞI ĐỘNG</a:t>
            </a:r>
            <a:endParaRPr lang="en-US" sz="2400">
              <a:solidFill>
                <a:srgbClr val="002060"/>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68610" name="Rectangle 3"/>
          <p:cNvSpPr>
            <a:spLocks noChangeArrowheads="1"/>
          </p:cNvSpPr>
          <p:nvPr/>
        </p:nvSpPr>
        <p:spPr bwMode="auto">
          <a:xfrm>
            <a:off x="2652713" y="635000"/>
            <a:ext cx="6997700" cy="461963"/>
          </a:xfrm>
          <a:prstGeom prst="rect">
            <a:avLst/>
          </a:prstGeom>
          <a:noFill/>
          <a:ln w="9525">
            <a:noFill/>
            <a:miter lim="800000"/>
            <a:headEnd/>
            <a:tailEnd/>
          </a:ln>
        </p:spPr>
        <p:txBody>
          <a:bodyPr wrap="none">
            <a:spAutoFit/>
          </a:bodyPr>
          <a:lstStyle/>
          <a:p>
            <a:pPr algn="just">
              <a:tabLst>
                <a:tab pos="2109788" algn="l"/>
              </a:tabLst>
            </a:pPr>
            <a:r>
              <a:rPr lang="pt-BR" sz="2400" b="1">
                <a:solidFill>
                  <a:srgbClr val="002060"/>
                </a:solidFill>
                <a:latin typeface="Times New Roman" pitchFamily="18" charset="0"/>
                <a:ea typeface="MS Mincho" pitchFamily="49" charset="-128"/>
              </a:rPr>
              <a:t>HOẠT ĐỘNG 2: ÔN TẬP CỦNG CỐ KIẾN THỨC</a:t>
            </a:r>
            <a:endParaRPr lang="en-US" sz="2400">
              <a:solidFill>
                <a:srgbClr val="002060"/>
              </a:solidFill>
              <a:latin typeface="Times New Roman" pitchFamily="18" charset="0"/>
              <a:cs typeface="Times New Roman" pitchFamily="18" charset="0"/>
            </a:endParaRPr>
          </a:p>
        </p:txBody>
      </p:sp>
      <p:sp>
        <p:nvSpPr>
          <p:cNvPr id="68611" name="Rectangle 4"/>
          <p:cNvSpPr>
            <a:spLocks noChangeArrowheads="1"/>
          </p:cNvSpPr>
          <p:nvPr/>
        </p:nvSpPr>
        <p:spPr bwMode="auto">
          <a:xfrm>
            <a:off x="447675" y="1358900"/>
            <a:ext cx="3216275" cy="522288"/>
          </a:xfrm>
          <a:prstGeom prst="rect">
            <a:avLst/>
          </a:prstGeom>
          <a:noFill/>
          <a:ln w="9525">
            <a:noFill/>
            <a:miter lim="800000"/>
            <a:headEnd/>
            <a:tailEnd/>
          </a:ln>
        </p:spPr>
        <p:txBody>
          <a:bodyPr wrap="none">
            <a:spAutoFit/>
          </a:bodyPr>
          <a:lstStyle/>
          <a:p>
            <a:pPr algn="just"/>
            <a:r>
              <a:rPr lang="vi-VN" sz="2800" b="1">
                <a:latin typeface="Times New Roman" pitchFamily="18" charset="0"/>
                <a:cs typeface="Calibri" pitchFamily="34" charset="0"/>
              </a:rPr>
              <a:t>I.</a:t>
            </a:r>
            <a:r>
              <a:rPr lang="en-US" sz="2800" b="1">
                <a:latin typeface="Times New Roman" pitchFamily="18" charset="0"/>
                <a:cs typeface="Calibri" pitchFamily="34" charset="0"/>
              </a:rPr>
              <a:t> Nhắc lại lí thuyết.</a:t>
            </a:r>
            <a:endParaRPr lang="en-US" sz="2800">
              <a:latin typeface="Times New Roman" pitchFamily="18" charset="0"/>
              <a:cs typeface="Calibri" pitchFamily="34" charset="0"/>
            </a:endParaRPr>
          </a:p>
        </p:txBody>
      </p:sp>
      <p:grpSp>
        <p:nvGrpSpPr>
          <p:cNvPr id="9" name="Group 8"/>
          <p:cNvGrpSpPr>
            <a:grpSpLocks/>
          </p:cNvGrpSpPr>
          <p:nvPr/>
        </p:nvGrpSpPr>
        <p:grpSpPr bwMode="auto">
          <a:xfrm>
            <a:off x="2055813" y="1198563"/>
            <a:ext cx="8124825" cy="1901825"/>
            <a:chOff x="2033459" y="2682744"/>
            <a:chExt cx="8125081" cy="1494345"/>
          </a:xfrm>
        </p:grpSpPr>
        <p:sp>
          <p:nvSpPr>
            <p:cNvPr id="10" name="Freeform 9"/>
            <p:cNvSpPr/>
            <p:nvPr/>
          </p:nvSpPr>
          <p:spPr>
            <a:xfrm>
              <a:off x="6095999" y="3298943"/>
              <a:ext cx="3144937" cy="259452"/>
            </a:xfrm>
            <a:custGeom>
              <a:avLst/>
              <a:gdLst/>
              <a:ahLst/>
              <a:cxnLst/>
              <a:rect l="0" t="0" r="0" b="0"/>
              <a:pathLst>
                <a:path>
                  <a:moveTo>
                    <a:pt x="0" y="0"/>
                  </a:moveTo>
                  <a:lnTo>
                    <a:pt x="0" y="129833"/>
                  </a:lnTo>
                  <a:lnTo>
                    <a:pt x="3144281" y="129833"/>
                  </a:lnTo>
                  <a:lnTo>
                    <a:pt x="3144281" y="259667"/>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1" name="Freeform 10"/>
            <p:cNvSpPr/>
            <p:nvPr/>
          </p:nvSpPr>
          <p:spPr>
            <a:xfrm>
              <a:off x="6095999" y="3298943"/>
              <a:ext cx="1047783" cy="259452"/>
            </a:xfrm>
            <a:custGeom>
              <a:avLst/>
              <a:gdLst/>
              <a:ahLst/>
              <a:cxnLst/>
              <a:rect l="0" t="0" r="0" b="0"/>
              <a:pathLst>
                <a:path>
                  <a:moveTo>
                    <a:pt x="0" y="0"/>
                  </a:moveTo>
                  <a:lnTo>
                    <a:pt x="0" y="129833"/>
                  </a:lnTo>
                  <a:lnTo>
                    <a:pt x="1048093" y="129833"/>
                  </a:lnTo>
                  <a:lnTo>
                    <a:pt x="1048093" y="259667"/>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2" name="Freeform 11"/>
            <p:cNvSpPr/>
            <p:nvPr/>
          </p:nvSpPr>
          <p:spPr>
            <a:xfrm>
              <a:off x="5048216" y="3298943"/>
              <a:ext cx="1047783" cy="259452"/>
            </a:xfrm>
            <a:custGeom>
              <a:avLst/>
              <a:gdLst/>
              <a:ahLst/>
              <a:cxnLst/>
              <a:rect l="0" t="0" r="0" b="0"/>
              <a:pathLst>
                <a:path>
                  <a:moveTo>
                    <a:pt x="1048093" y="0"/>
                  </a:moveTo>
                  <a:lnTo>
                    <a:pt x="1048093" y="129833"/>
                  </a:lnTo>
                  <a:lnTo>
                    <a:pt x="0" y="129833"/>
                  </a:lnTo>
                  <a:lnTo>
                    <a:pt x="0" y="259667"/>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3" name="Freeform 12"/>
            <p:cNvSpPr/>
            <p:nvPr/>
          </p:nvSpPr>
          <p:spPr>
            <a:xfrm>
              <a:off x="2951063" y="3298943"/>
              <a:ext cx="3144936" cy="259452"/>
            </a:xfrm>
            <a:custGeom>
              <a:avLst/>
              <a:gdLst/>
              <a:ahLst/>
              <a:cxnLst/>
              <a:rect l="0" t="0" r="0" b="0"/>
              <a:pathLst>
                <a:path>
                  <a:moveTo>
                    <a:pt x="3144281" y="0"/>
                  </a:moveTo>
                  <a:lnTo>
                    <a:pt x="3144281" y="129833"/>
                  </a:lnTo>
                  <a:lnTo>
                    <a:pt x="0" y="129833"/>
                  </a:lnTo>
                  <a:lnTo>
                    <a:pt x="0" y="259667"/>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648199" y="2682744"/>
              <a:ext cx="2895602" cy="616420"/>
            </a:xfrm>
            <a:custGeom>
              <a:avLst/>
              <a:gdLst>
                <a:gd name="connsiteX0" fmla="*/ 0 w 1836519"/>
                <a:gd name="connsiteY0" fmla="*/ 0 h 618256"/>
                <a:gd name="connsiteX1" fmla="*/ 1836519 w 1836519"/>
                <a:gd name="connsiteY1" fmla="*/ 0 h 618256"/>
                <a:gd name="connsiteX2" fmla="*/ 1836519 w 1836519"/>
                <a:gd name="connsiteY2" fmla="*/ 618256 h 618256"/>
                <a:gd name="connsiteX3" fmla="*/ 0 w 1836519"/>
                <a:gd name="connsiteY3" fmla="*/ 618256 h 618256"/>
                <a:gd name="connsiteX4" fmla="*/ 0 w 1836519"/>
                <a:gd name="connsiteY4" fmla="*/ 0 h 61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519" h="618256">
                  <a:moveTo>
                    <a:pt x="0" y="0"/>
                  </a:moveTo>
                  <a:lnTo>
                    <a:pt x="1836519" y="0"/>
                  </a:lnTo>
                  <a:lnTo>
                    <a:pt x="1836519" y="618256"/>
                  </a:lnTo>
                  <a:lnTo>
                    <a:pt x="0" y="618256"/>
                  </a:lnTo>
                  <a:lnTo>
                    <a:pt x="0" y="0"/>
                  </a:lnTo>
                  <a:close/>
                </a:path>
              </a:pathLst>
            </a:custGeom>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endParaRPr lang="en-US" sz="2800" dirty="0">
                <a:latin typeface="Times New Roman" panose="02020603050405020304" pitchFamily="18" charset="0"/>
                <a:cs typeface="Times New Roman" panose="02020603050405020304" pitchFamily="18" charset="0"/>
              </a:endParaRPr>
            </a:p>
          </p:txBody>
        </p:sp>
        <p:sp>
          <p:nvSpPr>
            <p:cNvPr id="15" name="Freeform 14"/>
            <p:cNvSpPr/>
            <p:nvPr/>
          </p:nvSpPr>
          <p:spPr>
            <a:xfrm>
              <a:off x="2033459" y="3558833"/>
              <a:ext cx="1836519" cy="618256"/>
            </a:xfrm>
            <a:custGeom>
              <a:avLst/>
              <a:gdLst>
                <a:gd name="connsiteX0" fmla="*/ 0 w 1836519"/>
                <a:gd name="connsiteY0" fmla="*/ 0 h 618256"/>
                <a:gd name="connsiteX1" fmla="*/ 1836519 w 1836519"/>
                <a:gd name="connsiteY1" fmla="*/ 0 h 618256"/>
                <a:gd name="connsiteX2" fmla="*/ 1836519 w 1836519"/>
                <a:gd name="connsiteY2" fmla="*/ 618256 h 618256"/>
                <a:gd name="connsiteX3" fmla="*/ 0 w 1836519"/>
                <a:gd name="connsiteY3" fmla="*/ 618256 h 618256"/>
                <a:gd name="connsiteX4" fmla="*/ 0 w 1836519"/>
                <a:gd name="connsiteY4" fmla="*/ 0 h 61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519" h="618256">
                  <a:moveTo>
                    <a:pt x="0" y="0"/>
                  </a:moveTo>
                  <a:lnTo>
                    <a:pt x="1836519" y="0"/>
                  </a:lnTo>
                  <a:lnTo>
                    <a:pt x="1836519" y="618256"/>
                  </a:lnTo>
                  <a:lnTo>
                    <a:pt x="0" y="61825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a:latin typeface="Times New Roman" panose="02020603050405020304" pitchFamily="18" charset="0"/>
                  <a:cs typeface="Times New Roman" panose="02020603050405020304" pitchFamily="18" charset="0"/>
                </a:rPr>
                <a:t>So </a:t>
              </a:r>
              <a:r>
                <a:rPr lang="en-US" sz="2800" dirty="0" err="1">
                  <a:latin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cs typeface="Times New Roman" panose="02020603050405020304" pitchFamily="18" charset="0"/>
                </a:rPr>
                <a:t>.</a:t>
              </a:r>
            </a:p>
          </p:txBody>
        </p:sp>
        <p:sp>
          <p:nvSpPr>
            <p:cNvPr id="16" name="Freeform 15"/>
            <p:cNvSpPr/>
            <p:nvPr/>
          </p:nvSpPr>
          <p:spPr>
            <a:xfrm>
              <a:off x="4129646" y="3558833"/>
              <a:ext cx="1836519" cy="618256"/>
            </a:xfrm>
            <a:custGeom>
              <a:avLst/>
              <a:gdLst>
                <a:gd name="connsiteX0" fmla="*/ 0 w 1836519"/>
                <a:gd name="connsiteY0" fmla="*/ 0 h 618256"/>
                <a:gd name="connsiteX1" fmla="*/ 1836519 w 1836519"/>
                <a:gd name="connsiteY1" fmla="*/ 0 h 618256"/>
                <a:gd name="connsiteX2" fmla="*/ 1836519 w 1836519"/>
                <a:gd name="connsiteY2" fmla="*/ 618256 h 618256"/>
                <a:gd name="connsiteX3" fmla="*/ 0 w 1836519"/>
                <a:gd name="connsiteY3" fmla="*/ 618256 h 618256"/>
                <a:gd name="connsiteX4" fmla="*/ 0 w 1836519"/>
                <a:gd name="connsiteY4" fmla="*/ 0 h 61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519" h="618256">
                  <a:moveTo>
                    <a:pt x="0" y="0"/>
                  </a:moveTo>
                  <a:lnTo>
                    <a:pt x="1836519" y="0"/>
                  </a:lnTo>
                  <a:lnTo>
                    <a:pt x="1836519" y="618256"/>
                  </a:lnTo>
                  <a:lnTo>
                    <a:pt x="0" y="61825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endParaRPr lang="en-US" sz="2800" dirty="0">
                <a:latin typeface="Times New Roman" panose="02020603050405020304" pitchFamily="18" charset="0"/>
                <a:cs typeface="Times New Roman" panose="02020603050405020304" pitchFamily="18" charset="0"/>
              </a:endParaRPr>
            </a:p>
          </p:txBody>
        </p:sp>
        <p:sp>
          <p:nvSpPr>
            <p:cNvPr id="17" name="Freeform 16"/>
            <p:cNvSpPr/>
            <p:nvPr/>
          </p:nvSpPr>
          <p:spPr>
            <a:xfrm>
              <a:off x="6225833" y="3558833"/>
              <a:ext cx="1836519" cy="618256"/>
            </a:xfrm>
            <a:custGeom>
              <a:avLst/>
              <a:gdLst>
                <a:gd name="connsiteX0" fmla="*/ 0 w 1836519"/>
                <a:gd name="connsiteY0" fmla="*/ 0 h 618256"/>
                <a:gd name="connsiteX1" fmla="*/ 1836519 w 1836519"/>
                <a:gd name="connsiteY1" fmla="*/ 0 h 618256"/>
                <a:gd name="connsiteX2" fmla="*/ 1836519 w 1836519"/>
                <a:gd name="connsiteY2" fmla="*/ 618256 h 618256"/>
                <a:gd name="connsiteX3" fmla="*/ 0 w 1836519"/>
                <a:gd name="connsiteY3" fmla="*/ 618256 h 618256"/>
                <a:gd name="connsiteX4" fmla="*/ 0 w 1836519"/>
                <a:gd name="connsiteY4" fmla="*/ 0 h 61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519" h="618256">
                  <a:moveTo>
                    <a:pt x="0" y="0"/>
                  </a:moveTo>
                  <a:lnTo>
                    <a:pt x="1836519" y="0"/>
                  </a:lnTo>
                  <a:lnTo>
                    <a:pt x="1836519" y="618256"/>
                  </a:lnTo>
                  <a:lnTo>
                    <a:pt x="0" y="61825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a:t>
              </a:r>
            </a:p>
          </p:txBody>
        </p:sp>
        <p:sp>
          <p:nvSpPr>
            <p:cNvPr id="18" name="Freeform 17"/>
            <p:cNvSpPr/>
            <p:nvPr/>
          </p:nvSpPr>
          <p:spPr>
            <a:xfrm>
              <a:off x="8322021" y="3558833"/>
              <a:ext cx="1836519" cy="618256"/>
            </a:xfrm>
            <a:custGeom>
              <a:avLst/>
              <a:gdLst>
                <a:gd name="connsiteX0" fmla="*/ 0 w 1836519"/>
                <a:gd name="connsiteY0" fmla="*/ 0 h 618256"/>
                <a:gd name="connsiteX1" fmla="*/ 1836519 w 1836519"/>
                <a:gd name="connsiteY1" fmla="*/ 0 h 618256"/>
                <a:gd name="connsiteX2" fmla="*/ 1836519 w 1836519"/>
                <a:gd name="connsiteY2" fmla="*/ 618256 h 618256"/>
                <a:gd name="connsiteX3" fmla="*/ 0 w 1836519"/>
                <a:gd name="connsiteY3" fmla="*/ 618256 h 618256"/>
                <a:gd name="connsiteX4" fmla="*/ 0 w 1836519"/>
                <a:gd name="connsiteY4" fmla="*/ 0 h 61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6519" h="618256">
                  <a:moveTo>
                    <a:pt x="0" y="0"/>
                  </a:moveTo>
                  <a:lnTo>
                    <a:pt x="1836519" y="0"/>
                  </a:lnTo>
                  <a:lnTo>
                    <a:pt x="1836519" y="618256"/>
                  </a:lnTo>
                  <a:lnTo>
                    <a:pt x="0" y="61825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Hoán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a:t>
              </a:r>
            </a:p>
          </p:txBody>
        </p:sp>
      </p:grpSp>
      <p:grpSp>
        <p:nvGrpSpPr>
          <p:cNvPr id="22" name="Group 21"/>
          <p:cNvGrpSpPr>
            <a:grpSpLocks/>
          </p:cNvGrpSpPr>
          <p:nvPr/>
        </p:nvGrpSpPr>
        <p:grpSpPr bwMode="auto">
          <a:xfrm>
            <a:off x="1890713" y="3249613"/>
            <a:ext cx="8161337" cy="2479675"/>
            <a:chOff x="1536523" y="3499133"/>
            <a:chExt cx="8162190" cy="2479326"/>
          </a:xfrm>
        </p:grpSpPr>
        <p:sp>
          <p:nvSpPr>
            <p:cNvPr id="23" name="Freeform 22"/>
            <p:cNvSpPr/>
            <p:nvPr/>
          </p:nvSpPr>
          <p:spPr>
            <a:xfrm>
              <a:off x="1536523" y="4296655"/>
              <a:ext cx="2135625" cy="1067812"/>
            </a:xfrm>
            <a:custGeom>
              <a:avLst/>
              <a:gdLst>
                <a:gd name="connsiteX0" fmla="*/ 0 w 2135625"/>
                <a:gd name="connsiteY0" fmla="*/ 106781 h 1067812"/>
                <a:gd name="connsiteX1" fmla="*/ 106781 w 2135625"/>
                <a:gd name="connsiteY1" fmla="*/ 0 h 1067812"/>
                <a:gd name="connsiteX2" fmla="*/ 2028844 w 2135625"/>
                <a:gd name="connsiteY2" fmla="*/ 0 h 1067812"/>
                <a:gd name="connsiteX3" fmla="*/ 2135625 w 2135625"/>
                <a:gd name="connsiteY3" fmla="*/ 106781 h 1067812"/>
                <a:gd name="connsiteX4" fmla="*/ 2135625 w 2135625"/>
                <a:gd name="connsiteY4" fmla="*/ 961031 h 1067812"/>
                <a:gd name="connsiteX5" fmla="*/ 2028844 w 2135625"/>
                <a:gd name="connsiteY5" fmla="*/ 1067812 h 1067812"/>
                <a:gd name="connsiteX6" fmla="*/ 106781 w 2135625"/>
                <a:gd name="connsiteY6" fmla="*/ 1067812 h 1067812"/>
                <a:gd name="connsiteX7" fmla="*/ 0 w 2135625"/>
                <a:gd name="connsiteY7" fmla="*/ 961031 h 1067812"/>
                <a:gd name="connsiteX8" fmla="*/ 0 w 2135625"/>
                <a:gd name="connsiteY8" fmla="*/ 106781 h 106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625" h="1067812">
                  <a:moveTo>
                    <a:pt x="0" y="106781"/>
                  </a:moveTo>
                  <a:cubicBezTo>
                    <a:pt x="0" y="47807"/>
                    <a:pt x="47807" y="0"/>
                    <a:pt x="106781" y="0"/>
                  </a:cubicBezTo>
                  <a:lnTo>
                    <a:pt x="2028844" y="0"/>
                  </a:lnTo>
                  <a:cubicBezTo>
                    <a:pt x="2087818" y="0"/>
                    <a:pt x="2135625" y="47807"/>
                    <a:pt x="2135625" y="106781"/>
                  </a:cubicBezTo>
                  <a:lnTo>
                    <a:pt x="2135625" y="961031"/>
                  </a:lnTo>
                  <a:cubicBezTo>
                    <a:pt x="2135625" y="1020005"/>
                    <a:pt x="2087818" y="1067812"/>
                    <a:pt x="2028844" y="1067812"/>
                  </a:cubicBezTo>
                  <a:lnTo>
                    <a:pt x="106781" y="1067812"/>
                  </a:lnTo>
                  <a:cubicBezTo>
                    <a:pt x="47807" y="1067812"/>
                    <a:pt x="0" y="1020005"/>
                    <a:pt x="0" y="961031"/>
                  </a:cubicBezTo>
                  <a:lnTo>
                    <a:pt x="0" y="1067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46515" tIns="46515" rIns="46515" bIns="46515"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a:t>
              </a:r>
              <a:r>
                <a:rPr lang="en-US" sz="2400" dirty="0">
                  <a:latin typeface="Times New Roman" panose="02020603050405020304" pitchFamily="18" charset="0"/>
                  <a:cs typeface="Times New Roman" panose="02020603050405020304" pitchFamily="18" charset="0"/>
                </a:rPr>
                <a:t>:</a:t>
              </a:r>
            </a:p>
          </p:txBody>
        </p:sp>
        <p:sp>
          <p:nvSpPr>
            <p:cNvPr id="24" name="Freeform 23"/>
            <p:cNvSpPr/>
            <p:nvPr/>
          </p:nvSpPr>
          <p:spPr>
            <a:xfrm rot="19457599">
              <a:off x="3573498" y="4495943"/>
              <a:ext cx="1051035" cy="55554"/>
            </a:xfrm>
            <a:custGeom>
              <a:avLst/>
              <a:gdLst>
                <a:gd name="connsiteX0" fmla="*/ 0 w 1052012"/>
                <a:gd name="connsiteY0" fmla="*/ 27746 h 55492"/>
                <a:gd name="connsiteX1" fmla="*/ 1052012 w 1052012"/>
                <a:gd name="connsiteY1" fmla="*/ 27746 h 55492"/>
              </a:gdLst>
              <a:ahLst/>
              <a:cxnLst>
                <a:cxn ang="0">
                  <a:pos x="connsiteX0" y="connsiteY0"/>
                </a:cxn>
                <a:cxn ang="0">
                  <a:pos x="connsiteX1" y="connsiteY1"/>
                </a:cxn>
              </a:cxnLst>
              <a:rect l="l" t="t" r="r" b="b"/>
              <a:pathLst>
                <a:path w="1052012" h="55492">
                  <a:moveTo>
                    <a:pt x="0" y="27746"/>
                  </a:moveTo>
                  <a:lnTo>
                    <a:pt x="1052012" y="2774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512406" tIns="1446" rIns="512406" bIns="1445" spcCol="1270" anchor="ctr"/>
            <a:lstStyle/>
            <a:p>
              <a:pPr algn="ctr" defTabSz="222250" fontAlgn="auto">
                <a:lnSpc>
                  <a:spcPct val="90000"/>
                </a:lnSpc>
                <a:spcAft>
                  <a:spcPct val="35000"/>
                </a:spcAft>
                <a:defRPr/>
              </a:pPr>
              <a:endParaRPr lang="en-US" sz="500"/>
            </a:p>
          </p:txBody>
        </p:sp>
        <p:sp>
          <p:nvSpPr>
            <p:cNvPr id="25" name="Freeform 24"/>
            <p:cNvSpPr/>
            <p:nvPr/>
          </p:nvSpPr>
          <p:spPr>
            <a:xfrm>
              <a:off x="4366064" y="3693293"/>
              <a:ext cx="2135625" cy="1067812"/>
            </a:xfrm>
            <a:custGeom>
              <a:avLst/>
              <a:gdLst>
                <a:gd name="connsiteX0" fmla="*/ 0 w 2135625"/>
                <a:gd name="connsiteY0" fmla="*/ 106781 h 1067812"/>
                <a:gd name="connsiteX1" fmla="*/ 106781 w 2135625"/>
                <a:gd name="connsiteY1" fmla="*/ 0 h 1067812"/>
                <a:gd name="connsiteX2" fmla="*/ 2028844 w 2135625"/>
                <a:gd name="connsiteY2" fmla="*/ 0 h 1067812"/>
                <a:gd name="connsiteX3" fmla="*/ 2135625 w 2135625"/>
                <a:gd name="connsiteY3" fmla="*/ 106781 h 1067812"/>
                <a:gd name="connsiteX4" fmla="*/ 2135625 w 2135625"/>
                <a:gd name="connsiteY4" fmla="*/ 961031 h 1067812"/>
                <a:gd name="connsiteX5" fmla="*/ 2028844 w 2135625"/>
                <a:gd name="connsiteY5" fmla="*/ 1067812 h 1067812"/>
                <a:gd name="connsiteX6" fmla="*/ 106781 w 2135625"/>
                <a:gd name="connsiteY6" fmla="*/ 1067812 h 1067812"/>
                <a:gd name="connsiteX7" fmla="*/ 0 w 2135625"/>
                <a:gd name="connsiteY7" fmla="*/ 961031 h 1067812"/>
                <a:gd name="connsiteX8" fmla="*/ 0 w 2135625"/>
                <a:gd name="connsiteY8" fmla="*/ 106781 h 106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625" h="1067812">
                  <a:moveTo>
                    <a:pt x="0" y="106781"/>
                  </a:moveTo>
                  <a:cubicBezTo>
                    <a:pt x="0" y="47807"/>
                    <a:pt x="47807" y="0"/>
                    <a:pt x="106781" y="0"/>
                  </a:cubicBezTo>
                  <a:lnTo>
                    <a:pt x="2028844" y="0"/>
                  </a:lnTo>
                  <a:cubicBezTo>
                    <a:pt x="2087818" y="0"/>
                    <a:pt x="2135625" y="47807"/>
                    <a:pt x="2135625" y="106781"/>
                  </a:cubicBezTo>
                  <a:lnTo>
                    <a:pt x="2135625" y="961031"/>
                  </a:lnTo>
                  <a:cubicBezTo>
                    <a:pt x="2135625" y="1020005"/>
                    <a:pt x="2087818" y="1067812"/>
                    <a:pt x="2028844" y="1067812"/>
                  </a:cubicBezTo>
                  <a:lnTo>
                    <a:pt x="106781" y="1067812"/>
                  </a:lnTo>
                  <a:cubicBezTo>
                    <a:pt x="47807" y="1067812"/>
                    <a:pt x="0" y="1020005"/>
                    <a:pt x="0" y="961031"/>
                  </a:cubicBezTo>
                  <a:lnTo>
                    <a:pt x="0" y="1067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6"/>
            </a:fillRef>
            <a:effectRef idx="1">
              <a:schemeClr val="accent6"/>
            </a:effectRef>
            <a:fontRef idx="minor">
              <a:schemeClr val="lt1"/>
            </a:fontRef>
          </p:style>
          <p:txBody>
            <a:bodyPr lIns="46515" tIns="46515" rIns="46515" bIns="46515"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p>
          </p:txBody>
        </p:sp>
        <p:sp>
          <p:nvSpPr>
            <p:cNvPr id="26" name="Freeform 25"/>
            <p:cNvSpPr/>
            <p:nvPr/>
          </p:nvSpPr>
          <p:spPr>
            <a:xfrm>
              <a:off x="6440823" y="4189598"/>
              <a:ext cx="611252" cy="53967"/>
            </a:xfrm>
            <a:custGeom>
              <a:avLst/>
              <a:gdLst>
                <a:gd name="connsiteX0" fmla="*/ 0 w 611749"/>
                <a:gd name="connsiteY0" fmla="*/ 27746 h 55492"/>
                <a:gd name="connsiteX1" fmla="*/ 611749 w 611749"/>
                <a:gd name="connsiteY1" fmla="*/ 27746 h 55492"/>
              </a:gdLst>
              <a:ahLst/>
              <a:cxnLst>
                <a:cxn ang="0">
                  <a:pos x="connsiteX0" y="connsiteY0"/>
                </a:cxn>
                <a:cxn ang="0">
                  <a:pos x="connsiteX1" y="connsiteY1"/>
                </a:cxn>
              </a:cxnLst>
              <a:rect l="l" t="t" r="r" b="b"/>
              <a:pathLst>
                <a:path w="611749" h="55492">
                  <a:moveTo>
                    <a:pt x="0" y="27746"/>
                  </a:moveTo>
                  <a:lnTo>
                    <a:pt x="611749" y="27746"/>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303281" tIns="12452" rIns="303281" bIns="12453" spcCol="1270" anchor="ctr"/>
            <a:lstStyle/>
            <a:p>
              <a:pPr algn="ctr" defTabSz="222250" fontAlgn="auto">
                <a:lnSpc>
                  <a:spcPct val="90000"/>
                </a:lnSpc>
                <a:spcAft>
                  <a:spcPct val="35000"/>
                </a:spcAft>
                <a:defRPr/>
              </a:pPr>
              <a:endParaRPr lang="en-US" sz="500"/>
            </a:p>
          </p:txBody>
        </p:sp>
        <p:sp>
          <p:nvSpPr>
            <p:cNvPr id="27" name="Freeform 26"/>
            <p:cNvSpPr/>
            <p:nvPr/>
          </p:nvSpPr>
          <p:spPr>
            <a:xfrm>
              <a:off x="6747695" y="3499133"/>
              <a:ext cx="2951018" cy="1379379"/>
            </a:xfrm>
            <a:custGeom>
              <a:avLst/>
              <a:gdLst>
                <a:gd name="connsiteX0" fmla="*/ 0 w 2135625"/>
                <a:gd name="connsiteY0" fmla="*/ 106781 h 1067812"/>
                <a:gd name="connsiteX1" fmla="*/ 106781 w 2135625"/>
                <a:gd name="connsiteY1" fmla="*/ 0 h 1067812"/>
                <a:gd name="connsiteX2" fmla="*/ 2028844 w 2135625"/>
                <a:gd name="connsiteY2" fmla="*/ 0 h 1067812"/>
                <a:gd name="connsiteX3" fmla="*/ 2135625 w 2135625"/>
                <a:gd name="connsiteY3" fmla="*/ 106781 h 1067812"/>
                <a:gd name="connsiteX4" fmla="*/ 2135625 w 2135625"/>
                <a:gd name="connsiteY4" fmla="*/ 961031 h 1067812"/>
                <a:gd name="connsiteX5" fmla="*/ 2028844 w 2135625"/>
                <a:gd name="connsiteY5" fmla="*/ 1067812 h 1067812"/>
                <a:gd name="connsiteX6" fmla="*/ 106781 w 2135625"/>
                <a:gd name="connsiteY6" fmla="*/ 1067812 h 1067812"/>
                <a:gd name="connsiteX7" fmla="*/ 0 w 2135625"/>
                <a:gd name="connsiteY7" fmla="*/ 961031 h 1067812"/>
                <a:gd name="connsiteX8" fmla="*/ 0 w 2135625"/>
                <a:gd name="connsiteY8" fmla="*/ 106781 h 106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625" h="1067812">
                  <a:moveTo>
                    <a:pt x="0" y="106781"/>
                  </a:moveTo>
                  <a:cubicBezTo>
                    <a:pt x="0" y="47807"/>
                    <a:pt x="47807" y="0"/>
                    <a:pt x="106781" y="0"/>
                  </a:cubicBezTo>
                  <a:lnTo>
                    <a:pt x="2028844" y="0"/>
                  </a:lnTo>
                  <a:cubicBezTo>
                    <a:pt x="2087818" y="0"/>
                    <a:pt x="2135625" y="47807"/>
                    <a:pt x="2135625" y="106781"/>
                  </a:cubicBezTo>
                  <a:lnTo>
                    <a:pt x="2135625" y="961031"/>
                  </a:lnTo>
                  <a:cubicBezTo>
                    <a:pt x="2135625" y="1020005"/>
                    <a:pt x="2087818" y="1067812"/>
                    <a:pt x="2028844" y="1067812"/>
                  </a:cubicBezTo>
                  <a:lnTo>
                    <a:pt x="106781" y="1067812"/>
                  </a:lnTo>
                  <a:cubicBezTo>
                    <a:pt x="47807" y="1067812"/>
                    <a:pt x="0" y="1020005"/>
                    <a:pt x="0" y="961031"/>
                  </a:cubicBezTo>
                  <a:lnTo>
                    <a:pt x="0" y="1067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6"/>
            </a:fillRef>
            <a:effectRef idx="1">
              <a:schemeClr val="accent6"/>
            </a:effectRef>
            <a:fontRef idx="minor">
              <a:schemeClr val="lt1"/>
            </a:fontRef>
          </p:style>
          <p:txBody>
            <a:bodyPr lIns="46515" tIns="46515" rIns="46515" bIns="46515"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(B)</a:t>
              </a:r>
            </a:p>
          </p:txBody>
        </p:sp>
        <p:sp>
          <p:nvSpPr>
            <p:cNvPr id="28" name="Freeform 27"/>
            <p:cNvSpPr/>
            <p:nvPr/>
          </p:nvSpPr>
          <p:spPr>
            <a:xfrm rot="2142401">
              <a:off x="3573498" y="5110218"/>
              <a:ext cx="1051035" cy="55555"/>
            </a:xfrm>
            <a:custGeom>
              <a:avLst/>
              <a:gdLst>
                <a:gd name="connsiteX0" fmla="*/ 0 w 1052012"/>
                <a:gd name="connsiteY0" fmla="*/ 27746 h 55492"/>
                <a:gd name="connsiteX1" fmla="*/ 1052012 w 1052012"/>
                <a:gd name="connsiteY1" fmla="*/ 27746 h 55492"/>
              </a:gdLst>
              <a:ahLst/>
              <a:cxnLst>
                <a:cxn ang="0">
                  <a:pos x="connsiteX0" y="connsiteY0"/>
                </a:cxn>
                <a:cxn ang="0">
                  <a:pos x="connsiteX1" y="connsiteY1"/>
                </a:cxn>
              </a:cxnLst>
              <a:rect l="l" t="t" r="r" b="b"/>
              <a:pathLst>
                <a:path w="1052012" h="55492">
                  <a:moveTo>
                    <a:pt x="0" y="27746"/>
                  </a:moveTo>
                  <a:lnTo>
                    <a:pt x="1052012" y="2774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512406" tIns="1445" rIns="512406" bIns="1445" spcCol="1270" anchor="ctr"/>
            <a:lstStyle/>
            <a:p>
              <a:pPr algn="ctr" defTabSz="222250" fontAlgn="auto">
                <a:lnSpc>
                  <a:spcPct val="90000"/>
                </a:lnSpc>
                <a:spcAft>
                  <a:spcPct val="35000"/>
                </a:spcAft>
                <a:defRPr/>
              </a:pPr>
              <a:endParaRPr lang="en-US" sz="500"/>
            </a:p>
          </p:txBody>
        </p:sp>
        <p:sp>
          <p:nvSpPr>
            <p:cNvPr id="29" name="Freeform 28"/>
            <p:cNvSpPr/>
            <p:nvPr/>
          </p:nvSpPr>
          <p:spPr>
            <a:xfrm>
              <a:off x="4526398" y="4910647"/>
              <a:ext cx="2135625" cy="1067812"/>
            </a:xfrm>
            <a:custGeom>
              <a:avLst/>
              <a:gdLst>
                <a:gd name="connsiteX0" fmla="*/ 0 w 2135625"/>
                <a:gd name="connsiteY0" fmla="*/ 106781 h 1067812"/>
                <a:gd name="connsiteX1" fmla="*/ 106781 w 2135625"/>
                <a:gd name="connsiteY1" fmla="*/ 0 h 1067812"/>
                <a:gd name="connsiteX2" fmla="*/ 2028844 w 2135625"/>
                <a:gd name="connsiteY2" fmla="*/ 0 h 1067812"/>
                <a:gd name="connsiteX3" fmla="*/ 2135625 w 2135625"/>
                <a:gd name="connsiteY3" fmla="*/ 106781 h 1067812"/>
                <a:gd name="connsiteX4" fmla="*/ 2135625 w 2135625"/>
                <a:gd name="connsiteY4" fmla="*/ 961031 h 1067812"/>
                <a:gd name="connsiteX5" fmla="*/ 2028844 w 2135625"/>
                <a:gd name="connsiteY5" fmla="*/ 1067812 h 1067812"/>
                <a:gd name="connsiteX6" fmla="*/ 106781 w 2135625"/>
                <a:gd name="connsiteY6" fmla="*/ 1067812 h 1067812"/>
                <a:gd name="connsiteX7" fmla="*/ 0 w 2135625"/>
                <a:gd name="connsiteY7" fmla="*/ 961031 h 1067812"/>
                <a:gd name="connsiteX8" fmla="*/ 0 w 2135625"/>
                <a:gd name="connsiteY8" fmla="*/ 106781 h 106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625" h="1067812">
                  <a:moveTo>
                    <a:pt x="0" y="106781"/>
                  </a:moveTo>
                  <a:cubicBezTo>
                    <a:pt x="0" y="47807"/>
                    <a:pt x="47807" y="0"/>
                    <a:pt x="106781" y="0"/>
                  </a:cubicBezTo>
                  <a:lnTo>
                    <a:pt x="2028844" y="0"/>
                  </a:lnTo>
                  <a:cubicBezTo>
                    <a:pt x="2087818" y="0"/>
                    <a:pt x="2135625" y="47807"/>
                    <a:pt x="2135625" y="106781"/>
                  </a:cubicBezTo>
                  <a:lnTo>
                    <a:pt x="2135625" y="961031"/>
                  </a:lnTo>
                  <a:cubicBezTo>
                    <a:pt x="2135625" y="1020005"/>
                    <a:pt x="2087818" y="1067812"/>
                    <a:pt x="2028844" y="1067812"/>
                  </a:cubicBezTo>
                  <a:lnTo>
                    <a:pt x="106781" y="1067812"/>
                  </a:lnTo>
                  <a:cubicBezTo>
                    <a:pt x="47807" y="1067812"/>
                    <a:pt x="0" y="1020005"/>
                    <a:pt x="0" y="961031"/>
                  </a:cubicBezTo>
                  <a:lnTo>
                    <a:pt x="0" y="1067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6"/>
            </a:fillRef>
            <a:effectRef idx="1">
              <a:schemeClr val="accent6"/>
            </a:effectRef>
            <a:fontRef idx="minor">
              <a:schemeClr val="lt1"/>
            </a:fontRef>
          </p:style>
          <p:txBody>
            <a:bodyPr lIns="46515" tIns="46515" rIns="46515" bIns="46515"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a:t>
              </a:r>
            </a:p>
          </p:txBody>
        </p:sp>
      </p:grpSp>
      <p:graphicFrame>
        <p:nvGraphicFramePr>
          <p:cNvPr id="31" name="Table 30"/>
          <p:cNvGraphicFramePr>
            <a:graphicFrameLocks noGrp="1"/>
          </p:cNvGraphicFramePr>
          <p:nvPr/>
        </p:nvGraphicFramePr>
        <p:xfrm>
          <a:off x="7124700" y="4748213"/>
          <a:ext cx="4476750" cy="1828800"/>
        </p:xfrm>
        <a:graphic>
          <a:graphicData uri="http://schemas.openxmlformats.org/drawingml/2006/table">
            <a:tbl>
              <a:tblPr/>
              <a:tblGrid>
                <a:gridCol w="2238375"/>
                <a:gridCol w="2238375"/>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pPr>
                      <a:r>
                        <a:rPr kumimoji="0" lang="en-US" sz="2000" b="1" i="0" u="none" strike="noStrike" cap="none" normalizeH="0" baseline="0" smtClean="0">
                          <a:ln>
                            <a:noFill/>
                          </a:ln>
                          <a:solidFill>
                            <a:schemeClr val="bg1"/>
                          </a:solidFill>
                          <a:effectLst/>
                          <a:latin typeface="Times New Roman" pitchFamily="18" charset="0"/>
                          <a:cs typeface="Times New Roman" pitchFamily="18" charset="0"/>
                        </a:rPr>
                        <a:t>Ẩn dụ.</a:t>
                      </a:r>
                      <a:endParaRPr kumimoji="0" lang="en-US" sz="2000" b="0" i="0" u="none" strike="noStrike" cap="none" normalizeH="0" baseline="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4823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pPr>
                      <a:r>
                        <a:rPr kumimoji="0" lang="en-US" sz="2000" b="1" i="0" u="none" strike="noStrike" cap="none" normalizeH="0" baseline="0" smtClean="0">
                          <a:ln>
                            <a:noFill/>
                          </a:ln>
                          <a:solidFill>
                            <a:schemeClr val="bg1"/>
                          </a:solidFill>
                          <a:effectLst/>
                          <a:latin typeface="Times New Roman" pitchFamily="18" charset="0"/>
                          <a:cs typeface="Times New Roman" pitchFamily="18" charset="0"/>
                        </a:rPr>
                        <a:t>Hoán dụ</a:t>
                      </a:r>
                      <a:endParaRPr kumimoji="0" lang="en-US" sz="2000" b="0" i="0" u="none" strike="noStrike" cap="none" normalizeH="0" baseline="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48235"/>
                    </a:solid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000" b="0" i="0" u="none" strike="noStrike" cap="none" normalizeH="0" baseline="0" smtClean="0">
                          <a:ln>
                            <a:noFill/>
                          </a:ln>
                          <a:solidFill>
                            <a:schemeClr val="bg1"/>
                          </a:solidFill>
                          <a:effectLst/>
                          <a:latin typeface="Times New Roman" pitchFamily="18" charset="0"/>
                          <a:cs typeface="Times New Roman" pitchFamily="18" charset="0"/>
                        </a:rPr>
                        <a:t>Mối quan hệ giữa A và B là quan hệ tương đồng (điểm giống nhau)</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4823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000" b="0" i="0" u="none" strike="noStrike" cap="none" normalizeH="0" baseline="0" smtClean="0">
                          <a:ln>
                            <a:noFill/>
                          </a:ln>
                          <a:solidFill>
                            <a:schemeClr val="bg1"/>
                          </a:solidFill>
                          <a:effectLst/>
                          <a:latin typeface="Times New Roman" pitchFamily="18" charset="0"/>
                          <a:cs typeface="Times New Roman" pitchFamily="18" charset="0"/>
                        </a:rPr>
                        <a:t>Mối quan hệ giữa A và B là quan hệ tương cận (điểm gần gũi, đi liền với nhau)</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48235"/>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69634" name="Rectangle 3"/>
          <p:cNvSpPr>
            <a:spLocks noChangeArrowheads="1"/>
          </p:cNvSpPr>
          <p:nvPr/>
        </p:nvSpPr>
        <p:spPr bwMode="auto">
          <a:xfrm>
            <a:off x="2652713" y="635000"/>
            <a:ext cx="6997700" cy="461963"/>
          </a:xfrm>
          <a:prstGeom prst="rect">
            <a:avLst/>
          </a:prstGeom>
          <a:noFill/>
          <a:ln w="9525">
            <a:noFill/>
            <a:miter lim="800000"/>
            <a:headEnd/>
            <a:tailEnd/>
          </a:ln>
        </p:spPr>
        <p:txBody>
          <a:bodyPr wrap="none">
            <a:spAutoFit/>
          </a:bodyPr>
          <a:lstStyle/>
          <a:p>
            <a:pPr algn="just">
              <a:tabLst>
                <a:tab pos="2109788" algn="l"/>
              </a:tabLst>
            </a:pPr>
            <a:r>
              <a:rPr lang="pt-BR" sz="2400" b="1">
                <a:solidFill>
                  <a:srgbClr val="002060"/>
                </a:solidFill>
                <a:latin typeface="Times New Roman" pitchFamily="18" charset="0"/>
                <a:ea typeface="MS Mincho" pitchFamily="49" charset="-128"/>
              </a:rPr>
              <a:t>HOẠT ĐỘNG 2: ÔN TẬP CỦNG CỐ KIẾN THỨC</a:t>
            </a:r>
            <a:endParaRPr lang="en-US" sz="2400">
              <a:solidFill>
                <a:srgbClr val="002060"/>
              </a:solidFill>
              <a:latin typeface="Times New Roman" pitchFamily="18" charset="0"/>
              <a:cs typeface="Times New Roman" pitchFamily="18" charset="0"/>
            </a:endParaRPr>
          </a:p>
        </p:txBody>
      </p:sp>
      <p:sp>
        <p:nvSpPr>
          <p:cNvPr id="69635" name="Rectangle 4"/>
          <p:cNvSpPr>
            <a:spLocks noChangeArrowheads="1"/>
          </p:cNvSpPr>
          <p:nvPr/>
        </p:nvSpPr>
        <p:spPr bwMode="auto">
          <a:xfrm>
            <a:off x="447675" y="1096963"/>
            <a:ext cx="3216275" cy="522287"/>
          </a:xfrm>
          <a:prstGeom prst="rect">
            <a:avLst/>
          </a:prstGeom>
          <a:noFill/>
          <a:ln w="9525">
            <a:noFill/>
            <a:miter lim="800000"/>
            <a:headEnd/>
            <a:tailEnd/>
          </a:ln>
        </p:spPr>
        <p:txBody>
          <a:bodyPr wrap="none">
            <a:spAutoFit/>
          </a:bodyPr>
          <a:lstStyle/>
          <a:p>
            <a:pPr algn="just"/>
            <a:r>
              <a:rPr lang="vi-VN" sz="2800" b="1">
                <a:solidFill>
                  <a:srgbClr val="000000"/>
                </a:solidFill>
                <a:latin typeface="Times New Roman" pitchFamily="18" charset="0"/>
                <a:cs typeface="Calibri" pitchFamily="34" charset="0"/>
              </a:rPr>
              <a:t>I.</a:t>
            </a:r>
            <a:r>
              <a:rPr lang="en-US" sz="2800" b="1">
                <a:solidFill>
                  <a:srgbClr val="000000"/>
                </a:solidFill>
                <a:latin typeface="Times New Roman" pitchFamily="18" charset="0"/>
                <a:cs typeface="Calibri" pitchFamily="34" charset="0"/>
              </a:rPr>
              <a:t> Nhắc lại lí thuyết.</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447675" y="1619250"/>
            <a:ext cx="6096000" cy="9540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a:p>
            <a:r>
              <a:rPr lang="en-US" sz="2800" b="1">
                <a:solidFill>
                  <a:srgbClr val="000000"/>
                </a:solidFill>
                <a:latin typeface="Times New Roman" pitchFamily="18" charset="0"/>
                <a:cs typeface="Times New Roman" pitchFamily="18" charset="0"/>
              </a:rPr>
              <a:t>Bài 1 SGK trang 114</a:t>
            </a:r>
            <a:endParaRPr lang="en-US" sz="2800">
              <a:solidFill>
                <a:srgbClr val="000000"/>
              </a:solidFill>
              <a:latin typeface="Times New Roman" pitchFamily="18" charset="0"/>
              <a:cs typeface="Times New Roman" pitchFamily="18" charset="0"/>
            </a:endParaRPr>
          </a:p>
        </p:txBody>
      </p:sp>
      <p:sp>
        <p:nvSpPr>
          <p:cNvPr id="8" name="Cloud Callout 7"/>
          <p:cNvSpPr/>
          <p:nvPr/>
        </p:nvSpPr>
        <p:spPr>
          <a:xfrm>
            <a:off x="446945" y="2676408"/>
            <a:ext cx="5680363" cy="2355273"/>
          </a:xfrm>
          <a:prstGeom prst="cloudCallou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r>
              <a:rPr lang="en-US" sz="2400">
                <a:solidFill>
                  <a:srgbClr val="000000"/>
                </a:solidFill>
                <a:latin typeface="Times New Roman" pitchFamily="18" charset="0"/>
                <a:cs typeface="Calibri" pitchFamily="34" charset="0"/>
              </a:rPr>
              <a:t>Điền từ ngữ vào cột bên phải tương ứng với từ ngữ ở cột bên trái để chỉ ra về ẩn của biện pháp tu từ ẩn dụ.</a:t>
            </a:r>
          </a:p>
        </p:txBody>
      </p:sp>
      <p:graphicFrame>
        <p:nvGraphicFramePr>
          <p:cNvPr id="9" name="Table 8"/>
          <p:cNvGraphicFramePr>
            <a:graphicFrameLocks noGrp="1"/>
          </p:cNvGraphicFramePr>
          <p:nvPr/>
        </p:nvGraphicFramePr>
        <p:xfrm>
          <a:off x="6280150" y="2573338"/>
          <a:ext cx="5481638" cy="2560320"/>
        </p:xfrm>
        <a:graphic>
          <a:graphicData uri="http://schemas.openxmlformats.org/drawingml/2006/table">
            <a:tbl>
              <a:tblPr/>
              <a:tblGrid>
                <a:gridCol w="3652838"/>
                <a:gridCol w="1828800"/>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1" i="1" u="none" strike="noStrike" cap="none" normalizeH="0" baseline="0" smtClean="0">
                          <a:ln>
                            <a:noFill/>
                          </a:ln>
                          <a:solidFill>
                            <a:schemeClr val="tx1"/>
                          </a:solidFill>
                          <a:effectLst/>
                          <a:latin typeface="Times New Roman" pitchFamily="18" charset="0"/>
                          <a:cs typeface="Times New Roman" pitchFamily="18" charset="0"/>
                        </a:rPr>
                        <a:t>Quả trứng hồng hào thăm thẳm, và đường bệ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1" i="1" u="none" strike="noStrike" cap="none" normalizeH="0" baseline="0" smtClean="0">
                          <a:ln>
                            <a:noFill/>
                          </a:ln>
                          <a:solidFill>
                            <a:schemeClr val="tx1"/>
                          </a:solidFill>
                          <a:effectLst/>
                          <a:latin typeface="Times New Roman" pitchFamily="18" charset="0"/>
                          <a:cs typeface="Times New Roman" pitchFamily="18" charset="0"/>
                        </a:rPr>
                        <a:t>mâm bạc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1" i="1" u="none" strike="noStrike" cap="none" normalizeH="0" baseline="0" smtClean="0">
                          <a:ln>
                            <a:noFill/>
                          </a:ln>
                          <a:solidFill>
                            <a:schemeClr val="tx1"/>
                          </a:solidFill>
                          <a:effectLst/>
                          <a:latin typeface="Times New Roman" pitchFamily="18" charset="0"/>
                          <a:cs typeface="Times New Roman" pitchFamily="18" charset="0"/>
                        </a:rPr>
                        <a:t>Mâm bể</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1" i="1" u="none" strike="noStrike" cap="none" normalizeH="0" baseline="0" smtClean="0">
                          <a:ln>
                            <a:noFill/>
                          </a:ln>
                          <a:solidFill>
                            <a:schemeClr val="tx1"/>
                          </a:solidFill>
                          <a:effectLst/>
                          <a:latin typeface="Times New Roman" pitchFamily="18" charset="0"/>
                          <a:cs typeface="Times New Roman" pitchFamily="18" charset="0"/>
                        </a:rPr>
                        <a:t>Cái chất nén bạc</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70658" name="Rectangle 3"/>
          <p:cNvSpPr>
            <a:spLocks noChangeArrowheads="1"/>
          </p:cNvSpPr>
          <p:nvPr/>
        </p:nvSpPr>
        <p:spPr bwMode="auto">
          <a:xfrm>
            <a:off x="2652713" y="635000"/>
            <a:ext cx="6997700" cy="461963"/>
          </a:xfrm>
          <a:prstGeom prst="rect">
            <a:avLst/>
          </a:prstGeom>
          <a:noFill/>
          <a:ln w="9525">
            <a:noFill/>
            <a:miter lim="800000"/>
            <a:headEnd/>
            <a:tailEnd/>
          </a:ln>
        </p:spPr>
        <p:txBody>
          <a:bodyPr wrap="none">
            <a:spAutoFit/>
          </a:bodyPr>
          <a:lstStyle/>
          <a:p>
            <a:pPr algn="just">
              <a:tabLst>
                <a:tab pos="2109788" algn="l"/>
              </a:tabLst>
            </a:pPr>
            <a:r>
              <a:rPr lang="pt-BR" sz="2400" b="1">
                <a:solidFill>
                  <a:srgbClr val="002060"/>
                </a:solidFill>
                <a:latin typeface="Times New Roman" pitchFamily="18" charset="0"/>
                <a:ea typeface="MS Mincho" pitchFamily="49" charset="-128"/>
              </a:rPr>
              <a:t>HOẠT ĐỘNG 2: ÔN TẬP CỦNG CỐ KIẾN THỨC</a:t>
            </a:r>
            <a:endParaRPr lang="en-US" sz="2400">
              <a:solidFill>
                <a:srgbClr val="002060"/>
              </a:solidFill>
              <a:latin typeface="Times New Roman" pitchFamily="18" charset="0"/>
              <a:cs typeface="Times New Roman" pitchFamily="18" charset="0"/>
            </a:endParaRPr>
          </a:p>
        </p:txBody>
      </p:sp>
      <p:sp>
        <p:nvSpPr>
          <p:cNvPr id="70659" name="Rectangle 4"/>
          <p:cNvSpPr>
            <a:spLocks noChangeArrowheads="1"/>
          </p:cNvSpPr>
          <p:nvPr/>
        </p:nvSpPr>
        <p:spPr bwMode="auto">
          <a:xfrm>
            <a:off x="447675" y="1096963"/>
            <a:ext cx="3216275" cy="522287"/>
          </a:xfrm>
          <a:prstGeom prst="rect">
            <a:avLst/>
          </a:prstGeom>
          <a:noFill/>
          <a:ln w="9525">
            <a:noFill/>
            <a:miter lim="800000"/>
            <a:headEnd/>
            <a:tailEnd/>
          </a:ln>
        </p:spPr>
        <p:txBody>
          <a:bodyPr wrap="none">
            <a:spAutoFit/>
          </a:bodyPr>
          <a:lstStyle/>
          <a:p>
            <a:pPr algn="just"/>
            <a:r>
              <a:rPr lang="vi-VN" sz="2800" b="1">
                <a:solidFill>
                  <a:srgbClr val="000000"/>
                </a:solidFill>
                <a:latin typeface="Times New Roman" pitchFamily="18" charset="0"/>
                <a:cs typeface="Calibri" pitchFamily="34" charset="0"/>
              </a:rPr>
              <a:t>I.</a:t>
            </a:r>
            <a:r>
              <a:rPr lang="en-US" sz="2800" b="1">
                <a:solidFill>
                  <a:srgbClr val="000000"/>
                </a:solidFill>
                <a:latin typeface="Times New Roman" pitchFamily="18" charset="0"/>
                <a:cs typeface="Calibri" pitchFamily="34" charset="0"/>
              </a:rPr>
              <a:t> Nhắc lại lí thuyết.</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447675" y="1619250"/>
            <a:ext cx="6096000" cy="954088"/>
          </a:xfrm>
          <a:prstGeom prst="rect">
            <a:avLst/>
          </a:prstGeom>
          <a:noFill/>
          <a:ln w="9525">
            <a:noFill/>
            <a:miter lim="800000"/>
            <a:headEnd/>
            <a:tailEnd/>
          </a:ln>
        </p:spPr>
        <p:txBody>
          <a:bodyPr>
            <a:spAutoFit/>
          </a:bodyPr>
          <a:lstStyle/>
          <a:p>
            <a:pPr algn="just"/>
            <a:r>
              <a:rPr lang="en-US" sz="2800" b="1">
                <a:latin typeface="Times New Roman" pitchFamily="18" charset="0"/>
                <a:cs typeface="Calibri" pitchFamily="34" charset="0"/>
              </a:rPr>
              <a:t>II. Luyện tập</a:t>
            </a:r>
            <a:endParaRPr lang="en-US" sz="2800">
              <a:latin typeface="Times New Roman" pitchFamily="18" charset="0"/>
              <a:cs typeface="Calibri" pitchFamily="34" charset="0"/>
            </a:endParaRPr>
          </a:p>
          <a:p>
            <a:r>
              <a:rPr lang="en-US" sz="2800" b="1">
                <a:latin typeface="Times New Roman" pitchFamily="18" charset="0"/>
                <a:cs typeface="Times New Roman" pitchFamily="18" charset="0"/>
              </a:rPr>
              <a:t>Bài 1 SGK trang 114</a:t>
            </a:r>
            <a:endParaRPr lang="en-US" sz="2800">
              <a:latin typeface="Times New Roman" pitchFamily="18" charset="0"/>
              <a:cs typeface="Times New Roman" pitchFamily="18" charset="0"/>
            </a:endParaRPr>
          </a:p>
        </p:txBody>
      </p:sp>
      <p:sp>
        <p:nvSpPr>
          <p:cNvPr id="6" name="Rectangle 5"/>
          <p:cNvSpPr>
            <a:spLocks noChangeArrowheads="1"/>
          </p:cNvSpPr>
          <p:nvPr/>
        </p:nvSpPr>
        <p:spPr bwMode="auto">
          <a:xfrm>
            <a:off x="1851025" y="2573338"/>
            <a:ext cx="409575" cy="523875"/>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cs typeface="Times New Roman" pitchFamily="18" charset="0"/>
              </a:rPr>
              <a:t>a</a:t>
            </a:r>
            <a:r>
              <a:rPr lang="en-US" sz="1400" b="1">
                <a:latin typeface="Times New Roman" pitchFamily="18" charset="0"/>
                <a:cs typeface="Times New Roman" pitchFamily="18" charset="0"/>
              </a:rPr>
              <a:t>.</a:t>
            </a:r>
            <a:endParaRPr lang="en-US" sz="1200">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2487613" y="2727325"/>
          <a:ext cx="7162800" cy="2560320"/>
        </p:xfrm>
        <a:graphic>
          <a:graphicData uri="http://schemas.openxmlformats.org/drawingml/2006/table">
            <a:tbl>
              <a:tblPr/>
              <a:tblGrid>
                <a:gridCol w="3622675"/>
                <a:gridCol w="3540125"/>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Quả trứng hồng hào thăm thẳm, và đường bệ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mặt trời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mâm bạc </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88900" algn="l"/>
                          <a:tab pos="1793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bầu trời sáng và lấp lánh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Mâm bể</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mặt biển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Cái chất nén bạc</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độ sáng và sự lấp lánh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71682" name="Rectangle 3"/>
          <p:cNvSpPr>
            <a:spLocks noChangeArrowheads="1"/>
          </p:cNvSpPr>
          <p:nvPr/>
        </p:nvSpPr>
        <p:spPr bwMode="auto">
          <a:xfrm>
            <a:off x="2652713" y="635000"/>
            <a:ext cx="6997700" cy="461963"/>
          </a:xfrm>
          <a:prstGeom prst="rect">
            <a:avLst/>
          </a:prstGeom>
          <a:noFill/>
          <a:ln w="9525">
            <a:noFill/>
            <a:miter lim="800000"/>
            <a:headEnd/>
            <a:tailEnd/>
          </a:ln>
        </p:spPr>
        <p:txBody>
          <a:bodyPr wrap="none">
            <a:spAutoFit/>
          </a:bodyPr>
          <a:lstStyle/>
          <a:p>
            <a:pPr algn="just">
              <a:tabLst>
                <a:tab pos="2109788" algn="l"/>
              </a:tabLst>
            </a:pPr>
            <a:r>
              <a:rPr lang="pt-BR" sz="2400" b="1">
                <a:solidFill>
                  <a:srgbClr val="002060"/>
                </a:solidFill>
                <a:latin typeface="Times New Roman" pitchFamily="18" charset="0"/>
                <a:ea typeface="MS Mincho" pitchFamily="49" charset="-128"/>
              </a:rPr>
              <a:t>HOẠT ĐỘNG 2: ÔN TẬP CỦNG CỐ KIẾN THỨC</a:t>
            </a:r>
            <a:endParaRPr lang="en-US" sz="2400">
              <a:solidFill>
                <a:srgbClr val="002060"/>
              </a:solidFill>
              <a:latin typeface="Times New Roman" pitchFamily="18" charset="0"/>
              <a:cs typeface="Times New Roman" pitchFamily="18" charset="0"/>
            </a:endParaRPr>
          </a:p>
        </p:txBody>
      </p:sp>
      <p:sp>
        <p:nvSpPr>
          <p:cNvPr id="71683" name="Rectangle 4"/>
          <p:cNvSpPr>
            <a:spLocks noChangeArrowheads="1"/>
          </p:cNvSpPr>
          <p:nvPr/>
        </p:nvSpPr>
        <p:spPr bwMode="auto">
          <a:xfrm>
            <a:off x="447675" y="1096963"/>
            <a:ext cx="3216275" cy="522287"/>
          </a:xfrm>
          <a:prstGeom prst="rect">
            <a:avLst/>
          </a:prstGeom>
          <a:noFill/>
          <a:ln w="9525">
            <a:noFill/>
            <a:miter lim="800000"/>
            <a:headEnd/>
            <a:tailEnd/>
          </a:ln>
        </p:spPr>
        <p:txBody>
          <a:bodyPr wrap="none">
            <a:spAutoFit/>
          </a:bodyPr>
          <a:lstStyle/>
          <a:p>
            <a:pPr algn="just"/>
            <a:r>
              <a:rPr lang="vi-VN" sz="2800" b="1">
                <a:solidFill>
                  <a:srgbClr val="000000"/>
                </a:solidFill>
                <a:latin typeface="Times New Roman" pitchFamily="18" charset="0"/>
                <a:cs typeface="Calibri" pitchFamily="34" charset="0"/>
              </a:rPr>
              <a:t>I.</a:t>
            </a:r>
            <a:r>
              <a:rPr lang="en-US" sz="2800" b="1">
                <a:solidFill>
                  <a:srgbClr val="000000"/>
                </a:solidFill>
                <a:latin typeface="Times New Roman" pitchFamily="18" charset="0"/>
                <a:cs typeface="Calibri" pitchFamily="34" charset="0"/>
              </a:rPr>
              <a:t> Nhắc lại lí thuyết.</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447675" y="1619250"/>
            <a:ext cx="6096000" cy="9540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a:p>
            <a:r>
              <a:rPr lang="en-US" sz="2800" b="1">
                <a:solidFill>
                  <a:srgbClr val="000000"/>
                </a:solidFill>
                <a:latin typeface="Times New Roman" pitchFamily="18" charset="0"/>
                <a:cs typeface="Times New Roman" pitchFamily="18" charset="0"/>
              </a:rPr>
              <a:t>Bài 1 SGK trang 114</a:t>
            </a:r>
            <a:endParaRPr lang="en-US" sz="2800">
              <a:solidFill>
                <a:srgbClr val="000000"/>
              </a:solidFill>
              <a:latin typeface="Times New Roman" pitchFamily="18" charset="0"/>
              <a:cs typeface="Times New Roman" pitchFamily="18" charset="0"/>
            </a:endParaRPr>
          </a:p>
        </p:txBody>
      </p:sp>
      <p:sp>
        <p:nvSpPr>
          <p:cNvPr id="8" name="Rectangle 7"/>
          <p:cNvSpPr>
            <a:spLocks noChangeArrowheads="1"/>
          </p:cNvSpPr>
          <p:nvPr/>
        </p:nvSpPr>
        <p:spPr bwMode="auto">
          <a:xfrm>
            <a:off x="434975" y="2573338"/>
            <a:ext cx="3228975" cy="523875"/>
          </a:xfrm>
          <a:prstGeom prst="rect">
            <a:avLst/>
          </a:prstGeom>
          <a:noFill/>
          <a:ln w="9525">
            <a:noFill/>
            <a:miter lim="800000"/>
            <a:headEnd/>
            <a:tailEnd/>
          </a:ln>
        </p:spPr>
        <p:txBody>
          <a:bodyPr wrap="none">
            <a:spAutoFit/>
          </a:bodyPr>
          <a:lstStyle/>
          <a:p>
            <a:pPr>
              <a:tabLst>
                <a:tab pos="1385888" algn="l"/>
              </a:tabLst>
            </a:pPr>
            <a:r>
              <a:rPr lang="en-US" sz="2800" b="1">
                <a:latin typeface="Times New Roman" pitchFamily="18" charset="0"/>
                <a:cs typeface="Times New Roman" pitchFamily="18" charset="0"/>
              </a:rPr>
              <a:t>b. Phép tu từ ẩn dụ </a:t>
            </a:r>
            <a:endParaRPr lang="en-US" sz="2800">
              <a:latin typeface="Times New Roman" pitchFamily="18" charset="0"/>
              <a:cs typeface="Times New Roman" pitchFamily="18" charset="0"/>
            </a:endParaRPr>
          </a:p>
        </p:txBody>
      </p:sp>
      <p:sp>
        <p:nvSpPr>
          <p:cNvPr id="14" name="Freeform 13"/>
          <p:cNvSpPr/>
          <p:nvPr/>
        </p:nvSpPr>
        <p:spPr>
          <a:xfrm>
            <a:off x="1484747" y="3792572"/>
            <a:ext cx="2449907" cy="923719"/>
          </a:xfrm>
          <a:custGeom>
            <a:avLst/>
            <a:gdLst>
              <a:gd name="connsiteX0" fmla="*/ 0 w 2449907"/>
              <a:gd name="connsiteY0" fmla="*/ 0 h 1039851"/>
              <a:gd name="connsiteX1" fmla="*/ 2449907 w 2449907"/>
              <a:gd name="connsiteY1" fmla="*/ 0 h 1039851"/>
              <a:gd name="connsiteX2" fmla="*/ 2449907 w 2449907"/>
              <a:gd name="connsiteY2" fmla="*/ 1039851 h 1039851"/>
              <a:gd name="connsiteX3" fmla="*/ 0 w 2449907"/>
              <a:gd name="connsiteY3" fmla="*/ 1039851 h 1039851"/>
              <a:gd name="connsiteX4" fmla="*/ 0 w 2449907"/>
              <a:gd name="connsiteY4" fmla="*/ 0 h 1039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907" h="1039851">
                <a:moveTo>
                  <a:pt x="0" y="0"/>
                </a:moveTo>
                <a:lnTo>
                  <a:pt x="2449907" y="0"/>
                </a:lnTo>
                <a:lnTo>
                  <a:pt x="2449907" y="1039851"/>
                </a:lnTo>
                <a:lnTo>
                  <a:pt x="0" y="103985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b="1" dirty="0" err="1">
                <a:latin typeface="Times New Roman" panose="02020603050405020304" pitchFamily="18" charset="0"/>
                <a:cs typeface="Times New Roman" panose="02020603050405020304" pitchFamily="18" charset="0"/>
              </a:rPr>
              <a:t>Tác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15" name="Freeform 14"/>
          <p:cNvSpPr/>
          <p:nvPr/>
        </p:nvSpPr>
        <p:spPr>
          <a:xfrm>
            <a:off x="4782633" y="2520117"/>
            <a:ext cx="6539345" cy="1026648"/>
          </a:xfrm>
          <a:custGeom>
            <a:avLst/>
            <a:gdLst>
              <a:gd name="connsiteX0" fmla="*/ 0 w 4954104"/>
              <a:gd name="connsiteY0" fmla="*/ 0 h 1265919"/>
              <a:gd name="connsiteX1" fmla="*/ 4954104 w 4954104"/>
              <a:gd name="connsiteY1" fmla="*/ 0 h 1265919"/>
              <a:gd name="connsiteX2" fmla="*/ 4954104 w 4954104"/>
              <a:gd name="connsiteY2" fmla="*/ 1265919 h 1265919"/>
              <a:gd name="connsiteX3" fmla="*/ 0 w 4954104"/>
              <a:gd name="connsiteY3" fmla="*/ 1265919 h 1265919"/>
              <a:gd name="connsiteX4" fmla="*/ 0 w 4954104"/>
              <a:gd name="connsiteY4" fmla="*/ 0 h 1265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04" h="1265919">
                <a:moveTo>
                  <a:pt x="0" y="0"/>
                </a:moveTo>
                <a:lnTo>
                  <a:pt x="4954104" y="0"/>
                </a:lnTo>
                <a:lnTo>
                  <a:pt x="4954104" y="1265919"/>
                </a:lnTo>
                <a:lnTo>
                  <a:pt x="0" y="126591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dẫn</a:t>
            </a:r>
            <a:r>
              <a:rPr lang="en-US" sz="2400" dirty="0">
                <a:latin typeface="Times New Roman" panose="02020603050405020304" pitchFamily="18" charset="0"/>
                <a:cs typeface="Times New Roman" panose="02020603050405020304" pitchFamily="18" charset="0"/>
              </a:rPr>
              <a:t>.</a:t>
            </a:r>
          </a:p>
        </p:txBody>
      </p:sp>
      <p:sp>
        <p:nvSpPr>
          <p:cNvPr id="16" name="Freeform 15"/>
          <p:cNvSpPr/>
          <p:nvPr/>
        </p:nvSpPr>
        <p:spPr>
          <a:xfrm>
            <a:off x="4782634" y="3610523"/>
            <a:ext cx="6539345" cy="1287821"/>
          </a:xfrm>
          <a:custGeom>
            <a:avLst/>
            <a:gdLst>
              <a:gd name="connsiteX0" fmla="*/ 0 w 4968050"/>
              <a:gd name="connsiteY0" fmla="*/ 0 h 1265919"/>
              <a:gd name="connsiteX1" fmla="*/ 4968050 w 4968050"/>
              <a:gd name="connsiteY1" fmla="*/ 0 h 1265919"/>
              <a:gd name="connsiteX2" fmla="*/ 4968050 w 4968050"/>
              <a:gd name="connsiteY2" fmla="*/ 1265919 h 1265919"/>
              <a:gd name="connsiteX3" fmla="*/ 0 w 4968050"/>
              <a:gd name="connsiteY3" fmla="*/ 1265919 h 1265919"/>
              <a:gd name="connsiteX4" fmla="*/ 0 w 4968050"/>
              <a:gd name="connsiteY4" fmla="*/ 0 h 1265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8050" h="1265919">
                <a:moveTo>
                  <a:pt x="0" y="0"/>
                </a:moveTo>
                <a:lnTo>
                  <a:pt x="4968050" y="0"/>
                </a:lnTo>
                <a:lnTo>
                  <a:pt x="4968050" y="1265919"/>
                </a:lnTo>
                <a:lnTo>
                  <a:pt x="0" y="126591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vi-VN" sz="2400" dirty="0">
                <a:latin typeface="Times New Roman" panose="02020603050405020304" pitchFamily="18" charset="0"/>
                <a:cs typeface="Times New Roman" panose="02020603050405020304" pitchFamily="18" charset="0"/>
              </a:rPr>
              <a:t>Cảnh mặt tr</a:t>
            </a:r>
            <a:r>
              <a:rPr lang="en-US" sz="2400" dirty="0">
                <a:latin typeface="Times New Roman" panose="02020603050405020304" pitchFamily="18" charset="0"/>
                <a:cs typeface="Times New Roman" panose="02020603050405020304" pitchFamily="18" charset="0"/>
              </a:rPr>
              <a:t>ờ</a:t>
            </a:r>
            <a:r>
              <a:rPr lang="vi-VN" sz="2400" dirty="0">
                <a:latin typeface="Times New Roman" panose="02020603050405020304" pitchFamily="18" charset="0"/>
                <a:cs typeface="Times New Roman" panose="02020603050405020304" pitchFamily="18" charset="0"/>
              </a:rPr>
              <a:t>i mọc trên 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bao</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ban </a:t>
            </a:r>
            <a:r>
              <a:rPr lang="en-US" sz="2400" dirty="0" err="1">
                <a:latin typeface="Times New Roman" panose="02020603050405020304" pitchFamily="18" charset="0"/>
                <a:cs typeface="Times New Roman" panose="02020603050405020304" pitchFamily="18" charset="0"/>
              </a:rPr>
              <a:t>mai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khôi</a:t>
            </a:r>
            <a:r>
              <a:rPr lang="en-US" sz="2400" dirty="0">
                <a:latin typeface="Times New Roman" panose="02020603050405020304" pitchFamily="18" charset="0"/>
                <a:cs typeface="Times New Roman" panose="02020603050405020304" pitchFamily="18" charset="0"/>
              </a:rPr>
              <a:t>.</a:t>
            </a:r>
          </a:p>
        </p:txBody>
      </p:sp>
      <p:sp>
        <p:nvSpPr>
          <p:cNvPr id="17" name="Freeform 16"/>
          <p:cNvSpPr/>
          <p:nvPr/>
        </p:nvSpPr>
        <p:spPr>
          <a:xfrm>
            <a:off x="4782634" y="4967619"/>
            <a:ext cx="6539345" cy="1124539"/>
          </a:xfrm>
          <a:custGeom>
            <a:avLst/>
            <a:gdLst>
              <a:gd name="connsiteX0" fmla="*/ 0 w 4954146"/>
              <a:gd name="connsiteY0" fmla="*/ 0 h 1265919"/>
              <a:gd name="connsiteX1" fmla="*/ 4954146 w 4954146"/>
              <a:gd name="connsiteY1" fmla="*/ 0 h 1265919"/>
              <a:gd name="connsiteX2" fmla="*/ 4954146 w 4954146"/>
              <a:gd name="connsiteY2" fmla="*/ 1265919 h 1265919"/>
              <a:gd name="connsiteX3" fmla="*/ 0 w 4954146"/>
              <a:gd name="connsiteY3" fmla="*/ 1265919 h 1265919"/>
              <a:gd name="connsiteX4" fmla="*/ 0 w 4954146"/>
              <a:gd name="connsiteY4" fmla="*/ 0 h 1265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46" h="1265919">
                <a:moveTo>
                  <a:pt x="0" y="0"/>
                </a:moveTo>
                <a:lnTo>
                  <a:pt x="4954146" y="0"/>
                </a:lnTo>
                <a:lnTo>
                  <a:pt x="4954146" y="1265919"/>
                </a:lnTo>
                <a:lnTo>
                  <a:pt x="0" y="126591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vi-VN" sz="2400" dirty="0">
                <a:latin typeface="Times New Roman" panose="02020603050405020304" pitchFamily="18" charset="0"/>
                <a:cs typeface="Times New Roman" panose="02020603050405020304" pitchFamily="18" charset="0"/>
              </a:rPr>
              <a:t>Ngòi bút tài hoa, trí tưởng tượng bay bổng, tình yêu thiên nhiên, yêu biển đảo quê hương của nhà văn Nguyễn Tuân.</a:t>
            </a:r>
            <a:endParaRPr lang="en-US" sz="2400" dirty="0">
              <a:latin typeface="Times New Roman" panose="02020603050405020304" pitchFamily="18" charset="0"/>
              <a:cs typeface="Times New Roman" panose="02020603050405020304" pitchFamily="18" charset="0"/>
            </a:endParaRPr>
          </a:p>
        </p:txBody>
      </p:sp>
      <p:cxnSp>
        <p:nvCxnSpPr>
          <p:cNvPr id="19" name="Straight Connector 18"/>
          <p:cNvCxnSpPr/>
          <p:nvPr/>
        </p:nvCxnSpPr>
        <p:spPr>
          <a:xfrm flipV="1">
            <a:off x="3935413" y="3097213"/>
            <a:ext cx="847725" cy="1157287"/>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3935413" y="4254500"/>
            <a:ext cx="847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935413" y="4254500"/>
            <a:ext cx="847725" cy="1274763"/>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anim calcmode="lin" valueType="num">
                                      <p:cBhvr>
                                        <p:cTn id="46" dur="1000" fill="hold"/>
                                        <p:tgtEl>
                                          <p:spTgt spid="16"/>
                                        </p:tgtEl>
                                        <p:attrNameLst>
                                          <p:attrName>ppt_x</p:attrName>
                                        </p:attrNameLst>
                                      </p:cBhvr>
                                      <p:tavLst>
                                        <p:tav tm="0">
                                          <p:val>
                                            <p:strVal val="#ppt_x"/>
                                          </p:val>
                                        </p:tav>
                                        <p:tav tm="100000">
                                          <p:val>
                                            <p:strVal val="#ppt_x"/>
                                          </p:val>
                                        </p:tav>
                                      </p:tavLst>
                                    </p:anim>
                                    <p:anim calcmode="lin" valueType="num">
                                      <p:cBhvr>
                                        <p:cTn id="4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1000"/>
                                        <p:tgtEl>
                                          <p:spTgt spid="26"/>
                                        </p:tgtEl>
                                      </p:cBhvr>
                                    </p:animEffect>
                                    <p:anim calcmode="lin" valueType="num">
                                      <p:cBhvr>
                                        <p:cTn id="53" dur="1000" fill="hold"/>
                                        <p:tgtEl>
                                          <p:spTgt spid="26"/>
                                        </p:tgtEl>
                                        <p:attrNameLst>
                                          <p:attrName>ppt_x</p:attrName>
                                        </p:attrNameLst>
                                      </p:cBhvr>
                                      <p:tavLst>
                                        <p:tav tm="0">
                                          <p:val>
                                            <p:strVal val="#ppt_x"/>
                                          </p:val>
                                        </p:tav>
                                        <p:tav tm="100000">
                                          <p:val>
                                            <p:strVal val="#ppt_x"/>
                                          </p:val>
                                        </p:tav>
                                      </p:tavLst>
                                    </p:anim>
                                    <p:anim calcmode="lin" valueType="num">
                                      <p:cBhvr>
                                        <p:cTn id="54" dur="1000" fill="hold"/>
                                        <p:tgtEl>
                                          <p:spTgt spid="26"/>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72706" name="Rectangle 3"/>
          <p:cNvSpPr>
            <a:spLocks noChangeArrowheads="1"/>
          </p:cNvSpPr>
          <p:nvPr/>
        </p:nvSpPr>
        <p:spPr bwMode="auto">
          <a:xfrm>
            <a:off x="2652713" y="635000"/>
            <a:ext cx="6997700" cy="461963"/>
          </a:xfrm>
          <a:prstGeom prst="rect">
            <a:avLst/>
          </a:prstGeom>
          <a:noFill/>
          <a:ln w="9525">
            <a:noFill/>
            <a:miter lim="800000"/>
            <a:headEnd/>
            <a:tailEnd/>
          </a:ln>
        </p:spPr>
        <p:txBody>
          <a:bodyPr wrap="none">
            <a:spAutoFit/>
          </a:bodyPr>
          <a:lstStyle/>
          <a:p>
            <a:pPr algn="just">
              <a:tabLst>
                <a:tab pos="2109788" algn="l"/>
              </a:tabLst>
            </a:pPr>
            <a:r>
              <a:rPr lang="pt-BR" sz="2400" b="1">
                <a:solidFill>
                  <a:srgbClr val="002060"/>
                </a:solidFill>
                <a:latin typeface="Times New Roman" pitchFamily="18" charset="0"/>
                <a:ea typeface="MS Mincho" pitchFamily="49" charset="-128"/>
              </a:rPr>
              <a:t>HOẠT ĐỘNG 2: ÔN TẬP CỦNG CỐ KIẾN THỨC</a:t>
            </a:r>
            <a:endParaRPr lang="en-US" sz="2400">
              <a:solidFill>
                <a:srgbClr val="002060"/>
              </a:solidFill>
              <a:latin typeface="Times New Roman" pitchFamily="18" charset="0"/>
              <a:cs typeface="Times New Roman" pitchFamily="18" charset="0"/>
            </a:endParaRPr>
          </a:p>
        </p:txBody>
      </p:sp>
      <p:sp>
        <p:nvSpPr>
          <p:cNvPr id="3" name="Rectangle 2"/>
          <p:cNvSpPr>
            <a:spLocks noChangeArrowheads="1"/>
          </p:cNvSpPr>
          <p:nvPr/>
        </p:nvSpPr>
        <p:spPr bwMode="auto">
          <a:xfrm>
            <a:off x="500063" y="998538"/>
            <a:ext cx="6096000" cy="522287"/>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14" name="Freeform 13"/>
          <p:cNvSpPr/>
          <p:nvPr/>
        </p:nvSpPr>
        <p:spPr>
          <a:xfrm>
            <a:off x="446945" y="2481527"/>
            <a:ext cx="5185691" cy="991382"/>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70147" tIns="170147" rIns="170147" bIns="170147" spcCol="1270" anchor="ctr"/>
          <a:lstStyle/>
          <a:p>
            <a:pPr algn="ctr" defTabSz="1244600" fontAlgn="auto">
              <a:lnSpc>
                <a:spcPct val="90000"/>
              </a:lnSpc>
              <a:spcAft>
                <a:spcPct val="35000"/>
              </a:spcAft>
              <a:defRPr/>
            </a:pPr>
            <a:r>
              <a:rPr lang="en-US" sz="2800" b="1" dirty="0" err="1">
                <a:latin typeface="Times New Roman" panose="02020603050405020304" pitchFamily="18" charset="0"/>
                <a:cs typeface="Times New Roman" panose="02020603050405020304" pitchFamily="18" charset="0"/>
              </a:rPr>
              <a:t>Biện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so </a:t>
            </a:r>
            <a:r>
              <a:rPr lang="en-US" sz="2800" b="1" dirty="0" err="1">
                <a:latin typeface="Times New Roman" panose="02020603050405020304" pitchFamily="18" charset="0"/>
                <a:cs typeface="Times New Roman" panose="02020603050405020304" pitchFamily="18" charset="0"/>
              </a:rPr>
              <a:t>sánh</a:t>
            </a:r>
            <a:r>
              <a:rPr lang="en-US" sz="2800" b="1" dirty="0">
                <a:latin typeface="Times New Roman" panose="02020603050405020304" pitchFamily="18" charset="0"/>
                <a:cs typeface="Times New Roman" panose="02020603050405020304" pitchFamily="18" charset="0"/>
              </a:rPr>
              <a:t>.</a:t>
            </a:r>
          </a:p>
        </p:txBody>
      </p:sp>
      <p:sp>
        <p:nvSpPr>
          <p:cNvPr id="15" name="Freeform 14"/>
          <p:cNvSpPr/>
          <p:nvPr/>
        </p:nvSpPr>
        <p:spPr>
          <a:xfrm>
            <a:off x="2391580" y="3587405"/>
            <a:ext cx="1296422" cy="520717"/>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95024" tIns="0" rIns="195024" bIns="243780" spcCol="1270" anchor="ctr"/>
          <a:lstStyle/>
          <a:p>
            <a:pPr algn="ctr" defTabSz="1778000" fontAlgn="auto">
              <a:lnSpc>
                <a:spcPct val="90000"/>
              </a:lnSpc>
              <a:spcAft>
                <a:spcPct val="35000"/>
              </a:spcAft>
              <a:defRPr/>
            </a:pPr>
            <a:endParaRPr lang="en-US" sz="4000"/>
          </a:p>
        </p:txBody>
      </p:sp>
      <p:sp>
        <p:nvSpPr>
          <p:cNvPr id="16" name="Freeform 15"/>
          <p:cNvSpPr/>
          <p:nvPr/>
        </p:nvSpPr>
        <p:spPr>
          <a:xfrm>
            <a:off x="446945" y="4167199"/>
            <a:ext cx="5185691" cy="1388581"/>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lIns="170147" tIns="170147" rIns="170147" bIns="170147" spcCol="1270" anchor="ctr"/>
          <a:lstStyle/>
          <a:p>
            <a:pPr algn="ctr" defTabSz="1244600" fontAlgn="auto">
              <a:lnSpc>
                <a:spcPct val="90000"/>
              </a:lnSpc>
              <a:spcAft>
                <a:spcPct val="35000"/>
              </a:spcAft>
              <a:defRPr/>
            </a:pPr>
            <a:r>
              <a:rPr lang="en-US" sz="2800" dirty="0">
                <a:latin typeface="Times New Roman" panose="02020603050405020304" pitchFamily="18" charset="0"/>
                <a:cs typeface="Times New Roman" panose="02020603050405020304" pitchFamily="18" charset="0"/>
              </a:rPr>
              <a:t>So </a:t>
            </a:r>
            <a:r>
              <a:rPr lang="en-US" sz="2800" dirty="0" err="1">
                <a:latin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buốt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p>
        </p:txBody>
      </p:sp>
      <p:sp>
        <p:nvSpPr>
          <p:cNvPr id="26" name="Freeform 25"/>
          <p:cNvSpPr/>
          <p:nvPr/>
        </p:nvSpPr>
        <p:spPr>
          <a:xfrm>
            <a:off x="6596562" y="1423433"/>
            <a:ext cx="4360582" cy="1073598"/>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31117" tIns="131117" rIns="131117" bIns="131117" spcCol="1270" anchor="ctr"/>
          <a:lstStyle/>
          <a:p>
            <a:pPr algn="ctr" defTabSz="1066800" fontAlgn="auto">
              <a:lnSpc>
                <a:spcPct val="90000"/>
              </a:lnSpc>
              <a:spcAft>
                <a:spcPct val="35000"/>
              </a:spcAft>
              <a:defRPr/>
            </a:pP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p>
        </p:txBody>
      </p:sp>
      <p:sp>
        <p:nvSpPr>
          <p:cNvPr id="27" name="Freeform 26"/>
          <p:cNvSpPr/>
          <p:nvPr/>
        </p:nvSpPr>
        <p:spPr>
          <a:xfrm>
            <a:off x="8468494" y="2597681"/>
            <a:ext cx="672140" cy="40259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21920" tIns="0" rIns="121920" bIns="152400" spcCol="1270" anchor="ctr"/>
          <a:lstStyle/>
          <a:p>
            <a:pPr algn="ctr" defTabSz="1111250" fontAlgn="auto">
              <a:lnSpc>
                <a:spcPct val="90000"/>
              </a:lnSpc>
              <a:spcAft>
                <a:spcPct val="35000"/>
              </a:spcAft>
              <a:defRPr/>
            </a:pPr>
            <a:endParaRPr lang="en-US" sz="2500"/>
          </a:p>
        </p:txBody>
      </p:sp>
      <p:sp>
        <p:nvSpPr>
          <p:cNvPr id="28" name="Freeform 27"/>
          <p:cNvSpPr/>
          <p:nvPr/>
        </p:nvSpPr>
        <p:spPr>
          <a:xfrm>
            <a:off x="5971309" y="3039670"/>
            <a:ext cx="5666509" cy="1073598"/>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lIns="131117" tIns="131117" rIns="131117" bIns="131117" spcCol="1270" anchor="ctr"/>
          <a:lstStyle/>
          <a:p>
            <a:pPr algn="ctr" defTabSz="10668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p>
        </p:txBody>
      </p:sp>
      <p:sp>
        <p:nvSpPr>
          <p:cNvPr id="29" name="Freeform 28"/>
          <p:cNvSpPr/>
          <p:nvPr/>
        </p:nvSpPr>
        <p:spPr>
          <a:xfrm>
            <a:off x="8468494" y="4208078"/>
            <a:ext cx="672140" cy="40259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21920" tIns="0" rIns="121920" bIns="152400" spcCol="1270" anchor="ctr"/>
          <a:lstStyle/>
          <a:p>
            <a:pPr algn="ctr" defTabSz="1111250" fontAlgn="auto">
              <a:lnSpc>
                <a:spcPct val="90000"/>
              </a:lnSpc>
              <a:spcAft>
                <a:spcPct val="35000"/>
              </a:spcAft>
              <a:defRPr/>
            </a:pPr>
            <a:endParaRPr lang="en-US" sz="2500"/>
          </a:p>
        </p:txBody>
      </p:sp>
      <p:sp>
        <p:nvSpPr>
          <p:cNvPr id="30" name="Freeform 29"/>
          <p:cNvSpPr/>
          <p:nvPr/>
        </p:nvSpPr>
        <p:spPr>
          <a:xfrm>
            <a:off x="5971309" y="4693807"/>
            <a:ext cx="5666509" cy="1182264"/>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31117" tIns="131117" rIns="131117" bIns="131117"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bão</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a:t>
            </a:r>
            <a:r>
              <a:rPr lang="en-US" sz="2400" dirty="0">
                <a:latin typeface="Times New Roman" panose="02020603050405020304" pitchFamily="18" charset="0"/>
                <a:cs typeface="Times New Roman" panose="02020603050405020304" pitchFamily="18" charset="0"/>
              </a:rPr>
              <a:t>.</a:t>
            </a:r>
          </a:p>
        </p:txBody>
      </p:sp>
      <p:sp>
        <p:nvSpPr>
          <p:cNvPr id="31" name="Rectangle 30"/>
          <p:cNvSpPr>
            <a:spLocks noChangeArrowheads="1"/>
          </p:cNvSpPr>
          <p:nvPr/>
        </p:nvSpPr>
        <p:spPr bwMode="auto">
          <a:xfrm>
            <a:off x="412750" y="1460500"/>
            <a:ext cx="6096000" cy="954088"/>
          </a:xfrm>
          <a:prstGeom prst="rect">
            <a:avLst/>
          </a:prstGeom>
          <a:noFill/>
          <a:ln w="9525">
            <a:noFill/>
            <a:miter lim="800000"/>
            <a:headEnd/>
            <a:tailEnd/>
          </a:ln>
        </p:spPr>
        <p:txBody>
          <a:bodyPr>
            <a:spAutoFit/>
          </a:bodyPr>
          <a:lstStyle/>
          <a:p>
            <a:pPr algn="just">
              <a:tabLst>
                <a:tab pos="88900" algn="l"/>
                <a:tab pos="179388" algn="l"/>
              </a:tabLst>
            </a:pPr>
            <a:r>
              <a:rPr lang="en-US" sz="2800" b="1">
                <a:latin typeface="Times New Roman" pitchFamily="18" charset="0"/>
                <a:cs typeface="Times New Roman" pitchFamily="18" charset="0"/>
              </a:rPr>
              <a:t>Bài 2 SGK trang 114</a:t>
            </a:r>
            <a:endParaRPr lang="en-US" sz="2800">
              <a:latin typeface="Times New Roman" pitchFamily="18" charset="0"/>
              <a:cs typeface="Times New Roman" pitchFamily="18" charset="0"/>
            </a:endParaRPr>
          </a:p>
          <a:p>
            <a:pPr algn="just">
              <a:tabLst>
                <a:tab pos="88900" algn="l"/>
                <a:tab pos="179388" algn="l"/>
              </a:tabLst>
            </a:pPr>
            <a:r>
              <a:rPr lang="en-US" sz="2800">
                <a:cs typeface="Times New Roman" pitchFamily="18" charset="0"/>
              </a:rPr>
              <a:t> </a:t>
            </a:r>
            <a:r>
              <a:rPr lang="en-US" sz="2800">
                <a:latin typeface="Times New Roman" pitchFamily="18" charset="0"/>
                <a:cs typeface="Times New Roman" pitchFamily="18" charset="0"/>
              </a:rPr>
              <a:t>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000"/>
                                        <p:tgtEl>
                                          <p:spTgt spid="26"/>
                                        </p:tgtEl>
                                      </p:cBhvr>
                                    </p:animEffect>
                                    <p:anim calcmode="lin" valueType="num">
                                      <p:cBhvr>
                                        <p:cTn id="43" dur="1000" fill="hold"/>
                                        <p:tgtEl>
                                          <p:spTgt spid="26"/>
                                        </p:tgtEl>
                                        <p:attrNameLst>
                                          <p:attrName>ppt_x</p:attrName>
                                        </p:attrNameLst>
                                      </p:cBhvr>
                                      <p:tavLst>
                                        <p:tav tm="0">
                                          <p:val>
                                            <p:strVal val="#ppt_x"/>
                                          </p:val>
                                        </p:tav>
                                        <p:tav tm="100000">
                                          <p:val>
                                            <p:strVal val="#ppt_x"/>
                                          </p:val>
                                        </p:tav>
                                      </p:tavLst>
                                    </p:anim>
                                    <p:anim calcmode="lin" valueType="num">
                                      <p:cBhvr>
                                        <p:cTn id="4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1000"/>
                                        <p:tgtEl>
                                          <p:spTgt spid="28"/>
                                        </p:tgtEl>
                                      </p:cBhvr>
                                    </p:animEffect>
                                    <p:anim calcmode="lin" valueType="num">
                                      <p:cBhvr>
                                        <p:cTn id="57" dur="1000" fill="hold"/>
                                        <p:tgtEl>
                                          <p:spTgt spid="28"/>
                                        </p:tgtEl>
                                        <p:attrNameLst>
                                          <p:attrName>ppt_x</p:attrName>
                                        </p:attrNameLst>
                                      </p:cBhvr>
                                      <p:tavLst>
                                        <p:tav tm="0">
                                          <p:val>
                                            <p:strVal val="#ppt_x"/>
                                          </p:val>
                                        </p:tav>
                                        <p:tav tm="100000">
                                          <p:val>
                                            <p:strVal val="#ppt_x"/>
                                          </p:val>
                                        </p:tav>
                                      </p:tavLst>
                                    </p:anim>
                                    <p:anim calcmode="lin" valueType="num">
                                      <p:cBhvr>
                                        <p:cTn id="5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1000" fill="hold"/>
                                        <p:tgtEl>
                                          <p:spTgt spid="29"/>
                                        </p:tgtEl>
                                        <p:attrNameLst>
                                          <p:attrName>ppt_x</p:attrName>
                                        </p:attrNameLst>
                                      </p:cBhvr>
                                      <p:tavLst>
                                        <p:tav tm="0">
                                          <p:val>
                                            <p:strVal val="#ppt_x"/>
                                          </p:val>
                                        </p:tav>
                                        <p:tav tm="100000">
                                          <p:val>
                                            <p:strVal val="#ppt_x"/>
                                          </p:val>
                                        </p:tav>
                                      </p:tavLst>
                                    </p:anim>
                                    <p:anim calcmode="lin" valueType="num">
                                      <p:cBhvr>
                                        <p:cTn id="6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1000"/>
                                        <p:tgtEl>
                                          <p:spTgt spid="30"/>
                                        </p:tgtEl>
                                      </p:cBhvr>
                                    </p:animEffect>
                                    <p:anim calcmode="lin" valueType="num">
                                      <p:cBhvr>
                                        <p:cTn id="71" dur="1000" fill="hold"/>
                                        <p:tgtEl>
                                          <p:spTgt spid="30"/>
                                        </p:tgtEl>
                                        <p:attrNameLst>
                                          <p:attrName>ppt_x</p:attrName>
                                        </p:attrNameLst>
                                      </p:cBhvr>
                                      <p:tavLst>
                                        <p:tav tm="0">
                                          <p:val>
                                            <p:strVal val="#ppt_x"/>
                                          </p:val>
                                        </p:tav>
                                        <p:tav tm="100000">
                                          <p:val>
                                            <p:strVal val="#ppt_x"/>
                                          </p:val>
                                        </p:tav>
                                      </p:tavLst>
                                    </p:anim>
                                    <p:anim calcmode="lin" valueType="num">
                                      <p:cBhvr>
                                        <p:cTn id="7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3" name="Rectangle 2"/>
          <p:cNvSpPr>
            <a:spLocks noChangeArrowheads="1"/>
          </p:cNvSpPr>
          <p:nvPr/>
        </p:nvSpPr>
        <p:spPr bwMode="auto">
          <a:xfrm>
            <a:off x="500063" y="457200"/>
            <a:ext cx="6096000" cy="5222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14" name="Freeform 13"/>
          <p:cNvSpPr/>
          <p:nvPr/>
        </p:nvSpPr>
        <p:spPr>
          <a:xfrm>
            <a:off x="500562" y="1843059"/>
            <a:ext cx="5185691" cy="991382"/>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70147" tIns="170147" rIns="170147" bIns="170147" spcCol="1270" anchor="ctr"/>
          <a:lstStyle/>
          <a:p>
            <a:pPr algn="ctr" defTabSz="1244600" fontAlgn="auto">
              <a:lnSpc>
                <a:spcPct val="90000"/>
              </a:lnSpc>
              <a:spcAft>
                <a:spcPct val="35000"/>
              </a:spcAft>
              <a:defRPr/>
            </a:pPr>
            <a:r>
              <a:rPr lang="en-US" sz="2800" b="1" dirty="0" err="1">
                <a:solidFill>
                  <a:prstClr val="white"/>
                </a:solidFill>
                <a:latin typeface="Times New Roman" panose="02020603050405020304" pitchFamily="18" charset="0"/>
                <a:cs typeface="Times New Roman" panose="02020603050405020304" pitchFamily="18" charset="0"/>
              </a:rPr>
              <a:t>Biện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pháp</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tu</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từ</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ẩn</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dụ</a:t>
            </a:r>
            <a:r>
              <a:rPr lang="en-US" sz="2800" b="1" dirty="0">
                <a:solidFill>
                  <a:prstClr val="white"/>
                </a:solidFill>
                <a:latin typeface="Times New Roman" panose="02020603050405020304" pitchFamily="18" charset="0"/>
                <a:cs typeface="Times New Roman" panose="02020603050405020304" pitchFamily="18" charset="0"/>
              </a:rPr>
              <a:t>.</a:t>
            </a:r>
          </a:p>
        </p:txBody>
      </p:sp>
      <p:sp>
        <p:nvSpPr>
          <p:cNvPr id="15" name="Freeform 14"/>
          <p:cNvSpPr/>
          <p:nvPr/>
        </p:nvSpPr>
        <p:spPr>
          <a:xfrm>
            <a:off x="2391579" y="2918544"/>
            <a:ext cx="1296422" cy="520717"/>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95024" tIns="0" rIns="195024" bIns="243780" spcCol="1270" anchor="ctr"/>
          <a:lstStyle/>
          <a:p>
            <a:pPr algn="ctr" defTabSz="1778000" fontAlgn="auto">
              <a:lnSpc>
                <a:spcPct val="90000"/>
              </a:lnSpc>
              <a:spcAft>
                <a:spcPct val="35000"/>
              </a:spcAft>
              <a:defRPr/>
            </a:pPr>
            <a:endParaRPr lang="en-US" sz="4000">
              <a:solidFill>
                <a:prstClr val="white"/>
              </a:solidFill>
            </a:endParaRPr>
          </a:p>
        </p:txBody>
      </p:sp>
      <p:sp>
        <p:nvSpPr>
          <p:cNvPr id="16" name="Freeform 15"/>
          <p:cNvSpPr/>
          <p:nvPr/>
        </p:nvSpPr>
        <p:spPr>
          <a:xfrm>
            <a:off x="446944" y="3523364"/>
            <a:ext cx="5185691" cy="1388581"/>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lIns="170147" tIns="170147" rIns="170147" bIns="170147" anchor="ctr"/>
          <a:lstStyle/>
          <a:p>
            <a:pPr>
              <a:spcAft>
                <a:spcPts val="1200"/>
              </a:spcAft>
            </a:pPr>
            <a:r>
              <a:rPr lang="en-US" sz="2800" i="1">
                <a:solidFill>
                  <a:srgbClr val="FFFFFF"/>
                </a:solidFill>
                <a:latin typeface="Times New Roman" pitchFamily="18" charset="0"/>
                <a:cs typeface="Calibri" pitchFamily="34" charset="0"/>
              </a:rPr>
              <a:t>“</a:t>
            </a:r>
            <a:r>
              <a:rPr lang="vi-VN" sz="2800" i="1">
                <a:solidFill>
                  <a:srgbClr val="FFFFFF"/>
                </a:solidFill>
                <a:latin typeface="Times New Roman" pitchFamily="18" charset="0"/>
                <a:cs typeface="Calibri" pitchFamily="34" charset="0"/>
              </a:rPr>
              <a:t>trận địa cánh cung</a:t>
            </a:r>
            <a:r>
              <a:rPr lang="en-US" sz="2800" i="1">
                <a:solidFill>
                  <a:srgbClr val="FFFFFF"/>
                </a:solidFill>
                <a:latin typeface="Times New Roman" pitchFamily="18" charset="0"/>
                <a:cs typeface="Calibri" pitchFamily="34" charset="0"/>
              </a:rPr>
              <a:t>”: </a:t>
            </a:r>
            <a:r>
              <a:rPr lang="en-US" sz="2800">
                <a:solidFill>
                  <a:srgbClr val="FFFFFF"/>
                </a:solidFill>
                <a:latin typeface="Times New Roman" pitchFamily="18" charset="0"/>
                <a:cs typeface="Calibri" pitchFamily="34" charset="0"/>
              </a:rPr>
              <a:t>sự nguy hiểm của bão biển, cát bay mạnh, rất nguy hiểm. </a:t>
            </a:r>
            <a:endParaRPr lang="en-US" sz="2400">
              <a:solidFill>
                <a:srgbClr val="FFFFFF"/>
              </a:solidFill>
              <a:latin typeface="Times New Roman" pitchFamily="18" charset="0"/>
              <a:cs typeface="Calibri" pitchFamily="34" charset="0"/>
            </a:endParaRPr>
          </a:p>
        </p:txBody>
      </p:sp>
      <p:sp>
        <p:nvSpPr>
          <p:cNvPr id="26" name="Freeform 25"/>
          <p:cNvSpPr/>
          <p:nvPr/>
        </p:nvSpPr>
        <p:spPr>
          <a:xfrm>
            <a:off x="6596562" y="1423433"/>
            <a:ext cx="4360582" cy="1073598"/>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31117" tIns="131117" rIns="131117" bIns="131117" spcCol="1270" anchor="ctr"/>
          <a:lstStyle/>
          <a:p>
            <a:pPr algn="ctr" defTabSz="1066800" fontAlgn="auto">
              <a:lnSpc>
                <a:spcPct val="90000"/>
              </a:lnSpc>
              <a:spcAft>
                <a:spcPct val="35000"/>
              </a:spcAft>
              <a:defRPr/>
            </a:pPr>
            <a:r>
              <a:rPr lang="en-US" sz="2800" b="1" dirty="0" err="1">
                <a:solidFill>
                  <a:prstClr val="white"/>
                </a:solidFill>
                <a:latin typeface="Times New Roman" panose="02020603050405020304" pitchFamily="18" charset="0"/>
                <a:cs typeface="Times New Roman" panose="02020603050405020304" pitchFamily="18" charset="0"/>
              </a:rPr>
              <a:t>Tác</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dụng</a:t>
            </a:r>
            <a:r>
              <a:rPr lang="en-US" sz="2800" b="1" dirty="0">
                <a:solidFill>
                  <a:prstClr val="white"/>
                </a:solidFill>
                <a:latin typeface="Times New Roman" panose="02020603050405020304" pitchFamily="18" charset="0"/>
                <a:cs typeface="Times New Roman" panose="02020603050405020304" pitchFamily="18" charset="0"/>
              </a:rPr>
              <a:t>: </a:t>
            </a:r>
          </a:p>
        </p:txBody>
      </p:sp>
      <p:sp>
        <p:nvSpPr>
          <p:cNvPr id="27" name="Freeform 26"/>
          <p:cNvSpPr/>
          <p:nvPr/>
        </p:nvSpPr>
        <p:spPr>
          <a:xfrm>
            <a:off x="8468494" y="2597681"/>
            <a:ext cx="672140" cy="40259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21920" tIns="0" rIns="121920" bIns="152400" spcCol="1270" anchor="ctr"/>
          <a:lstStyle/>
          <a:p>
            <a:pPr algn="ctr" defTabSz="1111250" fontAlgn="auto">
              <a:lnSpc>
                <a:spcPct val="90000"/>
              </a:lnSpc>
              <a:spcAft>
                <a:spcPct val="35000"/>
              </a:spcAft>
              <a:defRPr/>
            </a:pPr>
            <a:endParaRPr lang="en-US" sz="2500">
              <a:solidFill>
                <a:prstClr val="white"/>
              </a:solidFill>
            </a:endParaRPr>
          </a:p>
        </p:txBody>
      </p:sp>
      <p:sp>
        <p:nvSpPr>
          <p:cNvPr id="28" name="Freeform 27"/>
          <p:cNvSpPr/>
          <p:nvPr/>
        </p:nvSpPr>
        <p:spPr>
          <a:xfrm>
            <a:off x="5971309" y="3081235"/>
            <a:ext cx="5666509" cy="1692900"/>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lIns="131117" tIns="131117" rIns="131117" bIns="131117" anchor="ctr"/>
          <a:lstStyle/>
          <a:p>
            <a:pPr marL="30163">
              <a:spcAft>
                <a:spcPts val="1200"/>
              </a:spcAft>
            </a:pPr>
            <a:r>
              <a:rPr lang="en-US" sz="2800">
                <a:solidFill>
                  <a:srgbClr val="FFFFFF"/>
                </a:solidFill>
                <a:latin typeface="Times New Roman" pitchFamily="18" charset="0"/>
                <a:cs typeface="Calibri" pitchFamily="34" charset="0"/>
              </a:rPr>
              <a:t>Ngầm ví trận bão biển dữ dội  như một trận chiến đấu thực sự. Nhấn mạnh tính chất ghê gớm, sự tàn phá của bão biển.</a:t>
            </a:r>
            <a:endParaRPr lang="en-US" sz="2400">
              <a:solidFill>
                <a:srgbClr val="FFFFFF"/>
              </a:solidFill>
              <a:latin typeface="Times New Roman" pitchFamily="18" charset="0"/>
              <a:cs typeface="Calibri" pitchFamily="34" charset="0"/>
            </a:endParaRPr>
          </a:p>
        </p:txBody>
      </p:sp>
      <p:sp>
        <p:nvSpPr>
          <p:cNvPr id="29" name="Freeform 28"/>
          <p:cNvSpPr/>
          <p:nvPr/>
        </p:nvSpPr>
        <p:spPr>
          <a:xfrm>
            <a:off x="8468494" y="4850168"/>
            <a:ext cx="672140" cy="402599"/>
          </a:xfrm>
          <a:custGeom>
            <a:avLst/>
            <a:gdLst>
              <a:gd name="connsiteX0" fmla="*/ 0 w 508000"/>
              <a:gd name="connsiteY0" fmla="*/ 121920 h 609600"/>
              <a:gd name="connsiteX1" fmla="*/ 254000 w 508000"/>
              <a:gd name="connsiteY1" fmla="*/ 121920 h 609600"/>
              <a:gd name="connsiteX2" fmla="*/ 254000 w 508000"/>
              <a:gd name="connsiteY2" fmla="*/ 0 h 609600"/>
              <a:gd name="connsiteX3" fmla="*/ 508000 w 508000"/>
              <a:gd name="connsiteY3" fmla="*/ 304800 h 609600"/>
              <a:gd name="connsiteX4" fmla="*/ 254000 w 508000"/>
              <a:gd name="connsiteY4" fmla="*/ 609600 h 609600"/>
              <a:gd name="connsiteX5" fmla="*/ 254000 w 508000"/>
              <a:gd name="connsiteY5" fmla="*/ 487680 h 609600"/>
              <a:gd name="connsiteX6" fmla="*/ 0 w 508000"/>
              <a:gd name="connsiteY6" fmla="*/ 487680 h 609600"/>
              <a:gd name="connsiteX7" fmla="*/ 0 w 508000"/>
              <a:gd name="connsiteY7" fmla="*/ 12192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00" h="609600">
                <a:moveTo>
                  <a:pt x="406400" y="1"/>
                </a:moveTo>
                <a:lnTo>
                  <a:pt x="406400" y="304800"/>
                </a:lnTo>
                <a:lnTo>
                  <a:pt x="508000" y="304800"/>
                </a:lnTo>
                <a:lnTo>
                  <a:pt x="254000" y="609599"/>
                </a:lnTo>
                <a:lnTo>
                  <a:pt x="0" y="304800"/>
                </a:lnTo>
                <a:lnTo>
                  <a:pt x="101600" y="304800"/>
                </a:lnTo>
                <a:lnTo>
                  <a:pt x="101600" y="1"/>
                </a:lnTo>
                <a:lnTo>
                  <a:pt x="406400"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21920" tIns="0" rIns="121920" bIns="152400" spcCol="1270" anchor="ctr"/>
          <a:lstStyle/>
          <a:p>
            <a:pPr algn="ctr" defTabSz="1111250" fontAlgn="auto">
              <a:lnSpc>
                <a:spcPct val="90000"/>
              </a:lnSpc>
              <a:spcAft>
                <a:spcPct val="35000"/>
              </a:spcAft>
              <a:defRPr/>
            </a:pPr>
            <a:endParaRPr lang="en-US" sz="2500">
              <a:solidFill>
                <a:prstClr val="white"/>
              </a:solidFill>
            </a:endParaRPr>
          </a:p>
        </p:txBody>
      </p:sp>
      <p:sp>
        <p:nvSpPr>
          <p:cNvPr id="30" name="Freeform 29"/>
          <p:cNvSpPr/>
          <p:nvPr/>
        </p:nvSpPr>
        <p:spPr>
          <a:xfrm>
            <a:off x="5943598" y="5314945"/>
            <a:ext cx="5666509" cy="1069684"/>
          </a:xfrm>
          <a:custGeom>
            <a:avLst/>
            <a:gdLst>
              <a:gd name="connsiteX0" fmla="*/ 0 w 5139266"/>
              <a:gd name="connsiteY0" fmla="*/ 135467 h 1354666"/>
              <a:gd name="connsiteX1" fmla="*/ 135467 w 5139266"/>
              <a:gd name="connsiteY1" fmla="*/ 0 h 1354666"/>
              <a:gd name="connsiteX2" fmla="*/ 5003799 w 5139266"/>
              <a:gd name="connsiteY2" fmla="*/ 0 h 1354666"/>
              <a:gd name="connsiteX3" fmla="*/ 5139266 w 5139266"/>
              <a:gd name="connsiteY3" fmla="*/ 135467 h 1354666"/>
              <a:gd name="connsiteX4" fmla="*/ 5139266 w 5139266"/>
              <a:gd name="connsiteY4" fmla="*/ 1219199 h 1354666"/>
              <a:gd name="connsiteX5" fmla="*/ 5003799 w 5139266"/>
              <a:gd name="connsiteY5" fmla="*/ 1354666 h 1354666"/>
              <a:gd name="connsiteX6" fmla="*/ 135467 w 5139266"/>
              <a:gd name="connsiteY6" fmla="*/ 1354666 h 1354666"/>
              <a:gd name="connsiteX7" fmla="*/ 0 w 5139266"/>
              <a:gd name="connsiteY7" fmla="*/ 1219199 h 1354666"/>
              <a:gd name="connsiteX8" fmla="*/ 0 w 5139266"/>
              <a:gd name="connsiteY8" fmla="*/ 135467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66" h="1354666">
                <a:moveTo>
                  <a:pt x="0" y="135467"/>
                </a:moveTo>
                <a:cubicBezTo>
                  <a:pt x="0" y="60651"/>
                  <a:pt x="60651" y="0"/>
                  <a:pt x="135467" y="0"/>
                </a:cubicBezTo>
                <a:lnTo>
                  <a:pt x="5003799" y="0"/>
                </a:lnTo>
                <a:cubicBezTo>
                  <a:pt x="5078615" y="0"/>
                  <a:pt x="5139266" y="60651"/>
                  <a:pt x="5139266" y="135467"/>
                </a:cubicBezTo>
                <a:lnTo>
                  <a:pt x="5139266" y="1219199"/>
                </a:lnTo>
                <a:cubicBezTo>
                  <a:pt x="5139266" y="1294015"/>
                  <a:pt x="5078615" y="1354666"/>
                  <a:pt x="5003799" y="1354666"/>
                </a:cubicBezTo>
                <a:lnTo>
                  <a:pt x="135467" y="1354666"/>
                </a:lnTo>
                <a:cubicBezTo>
                  <a:pt x="60651" y="1354666"/>
                  <a:pt x="0" y="1294015"/>
                  <a:pt x="0" y="1219199"/>
                </a:cubicBezTo>
                <a:lnTo>
                  <a:pt x="0" y="1354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lIns="131117" tIns="131117" rIns="131117" bIns="131117" anchor="ctr"/>
          <a:lstStyle/>
          <a:p>
            <a:pPr>
              <a:spcAft>
                <a:spcPts val="1200"/>
              </a:spcAft>
            </a:pPr>
            <a:r>
              <a:rPr lang="en-US" sz="2800">
                <a:solidFill>
                  <a:srgbClr val="FFFFFF"/>
                </a:solidFill>
                <a:latin typeface="Times New Roman" pitchFamily="18" charset="0"/>
                <a:cs typeface="Calibri" pitchFamily="34" charset="0"/>
              </a:rPr>
              <a:t>Làm tăng sức gợi  hình gợi cảm cho sự diễn đạt.</a:t>
            </a:r>
          </a:p>
        </p:txBody>
      </p:sp>
      <p:sp>
        <p:nvSpPr>
          <p:cNvPr id="31" name="Rectangle 30"/>
          <p:cNvSpPr>
            <a:spLocks noChangeArrowheads="1"/>
          </p:cNvSpPr>
          <p:nvPr/>
        </p:nvSpPr>
        <p:spPr bwMode="auto">
          <a:xfrm>
            <a:off x="447675" y="928688"/>
            <a:ext cx="6096000" cy="954087"/>
          </a:xfrm>
          <a:prstGeom prst="rect">
            <a:avLst/>
          </a:prstGeom>
          <a:noFill/>
          <a:ln w="9525">
            <a:noFill/>
            <a:miter lim="800000"/>
            <a:headEnd/>
            <a:tailEnd/>
          </a:ln>
        </p:spPr>
        <p:txBody>
          <a:bodyPr>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Bài 2 SGK trang 114</a:t>
            </a:r>
            <a:endParaRPr lang="en-US" sz="2800">
              <a:solidFill>
                <a:srgbClr val="000000"/>
              </a:solidFill>
              <a:latin typeface="Times New Roman" pitchFamily="18" charset="0"/>
              <a:cs typeface="Times New Roman" pitchFamily="18" charset="0"/>
            </a:endParaRPr>
          </a:p>
          <a:p>
            <a:pPr algn="just">
              <a:tabLst>
                <a:tab pos="88900" algn="l"/>
                <a:tab pos="179388" algn="l"/>
              </a:tabLst>
            </a:pPr>
            <a:r>
              <a:rPr lang="en-US" sz="2800" b="1">
                <a:solidFill>
                  <a:srgbClr val="000000"/>
                </a:solidFill>
                <a:cs typeface="Times New Roman" pitchFamily="18" charset="0"/>
              </a:rPr>
              <a:t> </a:t>
            </a:r>
            <a:r>
              <a:rPr lang="en-US" sz="2800" b="1">
                <a:solidFill>
                  <a:srgbClr val="000000"/>
                </a:solidFill>
                <a:latin typeface="Times New Roman" pitchFamily="18" charset="0"/>
                <a:cs typeface="Times New Roman" pitchFamily="18" charset="0"/>
              </a:rPr>
              <a:t>b. </a:t>
            </a:r>
          </a:p>
        </p:txBody>
      </p:sp>
      <p:sp>
        <p:nvSpPr>
          <p:cNvPr id="17" name="Freeform 16"/>
          <p:cNvSpPr/>
          <p:nvPr/>
        </p:nvSpPr>
        <p:spPr>
          <a:xfrm>
            <a:off x="446943" y="4996048"/>
            <a:ext cx="5185691" cy="1388581"/>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lIns="170147" tIns="170147" rIns="170147" bIns="170147" anchor="ctr"/>
          <a:lstStyle/>
          <a:p>
            <a:pPr>
              <a:spcAft>
                <a:spcPts val="1200"/>
              </a:spcAft>
            </a:pPr>
            <a:r>
              <a:rPr lang="en-US" sz="2800" i="1">
                <a:solidFill>
                  <a:srgbClr val="FFFFFF"/>
                </a:solidFill>
                <a:latin typeface="Times New Roman" pitchFamily="18" charset="0"/>
                <a:cs typeface="Calibri" pitchFamily="34" charset="0"/>
              </a:rPr>
              <a:t>“gió tăng thêm </a:t>
            </a:r>
            <a:r>
              <a:rPr lang="vi-VN" sz="2800" i="1">
                <a:solidFill>
                  <a:srgbClr val="FFFFFF"/>
                </a:solidFill>
                <a:latin typeface="Times New Roman" pitchFamily="18" charset="0"/>
                <a:cs typeface="Calibri" pitchFamily="34" charset="0"/>
              </a:rPr>
              <a:t>hỏa lực</a:t>
            </a:r>
            <a:r>
              <a:rPr lang="en-US" sz="2800" i="1">
                <a:solidFill>
                  <a:srgbClr val="FFFFFF"/>
                </a:solidFill>
                <a:latin typeface="Times New Roman" pitchFamily="18" charset="0"/>
                <a:cs typeface="Calibri" pitchFamily="34" charset="0"/>
              </a:rPr>
              <a:t>”: </a:t>
            </a:r>
            <a:r>
              <a:rPr lang="en-US" sz="2800">
                <a:solidFill>
                  <a:srgbClr val="FFFFFF"/>
                </a:solidFill>
                <a:latin typeface="Times New Roman" pitchFamily="18" charset="0"/>
                <a:cs typeface="Calibri" pitchFamily="34" charset="0"/>
              </a:rPr>
              <a:t>gió tăng tốc độ, rất mạnh</a:t>
            </a:r>
            <a:endParaRPr lang="en-US" sz="2400">
              <a:solidFill>
                <a:srgbClr val="FFFFFF"/>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00"/>
                                        <p:tgtEl>
                                          <p:spTgt spid="26"/>
                                        </p:tgtEl>
                                      </p:cBhvr>
                                    </p:animEffect>
                                    <p:anim calcmode="lin" valueType="num">
                                      <p:cBhvr>
                                        <p:cTn id="50" dur="1000" fill="hold"/>
                                        <p:tgtEl>
                                          <p:spTgt spid="26"/>
                                        </p:tgtEl>
                                        <p:attrNameLst>
                                          <p:attrName>ppt_x</p:attrName>
                                        </p:attrNameLst>
                                      </p:cBhvr>
                                      <p:tavLst>
                                        <p:tav tm="0">
                                          <p:val>
                                            <p:strVal val="#ppt_x"/>
                                          </p:val>
                                        </p:tav>
                                        <p:tav tm="100000">
                                          <p:val>
                                            <p:strVal val="#ppt_x"/>
                                          </p:val>
                                        </p:tav>
                                      </p:tavLst>
                                    </p:anim>
                                    <p:anim calcmode="lin" valueType="num">
                                      <p:cBhvr>
                                        <p:cTn id="5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1000"/>
                                        <p:tgtEl>
                                          <p:spTgt spid="27"/>
                                        </p:tgtEl>
                                      </p:cBhvr>
                                    </p:animEffect>
                                    <p:anim calcmode="lin" valueType="num">
                                      <p:cBhvr>
                                        <p:cTn id="57" dur="1000" fill="hold"/>
                                        <p:tgtEl>
                                          <p:spTgt spid="27"/>
                                        </p:tgtEl>
                                        <p:attrNameLst>
                                          <p:attrName>ppt_x</p:attrName>
                                        </p:attrNameLst>
                                      </p:cBhvr>
                                      <p:tavLst>
                                        <p:tav tm="0">
                                          <p:val>
                                            <p:strVal val="#ppt_x"/>
                                          </p:val>
                                        </p:tav>
                                        <p:tav tm="100000">
                                          <p:val>
                                            <p:strVal val="#ppt_x"/>
                                          </p:val>
                                        </p:tav>
                                      </p:tavLst>
                                    </p:anim>
                                    <p:anim calcmode="lin" valueType="num">
                                      <p:cBhvr>
                                        <p:cTn id="5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1000"/>
                                        <p:tgtEl>
                                          <p:spTgt spid="28"/>
                                        </p:tgtEl>
                                      </p:cBhvr>
                                    </p:animEffect>
                                    <p:anim calcmode="lin" valueType="num">
                                      <p:cBhvr>
                                        <p:cTn id="64" dur="1000" fill="hold"/>
                                        <p:tgtEl>
                                          <p:spTgt spid="28"/>
                                        </p:tgtEl>
                                        <p:attrNameLst>
                                          <p:attrName>ppt_x</p:attrName>
                                        </p:attrNameLst>
                                      </p:cBhvr>
                                      <p:tavLst>
                                        <p:tav tm="0">
                                          <p:val>
                                            <p:strVal val="#ppt_x"/>
                                          </p:val>
                                        </p:tav>
                                        <p:tav tm="100000">
                                          <p:val>
                                            <p:strVal val="#ppt_x"/>
                                          </p:val>
                                        </p:tav>
                                      </p:tavLst>
                                    </p:anim>
                                    <p:anim calcmode="lin" valueType="num">
                                      <p:cBhvr>
                                        <p:cTn id="6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1000"/>
                                        <p:tgtEl>
                                          <p:spTgt spid="29"/>
                                        </p:tgtEl>
                                      </p:cBhvr>
                                    </p:animEffect>
                                    <p:anim calcmode="lin" valueType="num">
                                      <p:cBhvr>
                                        <p:cTn id="71" dur="1000" fill="hold"/>
                                        <p:tgtEl>
                                          <p:spTgt spid="29"/>
                                        </p:tgtEl>
                                        <p:attrNameLst>
                                          <p:attrName>ppt_x</p:attrName>
                                        </p:attrNameLst>
                                      </p:cBhvr>
                                      <p:tavLst>
                                        <p:tav tm="0">
                                          <p:val>
                                            <p:strVal val="#ppt_x"/>
                                          </p:val>
                                        </p:tav>
                                        <p:tav tm="100000">
                                          <p:val>
                                            <p:strVal val="#ppt_x"/>
                                          </p:val>
                                        </p:tav>
                                      </p:tavLst>
                                    </p:anim>
                                    <p:anim calcmode="lin" valueType="num">
                                      <p:cBhvr>
                                        <p:cTn id="7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1000"/>
                                        <p:tgtEl>
                                          <p:spTgt spid="30"/>
                                        </p:tgtEl>
                                      </p:cBhvr>
                                    </p:animEffect>
                                    <p:anim calcmode="lin" valueType="num">
                                      <p:cBhvr>
                                        <p:cTn id="78" dur="1000" fill="hold"/>
                                        <p:tgtEl>
                                          <p:spTgt spid="30"/>
                                        </p:tgtEl>
                                        <p:attrNameLst>
                                          <p:attrName>ppt_x</p:attrName>
                                        </p:attrNameLst>
                                      </p:cBhvr>
                                      <p:tavLst>
                                        <p:tav tm="0">
                                          <p:val>
                                            <p:strVal val="#ppt_x"/>
                                          </p:val>
                                        </p:tav>
                                        <p:tav tm="100000">
                                          <p:val>
                                            <p:strVal val="#ppt_x"/>
                                          </p:val>
                                        </p:tav>
                                      </p:tavLst>
                                    </p:anim>
                                    <p:anim calcmode="lin" valueType="num">
                                      <p:cBhvr>
                                        <p:cTn id="7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3"/>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5" name="Rectangle 4"/>
          <p:cNvSpPr>
            <a:spLocks noChangeArrowheads="1"/>
          </p:cNvSpPr>
          <p:nvPr/>
        </p:nvSpPr>
        <p:spPr bwMode="auto">
          <a:xfrm>
            <a:off x="500063" y="457200"/>
            <a:ext cx="6096000" cy="5222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6" name="Rectangle 5"/>
          <p:cNvSpPr>
            <a:spLocks noChangeArrowheads="1"/>
          </p:cNvSpPr>
          <p:nvPr/>
        </p:nvSpPr>
        <p:spPr bwMode="auto">
          <a:xfrm>
            <a:off x="500063" y="979488"/>
            <a:ext cx="3357562" cy="523875"/>
          </a:xfrm>
          <a:prstGeom prst="rect">
            <a:avLst/>
          </a:prstGeom>
          <a:noFill/>
          <a:ln w="9525">
            <a:noFill/>
            <a:miter lim="800000"/>
            <a:headEnd/>
            <a:tailEnd/>
          </a:ln>
        </p:spPr>
        <p:txBody>
          <a:bodyPr wrap="none">
            <a:spAutoFit/>
          </a:bodyPr>
          <a:lstStyle/>
          <a:p>
            <a:pPr algn="just">
              <a:tabLst>
                <a:tab pos="88900" algn="l"/>
                <a:tab pos="179388" algn="l"/>
              </a:tabLst>
            </a:pPr>
            <a:r>
              <a:rPr lang="en-US" sz="2800" b="1">
                <a:latin typeface="Times New Roman" pitchFamily="18" charset="0"/>
                <a:cs typeface="Times New Roman" pitchFamily="18" charset="0"/>
              </a:rPr>
              <a:t>Bài 3 SGK trang 114</a:t>
            </a:r>
            <a:endParaRPr lang="en-US" sz="2800">
              <a:latin typeface="Times New Roman" pitchFamily="18" charset="0"/>
              <a:cs typeface="Times New Roman" pitchFamily="18" charset="0"/>
            </a:endParaRPr>
          </a:p>
        </p:txBody>
      </p:sp>
      <p:grpSp>
        <p:nvGrpSpPr>
          <p:cNvPr id="8" name="Group 7"/>
          <p:cNvGrpSpPr>
            <a:grpSpLocks/>
          </p:cNvGrpSpPr>
          <p:nvPr/>
        </p:nvGrpSpPr>
        <p:grpSpPr bwMode="auto">
          <a:xfrm>
            <a:off x="2535238" y="1827213"/>
            <a:ext cx="8121650" cy="3830637"/>
            <a:chOff x="2535519" y="1846828"/>
            <a:chExt cx="8122085" cy="2857359"/>
          </a:xfrm>
        </p:grpSpPr>
        <p:sp>
          <p:nvSpPr>
            <p:cNvPr id="9" name="Freeform 8"/>
            <p:cNvSpPr/>
            <p:nvPr/>
          </p:nvSpPr>
          <p:spPr>
            <a:xfrm>
              <a:off x="5778955" y="2620079"/>
              <a:ext cx="3102141" cy="382482"/>
            </a:xfrm>
            <a:custGeom>
              <a:avLst/>
              <a:gdLst/>
              <a:ahLst/>
              <a:cxnLst/>
              <a:rect l="0" t="0" r="0" b="0"/>
              <a:pathLst>
                <a:path>
                  <a:moveTo>
                    <a:pt x="0" y="0"/>
                  </a:moveTo>
                  <a:lnTo>
                    <a:pt x="0" y="184346"/>
                  </a:lnTo>
                  <a:lnTo>
                    <a:pt x="3101368" y="184346"/>
                  </a:lnTo>
                  <a:lnTo>
                    <a:pt x="3101368" y="3825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5717039" y="2620079"/>
              <a:ext cx="92080" cy="382482"/>
            </a:xfrm>
            <a:custGeom>
              <a:avLst/>
              <a:gdLst/>
              <a:ahLst/>
              <a:cxnLst/>
              <a:rect l="0" t="0" r="0" b="0"/>
              <a:pathLst>
                <a:path>
                  <a:moveTo>
                    <a:pt x="61576" y="0"/>
                  </a:moveTo>
                  <a:lnTo>
                    <a:pt x="61576" y="184346"/>
                  </a:lnTo>
                  <a:lnTo>
                    <a:pt x="45720" y="184346"/>
                  </a:lnTo>
                  <a:lnTo>
                    <a:pt x="45720" y="3825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3478545" y="2620079"/>
              <a:ext cx="2300410" cy="382482"/>
            </a:xfrm>
            <a:custGeom>
              <a:avLst/>
              <a:gdLst/>
              <a:ahLst/>
              <a:cxnLst/>
              <a:rect l="0" t="0" r="0" b="0"/>
              <a:pathLst>
                <a:path>
                  <a:moveTo>
                    <a:pt x="2299896" y="0"/>
                  </a:moveTo>
                  <a:lnTo>
                    <a:pt x="2299896" y="184346"/>
                  </a:lnTo>
                  <a:lnTo>
                    <a:pt x="0" y="184346"/>
                  </a:lnTo>
                  <a:lnTo>
                    <a:pt x="0" y="3825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482920" y="1846828"/>
              <a:ext cx="4635841" cy="773371"/>
            </a:xfrm>
            <a:custGeom>
              <a:avLst/>
              <a:gdLst>
                <a:gd name="connsiteX0" fmla="*/ 0 w 1887636"/>
                <a:gd name="connsiteY0" fmla="*/ 0 h 943818"/>
                <a:gd name="connsiteX1" fmla="*/ 1887636 w 1887636"/>
                <a:gd name="connsiteY1" fmla="*/ 0 h 943818"/>
                <a:gd name="connsiteX2" fmla="*/ 1887636 w 1887636"/>
                <a:gd name="connsiteY2" fmla="*/ 943818 h 943818"/>
                <a:gd name="connsiteX3" fmla="*/ 0 w 1887636"/>
                <a:gd name="connsiteY3" fmla="*/ 943818 h 943818"/>
                <a:gd name="connsiteX4" fmla="*/ 0 w 1887636"/>
                <a:gd name="connsiteY4" fmla="*/ 0 h 943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36" h="943818">
                  <a:moveTo>
                    <a:pt x="0" y="0"/>
                  </a:moveTo>
                  <a:lnTo>
                    <a:pt x="1887636" y="0"/>
                  </a:lnTo>
                  <a:lnTo>
                    <a:pt x="1887636" y="943818"/>
                  </a:lnTo>
                  <a:lnTo>
                    <a:pt x="0" y="9438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so </a:t>
              </a:r>
              <a:r>
                <a:rPr lang="en-US" sz="2400" b="1" dirty="0" err="1">
                  <a:latin typeface="Times New Roman" panose="02020603050405020304" pitchFamily="18" charset="0"/>
                  <a:cs typeface="Times New Roman" panose="02020603050405020304" pitchFamily="18" charset="0"/>
                </a:rPr>
                <a:t>sánh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VB </a:t>
              </a:r>
              <a:r>
                <a:rPr lang="en-US" sz="2400" b="1" dirty="0" err="1">
                  <a:latin typeface="Times New Roman" panose="02020603050405020304" pitchFamily="18" charset="0"/>
                  <a:cs typeface="Times New Roman" panose="02020603050405020304" pitchFamily="18" charset="0"/>
                </a:rPr>
                <a:t>Cô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Tô</a:t>
              </a:r>
              <a:r>
                <a:rPr lang="en-US" sz="2400" b="1" dirty="0">
                  <a:latin typeface="Times New Roman" panose="02020603050405020304" pitchFamily="18" charset="0"/>
                  <a:cs typeface="Times New Roman" panose="02020603050405020304" pitchFamily="18" charset="0"/>
                </a:rPr>
                <a:t>:</a:t>
              </a:r>
            </a:p>
          </p:txBody>
        </p:sp>
        <p:sp>
          <p:nvSpPr>
            <p:cNvPr id="13" name="Freeform 12"/>
            <p:cNvSpPr/>
            <p:nvPr/>
          </p:nvSpPr>
          <p:spPr>
            <a:xfrm>
              <a:off x="2535519" y="2889074"/>
              <a:ext cx="1887636" cy="1804778"/>
            </a:xfrm>
            <a:custGeom>
              <a:avLst/>
              <a:gdLst>
                <a:gd name="connsiteX0" fmla="*/ 0 w 1887636"/>
                <a:gd name="connsiteY0" fmla="*/ 0 h 1666216"/>
                <a:gd name="connsiteX1" fmla="*/ 1887636 w 1887636"/>
                <a:gd name="connsiteY1" fmla="*/ 0 h 1666216"/>
                <a:gd name="connsiteX2" fmla="*/ 1887636 w 1887636"/>
                <a:gd name="connsiteY2" fmla="*/ 1666216 h 1666216"/>
                <a:gd name="connsiteX3" fmla="*/ 0 w 1887636"/>
                <a:gd name="connsiteY3" fmla="*/ 1666216 h 1666216"/>
                <a:gd name="connsiteX4" fmla="*/ 0 w 1887636"/>
                <a:gd name="connsiteY4" fmla="*/ 0 h 1666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36" h="1666216">
                  <a:moveTo>
                    <a:pt x="0" y="0"/>
                  </a:moveTo>
                  <a:lnTo>
                    <a:pt x="1887636" y="0"/>
                  </a:lnTo>
                  <a:lnTo>
                    <a:pt x="1887636" y="1666216"/>
                  </a:lnTo>
                  <a:lnTo>
                    <a:pt x="0" y="166621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Sau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trận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bão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chân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trời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ngấn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tấm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kính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lau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mây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bụi</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4" name="Freeform 13"/>
            <p:cNvSpPr/>
            <p:nvPr/>
          </p:nvSpPr>
          <p:spPr>
            <a:xfrm>
              <a:off x="4655129" y="2899409"/>
              <a:ext cx="2258291" cy="1804778"/>
            </a:xfrm>
            <a:custGeom>
              <a:avLst/>
              <a:gdLst>
                <a:gd name="connsiteX0" fmla="*/ 0 w 1887636"/>
                <a:gd name="connsiteY0" fmla="*/ 0 h 1529627"/>
                <a:gd name="connsiteX1" fmla="*/ 1887636 w 1887636"/>
                <a:gd name="connsiteY1" fmla="*/ 0 h 1529627"/>
                <a:gd name="connsiteX2" fmla="*/ 1887636 w 1887636"/>
                <a:gd name="connsiteY2" fmla="*/ 1529627 h 1529627"/>
                <a:gd name="connsiteX3" fmla="*/ 0 w 1887636"/>
                <a:gd name="connsiteY3" fmla="*/ 1529627 h 1529627"/>
                <a:gd name="connsiteX4" fmla="*/ 0 w 1887636"/>
                <a:gd name="connsiteY4" fmla="*/ 0 h 152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36" h="1529627">
                  <a:moveTo>
                    <a:pt x="0" y="0"/>
                  </a:moveTo>
                  <a:lnTo>
                    <a:pt x="1887636" y="0"/>
                  </a:lnTo>
                  <a:lnTo>
                    <a:pt x="1887636" y="1529627"/>
                  </a:lnTo>
                  <a:lnTo>
                    <a:pt x="0" y="15296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Tròn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trĩnh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phúc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hậu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lòng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đỏ</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trứng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nhiên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đầy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đặn</a:t>
              </a:r>
              <a:r>
                <a:rPr lang="en-US" sz="2400" dirty="0">
                  <a:latin typeface="Times New Roman" panose="02020603050405020304" pitchFamily="18" charset="0"/>
                  <a:cs typeface="Times New Roman" panose="02020603050405020304" pitchFamily="18" charset="0"/>
                </a:rPr>
                <a:t>.</a:t>
              </a:r>
            </a:p>
          </p:txBody>
        </p:sp>
        <p:sp>
          <p:nvSpPr>
            <p:cNvPr id="15" name="Freeform 14"/>
            <p:cNvSpPr/>
            <p:nvPr/>
          </p:nvSpPr>
          <p:spPr>
            <a:xfrm>
              <a:off x="7103600" y="2889075"/>
              <a:ext cx="3554004" cy="1804777"/>
            </a:xfrm>
            <a:custGeom>
              <a:avLst/>
              <a:gdLst>
                <a:gd name="connsiteX0" fmla="*/ 0 w 3554004"/>
                <a:gd name="connsiteY0" fmla="*/ 0 h 1583085"/>
                <a:gd name="connsiteX1" fmla="*/ 3554004 w 3554004"/>
                <a:gd name="connsiteY1" fmla="*/ 0 h 1583085"/>
                <a:gd name="connsiteX2" fmla="*/ 3554004 w 3554004"/>
                <a:gd name="connsiteY2" fmla="*/ 1583085 h 1583085"/>
                <a:gd name="connsiteX3" fmla="*/ 0 w 3554004"/>
                <a:gd name="connsiteY3" fmla="*/ 1583085 h 1583085"/>
                <a:gd name="connsiteX4" fmla="*/ 0 w 3554004"/>
                <a:gd name="connsiteY4" fmla="*/ 0 h 1583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4004" h="1583085">
                  <a:moveTo>
                    <a:pt x="0" y="0"/>
                  </a:moveTo>
                  <a:lnTo>
                    <a:pt x="3554004" y="0"/>
                  </a:lnTo>
                  <a:lnTo>
                    <a:pt x="3554004" y="1583085"/>
                  </a:lnTo>
                  <a:lnTo>
                    <a:pt x="0" y="158308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15240" tIns="15240" rIns="15240" bIns="15240" spcCol="1270" anchor="ctr"/>
            <a:lstStyle/>
            <a:p>
              <a:pPr algn="ctr" defTabSz="1066800" fontAlgn="auto">
                <a:lnSpc>
                  <a:spcPct val="90000"/>
                </a:lnSpc>
                <a:spcAft>
                  <a:spcPct val="35000"/>
                </a:spcAft>
                <a:defRPr/>
              </a:pPr>
              <a:r>
                <a:rPr lang="en-US" sz="2400" i="1" dirty="0">
                  <a:latin typeface="Times New Roman" panose="02020603050405020304" pitchFamily="18" charset="0"/>
                  <a:cs typeface="Times New Roman" panose="02020603050405020304" pitchFamily="18" charset="0"/>
                </a:rPr>
                <a:t>Y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mâm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lễ</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phẩm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tiến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từ</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bình</a:t>
              </a:r>
              <a:r>
                <a:rPr lang="en-US" sz="2400" i="1" dirty="0">
                  <a:latin typeface="Times New Roman" panose="02020603050405020304" pitchFamily="18" charset="0"/>
                  <a:cs typeface="Times New Roman" panose="02020603050405020304" pitchFamily="18" charset="0"/>
                </a:rPr>
                <a:t> minh </a:t>
              </a:r>
              <a:r>
                <a:rPr lang="en-US" sz="2400" i="1" dirty="0" err="1">
                  <a:latin typeface="Times New Roman" panose="02020603050405020304" pitchFamily="18" charset="0"/>
                  <a:cs typeface="Times New Roman" panose="02020603050405020304" pitchFamily="18" charset="0"/>
                </a:rPr>
                <a:t>để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mừng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sự</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trường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thọ</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người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chài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lưới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muôn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thuở</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biển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Đông</a:t>
              </a:r>
              <a:r>
                <a:rPr lang="en-US" sz="2400" dirty="0">
                  <a:latin typeface="Times New Roman" panose="02020603050405020304" pitchFamily="18" charset="0"/>
                  <a:cs typeface="Times New Roman" panose="02020603050405020304" pitchFamily="18" charset="0"/>
                </a:rPr>
                <a:t>.</a:t>
              </a:r>
            </a:p>
          </p:txBody>
        </p:sp>
      </p:grpSp>
      <p:cxnSp>
        <p:nvCxnSpPr>
          <p:cNvPr id="3" name="Straight Connector 2"/>
          <p:cNvCxnSpPr/>
          <p:nvPr/>
        </p:nvCxnSpPr>
        <p:spPr>
          <a:xfrm>
            <a:off x="5765800" y="2863850"/>
            <a:ext cx="30163" cy="360363"/>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9698" name="Rectangle 5"/>
          <p:cNvSpPr>
            <a:spLocks noChangeArrowheads="1"/>
          </p:cNvSpPr>
          <p:nvPr/>
        </p:nvSpPr>
        <p:spPr bwMode="auto">
          <a:xfrm>
            <a:off x="2395538" y="125413"/>
            <a:ext cx="8602662" cy="522287"/>
          </a:xfrm>
          <a:prstGeom prst="rect">
            <a:avLst/>
          </a:prstGeom>
          <a:noFill/>
          <a:ln w="9525">
            <a:noFill/>
            <a:miter lim="800000"/>
            <a:headEnd/>
            <a:tailEnd/>
          </a:ln>
        </p:spPr>
        <p:txBody>
          <a:bodyPr>
            <a:spAutoFit/>
          </a:bodyPr>
          <a:lstStyle/>
          <a:p>
            <a:pPr algn="ctr">
              <a:tabLst>
                <a:tab pos="4594225" algn="l"/>
              </a:tabLst>
            </a:pPr>
            <a:r>
              <a:rPr lang="de-DE" sz="2800" b="1">
                <a:solidFill>
                  <a:srgbClr val="C00000"/>
                </a:solidFill>
                <a:latin typeface="Times New Roman" pitchFamily="18" charset="0"/>
                <a:cs typeface="Times New Roman" pitchFamily="18" charset="0"/>
              </a:rPr>
              <a:t>GIỚI THIỆU BÀI HỌC VÀ TRI THỨC NGỮ VĂN </a:t>
            </a:r>
            <a:endParaRPr lang="en-US" sz="2800">
              <a:solidFill>
                <a:srgbClr val="000000"/>
              </a:solidFill>
              <a:latin typeface="Times New Roman" pitchFamily="18" charset="0"/>
              <a:cs typeface="Times New Roman" pitchFamily="18" charset="0"/>
            </a:endParaRPr>
          </a:p>
        </p:txBody>
      </p:sp>
      <p:sp>
        <p:nvSpPr>
          <p:cNvPr id="2" name="Rectangle 1"/>
          <p:cNvSpPr/>
          <p:nvPr/>
        </p:nvSpPr>
        <p:spPr>
          <a:xfrm>
            <a:off x="2936875" y="647700"/>
            <a:ext cx="7127875" cy="522288"/>
          </a:xfrm>
          <a:prstGeom prst="rect">
            <a:avLst/>
          </a:prstGeom>
        </p:spPr>
        <p:txBody>
          <a:bodyPr wrap="none">
            <a:spAutoFit/>
          </a:bodyPr>
          <a:lstStyle/>
          <a:p>
            <a:pPr algn="ctr" fontAlgn="auto">
              <a:lnSpc>
                <a:spcPct val="107000"/>
              </a:lnSpc>
              <a:spcBef>
                <a:spcPts val="0"/>
              </a:spcBef>
              <a:spcAft>
                <a:spcPts val="0"/>
              </a:spcAft>
              <a:tabLst>
                <a:tab pos="1386840" algn="l"/>
              </a:tabLst>
              <a:defRPr/>
            </a:pPr>
            <a:r>
              <a:rPr lang="en-US" sz="2800" b="1" dirty="0">
                <a:solidFill>
                  <a:schemeClr val="accent5">
                    <a:lumMod val="50000"/>
                  </a:schemeClr>
                </a:solidFill>
                <a:latin typeface="Times New Roman" panose="02020603050405020304" pitchFamily="18" charset="0"/>
                <a:ea typeface="MS Mincho"/>
                <a:cs typeface="+mn-cs"/>
              </a:rPr>
              <a:t>HOẠT ĐỘNG 2: KHÁM PHÁ KIẾN THỨC.</a:t>
            </a:r>
            <a:endParaRPr lang="en-US" sz="2800" dirty="0">
              <a:solidFill>
                <a:schemeClr val="accent5">
                  <a:lumMod val="50000"/>
                </a:schemeClr>
              </a:solidFill>
              <a:latin typeface="Times New Roman" panose="02020603050405020304" pitchFamily="18" charset="0"/>
              <a:ea typeface="Times New Roman" panose="02020603050405020304" pitchFamily="18" charset="0"/>
              <a:cs typeface="+mn-cs"/>
            </a:endParaRPr>
          </a:p>
        </p:txBody>
      </p:sp>
      <p:sp>
        <p:nvSpPr>
          <p:cNvPr id="29700" name="Rectangle 2"/>
          <p:cNvSpPr>
            <a:spLocks noChangeArrowheads="1"/>
          </p:cNvSpPr>
          <p:nvPr/>
        </p:nvSpPr>
        <p:spPr bwMode="auto">
          <a:xfrm>
            <a:off x="1114425" y="1169988"/>
            <a:ext cx="6096000" cy="523875"/>
          </a:xfrm>
          <a:prstGeom prst="rect">
            <a:avLst/>
          </a:prstGeom>
          <a:noFill/>
          <a:ln w="9525">
            <a:noFill/>
            <a:miter lim="800000"/>
            <a:headEnd/>
            <a:tailEnd/>
          </a:ln>
        </p:spPr>
        <p:txBody>
          <a:bodyPr>
            <a:spAutoFit/>
          </a:bodyPr>
          <a:lstStyle/>
          <a:p>
            <a:r>
              <a:rPr lang="pt-BR" sz="2800" b="1">
                <a:latin typeface="Times New Roman" pitchFamily="18" charset="0"/>
                <a:cs typeface="Times New Roman" pitchFamily="18" charset="0"/>
              </a:rPr>
              <a:t>I. Giới thiệu bài học</a:t>
            </a:r>
            <a:endParaRPr lang="en-US" sz="2800">
              <a:latin typeface="Calibri" pitchFamily="34" charset="0"/>
            </a:endParaRPr>
          </a:p>
        </p:txBody>
      </p:sp>
      <p:sp>
        <p:nvSpPr>
          <p:cNvPr id="4" name="Rectangle 3"/>
          <p:cNvSpPr/>
          <p:nvPr/>
        </p:nvSpPr>
        <p:spPr>
          <a:xfrm>
            <a:off x="1019175" y="1722438"/>
            <a:ext cx="9848850" cy="3538537"/>
          </a:xfrm>
          <a:prstGeom prst="rect">
            <a:avLst/>
          </a:prstGeom>
        </p:spPr>
        <p:txBody>
          <a:bodyPr>
            <a:spAutoFit/>
          </a:bodyPr>
          <a:lstStyle/>
          <a:p>
            <a:r>
              <a:rPr lang="pt-BR" sz="2800" b="1">
                <a:solidFill>
                  <a:srgbClr val="203864"/>
                </a:solidFill>
                <a:latin typeface="Times New Roman" pitchFamily="18" charset="0"/>
                <a:cs typeface="Times New Roman" pitchFamily="18" charset="0"/>
              </a:rPr>
              <a:t>- Chủ đề bài học hướng tới: </a:t>
            </a:r>
            <a:r>
              <a:rPr lang="pt-BR" sz="2800">
                <a:solidFill>
                  <a:srgbClr val="385723"/>
                </a:solidFill>
                <a:latin typeface="Times New Roman" pitchFamily="18" charset="0"/>
                <a:cs typeface="Times New Roman" pitchFamily="18" charset="0"/>
              </a:rPr>
              <a:t>Những nẻo đường xú sở</a:t>
            </a:r>
            <a:endParaRPr lang="en-US" sz="2800">
              <a:solidFill>
                <a:srgbClr val="385723"/>
              </a:solidFill>
              <a:latin typeface="Times New Roman" pitchFamily="18" charset="0"/>
              <a:cs typeface="Times New Roman" pitchFamily="18" charset="0"/>
            </a:endParaRPr>
          </a:p>
          <a:p>
            <a:r>
              <a:rPr lang="pt-BR" sz="2800">
                <a:solidFill>
                  <a:srgbClr val="385723"/>
                </a:solidFill>
                <a:latin typeface="Times New Roman" pitchFamily="18" charset="0"/>
                <a:cs typeface="Times New Roman" pitchFamily="18" charset="0"/>
              </a:rPr>
              <a:t>+ Nội dung chủ đề gồm các VB viết về những nẻo đường, những xứ sở mới . Từ đó, bài học giúp chúng ta tạo niềm hứng khởi khám phá những nẻo đường xứ sở, tìm hiểu những chân trời mới qua các tác phẩm văn học.</a:t>
            </a:r>
            <a:endParaRPr lang="en-US" sz="2800">
              <a:solidFill>
                <a:srgbClr val="385723"/>
              </a:solidFill>
              <a:latin typeface="Times New Roman" pitchFamily="18" charset="0"/>
              <a:cs typeface="Times New Roman" pitchFamily="18" charset="0"/>
            </a:endParaRPr>
          </a:p>
          <a:p>
            <a:r>
              <a:rPr lang="pt-BR" sz="2800" b="1">
                <a:solidFill>
                  <a:srgbClr val="203864"/>
                </a:solidFill>
                <a:latin typeface="Times New Roman" pitchFamily="18" charset="0"/>
                <a:cs typeface="Times New Roman" pitchFamily="18" charset="0"/>
              </a:rPr>
              <a:t>- Thể kí văn học: </a:t>
            </a:r>
            <a:r>
              <a:rPr lang="pt-BR" sz="2800">
                <a:solidFill>
                  <a:srgbClr val="385723"/>
                </a:solidFill>
                <a:latin typeface="Times New Roman" pitchFamily="18" charset="0"/>
                <a:cs typeface="Times New Roman" pitchFamily="18" charset="0"/>
              </a:rPr>
              <a:t>là thể loại chính được học trong bài. Chúng ta sẽ được du ngoạn, khám phá vẻ đẹp của những miền đất mới nhờ vào những trang ghi chép của các tác giả. </a:t>
            </a:r>
            <a:endParaRPr lang="en-US" sz="2800">
              <a:solidFill>
                <a:srgbClr val="385723"/>
              </a:solidFill>
              <a:latin typeface="Times New Roman" pitchFamily="18" charset="0"/>
              <a:cs typeface="Times New Roman" pitchFamily="18" charset="0"/>
            </a:endParaRPr>
          </a:p>
        </p:txBody>
      </p:sp>
      <p:sp>
        <p:nvSpPr>
          <p:cNvPr id="7" name="Cloud Callout 6"/>
          <p:cNvSpPr/>
          <p:nvPr/>
        </p:nvSpPr>
        <p:spPr>
          <a:xfrm>
            <a:off x="2936875" y="1693863"/>
            <a:ext cx="5957888" cy="2395537"/>
          </a:xfrm>
          <a:prstGeom prst="cloudCallout">
            <a:avLst/>
          </a:prstGeom>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r>
              <a:rPr lang="de-DE" sz="2000">
                <a:solidFill>
                  <a:srgbClr val="000000"/>
                </a:solidFill>
                <a:latin typeface="Times New Roman" pitchFamily="18" charset="0"/>
                <a:cs typeface="Times New Roman" pitchFamily="18" charset="0"/>
              </a:rPr>
              <a:t>Phần giới thiệu bài học có mấy nội dung? Đó là nội dung nào? </a:t>
            </a:r>
            <a:endParaRPr lang="en-US" sz="2000">
              <a:solidFill>
                <a:srgbClr val="000000"/>
              </a:solidFill>
              <a:latin typeface="Times New Roman" pitchFamily="18" charset="0"/>
              <a:cs typeface="Times New Roman" pitchFamily="18" charset="0"/>
            </a:endParaRPr>
          </a:p>
          <a:p>
            <a:r>
              <a:rPr lang="de-DE" sz="2000">
                <a:solidFill>
                  <a:srgbClr val="000000"/>
                </a:solidFill>
                <a:latin typeface="Times New Roman" pitchFamily="18" charset="0"/>
                <a:cs typeface="Times New Roman" pitchFamily="18" charset="0"/>
              </a:rPr>
              <a:t>Qua phần đọc các VB trong bài, em hiểu được </a:t>
            </a:r>
            <a:r>
              <a:rPr lang="de-DE" sz="2000" b="1">
                <a:solidFill>
                  <a:srgbClr val="000000"/>
                </a:solidFill>
                <a:latin typeface="Times New Roman" pitchFamily="18" charset="0"/>
                <a:cs typeface="Times New Roman" pitchFamily="18" charset="0"/>
              </a:rPr>
              <a:t>những nẻo đường xứ sở</a:t>
            </a:r>
            <a:r>
              <a:rPr lang="de-DE" sz="2000">
                <a:solidFill>
                  <a:srgbClr val="000000"/>
                </a:solidFill>
                <a:latin typeface="Times New Roman" pitchFamily="18" charset="0"/>
                <a:cs typeface="Times New Roman" pitchFamily="18" charset="0"/>
              </a:rPr>
              <a:t> nhằm hướng tới nội dung gì?</a:t>
            </a:r>
            <a:endParaRPr lang="en-US" sz="2000">
              <a:solidFill>
                <a:srgbClr val="00000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3"/>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5" name="Rectangle 4"/>
          <p:cNvSpPr>
            <a:spLocks noChangeArrowheads="1"/>
          </p:cNvSpPr>
          <p:nvPr/>
        </p:nvSpPr>
        <p:spPr bwMode="auto">
          <a:xfrm>
            <a:off x="500063" y="457200"/>
            <a:ext cx="6096000" cy="5222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6" name="Rectangle 5"/>
          <p:cNvSpPr>
            <a:spLocks noChangeArrowheads="1"/>
          </p:cNvSpPr>
          <p:nvPr/>
        </p:nvSpPr>
        <p:spPr bwMode="auto">
          <a:xfrm>
            <a:off x="500063" y="979488"/>
            <a:ext cx="3357562" cy="523875"/>
          </a:xfrm>
          <a:prstGeom prst="rect">
            <a:avLst/>
          </a:prstGeom>
          <a:noFill/>
          <a:ln w="9525">
            <a:noFill/>
            <a:miter lim="800000"/>
            <a:headEnd/>
            <a:tailEnd/>
          </a:ln>
        </p:spPr>
        <p:txBody>
          <a:bodyPr wrap="none">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Bài 3 SGK trang 114</a:t>
            </a:r>
            <a:endParaRPr lang="en-US" sz="2800">
              <a:solidFill>
                <a:srgbClr val="000000"/>
              </a:solidFill>
              <a:latin typeface="Times New Roman" pitchFamily="18" charset="0"/>
              <a:cs typeface="Times New Roman" pitchFamily="18" charset="0"/>
            </a:endParaRPr>
          </a:p>
        </p:txBody>
      </p:sp>
      <p:grpSp>
        <p:nvGrpSpPr>
          <p:cNvPr id="3" name="Group 2"/>
          <p:cNvGrpSpPr>
            <a:grpSpLocks/>
          </p:cNvGrpSpPr>
          <p:nvPr/>
        </p:nvGrpSpPr>
        <p:grpSpPr bwMode="auto">
          <a:xfrm>
            <a:off x="500063" y="1847850"/>
            <a:ext cx="10834687" cy="4581525"/>
            <a:chOff x="3484188" y="1529680"/>
            <a:chExt cx="5099707" cy="4581824"/>
          </a:xfrm>
        </p:grpSpPr>
        <p:sp>
          <p:nvSpPr>
            <p:cNvPr id="7" name="Bent-Up Arrow 6"/>
            <p:cNvSpPr/>
            <p:nvPr/>
          </p:nvSpPr>
          <p:spPr>
            <a:xfrm rot="5400000">
              <a:off x="3719573" y="2460648"/>
              <a:ext cx="890645" cy="1013217"/>
            </a:xfrm>
            <a:prstGeom prst="bentUpArrow">
              <a:avLst>
                <a:gd name="adj1" fmla="val 32840"/>
                <a:gd name="adj2" fmla="val 25000"/>
                <a:gd name="adj3" fmla="val 35780"/>
              </a:avLst>
            </a:prstGeom>
          </p:spPr>
          <p:style>
            <a:lnRef idx="1">
              <a:schemeClr val="accent6"/>
            </a:lnRef>
            <a:fillRef idx="2">
              <a:schemeClr val="accent6"/>
            </a:fillRef>
            <a:effectRef idx="1">
              <a:schemeClr val="accent6"/>
            </a:effectRef>
            <a:fontRef idx="minor">
              <a:schemeClr val="dk1"/>
            </a:fontRef>
          </p:style>
        </p:sp>
        <p:sp>
          <p:nvSpPr>
            <p:cNvPr id="16" name="Freeform 15"/>
            <p:cNvSpPr/>
            <p:nvPr/>
          </p:nvSpPr>
          <p:spPr>
            <a:xfrm>
              <a:off x="3484188" y="1529680"/>
              <a:ext cx="1498156" cy="1047818"/>
            </a:xfrm>
            <a:custGeom>
              <a:avLst/>
              <a:gdLst>
                <a:gd name="connsiteX0" fmla="*/ 0 w 1497890"/>
                <a:gd name="connsiteY0" fmla="*/ 174781 h 1048474"/>
                <a:gd name="connsiteX1" fmla="*/ 174781 w 1497890"/>
                <a:gd name="connsiteY1" fmla="*/ 0 h 1048474"/>
                <a:gd name="connsiteX2" fmla="*/ 1323109 w 1497890"/>
                <a:gd name="connsiteY2" fmla="*/ 0 h 1048474"/>
                <a:gd name="connsiteX3" fmla="*/ 1497890 w 1497890"/>
                <a:gd name="connsiteY3" fmla="*/ 174781 h 1048474"/>
                <a:gd name="connsiteX4" fmla="*/ 1497890 w 1497890"/>
                <a:gd name="connsiteY4" fmla="*/ 873693 h 1048474"/>
                <a:gd name="connsiteX5" fmla="*/ 1323109 w 1497890"/>
                <a:gd name="connsiteY5" fmla="*/ 1048474 h 1048474"/>
                <a:gd name="connsiteX6" fmla="*/ 174781 w 1497890"/>
                <a:gd name="connsiteY6" fmla="*/ 1048474 h 1048474"/>
                <a:gd name="connsiteX7" fmla="*/ 0 w 1497890"/>
                <a:gd name="connsiteY7" fmla="*/ 873693 h 1048474"/>
                <a:gd name="connsiteX8" fmla="*/ 0 w 1497890"/>
                <a:gd name="connsiteY8" fmla="*/ 174781 h 104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90" h="1048474">
                  <a:moveTo>
                    <a:pt x="0" y="174781"/>
                  </a:moveTo>
                  <a:cubicBezTo>
                    <a:pt x="0" y="78252"/>
                    <a:pt x="78252" y="0"/>
                    <a:pt x="174781" y="0"/>
                  </a:cubicBezTo>
                  <a:lnTo>
                    <a:pt x="1323109" y="0"/>
                  </a:lnTo>
                  <a:cubicBezTo>
                    <a:pt x="1419638" y="0"/>
                    <a:pt x="1497890" y="78252"/>
                    <a:pt x="1497890" y="174781"/>
                  </a:cubicBezTo>
                  <a:lnTo>
                    <a:pt x="1497890" y="873693"/>
                  </a:lnTo>
                  <a:cubicBezTo>
                    <a:pt x="1497890" y="970222"/>
                    <a:pt x="1419638" y="1048474"/>
                    <a:pt x="1323109" y="1048474"/>
                  </a:cubicBezTo>
                  <a:lnTo>
                    <a:pt x="174781" y="1048474"/>
                  </a:lnTo>
                  <a:cubicBezTo>
                    <a:pt x="78252" y="1048474"/>
                    <a:pt x="0" y="970222"/>
                    <a:pt x="0" y="873693"/>
                  </a:cubicBezTo>
                  <a:lnTo>
                    <a:pt x="0" y="17478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631" tIns="142631" rIns="142631" bIns="142631" spcCol="1270" anchor="ctr"/>
            <a:lstStyle/>
            <a:p>
              <a:pPr algn="ctr" defTabSz="1066800" fontAlgn="auto">
                <a:lnSpc>
                  <a:spcPct val="90000"/>
                </a:lnSpc>
                <a:spcAft>
                  <a:spcPct val="35000"/>
                </a:spcAft>
                <a:defRPr/>
              </a:pP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p>
          </p:txBody>
        </p:sp>
        <p:sp>
          <p:nvSpPr>
            <p:cNvPr id="17" name="Rectangle 16"/>
            <p:cNvSpPr/>
            <p:nvPr/>
          </p:nvSpPr>
          <p:spPr>
            <a:xfrm>
              <a:off x="4982344" y="1629700"/>
              <a:ext cx="1089432" cy="8477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Bent-Up Arrow 17"/>
            <p:cNvSpPr/>
            <p:nvPr/>
          </p:nvSpPr>
          <p:spPr>
            <a:xfrm rot="5400000">
              <a:off x="4962230" y="3652143"/>
              <a:ext cx="889058" cy="1013217"/>
            </a:xfrm>
            <a:prstGeom prst="bentUpArrow">
              <a:avLst>
                <a:gd name="adj1" fmla="val 32840"/>
                <a:gd name="adj2" fmla="val 25000"/>
                <a:gd name="adj3" fmla="val 35780"/>
              </a:avLst>
            </a:prstGeom>
          </p:spPr>
          <p:style>
            <a:lnRef idx="1">
              <a:schemeClr val="accent6"/>
            </a:lnRef>
            <a:fillRef idx="2">
              <a:schemeClr val="accent6"/>
            </a:fillRef>
            <a:effectRef idx="1">
              <a:schemeClr val="accent6"/>
            </a:effectRef>
            <a:fontRef idx="minor">
              <a:schemeClr val="dk1"/>
            </a:fontRef>
          </p:style>
        </p:sp>
        <p:sp>
          <p:nvSpPr>
            <p:cNvPr id="19" name="Freeform 18"/>
            <p:cNvSpPr/>
            <p:nvPr/>
          </p:nvSpPr>
          <p:spPr>
            <a:xfrm>
              <a:off x="4621441" y="2707682"/>
              <a:ext cx="1871013" cy="1047818"/>
            </a:xfrm>
            <a:custGeom>
              <a:avLst/>
              <a:gdLst>
                <a:gd name="connsiteX0" fmla="*/ 0 w 1497890"/>
                <a:gd name="connsiteY0" fmla="*/ 174781 h 1048474"/>
                <a:gd name="connsiteX1" fmla="*/ 174781 w 1497890"/>
                <a:gd name="connsiteY1" fmla="*/ 0 h 1048474"/>
                <a:gd name="connsiteX2" fmla="*/ 1323109 w 1497890"/>
                <a:gd name="connsiteY2" fmla="*/ 0 h 1048474"/>
                <a:gd name="connsiteX3" fmla="*/ 1497890 w 1497890"/>
                <a:gd name="connsiteY3" fmla="*/ 174781 h 1048474"/>
                <a:gd name="connsiteX4" fmla="*/ 1497890 w 1497890"/>
                <a:gd name="connsiteY4" fmla="*/ 873693 h 1048474"/>
                <a:gd name="connsiteX5" fmla="*/ 1323109 w 1497890"/>
                <a:gd name="connsiteY5" fmla="*/ 1048474 h 1048474"/>
                <a:gd name="connsiteX6" fmla="*/ 174781 w 1497890"/>
                <a:gd name="connsiteY6" fmla="*/ 1048474 h 1048474"/>
                <a:gd name="connsiteX7" fmla="*/ 0 w 1497890"/>
                <a:gd name="connsiteY7" fmla="*/ 873693 h 1048474"/>
                <a:gd name="connsiteX8" fmla="*/ 0 w 1497890"/>
                <a:gd name="connsiteY8" fmla="*/ 174781 h 104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90" h="1048474">
                  <a:moveTo>
                    <a:pt x="0" y="174781"/>
                  </a:moveTo>
                  <a:cubicBezTo>
                    <a:pt x="0" y="78252"/>
                    <a:pt x="78252" y="0"/>
                    <a:pt x="174781" y="0"/>
                  </a:cubicBezTo>
                  <a:lnTo>
                    <a:pt x="1323109" y="0"/>
                  </a:lnTo>
                  <a:cubicBezTo>
                    <a:pt x="1419638" y="0"/>
                    <a:pt x="1497890" y="78252"/>
                    <a:pt x="1497890" y="174781"/>
                  </a:cubicBezTo>
                  <a:lnTo>
                    <a:pt x="1497890" y="873693"/>
                  </a:lnTo>
                  <a:cubicBezTo>
                    <a:pt x="1497890" y="970222"/>
                    <a:pt x="1419638" y="1048474"/>
                    <a:pt x="1323109" y="1048474"/>
                  </a:cubicBezTo>
                  <a:lnTo>
                    <a:pt x="174781" y="1048474"/>
                  </a:lnTo>
                  <a:cubicBezTo>
                    <a:pt x="78252" y="1048474"/>
                    <a:pt x="0" y="970222"/>
                    <a:pt x="0" y="873693"/>
                  </a:cubicBezTo>
                  <a:lnTo>
                    <a:pt x="0" y="17478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42631" tIns="142631" rIns="142631" bIns="142631" spcCol="1270" anchor="ctr"/>
            <a:lstStyle/>
            <a:p>
              <a:pPr algn="ctr" defTabSz="10668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Khắc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bão</a:t>
              </a:r>
              <a:r>
                <a:rPr lang="en-US" sz="2800" dirty="0">
                  <a:latin typeface="Times New Roman" panose="02020603050405020304" pitchFamily="18" charset="0"/>
                  <a:cs typeface="Times New Roman" panose="02020603050405020304" pitchFamily="18" charset="0"/>
                </a:rPr>
                <a:t>.</a:t>
              </a:r>
            </a:p>
          </p:txBody>
        </p:sp>
        <p:sp>
          <p:nvSpPr>
            <p:cNvPr id="20" name="Rectangle 19"/>
            <p:cNvSpPr/>
            <p:nvPr/>
          </p:nvSpPr>
          <p:spPr>
            <a:xfrm>
              <a:off x="6224206" y="2807701"/>
              <a:ext cx="1089432" cy="8477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Bent-Up Arrow 20"/>
            <p:cNvSpPr/>
            <p:nvPr/>
          </p:nvSpPr>
          <p:spPr>
            <a:xfrm rot="5400000">
              <a:off x="6203298" y="4843640"/>
              <a:ext cx="890646" cy="1013217"/>
            </a:xfrm>
            <a:prstGeom prst="bentUpArrow">
              <a:avLst>
                <a:gd name="adj1" fmla="val 32840"/>
                <a:gd name="adj2" fmla="val 25000"/>
                <a:gd name="adj3" fmla="val 35780"/>
              </a:avLst>
            </a:prstGeom>
          </p:spPr>
          <p:style>
            <a:lnRef idx="1">
              <a:schemeClr val="accent6"/>
            </a:lnRef>
            <a:fillRef idx="2">
              <a:schemeClr val="accent6"/>
            </a:fillRef>
            <a:effectRef idx="1">
              <a:schemeClr val="accent6"/>
            </a:effectRef>
            <a:fontRef idx="minor">
              <a:schemeClr val="dk1"/>
            </a:fontRef>
          </p:style>
        </p:sp>
        <p:sp>
          <p:nvSpPr>
            <p:cNvPr id="22" name="Freeform 21"/>
            <p:cNvSpPr/>
            <p:nvPr/>
          </p:nvSpPr>
          <p:spPr>
            <a:xfrm>
              <a:off x="5909631" y="3885684"/>
              <a:ext cx="2001775" cy="1047818"/>
            </a:xfrm>
            <a:custGeom>
              <a:avLst/>
              <a:gdLst>
                <a:gd name="connsiteX0" fmla="*/ 0 w 1497890"/>
                <a:gd name="connsiteY0" fmla="*/ 174781 h 1048474"/>
                <a:gd name="connsiteX1" fmla="*/ 174781 w 1497890"/>
                <a:gd name="connsiteY1" fmla="*/ 0 h 1048474"/>
                <a:gd name="connsiteX2" fmla="*/ 1323109 w 1497890"/>
                <a:gd name="connsiteY2" fmla="*/ 0 h 1048474"/>
                <a:gd name="connsiteX3" fmla="*/ 1497890 w 1497890"/>
                <a:gd name="connsiteY3" fmla="*/ 174781 h 1048474"/>
                <a:gd name="connsiteX4" fmla="*/ 1497890 w 1497890"/>
                <a:gd name="connsiteY4" fmla="*/ 873693 h 1048474"/>
                <a:gd name="connsiteX5" fmla="*/ 1323109 w 1497890"/>
                <a:gd name="connsiteY5" fmla="*/ 1048474 h 1048474"/>
                <a:gd name="connsiteX6" fmla="*/ 174781 w 1497890"/>
                <a:gd name="connsiteY6" fmla="*/ 1048474 h 1048474"/>
                <a:gd name="connsiteX7" fmla="*/ 0 w 1497890"/>
                <a:gd name="connsiteY7" fmla="*/ 873693 h 1048474"/>
                <a:gd name="connsiteX8" fmla="*/ 0 w 1497890"/>
                <a:gd name="connsiteY8" fmla="*/ 174781 h 104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90" h="1048474">
                  <a:moveTo>
                    <a:pt x="0" y="174781"/>
                  </a:moveTo>
                  <a:cubicBezTo>
                    <a:pt x="0" y="78252"/>
                    <a:pt x="78252" y="0"/>
                    <a:pt x="174781" y="0"/>
                  </a:cubicBezTo>
                  <a:lnTo>
                    <a:pt x="1323109" y="0"/>
                  </a:lnTo>
                  <a:cubicBezTo>
                    <a:pt x="1419638" y="0"/>
                    <a:pt x="1497890" y="78252"/>
                    <a:pt x="1497890" y="174781"/>
                  </a:cubicBezTo>
                  <a:lnTo>
                    <a:pt x="1497890" y="873693"/>
                  </a:lnTo>
                  <a:cubicBezTo>
                    <a:pt x="1497890" y="970222"/>
                    <a:pt x="1419638" y="1048474"/>
                    <a:pt x="1323109" y="1048474"/>
                  </a:cubicBezTo>
                  <a:lnTo>
                    <a:pt x="174781" y="1048474"/>
                  </a:lnTo>
                  <a:cubicBezTo>
                    <a:pt x="78252" y="1048474"/>
                    <a:pt x="0" y="970222"/>
                    <a:pt x="0" y="873693"/>
                  </a:cubicBezTo>
                  <a:lnTo>
                    <a:pt x="0" y="17478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42631" tIns="142631" rIns="142631" bIns="142631" spcCol="1270" anchor="ctr"/>
            <a:lstStyle/>
            <a:p>
              <a:pPr algn="ctr" defTabSz="10668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a:t>
              </a:r>
            </a:p>
          </p:txBody>
        </p:sp>
        <p:sp>
          <p:nvSpPr>
            <p:cNvPr id="23" name="Rectangle 22"/>
            <p:cNvSpPr/>
            <p:nvPr/>
          </p:nvSpPr>
          <p:spPr>
            <a:xfrm>
              <a:off x="7466069" y="3985703"/>
              <a:ext cx="1089432" cy="8461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Freeform 23"/>
            <p:cNvSpPr/>
            <p:nvPr/>
          </p:nvSpPr>
          <p:spPr>
            <a:xfrm>
              <a:off x="7085739" y="5063686"/>
              <a:ext cx="1498156" cy="1047818"/>
            </a:xfrm>
            <a:custGeom>
              <a:avLst/>
              <a:gdLst>
                <a:gd name="connsiteX0" fmla="*/ 0 w 1497890"/>
                <a:gd name="connsiteY0" fmla="*/ 174781 h 1048474"/>
                <a:gd name="connsiteX1" fmla="*/ 174781 w 1497890"/>
                <a:gd name="connsiteY1" fmla="*/ 0 h 1048474"/>
                <a:gd name="connsiteX2" fmla="*/ 1323109 w 1497890"/>
                <a:gd name="connsiteY2" fmla="*/ 0 h 1048474"/>
                <a:gd name="connsiteX3" fmla="*/ 1497890 w 1497890"/>
                <a:gd name="connsiteY3" fmla="*/ 174781 h 1048474"/>
                <a:gd name="connsiteX4" fmla="*/ 1497890 w 1497890"/>
                <a:gd name="connsiteY4" fmla="*/ 873693 h 1048474"/>
                <a:gd name="connsiteX5" fmla="*/ 1323109 w 1497890"/>
                <a:gd name="connsiteY5" fmla="*/ 1048474 h 1048474"/>
                <a:gd name="connsiteX6" fmla="*/ 174781 w 1497890"/>
                <a:gd name="connsiteY6" fmla="*/ 1048474 h 1048474"/>
                <a:gd name="connsiteX7" fmla="*/ 0 w 1497890"/>
                <a:gd name="connsiteY7" fmla="*/ 873693 h 1048474"/>
                <a:gd name="connsiteX8" fmla="*/ 0 w 1497890"/>
                <a:gd name="connsiteY8" fmla="*/ 174781 h 104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90" h="1048474">
                  <a:moveTo>
                    <a:pt x="0" y="174781"/>
                  </a:moveTo>
                  <a:cubicBezTo>
                    <a:pt x="0" y="78252"/>
                    <a:pt x="78252" y="0"/>
                    <a:pt x="174781" y="0"/>
                  </a:cubicBezTo>
                  <a:lnTo>
                    <a:pt x="1323109" y="0"/>
                  </a:lnTo>
                  <a:cubicBezTo>
                    <a:pt x="1419638" y="0"/>
                    <a:pt x="1497890" y="78252"/>
                    <a:pt x="1497890" y="174781"/>
                  </a:cubicBezTo>
                  <a:lnTo>
                    <a:pt x="1497890" y="873693"/>
                  </a:lnTo>
                  <a:cubicBezTo>
                    <a:pt x="1497890" y="970222"/>
                    <a:pt x="1419638" y="1048474"/>
                    <a:pt x="1323109" y="1048474"/>
                  </a:cubicBezTo>
                  <a:lnTo>
                    <a:pt x="174781" y="1048474"/>
                  </a:lnTo>
                  <a:cubicBezTo>
                    <a:pt x="78252" y="1048474"/>
                    <a:pt x="0" y="970222"/>
                    <a:pt x="0" y="873693"/>
                  </a:cubicBezTo>
                  <a:lnTo>
                    <a:pt x="0" y="1747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42631" tIns="142631" rIns="142631" bIns="142631" spcCol="1270" anchor="ctr"/>
            <a:lstStyle/>
            <a:p>
              <a:pPr algn="ctr" defTabSz="106680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a:t>
              </a:r>
            </a:p>
          </p:txBody>
        </p:sp>
      </p:grpSp>
      <p:pic>
        <p:nvPicPr>
          <p:cNvPr id="25" name="Picture 24"/>
          <p:cNvPicPr>
            <a:picLocks noChangeAspect="1"/>
          </p:cNvPicPr>
          <p:nvPr/>
        </p:nvPicPr>
        <p:blipFill>
          <a:blip r:embed="rId2"/>
          <a:stretch>
            <a:fillRect/>
          </a:stretch>
        </p:blipFill>
        <p:spPr>
          <a:xfrm>
            <a:off x="7086728" y="979633"/>
            <a:ext cx="4187366" cy="2659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3"/>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5" name="Rectangle 4"/>
          <p:cNvSpPr>
            <a:spLocks noChangeArrowheads="1"/>
          </p:cNvSpPr>
          <p:nvPr/>
        </p:nvSpPr>
        <p:spPr bwMode="auto">
          <a:xfrm>
            <a:off x="500063" y="457200"/>
            <a:ext cx="6096000" cy="5222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2" name="Rectangle 1"/>
          <p:cNvSpPr>
            <a:spLocks noChangeArrowheads="1"/>
          </p:cNvSpPr>
          <p:nvPr/>
        </p:nvSpPr>
        <p:spPr bwMode="auto">
          <a:xfrm>
            <a:off x="500063" y="979488"/>
            <a:ext cx="3357562" cy="523875"/>
          </a:xfrm>
          <a:prstGeom prst="rect">
            <a:avLst/>
          </a:prstGeom>
          <a:noFill/>
          <a:ln w="9525">
            <a:noFill/>
            <a:miter lim="800000"/>
            <a:headEnd/>
            <a:tailEnd/>
          </a:ln>
        </p:spPr>
        <p:txBody>
          <a:bodyPr wrap="none">
            <a:spAutoFit/>
          </a:bodyPr>
          <a:lstStyle/>
          <a:p>
            <a:pPr algn="just">
              <a:tabLst>
                <a:tab pos="88900" algn="l"/>
                <a:tab pos="179388" algn="l"/>
              </a:tabLst>
            </a:pPr>
            <a:r>
              <a:rPr lang="en-US" sz="2800" b="1">
                <a:latin typeface="Times New Roman" pitchFamily="18" charset="0"/>
                <a:cs typeface="Times New Roman" pitchFamily="18" charset="0"/>
              </a:rPr>
              <a:t>Bài 4 SGK trang 114</a:t>
            </a:r>
            <a:endParaRPr lang="en-US" sz="2800">
              <a:latin typeface="Times New Roman" pitchFamily="18" charset="0"/>
              <a:cs typeface="Times New Roman" pitchFamily="18" charset="0"/>
            </a:endParaRPr>
          </a:p>
        </p:txBody>
      </p:sp>
      <p:pic>
        <p:nvPicPr>
          <p:cNvPr id="8" name="Picture 7"/>
          <p:cNvPicPr>
            <a:picLocks noChangeAspect="1"/>
          </p:cNvPicPr>
          <p:nvPr/>
        </p:nvPicPr>
        <p:blipFill>
          <a:blip r:embed="rId2"/>
          <a:srcRect/>
          <a:stretch>
            <a:fillRect/>
          </a:stretch>
        </p:blipFill>
        <p:spPr bwMode="auto">
          <a:xfrm>
            <a:off x="1801813" y="1654175"/>
            <a:ext cx="8575675" cy="4121150"/>
          </a:xfrm>
          <a:prstGeom prst="rect">
            <a:avLst/>
          </a:prstGeom>
          <a:noFill/>
          <a:ln w="9525">
            <a:noFill/>
            <a:miter lim="800000"/>
            <a:headEnd/>
            <a:tailEnd/>
          </a:ln>
        </p:spPr>
      </p:pic>
      <p:sp>
        <p:nvSpPr>
          <p:cNvPr id="9" name="Rectangle 8"/>
          <p:cNvSpPr/>
          <p:nvPr/>
        </p:nvSpPr>
        <p:spPr>
          <a:xfrm>
            <a:off x="3041650" y="2728913"/>
            <a:ext cx="6096000" cy="1970087"/>
          </a:xfrm>
          <a:prstGeom prst="rect">
            <a:avLst/>
          </a:prstGeom>
        </p:spPr>
        <p:txBody>
          <a:bodyPr>
            <a:spAutoFit/>
          </a:bodyPr>
          <a:lstStyle/>
          <a:p>
            <a:pPr>
              <a:spcAft>
                <a:spcPts val="1200"/>
              </a:spcAft>
            </a:pPr>
            <a:r>
              <a:rPr lang="en-US" sz="2800">
                <a:solidFill>
                  <a:srgbClr val="385723"/>
                </a:solidFill>
                <a:latin typeface="Times New Roman" pitchFamily="18" charset="0"/>
                <a:cs typeface="Times New Roman" pitchFamily="18" charset="0"/>
              </a:rPr>
              <a:t>Viết đoạn văn (khoảng 5 - 7 câu) về một cảnh đẹp thiên nhiên trong đó có sử dụng biện pháp tu từ so sánh, </a:t>
            </a:r>
          </a:p>
          <a:p>
            <a:r>
              <a:rPr lang="en-US" sz="2800">
                <a:solidFill>
                  <a:srgbClr val="385723"/>
                </a:solidFill>
                <a:latin typeface="Times New Roman" pitchFamily="18" charset="0"/>
                <a:cs typeface="Times New Roman" pitchFamily="18" charset="0"/>
              </a:rPr>
              <a:t>ẩn dụ.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a:spLocks noChangeArrowheads="1"/>
          </p:cNvSpPr>
          <p:nvPr/>
        </p:nvSpPr>
        <p:spPr bwMode="auto">
          <a:xfrm>
            <a:off x="3663950" y="111125"/>
            <a:ext cx="4614863" cy="523875"/>
          </a:xfrm>
          <a:prstGeom prst="rect">
            <a:avLst/>
          </a:prstGeom>
          <a:noFill/>
          <a:ln w="9525">
            <a:noFill/>
            <a:miter lim="800000"/>
            <a:headEnd/>
            <a:tailEnd/>
          </a:ln>
        </p:spPr>
        <p:txBody>
          <a:bodyPr wrap="none">
            <a:spAutoFit/>
          </a:bodyPr>
          <a:lstStyle/>
          <a:p>
            <a:pPr algn="ctr">
              <a:tabLst>
                <a:tab pos="1385888" algn="l"/>
              </a:tabLst>
            </a:pPr>
            <a:r>
              <a:rPr lang="en-US" sz="2800" b="1">
                <a:solidFill>
                  <a:srgbClr val="FF0000"/>
                </a:solidFill>
                <a:latin typeface="Times New Roman" pitchFamily="18" charset="0"/>
                <a:ea typeface="MS Mincho" pitchFamily="49" charset="-128"/>
              </a:rPr>
              <a:t>THỰC HÀNH TIẾNG VIỆT</a:t>
            </a:r>
            <a:endParaRPr lang="en-US" sz="2800">
              <a:solidFill>
                <a:srgbClr val="FF0000"/>
              </a:solidFill>
              <a:latin typeface="Times New Roman" pitchFamily="18" charset="0"/>
              <a:cs typeface="Times New Roman" pitchFamily="18" charset="0"/>
            </a:endParaRPr>
          </a:p>
        </p:txBody>
      </p:sp>
      <p:sp>
        <p:nvSpPr>
          <p:cNvPr id="5" name="Rectangle 4"/>
          <p:cNvSpPr>
            <a:spLocks noChangeArrowheads="1"/>
          </p:cNvSpPr>
          <p:nvPr/>
        </p:nvSpPr>
        <p:spPr bwMode="auto">
          <a:xfrm>
            <a:off x="500063" y="457200"/>
            <a:ext cx="6096000" cy="5222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6" name="Rectangle 5"/>
          <p:cNvSpPr>
            <a:spLocks noChangeArrowheads="1"/>
          </p:cNvSpPr>
          <p:nvPr/>
        </p:nvSpPr>
        <p:spPr bwMode="auto">
          <a:xfrm>
            <a:off x="500063" y="979488"/>
            <a:ext cx="3357562" cy="523875"/>
          </a:xfrm>
          <a:prstGeom prst="rect">
            <a:avLst/>
          </a:prstGeom>
          <a:noFill/>
          <a:ln w="9525">
            <a:noFill/>
            <a:miter lim="800000"/>
            <a:headEnd/>
            <a:tailEnd/>
          </a:ln>
        </p:spPr>
        <p:txBody>
          <a:bodyPr wrap="none">
            <a:spAutoFit/>
          </a:bodyPr>
          <a:lstStyle/>
          <a:p>
            <a:pPr algn="just">
              <a:tabLst>
                <a:tab pos="88900" algn="l"/>
                <a:tab pos="179388" algn="l"/>
              </a:tabLst>
            </a:pPr>
            <a:r>
              <a:rPr lang="en-US" sz="2800" b="1">
                <a:latin typeface="Times New Roman" pitchFamily="18" charset="0"/>
                <a:cs typeface="Times New Roman" pitchFamily="18" charset="0"/>
              </a:rPr>
              <a:t>Bài 4 SGK trang 114</a:t>
            </a:r>
            <a:endParaRPr lang="en-US" sz="2800">
              <a:latin typeface="Times New Roman" pitchFamily="18" charset="0"/>
              <a:cs typeface="Times New Roman" pitchFamily="18" charset="0"/>
            </a:endParaRPr>
          </a:p>
        </p:txBody>
      </p:sp>
      <p:sp>
        <p:nvSpPr>
          <p:cNvPr id="7" name="Rectangle 6"/>
          <p:cNvSpPr>
            <a:spLocks noChangeArrowheads="1"/>
          </p:cNvSpPr>
          <p:nvPr/>
        </p:nvSpPr>
        <p:spPr bwMode="auto">
          <a:xfrm>
            <a:off x="500063" y="1503363"/>
            <a:ext cx="10902950" cy="4524375"/>
          </a:xfrm>
          <a:prstGeom prst="rect">
            <a:avLst/>
          </a:prstGeom>
          <a:noFill/>
          <a:ln w="9525">
            <a:noFill/>
            <a:miter lim="800000"/>
            <a:headEnd/>
            <a:tailEnd/>
          </a:ln>
        </p:spPr>
        <p:txBody>
          <a:bodyPr>
            <a:spAutoFit/>
          </a:bodyPr>
          <a:lstStyle/>
          <a:p>
            <a:pPr algn="just"/>
            <a:r>
              <a:rPr lang="en-US" sz="2400">
                <a:latin typeface="Times New Roman" pitchFamily="18" charset="0"/>
                <a:cs typeface="Calibri" pitchFamily="34" charset="0"/>
              </a:rPr>
              <a:t>* Yêu cầu nội dung :</a:t>
            </a:r>
          </a:p>
          <a:p>
            <a:pPr algn="just"/>
            <a:r>
              <a:rPr lang="en-US" sz="2400">
                <a:latin typeface="Times New Roman" pitchFamily="18" charset="0"/>
                <a:cs typeface="Calibri" pitchFamily="34" charset="0"/>
              </a:rPr>
              <a:t>+ Thể loại: Miêu tả.</a:t>
            </a:r>
          </a:p>
          <a:p>
            <a:pPr algn="just"/>
            <a:r>
              <a:rPr lang="en-US" sz="2400">
                <a:latin typeface="Times New Roman" pitchFamily="18" charset="0"/>
                <a:cs typeface="Calibri" pitchFamily="34" charset="0"/>
              </a:rPr>
              <a:t>+ Đối tượng: </a:t>
            </a:r>
            <a:r>
              <a:rPr lang="vi-VN" sz="2400">
                <a:latin typeface="Times New Roman" pitchFamily="18" charset="0"/>
                <a:cs typeface="Calibri" pitchFamily="34" charset="0"/>
              </a:rPr>
              <a:t>một cảnh đẹp thiên nhiên</a:t>
            </a:r>
            <a:r>
              <a:rPr lang="en-US" sz="2400">
                <a:latin typeface="Times New Roman" pitchFamily="18" charset="0"/>
                <a:cs typeface="Calibri" pitchFamily="34" charset="0"/>
              </a:rPr>
              <a:t> (dòng sông, cánh đồng, thắng cảnh mà em biết...).</a:t>
            </a:r>
          </a:p>
          <a:p>
            <a:pPr algn="just"/>
            <a:r>
              <a:rPr lang="en-US" sz="2400">
                <a:latin typeface="Times New Roman" pitchFamily="18" charset="0"/>
                <a:cs typeface="Calibri" pitchFamily="34" charset="0"/>
              </a:rPr>
              <a:t>- Mở đoạn: Em đã giới thiệu đó là cảnh gì, ấn tượng của em về cảnh đó như thế nào.</a:t>
            </a:r>
          </a:p>
          <a:p>
            <a:pPr algn="just"/>
            <a:r>
              <a:rPr lang="en-US" sz="2400">
                <a:latin typeface="Times New Roman" pitchFamily="18" charset="0"/>
                <a:cs typeface="Calibri" pitchFamily="34" charset="0"/>
              </a:rPr>
              <a:t>- Thân đoạn: 3- 5 câu văn: </a:t>
            </a:r>
          </a:p>
          <a:p>
            <a:pPr algn="just"/>
            <a:r>
              <a:rPr lang="en-US" sz="2400">
                <a:latin typeface="Times New Roman" pitchFamily="18" charset="0"/>
                <a:cs typeface="Calibri" pitchFamily="34" charset="0"/>
              </a:rPr>
              <a:t>+ Miêu tả cảnh thiên nhiên: Có những gì nổi bật? </a:t>
            </a:r>
          </a:p>
          <a:p>
            <a:pPr algn="just"/>
            <a:r>
              <a:rPr lang="en-US" sz="2400">
                <a:latin typeface="Times New Roman" pitchFamily="18" charset="0"/>
                <a:cs typeface="Calibri" pitchFamily="34" charset="0"/>
              </a:rPr>
              <a:t>+ Hình ảnh nào hiện lên trong cảnh thiên nhiên đó. Hình ảnh đó như thế nào? (Màu sắc, đường nét, âm thanh...). Em dùng từ ngữ nào để tái hiện cảnh đẹp này?</a:t>
            </a:r>
          </a:p>
          <a:p>
            <a:pPr algn="just"/>
            <a:r>
              <a:rPr lang="en-US" sz="2400">
                <a:latin typeface="Times New Roman" pitchFamily="18" charset="0"/>
                <a:cs typeface="Calibri" pitchFamily="34" charset="0"/>
              </a:rPr>
              <a:t>+ Trình tự tả như thế nào?</a:t>
            </a:r>
          </a:p>
          <a:p>
            <a:pPr algn="just"/>
            <a:r>
              <a:rPr lang="en-US" sz="2400">
                <a:latin typeface="Times New Roman" pitchFamily="18" charset="0"/>
                <a:cs typeface="Calibri" pitchFamily="34" charset="0"/>
              </a:rPr>
              <a:t>- Kết đoạn: Cảm nghĩ về cảnh thiên nhiên được tả.</a:t>
            </a:r>
          </a:p>
          <a:p>
            <a:pPr algn="just"/>
            <a:r>
              <a:rPr lang="vi-VN" sz="2400">
                <a:latin typeface="Times New Roman" pitchFamily="18" charset="0"/>
                <a:cs typeface="Calibri" pitchFamily="34" charset="0"/>
              </a:rPr>
              <a:t>* Hình thức đoạn văn: </a:t>
            </a:r>
            <a:r>
              <a:rPr lang="en-US" sz="2400">
                <a:latin typeface="Times New Roman" pitchFamily="18" charset="0"/>
                <a:cs typeface="Calibri" pitchFamily="34" charset="0"/>
              </a:rPr>
              <a:t>có dùng phép tu từ so sánh hoặc ẩn dụ.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1000"/>
                                        <p:tgtEl>
                                          <p:spTgt spid="7">
                                            <p:txEl>
                                              <p:pRg st="1" end="1"/>
                                            </p:txEl>
                                          </p:spTgt>
                                        </p:tgtEl>
                                      </p:cBhvr>
                                    </p:animEffect>
                                    <p:anim calcmode="lin" valueType="num">
                                      <p:cBhvr>
                                        <p:cTn id="2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Effect transition="in" filter="fade">
                                      <p:cBhvr>
                                        <p:cTn id="35" dur="1000"/>
                                        <p:tgtEl>
                                          <p:spTgt spid="7">
                                            <p:txEl>
                                              <p:pRg st="2" end="2"/>
                                            </p:txEl>
                                          </p:spTgt>
                                        </p:tgtEl>
                                      </p:cBhvr>
                                    </p:animEffect>
                                    <p:anim calcmode="lin" valueType="num">
                                      <p:cBhvr>
                                        <p:cTn id="36"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fade">
                                      <p:cBhvr>
                                        <p:cTn id="42" dur="1000"/>
                                        <p:tgtEl>
                                          <p:spTgt spid="7">
                                            <p:txEl>
                                              <p:pRg st="3" end="3"/>
                                            </p:txEl>
                                          </p:spTgt>
                                        </p:tgtEl>
                                      </p:cBhvr>
                                    </p:animEffect>
                                    <p:anim calcmode="lin" valueType="num">
                                      <p:cBhvr>
                                        <p:cTn id="43"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1000"/>
                                        <p:tgtEl>
                                          <p:spTgt spid="7">
                                            <p:txEl>
                                              <p:pRg st="4" end="4"/>
                                            </p:txEl>
                                          </p:spTgt>
                                        </p:tgtEl>
                                      </p:cBhvr>
                                    </p:animEffect>
                                    <p:anim calcmode="lin" valueType="num">
                                      <p:cBhvr>
                                        <p:cTn id="5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5" end="5"/>
                                            </p:txEl>
                                          </p:spTgt>
                                        </p:tgtEl>
                                        <p:attrNameLst>
                                          <p:attrName>style.visibility</p:attrName>
                                        </p:attrNameLst>
                                      </p:cBhvr>
                                      <p:to>
                                        <p:strVal val="visible"/>
                                      </p:to>
                                    </p:set>
                                    <p:animEffect transition="in" filter="fade">
                                      <p:cBhvr>
                                        <p:cTn id="56" dur="1000"/>
                                        <p:tgtEl>
                                          <p:spTgt spid="7">
                                            <p:txEl>
                                              <p:pRg st="5" end="5"/>
                                            </p:txEl>
                                          </p:spTgt>
                                        </p:tgtEl>
                                      </p:cBhvr>
                                    </p:animEffect>
                                    <p:anim calcmode="lin" valueType="num">
                                      <p:cBhvr>
                                        <p:cTn id="57"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xEl>
                                              <p:pRg st="6" end="6"/>
                                            </p:txEl>
                                          </p:spTgt>
                                        </p:tgtEl>
                                        <p:attrNameLst>
                                          <p:attrName>style.visibility</p:attrName>
                                        </p:attrNameLst>
                                      </p:cBhvr>
                                      <p:to>
                                        <p:strVal val="visible"/>
                                      </p:to>
                                    </p:set>
                                    <p:animEffect transition="in" filter="fade">
                                      <p:cBhvr>
                                        <p:cTn id="63" dur="1000"/>
                                        <p:tgtEl>
                                          <p:spTgt spid="7">
                                            <p:txEl>
                                              <p:pRg st="6" end="6"/>
                                            </p:txEl>
                                          </p:spTgt>
                                        </p:tgtEl>
                                      </p:cBhvr>
                                    </p:animEffect>
                                    <p:anim calcmode="lin" valueType="num">
                                      <p:cBhvr>
                                        <p:cTn id="64"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6" end="6"/>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7">
                                            <p:txEl>
                                              <p:pRg st="7" end="7"/>
                                            </p:txEl>
                                          </p:spTgt>
                                        </p:tgtEl>
                                        <p:attrNameLst>
                                          <p:attrName>style.visibility</p:attrName>
                                        </p:attrNameLst>
                                      </p:cBhvr>
                                      <p:to>
                                        <p:strVal val="visible"/>
                                      </p:to>
                                    </p:set>
                                    <p:animEffect transition="in" filter="fade">
                                      <p:cBhvr>
                                        <p:cTn id="68" dur="1000"/>
                                        <p:tgtEl>
                                          <p:spTgt spid="7">
                                            <p:txEl>
                                              <p:pRg st="7" end="7"/>
                                            </p:txEl>
                                          </p:spTgt>
                                        </p:tgtEl>
                                      </p:cBhvr>
                                    </p:animEffect>
                                    <p:anim calcmode="lin" valueType="num">
                                      <p:cBhvr>
                                        <p:cTn id="69"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7">
                                            <p:txEl>
                                              <p:pRg st="8" end="8"/>
                                            </p:txEl>
                                          </p:spTgt>
                                        </p:tgtEl>
                                        <p:attrNameLst>
                                          <p:attrName>style.visibility</p:attrName>
                                        </p:attrNameLst>
                                      </p:cBhvr>
                                      <p:to>
                                        <p:strVal val="visible"/>
                                      </p:to>
                                    </p:set>
                                    <p:animEffect transition="in" filter="fade">
                                      <p:cBhvr>
                                        <p:cTn id="75" dur="1000"/>
                                        <p:tgtEl>
                                          <p:spTgt spid="7">
                                            <p:txEl>
                                              <p:pRg st="8" end="8"/>
                                            </p:txEl>
                                          </p:spTgt>
                                        </p:tgtEl>
                                      </p:cBhvr>
                                    </p:animEffect>
                                    <p:anim calcmode="lin" valueType="num">
                                      <p:cBhvr>
                                        <p:cTn id="76"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7">
                                            <p:txEl>
                                              <p:pRg st="9" end="9"/>
                                            </p:txEl>
                                          </p:spTgt>
                                        </p:tgtEl>
                                        <p:attrNameLst>
                                          <p:attrName>style.visibility</p:attrName>
                                        </p:attrNameLst>
                                      </p:cBhvr>
                                      <p:to>
                                        <p:strVal val="visible"/>
                                      </p:to>
                                    </p:set>
                                    <p:animEffect transition="in" filter="fade">
                                      <p:cBhvr>
                                        <p:cTn id="82" dur="1000"/>
                                        <p:tgtEl>
                                          <p:spTgt spid="7">
                                            <p:txEl>
                                              <p:pRg st="9" end="9"/>
                                            </p:txEl>
                                          </p:spTgt>
                                        </p:tgtEl>
                                      </p:cBhvr>
                                    </p:animEffect>
                                    <p:anim calcmode="lin" valueType="num">
                                      <p:cBhvr>
                                        <p:cTn id="83"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84" dur="1000" fill="hold"/>
                                        <p:tgtEl>
                                          <p:spTgt spid="7">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
          <p:cNvSpPr>
            <a:spLocks noChangeArrowheads="1"/>
          </p:cNvSpPr>
          <p:nvPr/>
        </p:nvSpPr>
        <p:spPr bwMode="auto">
          <a:xfrm>
            <a:off x="3019425" y="0"/>
            <a:ext cx="6096000" cy="1446213"/>
          </a:xfrm>
          <a:prstGeom prst="rect">
            <a:avLst/>
          </a:prstGeom>
          <a:noFill/>
          <a:ln w="9525">
            <a:noFill/>
            <a:miter lim="800000"/>
            <a:headEnd/>
            <a:tailEnd/>
          </a:ln>
        </p:spPr>
        <p:txBody>
          <a:bodyPr>
            <a:spAutoFit/>
          </a:bodyPr>
          <a:lstStyle/>
          <a:p>
            <a:pPr algn="ctr">
              <a:tabLst>
                <a:tab pos="1385888" algn="l"/>
              </a:tabLst>
            </a:pPr>
            <a:r>
              <a:rPr lang="en-US" sz="3200" b="1">
                <a:latin typeface="Times New Roman" pitchFamily="18" charset="0"/>
                <a:ea typeface="MS Mincho" pitchFamily="49" charset="-128"/>
              </a:rPr>
              <a:t> </a:t>
            </a:r>
            <a:r>
              <a:rPr lang="en-US" sz="3200" b="1" i="1">
                <a:latin typeface="Times New Roman" pitchFamily="18" charset="0"/>
                <a:cs typeface="Times New Roman" pitchFamily="18" charset="0"/>
              </a:rPr>
              <a:t>Hang Én</a:t>
            </a:r>
            <a:endParaRPr lang="en-US" sz="3200">
              <a:latin typeface="Times New Roman" pitchFamily="18" charset="0"/>
              <a:cs typeface="Times New Roman" pitchFamily="18" charset="0"/>
            </a:endParaRPr>
          </a:p>
          <a:p>
            <a:pPr algn="ctr">
              <a:tabLst>
                <a:tab pos="1385888" algn="l"/>
              </a:tabLst>
            </a:pPr>
            <a:r>
              <a:rPr lang="en-US" sz="3200" b="1" i="1">
                <a:latin typeface="Times New Roman" pitchFamily="18" charset="0"/>
                <a:ea typeface="MS Mincho" pitchFamily="49" charset="-128"/>
              </a:rPr>
              <a:t>                        </a:t>
            </a:r>
            <a:r>
              <a:rPr lang="en-US" sz="2400">
                <a:latin typeface="Times New Roman" pitchFamily="18" charset="0"/>
                <a:ea typeface="MS Mincho" pitchFamily="49" charset="-128"/>
              </a:rPr>
              <a:t>(Hà My)</a:t>
            </a:r>
            <a:endParaRPr lang="en-US" sz="2400">
              <a:latin typeface="Times New Roman" pitchFamily="18" charset="0"/>
              <a:cs typeface="Times New Roman" pitchFamily="18" charset="0"/>
            </a:endParaRPr>
          </a:p>
          <a:p>
            <a:pPr algn="ctr">
              <a:tabLst>
                <a:tab pos="1385888" algn="l"/>
              </a:tabLst>
            </a:pPr>
            <a:r>
              <a:rPr lang="en-US" sz="2400" b="1">
                <a:solidFill>
                  <a:srgbClr val="002060"/>
                </a:solidFill>
                <a:latin typeface="Times New Roman" pitchFamily="18" charset="0"/>
                <a:cs typeface="Times New Roman" pitchFamily="18" charset="0"/>
              </a:rPr>
              <a:t>HOẠT ĐỘNG 1: KHỞI ĐỘNG</a:t>
            </a:r>
            <a:endParaRPr lang="en-US" sz="2400">
              <a:solidFill>
                <a:srgbClr val="002060"/>
              </a:solidFill>
              <a:latin typeface="Times New Roman" pitchFamily="18" charset="0"/>
              <a:cs typeface="Times New Roman" pitchFamily="18" charset="0"/>
            </a:endParaRPr>
          </a:p>
        </p:txBody>
      </p:sp>
      <p:pic>
        <p:nvPicPr>
          <p:cNvPr id="6" name="Picture 5"/>
          <p:cNvPicPr>
            <a:picLocks noChangeAspect="1"/>
          </p:cNvPicPr>
          <p:nvPr/>
        </p:nvPicPr>
        <p:blipFill>
          <a:blip r:embed="rId2"/>
          <a:stretch>
            <a:fillRect/>
          </a:stretch>
        </p:blipFill>
        <p:spPr>
          <a:xfrm>
            <a:off x="3019425" y="1446213"/>
            <a:ext cx="6810375" cy="5108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9875" name="TextBox 6"/>
          <p:cNvSpPr txBox="1">
            <a:spLocks noChangeArrowheads="1"/>
          </p:cNvSpPr>
          <p:nvPr/>
        </p:nvSpPr>
        <p:spPr bwMode="auto">
          <a:xfrm>
            <a:off x="3389313" y="1503363"/>
            <a:ext cx="6283325" cy="369887"/>
          </a:xfrm>
          <a:prstGeom prst="rect">
            <a:avLst/>
          </a:prstGeom>
          <a:noFill/>
          <a:ln w="9525">
            <a:noFill/>
            <a:miter lim="800000"/>
            <a:headEnd/>
            <a:tailEnd/>
          </a:ln>
        </p:spPr>
        <p:txBody>
          <a:bodyPr wrap="none">
            <a:spAutoFit/>
          </a:bodyPr>
          <a:lstStyle/>
          <a:p>
            <a:r>
              <a:rPr lang="en-US" b="1">
                <a:latin typeface="Times New Roman" pitchFamily="18" charset="0"/>
                <a:cs typeface="Times New Roman" pitchFamily="18" charset="0"/>
              </a:rPr>
              <a:t>KHU BẢO TỒN THIÊN NHIÊN XUÂN THUỶ - NAM ĐỊNH</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ChangeArrowheads="1"/>
          </p:cNvSpPr>
          <p:nvPr/>
        </p:nvSpPr>
        <p:spPr bwMode="auto">
          <a:xfrm>
            <a:off x="3019425" y="0"/>
            <a:ext cx="6096000" cy="1446213"/>
          </a:xfrm>
          <a:prstGeom prst="rect">
            <a:avLst/>
          </a:prstGeom>
          <a:noFill/>
          <a:ln w="9525">
            <a:noFill/>
            <a:miter lim="800000"/>
            <a:headEnd/>
            <a:tailEnd/>
          </a:ln>
        </p:spPr>
        <p:txBody>
          <a:bodyPr>
            <a:spAutoFit/>
          </a:bodyPr>
          <a:lstStyle/>
          <a:p>
            <a:pPr algn="ctr">
              <a:tabLst>
                <a:tab pos="1385888" algn="l"/>
              </a:tabLst>
            </a:pPr>
            <a:r>
              <a:rPr lang="en-US" sz="3200" b="1">
                <a:solidFill>
                  <a:srgbClr val="000000"/>
                </a:solidFill>
                <a:latin typeface="Times New Roman" pitchFamily="18" charset="0"/>
                <a:ea typeface="MS Mincho" pitchFamily="49" charset="-128"/>
              </a:rPr>
              <a:t> </a:t>
            </a:r>
            <a:r>
              <a:rPr lang="en-US" sz="3200" b="1" i="1">
                <a:solidFill>
                  <a:srgbClr val="000000"/>
                </a:solidFill>
                <a:latin typeface="Times New Roman" pitchFamily="18" charset="0"/>
                <a:cs typeface="Times New Roman" pitchFamily="18" charset="0"/>
              </a:rPr>
              <a:t>Hang Én</a:t>
            </a:r>
            <a:endParaRPr lang="en-US" sz="3200">
              <a:solidFill>
                <a:srgbClr val="000000"/>
              </a:solidFill>
              <a:latin typeface="Times New Roman" pitchFamily="18" charset="0"/>
              <a:cs typeface="Times New Roman" pitchFamily="18" charset="0"/>
            </a:endParaRPr>
          </a:p>
          <a:p>
            <a:pPr algn="ctr">
              <a:tabLst>
                <a:tab pos="1385888" algn="l"/>
              </a:tabLst>
            </a:pPr>
            <a:r>
              <a:rPr lang="en-US" sz="3200" b="1" i="1">
                <a:solidFill>
                  <a:srgbClr val="000000"/>
                </a:solidFill>
                <a:latin typeface="Times New Roman" pitchFamily="18" charset="0"/>
                <a:ea typeface="MS Mincho" pitchFamily="49" charset="-128"/>
              </a:rPr>
              <a:t>                        </a:t>
            </a:r>
            <a:r>
              <a:rPr lang="en-US" sz="2400">
                <a:solidFill>
                  <a:srgbClr val="000000"/>
                </a:solidFill>
                <a:latin typeface="Times New Roman" pitchFamily="18" charset="0"/>
                <a:ea typeface="MS Mincho" pitchFamily="49" charset="-128"/>
              </a:rPr>
              <a:t>(Hà My)</a:t>
            </a:r>
            <a:endParaRPr lang="en-US" sz="2400">
              <a:solidFill>
                <a:srgbClr val="000000"/>
              </a:solidFill>
              <a:latin typeface="Times New Roman" pitchFamily="18" charset="0"/>
              <a:cs typeface="Times New Roman" pitchFamily="18" charset="0"/>
            </a:endParaRPr>
          </a:p>
          <a:p>
            <a:pPr algn="ctr">
              <a:tabLst>
                <a:tab pos="1385888" algn="l"/>
              </a:tabLst>
            </a:pPr>
            <a:r>
              <a:rPr lang="en-US" sz="2400" b="1">
                <a:solidFill>
                  <a:srgbClr val="002060"/>
                </a:solidFill>
                <a:latin typeface="Times New Roman" pitchFamily="18" charset="0"/>
                <a:cs typeface="Times New Roman" pitchFamily="18" charset="0"/>
              </a:rPr>
              <a:t>HOẠT ĐỘNG 1: KHỞI ĐỘNG</a:t>
            </a:r>
            <a:endParaRPr lang="en-US" sz="2400">
              <a:solidFill>
                <a:srgbClr val="002060"/>
              </a:solidFill>
              <a:latin typeface="Times New Roman" pitchFamily="18" charset="0"/>
              <a:cs typeface="Times New Roman" pitchFamily="18" charset="0"/>
            </a:endParaRPr>
          </a:p>
        </p:txBody>
      </p:sp>
      <p:grpSp>
        <p:nvGrpSpPr>
          <p:cNvPr id="80898" name="Group 11"/>
          <p:cNvGrpSpPr>
            <a:grpSpLocks/>
          </p:cNvGrpSpPr>
          <p:nvPr/>
        </p:nvGrpSpPr>
        <p:grpSpPr bwMode="auto">
          <a:xfrm>
            <a:off x="1233488" y="1066800"/>
            <a:ext cx="9739312" cy="5486400"/>
            <a:chOff x="3120089" y="1706673"/>
            <a:chExt cx="5792783" cy="4033173"/>
          </a:xfrm>
        </p:grpSpPr>
        <p:sp>
          <p:nvSpPr>
            <p:cNvPr id="13" name="Freeform 12"/>
            <p:cNvSpPr/>
            <p:nvPr/>
          </p:nvSpPr>
          <p:spPr>
            <a:xfrm>
              <a:off x="3120089" y="1706673"/>
              <a:ext cx="1803458"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14" name="Rectangle 13"/>
            <p:cNvSpPr/>
            <p:nvPr/>
          </p:nvSpPr>
          <p:spPr>
            <a:xfrm>
              <a:off x="3196561" y="2030872"/>
              <a:ext cx="1803809" cy="1803809"/>
            </a:xfrm>
            <a:prstGeom prst="rect">
              <a:avLst/>
            </a:prstGeom>
            <a:blipFill>
              <a:blip r:embed="rId2"/>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p:cNvSpPr/>
            <p:nvPr/>
          </p:nvSpPr>
          <p:spPr>
            <a:xfrm>
              <a:off x="5114279" y="1706673"/>
              <a:ext cx="1804402"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16" name="Rectangle 15"/>
            <p:cNvSpPr/>
            <p:nvPr/>
          </p:nvSpPr>
          <p:spPr>
            <a:xfrm>
              <a:off x="5114576" y="2030872"/>
              <a:ext cx="1803809" cy="1803809"/>
            </a:xfrm>
            <a:prstGeom prst="rect">
              <a:avLst/>
            </a:prstGeom>
            <a:blipFill>
              <a:blip r:embed="rId3"/>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p:cNvSpPr/>
            <p:nvPr/>
          </p:nvSpPr>
          <p:spPr>
            <a:xfrm>
              <a:off x="7109414" y="1706673"/>
              <a:ext cx="1803458"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18" name="Rectangle 17"/>
            <p:cNvSpPr/>
            <p:nvPr/>
          </p:nvSpPr>
          <p:spPr>
            <a:xfrm>
              <a:off x="7023031" y="2030872"/>
              <a:ext cx="1803809" cy="1803809"/>
            </a:xfrm>
            <a:prstGeom prst="rect">
              <a:avLst/>
            </a:prstGeom>
            <a:blipFill>
              <a:blip r:embed="rId4"/>
              <a:srcRect/>
              <a:stretch>
                <a:fillRect l="-38000" r="-3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3120089" y="4015011"/>
              <a:ext cx="1803458"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20" name="Rectangle 19"/>
            <p:cNvSpPr/>
            <p:nvPr/>
          </p:nvSpPr>
          <p:spPr>
            <a:xfrm>
              <a:off x="3206120" y="3913962"/>
              <a:ext cx="1803809" cy="1803809"/>
            </a:xfrm>
            <a:prstGeom prst="rect">
              <a:avLst/>
            </a:prstGeom>
            <a:blipFill>
              <a:blip r:embed="rId5"/>
              <a:srcRect/>
              <a:stretch>
                <a:fillRect l="-12000" r="-1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5114279" y="4015011"/>
              <a:ext cx="1804402"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22" name="Rectangle 21"/>
            <p:cNvSpPr/>
            <p:nvPr/>
          </p:nvSpPr>
          <p:spPr>
            <a:xfrm>
              <a:off x="5114576" y="3925007"/>
              <a:ext cx="1803809" cy="1803809"/>
            </a:xfrm>
            <a:prstGeom prst="rect">
              <a:avLst/>
            </a:prstGeom>
            <a:blipFill>
              <a:blip r:embed="rId6"/>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Freeform 22"/>
            <p:cNvSpPr/>
            <p:nvPr/>
          </p:nvSpPr>
          <p:spPr>
            <a:xfrm>
              <a:off x="7109414" y="4015011"/>
              <a:ext cx="1803458" cy="270745"/>
            </a:xfrm>
            <a:custGeom>
              <a:avLst/>
              <a:gdLst>
                <a:gd name="connsiteX0" fmla="*/ 0 w 1803809"/>
                <a:gd name="connsiteY0" fmla="*/ 0 h 270571"/>
                <a:gd name="connsiteX1" fmla="*/ 1803809 w 1803809"/>
                <a:gd name="connsiteY1" fmla="*/ 0 h 270571"/>
                <a:gd name="connsiteX2" fmla="*/ 1803809 w 1803809"/>
                <a:gd name="connsiteY2" fmla="*/ 270571 h 270571"/>
                <a:gd name="connsiteX3" fmla="*/ 0 w 1803809"/>
                <a:gd name="connsiteY3" fmla="*/ 270571 h 270571"/>
                <a:gd name="connsiteX4" fmla="*/ 0 w 1803809"/>
                <a:gd name="connsiteY4" fmla="*/ 0 h 2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809" h="270571">
                  <a:moveTo>
                    <a:pt x="0" y="0"/>
                  </a:moveTo>
                  <a:lnTo>
                    <a:pt x="1803809" y="0"/>
                  </a:lnTo>
                  <a:lnTo>
                    <a:pt x="1803809" y="270571"/>
                  </a:lnTo>
                  <a:lnTo>
                    <a:pt x="0" y="2705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57150" rIns="57150" bIns="0" spcCol="1270" anchor="b"/>
            <a:lstStyle/>
            <a:p>
              <a:pPr defTabSz="666750" fontAlgn="auto">
                <a:lnSpc>
                  <a:spcPct val="90000"/>
                </a:lnSpc>
                <a:spcAft>
                  <a:spcPct val="35000"/>
                </a:spcAft>
                <a:defRPr/>
              </a:pPr>
              <a:endParaRPr lang="en-US" sz="1500"/>
            </a:p>
          </p:txBody>
        </p:sp>
        <p:sp>
          <p:nvSpPr>
            <p:cNvPr id="24" name="Rectangle 23"/>
            <p:cNvSpPr/>
            <p:nvPr/>
          </p:nvSpPr>
          <p:spPr>
            <a:xfrm>
              <a:off x="7032590" y="3936037"/>
              <a:ext cx="1803809" cy="1803809"/>
            </a:xfrm>
            <a:prstGeom prst="rect">
              <a:avLst/>
            </a:prstGeom>
            <a:blipFill>
              <a:blip r:embed="rId7"/>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3"/>
          <p:cNvSpPr>
            <a:spLocks noChangeArrowheads="1"/>
          </p:cNvSpPr>
          <p:nvPr/>
        </p:nvSpPr>
        <p:spPr bwMode="auto">
          <a:xfrm>
            <a:off x="3019425" y="55563"/>
            <a:ext cx="6096000" cy="1076325"/>
          </a:xfrm>
          <a:prstGeom prst="rect">
            <a:avLst/>
          </a:prstGeom>
          <a:noFill/>
          <a:ln w="9525">
            <a:noFill/>
            <a:miter lim="800000"/>
            <a:headEnd/>
            <a:tailEnd/>
          </a:ln>
        </p:spPr>
        <p:txBody>
          <a:bodyPr>
            <a:spAutoFit/>
          </a:bodyPr>
          <a:lstStyle/>
          <a:p>
            <a:pPr algn="ctr">
              <a:tabLst>
                <a:tab pos="1385888" algn="l"/>
              </a:tabLst>
            </a:pPr>
            <a:r>
              <a:rPr lang="en-US" sz="3200" b="1">
                <a:solidFill>
                  <a:srgbClr val="000000"/>
                </a:solidFill>
                <a:latin typeface="Times New Roman" pitchFamily="18" charset="0"/>
                <a:ea typeface="MS Mincho" pitchFamily="49" charset="-128"/>
              </a:rPr>
              <a:t> </a:t>
            </a:r>
            <a:r>
              <a:rPr lang="en-US" sz="3200" b="1" i="1">
                <a:solidFill>
                  <a:srgbClr val="000000"/>
                </a:solidFill>
                <a:latin typeface="Times New Roman" pitchFamily="18" charset="0"/>
                <a:cs typeface="Times New Roman" pitchFamily="18" charset="0"/>
              </a:rPr>
              <a:t>Hang Én</a:t>
            </a:r>
            <a:endParaRPr lang="en-US" sz="3200">
              <a:solidFill>
                <a:srgbClr val="000000"/>
              </a:solidFill>
              <a:latin typeface="Times New Roman" pitchFamily="18" charset="0"/>
              <a:cs typeface="Times New Roman" pitchFamily="18" charset="0"/>
            </a:endParaRPr>
          </a:p>
          <a:p>
            <a:pPr algn="ctr">
              <a:tabLst>
                <a:tab pos="1385888" algn="l"/>
              </a:tabLst>
            </a:pPr>
            <a:r>
              <a:rPr lang="en-US" sz="3200" b="1" i="1">
                <a:solidFill>
                  <a:srgbClr val="000000"/>
                </a:solidFill>
                <a:latin typeface="Times New Roman" pitchFamily="18" charset="0"/>
                <a:ea typeface="MS Mincho" pitchFamily="49" charset="-128"/>
              </a:rPr>
              <a:t>                        </a:t>
            </a:r>
            <a:r>
              <a:rPr lang="en-US" sz="2400">
                <a:solidFill>
                  <a:srgbClr val="000000"/>
                </a:solidFill>
                <a:latin typeface="Times New Roman" pitchFamily="18" charset="0"/>
                <a:ea typeface="MS Mincho" pitchFamily="49" charset="-128"/>
              </a:rPr>
              <a:t>(Hà My)</a:t>
            </a:r>
            <a:endParaRPr lang="en-US" sz="2400">
              <a:solidFill>
                <a:srgbClr val="000000"/>
              </a:solidFill>
              <a:latin typeface="Times New Roman" pitchFamily="18" charset="0"/>
              <a:cs typeface="Times New Roman" pitchFamily="18" charset="0"/>
            </a:endParaRPr>
          </a:p>
        </p:txBody>
      </p:sp>
      <p:sp>
        <p:nvSpPr>
          <p:cNvPr id="81922" name="Rectangle 4"/>
          <p:cNvSpPr>
            <a:spLocks noChangeArrowheads="1"/>
          </p:cNvSpPr>
          <p:nvPr/>
        </p:nvSpPr>
        <p:spPr bwMode="auto">
          <a:xfrm>
            <a:off x="3868738" y="11318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81923" name="Rectangle 5"/>
          <p:cNvSpPr>
            <a:spLocks noChangeArrowheads="1"/>
          </p:cNvSpPr>
          <p:nvPr/>
        </p:nvSpPr>
        <p:spPr bwMode="auto">
          <a:xfrm>
            <a:off x="396875" y="1593850"/>
            <a:ext cx="6096000" cy="954088"/>
          </a:xfrm>
          <a:prstGeom prst="rect">
            <a:avLst/>
          </a:prstGeom>
          <a:noFill/>
          <a:ln w="9525">
            <a:noFill/>
            <a:miter lim="800000"/>
            <a:headEnd/>
            <a:tailEnd/>
          </a:ln>
        </p:spPr>
        <p:txBody>
          <a:bodyPr>
            <a:spAutoFit/>
          </a:bodyPr>
          <a:lstStyle/>
          <a:p>
            <a:pPr>
              <a:tabLst>
                <a:tab pos="1385888" algn="l"/>
              </a:tabLst>
            </a:pPr>
            <a:r>
              <a:rPr lang="en-US" sz="2800" b="1" dirty="0" smtClean="0">
                <a:latin typeface="Times New Roman" pitchFamily="18" charset="0"/>
                <a:ea typeface="MS Mincho" pitchFamily="49" charset="-128"/>
              </a:rPr>
              <a:t>I</a:t>
            </a:r>
            <a:r>
              <a:rPr lang="en-US" sz="2800" b="1" dirty="0">
                <a:latin typeface="Times New Roman" pitchFamily="18" charset="0"/>
                <a:ea typeface="MS Mincho" pitchFamily="49" charset="-128"/>
              </a:rPr>
              <a:t>. </a:t>
            </a:r>
            <a:r>
              <a:rPr lang="en-US" sz="2800" b="1" dirty="0" err="1" smtClean="0">
                <a:latin typeface="Times New Roman" pitchFamily="18" charset="0"/>
                <a:ea typeface="MS Mincho" pitchFamily="49" charset="-128"/>
              </a:rPr>
              <a:t>Tìm</a:t>
            </a:r>
            <a:r>
              <a:rPr lang="en-US" sz="2800" b="1" dirty="0">
                <a:latin typeface="Times New Roman" pitchFamily="18" charset="0"/>
                <a:ea typeface="MS Mincho" pitchFamily="49" charset="-128"/>
              </a:rPr>
              <a:t> </a:t>
            </a:r>
            <a:r>
              <a:rPr lang="en-US" sz="2800" b="1" dirty="0" err="1" smtClean="0">
                <a:latin typeface="Times New Roman" pitchFamily="18" charset="0"/>
                <a:ea typeface="MS Mincho" pitchFamily="49" charset="-128"/>
              </a:rPr>
              <a:t>hiểu</a:t>
            </a:r>
            <a:r>
              <a:rPr lang="en-US" sz="2800" b="1" dirty="0" smtClean="0">
                <a:latin typeface="Times New Roman" pitchFamily="18" charset="0"/>
                <a:ea typeface="MS Mincho" pitchFamily="49" charset="-128"/>
              </a:rPr>
              <a:t> </a:t>
            </a:r>
            <a:r>
              <a:rPr lang="en-US" sz="2800" b="1" dirty="0" err="1" smtClean="0">
                <a:latin typeface="Times New Roman" pitchFamily="18" charset="0"/>
                <a:ea typeface="MS Mincho" pitchFamily="49" charset="-128"/>
              </a:rPr>
              <a:t>chung</a:t>
            </a:r>
            <a:endParaRPr lang="en-US" sz="2800" dirty="0">
              <a:latin typeface="Times New Roman" pitchFamily="18" charset="0"/>
              <a:cs typeface="Times New Roman" pitchFamily="18" charset="0"/>
            </a:endParaRPr>
          </a:p>
          <a:p>
            <a:pPr>
              <a:tabLst>
                <a:tab pos="1385888" algn="l"/>
              </a:tabLst>
            </a:pPr>
            <a:r>
              <a:rPr lang="en-US" sz="2800" b="1" dirty="0">
                <a:latin typeface="Times New Roman" pitchFamily="18" charset="0"/>
                <a:ea typeface="MS Mincho" pitchFamily="49" charset="-128"/>
              </a:rPr>
              <a:t>1. </a:t>
            </a:r>
            <a:r>
              <a:rPr lang="en-US" sz="2800" b="1" dirty="0" err="1">
                <a:latin typeface="Times New Roman" pitchFamily="18" charset="0"/>
                <a:ea typeface="MS Mincho" pitchFamily="49" charset="-128"/>
              </a:rPr>
              <a:t>Đọc</a:t>
            </a:r>
            <a:r>
              <a:rPr lang="en-US" sz="2800" b="1" dirty="0">
                <a:latin typeface="Times New Roman" pitchFamily="18" charset="0"/>
                <a:ea typeface="MS Mincho" pitchFamily="49" charset="-128"/>
              </a:rPr>
              <a:t>, </a:t>
            </a:r>
            <a:r>
              <a:rPr lang="en-US" sz="2800" b="1" dirty="0" err="1">
                <a:latin typeface="Times New Roman" pitchFamily="18" charset="0"/>
                <a:ea typeface="MS Mincho" pitchFamily="49" charset="-128"/>
              </a:rPr>
              <a:t>từ</a:t>
            </a:r>
            <a:r>
              <a:rPr lang="en-US" sz="2800" b="1" dirty="0">
                <a:latin typeface="Times New Roman" pitchFamily="18" charset="0"/>
                <a:ea typeface="MS Mincho" pitchFamily="49" charset="-128"/>
              </a:rPr>
              <a:t> </a:t>
            </a:r>
            <a:r>
              <a:rPr lang="en-US" sz="2800" b="1" dirty="0" err="1">
                <a:latin typeface="Times New Roman" pitchFamily="18" charset="0"/>
                <a:ea typeface="MS Mincho" pitchFamily="49" charset="-128"/>
              </a:rPr>
              <a:t>khó</a:t>
            </a:r>
            <a:endParaRPr lang="en-US" sz="2800" dirty="0">
              <a:latin typeface="Times New Roman" pitchFamily="18" charset="0"/>
              <a:cs typeface="Times New Roman" pitchFamily="18" charset="0"/>
            </a:endParaRPr>
          </a:p>
        </p:txBody>
      </p:sp>
      <p:pic>
        <p:nvPicPr>
          <p:cNvPr id="7" name="Picture 6"/>
          <p:cNvPicPr>
            <a:picLocks noChangeAspect="1"/>
          </p:cNvPicPr>
          <p:nvPr/>
        </p:nvPicPr>
        <p:blipFill>
          <a:blip r:embed="rId2"/>
          <a:srcRect/>
          <a:stretch>
            <a:fillRect/>
          </a:stretch>
        </p:blipFill>
        <p:spPr bwMode="auto">
          <a:xfrm>
            <a:off x="1589088" y="3363913"/>
            <a:ext cx="2474912" cy="2476500"/>
          </a:xfrm>
          <a:prstGeom prst="rect">
            <a:avLst/>
          </a:prstGeom>
          <a:noFill/>
          <a:ln w="9525">
            <a:noFill/>
            <a:miter lim="800000"/>
            <a:headEnd/>
            <a:tailEnd/>
          </a:ln>
        </p:spPr>
      </p:pic>
      <p:sp>
        <p:nvSpPr>
          <p:cNvPr id="8" name="Rounded Rectangular Callout 7"/>
          <p:cNvSpPr/>
          <p:nvPr/>
        </p:nvSpPr>
        <p:spPr>
          <a:xfrm>
            <a:off x="4374672" y="1990470"/>
            <a:ext cx="4189421" cy="2543537"/>
          </a:xfrm>
          <a:prstGeom prst="wedgeRoundRectCallout">
            <a:avLst>
              <a:gd name="adj1" fmla="val -64664"/>
              <a:gd name="adj2" fmla="val 56767"/>
              <a:gd name="adj3" fmla="val 16667"/>
            </a:avLst>
          </a:prstGeom>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tabLst>
                <a:tab pos="1386840" algn="l"/>
              </a:tabLst>
              <a:defRPr/>
            </a:pP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rành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mạch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giọng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hiện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rõ</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niềm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vui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sướng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háo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người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chú</a:t>
            </a: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khi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vừa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vừa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hình</a:t>
            </a:r>
            <a:r>
              <a:rPr lang="en-US" sz="2400" dirty="0">
                <a:latin typeface="Times New Roman" panose="02020603050405020304" pitchFamily="18" charset="0"/>
                <a:ea typeface="MS Mincho"/>
              </a:rPr>
              <a:t> dung, </a:t>
            </a:r>
            <a:r>
              <a:rPr lang="en-US" sz="2400" dirty="0" err="1">
                <a:latin typeface="Times New Roman" panose="02020603050405020304" pitchFamily="18" charset="0"/>
                <a:ea typeface="MS Mincho"/>
              </a:rPr>
              <a:t>tưởng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tượng</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4"/>
          <p:cNvSpPr>
            <a:spLocks noChangeArrowheads="1"/>
          </p:cNvSpPr>
          <p:nvPr/>
        </p:nvSpPr>
        <p:spPr bwMode="auto">
          <a:xfrm>
            <a:off x="3924300" y="107950"/>
            <a:ext cx="4648200" cy="460375"/>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sp>
        <p:nvSpPr>
          <p:cNvPr id="82946" name="Rectangle 5"/>
          <p:cNvSpPr>
            <a:spLocks noChangeArrowheads="1"/>
          </p:cNvSpPr>
          <p:nvPr/>
        </p:nvSpPr>
        <p:spPr bwMode="auto">
          <a:xfrm>
            <a:off x="354013" y="458788"/>
            <a:ext cx="6096000" cy="522287"/>
          </a:xfrm>
          <a:prstGeom prst="rect">
            <a:avLst/>
          </a:prstGeom>
          <a:noFill/>
          <a:ln w="9525">
            <a:noFill/>
            <a:miter lim="800000"/>
            <a:headEnd/>
            <a:tailEnd/>
          </a:ln>
        </p:spPr>
        <p:txBody>
          <a:bodyPr>
            <a:spAutoFit/>
          </a:bodyPr>
          <a:lstStyle/>
          <a:p>
            <a:pPr>
              <a:tabLst>
                <a:tab pos="1385888" algn="l"/>
              </a:tabLst>
            </a:pPr>
            <a:r>
              <a:rPr lang="en-US" sz="2800" b="1" dirty="0">
                <a:solidFill>
                  <a:srgbClr val="000000"/>
                </a:solidFill>
                <a:latin typeface="Times New Roman" pitchFamily="18" charset="0"/>
                <a:ea typeface="MS Mincho" pitchFamily="49" charset="-128"/>
              </a:rPr>
              <a:t>I. </a:t>
            </a:r>
            <a:r>
              <a:rPr lang="en-US" sz="2800" b="1" dirty="0" err="1" smtClean="0">
                <a:solidFill>
                  <a:srgbClr val="000000"/>
                </a:solidFill>
                <a:latin typeface="Times New Roman" pitchFamily="18" charset="0"/>
                <a:ea typeface="MS Mincho" pitchFamily="49" charset="-128"/>
              </a:rPr>
              <a:t>Tìm</a:t>
            </a:r>
            <a:r>
              <a:rPr lang="en-US" sz="2800" b="1" dirty="0" smtClean="0">
                <a:solidFill>
                  <a:srgbClr val="000000"/>
                </a:solidFill>
                <a:latin typeface="Times New Roman" pitchFamily="18" charset="0"/>
                <a:ea typeface="MS Mincho" pitchFamily="49" charset="-128"/>
              </a:rPr>
              <a:t> </a:t>
            </a:r>
            <a:r>
              <a:rPr lang="en-US" sz="2800" b="1" dirty="0" err="1">
                <a:solidFill>
                  <a:srgbClr val="000000"/>
                </a:solidFill>
                <a:latin typeface="Times New Roman" pitchFamily="18" charset="0"/>
                <a:ea typeface="MS Mincho" pitchFamily="49" charset="-128"/>
              </a:rPr>
              <a:t>hiểu</a:t>
            </a:r>
            <a:r>
              <a:rPr lang="en-US" sz="2800" b="1" dirty="0">
                <a:solidFill>
                  <a:srgbClr val="000000"/>
                </a:solidFill>
                <a:latin typeface="Times New Roman" pitchFamily="18" charset="0"/>
                <a:ea typeface="MS Mincho" pitchFamily="49" charset="-128"/>
              </a:rPr>
              <a:t> </a:t>
            </a:r>
            <a:r>
              <a:rPr lang="en-US" sz="2800" b="1" dirty="0" err="1">
                <a:solidFill>
                  <a:srgbClr val="000000"/>
                </a:solidFill>
                <a:latin typeface="Times New Roman" pitchFamily="18" charset="0"/>
                <a:ea typeface="MS Mincho" pitchFamily="49" charset="-128"/>
              </a:rPr>
              <a:t>chung</a:t>
            </a:r>
            <a:endParaRPr lang="en-US" sz="2800" dirty="0">
              <a:solidFill>
                <a:srgbClr val="000000"/>
              </a:solidFill>
              <a:latin typeface="Times New Roman" pitchFamily="18" charset="0"/>
              <a:cs typeface="Times New Roman" pitchFamily="18" charset="0"/>
            </a:endParaRPr>
          </a:p>
        </p:txBody>
      </p:sp>
      <p:sp>
        <p:nvSpPr>
          <p:cNvPr id="2" name="Rectangle 1"/>
          <p:cNvSpPr>
            <a:spLocks noChangeArrowheads="1"/>
          </p:cNvSpPr>
          <p:nvPr/>
        </p:nvSpPr>
        <p:spPr bwMode="auto">
          <a:xfrm>
            <a:off x="354013" y="981075"/>
            <a:ext cx="11201400" cy="2246769"/>
          </a:xfrm>
          <a:prstGeom prst="rect">
            <a:avLst/>
          </a:prstGeom>
          <a:noFill/>
          <a:ln w="9525">
            <a:noFill/>
            <a:miter lim="800000"/>
            <a:headEnd/>
            <a:tailEnd/>
          </a:ln>
        </p:spPr>
        <p:txBody>
          <a:bodyPr>
            <a:spAutoFit/>
          </a:bodyPr>
          <a:lstStyle/>
          <a:p>
            <a:pPr>
              <a:tabLst>
                <a:tab pos="1385888" algn="l"/>
              </a:tabLst>
            </a:pPr>
            <a:r>
              <a:rPr lang="en-US" sz="2800" b="1" dirty="0" smtClean="0">
                <a:latin typeface="Times New Roman" pitchFamily="18" charset="0"/>
                <a:ea typeface="MS Mincho" pitchFamily="49" charset="-128"/>
                <a:cs typeface="Times New Roman" pitchFamily="18" charset="0"/>
              </a:rPr>
              <a:t>2.Tác </a:t>
            </a:r>
            <a:r>
              <a:rPr lang="en-US" sz="2800" b="1" dirty="0" err="1">
                <a:latin typeface="Times New Roman" pitchFamily="18" charset="0"/>
                <a:ea typeface="MS Mincho" pitchFamily="49" charset="-128"/>
                <a:cs typeface="Times New Roman" pitchFamily="18" charset="0"/>
              </a:rPr>
              <a:t>phẩm</a:t>
            </a:r>
            <a:endParaRPr lang="en-US" sz="2800" dirty="0">
              <a:latin typeface="Times New Roman" pitchFamily="18" charset="0"/>
              <a:cs typeface="Times New Roman" pitchFamily="18" charset="0"/>
            </a:endParaRPr>
          </a:p>
          <a:p>
            <a:pPr algn="just">
              <a:tabLst>
                <a:tab pos="1385888" algn="l"/>
              </a:tabLst>
            </a:pPr>
            <a:r>
              <a:rPr lang="en-US" sz="2800" b="1" dirty="0">
                <a:latin typeface="Times New Roman" pitchFamily="18" charset="0"/>
                <a:ea typeface="MS Mincho" pitchFamily="49" charset="-128"/>
              </a:rPr>
              <a:t>a. </a:t>
            </a:r>
            <a:r>
              <a:rPr lang="en-US" sz="2800" b="1" dirty="0" err="1">
                <a:latin typeface="Times New Roman" pitchFamily="18" charset="0"/>
                <a:ea typeface="MS Mincho" pitchFamily="49" charset="-128"/>
              </a:rPr>
              <a:t>Xuất</a:t>
            </a:r>
            <a:r>
              <a:rPr lang="en-US" sz="2800" b="1" dirty="0">
                <a:latin typeface="Times New Roman" pitchFamily="18" charset="0"/>
                <a:ea typeface="MS Mincho" pitchFamily="49" charset="-128"/>
              </a:rPr>
              <a:t> </a:t>
            </a:r>
            <a:r>
              <a:rPr lang="en-US" sz="2800" b="1" dirty="0" err="1">
                <a:latin typeface="Times New Roman" pitchFamily="18" charset="0"/>
                <a:ea typeface="MS Mincho" pitchFamily="49" charset="-128"/>
              </a:rPr>
              <a:t>xứ</a:t>
            </a:r>
            <a:r>
              <a:rPr lang="en-US" sz="2800" b="1" dirty="0">
                <a:latin typeface="Times New Roman" pitchFamily="18" charset="0"/>
                <a:ea typeface="MS Mincho" pitchFamily="49" charset="-128"/>
              </a:rPr>
              <a:t>:</a:t>
            </a:r>
            <a:endParaRPr lang="en-US" sz="2800" dirty="0">
              <a:latin typeface="Times New Roman" pitchFamily="18" charset="0"/>
              <a:cs typeface="Times New Roman" pitchFamily="18" charset="0"/>
            </a:endParaRPr>
          </a:p>
          <a:p>
            <a:pPr>
              <a:tabLst>
                <a:tab pos="1385888" algn="l"/>
              </a:tabLst>
            </a:pPr>
            <a:r>
              <a:rPr lang="nl-NL" sz="2800" dirty="0">
                <a:latin typeface="Times New Roman" pitchFamily="18" charset="0"/>
                <a:cs typeface="Times New Roman" pitchFamily="18" charset="0"/>
              </a:rPr>
              <a:t>- Trích dẫn văn bản viết giới thiệu về hang Én trên trang thông tin điện tử Sở Du lịch Quảng Bình, 14/10/2020 </a:t>
            </a:r>
            <a:endParaRPr lang="en-US" sz="2800" dirty="0">
              <a:latin typeface="Times New Roman" pitchFamily="18" charset="0"/>
              <a:cs typeface="Times New Roman" pitchFamily="18" charset="0"/>
            </a:endParaRPr>
          </a:p>
          <a:p>
            <a:pPr algn="just">
              <a:tabLst>
                <a:tab pos="1385888" algn="l"/>
              </a:tabLst>
            </a:pPr>
            <a:r>
              <a:rPr lang="nl-NL" sz="2800" dirty="0">
                <a:latin typeface="Times New Roman" pitchFamily="18" charset="0"/>
                <a:cs typeface="Times New Roman" pitchFamily="18" charset="0"/>
              </a:rPr>
              <a:t>- Tác giả: Hà My.</a:t>
            </a:r>
            <a:endParaRPr lang="en-US" sz="2800" dirty="0">
              <a:latin typeface="Times New Roman" pitchFamily="18" charset="0"/>
              <a:cs typeface="Times New Roman" pitchFamily="18" charset="0"/>
            </a:endParaRPr>
          </a:p>
        </p:txBody>
      </p:sp>
      <p:sp>
        <p:nvSpPr>
          <p:cNvPr id="3" name="Rectangle 2"/>
          <p:cNvSpPr/>
          <p:nvPr/>
        </p:nvSpPr>
        <p:spPr>
          <a:xfrm>
            <a:off x="354013" y="3130550"/>
            <a:ext cx="11380787" cy="4401205"/>
          </a:xfrm>
          <a:prstGeom prst="rect">
            <a:avLst/>
          </a:prstGeom>
        </p:spPr>
        <p:txBody>
          <a:bodyPr>
            <a:spAutoFit/>
          </a:bodyPr>
          <a:lstStyle/>
          <a:p>
            <a:pPr algn="just"/>
            <a:endParaRPr lang="nl-NL" sz="2800" b="1" dirty="0" smtClean="0">
              <a:latin typeface="Times New Roman" pitchFamily="18" charset="0"/>
              <a:cs typeface="Times New Roman" pitchFamily="18" charset="0"/>
            </a:endParaRPr>
          </a:p>
          <a:p>
            <a:pPr algn="just"/>
            <a:r>
              <a:rPr lang="nl-NL" sz="2800" b="1" dirty="0" smtClean="0">
                <a:latin typeface="Times New Roman" pitchFamily="18" charset="0"/>
                <a:cs typeface="Times New Roman" pitchFamily="18" charset="0"/>
              </a:rPr>
              <a:t>b</a:t>
            </a:r>
            <a:r>
              <a:rPr lang="nl-NL" sz="2800" b="1" dirty="0">
                <a:latin typeface="Times New Roman" pitchFamily="18" charset="0"/>
                <a:cs typeface="Times New Roman" pitchFamily="18" charset="0"/>
              </a:rPr>
              <a:t>. Thể </a:t>
            </a:r>
            <a:r>
              <a:rPr lang="nl-NL" sz="2800" b="1" dirty="0" smtClean="0">
                <a:latin typeface="Times New Roman" pitchFamily="18" charset="0"/>
                <a:cs typeface="Times New Roman" pitchFamily="18" charset="0"/>
              </a:rPr>
              <a:t>loại</a:t>
            </a:r>
            <a:r>
              <a:rPr lang="nl-NL" sz="2800" dirty="0" smtClean="0">
                <a:latin typeface="Times New Roman" pitchFamily="18" charset="0"/>
                <a:cs typeface="Times New Roman" pitchFamily="18" charset="0"/>
              </a:rPr>
              <a:t>: </a:t>
            </a:r>
            <a:r>
              <a:rPr lang="nl-NL" sz="2800" dirty="0">
                <a:latin typeface="Times New Roman" pitchFamily="18" charset="0"/>
                <a:cs typeface="Times New Roman" pitchFamily="18" charset="0"/>
              </a:rPr>
              <a:t>du kí</a:t>
            </a:r>
            <a:endParaRPr lang="en-US" sz="2800" dirty="0">
              <a:latin typeface="Times New Roman" pitchFamily="18" charset="0"/>
              <a:cs typeface="Times New Roman" pitchFamily="18" charset="0"/>
            </a:endParaRPr>
          </a:p>
          <a:p>
            <a:pPr algn="just"/>
            <a:r>
              <a:rPr lang="nl-NL" sz="2800" b="1" dirty="0">
                <a:latin typeface="Times New Roman" pitchFamily="18" charset="0"/>
                <a:cs typeface="Times New Roman" pitchFamily="18" charset="0"/>
              </a:rPr>
              <a:t> - Phương thức biểu đạt:</a:t>
            </a:r>
            <a:r>
              <a:rPr lang="nl-NL" sz="2800" dirty="0">
                <a:latin typeface="Times New Roman" pitchFamily="18" charset="0"/>
                <a:cs typeface="Times New Roman" pitchFamily="18" charset="0"/>
              </a:rPr>
              <a:t> Tự sự kết hợp miêu tả, biểu cảm</a:t>
            </a:r>
            <a:endParaRPr lang="en-US" sz="2800" dirty="0">
              <a:latin typeface="Times New Roman" pitchFamily="18" charset="0"/>
              <a:cs typeface="Times New Roman" pitchFamily="18" charset="0"/>
            </a:endParaRPr>
          </a:p>
          <a:p>
            <a:pPr algn="just"/>
            <a:r>
              <a:rPr lang="nl-NL" sz="2800" b="1" dirty="0">
                <a:latin typeface="Times New Roman" pitchFamily="18" charset="0"/>
                <a:cs typeface="Times New Roman" pitchFamily="18" charset="0"/>
              </a:rPr>
              <a:t>- Ngôi kể thứ nhất</a:t>
            </a:r>
            <a:r>
              <a:rPr lang="nl-NL" sz="2800" dirty="0">
                <a:latin typeface="Times New Roman" pitchFamily="18" charset="0"/>
                <a:cs typeface="Times New Roman" pitchFamily="18" charset="0"/>
              </a:rPr>
              <a:t>: “Tôi”là tác giả</a:t>
            </a:r>
            <a:endParaRPr lang="en-US" sz="2800" dirty="0">
              <a:latin typeface="Times New Roman" pitchFamily="18" charset="0"/>
              <a:cs typeface="Times New Roman" pitchFamily="18" charset="0"/>
            </a:endParaRPr>
          </a:p>
          <a:p>
            <a:r>
              <a:rPr lang="nl-NL" sz="2800" b="1" dirty="0">
                <a:latin typeface="Times New Roman" pitchFamily="18" charset="0"/>
                <a:cs typeface="Times New Roman" pitchFamily="18" charset="0"/>
              </a:rPr>
              <a:t>- Trình tự kể:</a:t>
            </a:r>
            <a:endParaRPr lang="en-US" sz="2800" dirty="0">
              <a:latin typeface="Times New Roman" pitchFamily="18" charset="0"/>
              <a:cs typeface="Times New Roman" pitchFamily="18" charset="0"/>
            </a:endParaRPr>
          </a:p>
          <a:p>
            <a:r>
              <a:rPr lang="nl-NL"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Từ</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ngoài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từ</a:t>
            </a:r>
            <a:r>
              <a:rPr lang="en-US" sz="2800" dirty="0">
                <a:latin typeface="Times New Roman" pitchFamily="18" charset="0"/>
                <a:cs typeface="Times New Roman" pitchFamily="18" charset="0"/>
              </a:rPr>
              <a:t> con </a:t>
            </a:r>
            <a:r>
              <a:rPr lang="en-US" sz="2800" dirty="0" err="1">
                <a:latin typeface="Times New Roman" pitchFamily="18" charset="0"/>
                <a:cs typeface="Times New Roman" pitchFamily="18" charset="0"/>
              </a:rPr>
              <a:t>dốc</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Ba </a:t>
            </a:r>
            <a:r>
              <a:rPr lang="en-US" sz="2800" b="1" dirty="0" err="1">
                <a:latin typeface="Times New Roman" pitchFamily="18" charset="0"/>
                <a:cs typeface="Times New Roman" pitchFamily="18" charset="0"/>
              </a:rPr>
              <a:t>Giàn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lũng</a:t>
            </a:r>
            <a:r>
              <a:rPr lang="en-US"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Rào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Hang </a:t>
            </a:r>
            <a:r>
              <a:rPr lang="en-US" sz="2800" b="1" dirty="0" err="1">
                <a:latin typeface="Times New Roman" pitchFamily="18" charset="0"/>
                <a:cs typeface="Times New Roman" pitchFamily="18" charset="0"/>
              </a:rPr>
              <a:t>Én</a:t>
            </a:r>
            <a:r>
              <a:rPr lang="en-US" sz="2800" dirty="0">
                <a:latin typeface="Times New Roman" pitchFamily="18" charset="0"/>
                <a:cs typeface="Times New Roman" pitchFamily="18" charset="0"/>
              </a:rPr>
              <a:t>.</a:t>
            </a:r>
          </a:p>
          <a:p>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Thời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gian</a:t>
            </a:r>
            <a:r>
              <a:rPr lang="en-US"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bóng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chùm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Hang </a:t>
            </a:r>
            <a:r>
              <a:rPr lang="en-US" sz="2800" dirty="0" err="1">
                <a:latin typeface="Times New Roman" pitchFamily="18" charset="0"/>
                <a:cs typeface="Times New Roman" pitchFamily="18" charset="0"/>
              </a:rPr>
              <a:t>Én</a:t>
            </a:r>
            <a:r>
              <a:rPr lang="en-US" sz="2800" dirty="0">
                <a:latin typeface="Times New Roman" pitchFamily="18" charset="0"/>
                <a:cs typeface="Times New Roman" pitchFamily="18" charset="0"/>
              </a:rPr>
              <a:t>.</a:t>
            </a:r>
          </a:p>
          <a:p>
            <a:pPr algn="just"/>
            <a:r>
              <a:rPr lang="nl-NL" sz="2800" dirty="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4" end="4"/>
                                            </p:txEl>
                                          </p:spTgt>
                                        </p:tgtEl>
                                        <p:attrNameLst>
                                          <p:attrName>style.visibility</p:attrName>
                                        </p:attrNameLst>
                                      </p:cBhvr>
                                      <p:to>
                                        <p:strVal val="visible"/>
                                      </p:to>
                                    </p:set>
                                    <p:animEffect transition="in" filter="fade">
                                      <p:cBhvr>
                                        <p:cTn id="56" dur="1000"/>
                                        <p:tgtEl>
                                          <p:spTgt spid="3">
                                            <p:txEl>
                                              <p:pRg st="4" end="4"/>
                                            </p:txEl>
                                          </p:spTgt>
                                        </p:tgtEl>
                                      </p:cBhvr>
                                    </p:animEffect>
                                    <p:anim calcmode="lin" valueType="num">
                                      <p:cBhvr>
                                        <p:cTn id="5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fade">
                                      <p:cBhvr>
                                        <p:cTn id="63" dur="1000"/>
                                        <p:tgtEl>
                                          <p:spTgt spid="3">
                                            <p:txEl>
                                              <p:pRg st="5" end="5"/>
                                            </p:txEl>
                                          </p:spTgt>
                                        </p:tgtEl>
                                      </p:cBhvr>
                                    </p:animEffect>
                                    <p:anim calcmode="lin" valueType="num">
                                      <p:cBhvr>
                                        <p:cTn id="6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6" end="6"/>
                                            </p:txEl>
                                          </p:spTgt>
                                        </p:tgtEl>
                                        <p:attrNameLst>
                                          <p:attrName>style.visibility</p:attrName>
                                        </p:attrNameLst>
                                      </p:cBhvr>
                                      <p:to>
                                        <p:strVal val="visible"/>
                                      </p:to>
                                    </p:set>
                                    <p:animEffect transition="in" filter="fade">
                                      <p:cBhvr>
                                        <p:cTn id="70" dur="1000"/>
                                        <p:tgtEl>
                                          <p:spTgt spid="3">
                                            <p:txEl>
                                              <p:pRg st="6" end="6"/>
                                            </p:txEl>
                                          </p:spTgt>
                                        </p:tgtEl>
                                      </p:cBhvr>
                                    </p:animEffect>
                                    <p:anim calcmode="lin" valueType="num">
                                      <p:cBhvr>
                                        <p:cTn id="7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6" end="6"/>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3">
                                            <p:txEl>
                                              <p:pRg st="7" end="7"/>
                                            </p:txEl>
                                          </p:spTgt>
                                        </p:tgtEl>
                                        <p:attrNameLst>
                                          <p:attrName>style.visibility</p:attrName>
                                        </p:attrNameLst>
                                      </p:cBhvr>
                                      <p:to>
                                        <p:strVal val="visible"/>
                                      </p:to>
                                    </p:set>
                                    <p:animEffect transition="in" filter="fade">
                                      <p:cBhvr>
                                        <p:cTn id="75" dur="1000"/>
                                        <p:tgtEl>
                                          <p:spTgt spid="3">
                                            <p:txEl>
                                              <p:pRg st="7" end="7"/>
                                            </p:txEl>
                                          </p:spTgt>
                                        </p:tgtEl>
                                      </p:cBhvr>
                                    </p:animEffect>
                                    <p:anim calcmode="lin" valueType="num">
                                      <p:cBhvr>
                                        <p:cTn id="7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5"/>
          <p:cNvSpPr>
            <a:spLocks noChangeArrowheads="1"/>
          </p:cNvSpPr>
          <p:nvPr/>
        </p:nvSpPr>
        <p:spPr bwMode="auto">
          <a:xfrm>
            <a:off x="354013" y="1504950"/>
            <a:ext cx="3690937" cy="522288"/>
          </a:xfrm>
          <a:prstGeom prst="rect">
            <a:avLst/>
          </a:prstGeom>
          <a:noFill/>
          <a:ln w="9525">
            <a:noFill/>
            <a:miter lim="800000"/>
            <a:headEnd/>
            <a:tailEnd/>
          </a:ln>
        </p:spPr>
        <p:txBody>
          <a:bodyPr wrap="none">
            <a:spAutoFit/>
          </a:bodyPr>
          <a:lstStyle/>
          <a:p>
            <a:pPr algn="just"/>
            <a:r>
              <a:rPr lang="nl-NL" sz="2800" b="1">
                <a:latin typeface="Times New Roman" pitchFamily="18" charset="0"/>
                <a:cs typeface="Times New Roman" pitchFamily="18" charset="0"/>
              </a:rPr>
              <a:t>c. Bố cục</a:t>
            </a:r>
            <a:r>
              <a:rPr lang="nl-NL" sz="2800">
                <a:latin typeface="Times New Roman" pitchFamily="18" charset="0"/>
                <a:cs typeface="Times New Roman" pitchFamily="18" charset="0"/>
              </a:rPr>
              <a:t>: 2 phần chính:</a:t>
            </a:r>
            <a:endParaRPr lang="en-US" sz="2800">
              <a:latin typeface="Times New Roman" pitchFamily="18" charset="0"/>
              <a:cs typeface="Times New Roman" pitchFamily="18" charset="0"/>
            </a:endParaRPr>
          </a:p>
        </p:txBody>
      </p:sp>
      <p:sp>
        <p:nvSpPr>
          <p:cNvPr id="9" name="Freeform 8"/>
          <p:cNvSpPr/>
          <p:nvPr/>
        </p:nvSpPr>
        <p:spPr>
          <a:xfrm>
            <a:off x="247540" y="2443525"/>
            <a:ext cx="3237934" cy="1893494"/>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173792" tIns="173792" rIns="173792" bIns="173792" spcCol="1270" anchor="ctr"/>
          <a:lstStyle/>
          <a:p>
            <a:pPr algn="ctr" defTabSz="1333500" fontAlgn="auto">
              <a:lnSpc>
                <a:spcPct val="90000"/>
              </a:lnSpc>
              <a:spcAft>
                <a:spcPct val="35000"/>
              </a:spcAft>
              <a:defRPr/>
            </a:pPr>
            <a:r>
              <a:rPr lang="nl-NL" sz="2800" dirty="0">
                <a:latin typeface="Times New Roman" panose="02020603050405020304" pitchFamily="18" charset="0"/>
                <a:cs typeface="Times New Roman" panose="02020603050405020304" pitchFamily="18" charset="0"/>
              </a:rPr>
              <a:t>Phần 1: Từ đầu đến “</a:t>
            </a:r>
            <a:r>
              <a:rPr lang="nl-NL" sz="2800" i="1" dirty="0">
                <a:latin typeface="Times New Roman" panose="02020603050405020304" pitchFamily="18" charset="0"/>
                <a:cs typeface="Times New Roman" panose="02020603050405020304" pitchFamily="18" charset="0"/>
              </a:rPr>
              <a:t>lòng hang chính”</a:t>
            </a:r>
            <a:r>
              <a:rPr lang="nl-NL" sz="2800" dirty="0">
                <a:latin typeface="Times New Roman" panose="02020603050405020304" pitchFamily="18" charset="0"/>
                <a:cs typeface="Times New Roman" panose="02020603050405020304" pitchFamily="18" charset="0"/>
              </a:rPr>
              <a:t>: </a:t>
            </a:r>
            <a:r>
              <a:rPr lang="nl-NL" sz="2800" b="1" dirty="0">
                <a:latin typeface="Times New Roman" panose="02020603050405020304" pitchFamily="18" charset="0"/>
                <a:cs typeface="Times New Roman" panose="02020603050405020304" pitchFamily="18" charset="0"/>
              </a:rPr>
              <a:t>Hành trình đi đến hang Én</a:t>
            </a:r>
            <a:r>
              <a:rPr lang="nl-NL"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0" name="Freeform 9"/>
          <p:cNvSpPr/>
          <p:nvPr/>
        </p:nvSpPr>
        <p:spPr>
          <a:xfrm>
            <a:off x="3587750" y="2998788"/>
            <a:ext cx="623888" cy="782637"/>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0" tIns="167913" rIns="215308" bIns="167913" spcCol="1270" anchor="ctr"/>
          <a:lstStyle/>
          <a:p>
            <a:pPr algn="ctr" defTabSz="1066800" fontAlgn="auto">
              <a:lnSpc>
                <a:spcPct val="90000"/>
              </a:lnSpc>
              <a:spcAft>
                <a:spcPct val="35000"/>
              </a:spcAft>
              <a:defRPr/>
            </a:pPr>
            <a:endParaRPr lang="en-US" sz="2400"/>
          </a:p>
        </p:txBody>
      </p:sp>
      <p:sp>
        <p:nvSpPr>
          <p:cNvPr id="11" name="Freeform 10"/>
          <p:cNvSpPr/>
          <p:nvPr/>
        </p:nvSpPr>
        <p:spPr>
          <a:xfrm>
            <a:off x="4239029" y="2443525"/>
            <a:ext cx="2729807" cy="1893494"/>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lIns="173792" tIns="173792" rIns="173792" bIns="173792" spcCol="1270" anchor="ctr"/>
          <a:lstStyle/>
          <a:p>
            <a:pPr algn="ctr" defTabSz="1333500" fontAlgn="auto">
              <a:lnSpc>
                <a:spcPct val="90000"/>
              </a:lnSpc>
              <a:spcAft>
                <a:spcPct val="35000"/>
              </a:spcAft>
              <a:defRPr/>
            </a:pPr>
            <a:r>
              <a:rPr lang="nl-NL" sz="2800" dirty="0">
                <a:latin typeface="Times New Roman" panose="02020603050405020304" pitchFamily="18" charset="0"/>
                <a:cs typeface="Times New Roman" panose="02020603050405020304" pitchFamily="18" charset="0"/>
              </a:rPr>
              <a:t>Phần 2: Còn lại: </a:t>
            </a:r>
            <a:r>
              <a:rPr lang="nl-NL" sz="2800" b="1" dirty="0">
                <a:latin typeface="Times New Roman" panose="02020603050405020304" pitchFamily="18" charset="0"/>
                <a:cs typeface="Times New Roman" panose="02020603050405020304" pitchFamily="18" charset="0"/>
              </a:rPr>
              <a:t>Khám phá vẻ đẹp bên trong hang Én:</a:t>
            </a:r>
            <a:endParaRPr lang="en-US" sz="2800" dirty="0">
              <a:latin typeface="Times New Roman" panose="02020603050405020304" pitchFamily="18" charset="0"/>
              <a:cs typeface="Times New Roman" panose="02020603050405020304" pitchFamily="18" charset="0"/>
            </a:endParaRPr>
          </a:p>
        </p:txBody>
      </p:sp>
      <p:sp>
        <p:nvSpPr>
          <p:cNvPr id="12" name="Rectangle 11"/>
          <p:cNvSpPr/>
          <p:nvPr/>
        </p:nvSpPr>
        <p:spPr>
          <a:xfrm>
            <a:off x="7204364" y="713332"/>
            <a:ext cx="4668982" cy="10529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nl-NL" sz="2400">
                <a:solidFill>
                  <a:srgbClr val="FFFFFF"/>
                </a:solidFill>
                <a:latin typeface="Times New Roman" pitchFamily="18" charset="0"/>
                <a:cs typeface="Calibri" pitchFamily="34" charset="0"/>
              </a:rPr>
              <a:t>Tiếp theo đến “</a:t>
            </a:r>
            <a:r>
              <a:rPr lang="nl-NL" sz="2400" i="1">
                <a:solidFill>
                  <a:srgbClr val="FFFFFF"/>
                </a:solidFill>
                <a:latin typeface="Times New Roman" pitchFamily="18" charset="0"/>
                <a:cs typeface="Calibri" pitchFamily="34" charset="0"/>
              </a:rPr>
              <a:t>trần hang cao vài trăm mét”</a:t>
            </a:r>
            <a:r>
              <a:rPr lang="nl-NL" sz="2400">
                <a:solidFill>
                  <a:srgbClr val="FFFFFF"/>
                </a:solidFill>
                <a:latin typeface="Times New Roman" pitchFamily="18" charset="0"/>
                <a:cs typeface="Calibri" pitchFamily="34" charset="0"/>
              </a:rPr>
              <a:t>: Kích thước của hang Én.</a:t>
            </a:r>
            <a:endParaRPr lang="en-US" sz="2400">
              <a:solidFill>
                <a:srgbClr val="FFFFFF"/>
              </a:solidFill>
              <a:latin typeface="Times New Roman" pitchFamily="18" charset="0"/>
              <a:cs typeface="Calibri" pitchFamily="34" charset="0"/>
            </a:endParaRPr>
          </a:p>
        </p:txBody>
      </p:sp>
      <p:sp>
        <p:nvSpPr>
          <p:cNvPr id="13" name="Rectangle 12"/>
          <p:cNvSpPr/>
          <p:nvPr/>
        </p:nvSpPr>
        <p:spPr>
          <a:xfrm>
            <a:off x="7204364" y="1861035"/>
            <a:ext cx="4668982" cy="10529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nl-NL" sz="2400">
                <a:solidFill>
                  <a:srgbClr val="FFFFFF"/>
                </a:solidFill>
                <a:latin typeface="Times New Roman" pitchFamily="18" charset="0"/>
                <a:cs typeface="Calibri" pitchFamily="34" charset="0"/>
              </a:rPr>
              <a:t>Tiếp theo đến “</a:t>
            </a:r>
            <a:r>
              <a:rPr lang="nl-NL" sz="2400" i="1">
                <a:solidFill>
                  <a:srgbClr val="FFFFFF"/>
                </a:solidFill>
                <a:latin typeface="Times New Roman" pitchFamily="18" charset="0"/>
                <a:cs typeface="Calibri" pitchFamily="34" charset="0"/>
              </a:rPr>
              <a:t>đôi cánh ấy sẽ lành hẳn”</a:t>
            </a:r>
            <a:r>
              <a:rPr lang="nl-NL" sz="2400">
                <a:solidFill>
                  <a:srgbClr val="FFFFFF"/>
                </a:solidFill>
                <a:latin typeface="Times New Roman" pitchFamily="18" charset="0"/>
                <a:cs typeface="Calibri" pitchFamily="34" charset="0"/>
              </a:rPr>
              <a:t>: Cuộc sống của bầy én trong hang.</a:t>
            </a:r>
            <a:endParaRPr lang="en-US" sz="2400">
              <a:solidFill>
                <a:srgbClr val="FFFFFF"/>
              </a:solidFill>
              <a:latin typeface="Times New Roman" pitchFamily="18" charset="0"/>
              <a:cs typeface="Calibri" pitchFamily="34" charset="0"/>
            </a:endParaRPr>
          </a:p>
        </p:txBody>
      </p:sp>
      <p:sp>
        <p:nvSpPr>
          <p:cNvPr id="14" name="Rectangle 13"/>
          <p:cNvSpPr/>
          <p:nvPr/>
        </p:nvSpPr>
        <p:spPr>
          <a:xfrm>
            <a:off x="7204364" y="3008738"/>
            <a:ext cx="4668982" cy="10529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nl-NL" sz="2400">
                <a:solidFill>
                  <a:srgbClr val="FFFFFF"/>
                </a:solidFill>
                <a:latin typeface="Times New Roman" pitchFamily="18" charset="0"/>
                <a:cs typeface="Calibri" pitchFamily="34" charset="0"/>
              </a:rPr>
              <a:t>Tiếp theo đến “</a:t>
            </a:r>
            <a:r>
              <a:rPr lang="nl-NL" sz="2400" i="1">
                <a:solidFill>
                  <a:srgbClr val="FFFFFF"/>
                </a:solidFill>
                <a:latin typeface="Times New Roman" pitchFamily="18" charset="0"/>
                <a:cs typeface="Calibri" pitchFamily="34" charset="0"/>
              </a:rPr>
              <a:t>tạo tác của tự nhiên”</a:t>
            </a:r>
            <a:r>
              <a:rPr lang="nl-NL" sz="2400">
                <a:solidFill>
                  <a:srgbClr val="FFFFFF"/>
                </a:solidFill>
                <a:latin typeface="Times New Roman" pitchFamily="18" charset="0"/>
                <a:cs typeface="Calibri" pitchFamily="34" charset="0"/>
              </a:rPr>
              <a:t>: vẻ đẹp thiên nhiên ở sau hang Én.</a:t>
            </a:r>
            <a:endParaRPr lang="en-US" sz="2400">
              <a:solidFill>
                <a:srgbClr val="FFFFFF"/>
              </a:solidFill>
              <a:latin typeface="Times New Roman" pitchFamily="18" charset="0"/>
              <a:cs typeface="Calibri" pitchFamily="34" charset="0"/>
            </a:endParaRPr>
          </a:p>
        </p:txBody>
      </p:sp>
      <p:sp>
        <p:nvSpPr>
          <p:cNvPr id="15" name="Rectangle 14"/>
          <p:cNvSpPr/>
          <p:nvPr/>
        </p:nvSpPr>
        <p:spPr>
          <a:xfrm>
            <a:off x="7245924" y="4144810"/>
            <a:ext cx="4668982" cy="10529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lgn="just"/>
            <a:r>
              <a:rPr lang="nl-NL" sz="2400">
                <a:solidFill>
                  <a:srgbClr val="FFFFFF"/>
                </a:solidFill>
                <a:latin typeface="Times New Roman" pitchFamily="18" charset="0"/>
                <a:cs typeface="Calibri" pitchFamily="34" charset="0"/>
              </a:rPr>
              <a:t>Tiếp theo đến “</a:t>
            </a:r>
            <a:r>
              <a:rPr lang="nl-NL" sz="2400" i="1">
                <a:solidFill>
                  <a:srgbClr val="FFFFFF"/>
                </a:solidFill>
                <a:latin typeface="Times New Roman" pitchFamily="18" charset="0"/>
                <a:cs typeface="Calibri" pitchFamily="34" charset="0"/>
              </a:rPr>
              <a:t>tiếng phân chim rơi lộp độp trên mái lều”</a:t>
            </a:r>
            <a:r>
              <a:rPr lang="nl-NL" sz="2400">
                <a:solidFill>
                  <a:srgbClr val="FFFFFF"/>
                </a:solidFill>
                <a:latin typeface="Times New Roman" pitchFamily="18" charset="0"/>
                <a:cs typeface="Calibri" pitchFamily="34" charset="0"/>
              </a:rPr>
              <a:t>: Hang Én khi trời tối.</a:t>
            </a:r>
            <a:endParaRPr lang="en-US" sz="2400">
              <a:solidFill>
                <a:srgbClr val="FFFFFF"/>
              </a:solidFill>
              <a:latin typeface="Times New Roman" pitchFamily="18" charset="0"/>
              <a:cs typeface="Calibri" pitchFamily="34" charset="0"/>
            </a:endParaRPr>
          </a:p>
        </p:txBody>
      </p:sp>
      <p:sp>
        <p:nvSpPr>
          <p:cNvPr id="16" name="Rectangle 15"/>
          <p:cNvSpPr/>
          <p:nvPr/>
        </p:nvSpPr>
        <p:spPr>
          <a:xfrm>
            <a:off x="7259779" y="5292513"/>
            <a:ext cx="4668982" cy="10529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spcAft>
                <a:spcPts val="1200"/>
              </a:spcAft>
            </a:pPr>
            <a:r>
              <a:rPr lang="nl-NL" sz="2400">
                <a:solidFill>
                  <a:srgbClr val="FFFFFF"/>
                </a:solidFill>
                <a:latin typeface="Times New Roman" pitchFamily="18" charset="0"/>
                <a:cs typeface="Calibri" pitchFamily="34" charset="0"/>
              </a:rPr>
              <a:t>Tiếp theo đến hết: Hang Én vào sáng hôm sau.</a:t>
            </a:r>
            <a:endParaRPr lang="en-US" sz="2000">
              <a:solidFill>
                <a:srgbClr val="FFFFFF"/>
              </a:solidFill>
              <a:latin typeface="Times New Roman" pitchFamily="18" charset="0"/>
              <a:cs typeface="Calibri" pitchFamily="34" charset="0"/>
            </a:endParaRPr>
          </a:p>
        </p:txBody>
      </p:sp>
      <p:cxnSp>
        <p:nvCxnSpPr>
          <p:cNvPr id="21" name="Straight Connector 20"/>
          <p:cNvCxnSpPr>
            <a:endCxn id="0" idx="1"/>
          </p:cNvCxnSpPr>
          <p:nvPr/>
        </p:nvCxnSpPr>
        <p:spPr>
          <a:xfrm flipV="1">
            <a:off x="6969125" y="2387600"/>
            <a:ext cx="234950" cy="1147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0" idx="1"/>
          </p:cNvCxnSpPr>
          <p:nvPr/>
        </p:nvCxnSpPr>
        <p:spPr>
          <a:xfrm>
            <a:off x="6969125" y="3535363"/>
            <a:ext cx="2349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0" idx="1"/>
          </p:cNvCxnSpPr>
          <p:nvPr/>
        </p:nvCxnSpPr>
        <p:spPr>
          <a:xfrm>
            <a:off x="6969125" y="3535363"/>
            <a:ext cx="276225" cy="1136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0" idx="1"/>
          </p:cNvCxnSpPr>
          <p:nvPr/>
        </p:nvCxnSpPr>
        <p:spPr>
          <a:xfrm>
            <a:off x="6969125" y="3535363"/>
            <a:ext cx="290513" cy="22844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0" idx="1"/>
          </p:cNvCxnSpPr>
          <p:nvPr/>
        </p:nvCxnSpPr>
        <p:spPr>
          <a:xfrm flipV="1">
            <a:off x="6969125" y="1239838"/>
            <a:ext cx="234950" cy="2295525"/>
          </a:xfrm>
          <a:prstGeom prst="line">
            <a:avLst/>
          </a:prstGeom>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2"/>
          <a:stretch>
            <a:fillRect/>
          </a:stretch>
        </p:blipFill>
        <p:spPr>
          <a:xfrm>
            <a:off x="2355269" y="4478511"/>
            <a:ext cx="2852874" cy="18669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ppt_x</p:attrName>
                                        </p:attrNameLst>
                                      </p:cBhvr>
                                      <p:tavLst>
                                        <p:tav tm="0">
                                          <p:val>
                                            <p:strVal val="#ppt_x"/>
                                          </p:val>
                                        </p:tav>
                                        <p:tav tm="100000">
                                          <p:val>
                                            <p:strVal val="#ppt_x"/>
                                          </p:val>
                                        </p:tav>
                                      </p:tavLst>
                                    </p:anim>
                                    <p:anim calcmode="lin" valueType="num">
                                      <p:cBhvr>
                                        <p:cTn id="66" dur="1000" fill="hold"/>
                                        <p:tgtEl>
                                          <p:spTgt spid="25"/>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1000"/>
                                        <p:tgtEl>
                                          <p:spTgt spid="27"/>
                                        </p:tgtEl>
                                      </p:cBhvr>
                                    </p:animEffect>
                                    <p:anim calcmode="lin" valueType="num">
                                      <p:cBhvr>
                                        <p:cTn id="77" dur="1000" fill="hold"/>
                                        <p:tgtEl>
                                          <p:spTgt spid="27"/>
                                        </p:tgtEl>
                                        <p:attrNameLst>
                                          <p:attrName>ppt_x</p:attrName>
                                        </p:attrNameLst>
                                      </p:cBhvr>
                                      <p:tavLst>
                                        <p:tav tm="0">
                                          <p:val>
                                            <p:strVal val="#ppt_x"/>
                                          </p:val>
                                        </p:tav>
                                        <p:tav tm="100000">
                                          <p:val>
                                            <p:strVal val="#ppt_x"/>
                                          </p:val>
                                        </p:tav>
                                      </p:tavLst>
                                    </p:anim>
                                    <p:anim calcmode="lin" valueType="num">
                                      <p:cBhvr>
                                        <p:cTn id="7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1000"/>
                                        <p:tgtEl>
                                          <p:spTgt spid="16"/>
                                        </p:tgtEl>
                                      </p:cBhvr>
                                    </p:animEffect>
                                    <p:anim calcmode="lin" valueType="num">
                                      <p:cBhvr>
                                        <p:cTn id="84" dur="1000" fill="hold"/>
                                        <p:tgtEl>
                                          <p:spTgt spid="16"/>
                                        </p:tgtEl>
                                        <p:attrNameLst>
                                          <p:attrName>ppt_x</p:attrName>
                                        </p:attrNameLst>
                                      </p:cBhvr>
                                      <p:tavLst>
                                        <p:tav tm="0">
                                          <p:val>
                                            <p:strVal val="#ppt_x"/>
                                          </p:val>
                                        </p:tav>
                                        <p:tav tm="100000">
                                          <p:val>
                                            <p:strVal val="#ppt_x"/>
                                          </p:val>
                                        </p:tav>
                                      </p:tavLst>
                                    </p:anim>
                                    <p:anim calcmode="lin" valueType="num">
                                      <p:cBhvr>
                                        <p:cTn id="8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1000"/>
                                        <p:tgtEl>
                                          <p:spTgt spid="30"/>
                                        </p:tgtEl>
                                      </p:cBhvr>
                                    </p:animEffect>
                                    <p:anim calcmode="lin" valueType="num">
                                      <p:cBhvr>
                                        <p:cTn id="91" dur="1000" fill="hold"/>
                                        <p:tgtEl>
                                          <p:spTgt spid="30"/>
                                        </p:tgtEl>
                                        <p:attrNameLst>
                                          <p:attrName>ppt_x</p:attrName>
                                        </p:attrNameLst>
                                      </p:cBhvr>
                                      <p:tavLst>
                                        <p:tav tm="0">
                                          <p:val>
                                            <p:strVal val="#ppt_x"/>
                                          </p:val>
                                        </p:tav>
                                        <p:tav tm="100000">
                                          <p:val>
                                            <p:strVal val="#ppt_x"/>
                                          </p:val>
                                        </p:tav>
                                      </p:tavLst>
                                    </p:anim>
                                    <p:anim calcmode="lin" valueType="num">
                                      <p:cBhvr>
                                        <p:cTn id="9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03564" y="2027888"/>
            <a:ext cx="6096000" cy="3108543"/>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4"/>
          </a:lnRef>
          <a:fillRef idx="3">
            <a:schemeClr val="accent4"/>
          </a:fillRef>
          <a:effectRef idx="3">
            <a:schemeClr val="accent4"/>
          </a:effectRef>
          <a:fontRef idx="minor">
            <a:schemeClr val="lt1"/>
          </a:fontRef>
        </p:style>
        <p:txBody>
          <a:bodyPr>
            <a:spAutoFit/>
          </a:bodyPr>
          <a:lstStyle/>
          <a:p>
            <a:pPr algn="just" fontAlgn="auto">
              <a:spcBef>
                <a:spcPts val="0"/>
              </a:spcBef>
              <a:spcAft>
                <a:spcPts val="0"/>
              </a:spcAft>
              <a:defRPr/>
            </a:pPr>
            <a:r>
              <a:rPr lang="en-US" sz="2800" b="1" dirty="0">
                <a:latin typeface="Times New Roman" panose="02020603050405020304" pitchFamily="18" charset="0"/>
                <a:ea typeface="Calibri" panose="020F0502020204030204" pitchFamily="34" charset="0"/>
              </a:rPr>
              <a:t>d. </a:t>
            </a:r>
            <a:r>
              <a:rPr lang="en-US" sz="2800" b="1" dirty="0" err="1">
                <a:latin typeface="Times New Roman" panose="02020603050405020304" pitchFamily="18" charset="0"/>
                <a:ea typeface="Calibri" panose="020F0502020204030204" pitchFamily="34" charset="0"/>
              </a:rPr>
              <a:t>Nhan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đề</a:t>
            </a:r>
            <a:r>
              <a:rPr lang="en-US" sz="2800" dirty="0">
                <a:latin typeface="Times New Roman" panose="02020603050405020304" pitchFamily="18" charset="0"/>
                <a:ea typeface="Calibri" panose="020F0502020204030204" pitchFamily="34" charset="0"/>
              </a:rPr>
              <a:t>: </a:t>
            </a:r>
          </a:p>
          <a:p>
            <a:pPr algn="just" fontAlgn="auto">
              <a:spcBef>
                <a:spcPts val="0"/>
              </a:spcBef>
              <a:spcAft>
                <a:spcPts val="0"/>
              </a:spcAft>
              <a:defRPr/>
            </a:pPr>
            <a:r>
              <a:rPr lang="en-US" sz="2800" dirty="0">
                <a:latin typeface="Times New Roman" panose="02020603050405020304" pitchFamily="18" charset="0"/>
                <a:ea typeface="Calibri" panose="020F0502020204030204" pitchFamily="34" charset="0"/>
              </a:rPr>
              <a:t>- Hang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én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sống</a:t>
            </a:r>
            <a:r>
              <a:rPr lang="en-US" sz="2800" dirty="0">
                <a:latin typeface="Times New Roman" panose="02020603050405020304" pitchFamily="18" charset="0"/>
                <a:ea typeface="Calibri" panose="020F0502020204030204" pitchFamily="34" charset="0"/>
              </a:rPr>
              <a:t>.</a:t>
            </a:r>
          </a:p>
          <a:p>
            <a:pPr algn="just" fontAlgn="auto">
              <a:spcBef>
                <a:spcPts val="0"/>
              </a:spcBef>
              <a:spcAft>
                <a:spcPts val="0"/>
              </a:spcAft>
              <a:defRPr/>
            </a:pP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Ghi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chép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hành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tìm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hiểu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khám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phá</a:t>
            </a:r>
            <a:r>
              <a:rPr lang="en-US" sz="2800" dirty="0">
                <a:latin typeface="Times New Roman" panose="02020603050405020304" pitchFamily="18" charset="0"/>
                <a:ea typeface="Calibri" panose="020F0502020204030204" pitchFamily="34" charset="0"/>
              </a:rPr>
              <a:t> hang </a:t>
            </a:r>
            <a:r>
              <a:rPr lang="en-US" sz="2800" dirty="0" err="1">
                <a:latin typeface="Times New Roman" panose="02020603050405020304" pitchFamily="18" charset="0"/>
                <a:ea typeface="Calibri" panose="020F0502020204030204" pitchFamily="34" charset="0"/>
              </a:rPr>
              <a:t>Én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địa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danh</a:t>
            </a:r>
            <a:r>
              <a:rPr lang="en-US" sz="2800" dirty="0">
                <a:latin typeface="Times New Roman" panose="02020603050405020304" pitchFamily="18" charset="0"/>
                <a:ea typeface="Calibri" panose="020F0502020204030204" pitchFamily="34" charset="0"/>
              </a:rPr>
              <a:t> du </a:t>
            </a:r>
            <a:r>
              <a:rPr lang="en-US" sz="2800" dirty="0" err="1">
                <a:latin typeface="Times New Roman" panose="02020603050405020304" pitchFamily="18" charset="0"/>
                <a:ea typeface="Calibri" panose="020F0502020204030204" pitchFamily="34" charset="0"/>
              </a:rPr>
              <a:t>lịch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khám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phá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nổi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tiếng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đây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là</a:t>
            </a:r>
            <a:r>
              <a:rPr lang="en-US" sz="2800" dirty="0">
                <a:latin typeface="Times New Roman" panose="02020603050405020304" pitchFamily="18" charset="0"/>
                <a:ea typeface="Calibri" panose="020F0502020204030204" pitchFamily="34" charset="0"/>
              </a:rPr>
              <a:t> hang </a:t>
            </a:r>
            <a:r>
              <a:rPr lang="en-US" sz="2800" dirty="0" err="1">
                <a:latin typeface="Times New Roman" panose="02020603050405020304" pitchFamily="18" charset="0"/>
                <a:ea typeface="Calibri" panose="020F0502020204030204" pitchFamily="34" charset="0"/>
              </a:rPr>
              <a:t>động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lớn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thứ</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giới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Quảng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Từ</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bộc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lộ</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cảm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xúc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tâm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mình</a:t>
            </a:r>
            <a:r>
              <a:rPr lang="en-US" sz="2800" dirty="0">
                <a:latin typeface="Times New Roman" panose="02020603050405020304" pitchFamily="18" charset="0"/>
                <a:ea typeface="Calibri" panose="020F0502020204030204" pitchFamily="34" charset="0"/>
              </a:rPr>
              <a:t>.</a:t>
            </a:r>
          </a:p>
        </p:txBody>
      </p:sp>
      <p:pic>
        <p:nvPicPr>
          <p:cNvPr id="7" name="Picture 6"/>
          <p:cNvPicPr>
            <a:picLocks noChangeAspect="1"/>
          </p:cNvPicPr>
          <p:nvPr/>
        </p:nvPicPr>
        <p:blipFill>
          <a:blip r:embed="rId2"/>
          <a:stretch>
            <a:fillRect/>
          </a:stretch>
        </p:blipFill>
        <p:spPr>
          <a:xfrm>
            <a:off x="5924294" y="2027888"/>
            <a:ext cx="4388540" cy="299079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8" name="Cloud Callout 7"/>
          <p:cNvSpPr/>
          <p:nvPr/>
        </p:nvSpPr>
        <p:spPr>
          <a:xfrm>
            <a:off x="2709863" y="2335213"/>
            <a:ext cx="6448425" cy="2493962"/>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pPr>
              <a:tabLst>
                <a:tab pos="1385888" algn="l"/>
              </a:tabLst>
            </a:pPr>
            <a:r>
              <a:rPr lang="en-US" sz="2000">
                <a:solidFill>
                  <a:srgbClr val="000000"/>
                </a:solidFill>
                <a:latin typeface="Times New Roman" pitchFamily="18" charset="0"/>
                <a:cs typeface="Times New Roman" pitchFamily="18" charset="0"/>
              </a:rPr>
              <a:t>Nhan đề ấy có gì đặc biệt? Nhan đề ấy gợi lên ấn tượng và cảm xúc gì ? Em có biết những thông tin về lịch sử, khoa học liên quan đến hang Én không, hãy chia sẻ?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17" name="Group 2"/>
          <p:cNvGrpSpPr>
            <a:grpSpLocks/>
          </p:cNvGrpSpPr>
          <p:nvPr/>
        </p:nvGrpSpPr>
        <p:grpSpPr bwMode="auto">
          <a:xfrm>
            <a:off x="871538" y="1371600"/>
            <a:ext cx="5529262" cy="4867275"/>
            <a:chOff x="2783455" y="706319"/>
            <a:chExt cx="4386502" cy="4174263"/>
          </a:xfrm>
        </p:grpSpPr>
        <p:sp>
          <p:nvSpPr>
            <p:cNvPr id="12" name="Rounded Rectangle 11"/>
            <p:cNvSpPr/>
            <p:nvPr/>
          </p:nvSpPr>
          <p:spPr>
            <a:xfrm>
              <a:off x="2783455" y="896246"/>
              <a:ext cx="2978061" cy="3798547"/>
            </a:xfrm>
            <a:prstGeom prst="roundRect">
              <a:avLst/>
            </a:prstGeom>
            <a:blipFill>
              <a:blip r:embed="rId2"/>
              <a:srcRect/>
              <a:stretch>
                <a:fillRect l="-35000" r="-3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2902577" y="2263723"/>
              <a:ext cx="2293107" cy="2279128"/>
            </a:xfrm>
            <a:custGeom>
              <a:avLst/>
              <a:gdLst>
                <a:gd name="connsiteX0" fmla="*/ 0 w 2293107"/>
                <a:gd name="connsiteY0" fmla="*/ 0 h 2279128"/>
                <a:gd name="connsiteX1" fmla="*/ 2293107 w 2293107"/>
                <a:gd name="connsiteY1" fmla="*/ 0 h 2279128"/>
                <a:gd name="connsiteX2" fmla="*/ 2293107 w 2293107"/>
                <a:gd name="connsiteY2" fmla="*/ 2279128 h 2279128"/>
                <a:gd name="connsiteX3" fmla="*/ 0 w 2293107"/>
                <a:gd name="connsiteY3" fmla="*/ 2279128 h 2279128"/>
                <a:gd name="connsiteX4" fmla="*/ 0 w 2293107"/>
                <a:gd name="connsiteY4" fmla="*/ 0 h 2279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107" h="2279128">
                  <a:moveTo>
                    <a:pt x="0" y="0"/>
                  </a:moveTo>
                  <a:lnTo>
                    <a:pt x="2293107" y="0"/>
                  </a:lnTo>
                  <a:lnTo>
                    <a:pt x="2293107" y="2279128"/>
                  </a:lnTo>
                  <a:lnTo>
                    <a:pt x="0" y="227912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1280" tIns="81280" rIns="81280" bIns="81280" spcCol="1270" anchor="b"/>
            <a:lstStyle/>
            <a:p>
              <a:pPr algn="ctr" defTabSz="1422400" fontAlgn="auto">
                <a:lnSpc>
                  <a:spcPct val="90000"/>
                </a:lnSpc>
                <a:spcAft>
                  <a:spcPct val="35000"/>
                </a:spcAft>
                <a:defRPr/>
              </a:pPr>
              <a:r>
                <a:rPr lang="en-US" sz="3200" b="1" dirty="0">
                  <a:latin typeface="Times New Roman" panose="02020603050405020304" pitchFamily="18" charset="0"/>
                  <a:cs typeface="Times New Roman" panose="02020603050405020304" pitchFamily="18" charset="0"/>
                </a:rPr>
                <a:t>ĐƯỜNG VÀO HANG ÉN</a:t>
              </a:r>
            </a:p>
          </p:txBody>
        </p:sp>
        <p:sp>
          <p:nvSpPr>
            <p:cNvPr id="14" name="Oval 13"/>
            <p:cNvSpPr/>
            <p:nvPr/>
          </p:nvSpPr>
          <p:spPr>
            <a:xfrm>
              <a:off x="5301795" y="706319"/>
              <a:ext cx="919441" cy="919441"/>
            </a:xfrm>
            <a:prstGeom prst="ellipse">
              <a:avLst/>
            </a:prstGeom>
            <a:blipFill>
              <a:blip r:embed="rId3"/>
              <a:srcRect/>
              <a:stretch>
                <a:fillRect l="-21000" r="-2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p:cNvSpPr/>
            <p:nvPr/>
          </p:nvSpPr>
          <p:spPr>
            <a:xfrm>
              <a:off x="6221627" y="706319"/>
              <a:ext cx="948330" cy="918992"/>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latin typeface="Times New Roman" panose="02020603050405020304" pitchFamily="18" charset="0"/>
                  <a:cs typeface="Times New Roman" panose="02020603050405020304" pitchFamily="18" charset="0"/>
                </a:rPr>
                <a:t>Xuyên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rừng</a:t>
              </a:r>
              <a:endParaRPr lang="en-US" b="1" dirty="0">
                <a:latin typeface="Times New Roman" panose="02020603050405020304" pitchFamily="18" charset="0"/>
                <a:cs typeface="Times New Roman" panose="02020603050405020304" pitchFamily="18" charset="0"/>
              </a:endParaRPr>
            </a:p>
          </p:txBody>
        </p:sp>
        <p:sp>
          <p:nvSpPr>
            <p:cNvPr id="16" name="Oval 15"/>
            <p:cNvSpPr/>
            <p:nvPr/>
          </p:nvSpPr>
          <p:spPr>
            <a:xfrm>
              <a:off x="5301795" y="1791259"/>
              <a:ext cx="919441" cy="919441"/>
            </a:xfrm>
            <a:prstGeom prst="ellipse">
              <a:avLst/>
            </a:prstGeom>
            <a:blipFill>
              <a:blip r:embed="rId4"/>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p:cNvSpPr/>
            <p:nvPr/>
          </p:nvSpPr>
          <p:spPr>
            <a:xfrm>
              <a:off x="6221627" y="1791410"/>
              <a:ext cx="948330" cy="918991"/>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đi</a:t>
              </a:r>
              <a:endParaRPr lang="en-US" b="1" dirty="0">
                <a:latin typeface="Times New Roman" panose="02020603050405020304" pitchFamily="18" charset="0"/>
                <a:cs typeface="Times New Roman" panose="02020603050405020304" pitchFamily="18" charset="0"/>
              </a:endParaRPr>
            </a:p>
          </p:txBody>
        </p:sp>
        <p:sp>
          <p:nvSpPr>
            <p:cNvPr id="18" name="Oval 17"/>
            <p:cNvSpPr/>
            <p:nvPr/>
          </p:nvSpPr>
          <p:spPr>
            <a:xfrm>
              <a:off x="5301795" y="2876200"/>
              <a:ext cx="919441" cy="919441"/>
            </a:xfrm>
            <a:prstGeom prst="ellipse">
              <a:avLst/>
            </a:prstGeom>
            <a:blipFill>
              <a:blip r:embed="rId5"/>
              <a:srcRect/>
              <a:stretch>
                <a:fillRect l="-20000" r="-2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6221627" y="2876500"/>
              <a:ext cx="948330" cy="918992"/>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latin typeface="Times New Roman" panose="02020603050405020304" pitchFamily="18" charset="0"/>
                  <a:cs typeface="Times New Roman" panose="02020603050405020304" pitchFamily="18" charset="0"/>
                </a:rPr>
                <a:t>Đường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đi</a:t>
              </a:r>
              <a:endParaRPr lang="en-US" b="1" dirty="0">
                <a:latin typeface="Times New Roman" panose="02020603050405020304" pitchFamily="18" charset="0"/>
                <a:cs typeface="Times New Roman" panose="02020603050405020304" pitchFamily="18" charset="0"/>
              </a:endParaRPr>
            </a:p>
          </p:txBody>
        </p:sp>
        <p:sp>
          <p:nvSpPr>
            <p:cNvPr id="20" name="Oval 19"/>
            <p:cNvSpPr/>
            <p:nvPr/>
          </p:nvSpPr>
          <p:spPr>
            <a:xfrm>
              <a:off x="5301795" y="3961141"/>
              <a:ext cx="919441" cy="919441"/>
            </a:xfrm>
            <a:prstGeom prst="ellipse">
              <a:avLst/>
            </a:prstGeom>
            <a:blipFill>
              <a:blip r:embed="rId6"/>
              <a:srcRect/>
              <a:stretch>
                <a:fillRect l="-18000" r="-1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6221627" y="3961591"/>
              <a:ext cx="948330" cy="918991"/>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latin typeface="Times New Roman" panose="02020603050405020304" pitchFamily="18" charset="0"/>
                  <a:cs typeface="Times New Roman" panose="02020603050405020304" pitchFamily="18" charset="0"/>
                </a:rPr>
                <a:t>Chuẩn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bị</a:t>
              </a:r>
              <a:r>
                <a:rPr lang="en-US" b="1" dirty="0">
                  <a:latin typeface="Times New Roman" panose="02020603050405020304" pitchFamily="18" charset="0"/>
                  <a:cs typeface="Times New Roman" panose="02020603050405020304" pitchFamily="18" charset="0"/>
                </a:rPr>
                <a:t> </a:t>
              </a:r>
            </a:p>
            <a:p>
              <a:pPr defTabSz="800100" fontAlgn="auto">
                <a:lnSpc>
                  <a:spcPct val="90000"/>
                </a:lnSpc>
                <a:spcAft>
                  <a:spcPct val="35000"/>
                </a:spcAft>
                <a:defRPr/>
              </a:pP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hang</a:t>
              </a:r>
            </a:p>
          </p:txBody>
        </p:sp>
      </p:grpSp>
      <p:sp>
        <p:nvSpPr>
          <p:cNvPr id="86018" name="Rectangle 21"/>
          <p:cNvSpPr>
            <a:spLocks noChangeArrowheads="1"/>
          </p:cNvSpPr>
          <p:nvPr/>
        </p:nvSpPr>
        <p:spPr bwMode="auto">
          <a:xfrm>
            <a:off x="249238" y="552450"/>
            <a:ext cx="6096000" cy="523220"/>
          </a:xfrm>
          <a:prstGeom prst="rect">
            <a:avLst/>
          </a:prstGeom>
          <a:noFill/>
          <a:ln w="9525">
            <a:noFill/>
            <a:miter lim="800000"/>
            <a:headEnd/>
            <a:tailEnd/>
          </a:ln>
        </p:spPr>
        <p:txBody>
          <a:bodyPr>
            <a:spAutoFit/>
          </a:bodyPr>
          <a:lstStyle/>
          <a:p>
            <a:pPr algn="just"/>
            <a:r>
              <a:rPr lang="nl-NL" sz="2800" b="1" dirty="0" smtClean="0">
                <a:latin typeface="Times New Roman" pitchFamily="18" charset="0"/>
                <a:cs typeface="Times New Roman" pitchFamily="18" charset="0"/>
              </a:rPr>
              <a:t>1</a:t>
            </a:r>
            <a:r>
              <a:rPr lang="nl-NL" sz="2800" b="1" dirty="0">
                <a:latin typeface="Times New Roman" pitchFamily="18" charset="0"/>
                <a:cs typeface="Times New Roman" pitchFamily="18" charset="0"/>
              </a:rPr>
              <a:t>. Hành trình đến hang Én</a:t>
            </a:r>
            <a:endParaRPr lang="en-US" sz="2800" dirty="0">
              <a:latin typeface="Times New Roman" pitchFamily="18" charset="0"/>
              <a:cs typeface="Times New Roman" pitchFamily="18" charset="0"/>
            </a:endParaRPr>
          </a:p>
        </p:txBody>
      </p:sp>
      <p:sp>
        <p:nvSpPr>
          <p:cNvPr id="23" name="Rectangle 22"/>
          <p:cNvSpPr/>
          <p:nvPr/>
        </p:nvSpPr>
        <p:spPr>
          <a:xfrm>
            <a:off x="6345382" y="1683718"/>
            <a:ext cx="5112327" cy="424731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3">
            <a:schemeClr val="accent6"/>
          </a:fillRef>
          <a:effectRef idx="2">
            <a:schemeClr val="accent6"/>
          </a:effectRef>
          <a:fontRef idx="minor">
            <a:schemeClr val="lt1"/>
          </a:fontRef>
        </p:style>
        <p:txBody>
          <a:bodyPr>
            <a:spAutoFit/>
          </a:bodyPr>
          <a:lstStyle/>
          <a:p>
            <a:pPr algn="just"/>
            <a:r>
              <a:rPr lang="nl-NL" sz="3000">
                <a:solidFill>
                  <a:srgbClr val="FFFFFF"/>
                </a:solidFill>
                <a:latin typeface="Times New Roman" pitchFamily="18" charset="0"/>
                <a:cs typeface="Times New Roman" pitchFamily="18" charset="0"/>
              </a:rPr>
              <a:t>Cách thức di chuyển vào hang Én </a:t>
            </a:r>
            <a:r>
              <a:rPr lang="nl-NL" sz="3000" i="1">
                <a:solidFill>
                  <a:srgbClr val="FFFFFF"/>
                </a:solidFill>
                <a:latin typeface="Times New Roman" pitchFamily="18" charset="0"/>
                <a:cs typeface="Times New Roman" pitchFamily="18" charset="0"/>
              </a:rPr>
              <a:t>“Phải xuyên qua rừng nguyên sinh, vượt qua nhiều đoạn dốc cao, ngoằn ngoèo, lội khoảng ba mươi quãng suối và sông”. </a:t>
            </a:r>
            <a:r>
              <a:rPr lang="nl-NL" sz="3000">
                <a:solidFill>
                  <a:srgbClr val="FFFFFF"/>
                </a:solidFill>
                <a:latin typeface="Times New Roman" pitchFamily="18" charset="0"/>
                <a:cs typeface="Times New Roman" pitchFamily="18" charset="0"/>
              </a:rPr>
              <a:t>Đây là</a:t>
            </a:r>
            <a:r>
              <a:rPr lang="nl-NL" sz="3000" i="1">
                <a:solidFill>
                  <a:srgbClr val="FFFFFF"/>
                </a:solidFill>
                <a:latin typeface="Times New Roman" pitchFamily="18" charset="0"/>
                <a:cs typeface="Times New Roman" pitchFamily="18" charset="0"/>
              </a:rPr>
              <a:t> </a:t>
            </a:r>
            <a:r>
              <a:rPr lang="nl-NL" sz="3000">
                <a:solidFill>
                  <a:srgbClr val="FFFFFF"/>
                </a:solidFill>
                <a:latin typeface="Times New Roman" pitchFamily="18" charset="0"/>
                <a:cs typeface="Times New Roman" pitchFamily="18" charset="0"/>
              </a:rPr>
              <a:t>một thách thức, đòi hỏi con người có nghị lực, sự quyết tâm, kiên trì và khát vọng chinh phục.</a:t>
            </a:r>
            <a:endParaRPr lang="en-US" sz="3000">
              <a:solidFill>
                <a:srgbClr val="FFFFFF"/>
              </a:solidFill>
              <a:latin typeface="Times New Roman" pitchFamily="18" charset="0"/>
              <a:cs typeface="Times New Roman" pitchFamily="18" charset="0"/>
            </a:endParaRPr>
          </a:p>
        </p:txBody>
      </p:sp>
      <p:sp>
        <p:nvSpPr>
          <p:cNvPr id="24" name="Cloud Callout 23"/>
          <p:cNvSpPr/>
          <p:nvPr/>
        </p:nvSpPr>
        <p:spPr>
          <a:xfrm>
            <a:off x="6137275" y="2146300"/>
            <a:ext cx="5454650" cy="2924175"/>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pPr algn="just"/>
            <a:r>
              <a:rPr lang="nl-NL" sz="2400">
                <a:solidFill>
                  <a:srgbClr val="000000"/>
                </a:solidFill>
                <a:latin typeface="Times New Roman" pitchFamily="18" charset="0"/>
                <a:cs typeface="Times New Roman" pitchFamily="18" charset="0"/>
              </a:rPr>
              <a:t>Cách thức di chuyển vào hang Én có gì đặc biệt?</a:t>
            </a:r>
            <a:endParaRPr lang="en-US" sz="2400">
              <a:solidFill>
                <a:srgbClr val="000000"/>
              </a:solidFill>
              <a:latin typeface="Times New Roman" pitchFamily="18" charset="0"/>
              <a:cs typeface="Times New Roman" pitchFamily="18" charset="0"/>
            </a:endParaRPr>
          </a:p>
          <a:p>
            <a:pPr algn="just"/>
            <a:r>
              <a:rPr lang="nl-NL" sz="2400">
                <a:solidFill>
                  <a:srgbClr val="000000"/>
                </a:solidFill>
                <a:latin typeface="Times New Roman" pitchFamily="18" charset="0"/>
                <a:cs typeface="Times New Roman" pitchFamily="18" charset="0"/>
              </a:rPr>
              <a:t>Việc đi bộ sẽ cho tác giả cơ hội trải nghiệm những điều kì thú của thiên nhiên như thế nào?</a:t>
            </a:r>
            <a:endParaRPr lang="en-US" sz="2400">
              <a:solidFill>
                <a:srgbClr val="000000"/>
              </a:solidFill>
              <a:latin typeface="Times New Roman" pitchFamily="18" charset="0"/>
              <a:cs typeface="Times New Roman" pitchFamily="18" charset="0"/>
            </a:endParaRPr>
          </a:p>
        </p:txBody>
      </p:sp>
      <p:sp>
        <p:nvSpPr>
          <p:cNvPr id="86023" name="Rectangle 24"/>
          <p:cNvSpPr>
            <a:spLocks noChangeArrowheads="1"/>
          </p:cNvSpPr>
          <p:nvPr/>
        </p:nvSpPr>
        <p:spPr bwMode="auto">
          <a:xfrm>
            <a:off x="3297238" y="74613"/>
            <a:ext cx="6594475" cy="522287"/>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4"/>
                                        </p:tgtEl>
                                        <p:attrNameLst>
                                          <p:attrName>ppt_w</p:attrName>
                                        </p:attrNameLst>
                                      </p:cBhvr>
                                      <p:tavLst>
                                        <p:tav tm="0">
                                          <p:val>
                                            <p:strVal val="ppt_w"/>
                                          </p:val>
                                        </p:tav>
                                        <p:tav tm="100000">
                                          <p:val>
                                            <p:fltVal val="0"/>
                                          </p:val>
                                        </p:tav>
                                      </p:tavLst>
                                    </p:anim>
                                    <p:anim calcmode="lin" valueType="num">
                                      <p:cBhvr>
                                        <p:cTn id="7" dur="1000"/>
                                        <p:tgtEl>
                                          <p:spTgt spid="24"/>
                                        </p:tgtEl>
                                        <p:attrNameLst>
                                          <p:attrName>ppt_h</p:attrName>
                                        </p:attrNameLst>
                                      </p:cBhvr>
                                      <p:tavLst>
                                        <p:tav tm="0">
                                          <p:val>
                                            <p:strVal val="ppt_h"/>
                                          </p:val>
                                        </p:tav>
                                        <p:tav tm="100000">
                                          <p:val>
                                            <p:fltVal val="0"/>
                                          </p:val>
                                        </p:tav>
                                      </p:tavLst>
                                    </p:anim>
                                    <p:anim calcmode="lin" valueType="num">
                                      <p:cBhvr>
                                        <p:cTn id="8" dur="1000"/>
                                        <p:tgtEl>
                                          <p:spTgt spid="24"/>
                                        </p:tgtEl>
                                        <p:attrNameLst>
                                          <p:attrName>style.rotation</p:attrName>
                                        </p:attrNameLst>
                                      </p:cBhvr>
                                      <p:tavLst>
                                        <p:tav tm="0">
                                          <p:val>
                                            <p:fltVal val="0"/>
                                          </p:val>
                                        </p:tav>
                                        <p:tav tm="100000">
                                          <p:val>
                                            <p:fltVal val="90"/>
                                          </p:val>
                                        </p:tav>
                                      </p:tavLst>
                                    </p:anim>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1000"/>
                                        <p:tgtEl>
                                          <p:spTgt spid="23"/>
                                        </p:tgtEl>
                                      </p:cBhvr>
                                    </p:animEffect>
                                    <p:anim calcmode="lin" valueType="num">
                                      <p:cBhvr>
                                        <p:cTn id="16" dur="1000" fill="hold"/>
                                        <p:tgtEl>
                                          <p:spTgt spid="23"/>
                                        </p:tgtEl>
                                        <p:attrNameLst>
                                          <p:attrName>ppt_x</p:attrName>
                                        </p:attrNameLst>
                                      </p:cBhvr>
                                      <p:tavLst>
                                        <p:tav tm="0">
                                          <p:val>
                                            <p:strVal val="#ppt_x"/>
                                          </p:val>
                                        </p:tav>
                                        <p:tav tm="100000">
                                          <p:val>
                                            <p:strVal val="#ppt_x"/>
                                          </p:val>
                                        </p:tav>
                                      </p:tavLst>
                                    </p:anim>
                                    <p:anim calcmode="lin" valueType="num">
                                      <p:cBhvr>
                                        <p:cTn id="1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0722" name="Rectangle 5"/>
          <p:cNvSpPr>
            <a:spLocks noChangeArrowheads="1"/>
          </p:cNvSpPr>
          <p:nvPr/>
        </p:nvSpPr>
        <p:spPr bwMode="auto">
          <a:xfrm>
            <a:off x="2395538" y="125413"/>
            <a:ext cx="8602662" cy="522287"/>
          </a:xfrm>
          <a:prstGeom prst="rect">
            <a:avLst/>
          </a:prstGeom>
          <a:noFill/>
          <a:ln w="9525">
            <a:noFill/>
            <a:miter lim="800000"/>
            <a:headEnd/>
            <a:tailEnd/>
          </a:ln>
        </p:spPr>
        <p:txBody>
          <a:bodyPr>
            <a:spAutoFit/>
          </a:bodyPr>
          <a:lstStyle/>
          <a:p>
            <a:pPr algn="ctr">
              <a:tabLst>
                <a:tab pos="4594225" algn="l"/>
              </a:tabLst>
            </a:pPr>
            <a:r>
              <a:rPr lang="de-DE" sz="2800" b="1">
                <a:solidFill>
                  <a:srgbClr val="C00000"/>
                </a:solidFill>
                <a:latin typeface="Times New Roman" pitchFamily="18" charset="0"/>
                <a:cs typeface="Times New Roman" pitchFamily="18" charset="0"/>
              </a:rPr>
              <a:t>GIỚI THIỆU BÀI HỌC VÀ TRI THỨC NGỮ VĂN </a:t>
            </a:r>
            <a:endParaRPr lang="en-US" sz="2800">
              <a:solidFill>
                <a:srgbClr val="000000"/>
              </a:solidFill>
              <a:latin typeface="Times New Roman" pitchFamily="18" charset="0"/>
              <a:cs typeface="Times New Roman" pitchFamily="18" charset="0"/>
            </a:endParaRPr>
          </a:p>
        </p:txBody>
      </p:sp>
      <p:sp>
        <p:nvSpPr>
          <p:cNvPr id="30723" name="Rectangle 1"/>
          <p:cNvSpPr>
            <a:spLocks noChangeArrowheads="1"/>
          </p:cNvSpPr>
          <p:nvPr/>
        </p:nvSpPr>
        <p:spPr bwMode="auto">
          <a:xfrm>
            <a:off x="2936875" y="647700"/>
            <a:ext cx="7127875" cy="522288"/>
          </a:xfrm>
          <a:prstGeom prst="rect">
            <a:avLst/>
          </a:prstGeom>
          <a:noFill/>
          <a:ln w="9525">
            <a:noFill/>
            <a:miter lim="800000"/>
            <a:headEnd/>
            <a:tailEnd/>
          </a:ln>
        </p:spPr>
        <p:txBody>
          <a:bodyPr wrap="none">
            <a:spAutoFit/>
          </a:bodyPr>
          <a:lstStyle/>
          <a:p>
            <a:pPr algn="ctr">
              <a:lnSpc>
                <a:spcPct val="107000"/>
              </a:lnSpc>
              <a:tabLst>
                <a:tab pos="1385888" algn="l"/>
              </a:tabLst>
            </a:pPr>
            <a:r>
              <a:rPr lang="en-US" sz="2800" b="1">
                <a:solidFill>
                  <a:srgbClr val="203864"/>
                </a:solidFill>
                <a:latin typeface="Times New Roman" pitchFamily="18" charset="0"/>
                <a:ea typeface="MS Mincho" pitchFamily="49" charset="-128"/>
              </a:rPr>
              <a:t>HOẠT ĐỘNG 2: KHÁM PHÁ KIẾN THỨC.</a:t>
            </a:r>
            <a:endParaRPr lang="en-US" sz="2800">
              <a:solidFill>
                <a:srgbClr val="203864"/>
              </a:solidFill>
              <a:latin typeface="Times New Roman" pitchFamily="18" charset="0"/>
              <a:cs typeface="Times New Roman" pitchFamily="18" charset="0"/>
            </a:endParaRPr>
          </a:p>
        </p:txBody>
      </p:sp>
      <p:sp>
        <p:nvSpPr>
          <p:cNvPr id="30724" name="Rectangle 7"/>
          <p:cNvSpPr>
            <a:spLocks noChangeArrowheads="1"/>
          </p:cNvSpPr>
          <p:nvPr/>
        </p:nvSpPr>
        <p:spPr bwMode="auto">
          <a:xfrm>
            <a:off x="809625" y="1169988"/>
            <a:ext cx="3959225" cy="523875"/>
          </a:xfrm>
          <a:prstGeom prst="rect">
            <a:avLst/>
          </a:prstGeom>
          <a:noFill/>
          <a:ln w="9525">
            <a:noFill/>
            <a:miter lim="800000"/>
            <a:headEnd/>
            <a:tailEnd/>
          </a:ln>
        </p:spPr>
        <p:txBody>
          <a:bodyPr wrap="none">
            <a:spAutoFit/>
          </a:bodyPr>
          <a:lstStyle/>
          <a:p>
            <a:r>
              <a:rPr lang="pt-BR" sz="2800" b="1">
                <a:latin typeface="Times New Roman" pitchFamily="18" charset="0"/>
                <a:cs typeface="Times New Roman" pitchFamily="18" charset="0"/>
              </a:rPr>
              <a:t>II. Tìm hiểu chung về kí </a:t>
            </a:r>
            <a:endParaRPr lang="en-US" sz="2800">
              <a:latin typeface="Times New Roman" pitchFamily="18" charset="0"/>
              <a:cs typeface="Times New Roman" pitchFamily="18" charset="0"/>
            </a:endParaRPr>
          </a:p>
        </p:txBody>
      </p:sp>
      <p:sp>
        <p:nvSpPr>
          <p:cNvPr id="11" name="Heart 10"/>
          <p:cNvSpPr/>
          <p:nvPr/>
        </p:nvSpPr>
        <p:spPr>
          <a:xfrm>
            <a:off x="4378233" y="3067346"/>
            <a:ext cx="3727269" cy="2416628"/>
          </a:xfrm>
          <a:prstGeom prst="heart">
            <a:avLst/>
          </a:prstGeom>
          <a:ln w="38100">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de-DE" sz="2800" b="1" dirty="0">
                <a:solidFill>
                  <a:srgbClr val="FF0000"/>
                </a:solidFill>
                <a:latin typeface="Times New Roman" panose="02020603050405020304" pitchFamily="18" charset="0"/>
                <a:ea typeface="Times New Roman" panose="02020603050405020304" pitchFamily="18" charset="0"/>
              </a:rPr>
              <a:t>Tri thức đọc hiểu</a:t>
            </a:r>
            <a:r>
              <a:rPr lang="de-DE" sz="2800" dirty="0">
                <a:solidFill>
                  <a:srgbClr val="FF0000"/>
                </a:solidFill>
                <a:latin typeface="Times New Roman" panose="02020603050405020304" pitchFamily="18" charset="0"/>
                <a:ea typeface="Times New Roman" panose="02020603050405020304" pitchFamily="18" charset="0"/>
              </a:rPr>
              <a:t> trong SGK trang 104</a:t>
            </a:r>
            <a:r>
              <a:rPr lang="de-DE" sz="2800" b="1" dirty="0">
                <a:solidFill>
                  <a:srgbClr val="FF0000"/>
                </a:solidFill>
                <a:latin typeface="Times New Roman" panose="02020603050405020304" pitchFamily="18" charset="0"/>
                <a:ea typeface="Times New Roman" panose="02020603050405020304" pitchFamily="18" charset="0"/>
              </a:rPr>
              <a:t> </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12" name="Cloud Callout 11"/>
          <p:cNvSpPr/>
          <p:nvPr/>
        </p:nvSpPr>
        <p:spPr>
          <a:xfrm>
            <a:off x="7302500" y="1169988"/>
            <a:ext cx="4427538" cy="1897062"/>
          </a:xfrm>
          <a:prstGeom prst="cloudCallout">
            <a:avLst>
              <a:gd name="adj1" fmla="val -48304"/>
              <a:gd name="adj2" fmla="val 76240"/>
            </a:avLst>
          </a:prstGeom>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r>
              <a:rPr lang="es-ES" sz="2400">
                <a:solidFill>
                  <a:srgbClr val="000000"/>
                </a:solidFill>
                <a:latin typeface="Times New Roman" pitchFamily="18" charset="0"/>
                <a:cs typeface="Times New Roman" pitchFamily="18" charset="0"/>
              </a:rPr>
              <a:t>   Trình tự kể của các VB kí thường sắp xếp các sự việc theo trình tự nào?</a:t>
            </a:r>
            <a:endParaRPr lang="en-US" sz="2400">
              <a:solidFill>
                <a:srgbClr val="000000"/>
              </a:solidFill>
              <a:latin typeface="Times New Roman" pitchFamily="18" charset="0"/>
              <a:cs typeface="Times New Roman" pitchFamily="18" charset="0"/>
            </a:endParaRPr>
          </a:p>
        </p:txBody>
      </p:sp>
      <p:sp>
        <p:nvSpPr>
          <p:cNvPr id="13" name="Rounded Rectangular Callout 12"/>
          <p:cNvSpPr/>
          <p:nvPr/>
        </p:nvSpPr>
        <p:spPr>
          <a:xfrm>
            <a:off x="635723" y="1692359"/>
            <a:ext cx="3383282" cy="1873801"/>
          </a:xfrm>
          <a:prstGeom prst="wedgeRoundRectCallout">
            <a:avLst>
              <a:gd name="adj1" fmla="val 59689"/>
              <a:gd name="adj2" fmla="val 71741"/>
              <a:gd name="adj3" fmla="val 16667"/>
            </a:avLst>
          </a:prstGeom>
          <a:ln w="19050">
            <a:solidFill>
              <a:schemeClr val="accent4">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anchor="ctr"/>
          <a:lstStyle/>
          <a:p>
            <a:r>
              <a:rPr lang="es-ES" sz="2400">
                <a:solidFill>
                  <a:srgbClr val="000000"/>
                </a:solidFill>
                <a:latin typeface="Times New Roman" pitchFamily="18" charset="0"/>
                <a:cs typeface="Times New Roman" pitchFamily="18" charset="0"/>
              </a:rPr>
              <a:t>Kí là loại tác phẩm văn học chú trọng điều gì?</a:t>
            </a:r>
            <a:endParaRPr lang="en-US" sz="2400">
              <a:solidFill>
                <a:srgbClr val="000000"/>
              </a:solidFill>
              <a:latin typeface="Times New Roman" pitchFamily="18" charset="0"/>
              <a:cs typeface="Times New Roman" pitchFamily="18" charset="0"/>
            </a:endParaRPr>
          </a:p>
          <a:p>
            <a:r>
              <a:rPr lang="es-ES" sz="2400">
                <a:solidFill>
                  <a:srgbClr val="000000"/>
                </a:solidFill>
                <a:latin typeface="Times New Roman" pitchFamily="18" charset="0"/>
                <a:cs typeface="Times New Roman" pitchFamily="18" charset="0"/>
              </a:rPr>
              <a:t>Các tác phẩm kí thường viết để làm gì?</a:t>
            </a:r>
            <a:endParaRPr lang="en-US" sz="2400">
              <a:solidFill>
                <a:srgbClr val="000000"/>
              </a:solidFill>
              <a:latin typeface="Times New Roman" pitchFamily="18" charset="0"/>
              <a:cs typeface="Times New Roman" pitchFamily="18" charset="0"/>
            </a:endParaRPr>
          </a:p>
        </p:txBody>
      </p:sp>
      <p:sp>
        <p:nvSpPr>
          <p:cNvPr id="14" name="Rounded Rectangular Callout 13"/>
          <p:cNvSpPr/>
          <p:nvPr/>
        </p:nvSpPr>
        <p:spPr>
          <a:xfrm>
            <a:off x="635723" y="4362994"/>
            <a:ext cx="3383282" cy="2061506"/>
          </a:xfrm>
          <a:prstGeom prst="wedgeRoundRectCallout">
            <a:avLst>
              <a:gd name="adj1" fmla="val 73848"/>
              <a:gd name="adj2" fmla="val -51389"/>
              <a:gd name="adj3" fmla="val 16667"/>
            </a:avLst>
          </a:prstGeom>
          <a:ln>
            <a:noFill/>
          </a:ln>
          <a:effectLst>
            <a:outerShdw blurRad="225425" dist="50800" dir="5220000" algn="ctr">
              <a:srgbClr val="000000">
                <a:alpha val="33000"/>
              </a:srgbClr>
            </a:outerShdw>
          </a:effectLst>
          <a:scene3d>
            <a:camera prst="perspectiveAbove"/>
            <a:lightRig rig="harsh" dir="t">
              <a:rot lat="0" lon="0" rev="3000000"/>
            </a:lightRig>
          </a:scene3d>
          <a:sp3d extrusionH="254000" contourW="19050">
            <a:bevelT w="82550" h="44450" prst="angle"/>
            <a:bevelB w="82550" h="44450" prst="angle"/>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es-ES" sz="2400" dirty="0" err="1">
                <a:latin typeface="Times New Roman" panose="02020603050405020304" pitchFamily="18" charset="0"/>
                <a:ea typeface="Times New Roman" panose="02020603050405020304" pitchFamily="18" charset="0"/>
              </a:rPr>
              <a:t>Trong</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kí</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người</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kể</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chuyện</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thường</a:t>
            </a:r>
            <a:r>
              <a:rPr lang="es-ES" sz="2400" dirty="0">
                <a:latin typeface="Times New Roman" panose="02020603050405020304" pitchFamily="18" charset="0"/>
                <a:ea typeface="Times New Roman" panose="02020603050405020304" pitchFamily="18" charset="0"/>
              </a:rPr>
              <a:t> ở </a:t>
            </a:r>
            <a:r>
              <a:rPr lang="es-ES" sz="2400" dirty="0" err="1">
                <a:latin typeface="Times New Roman" panose="02020603050405020304" pitchFamily="18" charset="0"/>
                <a:ea typeface="Times New Roman" panose="02020603050405020304" pitchFamily="18" charset="0"/>
              </a:rPr>
              <a:t>ngôi</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thứ</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mấy</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Người</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kể</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chuyện</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có</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vai</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trò</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gì</a:t>
            </a:r>
            <a:r>
              <a:rPr lang="es-ES"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5" name="Cloud Callout 14"/>
          <p:cNvSpPr/>
          <p:nvPr/>
        </p:nvSpPr>
        <p:spPr>
          <a:xfrm>
            <a:off x="7550332" y="4051434"/>
            <a:ext cx="4297680" cy="2412254"/>
          </a:xfrm>
          <a:prstGeom prst="cloudCallout">
            <a:avLst>
              <a:gd name="adj1" fmla="val -57233"/>
              <a:gd name="adj2" fmla="val -47378"/>
            </a:avLst>
          </a:prstGeom>
          <a:ln w="19050">
            <a:solidFill>
              <a:srgbClr val="002060"/>
            </a:solidFill>
          </a:ln>
          <a:effectLst>
            <a:outerShdw blurRad="50800" dist="38100" dir="5400000" algn="t" rotWithShape="0">
              <a:prstClr val="black">
                <a:alpha val="40000"/>
              </a:prstClr>
            </a:outerShdw>
          </a:effectLst>
          <a:scene3d>
            <a:camera prst="perspectiveRelaxedModerately"/>
            <a:lightRig rig="threePt" dir="t"/>
          </a:scene3d>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es-ES" sz="2400" dirty="0" err="1">
                <a:latin typeface="Times New Roman" panose="02020603050405020304" pitchFamily="18" charset="0"/>
                <a:ea typeface="Times New Roman" panose="02020603050405020304" pitchFamily="18" charset="0"/>
              </a:rPr>
              <a:t>Vậy</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em</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đã</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từng</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viết</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một</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văn</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bản</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nào</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thuộc</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thể</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kí</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chưa</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hãy</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chia</a:t>
            </a:r>
            <a:r>
              <a:rPr lang="es-ES" sz="2400" dirty="0">
                <a:latin typeface="Times New Roman" panose="02020603050405020304" pitchFamily="18" charset="0"/>
                <a:ea typeface="Times New Roman" panose="02020603050405020304" pitchFamily="18" charset="0"/>
              </a:rPr>
              <a:t> </a:t>
            </a:r>
            <a:r>
              <a:rPr lang="es-ES" sz="2400" dirty="0" err="1">
                <a:latin typeface="Times New Roman" panose="02020603050405020304" pitchFamily="18" charset="0"/>
                <a:ea typeface="Times New Roman" panose="02020603050405020304" pitchFamily="18" charset="0"/>
              </a:rPr>
              <a:t>sẻ</a:t>
            </a:r>
            <a:r>
              <a:rPr lang="es-ES" sz="2400"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4"/>
          <p:cNvSpPr>
            <a:spLocks noChangeArrowheads="1"/>
          </p:cNvSpPr>
          <p:nvPr/>
        </p:nvSpPr>
        <p:spPr bwMode="auto">
          <a:xfrm>
            <a:off x="249238" y="174625"/>
            <a:ext cx="6096000" cy="523220"/>
          </a:xfrm>
          <a:prstGeom prst="rect">
            <a:avLst/>
          </a:prstGeom>
          <a:noFill/>
          <a:ln w="9525">
            <a:noFill/>
            <a:miter lim="800000"/>
            <a:headEnd/>
            <a:tailEnd/>
          </a:ln>
        </p:spPr>
        <p:txBody>
          <a:bodyPr>
            <a:spAutoFit/>
          </a:bodyPr>
          <a:lstStyle/>
          <a:p>
            <a:pPr algn="just"/>
            <a:r>
              <a:rPr lang="nl-NL" sz="2800" b="1" dirty="0" smtClean="0">
                <a:latin typeface="Times New Roman" pitchFamily="18" charset="0"/>
                <a:cs typeface="Times New Roman" pitchFamily="18" charset="0"/>
              </a:rPr>
              <a:t>1</a:t>
            </a:r>
            <a:r>
              <a:rPr lang="nl-NL" sz="2800" b="1" dirty="0">
                <a:latin typeface="Times New Roman" pitchFamily="18" charset="0"/>
                <a:cs typeface="Times New Roman" pitchFamily="18" charset="0"/>
              </a:rPr>
              <a:t>. Hành trình đến hang Én</a:t>
            </a:r>
            <a:endParaRPr lang="en-US" sz="2800" dirty="0">
              <a:latin typeface="Times New Roman" pitchFamily="18" charset="0"/>
              <a:cs typeface="Times New Roman" pitchFamily="18" charset="0"/>
            </a:endParaRPr>
          </a:p>
        </p:txBody>
      </p:sp>
      <p:pic>
        <p:nvPicPr>
          <p:cNvPr id="6" name="Picture 5"/>
          <p:cNvPicPr>
            <a:picLocks noChangeAspect="1"/>
          </p:cNvPicPr>
          <p:nvPr/>
        </p:nvPicPr>
        <p:blipFill>
          <a:blip r:embed="rId3">
            <a:extLst/>
          </a:blip>
          <a:stretch>
            <a:fillRect/>
          </a:stretch>
        </p:blipFill>
        <p:spPr>
          <a:xfrm>
            <a:off x="1782623" y="2262824"/>
            <a:ext cx="2379518" cy="23795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436448" y="1588746"/>
            <a:ext cx="3437031" cy="461665"/>
          </a:xfrm>
          <a:prstGeom prst="rect">
            <a:avLst/>
          </a:prstGeom>
          <a:solidFill>
            <a:schemeClr val="accent6">
              <a:lumMod val="20000"/>
              <a:lumOff val="80000"/>
            </a:schemeClr>
          </a:solidFill>
          <a:ln>
            <a:noFill/>
          </a:ln>
          <a:effectLst>
            <a:outerShdw blurRad="107950" dist="12700" dir="5400000" algn="ctr">
              <a:srgbClr val="000000"/>
            </a:outerShdw>
          </a:effectLst>
          <a:scene3d>
            <a:camera prst="perspectiveContrastingRightFacing"/>
            <a:lightRig rig="soft" dir="t">
              <a:rot lat="0" lon="0" rev="0"/>
            </a:lightRig>
          </a:scene3d>
          <a:sp3d contourW="44450" prstMaterial="matte">
            <a:bevelT w="63500" h="63500" prst="artDeco"/>
            <a:contourClr>
              <a:srgbClr val="FFFFFF"/>
            </a:contourClr>
          </a:sp3d>
        </p:spPr>
        <p:txBody>
          <a:bodyPr wrap="none">
            <a:spAutoFit/>
          </a:bodyPr>
          <a:lstStyle/>
          <a:p>
            <a:pPr fontAlgn="auto">
              <a:spcBef>
                <a:spcPts val="0"/>
              </a:spcBef>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HOẠT ĐỘNG CẶP ĐÔI</a:t>
            </a:r>
          </a:p>
        </p:txBody>
      </p:sp>
      <p:grpSp>
        <p:nvGrpSpPr>
          <p:cNvPr id="16" name="Group 15"/>
          <p:cNvGrpSpPr>
            <a:grpSpLocks/>
          </p:cNvGrpSpPr>
          <p:nvPr/>
        </p:nvGrpSpPr>
        <p:grpSpPr bwMode="auto">
          <a:xfrm>
            <a:off x="4583113" y="2509838"/>
            <a:ext cx="7207250" cy="1997075"/>
            <a:chOff x="6354544" y="3344138"/>
            <a:chExt cx="3283342" cy="1268414"/>
          </a:xfrm>
        </p:grpSpPr>
        <p:sp>
          <p:nvSpPr>
            <p:cNvPr id="17" name="Freeform 16"/>
            <p:cNvSpPr/>
            <p:nvPr/>
          </p:nvSpPr>
          <p:spPr>
            <a:xfrm>
              <a:off x="7007499" y="3682835"/>
              <a:ext cx="2630387" cy="929717"/>
            </a:xfrm>
            <a:custGeom>
              <a:avLst/>
              <a:gdLst>
                <a:gd name="connsiteX0" fmla="*/ 0 w 2384240"/>
                <a:gd name="connsiteY0" fmla="*/ 106573 h 639423"/>
                <a:gd name="connsiteX1" fmla="*/ 106573 w 2384240"/>
                <a:gd name="connsiteY1" fmla="*/ 0 h 639423"/>
                <a:gd name="connsiteX2" fmla="*/ 2277667 w 2384240"/>
                <a:gd name="connsiteY2" fmla="*/ 0 h 639423"/>
                <a:gd name="connsiteX3" fmla="*/ 2384240 w 2384240"/>
                <a:gd name="connsiteY3" fmla="*/ 106573 h 639423"/>
                <a:gd name="connsiteX4" fmla="*/ 2384240 w 2384240"/>
                <a:gd name="connsiteY4" fmla="*/ 532850 h 639423"/>
                <a:gd name="connsiteX5" fmla="*/ 2277667 w 2384240"/>
                <a:gd name="connsiteY5" fmla="*/ 639423 h 639423"/>
                <a:gd name="connsiteX6" fmla="*/ 106573 w 2384240"/>
                <a:gd name="connsiteY6" fmla="*/ 639423 h 639423"/>
                <a:gd name="connsiteX7" fmla="*/ 0 w 2384240"/>
                <a:gd name="connsiteY7" fmla="*/ 532850 h 639423"/>
                <a:gd name="connsiteX8" fmla="*/ 0 w 2384240"/>
                <a:gd name="connsiteY8" fmla="*/ 106573 h 63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4240" h="639423">
                  <a:moveTo>
                    <a:pt x="0" y="106573"/>
                  </a:moveTo>
                  <a:cubicBezTo>
                    <a:pt x="0" y="47714"/>
                    <a:pt x="47714" y="0"/>
                    <a:pt x="106573" y="0"/>
                  </a:cubicBezTo>
                  <a:lnTo>
                    <a:pt x="2277667" y="0"/>
                  </a:lnTo>
                  <a:cubicBezTo>
                    <a:pt x="2336526" y="0"/>
                    <a:pt x="2384240" y="47714"/>
                    <a:pt x="2384240" y="106573"/>
                  </a:cubicBezTo>
                  <a:lnTo>
                    <a:pt x="2384240" y="532850"/>
                  </a:lnTo>
                  <a:cubicBezTo>
                    <a:pt x="2384240" y="591709"/>
                    <a:pt x="2336526" y="639423"/>
                    <a:pt x="2277667" y="639423"/>
                  </a:cubicBezTo>
                  <a:lnTo>
                    <a:pt x="106573" y="639423"/>
                  </a:lnTo>
                  <a:cubicBezTo>
                    <a:pt x="47714" y="639423"/>
                    <a:pt x="0" y="591709"/>
                    <a:pt x="0" y="532850"/>
                  </a:cubicBezTo>
                  <a:lnTo>
                    <a:pt x="0" y="10657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35878" tIns="65504" rIns="65504" bIns="65504" spcCol="1270" anchor="ctr"/>
            <a:lstStyle/>
            <a:p>
              <a:pPr defTabSz="400050" fontAlgn="auto">
                <a:lnSpc>
                  <a:spcPct val="90000"/>
                </a:lnSpc>
                <a:spcAft>
                  <a:spcPct val="35000"/>
                </a:spcAft>
                <a:defRPr/>
              </a:pP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a:t>
              </a:r>
            </a:p>
          </p:txBody>
        </p:sp>
        <p:sp>
          <p:nvSpPr>
            <p:cNvPr id="18" name="Oval 17"/>
            <p:cNvSpPr/>
            <p:nvPr/>
          </p:nvSpPr>
          <p:spPr>
            <a:xfrm>
              <a:off x="6354544" y="3344138"/>
              <a:ext cx="797466" cy="1008313"/>
            </a:xfrm>
            <a:prstGeom prst="ellipse">
              <a:avLst/>
            </a:prstGeom>
            <a:blipFill>
              <a:blip r:embed="rId4"/>
              <a:srcRect/>
              <a:stretch>
                <a:fillRect l="-39000" r="-39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12" name="Group 11"/>
          <p:cNvGrpSpPr>
            <a:grpSpLocks/>
          </p:cNvGrpSpPr>
          <p:nvPr/>
        </p:nvGrpSpPr>
        <p:grpSpPr bwMode="auto">
          <a:xfrm>
            <a:off x="5195888" y="1119188"/>
            <a:ext cx="6594475" cy="1655762"/>
            <a:chOff x="6453355" y="1676368"/>
            <a:chExt cx="2949522" cy="984640"/>
          </a:xfrm>
        </p:grpSpPr>
        <p:sp>
          <p:nvSpPr>
            <p:cNvPr id="13" name="Freeform 12"/>
            <p:cNvSpPr/>
            <p:nvPr/>
          </p:nvSpPr>
          <p:spPr>
            <a:xfrm>
              <a:off x="6904684" y="1991024"/>
              <a:ext cx="2498193" cy="669984"/>
            </a:xfrm>
            <a:custGeom>
              <a:avLst/>
              <a:gdLst>
                <a:gd name="connsiteX0" fmla="*/ 0 w 2498193"/>
                <a:gd name="connsiteY0" fmla="*/ 111666 h 669984"/>
                <a:gd name="connsiteX1" fmla="*/ 111666 w 2498193"/>
                <a:gd name="connsiteY1" fmla="*/ 0 h 669984"/>
                <a:gd name="connsiteX2" fmla="*/ 2386527 w 2498193"/>
                <a:gd name="connsiteY2" fmla="*/ 0 h 669984"/>
                <a:gd name="connsiteX3" fmla="*/ 2498193 w 2498193"/>
                <a:gd name="connsiteY3" fmla="*/ 111666 h 669984"/>
                <a:gd name="connsiteX4" fmla="*/ 2498193 w 2498193"/>
                <a:gd name="connsiteY4" fmla="*/ 558318 h 669984"/>
                <a:gd name="connsiteX5" fmla="*/ 2386527 w 2498193"/>
                <a:gd name="connsiteY5" fmla="*/ 669984 h 669984"/>
                <a:gd name="connsiteX6" fmla="*/ 111666 w 2498193"/>
                <a:gd name="connsiteY6" fmla="*/ 669984 h 669984"/>
                <a:gd name="connsiteX7" fmla="*/ 0 w 2498193"/>
                <a:gd name="connsiteY7" fmla="*/ 558318 h 669984"/>
                <a:gd name="connsiteX8" fmla="*/ 0 w 2498193"/>
                <a:gd name="connsiteY8" fmla="*/ 111666 h 66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8193" h="669984">
                  <a:moveTo>
                    <a:pt x="0" y="111666"/>
                  </a:moveTo>
                  <a:cubicBezTo>
                    <a:pt x="0" y="49995"/>
                    <a:pt x="49995" y="0"/>
                    <a:pt x="111666" y="0"/>
                  </a:cubicBezTo>
                  <a:lnTo>
                    <a:pt x="2386527" y="0"/>
                  </a:lnTo>
                  <a:cubicBezTo>
                    <a:pt x="2448198" y="0"/>
                    <a:pt x="2498193" y="49995"/>
                    <a:pt x="2498193" y="111666"/>
                  </a:cubicBezTo>
                  <a:lnTo>
                    <a:pt x="2498193" y="558318"/>
                  </a:lnTo>
                  <a:cubicBezTo>
                    <a:pt x="2498193" y="619989"/>
                    <a:pt x="2448198" y="669984"/>
                    <a:pt x="2386527" y="669984"/>
                  </a:cubicBezTo>
                  <a:lnTo>
                    <a:pt x="111666" y="669984"/>
                  </a:lnTo>
                  <a:cubicBezTo>
                    <a:pt x="49995" y="669984"/>
                    <a:pt x="0" y="619989"/>
                    <a:pt x="0" y="558318"/>
                  </a:cubicBezTo>
                  <a:lnTo>
                    <a:pt x="0" y="11166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61490" tIns="78426" rIns="78426" bIns="78426" spcCol="1270" anchor="ctr"/>
            <a:lstStyle/>
            <a:p>
              <a:pPr defTabSz="533400" fontAlgn="auto">
                <a:lnSpc>
                  <a:spcPct val="90000"/>
                </a:lnSpc>
                <a:spcAft>
                  <a:spcPct val="35000"/>
                </a:spcAft>
                <a:defRPr/>
              </a:pPr>
              <a:r>
                <a:rPr lang="vi-VN" sz="2400" dirty="0">
                  <a:latin typeface="Times New Roman" panose="02020603050405020304" pitchFamily="18" charset="0"/>
                  <a:cs typeface="Times New Roman" panose="02020603050405020304" pitchFamily="18" charset="0"/>
                </a:rPr>
                <a:t>Tìm những chi tiết miêu tả địa hình, cây cối, loài vật trên đường đến Hang Én. </a:t>
              </a:r>
              <a:endParaRPr lang="en-US" sz="2400" dirty="0">
                <a:latin typeface="Times New Roman" panose="02020603050405020304" pitchFamily="18" charset="0"/>
                <a:cs typeface="Times New Roman" panose="02020603050405020304" pitchFamily="18" charset="0"/>
              </a:endParaRPr>
            </a:p>
          </p:txBody>
        </p:sp>
        <p:sp>
          <p:nvSpPr>
            <p:cNvPr id="14" name="Oval 13"/>
            <p:cNvSpPr/>
            <p:nvPr/>
          </p:nvSpPr>
          <p:spPr>
            <a:xfrm>
              <a:off x="6453355" y="1676368"/>
              <a:ext cx="669220" cy="757193"/>
            </a:xfrm>
            <a:prstGeom prst="ellipse">
              <a:avLst/>
            </a:prstGeom>
            <a:blipFill>
              <a:blip r:embed="rId5"/>
              <a:srcRect/>
              <a:stretch>
                <a:fillRect l="-17000" r="-17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24" name="Group 23"/>
          <p:cNvGrpSpPr>
            <a:grpSpLocks/>
          </p:cNvGrpSpPr>
          <p:nvPr/>
        </p:nvGrpSpPr>
        <p:grpSpPr bwMode="auto">
          <a:xfrm>
            <a:off x="4379913" y="4156075"/>
            <a:ext cx="7410450" cy="2174875"/>
            <a:chOff x="4901258" y="5348291"/>
            <a:chExt cx="2841814" cy="937178"/>
          </a:xfrm>
        </p:grpSpPr>
        <p:sp>
          <p:nvSpPr>
            <p:cNvPr id="25" name="Freeform 24"/>
            <p:cNvSpPr/>
            <p:nvPr/>
          </p:nvSpPr>
          <p:spPr>
            <a:xfrm>
              <a:off x="5527997" y="5625293"/>
              <a:ext cx="2215075" cy="660176"/>
            </a:xfrm>
            <a:custGeom>
              <a:avLst/>
              <a:gdLst>
                <a:gd name="connsiteX0" fmla="*/ 0 w 1888984"/>
                <a:gd name="connsiteY0" fmla="*/ 84435 h 506602"/>
                <a:gd name="connsiteX1" fmla="*/ 84435 w 1888984"/>
                <a:gd name="connsiteY1" fmla="*/ 0 h 506602"/>
                <a:gd name="connsiteX2" fmla="*/ 1804549 w 1888984"/>
                <a:gd name="connsiteY2" fmla="*/ 0 h 506602"/>
                <a:gd name="connsiteX3" fmla="*/ 1888984 w 1888984"/>
                <a:gd name="connsiteY3" fmla="*/ 84435 h 506602"/>
                <a:gd name="connsiteX4" fmla="*/ 1888984 w 1888984"/>
                <a:gd name="connsiteY4" fmla="*/ 422167 h 506602"/>
                <a:gd name="connsiteX5" fmla="*/ 1804549 w 1888984"/>
                <a:gd name="connsiteY5" fmla="*/ 506602 h 506602"/>
                <a:gd name="connsiteX6" fmla="*/ 84435 w 1888984"/>
                <a:gd name="connsiteY6" fmla="*/ 506602 h 506602"/>
                <a:gd name="connsiteX7" fmla="*/ 0 w 1888984"/>
                <a:gd name="connsiteY7" fmla="*/ 422167 h 506602"/>
                <a:gd name="connsiteX8" fmla="*/ 0 w 1888984"/>
                <a:gd name="connsiteY8" fmla="*/ 84435 h 50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8984" h="506602">
                  <a:moveTo>
                    <a:pt x="0" y="84435"/>
                  </a:moveTo>
                  <a:cubicBezTo>
                    <a:pt x="0" y="37803"/>
                    <a:pt x="37803" y="0"/>
                    <a:pt x="84435" y="0"/>
                  </a:cubicBezTo>
                  <a:lnTo>
                    <a:pt x="1804549" y="0"/>
                  </a:lnTo>
                  <a:cubicBezTo>
                    <a:pt x="1851181" y="0"/>
                    <a:pt x="1888984" y="37803"/>
                    <a:pt x="1888984" y="84435"/>
                  </a:cubicBezTo>
                  <a:lnTo>
                    <a:pt x="1888984" y="422167"/>
                  </a:lnTo>
                  <a:cubicBezTo>
                    <a:pt x="1888984" y="468799"/>
                    <a:pt x="1851181" y="506602"/>
                    <a:pt x="1804549" y="506602"/>
                  </a:cubicBezTo>
                  <a:lnTo>
                    <a:pt x="84435" y="506602"/>
                  </a:lnTo>
                  <a:cubicBezTo>
                    <a:pt x="37803" y="506602"/>
                    <a:pt x="0" y="468799"/>
                    <a:pt x="0" y="422167"/>
                  </a:cubicBezTo>
                  <a:lnTo>
                    <a:pt x="0" y="8443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424565" tIns="47590" rIns="47590" bIns="47590" spcCol="1270" anchor="ctr"/>
            <a:lstStyle/>
            <a:p>
              <a:pPr defTabSz="266700" fontAlgn="auto">
                <a:lnSpc>
                  <a:spcPct val="90000"/>
                </a:lnSpc>
                <a:spcAft>
                  <a:spcPct val="35000"/>
                </a:spcAft>
                <a:defRPr/>
              </a:pPr>
              <a:r>
                <a:rPr lang="vi-VN" sz="2400" dirty="0">
                  <a:latin typeface="Times New Roman" panose="02020603050405020304" pitchFamily="18" charset="0"/>
                  <a:cs typeface="Times New Roman" panose="02020603050405020304" pitchFamily="18" charset="0"/>
                </a:rPr>
                <a:t>Những chi tiết </a:t>
              </a:r>
              <a:r>
                <a:rPr lang="en-US" sz="2400" dirty="0" err="1">
                  <a:latin typeface="Times New Roman" panose="02020603050405020304" pitchFamily="18" charset="0"/>
                  <a:cs typeface="Times New Roman" panose="02020603050405020304" pitchFamily="18" charset="0"/>
                </a:rPr>
                <a:t>miêu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vi-VN" sz="2400" dirty="0">
                  <a:latin typeface="Times New Roman" panose="02020603050405020304" pitchFamily="18" charset="0"/>
                  <a:cs typeface="Times New Roman" panose="02020603050405020304" pitchFamily="18" charset="0"/>
                </a:rPr>
                <a:t> gợi cho em cảm giác gì về rừng nguyên 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hang </a:t>
              </a:r>
              <a:r>
                <a:rPr lang="en-US" sz="2400" dirty="0" err="1">
                  <a:latin typeface="Times New Roman" panose="02020603050405020304" pitchFamily="18" charset="0"/>
                  <a:cs typeface="Times New Roman" panose="02020603050405020304" pitchFamily="18" charset="0"/>
                </a:rPr>
                <a:t>Én</a:t>
              </a:r>
              <a:r>
                <a:rPr lang="en-US" sz="2400" dirty="0">
                  <a:latin typeface="Times New Roman" panose="02020603050405020304" pitchFamily="18" charset="0"/>
                  <a:cs typeface="Times New Roman" panose="02020603050405020304" pitchFamily="18" charset="0"/>
                </a:rPr>
                <a:t>?</a:t>
              </a:r>
            </a:p>
          </p:txBody>
        </p:sp>
        <p:sp>
          <p:nvSpPr>
            <p:cNvPr id="26" name="Oval 25"/>
            <p:cNvSpPr/>
            <p:nvPr/>
          </p:nvSpPr>
          <p:spPr>
            <a:xfrm>
              <a:off x="4901258" y="5348291"/>
              <a:ext cx="748953" cy="736316"/>
            </a:xfrm>
            <a:prstGeom prst="ellipse">
              <a:avLst/>
            </a:prstGeom>
            <a:blipFill>
              <a:blip r:embed="rId6"/>
              <a:srcRect/>
              <a:stretch>
                <a:fillRect l="-20000" r="-20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anim calcmode="lin" valueType="num">
                                      <p:cBhvr>
                                        <p:cTn id="36" dur="1000" fill="hold"/>
                                        <p:tgtEl>
                                          <p:spTgt spid="24"/>
                                        </p:tgtEl>
                                        <p:attrNameLst>
                                          <p:attrName>ppt_x</p:attrName>
                                        </p:attrNameLst>
                                      </p:cBhvr>
                                      <p:tavLst>
                                        <p:tav tm="0">
                                          <p:val>
                                            <p:strVal val="#ppt_x"/>
                                          </p:val>
                                        </p:tav>
                                        <p:tav tm="100000">
                                          <p:val>
                                            <p:strVal val="#ppt_x"/>
                                          </p:val>
                                        </p:tav>
                                      </p:tavLst>
                                    </p:anim>
                                    <p:anim calcmode="lin" valueType="num">
                                      <p:cBhvr>
                                        <p:cTn id="3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844550" y="1270000"/>
            <a:ext cx="5529263" cy="5108575"/>
            <a:chOff x="2783455" y="706319"/>
            <a:chExt cx="4386502" cy="4174263"/>
          </a:xfrm>
        </p:grpSpPr>
        <p:sp>
          <p:nvSpPr>
            <p:cNvPr id="12" name="Rounded Rectangle 11"/>
            <p:cNvSpPr/>
            <p:nvPr/>
          </p:nvSpPr>
          <p:spPr>
            <a:xfrm>
              <a:off x="2783455" y="896246"/>
              <a:ext cx="2978061" cy="3798547"/>
            </a:xfrm>
            <a:prstGeom prst="roundRect">
              <a:avLst/>
            </a:prstGeom>
            <a:blipFill>
              <a:blip r:embed="rId2"/>
              <a:srcRect/>
              <a:stretch>
                <a:fillRect l="-35000" r="-3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2902577" y="2263723"/>
              <a:ext cx="2293107" cy="2279128"/>
            </a:xfrm>
            <a:custGeom>
              <a:avLst/>
              <a:gdLst>
                <a:gd name="connsiteX0" fmla="*/ 0 w 2293107"/>
                <a:gd name="connsiteY0" fmla="*/ 0 h 2279128"/>
                <a:gd name="connsiteX1" fmla="*/ 2293107 w 2293107"/>
                <a:gd name="connsiteY1" fmla="*/ 0 h 2279128"/>
                <a:gd name="connsiteX2" fmla="*/ 2293107 w 2293107"/>
                <a:gd name="connsiteY2" fmla="*/ 2279128 h 2279128"/>
                <a:gd name="connsiteX3" fmla="*/ 0 w 2293107"/>
                <a:gd name="connsiteY3" fmla="*/ 2279128 h 2279128"/>
                <a:gd name="connsiteX4" fmla="*/ 0 w 2293107"/>
                <a:gd name="connsiteY4" fmla="*/ 0 h 2279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107" h="2279128">
                  <a:moveTo>
                    <a:pt x="0" y="0"/>
                  </a:moveTo>
                  <a:lnTo>
                    <a:pt x="2293107" y="0"/>
                  </a:lnTo>
                  <a:lnTo>
                    <a:pt x="2293107" y="2279128"/>
                  </a:lnTo>
                  <a:lnTo>
                    <a:pt x="0" y="227912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1280" tIns="81280" rIns="81280" bIns="81280" spcCol="1270" anchor="b"/>
            <a:lstStyle/>
            <a:p>
              <a:pPr defTabSz="1422400" fontAlgn="auto">
                <a:lnSpc>
                  <a:spcPct val="90000"/>
                </a:lnSpc>
                <a:spcAft>
                  <a:spcPct val="35000"/>
                </a:spcAft>
                <a:defRPr/>
              </a:pPr>
              <a:r>
                <a:rPr lang="en-US" sz="3200" b="1" dirty="0">
                  <a:solidFill>
                    <a:prstClr val="white"/>
                  </a:solidFill>
                  <a:latin typeface="Times New Roman" panose="02020603050405020304" pitchFamily="18" charset="0"/>
                  <a:cs typeface="Times New Roman" panose="02020603050405020304" pitchFamily="18" charset="0"/>
                </a:rPr>
                <a:t>ĐƯỜNG VÀO HANG ÉN</a:t>
              </a:r>
            </a:p>
          </p:txBody>
        </p:sp>
        <p:sp>
          <p:nvSpPr>
            <p:cNvPr id="14" name="Oval 13"/>
            <p:cNvSpPr/>
            <p:nvPr/>
          </p:nvSpPr>
          <p:spPr>
            <a:xfrm>
              <a:off x="5301795" y="706319"/>
              <a:ext cx="919441" cy="919441"/>
            </a:xfrm>
            <a:prstGeom prst="ellipse">
              <a:avLst/>
            </a:prstGeom>
            <a:blipFill>
              <a:blip r:embed="rId3"/>
              <a:srcRect/>
              <a:stretch>
                <a:fillRect l="-21000" r="-2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p:cNvSpPr/>
            <p:nvPr/>
          </p:nvSpPr>
          <p:spPr>
            <a:xfrm>
              <a:off x="6221626" y="706319"/>
              <a:ext cx="948331" cy="919687"/>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Xuyên</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rừng</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6" name="Oval 15"/>
            <p:cNvSpPr/>
            <p:nvPr/>
          </p:nvSpPr>
          <p:spPr>
            <a:xfrm>
              <a:off x="5301795" y="1791259"/>
              <a:ext cx="919441" cy="919441"/>
            </a:xfrm>
            <a:prstGeom prst="ellipse">
              <a:avLst/>
            </a:prstGeom>
            <a:blipFill>
              <a:blip r:embed="rId4"/>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p:cNvSpPr/>
            <p:nvPr/>
          </p:nvSpPr>
          <p:spPr>
            <a:xfrm>
              <a:off x="6221626" y="1790745"/>
              <a:ext cx="948331" cy="919687"/>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Đường</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8" name="Oval 17"/>
            <p:cNvSpPr/>
            <p:nvPr/>
          </p:nvSpPr>
          <p:spPr>
            <a:xfrm>
              <a:off x="5301795" y="2876200"/>
              <a:ext cx="919441" cy="919441"/>
            </a:xfrm>
            <a:prstGeom prst="ellipse">
              <a:avLst/>
            </a:prstGeom>
            <a:blipFill>
              <a:blip r:embed="rId5"/>
              <a:srcRect/>
              <a:stretch>
                <a:fillRect l="-20000" r="-2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6221626" y="2876469"/>
              <a:ext cx="948331" cy="919686"/>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Đường</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0" name="Oval 19"/>
            <p:cNvSpPr/>
            <p:nvPr/>
          </p:nvSpPr>
          <p:spPr>
            <a:xfrm>
              <a:off x="5301795" y="3961141"/>
              <a:ext cx="919441" cy="919441"/>
            </a:xfrm>
            <a:prstGeom prst="ellipse">
              <a:avLst/>
            </a:prstGeom>
            <a:blipFill>
              <a:blip r:embed="rId6"/>
              <a:srcRect/>
              <a:stretch>
                <a:fillRect l="-18000" r="-1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6221626" y="3960896"/>
              <a:ext cx="948331" cy="919686"/>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Chuẩn</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bị</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p>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vào</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hang</a:t>
              </a:r>
            </a:p>
          </p:txBody>
        </p:sp>
      </p:grpSp>
      <p:sp>
        <p:nvSpPr>
          <p:cNvPr id="89090" name="Rectangle 21"/>
          <p:cNvSpPr>
            <a:spLocks noChangeArrowheads="1"/>
          </p:cNvSpPr>
          <p:nvPr/>
        </p:nvSpPr>
        <p:spPr bwMode="auto">
          <a:xfrm>
            <a:off x="249238" y="174625"/>
            <a:ext cx="6096000" cy="523220"/>
          </a:xfrm>
          <a:prstGeom prst="rect">
            <a:avLst/>
          </a:prstGeom>
          <a:noFill/>
          <a:ln w="9525">
            <a:noFill/>
            <a:miter lim="800000"/>
            <a:headEnd/>
            <a:tailEnd/>
          </a:ln>
        </p:spPr>
        <p:txBody>
          <a:bodyPr>
            <a:spAutoFit/>
          </a:bodyPr>
          <a:lstStyle/>
          <a:p>
            <a:pPr algn="just"/>
            <a:r>
              <a:rPr lang="nl-NL" sz="2800" b="1" dirty="0" smtClean="0">
                <a:solidFill>
                  <a:srgbClr val="000000"/>
                </a:solidFill>
                <a:latin typeface="Times New Roman" pitchFamily="18" charset="0"/>
                <a:cs typeface="Times New Roman" pitchFamily="18" charset="0"/>
              </a:rPr>
              <a:t>1</a:t>
            </a:r>
            <a:r>
              <a:rPr lang="nl-NL" sz="2800" b="1" dirty="0">
                <a:solidFill>
                  <a:srgbClr val="000000"/>
                </a:solidFill>
                <a:latin typeface="Times New Roman" pitchFamily="18" charset="0"/>
                <a:cs typeface="Times New Roman" pitchFamily="18" charset="0"/>
              </a:rPr>
              <a:t>. Hành trình đến hang Én</a:t>
            </a:r>
            <a:endParaRPr lang="en-US" sz="2800" dirty="0">
              <a:solidFill>
                <a:srgbClr val="000000"/>
              </a:solidFill>
              <a:latin typeface="Times New Roman" pitchFamily="18" charset="0"/>
              <a:cs typeface="Times New Roman" pitchFamily="18" charset="0"/>
            </a:endParaRPr>
          </a:p>
        </p:txBody>
      </p:sp>
      <p:sp>
        <p:nvSpPr>
          <p:cNvPr id="23" name="Rectangle 22"/>
          <p:cNvSpPr/>
          <p:nvPr/>
        </p:nvSpPr>
        <p:spPr>
          <a:xfrm>
            <a:off x="6345382" y="1269951"/>
            <a:ext cx="5112327" cy="526297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3">
            <a:schemeClr val="accent6"/>
          </a:fillRef>
          <a:effectRef idx="2">
            <a:schemeClr val="accent6"/>
          </a:effectRef>
          <a:fontRef idx="minor">
            <a:schemeClr val="lt1"/>
          </a:fontRef>
        </p:style>
        <p:txBody>
          <a:bodyPr>
            <a:spAutoFit/>
          </a:bodyPr>
          <a:lstStyle/>
          <a:p>
            <a:pPr algn="just"/>
            <a:r>
              <a:rPr lang="nl-NL" sz="2400">
                <a:solidFill>
                  <a:srgbClr val="FFFFFF"/>
                </a:solidFill>
                <a:latin typeface="Times New Roman" pitchFamily="18" charset="0"/>
                <a:cs typeface="Times New Roman" pitchFamily="18" charset="0"/>
              </a:rPr>
              <a:t>Cảnh thiên nhiên của rừng nguyên sinh: </a:t>
            </a:r>
            <a:r>
              <a:rPr lang="nl-NL" sz="2400" i="1">
                <a:solidFill>
                  <a:srgbClr val="FFFFFF"/>
                </a:solidFill>
                <a:latin typeface="Times New Roman" pitchFamily="18" charset="0"/>
                <a:cs typeface="Times New Roman" pitchFamily="18" charset="0"/>
              </a:rPr>
              <a:t>một cuộc “ngược dòng” tìm về thuở sơ khai</a:t>
            </a:r>
            <a:r>
              <a:rPr lang="nl-NL" sz="2400">
                <a:solidFill>
                  <a:srgbClr val="FFFFFF"/>
                </a:solidFill>
                <a:latin typeface="Times New Roman" pitchFamily="18" charset="0"/>
                <a:cs typeface="Times New Roman" pitchFamily="18" charset="0"/>
              </a:rPr>
              <a:t>;</a:t>
            </a:r>
            <a:endParaRPr lang="en-US" sz="2400">
              <a:solidFill>
                <a:srgbClr val="FFFFFF"/>
              </a:solidFill>
              <a:latin typeface="Times New Roman" pitchFamily="18" charset="0"/>
              <a:cs typeface="Times New Roman" pitchFamily="18" charset="0"/>
            </a:endParaRPr>
          </a:p>
          <a:p>
            <a:pPr algn="just"/>
            <a:r>
              <a:rPr lang="nl-NL" sz="2400">
                <a:solidFill>
                  <a:srgbClr val="FFFFFF"/>
                </a:solidFill>
                <a:latin typeface="Times New Roman" pitchFamily="18" charset="0"/>
                <a:cs typeface="Times New Roman" pitchFamily="18" charset="0"/>
              </a:rPr>
              <a:t>+ </a:t>
            </a:r>
            <a:r>
              <a:rPr lang="nl-NL" sz="2400" i="1">
                <a:solidFill>
                  <a:srgbClr val="FFFFFF"/>
                </a:solidFill>
                <a:latin typeface="Times New Roman" pitchFamily="18" charset="0"/>
                <a:cs typeface="Times New Roman" pitchFamily="18" charset="0"/>
              </a:rPr>
              <a:t>cây cổ thụ tán cao vút, hoa phong lan nở, nhiều côn trùng, chim chóc</a:t>
            </a:r>
            <a:r>
              <a:rPr lang="nl-NL" sz="2400">
                <a:solidFill>
                  <a:srgbClr val="FFFFFF"/>
                </a:solidFill>
                <a:latin typeface="Times New Roman" pitchFamily="18" charset="0"/>
                <a:cs typeface="Times New Roman" pitchFamily="18" charset="0"/>
              </a:rPr>
              <a:t>;</a:t>
            </a:r>
            <a:endParaRPr lang="en-US" sz="2400">
              <a:solidFill>
                <a:srgbClr val="FFFFFF"/>
              </a:solidFill>
              <a:latin typeface="Times New Roman" pitchFamily="18" charset="0"/>
              <a:cs typeface="Times New Roman" pitchFamily="18" charset="0"/>
            </a:endParaRPr>
          </a:p>
          <a:p>
            <a:pPr algn="just"/>
            <a:r>
              <a:rPr lang="nl-NL" sz="2400" i="1">
                <a:solidFill>
                  <a:srgbClr val="FFFFFF"/>
                </a:solidFill>
                <a:latin typeface="Times New Roman" pitchFamily="18" charset="0"/>
                <a:cs typeface="Times New Roman" pitchFamily="18" charset="0"/>
              </a:rPr>
              <a:t>+ con đường, thảm cỏ, tiếng chim, đàn cá bơi, đàn bướm quấn quýt cả vào chân người</a:t>
            </a:r>
            <a:r>
              <a:rPr lang="nl-NL" sz="2400">
                <a:solidFill>
                  <a:srgbClr val="FFFFFF"/>
                </a:solidFill>
                <a:latin typeface="Times New Roman" pitchFamily="18" charset="0"/>
                <a:cs typeface="Times New Roman" pitchFamily="18" charset="0"/>
              </a:rPr>
              <a:t>;</a:t>
            </a:r>
            <a:endParaRPr lang="en-US" sz="2400">
              <a:solidFill>
                <a:srgbClr val="FFFFFF"/>
              </a:solidFill>
              <a:latin typeface="Times New Roman" pitchFamily="18" charset="0"/>
              <a:cs typeface="Times New Roman" pitchFamily="18" charset="0"/>
            </a:endParaRPr>
          </a:p>
          <a:p>
            <a:pPr algn="just"/>
            <a:r>
              <a:rPr lang="nl-NL" sz="2400">
                <a:solidFill>
                  <a:srgbClr val="FFFFFF"/>
                </a:solidFill>
                <a:latin typeface="Times New Roman" pitchFamily="18" charset="0"/>
                <a:cs typeface="Times New Roman" pitchFamily="18" charset="0"/>
              </a:rPr>
              <a:t>+ Các phép tu từ: liệt kê, so sánh: Đàn bướm đậu với “đám hoa ai ngẫu hứng xếp trên mặt đất”; từ ngữ miêu tả gợi cảm: “róc rách, rậm rạm, liêu xiêu, ...” tạo ta các chi tiết miêu tả đặc sắc, hấp dẫn.</a:t>
            </a:r>
            <a:endParaRPr lang="en-US" sz="24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3" name="Group 2"/>
          <p:cNvGrpSpPr>
            <a:grpSpLocks/>
          </p:cNvGrpSpPr>
          <p:nvPr/>
        </p:nvGrpSpPr>
        <p:grpSpPr bwMode="auto">
          <a:xfrm>
            <a:off x="844550" y="1270000"/>
            <a:ext cx="5529263" cy="5108575"/>
            <a:chOff x="2783455" y="706319"/>
            <a:chExt cx="4386502" cy="4174263"/>
          </a:xfrm>
        </p:grpSpPr>
        <p:sp>
          <p:nvSpPr>
            <p:cNvPr id="12" name="Rounded Rectangle 11"/>
            <p:cNvSpPr/>
            <p:nvPr/>
          </p:nvSpPr>
          <p:spPr>
            <a:xfrm>
              <a:off x="2783455" y="896246"/>
              <a:ext cx="2978061" cy="3798547"/>
            </a:xfrm>
            <a:prstGeom prst="roundRect">
              <a:avLst/>
            </a:prstGeom>
            <a:blipFill>
              <a:blip r:embed="rId2"/>
              <a:srcRect/>
              <a:stretch>
                <a:fillRect l="-35000" r="-3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2902577" y="2263723"/>
              <a:ext cx="2293107" cy="2279128"/>
            </a:xfrm>
            <a:custGeom>
              <a:avLst/>
              <a:gdLst>
                <a:gd name="connsiteX0" fmla="*/ 0 w 2293107"/>
                <a:gd name="connsiteY0" fmla="*/ 0 h 2279128"/>
                <a:gd name="connsiteX1" fmla="*/ 2293107 w 2293107"/>
                <a:gd name="connsiteY1" fmla="*/ 0 h 2279128"/>
                <a:gd name="connsiteX2" fmla="*/ 2293107 w 2293107"/>
                <a:gd name="connsiteY2" fmla="*/ 2279128 h 2279128"/>
                <a:gd name="connsiteX3" fmla="*/ 0 w 2293107"/>
                <a:gd name="connsiteY3" fmla="*/ 2279128 h 2279128"/>
                <a:gd name="connsiteX4" fmla="*/ 0 w 2293107"/>
                <a:gd name="connsiteY4" fmla="*/ 0 h 2279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107" h="2279128">
                  <a:moveTo>
                    <a:pt x="0" y="0"/>
                  </a:moveTo>
                  <a:lnTo>
                    <a:pt x="2293107" y="0"/>
                  </a:lnTo>
                  <a:lnTo>
                    <a:pt x="2293107" y="2279128"/>
                  </a:lnTo>
                  <a:lnTo>
                    <a:pt x="0" y="227912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1280" tIns="81280" rIns="81280" bIns="81280" spcCol="1270" anchor="b"/>
            <a:lstStyle/>
            <a:p>
              <a:pPr algn="ctr" defTabSz="1422400" fontAlgn="auto">
                <a:lnSpc>
                  <a:spcPct val="90000"/>
                </a:lnSpc>
                <a:spcAft>
                  <a:spcPct val="35000"/>
                </a:spcAft>
                <a:defRPr/>
              </a:pPr>
              <a:r>
                <a:rPr lang="en-US" sz="3200" b="1" dirty="0">
                  <a:solidFill>
                    <a:prstClr val="white"/>
                  </a:solidFill>
                  <a:latin typeface="Times New Roman" panose="02020603050405020304" pitchFamily="18" charset="0"/>
                  <a:cs typeface="Times New Roman" panose="02020603050405020304" pitchFamily="18" charset="0"/>
                </a:rPr>
                <a:t>ĐƯỜNG VÀO HANG ÉN</a:t>
              </a:r>
            </a:p>
          </p:txBody>
        </p:sp>
        <p:sp>
          <p:nvSpPr>
            <p:cNvPr id="14" name="Oval 13"/>
            <p:cNvSpPr/>
            <p:nvPr/>
          </p:nvSpPr>
          <p:spPr>
            <a:xfrm>
              <a:off x="5301795" y="706319"/>
              <a:ext cx="919441" cy="919441"/>
            </a:xfrm>
            <a:prstGeom prst="ellipse">
              <a:avLst/>
            </a:prstGeom>
            <a:blipFill>
              <a:blip r:embed="rId3"/>
              <a:srcRect/>
              <a:stretch>
                <a:fillRect l="-21000" r="-2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p:cNvSpPr/>
            <p:nvPr/>
          </p:nvSpPr>
          <p:spPr>
            <a:xfrm>
              <a:off x="6221626" y="706319"/>
              <a:ext cx="948331" cy="919687"/>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Xuyên</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rừng</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6" name="Oval 15"/>
            <p:cNvSpPr/>
            <p:nvPr/>
          </p:nvSpPr>
          <p:spPr>
            <a:xfrm>
              <a:off x="5301795" y="1791259"/>
              <a:ext cx="919441" cy="919441"/>
            </a:xfrm>
            <a:prstGeom prst="ellipse">
              <a:avLst/>
            </a:prstGeom>
            <a:blipFill>
              <a:blip r:embed="rId4"/>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p:cNvSpPr/>
            <p:nvPr/>
          </p:nvSpPr>
          <p:spPr>
            <a:xfrm>
              <a:off x="6221626" y="1790745"/>
              <a:ext cx="948331" cy="919687"/>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Đường</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8" name="Oval 17"/>
            <p:cNvSpPr/>
            <p:nvPr/>
          </p:nvSpPr>
          <p:spPr>
            <a:xfrm>
              <a:off x="5301795" y="2876200"/>
              <a:ext cx="919441" cy="919441"/>
            </a:xfrm>
            <a:prstGeom prst="ellipse">
              <a:avLst/>
            </a:prstGeom>
            <a:blipFill>
              <a:blip r:embed="rId5"/>
              <a:srcRect/>
              <a:stretch>
                <a:fillRect l="-20000" r="-2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6221626" y="2876469"/>
              <a:ext cx="948331" cy="919686"/>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Đường</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endPar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0" name="Oval 19"/>
            <p:cNvSpPr/>
            <p:nvPr/>
          </p:nvSpPr>
          <p:spPr>
            <a:xfrm>
              <a:off x="5301795" y="3961141"/>
              <a:ext cx="919441" cy="919441"/>
            </a:xfrm>
            <a:prstGeom prst="ellipse">
              <a:avLst/>
            </a:prstGeom>
            <a:blipFill>
              <a:blip r:embed="rId6"/>
              <a:srcRect/>
              <a:stretch>
                <a:fillRect l="-18000" r="-1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6221626" y="3960896"/>
              <a:ext cx="948331" cy="919686"/>
            </a:xfrm>
            <a:custGeom>
              <a:avLst/>
              <a:gdLst>
                <a:gd name="connsiteX0" fmla="*/ 0 w 948720"/>
                <a:gd name="connsiteY0" fmla="*/ 0 h 919441"/>
                <a:gd name="connsiteX1" fmla="*/ 948720 w 948720"/>
                <a:gd name="connsiteY1" fmla="*/ 0 h 919441"/>
                <a:gd name="connsiteX2" fmla="*/ 948720 w 948720"/>
                <a:gd name="connsiteY2" fmla="*/ 919441 h 919441"/>
                <a:gd name="connsiteX3" fmla="*/ 0 w 948720"/>
                <a:gd name="connsiteY3" fmla="*/ 919441 h 919441"/>
                <a:gd name="connsiteX4" fmla="*/ 0 w 948720"/>
                <a:gd name="connsiteY4" fmla="*/ 0 h 91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720" h="919441">
                  <a:moveTo>
                    <a:pt x="0" y="0"/>
                  </a:moveTo>
                  <a:lnTo>
                    <a:pt x="948720" y="0"/>
                  </a:lnTo>
                  <a:lnTo>
                    <a:pt x="948720" y="919441"/>
                  </a:lnTo>
                  <a:lnTo>
                    <a:pt x="0" y="9194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tIns="22860" rIns="45720" bIns="22860" spcCol="1270" anchor="ctr"/>
            <a:lstStyle/>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Chuẩn</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bị</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p>
            <a:p>
              <a:pPr defTabSz="800100" fontAlgn="auto">
                <a:lnSpc>
                  <a:spcPct val="90000"/>
                </a:lnSpc>
                <a:spcAft>
                  <a:spcPct val="35000"/>
                </a:spcAft>
                <a:defRPr/>
              </a:pPr>
              <a:r>
                <a:rPr lang="en-US" b="1"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vào</a:t>
              </a:r>
              <a:r>
                <a:rPr lang="en-US" b="1" dirty="0">
                  <a:solidFill>
                    <a:prstClr val="black">
                      <a:hueOff val="0"/>
                      <a:satOff val="0"/>
                      <a:lumOff val="0"/>
                      <a:alphaOff val="0"/>
                    </a:prstClr>
                  </a:solidFill>
                  <a:latin typeface="Times New Roman" panose="02020603050405020304" pitchFamily="18" charset="0"/>
                  <a:cs typeface="Times New Roman" panose="02020603050405020304" pitchFamily="18" charset="0"/>
                </a:rPr>
                <a:t> hang</a:t>
              </a:r>
            </a:p>
          </p:txBody>
        </p:sp>
      </p:grpSp>
      <p:sp>
        <p:nvSpPr>
          <p:cNvPr id="90114" name="Rectangle 21"/>
          <p:cNvSpPr>
            <a:spLocks noChangeArrowheads="1"/>
          </p:cNvSpPr>
          <p:nvPr/>
        </p:nvSpPr>
        <p:spPr bwMode="auto">
          <a:xfrm>
            <a:off x="249238" y="174625"/>
            <a:ext cx="6096000" cy="523220"/>
          </a:xfrm>
          <a:prstGeom prst="rect">
            <a:avLst/>
          </a:prstGeom>
          <a:noFill/>
          <a:ln w="9525">
            <a:noFill/>
            <a:miter lim="800000"/>
            <a:headEnd/>
            <a:tailEnd/>
          </a:ln>
        </p:spPr>
        <p:txBody>
          <a:bodyPr>
            <a:spAutoFit/>
          </a:bodyPr>
          <a:lstStyle/>
          <a:p>
            <a:pPr algn="just"/>
            <a:r>
              <a:rPr lang="nl-NL" sz="2800" b="1" dirty="0" smtClean="0">
                <a:solidFill>
                  <a:srgbClr val="000000"/>
                </a:solidFill>
                <a:latin typeface="Times New Roman" pitchFamily="18" charset="0"/>
                <a:cs typeface="Times New Roman" pitchFamily="18" charset="0"/>
              </a:rPr>
              <a:t>1</a:t>
            </a:r>
            <a:r>
              <a:rPr lang="nl-NL" sz="2800" b="1" dirty="0">
                <a:solidFill>
                  <a:srgbClr val="000000"/>
                </a:solidFill>
                <a:latin typeface="Times New Roman" pitchFamily="18" charset="0"/>
                <a:cs typeface="Times New Roman" pitchFamily="18" charset="0"/>
              </a:rPr>
              <a:t>. Hành trình đến hang Én</a:t>
            </a:r>
            <a:endParaRPr lang="en-US" sz="2800" dirty="0">
              <a:solidFill>
                <a:srgbClr val="000000"/>
              </a:solidFill>
              <a:latin typeface="Times New Roman" pitchFamily="18" charset="0"/>
              <a:cs typeface="Times New Roman" pitchFamily="18" charset="0"/>
            </a:endParaRPr>
          </a:p>
        </p:txBody>
      </p:sp>
      <p:sp>
        <p:nvSpPr>
          <p:cNvPr id="23" name="Rectangle 22"/>
          <p:cNvSpPr/>
          <p:nvPr/>
        </p:nvSpPr>
        <p:spPr>
          <a:xfrm>
            <a:off x="6345382" y="1787761"/>
            <a:ext cx="5112327" cy="39703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3">
            <a:schemeClr val="accent6"/>
          </a:fillRef>
          <a:effectRef idx="2">
            <a:schemeClr val="accent6"/>
          </a:effectRef>
          <a:fontRef idx="minor">
            <a:schemeClr val="lt1"/>
          </a:fontRef>
        </p:style>
        <p:txBody>
          <a:bodyPr>
            <a:spAutoFit/>
          </a:bodyPr>
          <a:lstStyle/>
          <a:p>
            <a:pPr algn="just"/>
            <a:r>
              <a:rPr lang="nl-NL" sz="2800">
                <a:solidFill>
                  <a:srgbClr val="FFFFFF"/>
                </a:solidFill>
                <a:latin typeface="Times New Roman" pitchFamily="18" charset="0"/>
                <a:cs typeface="Times New Roman" pitchFamily="18" charset="0"/>
              </a:rPr>
              <a:t>* </a:t>
            </a:r>
            <a:r>
              <a:rPr lang="nl-NL" sz="2800" b="1">
                <a:solidFill>
                  <a:srgbClr val="FFFFFF"/>
                </a:solidFill>
                <a:latin typeface="Times New Roman" pitchFamily="18" charset="0"/>
                <a:cs typeface="Times New Roman" pitchFamily="18" charset="0"/>
              </a:rPr>
              <a:t>Cảnh rừng nguyên sinh</a:t>
            </a:r>
            <a:r>
              <a:rPr lang="nl-NL" sz="2800">
                <a:solidFill>
                  <a:srgbClr val="FFFFFF"/>
                </a:solidFill>
                <a:latin typeface="Times New Roman" pitchFamily="18" charset="0"/>
                <a:cs typeface="Times New Roman" pitchFamily="18" charset="0"/>
              </a:rPr>
              <a:t> hiện lên </a:t>
            </a:r>
            <a:r>
              <a:rPr lang="nl-NL" sz="2800" b="1">
                <a:solidFill>
                  <a:srgbClr val="FFFFFF"/>
                </a:solidFill>
                <a:latin typeface="Times New Roman" pitchFamily="18" charset="0"/>
                <a:cs typeface="Times New Roman" pitchFamily="18" charset="0"/>
              </a:rPr>
              <a:t>sống động</a:t>
            </a:r>
            <a:r>
              <a:rPr lang="nl-NL" sz="2800">
                <a:solidFill>
                  <a:srgbClr val="FFFFFF"/>
                </a:solidFill>
                <a:latin typeface="Times New Roman" pitchFamily="18" charset="0"/>
                <a:cs typeface="Times New Roman" pitchFamily="18" charset="0"/>
              </a:rPr>
              <a:t>. Thiên nhiên mang vẻ đẹp </a:t>
            </a:r>
            <a:r>
              <a:rPr lang="nl-NL" sz="2800" b="1">
                <a:solidFill>
                  <a:srgbClr val="FFFFFF"/>
                </a:solidFill>
                <a:latin typeface="Times New Roman" pitchFamily="18" charset="0"/>
                <a:cs typeface="Times New Roman" pitchFamily="18" charset="0"/>
              </a:rPr>
              <a:t>hoang sơ, hiểm trở, đầy thách thức,</a:t>
            </a:r>
            <a:r>
              <a:rPr lang="nl-NL" sz="2800">
                <a:solidFill>
                  <a:srgbClr val="FFFFFF"/>
                </a:solidFill>
                <a:latin typeface="Times New Roman" pitchFamily="18" charset="0"/>
                <a:cs typeface="Times New Roman" pitchFamily="18" charset="0"/>
              </a:rPr>
              <a:t> mà cũng </a:t>
            </a:r>
            <a:r>
              <a:rPr lang="nl-NL" sz="2800" b="1">
                <a:solidFill>
                  <a:srgbClr val="FFFFFF"/>
                </a:solidFill>
                <a:latin typeface="Times New Roman" pitchFamily="18" charset="0"/>
                <a:cs typeface="Times New Roman" pitchFamily="18" charset="0"/>
              </a:rPr>
              <a:t>gần gũi, bao dung</a:t>
            </a:r>
            <a:r>
              <a:rPr lang="nl-NL" sz="2800">
                <a:solidFill>
                  <a:srgbClr val="FFFFFF"/>
                </a:solidFill>
                <a:latin typeface="Times New Roman" pitchFamily="18" charset="0"/>
                <a:cs typeface="Times New Roman" pitchFamily="18" charset="0"/>
              </a:rPr>
              <a:t> và </a:t>
            </a:r>
            <a:r>
              <a:rPr lang="nl-NL" sz="2800" b="1">
                <a:solidFill>
                  <a:srgbClr val="FFFFFF"/>
                </a:solidFill>
                <a:latin typeface="Times New Roman" pitchFamily="18" charset="0"/>
                <a:cs typeface="Times New Roman" pitchFamily="18" charset="0"/>
              </a:rPr>
              <a:t>mê hoặc</a:t>
            </a:r>
            <a:r>
              <a:rPr lang="nl-NL" sz="2800">
                <a:solidFill>
                  <a:srgbClr val="FFFFFF"/>
                </a:solidFill>
                <a:latin typeface="Times New Roman" pitchFamily="18" charset="0"/>
                <a:cs typeface="Times New Roman" pitchFamily="18" charset="0"/>
              </a:rPr>
              <a:t>.</a:t>
            </a:r>
            <a:endParaRPr lang="en-US" sz="2800">
              <a:solidFill>
                <a:srgbClr val="FFFFFF"/>
              </a:solidFill>
              <a:latin typeface="Times New Roman" pitchFamily="18" charset="0"/>
              <a:cs typeface="Times New Roman" pitchFamily="18" charset="0"/>
            </a:endParaRPr>
          </a:p>
          <a:p>
            <a:pPr algn="just"/>
            <a:r>
              <a:rPr lang="nl-NL" sz="2800">
                <a:solidFill>
                  <a:srgbClr val="FFFFFF"/>
                </a:solidFill>
                <a:latin typeface="Times New Roman" pitchFamily="18" charset="0"/>
                <a:cs typeface="Times New Roman" pitchFamily="18" charset="0"/>
              </a:rPr>
              <a:t>- Tác giả gửi gắm cảm xúc </a:t>
            </a:r>
            <a:r>
              <a:rPr lang="nl-NL" sz="2800" b="1">
                <a:solidFill>
                  <a:srgbClr val="FFFFFF"/>
                </a:solidFill>
                <a:latin typeface="Times New Roman" pitchFamily="18" charset="0"/>
                <a:cs typeface="Times New Roman" pitchFamily="18" charset="0"/>
              </a:rPr>
              <a:t>háo hức, mê say, ngặc nhiên, bất ngờ</a:t>
            </a:r>
            <a:r>
              <a:rPr lang="nl-NL" sz="2800">
                <a:solidFill>
                  <a:srgbClr val="FFFFFF"/>
                </a:solidFill>
                <a:latin typeface="Times New Roman" pitchFamily="18" charset="0"/>
                <a:cs typeface="Times New Roman" pitchFamily="18" charset="0"/>
              </a:rPr>
              <a:t> của người lần đầu đặt chân tới nơi đây.</a:t>
            </a:r>
            <a:endParaRPr lang="en-US" sz="28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91138" name="Rectangle 5"/>
          <p:cNvSpPr>
            <a:spLocks noChangeArrowheads="1"/>
          </p:cNvSpPr>
          <p:nvPr/>
        </p:nvSpPr>
        <p:spPr bwMode="auto">
          <a:xfrm>
            <a:off x="3140075" y="87313"/>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
        <p:nvSpPr>
          <p:cNvPr id="13" name="Rounded Rectangle 12"/>
          <p:cNvSpPr/>
          <p:nvPr/>
        </p:nvSpPr>
        <p:spPr>
          <a:xfrm>
            <a:off x="1272452" y="2090319"/>
            <a:ext cx="2784765" cy="914400"/>
          </a:xfrm>
          <a:prstGeom prst="roundRect">
            <a:avLst/>
          </a:prstGeom>
          <a:ln>
            <a:noFill/>
          </a:ln>
          <a:effectLst>
            <a:outerShdw blurRad="107950" dist="12700" dir="5400000" algn="ctr">
              <a:srgbClr val="000000"/>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sz="2400" b="1" dirty="0">
                <a:solidFill>
                  <a:prstClr val="white"/>
                </a:solidFill>
                <a:latin typeface="Times New Roman" panose="02020603050405020304" pitchFamily="18" charset="0"/>
                <a:cs typeface="Times New Roman" panose="02020603050405020304" pitchFamily="18" charset="0"/>
              </a:rPr>
              <a:t>HOẠT ĐỘNG NHÓM</a:t>
            </a:r>
          </a:p>
        </p:txBody>
      </p:sp>
      <p:grpSp>
        <p:nvGrpSpPr>
          <p:cNvPr id="19" name="Group 18"/>
          <p:cNvGrpSpPr>
            <a:grpSpLocks/>
          </p:cNvGrpSpPr>
          <p:nvPr/>
        </p:nvGrpSpPr>
        <p:grpSpPr bwMode="auto">
          <a:xfrm>
            <a:off x="4117975" y="2179638"/>
            <a:ext cx="5324475" cy="3998912"/>
            <a:chOff x="3766271" y="2308324"/>
            <a:chExt cx="5324475" cy="3997529"/>
          </a:xfrm>
        </p:grpSpPr>
        <p:pic>
          <p:nvPicPr>
            <p:cNvPr id="91144" name="Picture 16"/>
            <p:cNvPicPr>
              <a:picLocks noChangeAspect="1"/>
            </p:cNvPicPr>
            <p:nvPr/>
          </p:nvPicPr>
          <p:blipFill>
            <a:blip r:embed="rId4"/>
            <a:srcRect/>
            <a:stretch>
              <a:fillRect/>
            </a:stretch>
          </p:blipFill>
          <p:spPr bwMode="auto">
            <a:xfrm>
              <a:off x="3766271" y="2308324"/>
              <a:ext cx="5324475" cy="3997529"/>
            </a:xfrm>
            <a:prstGeom prst="rect">
              <a:avLst/>
            </a:prstGeom>
            <a:noFill/>
            <a:ln w="9525">
              <a:noFill/>
              <a:miter lim="800000"/>
              <a:headEnd/>
              <a:tailEnd/>
            </a:ln>
          </p:spPr>
        </p:pic>
        <p:sp>
          <p:nvSpPr>
            <p:cNvPr id="18" name="Rectangle 17"/>
            <p:cNvSpPr/>
            <p:nvPr/>
          </p:nvSpPr>
          <p:spPr>
            <a:xfrm>
              <a:off x="3766271" y="5694877"/>
              <a:ext cx="5322888" cy="609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pic>
        <p:nvPicPr>
          <p:cNvPr id="22" name="Picture 21"/>
          <p:cNvPicPr>
            <a:picLocks noChangeAspect="1"/>
          </p:cNvPicPr>
          <p:nvPr/>
        </p:nvPicPr>
        <p:blipFill>
          <a:blip r:embed="rId5"/>
          <a:srcRect/>
          <a:stretch>
            <a:fillRect/>
          </a:stretch>
        </p:blipFill>
        <p:spPr bwMode="auto">
          <a:xfrm>
            <a:off x="1273175" y="3573463"/>
            <a:ext cx="2514600" cy="1571625"/>
          </a:xfrm>
          <a:prstGeom prst="rect">
            <a:avLst/>
          </a:prstGeom>
          <a:noFill/>
          <a:ln w="9525">
            <a:noFill/>
            <a:miter lim="800000"/>
            <a:headEnd/>
            <a:tailEnd/>
          </a:ln>
        </p:spPr>
      </p:pic>
      <p:pic>
        <p:nvPicPr>
          <p:cNvPr id="25" name="Picture 24"/>
          <p:cNvPicPr>
            <a:picLocks noChangeAspect="1"/>
          </p:cNvPicPr>
          <p:nvPr/>
        </p:nvPicPr>
        <p:blipFill>
          <a:blip r:embed="rId6"/>
          <a:stretch>
            <a:fillRect/>
          </a:stretch>
        </p:blipFill>
        <p:spPr>
          <a:xfrm>
            <a:off x="5865185" y="1127661"/>
            <a:ext cx="1828800" cy="1028700"/>
          </a:xfrm>
          <a:prstGeom prst="ellipse">
            <a:avLst/>
          </a:prstGeom>
          <a:ln>
            <a:noFill/>
          </a:ln>
          <a:effectLst>
            <a:softEdge rad="112500"/>
          </a:effectLst>
        </p:spPr>
      </p:pic>
      <p:sp>
        <p:nvSpPr>
          <p:cNvPr id="91143" name="Rectangle 1"/>
          <p:cNvSpPr>
            <a:spLocks noChangeArrowheads="1"/>
          </p:cNvSpPr>
          <p:nvPr/>
        </p:nvSpPr>
        <p:spPr bwMode="auto">
          <a:xfrm>
            <a:off x="1169988" y="998538"/>
            <a:ext cx="3613150" cy="523875"/>
          </a:xfrm>
          <a:prstGeom prst="rect">
            <a:avLst/>
          </a:prstGeom>
          <a:noFill/>
          <a:ln w="9525">
            <a:noFill/>
            <a:miter lim="800000"/>
            <a:headEnd/>
            <a:tailEnd/>
          </a:ln>
        </p:spPr>
        <p:txBody>
          <a:bodyPr wrap="none">
            <a:spAutoFit/>
          </a:bodyPr>
          <a:lstStyle/>
          <a:p>
            <a:r>
              <a:rPr lang="vi-VN" sz="2800" b="1">
                <a:latin typeface="Times New Roman" pitchFamily="18" charset="0"/>
                <a:cs typeface="Calibri" pitchFamily="34" charset="0"/>
              </a:rPr>
              <a:t>2. Vẻ đẹp của </a:t>
            </a:r>
            <a:r>
              <a:rPr lang="en-US" sz="2800" b="1">
                <a:latin typeface="Times New Roman" pitchFamily="18" charset="0"/>
                <a:cs typeface="Calibri" pitchFamily="34" charset="0"/>
              </a:rPr>
              <a:t>h</a:t>
            </a:r>
            <a:r>
              <a:rPr lang="vi-VN" sz="2800" b="1">
                <a:latin typeface="Times New Roman" pitchFamily="18" charset="0"/>
                <a:cs typeface="Calibri" pitchFamily="34" charset="0"/>
              </a:rPr>
              <a:t>ang Én</a:t>
            </a:r>
            <a:endParaRPr lang="en-US" sz="2800">
              <a:latin typeface="Times New Roman" pitchFamily="18" charset="0"/>
              <a:cs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3"/>
          <p:cNvSpPr>
            <a:spLocks noChangeArrowheads="1"/>
          </p:cNvSpPr>
          <p:nvPr/>
        </p:nvSpPr>
        <p:spPr bwMode="auto">
          <a:xfrm>
            <a:off x="3140075" y="87313"/>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
        <p:nvSpPr>
          <p:cNvPr id="93186" name="Rectangle 4"/>
          <p:cNvSpPr>
            <a:spLocks noChangeArrowheads="1"/>
          </p:cNvSpPr>
          <p:nvPr/>
        </p:nvSpPr>
        <p:spPr bwMode="auto">
          <a:xfrm>
            <a:off x="339725" y="611188"/>
            <a:ext cx="3611563" cy="522287"/>
          </a:xfrm>
          <a:prstGeom prst="rect">
            <a:avLst/>
          </a:prstGeom>
          <a:noFill/>
          <a:ln w="9525">
            <a:noFill/>
            <a:miter lim="800000"/>
            <a:headEnd/>
            <a:tailEnd/>
          </a:ln>
        </p:spPr>
        <p:txBody>
          <a:bodyPr wrap="none">
            <a:spAutoFit/>
          </a:bodyPr>
          <a:lstStyle/>
          <a:p>
            <a:r>
              <a:rPr lang="vi-VN" sz="2800" b="1">
                <a:latin typeface="Times New Roman" pitchFamily="18" charset="0"/>
                <a:cs typeface="Calibri" pitchFamily="34" charset="0"/>
              </a:rPr>
              <a:t>2. Vẻ đẹp của </a:t>
            </a:r>
            <a:r>
              <a:rPr lang="en-US" sz="2800" b="1">
                <a:latin typeface="Times New Roman" pitchFamily="18" charset="0"/>
                <a:cs typeface="Calibri" pitchFamily="34" charset="0"/>
              </a:rPr>
              <a:t>h</a:t>
            </a:r>
            <a:r>
              <a:rPr lang="vi-VN" sz="2800" b="1">
                <a:latin typeface="Times New Roman" pitchFamily="18" charset="0"/>
                <a:cs typeface="Calibri" pitchFamily="34" charset="0"/>
              </a:rPr>
              <a:t>ang Én</a:t>
            </a:r>
            <a:endParaRPr lang="en-US" sz="2800">
              <a:latin typeface="Times New Roman" pitchFamily="18" charset="0"/>
              <a:cs typeface="Calibri" pitchFamily="34" charset="0"/>
            </a:endParaRPr>
          </a:p>
        </p:txBody>
      </p:sp>
      <p:graphicFrame>
        <p:nvGraphicFramePr>
          <p:cNvPr id="6" name="Table 5"/>
          <p:cNvGraphicFramePr>
            <a:graphicFrameLocks noGrp="1"/>
          </p:cNvGraphicFramePr>
          <p:nvPr/>
        </p:nvGraphicFramePr>
        <p:xfrm>
          <a:off x="1344613" y="1311275"/>
          <a:ext cx="9753600" cy="3596640"/>
        </p:xfrm>
        <a:graphic>
          <a:graphicData uri="http://schemas.openxmlformats.org/drawingml/2006/table">
            <a:tbl>
              <a:tblPr/>
              <a:tblGrid>
                <a:gridCol w="2947987"/>
                <a:gridCol w="2759075"/>
                <a:gridCol w="4046538"/>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Nhóm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Nhóm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Nhóm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r>
              <a:tr h="371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0" i="0" u="none" strike="noStrike" cap="none" normalizeH="0" baseline="0" smtClean="0">
                          <a:ln>
                            <a:noFill/>
                          </a:ln>
                          <a:solidFill>
                            <a:schemeClr val="tx1"/>
                          </a:solidFill>
                          <a:effectLst/>
                          <a:latin typeface="Times New Roman" pitchFamily="18" charset="0"/>
                          <a:cs typeface="Times New Roman" pitchFamily="18" charset="0"/>
                        </a:rPr>
                        <a:t>Kích thước của hang Én được thể hiện qua các số liệu nào? Các số liệu đó nói lên điều gì?</a:t>
                      </a: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Qua bài kí, em hiểu được gì về sự “sống” của đá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800" b="0" i="0" u="none" strike="noStrike" cap="none" normalizeH="0" baseline="0" smtClean="0">
                          <a:ln>
                            <a:noFill/>
                          </a:ln>
                          <a:solidFill>
                            <a:schemeClr val="tx1"/>
                          </a:solidFill>
                          <a:effectLst/>
                          <a:latin typeface="Times New Roman" pitchFamily="18" charset="0"/>
                          <a:cs typeface="Times New Roman" pitchFamily="18" charset="0"/>
                        </a:rPr>
                        <a:t>C</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uộc sống của loài én trong hang Én như thế nào? Tác giả miêu tả cuộc sống của én chủ yếu qua biện pháp nghệ thuật gì? Tại sao én ở đây chưa biết sợ người?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ChangeArrowheads="1"/>
          </p:cNvSpPr>
          <p:nvPr/>
        </p:nvSpPr>
        <p:spPr bwMode="auto">
          <a:xfrm>
            <a:off x="3140075" y="87313"/>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sp>
        <p:nvSpPr>
          <p:cNvPr id="94210" name="Rectangle 4"/>
          <p:cNvSpPr>
            <a:spLocks noChangeArrowheads="1"/>
          </p:cNvSpPr>
          <p:nvPr/>
        </p:nvSpPr>
        <p:spPr bwMode="auto">
          <a:xfrm>
            <a:off x="339725" y="611188"/>
            <a:ext cx="3611563" cy="522287"/>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94211" name="Rectangle 1"/>
          <p:cNvSpPr>
            <a:spLocks noChangeArrowheads="1"/>
          </p:cNvSpPr>
          <p:nvPr/>
        </p:nvSpPr>
        <p:spPr bwMode="auto">
          <a:xfrm>
            <a:off x="339725" y="1017588"/>
            <a:ext cx="5722938" cy="522287"/>
          </a:xfrm>
          <a:prstGeom prst="rect">
            <a:avLst/>
          </a:prstGeom>
          <a:noFill/>
          <a:ln w="9525">
            <a:noFill/>
            <a:miter lim="800000"/>
            <a:headEnd/>
            <a:tailEnd/>
          </a:ln>
        </p:spPr>
        <p:txBody>
          <a:bodyPr wrap="none">
            <a:spAutoFit/>
          </a:bodyPr>
          <a:lstStyle/>
          <a:p>
            <a:pPr algn="just"/>
            <a:r>
              <a:rPr lang="nl-NL" sz="2800" b="1" i="1">
                <a:latin typeface="Times New Roman" pitchFamily="18" charset="0"/>
                <a:cs typeface="Times New Roman" pitchFamily="18" charset="0"/>
              </a:rPr>
              <a:t>a. </a:t>
            </a:r>
            <a:r>
              <a:rPr lang="nl-NL" sz="2800" b="1">
                <a:latin typeface="Times New Roman" pitchFamily="18" charset="0"/>
                <a:cs typeface="Times New Roman" pitchFamily="18" charset="0"/>
              </a:rPr>
              <a:t>Sự kiến tạo kì thú của thiên nhiên</a:t>
            </a:r>
            <a:endParaRPr lang="en-US" sz="2800">
              <a:latin typeface="Times New Roman" pitchFamily="18" charset="0"/>
              <a:cs typeface="Times New Roman" pitchFamily="18" charset="0"/>
            </a:endParaRPr>
          </a:p>
        </p:txBody>
      </p:sp>
      <p:grpSp>
        <p:nvGrpSpPr>
          <p:cNvPr id="10" name="Group 9"/>
          <p:cNvGrpSpPr>
            <a:grpSpLocks/>
          </p:cNvGrpSpPr>
          <p:nvPr/>
        </p:nvGrpSpPr>
        <p:grpSpPr bwMode="auto">
          <a:xfrm>
            <a:off x="1579563" y="2247900"/>
            <a:ext cx="9328150" cy="3841750"/>
            <a:chOff x="1814921" y="1853097"/>
            <a:chExt cx="8345586" cy="2660435"/>
          </a:xfrm>
        </p:grpSpPr>
        <p:sp>
          <p:nvSpPr>
            <p:cNvPr id="11" name="Rectangle 10"/>
            <p:cNvSpPr/>
            <p:nvPr/>
          </p:nvSpPr>
          <p:spPr>
            <a:xfrm>
              <a:off x="1814921" y="1853097"/>
              <a:ext cx="2566452" cy="2660435"/>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2" name="Rectangle 11"/>
            <p:cNvSpPr/>
            <p:nvPr/>
          </p:nvSpPr>
          <p:spPr>
            <a:xfrm>
              <a:off x="1927989" y="1959514"/>
              <a:ext cx="2341438" cy="1729282"/>
            </a:xfrm>
            <a:prstGeom prst="rect">
              <a:avLst/>
            </a:prstGeom>
            <a:blipFill>
              <a:blip r:embed="rId2"/>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2101818" y="3689017"/>
              <a:ext cx="2035266" cy="717878"/>
            </a:xfrm>
            <a:custGeom>
              <a:avLst/>
              <a:gdLst>
                <a:gd name="connsiteX0" fmla="*/ 0 w 2035233"/>
                <a:gd name="connsiteY0" fmla="*/ 0 h 718317"/>
                <a:gd name="connsiteX1" fmla="*/ 2035233 w 2035233"/>
                <a:gd name="connsiteY1" fmla="*/ 0 h 718317"/>
                <a:gd name="connsiteX2" fmla="*/ 2035233 w 2035233"/>
                <a:gd name="connsiteY2" fmla="*/ 718317 h 718317"/>
                <a:gd name="connsiteX3" fmla="*/ 0 w 2035233"/>
                <a:gd name="connsiteY3" fmla="*/ 718317 h 718317"/>
                <a:gd name="connsiteX4" fmla="*/ 0 w 2035233"/>
                <a:gd name="connsiteY4" fmla="*/ 0 h 718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233" h="718317">
                  <a:moveTo>
                    <a:pt x="0" y="0"/>
                  </a:moveTo>
                  <a:lnTo>
                    <a:pt x="2035233" y="0"/>
                  </a:lnTo>
                  <a:lnTo>
                    <a:pt x="2035233" y="718317"/>
                  </a:lnTo>
                  <a:lnTo>
                    <a:pt x="0" y="7183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8580" tIns="68580" rIns="68580" bIns="68580" spcCol="1270" anchor="ctr"/>
            <a:lstStyle/>
            <a:p>
              <a:pPr algn="ctr" defTabSz="800100" fontAlgn="auto">
                <a:lnSpc>
                  <a:spcPct val="90000"/>
                </a:lnSpc>
                <a:spcAft>
                  <a:spcPct val="35000"/>
                </a:spcAft>
                <a:defRPr/>
              </a:pPr>
              <a:r>
                <a:rPr lang="nl-NL" sz="2800" dirty="0">
                  <a:latin typeface="Times New Roman" panose="02020603050405020304" pitchFamily="18" charset="0"/>
                  <a:cs typeface="Times New Roman" panose="02020603050405020304" pitchFamily="18" charset="0"/>
                </a:rPr>
                <a:t>Rộng nhất là 110m</a:t>
              </a:r>
              <a:r>
                <a:rPr lang="nl-NL" sz="2800" baseline="30000" dirty="0">
                  <a:latin typeface="Times New Roman" panose="02020603050405020304" pitchFamily="18" charset="0"/>
                  <a:cs typeface="Times New Roman" panose="02020603050405020304" pitchFamily="18" charset="0"/>
                </a:rPr>
                <a:t>2</a:t>
              </a:r>
              <a:endParaRPr lang="en-US" sz="2800" dirty="0">
                <a:latin typeface="Times New Roman" panose="02020603050405020304" pitchFamily="18" charset="0"/>
                <a:cs typeface="Times New Roman" panose="02020603050405020304" pitchFamily="18" charset="0"/>
              </a:endParaRPr>
            </a:p>
          </p:txBody>
        </p:sp>
        <p:sp>
          <p:nvSpPr>
            <p:cNvPr id="14" name="Rectangle 13"/>
            <p:cNvSpPr/>
            <p:nvPr/>
          </p:nvSpPr>
          <p:spPr>
            <a:xfrm>
              <a:off x="4715140" y="1853097"/>
              <a:ext cx="2556510" cy="2660435"/>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4802478" y="1959514"/>
              <a:ext cx="2356412" cy="1729282"/>
            </a:xfrm>
            <a:prstGeom prst="rect">
              <a:avLst/>
            </a:prstGeom>
            <a:blipFill>
              <a:blip r:embed="rId3"/>
              <a:srcRect/>
              <a:stretch>
                <a:fillRect t="-23000" b="-2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Freeform 15"/>
            <p:cNvSpPr/>
            <p:nvPr/>
          </p:nvSpPr>
          <p:spPr>
            <a:xfrm>
              <a:off x="4976472" y="3689017"/>
              <a:ext cx="2035266" cy="717878"/>
            </a:xfrm>
            <a:custGeom>
              <a:avLst/>
              <a:gdLst>
                <a:gd name="connsiteX0" fmla="*/ 0 w 2035233"/>
                <a:gd name="connsiteY0" fmla="*/ 0 h 718317"/>
                <a:gd name="connsiteX1" fmla="*/ 2035233 w 2035233"/>
                <a:gd name="connsiteY1" fmla="*/ 0 h 718317"/>
                <a:gd name="connsiteX2" fmla="*/ 2035233 w 2035233"/>
                <a:gd name="connsiteY2" fmla="*/ 718317 h 718317"/>
                <a:gd name="connsiteX3" fmla="*/ 0 w 2035233"/>
                <a:gd name="connsiteY3" fmla="*/ 718317 h 718317"/>
                <a:gd name="connsiteX4" fmla="*/ 0 w 2035233"/>
                <a:gd name="connsiteY4" fmla="*/ 0 h 718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233" h="718317">
                  <a:moveTo>
                    <a:pt x="0" y="0"/>
                  </a:moveTo>
                  <a:lnTo>
                    <a:pt x="2035233" y="0"/>
                  </a:lnTo>
                  <a:lnTo>
                    <a:pt x="2035233" y="718317"/>
                  </a:lnTo>
                  <a:lnTo>
                    <a:pt x="0" y="7183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8580" tIns="68580" rIns="68580" bIns="68580" spcCol="1270" anchor="ctr"/>
            <a:lstStyle/>
            <a:p>
              <a:pPr algn="ctr" defTabSz="800100" fontAlgn="auto">
                <a:lnSpc>
                  <a:spcPct val="90000"/>
                </a:lnSpc>
                <a:spcAft>
                  <a:spcPct val="35000"/>
                </a:spcAft>
                <a:defRPr/>
              </a:pPr>
              <a:r>
                <a:rPr lang="nl-NL" sz="2800" dirty="0">
                  <a:latin typeface="Times New Roman" panose="02020603050405020304" pitchFamily="18" charset="0"/>
                  <a:cs typeface="Times New Roman" panose="02020603050405020304" pitchFamily="18" charset="0"/>
                </a:rPr>
                <a:t>Cao nhất là 120m</a:t>
              </a:r>
              <a:endParaRPr lang="en-US" sz="2800" dirty="0">
                <a:latin typeface="Times New Roman" panose="02020603050405020304" pitchFamily="18" charset="0"/>
                <a:cs typeface="Times New Roman" panose="02020603050405020304" pitchFamily="18" charset="0"/>
              </a:endParaRPr>
            </a:p>
          </p:txBody>
        </p:sp>
        <p:sp>
          <p:nvSpPr>
            <p:cNvPr id="17" name="Rectangle 16"/>
            <p:cNvSpPr/>
            <p:nvPr/>
          </p:nvSpPr>
          <p:spPr>
            <a:xfrm>
              <a:off x="7532982" y="1853097"/>
              <a:ext cx="2627525" cy="2660435"/>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8" name="Rectangle 17"/>
            <p:cNvSpPr/>
            <p:nvPr/>
          </p:nvSpPr>
          <p:spPr>
            <a:xfrm>
              <a:off x="7626194" y="1972818"/>
              <a:ext cx="2415797" cy="1729282"/>
            </a:xfrm>
            <a:prstGeom prst="rect">
              <a:avLst/>
            </a:prstGeom>
            <a:blipFill>
              <a:blip r:embed="rId4"/>
              <a:srcRect/>
              <a:stretch>
                <a:fillRect l="-22000" r="-2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7626721" y="3736290"/>
              <a:ext cx="2415902" cy="718977"/>
            </a:xfrm>
            <a:custGeom>
              <a:avLst/>
              <a:gdLst>
                <a:gd name="connsiteX0" fmla="*/ 0 w 2035233"/>
                <a:gd name="connsiteY0" fmla="*/ 0 h 718317"/>
                <a:gd name="connsiteX1" fmla="*/ 2035233 w 2035233"/>
                <a:gd name="connsiteY1" fmla="*/ 0 h 718317"/>
                <a:gd name="connsiteX2" fmla="*/ 2035233 w 2035233"/>
                <a:gd name="connsiteY2" fmla="*/ 718317 h 718317"/>
                <a:gd name="connsiteX3" fmla="*/ 0 w 2035233"/>
                <a:gd name="connsiteY3" fmla="*/ 718317 h 718317"/>
                <a:gd name="connsiteX4" fmla="*/ 0 w 2035233"/>
                <a:gd name="connsiteY4" fmla="*/ 0 h 718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233" h="718317">
                  <a:moveTo>
                    <a:pt x="0" y="0"/>
                  </a:moveTo>
                  <a:lnTo>
                    <a:pt x="2035233" y="0"/>
                  </a:lnTo>
                  <a:lnTo>
                    <a:pt x="2035233" y="718317"/>
                  </a:lnTo>
                  <a:lnTo>
                    <a:pt x="0" y="7183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8580" tIns="68580" rIns="68580" bIns="68580" spcCol="1270" anchor="ctr"/>
            <a:lstStyle/>
            <a:p>
              <a:pPr algn="ctr" defTabSz="8001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Sông ở hang chính len lỏi qua hang ngầm khoảng 4 km</a:t>
              </a:r>
              <a:endParaRPr lang="en-US" sz="2400" dirty="0">
                <a:latin typeface="Times New Roman" panose="02020603050405020304" pitchFamily="18" charset="0"/>
                <a:cs typeface="Times New Roman" panose="02020603050405020304" pitchFamily="18" charset="0"/>
              </a:endParaRPr>
            </a:p>
          </p:txBody>
        </p:sp>
      </p:grpSp>
      <p:sp>
        <p:nvSpPr>
          <p:cNvPr id="20" name="Rectangle 19"/>
          <p:cNvSpPr>
            <a:spLocks noChangeArrowheads="1"/>
          </p:cNvSpPr>
          <p:nvPr/>
        </p:nvSpPr>
        <p:spPr bwMode="auto">
          <a:xfrm>
            <a:off x="1030288" y="1584325"/>
            <a:ext cx="2230437" cy="523875"/>
          </a:xfrm>
          <a:prstGeom prst="rect">
            <a:avLst/>
          </a:prstGeom>
          <a:noFill/>
          <a:ln w="9525">
            <a:noFill/>
            <a:miter lim="800000"/>
            <a:headEnd/>
            <a:tailEnd/>
          </a:ln>
        </p:spPr>
        <p:txBody>
          <a:bodyPr wrap="none">
            <a:spAutoFit/>
          </a:bodyPr>
          <a:lstStyle/>
          <a:p>
            <a:r>
              <a:rPr lang="nl-NL" sz="2800" b="1">
                <a:latin typeface="Times New Roman" pitchFamily="18" charset="0"/>
                <a:cs typeface="Times New Roman" pitchFamily="18" charset="0"/>
              </a:rPr>
              <a:t>Số liệu cụ thể</a:t>
            </a:r>
            <a:endParaRPr lang="en-US" sz="28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3"/>
          <p:cNvSpPr>
            <a:spLocks noChangeArrowheads="1"/>
          </p:cNvSpPr>
          <p:nvPr/>
        </p:nvSpPr>
        <p:spPr bwMode="auto">
          <a:xfrm>
            <a:off x="3140075" y="87313"/>
            <a:ext cx="6594475"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HOẠT ĐỘNG 3: KHÁM PHÁ VĂN BẢN</a:t>
            </a:r>
            <a:endParaRPr lang="en-US" sz="2800">
              <a:solidFill>
                <a:srgbClr val="FF0000"/>
              </a:solidFill>
              <a:latin typeface="Times New Roman" pitchFamily="18" charset="0"/>
              <a:cs typeface="Times New Roman" pitchFamily="18" charset="0"/>
            </a:endParaRPr>
          </a:p>
        </p:txBody>
      </p:sp>
      <p:grpSp>
        <p:nvGrpSpPr>
          <p:cNvPr id="7" name="Group 6"/>
          <p:cNvGrpSpPr>
            <a:grpSpLocks/>
          </p:cNvGrpSpPr>
          <p:nvPr/>
        </p:nvGrpSpPr>
        <p:grpSpPr bwMode="auto">
          <a:xfrm>
            <a:off x="2854325" y="1277938"/>
            <a:ext cx="8631238" cy="4938712"/>
            <a:chOff x="2012702" y="3040204"/>
            <a:chExt cx="3614078" cy="2738150"/>
          </a:xfrm>
        </p:grpSpPr>
        <p:sp>
          <p:nvSpPr>
            <p:cNvPr id="8" name="Oval 7"/>
            <p:cNvSpPr/>
            <p:nvPr/>
          </p:nvSpPr>
          <p:spPr>
            <a:xfrm>
              <a:off x="3207202" y="4590150"/>
              <a:ext cx="99043"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Oval 8"/>
            <p:cNvSpPr/>
            <p:nvPr/>
          </p:nvSpPr>
          <p:spPr>
            <a:xfrm>
              <a:off x="3120789" y="4728334"/>
              <a:ext cx="99043"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20"/>
            <p:cNvSpPr/>
            <p:nvPr/>
          </p:nvSpPr>
          <p:spPr>
            <a:xfrm>
              <a:off x="3018422" y="4848034"/>
              <a:ext cx="98378"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21"/>
            <p:cNvSpPr/>
            <p:nvPr/>
          </p:nvSpPr>
          <p:spPr>
            <a:xfrm>
              <a:off x="3141395" y="3196871"/>
              <a:ext cx="98378"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22"/>
            <p:cNvSpPr/>
            <p:nvPr/>
          </p:nvSpPr>
          <p:spPr>
            <a:xfrm>
              <a:off x="3273009" y="3118537"/>
              <a:ext cx="98378"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Oval 23"/>
            <p:cNvSpPr/>
            <p:nvPr/>
          </p:nvSpPr>
          <p:spPr>
            <a:xfrm>
              <a:off x="3403959" y="3040204"/>
              <a:ext cx="99043"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Oval 24"/>
            <p:cNvSpPr/>
            <p:nvPr/>
          </p:nvSpPr>
          <p:spPr>
            <a:xfrm>
              <a:off x="3535574" y="3118537"/>
              <a:ext cx="98378"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val 25"/>
            <p:cNvSpPr/>
            <p:nvPr/>
          </p:nvSpPr>
          <p:spPr>
            <a:xfrm>
              <a:off x="3667188" y="3196871"/>
              <a:ext cx="98378"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Oval 26"/>
            <p:cNvSpPr/>
            <p:nvPr/>
          </p:nvSpPr>
          <p:spPr>
            <a:xfrm>
              <a:off x="3403959" y="3205672"/>
              <a:ext cx="99043"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Oval 27"/>
            <p:cNvSpPr/>
            <p:nvPr/>
          </p:nvSpPr>
          <p:spPr>
            <a:xfrm>
              <a:off x="3403959" y="3371141"/>
              <a:ext cx="99043" cy="98577"/>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2602168" y="4989925"/>
              <a:ext cx="2473509" cy="788429"/>
            </a:xfrm>
            <a:custGeom>
              <a:avLst/>
              <a:gdLst>
                <a:gd name="connsiteX0" fmla="*/ 0 w 2126021"/>
                <a:gd name="connsiteY0" fmla="*/ 95046 h 570262"/>
                <a:gd name="connsiteX1" fmla="*/ 95046 w 2126021"/>
                <a:gd name="connsiteY1" fmla="*/ 0 h 570262"/>
                <a:gd name="connsiteX2" fmla="*/ 2030975 w 2126021"/>
                <a:gd name="connsiteY2" fmla="*/ 0 h 570262"/>
                <a:gd name="connsiteX3" fmla="*/ 2126021 w 2126021"/>
                <a:gd name="connsiteY3" fmla="*/ 95046 h 570262"/>
                <a:gd name="connsiteX4" fmla="*/ 2126021 w 2126021"/>
                <a:gd name="connsiteY4" fmla="*/ 475216 h 570262"/>
                <a:gd name="connsiteX5" fmla="*/ 2030975 w 2126021"/>
                <a:gd name="connsiteY5" fmla="*/ 570262 h 570262"/>
                <a:gd name="connsiteX6" fmla="*/ 95046 w 2126021"/>
                <a:gd name="connsiteY6" fmla="*/ 570262 h 570262"/>
                <a:gd name="connsiteX7" fmla="*/ 0 w 2126021"/>
                <a:gd name="connsiteY7" fmla="*/ 475216 h 570262"/>
                <a:gd name="connsiteX8" fmla="*/ 0 w 2126021"/>
                <a:gd name="connsiteY8" fmla="*/ 95046 h 57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6021" h="570262">
                  <a:moveTo>
                    <a:pt x="0" y="95046"/>
                  </a:moveTo>
                  <a:cubicBezTo>
                    <a:pt x="0" y="42554"/>
                    <a:pt x="42554" y="0"/>
                    <a:pt x="95046" y="0"/>
                  </a:cubicBezTo>
                  <a:lnTo>
                    <a:pt x="2030975" y="0"/>
                  </a:lnTo>
                  <a:cubicBezTo>
                    <a:pt x="2083467" y="0"/>
                    <a:pt x="2126021" y="42554"/>
                    <a:pt x="2126021" y="95046"/>
                  </a:cubicBezTo>
                  <a:lnTo>
                    <a:pt x="2126021" y="475216"/>
                  </a:lnTo>
                  <a:cubicBezTo>
                    <a:pt x="2126021" y="527708"/>
                    <a:pt x="2083467" y="570262"/>
                    <a:pt x="2030975" y="570262"/>
                  </a:cubicBezTo>
                  <a:lnTo>
                    <a:pt x="95046" y="570262"/>
                  </a:lnTo>
                  <a:cubicBezTo>
                    <a:pt x="42554" y="570262"/>
                    <a:pt x="0" y="527708"/>
                    <a:pt x="0" y="475216"/>
                  </a:cubicBezTo>
                  <a:lnTo>
                    <a:pt x="0" y="95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477846" tIns="58318" rIns="58318" bIns="58318" spcCol="1270" anchor="ctr"/>
            <a:lstStyle/>
            <a:p>
              <a:pPr defTabSz="355600" fontAlgn="auto">
                <a:lnSpc>
                  <a:spcPct val="90000"/>
                </a:lnSpc>
                <a:spcAft>
                  <a:spcPct val="35000"/>
                </a:spcAft>
                <a:defRPr/>
              </a:pPr>
              <a:r>
                <a:rPr lang="nl-NL" sz="2400" b="1" dirty="0">
                  <a:latin typeface="Times New Roman" panose="02020603050405020304" pitchFamily="18" charset="0"/>
                  <a:cs typeface="Times New Roman" panose="02020603050405020304" pitchFamily="18" charset="0"/>
                </a:rPr>
                <a:t>Cách so sánh để cụ thể hóa, dễ hình dung</a:t>
              </a:r>
              <a:r>
                <a:rPr lang="nl-NL" sz="2400" dirty="0">
                  <a:latin typeface="Times New Roman" panose="02020603050405020304" pitchFamily="18" charset="0"/>
                  <a:cs typeface="Times New Roman" panose="02020603050405020304" pitchFamily="18" charset="0"/>
                </a:rPr>
                <a:t>: có thể chứa được hàng trăm người, tương đương với tòa nhà  bốn mươi tầng.</a:t>
              </a:r>
              <a:endParaRPr lang="en-US" sz="2400" dirty="0">
                <a:latin typeface="Times New Roman" panose="02020603050405020304" pitchFamily="18" charset="0"/>
                <a:cs typeface="Times New Roman" panose="02020603050405020304" pitchFamily="18" charset="0"/>
              </a:endParaRPr>
            </a:p>
          </p:txBody>
        </p:sp>
        <p:sp>
          <p:nvSpPr>
            <p:cNvPr id="30" name="Oval 29"/>
            <p:cNvSpPr/>
            <p:nvPr/>
          </p:nvSpPr>
          <p:spPr>
            <a:xfrm>
              <a:off x="2012702" y="4649340"/>
              <a:ext cx="782262" cy="985664"/>
            </a:xfrm>
            <a:prstGeom prst="ellipse">
              <a:avLst/>
            </a:prstGeom>
            <a:blipFill>
              <a:blip r:embed="rId2"/>
              <a:srcRect/>
              <a:stretch>
                <a:fillRect l="-17000" r="-17000"/>
              </a:stretch>
            </a:blipFill>
            <a:ln>
              <a:noFill/>
            </a:ln>
            <a:effectLst/>
            <a:scene3d>
              <a:camera prst="orthographicFront">
                <a:rot lat="0" lon="0" rev="0"/>
              </a:camera>
              <a:lightRig rig="contrasting" dir="t">
                <a:rot lat="0" lon="0" rev="7800000"/>
              </a:lightRig>
            </a:scene3d>
            <a:sp3d>
              <a:bevelT w="139700" h="13970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1" name="Freeform 30"/>
            <p:cNvSpPr/>
            <p:nvPr/>
          </p:nvSpPr>
          <p:spPr>
            <a:xfrm>
              <a:off x="3500759" y="4092682"/>
              <a:ext cx="2126021" cy="712927"/>
            </a:xfrm>
            <a:custGeom>
              <a:avLst/>
              <a:gdLst>
                <a:gd name="connsiteX0" fmla="*/ 0 w 2126021"/>
                <a:gd name="connsiteY0" fmla="*/ 95046 h 570262"/>
                <a:gd name="connsiteX1" fmla="*/ 95046 w 2126021"/>
                <a:gd name="connsiteY1" fmla="*/ 0 h 570262"/>
                <a:gd name="connsiteX2" fmla="*/ 2030975 w 2126021"/>
                <a:gd name="connsiteY2" fmla="*/ 0 h 570262"/>
                <a:gd name="connsiteX3" fmla="*/ 2126021 w 2126021"/>
                <a:gd name="connsiteY3" fmla="*/ 95046 h 570262"/>
                <a:gd name="connsiteX4" fmla="*/ 2126021 w 2126021"/>
                <a:gd name="connsiteY4" fmla="*/ 475216 h 570262"/>
                <a:gd name="connsiteX5" fmla="*/ 2030975 w 2126021"/>
                <a:gd name="connsiteY5" fmla="*/ 570262 h 570262"/>
                <a:gd name="connsiteX6" fmla="*/ 95046 w 2126021"/>
                <a:gd name="connsiteY6" fmla="*/ 570262 h 570262"/>
                <a:gd name="connsiteX7" fmla="*/ 0 w 2126021"/>
                <a:gd name="connsiteY7" fmla="*/ 475216 h 570262"/>
                <a:gd name="connsiteX8" fmla="*/ 0 w 2126021"/>
                <a:gd name="connsiteY8" fmla="*/ 95046 h 57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6021" h="570262">
                  <a:moveTo>
                    <a:pt x="0" y="95046"/>
                  </a:moveTo>
                  <a:cubicBezTo>
                    <a:pt x="0" y="42554"/>
                    <a:pt x="42554" y="0"/>
                    <a:pt x="95046" y="0"/>
                  </a:cubicBezTo>
                  <a:lnTo>
                    <a:pt x="2030975" y="0"/>
                  </a:lnTo>
                  <a:cubicBezTo>
                    <a:pt x="2083467" y="0"/>
                    <a:pt x="2126021" y="42554"/>
                    <a:pt x="2126021" y="95046"/>
                  </a:cubicBezTo>
                  <a:lnTo>
                    <a:pt x="2126021" y="475216"/>
                  </a:lnTo>
                  <a:cubicBezTo>
                    <a:pt x="2126021" y="527708"/>
                    <a:pt x="2083467" y="570262"/>
                    <a:pt x="2030975" y="570262"/>
                  </a:cubicBezTo>
                  <a:lnTo>
                    <a:pt x="95046" y="570262"/>
                  </a:lnTo>
                  <a:cubicBezTo>
                    <a:pt x="42554" y="570262"/>
                    <a:pt x="0" y="527708"/>
                    <a:pt x="0" y="475216"/>
                  </a:cubicBezTo>
                  <a:lnTo>
                    <a:pt x="0" y="95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477846" tIns="58318" rIns="58318" bIns="58318" spcCol="1270" anchor="ctr"/>
            <a:lstStyle/>
            <a:p>
              <a:pPr defTabSz="35560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Hang Én rất cao, rộng, dài (thứ 3 thế giới). </a:t>
              </a:r>
              <a:r>
                <a:rPr lang="nl-NL" sz="2400" b="1" dirty="0">
                  <a:latin typeface="Times New Roman" panose="02020603050405020304" pitchFamily="18" charset="0"/>
                  <a:cs typeface="Times New Roman" panose="02020603050405020304" pitchFamily="18" charset="0"/>
                </a:rPr>
                <a:t>Con người trở nên nhỏ bé</a:t>
              </a:r>
              <a:r>
                <a:rPr lang="nl-NL" sz="2400" dirty="0">
                  <a:latin typeface="Times New Roman" panose="02020603050405020304" pitchFamily="18" charset="0"/>
                  <a:cs typeface="Times New Roman" panose="02020603050405020304" pitchFamily="18" charset="0"/>
                </a:rPr>
                <a:t> trước </a:t>
              </a:r>
              <a:r>
                <a:rPr lang="nl-NL" sz="2400" b="1" dirty="0">
                  <a:latin typeface="Times New Roman" panose="02020603050405020304" pitchFamily="18" charset="0"/>
                  <a:cs typeface="Times New Roman" panose="02020603050405020304" pitchFamily="18" charset="0"/>
                </a:rPr>
                <a:t>thiên nhiên rộng lớn.</a:t>
              </a:r>
              <a:endParaRPr lang="en-US" sz="2400" dirty="0">
                <a:latin typeface="Times New Roman" panose="02020603050405020304" pitchFamily="18" charset="0"/>
                <a:cs typeface="Times New Roman" panose="02020603050405020304" pitchFamily="18" charset="0"/>
              </a:endParaRPr>
            </a:p>
          </p:txBody>
        </p:sp>
        <p:sp>
          <p:nvSpPr>
            <p:cNvPr id="32" name="Oval 31"/>
            <p:cNvSpPr/>
            <p:nvPr/>
          </p:nvSpPr>
          <p:spPr>
            <a:xfrm>
              <a:off x="2892417" y="3518289"/>
              <a:ext cx="827122" cy="985664"/>
            </a:xfrm>
            <a:prstGeom prst="ellipse">
              <a:avLst/>
            </a:prstGeom>
            <a:blipFill rotWithShape="1">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33" name="Rectangle 32"/>
          <p:cNvSpPr>
            <a:spLocks noChangeArrowheads="1"/>
          </p:cNvSpPr>
          <p:nvPr/>
        </p:nvSpPr>
        <p:spPr bwMode="auto">
          <a:xfrm>
            <a:off x="339725" y="1017588"/>
            <a:ext cx="5722938" cy="522287"/>
          </a:xfrm>
          <a:prstGeom prst="rect">
            <a:avLst/>
          </a:prstGeom>
          <a:noFill/>
          <a:ln w="9525">
            <a:noFill/>
            <a:miter lim="800000"/>
            <a:headEnd/>
            <a:tailEnd/>
          </a:ln>
        </p:spPr>
        <p:txBody>
          <a:bodyPr wrap="none">
            <a:spAutoFit/>
          </a:bodyPr>
          <a:lstStyle/>
          <a:p>
            <a:pPr algn="just"/>
            <a:r>
              <a:rPr lang="nl-NL" sz="2800" b="1" i="1">
                <a:solidFill>
                  <a:srgbClr val="000000"/>
                </a:solidFill>
                <a:latin typeface="Times New Roman" pitchFamily="18" charset="0"/>
                <a:cs typeface="Times New Roman" pitchFamily="18" charset="0"/>
              </a:rPr>
              <a:t>a. </a:t>
            </a:r>
            <a:r>
              <a:rPr lang="nl-NL" sz="2800" b="1">
                <a:solidFill>
                  <a:srgbClr val="000000"/>
                </a:solidFill>
                <a:latin typeface="Times New Roman" pitchFamily="18" charset="0"/>
                <a:cs typeface="Times New Roman" pitchFamily="18" charset="0"/>
              </a:rPr>
              <a:t>Sự kiến tạo kì thú của thiên nhiên</a:t>
            </a:r>
            <a:endParaRPr lang="en-US" sz="2800">
              <a:solidFill>
                <a:srgbClr val="000000"/>
              </a:solidFill>
              <a:latin typeface="Times New Roman" pitchFamily="18" charset="0"/>
              <a:cs typeface="Times New Roman" pitchFamily="18" charset="0"/>
            </a:endParaRPr>
          </a:p>
        </p:txBody>
      </p:sp>
      <p:sp>
        <p:nvSpPr>
          <p:cNvPr id="95236" name="Rectangle 33"/>
          <p:cNvSpPr>
            <a:spLocks noChangeArrowheads="1"/>
          </p:cNvSpPr>
          <p:nvPr/>
        </p:nvSpPr>
        <p:spPr bwMode="auto">
          <a:xfrm>
            <a:off x="339725" y="611188"/>
            <a:ext cx="3611563" cy="522287"/>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8"/>
          <p:cNvSpPr>
            <a:spLocks noChangeArrowheads="1"/>
          </p:cNvSpPr>
          <p:nvPr/>
        </p:nvSpPr>
        <p:spPr bwMode="auto">
          <a:xfrm>
            <a:off x="298450" y="292100"/>
            <a:ext cx="3611563" cy="522288"/>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10" name="Rectangle 9"/>
          <p:cNvSpPr>
            <a:spLocks noChangeArrowheads="1"/>
          </p:cNvSpPr>
          <p:nvPr/>
        </p:nvSpPr>
        <p:spPr bwMode="auto">
          <a:xfrm>
            <a:off x="298450" y="814388"/>
            <a:ext cx="5722938" cy="523875"/>
          </a:xfrm>
          <a:prstGeom prst="rect">
            <a:avLst/>
          </a:prstGeom>
          <a:noFill/>
          <a:ln w="9525">
            <a:noFill/>
            <a:miter lim="800000"/>
            <a:headEnd/>
            <a:tailEnd/>
          </a:ln>
        </p:spPr>
        <p:txBody>
          <a:bodyPr wrap="none">
            <a:spAutoFit/>
          </a:bodyPr>
          <a:lstStyle/>
          <a:p>
            <a:pPr algn="just"/>
            <a:r>
              <a:rPr lang="nl-NL" sz="2800" b="1" i="1">
                <a:solidFill>
                  <a:srgbClr val="000000"/>
                </a:solidFill>
                <a:latin typeface="Times New Roman" pitchFamily="18" charset="0"/>
                <a:cs typeface="Times New Roman" pitchFamily="18" charset="0"/>
              </a:rPr>
              <a:t>a. </a:t>
            </a:r>
            <a:r>
              <a:rPr lang="nl-NL" sz="2800" b="1">
                <a:solidFill>
                  <a:srgbClr val="000000"/>
                </a:solidFill>
                <a:latin typeface="Times New Roman" pitchFamily="18" charset="0"/>
                <a:cs typeface="Times New Roman" pitchFamily="18" charset="0"/>
              </a:rPr>
              <a:t>Sự kiến tạo kì thú của thiên nhiên</a:t>
            </a:r>
            <a:endParaRPr lang="en-US" sz="2800">
              <a:solidFill>
                <a:srgbClr val="000000"/>
              </a:solidFill>
              <a:latin typeface="Times New Roman" pitchFamily="18" charset="0"/>
              <a:cs typeface="Times New Roman" pitchFamily="18" charset="0"/>
            </a:endParaRPr>
          </a:p>
        </p:txBody>
      </p:sp>
      <p:sp>
        <p:nvSpPr>
          <p:cNvPr id="11" name="Rectangle 10"/>
          <p:cNvSpPr>
            <a:spLocks noChangeArrowheads="1"/>
          </p:cNvSpPr>
          <p:nvPr/>
        </p:nvSpPr>
        <p:spPr bwMode="auto">
          <a:xfrm>
            <a:off x="319088" y="1338263"/>
            <a:ext cx="3346450" cy="523875"/>
          </a:xfrm>
          <a:prstGeom prst="rect">
            <a:avLst/>
          </a:prstGeom>
          <a:noFill/>
          <a:ln w="9525">
            <a:noFill/>
            <a:miter lim="800000"/>
            <a:headEnd/>
            <a:tailEnd/>
          </a:ln>
        </p:spPr>
        <p:txBody>
          <a:bodyPr wrap="none">
            <a:spAutoFit/>
          </a:bodyPr>
          <a:lstStyle/>
          <a:p>
            <a:pPr>
              <a:spcAft>
                <a:spcPts val="1200"/>
              </a:spcAft>
            </a:pPr>
            <a:r>
              <a:rPr lang="en-US" sz="2800" b="1">
                <a:latin typeface="Times New Roman" pitchFamily="18" charset="0"/>
                <a:cs typeface="Calibri" pitchFamily="34" charset="0"/>
              </a:rPr>
              <a:t>b.</a:t>
            </a:r>
            <a:r>
              <a:rPr lang="vi-VN" sz="2800" b="1">
                <a:latin typeface="Times New Roman" pitchFamily="18" charset="0"/>
                <a:cs typeface="Calibri" pitchFamily="34" charset="0"/>
              </a:rPr>
              <a:t> Sự “sống” của đá:</a:t>
            </a:r>
            <a:endParaRPr lang="en-US" sz="2800">
              <a:latin typeface="Times New Roman" pitchFamily="18" charset="0"/>
              <a:cs typeface="Calibri" pitchFamily="34" charset="0"/>
            </a:endParaRPr>
          </a:p>
        </p:txBody>
      </p:sp>
      <p:sp>
        <p:nvSpPr>
          <p:cNvPr id="17" name="Rounded Rectangle 16"/>
          <p:cNvSpPr/>
          <p:nvPr/>
        </p:nvSpPr>
        <p:spPr>
          <a:xfrm>
            <a:off x="1731817" y="2041698"/>
            <a:ext cx="2957001" cy="2239057"/>
          </a:xfrm>
          <a:prstGeom prst="roundRect">
            <a:avLst/>
          </a:prstGeom>
          <a:blipFill>
            <a:blip r:embed="rId3"/>
            <a:srcRect/>
            <a:stretch>
              <a:fillRect t="-2000" b="-2000"/>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Freeform 17"/>
          <p:cNvSpPr/>
          <p:nvPr/>
        </p:nvSpPr>
        <p:spPr>
          <a:xfrm>
            <a:off x="1731963" y="4281488"/>
            <a:ext cx="2957512" cy="1204912"/>
          </a:xfrm>
          <a:custGeom>
            <a:avLst/>
            <a:gdLst>
              <a:gd name="connsiteX0" fmla="*/ 0 w 2183093"/>
              <a:gd name="connsiteY0" fmla="*/ 0 h 809927"/>
              <a:gd name="connsiteX1" fmla="*/ 2183093 w 2183093"/>
              <a:gd name="connsiteY1" fmla="*/ 0 h 809927"/>
              <a:gd name="connsiteX2" fmla="*/ 2183093 w 2183093"/>
              <a:gd name="connsiteY2" fmla="*/ 809927 h 809927"/>
              <a:gd name="connsiteX3" fmla="*/ 0 w 2183093"/>
              <a:gd name="connsiteY3" fmla="*/ 809927 h 809927"/>
              <a:gd name="connsiteX4" fmla="*/ 0 w 2183093"/>
              <a:gd name="connsiteY4" fmla="*/ 0 h 80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93" h="809927">
                <a:moveTo>
                  <a:pt x="0" y="0"/>
                </a:moveTo>
                <a:lnTo>
                  <a:pt x="2183093" y="0"/>
                </a:lnTo>
                <a:lnTo>
                  <a:pt x="2183093" y="809927"/>
                </a:lnTo>
                <a:lnTo>
                  <a:pt x="0" y="8099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99568" tIns="99568" rIns="99568" bIns="0" spcCol="1270"/>
          <a:lstStyle/>
          <a:p>
            <a:pPr algn="ctr" defTabSz="6223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Hàng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đá</a:t>
            </a:r>
            <a:r>
              <a:rPr lang="en-US" sz="2400" i="1" dirty="0">
                <a:latin typeface="Times New Roman" panose="02020603050405020304" pitchFamily="18" charset="0"/>
                <a:cs typeface="Times New Roman" panose="02020603050405020304" pitchFamily="18" charset="0"/>
              </a:rPr>
              <a:t> san </a:t>
            </a:r>
            <a:r>
              <a:rPr lang="en-US" sz="2400" i="1" dirty="0" err="1">
                <a:latin typeface="Times New Roman" panose="02020603050405020304" pitchFamily="18" charset="0"/>
                <a:cs typeface="Times New Roman" panose="02020603050405020304" pitchFamily="18" charset="0"/>
              </a:rPr>
              <a:t>hô</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uốn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thành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nhiêu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tầng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bậc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lớn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nhỏ</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9" name="Rounded Rectangle 18"/>
          <p:cNvSpPr/>
          <p:nvPr/>
        </p:nvSpPr>
        <p:spPr>
          <a:xfrm>
            <a:off x="4984644" y="2041698"/>
            <a:ext cx="2957001" cy="2239057"/>
          </a:xfrm>
          <a:prstGeom prst="roundRect">
            <a:avLst/>
          </a:prstGeom>
          <a:blipFill>
            <a:blip r:embed="rId4"/>
            <a:srcRect/>
            <a:stretch>
              <a:fillRect l="-2000" r="-2000"/>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Freeform 19"/>
          <p:cNvSpPr/>
          <p:nvPr/>
        </p:nvSpPr>
        <p:spPr>
          <a:xfrm>
            <a:off x="4984750" y="4281488"/>
            <a:ext cx="2957513" cy="1204912"/>
          </a:xfrm>
          <a:custGeom>
            <a:avLst/>
            <a:gdLst>
              <a:gd name="connsiteX0" fmla="*/ 0 w 2183093"/>
              <a:gd name="connsiteY0" fmla="*/ 0 h 809927"/>
              <a:gd name="connsiteX1" fmla="*/ 2183093 w 2183093"/>
              <a:gd name="connsiteY1" fmla="*/ 0 h 809927"/>
              <a:gd name="connsiteX2" fmla="*/ 2183093 w 2183093"/>
              <a:gd name="connsiteY2" fmla="*/ 809927 h 809927"/>
              <a:gd name="connsiteX3" fmla="*/ 0 w 2183093"/>
              <a:gd name="connsiteY3" fmla="*/ 809927 h 809927"/>
              <a:gd name="connsiteX4" fmla="*/ 0 w 2183093"/>
              <a:gd name="connsiteY4" fmla="*/ 0 h 80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93" h="809927">
                <a:moveTo>
                  <a:pt x="0" y="0"/>
                </a:moveTo>
                <a:lnTo>
                  <a:pt x="2183093" y="0"/>
                </a:lnTo>
                <a:lnTo>
                  <a:pt x="2183093" y="809927"/>
                </a:lnTo>
                <a:lnTo>
                  <a:pt x="0" y="8099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99568" tIns="99568" rIns="99568" bIns="0" spcCol="1270"/>
          <a:lstStyle/>
          <a:p>
            <a:pPr algn="ctr" defTabSz="6223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Nhũ</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ngọc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động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giăng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đầy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núi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sàn</a:t>
            </a:r>
            <a:r>
              <a:rPr lang="en-US" sz="2400" i="1" dirty="0">
                <a:latin typeface="Times New Roman" panose="02020603050405020304" pitchFamily="18" charset="0"/>
                <a:cs typeface="Times New Roman" panose="02020603050405020304" pitchFamily="18" charset="0"/>
              </a:rPr>
              <a:t> hang…</a:t>
            </a:r>
            <a:endParaRPr lang="en-US" sz="2400" dirty="0">
              <a:latin typeface="Times New Roman" panose="02020603050405020304" pitchFamily="18" charset="0"/>
              <a:cs typeface="Times New Roman" panose="02020603050405020304" pitchFamily="18" charset="0"/>
            </a:endParaRPr>
          </a:p>
        </p:txBody>
      </p:sp>
      <p:sp>
        <p:nvSpPr>
          <p:cNvPr id="21" name="Rounded Rectangle 20"/>
          <p:cNvSpPr/>
          <p:nvPr/>
        </p:nvSpPr>
        <p:spPr>
          <a:xfrm>
            <a:off x="8237471" y="2041698"/>
            <a:ext cx="2957001" cy="2239057"/>
          </a:xfrm>
          <a:prstGeom prst="roundRect">
            <a:avLst/>
          </a:prstGeom>
          <a:blipFill>
            <a:blip r:embed="rId5"/>
            <a:srcRect/>
            <a:stretch>
              <a:fillRect l="-11000" r="-11000"/>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eform 21"/>
          <p:cNvSpPr/>
          <p:nvPr/>
        </p:nvSpPr>
        <p:spPr>
          <a:xfrm>
            <a:off x="8237538" y="4281488"/>
            <a:ext cx="2957512" cy="1204912"/>
          </a:xfrm>
          <a:custGeom>
            <a:avLst/>
            <a:gdLst>
              <a:gd name="connsiteX0" fmla="*/ 0 w 2183093"/>
              <a:gd name="connsiteY0" fmla="*/ 0 h 809927"/>
              <a:gd name="connsiteX1" fmla="*/ 2183093 w 2183093"/>
              <a:gd name="connsiteY1" fmla="*/ 0 h 809927"/>
              <a:gd name="connsiteX2" fmla="*/ 2183093 w 2183093"/>
              <a:gd name="connsiteY2" fmla="*/ 809927 h 809927"/>
              <a:gd name="connsiteX3" fmla="*/ 0 w 2183093"/>
              <a:gd name="connsiteY3" fmla="*/ 809927 h 809927"/>
              <a:gd name="connsiteX4" fmla="*/ 0 w 2183093"/>
              <a:gd name="connsiteY4" fmla="*/ 0 h 80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93" h="809927">
                <a:moveTo>
                  <a:pt x="0" y="0"/>
                </a:moveTo>
                <a:lnTo>
                  <a:pt x="2183093" y="0"/>
                </a:lnTo>
                <a:lnTo>
                  <a:pt x="2183093" y="809927"/>
                </a:lnTo>
                <a:lnTo>
                  <a:pt x="0" y="8099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99568" tIns="99568" rIns="99568" bIns="0" spcCol="1270"/>
          <a:lstStyle/>
          <a:p>
            <a:pPr algn="ctr" defTabSz="622300" fontAlgn="auto">
              <a:lnSpc>
                <a:spcPct val="90000"/>
              </a:lnSpc>
              <a:spcAft>
                <a:spcPct val="35000"/>
              </a:spcAft>
              <a:defRPr/>
            </a:pPr>
            <a:r>
              <a:rPr lang="en-US" sz="2400" i="1" dirty="0" err="1">
                <a:latin typeface="Times New Roman" panose="02020603050405020304" pitchFamily="18" charset="0"/>
                <a:cs typeface="Times New Roman" panose="02020603050405020304" pitchFamily="18" charset="0"/>
              </a:rPr>
              <a:t>Mỗi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xen-ti-mét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kia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phải</a:t>
            </a:r>
            <a:r>
              <a:rPr lang="en-US" sz="2400" i="1" dirty="0">
                <a:latin typeface="Times New Roman" panose="02020603050405020304" pitchFamily="18" charset="0"/>
                <a:cs typeface="Times New Roman" panose="02020603050405020304" pitchFamily="18" charset="0"/>
              </a:rPr>
              <a:t> qua </a:t>
            </a:r>
            <a:r>
              <a:rPr lang="en-US" sz="2400" i="1" dirty="0" err="1">
                <a:latin typeface="Times New Roman" panose="02020603050405020304" pitchFamily="18" charset="0"/>
                <a:cs typeface="Times New Roman" panose="02020603050405020304" pitchFamily="18" charset="0"/>
              </a:rPr>
              <a:t>cả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triệu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mòn</a:t>
            </a:r>
            <a:r>
              <a:rPr lang="en-US" sz="2400" i="1" dirty="0">
                <a:latin typeface="Times New Roman" panose="02020603050405020304" pitchFamily="18" charset="0"/>
                <a:cs typeface="Times New Roman" panose="02020603050405020304" pitchFamily="18" charset="0"/>
              </a:rPr>
              <a:t> hay </a:t>
            </a:r>
            <a:r>
              <a:rPr lang="en-US" sz="2400" i="1" dirty="0" err="1">
                <a:latin typeface="Times New Roman" panose="02020603050405020304" pitchFamily="18" charset="0"/>
                <a:cs typeface="Times New Roman" panose="02020603050405020304" pitchFamily="18" charset="0"/>
              </a:rPr>
              <a:t>bồi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nên</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p:bldP spid="20" grpId="0"/>
      <p:bldP spid="2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3"/>
          <p:cNvSpPr>
            <a:spLocks noChangeArrowheads="1"/>
          </p:cNvSpPr>
          <p:nvPr/>
        </p:nvSpPr>
        <p:spPr bwMode="auto">
          <a:xfrm>
            <a:off x="298450" y="292100"/>
            <a:ext cx="3611563" cy="522288"/>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5" name="Rectangle 4"/>
          <p:cNvSpPr>
            <a:spLocks noChangeArrowheads="1"/>
          </p:cNvSpPr>
          <p:nvPr/>
        </p:nvSpPr>
        <p:spPr bwMode="auto">
          <a:xfrm>
            <a:off x="298450" y="814388"/>
            <a:ext cx="5722938" cy="523875"/>
          </a:xfrm>
          <a:prstGeom prst="rect">
            <a:avLst/>
          </a:prstGeom>
          <a:noFill/>
          <a:ln w="9525">
            <a:noFill/>
            <a:miter lim="800000"/>
            <a:headEnd/>
            <a:tailEnd/>
          </a:ln>
        </p:spPr>
        <p:txBody>
          <a:bodyPr wrap="none">
            <a:spAutoFit/>
          </a:bodyPr>
          <a:lstStyle/>
          <a:p>
            <a:pPr algn="just"/>
            <a:r>
              <a:rPr lang="nl-NL" sz="2800" b="1" i="1">
                <a:solidFill>
                  <a:srgbClr val="000000"/>
                </a:solidFill>
                <a:latin typeface="Times New Roman" pitchFamily="18" charset="0"/>
                <a:cs typeface="Times New Roman" pitchFamily="18" charset="0"/>
              </a:rPr>
              <a:t>a. </a:t>
            </a:r>
            <a:r>
              <a:rPr lang="nl-NL" sz="2800" b="1">
                <a:solidFill>
                  <a:srgbClr val="000000"/>
                </a:solidFill>
                <a:latin typeface="Times New Roman" pitchFamily="18" charset="0"/>
                <a:cs typeface="Times New Roman" pitchFamily="18" charset="0"/>
              </a:rPr>
              <a:t>Sự kiến tạo kì thú của thiên nhiên</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319088" y="1338263"/>
            <a:ext cx="3346450" cy="523875"/>
          </a:xfrm>
          <a:prstGeom prst="rect">
            <a:avLst/>
          </a:prstGeom>
          <a:noFill/>
          <a:ln w="9525">
            <a:noFill/>
            <a:miter lim="800000"/>
            <a:headEnd/>
            <a:tailEnd/>
          </a:ln>
        </p:spPr>
        <p:txBody>
          <a:bodyPr wrap="none">
            <a:spAutoFit/>
          </a:bodyPr>
          <a:lstStyle/>
          <a:p>
            <a:pPr>
              <a:spcAft>
                <a:spcPts val="1200"/>
              </a:spcAft>
            </a:pPr>
            <a:r>
              <a:rPr lang="en-US" sz="2800" b="1">
                <a:latin typeface="Times New Roman" pitchFamily="18" charset="0"/>
                <a:cs typeface="Calibri" pitchFamily="34" charset="0"/>
              </a:rPr>
              <a:t>b.</a:t>
            </a:r>
            <a:r>
              <a:rPr lang="vi-VN" sz="2800" b="1">
                <a:latin typeface="Times New Roman" pitchFamily="18" charset="0"/>
                <a:cs typeface="Calibri" pitchFamily="34" charset="0"/>
              </a:rPr>
              <a:t> Sự “sống” của đá:</a:t>
            </a:r>
            <a:endParaRPr lang="en-US" sz="2800">
              <a:latin typeface="Times New Roman" pitchFamily="18" charset="0"/>
              <a:cs typeface="Calibri" pitchFamily="34" charset="0"/>
            </a:endParaRPr>
          </a:p>
        </p:txBody>
      </p:sp>
      <p:grpSp>
        <p:nvGrpSpPr>
          <p:cNvPr id="42" name="Group 41"/>
          <p:cNvGrpSpPr>
            <a:grpSpLocks/>
          </p:cNvGrpSpPr>
          <p:nvPr/>
        </p:nvGrpSpPr>
        <p:grpSpPr bwMode="auto">
          <a:xfrm>
            <a:off x="862013" y="1954213"/>
            <a:ext cx="5426075" cy="4008437"/>
            <a:chOff x="3185653" y="1338368"/>
            <a:chExt cx="6405613" cy="3932159"/>
          </a:xfrm>
        </p:grpSpPr>
        <p:sp>
          <p:nvSpPr>
            <p:cNvPr id="13" name="Rectangle 12"/>
            <p:cNvSpPr/>
            <p:nvPr/>
          </p:nvSpPr>
          <p:spPr>
            <a:xfrm>
              <a:off x="3185653" y="1338368"/>
              <a:ext cx="3932159" cy="3932159"/>
            </a:xfrm>
            <a:prstGeom prst="rect">
              <a:avLst/>
            </a:prstGeom>
            <a:blipFill>
              <a:blip r:embed="rId2"/>
              <a:srcRect/>
              <a:stretch>
                <a:fillRect l="-25000" r="-2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14"/>
            <p:cNvSpPr/>
            <p:nvPr/>
          </p:nvSpPr>
          <p:spPr>
            <a:xfrm>
              <a:off x="7200514" y="1338368"/>
              <a:ext cx="2390752" cy="2390752"/>
            </a:xfrm>
            <a:prstGeom prst="rect">
              <a:avLst/>
            </a:prstGeom>
            <a:blipFill>
              <a:blip r:embed="rId3"/>
              <a:srcRect/>
              <a:stretch>
                <a:fillRect l="-25000" r="-2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8132435" y="3811696"/>
              <a:ext cx="1458831" cy="1458831"/>
            </a:xfrm>
            <a:prstGeom prst="rect">
              <a:avLst/>
            </a:prstGeom>
            <a:blipFill>
              <a:blip r:embed="rId4"/>
              <a:srcRect/>
              <a:stretch>
                <a:fillRect l="-25000" r="-2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Rectangle 21"/>
            <p:cNvSpPr/>
            <p:nvPr/>
          </p:nvSpPr>
          <p:spPr>
            <a:xfrm>
              <a:off x="7200514" y="4421180"/>
              <a:ext cx="849346" cy="849346"/>
            </a:xfrm>
            <a:prstGeom prst="rect">
              <a:avLst/>
            </a:prstGeom>
            <a:blipFill>
              <a:blip r:embed="rId5"/>
              <a:srcRect/>
              <a:stretch>
                <a:fillRect l="-23000" r="-23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Rectangle 26"/>
            <p:cNvSpPr/>
            <p:nvPr/>
          </p:nvSpPr>
          <p:spPr>
            <a:xfrm>
              <a:off x="7199937" y="3811346"/>
              <a:ext cx="850833" cy="52325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9" name="Freeform 28"/>
          <p:cNvSpPr/>
          <p:nvPr/>
        </p:nvSpPr>
        <p:spPr>
          <a:xfrm>
            <a:off x="8677275"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32" name="Freeform 31"/>
          <p:cNvSpPr/>
          <p:nvPr/>
        </p:nvSpPr>
        <p:spPr>
          <a:xfrm>
            <a:off x="8934450" y="5270500"/>
            <a:ext cx="90488"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36" name="Freeform 35"/>
          <p:cNvSpPr/>
          <p:nvPr/>
        </p:nvSpPr>
        <p:spPr>
          <a:xfrm>
            <a:off x="9244013"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44" name="Rectangle 43"/>
          <p:cNvSpPr/>
          <p:nvPr/>
        </p:nvSpPr>
        <p:spPr>
          <a:xfrm>
            <a:off x="6457207" y="1953492"/>
            <a:ext cx="4955284" cy="3970318"/>
          </a:xfrm>
          <a:prstGeom prst="rect">
            <a:avLst/>
          </a:prstGeom>
          <a:solidFill>
            <a:schemeClr val="accent2">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lgn="just" fontAlgn="auto">
              <a:spcBef>
                <a:spcPts val="0"/>
              </a:spcBef>
              <a:spcAft>
                <a:spcPts val="0"/>
              </a:spcAft>
              <a:defRPr/>
            </a:pPr>
            <a:r>
              <a:rPr lang="nl-NL" sz="2800" dirty="0">
                <a:latin typeface="Times New Roman" panose="02020603050405020304" pitchFamily="18" charset="0"/>
                <a:ea typeface="Times New Roman" panose="02020603050405020304" pitchFamily="18" charset="0"/>
                <a:cs typeface="+mn-cs"/>
              </a:rPr>
              <a:t>Hang Én tuyệt đẹp, </a:t>
            </a:r>
            <a:r>
              <a:rPr lang="nl-NL" sz="2800" b="1" dirty="0">
                <a:latin typeface="Times New Roman" panose="02020603050405020304" pitchFamily="18" charset="0"/>
                <a:ea typeface="Times New Roman" panose="02020603050405020304" pitchFamily="18" charset="0"/>
                <a:cs typeface="+mn-cs"/>
              </a:rPr>
              <a:t>đá</a:t>
            </a:r>
            <a:r>
              <a:rPr lang="nl-NL" sz="2800" dirty="0">
                <a:latin typeface="Times New Roman" panose="02020603050405020304" pitchFamily="18" charset="0"/>
                <a:ea typeface="Times New Roman" panose="02020603050405020304" pitchFamily="18" charset="0"/>
                <a:cs typeface="+mn-cs"/>
              </a:rPr>
              <a:t>  vốn là vật </a:t>
            </a:r>
            <a:r>
              <a:rPr lang="nl-NL" sz="2800" b="1" dirty="0">
                <a:latin typeface="Times New Roman" panose="02020603050405020304" pitchFamily="18" charset="0"/>
                <a:ea typeface="Times New Roman" panose="02020603050405020304" pitchFamily="18" charset="0"/>
                <a:cs typeface="+mn-cs"/>
              </a:rPr>
              <a:t>vô tri</a:t>
            </a:r>
            <a:r>
              <a:rPr lang="nl-NL" sz="2800" dirty="0">
                <a:latin typeface="Times New Roman" panose="02020603050405020304" pitchFamily="18" charset="0"/>
                <a:ea typeface="Times New Roman" panose="02020603050405020304" pitchFamily="18" charset="0"/>
                <a:cs typeface="+mn-cs"/>
              </a:rPr>
              <a:t> nhưng đều </a:t>
            </a:r>
            <a:r>
              <a:rPr lang="nl-NL" sz="2800" b="1" dirty="0">
                <a:latin typeface="Times New Roman" panose="02020603050405020304" pitchFamily="18" charset="0"/>
                <a:ea typeface="Times New Roman" panose="02020603050405020304" pitchFamily="18" charset="0"/>
                <a:cs typeface="+mn-cs"/>
              </a:rPr>
              <a:t>có sự sống, sinh thành, biến hóa</a:t>
            </a:r>
            <a:r>
              <a:rPr lang="nl-NL" sz="2800" dirty="0">
                <a:latin typeface="Times New Roman" panose="02020603050405020304" pitchFamily="18" charset="0"/>
                <a:ea typeface="Times New Roman" panose="02020603050405020304" pitchFamily="18" charset="0"/>
                <a:cs typeface="+mn-cs"/>
              </a:rPr>
              <a:t> qua chiều dài của lịch sử địa chất. Qua cách miêu tả, thiên nhiên trở nên có </a:t>
            </a:r>
            <a:r>
              <a:rPr lang="nl-NL" sz="2800" b="1" dirty="0">
                <a:latin typeface="Times New Roman" panose="02020603050405020304" pitchFamily="18" charset="0"/>
                <a:ea typeface="Times New Roman" panose="02020603050405020304" pitchFamily="18" charset="0"/>
                <a:cs typeface="+mn-cs"/>
              </a:rPr>
              <a:t>hồn, thân thiết, gần gũi</a:t>
            </a:r>
            <a:r>
              <a:rPr lang="nl-NL" sz="2800" dirty="0">
                <a:latin typeface="Times New Roman" panose="02020603050405020304" pitchFamily="18" charset="0"/>
                <a:ea typeface="Times New Roman" panose="02020603050405020304" pitchFamily="18" charset="0"/>
                <a:cs typeface="+mn-cs"/>
              </a:rPr>
              <a:t> với con người, giúp con người hiểu được chiều sâu của lịch sử, cội nguồn của sự sống trên hành tinh.</a:t>
            </a:r>
            <a:endParaRPr lang="en-US" sz="2800" dirty="0">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1000"/>
                                        <p:tgtEl>
                                          <p:spTgt spid="42"/>
                                        </p:tgtEl>
                                      </p:cBhvr>
                                    </p:animEffect>
                                    <p:anim calcmode="lin" valueType="num">
                                      <p:cBhvr>
                                        <p:cTn id="22" dur="1000" fill="hold"/>
                                        <p:tgtEl>
                                          <p:spTgt spid="42"/>
                                        </p:tgtEl>
                                        <p:attrNameLst>
                                          <p:attrName>ppt_x</p:attrName>
                                        </p:attrNameLst>
                                      </p:cBhvr>
                                      <p:tavLst>
                                        <p:tav tm="0">
                                          <p:val>
                                            <p:strVal val="#ppt_x"/>
                                          </p:val>
                                        </p:tav>
                                        <p:tav tm="100000">
                                          <p:val>
                                            <p:strVal val="#ppt_x"/>
                                          </p:val>
                                        </p:tav>
                                      </p:tavLst>
                                    </p:anim>
                                    <p:anim calcmode="lin" valueType="num">
                                      <p:cBhvr>
                                        <p:cTn id="2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1000" fill="hold"/>
                                        <p:tgtEl>
                                          <p:spTgt spid="44"/>
                                        </p:tgtEl>
                                        <p:attrNameLst>
                                          <p:attrName>ppt_x</p:attrName>
                                        </p:attrNameLst>
                                      </p:cBhvr>
                                      <p:tavLst>
                                        <p:tav tm="0">
                                          <p:val>
                                            <p:strVal val="#ppt_x"/>
                                          </p:val>
                                        </p:tav>
                                        <p:tav tm="100000">
                                          <p:val>
                                            <p:strVal val="#ppt_x"/>
                                          </p:val>
                                        </p:tav>
                                      </p:tavLst>
                                    </p:anim>
                                    <p:anim calcmode="lin" valueType="num">
                                      <p:cBhvr>
                                        <p:cTn id="3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3"/>
          <p:cNvSpPr>
            <a:spLocks noChangeArrowheads="1"/>
          </p:cNvSpPr>
          <p:nvPr/>
        </p:nvSpPr>
        <p:spPr bwMode="auto">
          <a:xfrm>
            <a:off x="298450" y="292100"/>
            <a:ext cx="3611563" cy="522288"/>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29" name="Freeform 28"/>
          <p:cNvSpPr/>
          <p:nvPr/>
        </p:nvSpPr>
        <p:spPr>
          <a:xfrm>
            <a:off x="8677275"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2" name="Freeform 31"/>
          <p:cNvSpPr/>
          <p:nvPr/>
        </p:nvSpPr>
        <p:spPr>
          <a:xfrm>
            <a:off x="8934450" y="5270500"/>
            <a:ext cx="90488"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6" name="Freeform 35"/>
          <p:cNvSpPr/>
          <p:nvPr/>
        </p:nvSpPr>
        <p:spPr>
          <a:xfrm>
            <a:off x="9244013"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99333" name="Rectangle 1"/>
          <p:cNvSpPr>
            <a:spLocks noChangeArrowheads="1"/>
          </p:cNvSpPr>
          <p:nvPr/>
        </p:nvSpPr>
        <p:spPr bwMode="auto">
          <a:xfrm>
            <a:off x="298450" y="814388"/>
            <a:ext cx="7505700" cy="523875"/>
          </a:xfrm>
          <a:prstGeom prst="rect">
            <a:avLst/>
          </a:prstGeom>
          <a:noFill/>
          <a:ln w="9525">
            <a:noFill/>
            <a:miter lim="800000"/>
            <a:headEnd/>
            <a:tailEnd/>
          </a:ln>
        </p:spPr>
        <p:txBody>
          <a:bodyPr wrap="none">
            <a:spAutoFit/>
          </a:bodyPr>
          <a:lstStyle/>
          <a:p>
            <a:pPr>
              <a:spcAft>
                <a:spcPts val="1200"/>
              </a:spcAft>
            </a:pPr>
            <a:r>
              <a:rPr lang="en-US" sz="2800" b="1">
                <a:latin typeface="Times New Roman" pitchFamily="18" charset="0"/>
                <a:cs typeface="Calibri" pitchFamily="34" charset="0"/>
              </a:rPr>
              <a:t>c.</a:t>
            </a:r>
            <a:r>
              <a:rPr lang="vi-VN" sz="2800" b="1">
                <a:latin typeface="Times New Roman" pitchFamily="18" charset="0"/>
                <a:cs typeface="Calibri" pitchFamily="34" charset="0"/>
              </a:rPr>
              <a:t> Cuộc sống của loài én chưa biết sợ con người:</a:t>
            </a:r>
            <a:endParaRPr lang="en-US" sz="2800">
              <a:latin typeface="Times New Roman" pitchFamily="18" charset="0"/>
              <a:cs typeface="Calibri" pitchFamily="34" charset="0"/>
            </a:endParaRPr>
          </a:p>
        </p:txBody>
      </p:sp>
      <p:sp>
        <p:nvSpPr>
          <p:cNvPr id="7" name="Rectangle 6"/>
          <p:cNvSpPr/>
          <p:nvPr/>
        </p:nvSpPr>
        <p:spPr>
          <a:xfrm>
            <a:off x="7347956" y="4104958"/>
            <a:ext cx="4461163" cy="21474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r>
              <a:rPr lang="en-US" sz="2800" i="1">
                <a:solidFill>
                  <a:srgbClr val="FFFFFF"/>
                </a:solidFill>
                <a:latin typeface="Times New Roman" pitchFamily="18" charset="0"/>
                <a:cs typeface="Times New Roman" pitchFamily="18" charset="0"/>
              </a:rPr>
              <a:t>Én xuống kiếm ăn, gãy cánh</a:t>
            </a:r>
            <a:r>
              <a:rPr lang="en-US" sz="2800" i="1" u="sng">
                <a:solidFill>
                  <a:srgbClr val="FFFFFF"/>
                </a:solidFill>
                <a:latin typeface="Times New Roman" pitchFamily="18" charset="0"/>
                <a:cs typeface="Times New Roman" pitchFamily="18" charset="0"/>
              </a:rPr>
              <a:t>: ung dung</a:t>
            </a:r>
            <a:r>
              <a:rPr lang="en-US" sz="2800" i="1">
                <a:solidFill>
                  <a:srgbClr val="FFFFFF"/>
                </a:solidFill>
                <a:latin typeface="Times New Roman" pitchFamily="18" charset="0"/>
                <a:cs typeface="Times New Roman" pitchFamily="18" charset="0"/>
              </a:rPr>
              <a:t> mổ cơm trong tay con người, </a:t>
            </a:r>
            <a:r>
              <a:rPr lang="en-US" sz="2800" i="1" u="sng">
                <a:solidFill>
                  <a:srgbClr val="FFFFFF"/>
                </a:solidFill>
                <a:latin typeface="Times New Roman" pitchFamily="18" charset="0"/>
                <a:cs typeface="Times New Roman" pitchFamily="18" charset="0"/>
              </a:rPr>
              <a:t>thản nhiên</a:t>
            </a:r>
            <a:r>
              <a:rPr lang="en-US" sz="2800" i="1">
                <a:solidFill>
                  <a:srgbClr val="FFFFFF"/>
                </a:solidFill>
                <a:latin typeface="Times New Roman" pitchFamily="18" charset="0"/>
                <a:cs typeface="Times New Roman" pitchFamily="18" charset="0"/>
              </a:rPr>
              <a:t> đi quanh lều...</a:t>
            </a:r>
            <a:endParaRPr lang="en-US" sz="2800">
              <a:solidFill>
                <a:srgbClr val="FFFFFF"/>
              </a:solidFill>
              <a:latin typeface="Times New Roman" pitchFamily="18" charset="0"/>
              <a:cs typeface="Times New Roman" pitchFamily="18" charset="0"/>
            </a:endParaRPr>
          </a:p>
        </p:txBody>
      </p:sp>
      <p:sp>
        <p:nvSpPr>
          <p:cNvPr id="19" name="Rectangle 18"/>
          <p:cNvSpPr/>
          <p:nvPr/>
        </p:nvSpPr>
        <p:spPr>
          <a:xfrm>
            <a:off x="7347956" y="1708275"/>
            <a:ext cx="4461163" cy="21474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r>
              <a:rPr lang="en-US" sz="3200" i="1">
                <a:solidFill>
                  <a:srgbClr val="FFFFFF"/>
                </a:solidFill>
                <a:latin typeface="Times New Roman" pitchFamily="18" charset="0"/>
                <a:cs typeface="Times New Roman" pitchFamily="18" charset="0"/>
              </a:rPr>
              <a:t>Bốn bên </a:t>
            </a:r>
            <a:r>
              <a:rPr lang="en-US" sz="3200" i="1" u="sng">
                <a:solidFill>
                  <a:srgbClr val="FFFFFF"/>
                </a:solidFill>
                <a:latin typeface="Times New Roman" pitchFamily="18" charset="0"/>
                <a:cs typeface="Times New Roman" pitchFamily="18" charset="0"/>
              </a:rPr>
              <a:t>dày đặc</a:t>
            </a:r>
            <a:r>
              <a:rPr lang="en-US" sz="3200" i="1">
                <a:solidFill>
                  <a:srgbClr val="FFFFFF"/>
                </a:solidFill>
                <a:latin typeface="Times New Roman" pitchFamily="18" charset="0"/>
                <a:cs typeface="Times New Roman" pitchFamily="18" charset="0"/>
              </a:rPr>
              <a:t> én.</a:t>
            </a:r>
            <a:endParaRPr lang="en-US" sz="3200">
              <a:solidFill>
                <a:srgbClr val="FFFFFF"/>
              </a:solidFill>
              <a:latin typeface="Times New Roman" pitchFamily="18" charset="0"/>
              <a:cs typeface="Times New Roman" pitchFamily="18" charset="0"/>
            </a:endParaRPr>
          </a:p>
        </p:txBody>
      </p:sp>
      <p:sp>
        <p:nvSpPr>
          <p:cNvPr id="20" name="Rectangle 19"/>
          <p:cNvSpPr/>
          <p:nvPr/>
        </p:nvSpPr>
        <p:spPr>
          <a:xfrm>
            <a:off x="504546" y="1681345"/>
            <a:ext cx="4461163" cy="21474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r>
              <a:rPr lang="en-US" sz="2800" i="1">
                <a:solidFill>
                  <a:srgbClr val="FFFFFF"/>
                </a:solidFill>
                <a:latin typeface="Times New Roman" pitchFamily="18" charset="0"/>
                <a:cs typeface="Times New Roman" pitchFamily="18" charset="0"/>
              </a:rPr>
              <a:t>Hồn nhiên cư ngụ và chưa biết sợ con người.</a:t>
            </a:r>
            <a:endParaRPr lang="en-US" sz="2800">
              <a:solidFill>
                <a:srgbClr val="FFFFFF"/>
              </a:solidFill>
              <a:latin typeface="Times New Roman" pitchFamily="18" charset="0"/>
              <a:cs typeface="Times New Roman" pitchFamily="18" charset="0"/>
            </a:endParaRPr>
          </a:p>
        </p:txBody>
      </p:sp>
      <p:sp>
        <p:nvSpPr>
          <p:cNvPr id="21" name="Rectangle 20"/>
          <p:cNvSpPr/>
          <p:nvPr/>
        </p:nvSpPr>
        <p:spPr>
          <a:xfrm>
            <a:off x="504547" y="4225637"/>
            <a:ext cx="4461163" cy="21474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r>
              <a:rPr lang="en-US" sz="2800" i="1">
                <a:solidFill>
                  <a:srgbClr val="FFFFFF"/>
                </a:solidFill>
                <a:latin typeface="Times New Roman" pitchFamily="18" charset="0"/>
                <a:cs typeface="Times New Roman" pitchFamily="18" charset="0"/>
              </a:rPr>
              <a:t>Én bố mẹ </a:t>
            </a:r>
            <a:r>
              <a:rPr lang="en-US" sz="2800" i="1" u="sng">
                <a:solidFill>
                  <a:srgbClr val="FFFFFF"/>
                </a:solidFill>
                <a:latin typeface="Times New Roman" pitchFamily="18" charset="0"/>
                <a:cs typeface="Times New Roman" pitchFamily="18" charset="0"/>
              </a:rPr>
              <a:t>tấp nập</a:t>
            </a:r>
            <a:r>
              <a:rPr lang="en-US" sz="2800" i="1">
                <a:solidFill>
                  <a:srgbClr val="FFFFFF"/>
                </a:solidFill>
                <a:latin typeface="Times New Roman" pitchFamily="18" charset="0"/>
                <a:cs typeface="Times New Roman" pitchFamily="18" charset="0"/>
              </a:rPr>
              <a:t> đi, về, mải mớm mồi cho con; én anh chị </a:t>
            </a:r>
            <a:r>
              <a:rPr lang="en-US" sz="2800" i="1" u="sng">
                <a:solidFill>
                  <a:srgbClr val="FFFFFF"/>
                </a:solidFill>
                <a:latin typeface="Times New Roman" pitchFamily="18" charset="0"/>
                <a:cs typeface="Times New Roman" pitchFamily="18" charset="0"/>
              </a:rPr>
              <a:t>rập rờn</a:t>
            </a:r>
            <a:r>
              <a:rPr lang="en-US" sz="2800" i="1">
                <a:solidFill>
                  <a:srgbClr val="FFFFFF"/>
                </a:solidFill>
                <a:latin typeface="Times New Roman" pitchFamily="18" charset="0"/>
                <a:cs typeface="Times New Roman" pitchFamily="18" charset="0"/>
              </a:rPr>
              <a:t> bay đôi; én con </a:t>
            </a:r>
            <a:r>
              <a:rPr lang="en-US" sz="2800" i="1" u="sng">
                <a:solidFill>
                  <a:srgbClr val="FFFFFF"/>
                </a:solidFill>
                <a:latin typeface="Times New Roman" pitchFamily="18" charset="0"/>
                <a:cs typeface="Times New Roman" pitchFamily="18" charset="0"/>
              </a:rPr>
              <a:t>chấp chới</a:t>
            </a:r>
            <a:r>
              <a:rPr lang="en-US" sz="2800" i="1">
                <a:solidFill>
                  <a:srgbClr val="FFFFFF"/>
                </a:solidFill>
                <a:latin typeface="Times New Roman" pitchFamily="18" charset="0"/>
                <a:cs typeface="Times New Roman" pitchFamily="18" charset="0"/>
              </a:rPr>
              <a:t> vỗ cánh; én thiếu niên ngủ nướng.</a:t>
            </a:r>
            <a:endParaRPr lang="en-US" sz="2800">
              <a:solidFill>
                <a:srgbClr val="FFFFFF"/>
              </a:solidFill>
              <a:latin typeface="Times New Roman" pitchFamily="18" charset="0"/>
              <a:cs typeface="Times New Roman" pitchFamily="18" charset="0"/>
            </a:endParaRPr>
          </a:p>
        </p:txBody>
      </p:sp>
      <p:pic>
        <p:nvPicPr>
          <p:cNvPr id="23" name="Picture 22"/>
          <p:cNvPicPr>
            <a:picLocks noChangeAspect="1"/>
          </p:cNvPicPr>
          <p:nvPr/>
        </p:nvPicPr>
        <p:blipFill>
          <a:blip r:embed="rId2"/>
          <a:stretch>
            <a:fillRect/>
          </a:stretch>
        </p:blipFill>
        <p:spPr>
          <a:xfrm>
            <a:off x="4184550" y="2542936"/>
            <a:ext cx="3618903" cy="2100758"/>
          </a:xfrm>
          <a:prstGeom prst="ellipse">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1746" name="Rectangle 5"/>
          <p:cNvSpPr>
            <a:spLocks noChangeArrowheads="1"/>
          </p:cNvSpPr>
          <p:nvPr/>
        </p:nvSpPr>
        <p:spPr bwMode="auto">
          <a:xfrm>
            <a:off x="2395538" y="125413"/>
            <a:ext cx="8602662" cy="522287"/>
          </a:xfrm>
          <a:prstGeom prst="rect">
            <a:avLst/>
          </a:prstGeom>
          <a:noFill/>
          <a:ln w="9525">
            <a:noFill/>
            <a:miter lim="800000"/>
            <a:headEnd/>
            <a:tailEnd/>
          </a:ln>
        </p:spPr>
        <p:txBody>
          <a:bodyPr>
            <a:spAutoFit/>
          </a:bodyPr>
          <a:lstStyle/>
          <a:p>
            <a:pPr algn="ctr">
              <a:tabLst>
                <a:tab pos="4594225" algn="l"/>
              </a:tabLst>
            </a:pPr>
            <a:r>
              <a:rPr lang="de-DE" sz="2800" b="1">
                <a:solidFill>
                  <a:srgbClr val="C00000"/>
                </a:solidFill>
                <a:latin typeface="Times New Roman" pitchFamily="18" charset="0"/>
                <a:cs typeface="Times New Roman" pitchFamily="18" charset="0"/>
              </a:rPr>
              <a:t>GIỚI THIỆU BÀI HỌC VÀ TRI THỨC NGỮ VĂN </a:t>
            </a:r>
            <a:endParaRPr lang="en-US" sz="2800">
              <a:solidFill>
                <a:srgbClr val="000000"/>
              </a:solidFill>
              <a:latin typeface="Times New Roman" pitchFamily="18" charset="0"/>
              <a:cs typeface="Times New Roman" pitchFamily="18" charset="0"/>
            </a:endParaRPr>
          </a:p>
        </p:txBody>
      </p:sp>
      <p:sp>
        <p:nvSpPr>
          <p:cNvPr id="31747" name="Rectangle 1"/>
          <p:cNvSpPr>
            <a:spLocks noChangeArrowheads="1"/>
          </p:cNvSpPr>
          <p:nvPr/>
        </p:nvSpPr>
        <p:spPr bwMode="auto">
          <a:xfrm>
            <a:off x="2936875" y="647700"/>
            <a:ext cx="7127875" cy="522288"/>
          </a:xfrm>
          <a:prstGeom prst="rect">
            <a:avLst/>
          </a:prstGeom>
          <a:noFill/>
          <a:ln w="9525">
            <a:noFill/>
            <a:miter lim="800000"/>
            <a:headEnd/>
            <a:tailEnd/>
          </a:ln>
        </p:spPr>
        <p:txBody>
          <a:bodyPr wrap="none">
            <a:spAutoFit/>
          </a:bodyPr>
          <a:lstStyle/>
          <a:p>
            <a:pPr algn="ctr">
              <a:lnSpc>
                <a:spcPct val="107000"/>
              </a:lnSpc>
              <a:tabLst>
                <a:tab pos="1385888" algn="l"/>
              </a:tabLst>
            </a:pPr>
            <a:r>
              <a:rPr lang="en-US" sz="2800" b="1">
                <a:solidFill>
                  <a:srgbClr val="203864"/>
                </a:solidFill>
                <a:latin typeface="Times New Roman" pitchFamily="18" charset="0"/>
                <a:ea typeface="MS Mincho" pitchFamily="49" charset="-128"/>
              </a:rPr>
              <a:t>HOẠT ĐỘNG 2: KHÁM PHÁ KIẾN THỨC.</a:t>
            </a:r>
            <a:endParaRPr lang="en-US" sz="2800">
              <a:solidFill>
                <a:srgbClr val="203864"/>
              </a:solidFill>
              <a:latin typeface="Times New Roman" pitchFamily="18" charset="0"/>
              <a:cs typeface="Times New Roman" pitchFamily="18" charset="0"/>
            </a:endParaRPr>
          </a:p>
        </p:txBody>
      </p:sp>
      <p:sp>
        <p:nvSpPr>
          <p:cNvPr id="31748" name="Rectangle 7"/>
          <p:cNvSpPr>
            <a:spLocks noChangeArrowheads="1"/>
          </p:cNvSpPr>
          <p:nvPr/>
        </p:nvSpPr>
        <p:spPr bwMode="auto">
          <a:xfrm>
            <a:off x="809625" y="1169988"/>
            <a:ext cx="3959225"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cs typeface="Times New Roman" pitchFamily="18" charset="0"/>
              </a:rPr>
              <a:t>II. Tìm hiểu chung về kí </a:t>
            </a:r>
            <a:endParaRPr lang="en-US" sz="2800">
              <a:solidFill>
                <a:srgbClr val="000000"/>
              </a:solidFill>
              <a:latin typeface="Times New Roman" pitchFamily="18" charset="0"/>
              <a:cs typeface="Times New Roman" pitchFamily="18" charset="0"/>
            </a:endParaRPr>
          </a:p>
        </p:txBody>
      </p:sp>
      <p:sp>
        <p:nvSpPr>
          <p:cNvPr id="3" name="Right Arrow 2"/>
          <p:cNvSpPr/>
          <p:nvPr/>
        </p:nvSpPr>
        <p:spPr>
          <a:xfrm>
            <a:off x="548639" y="2215579"/>
            <a:ext cx="1750423" cy="3161211"/>
          </a:xfrm>
          <a:prstGeom prst="rightArrow">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latin typeface="Times New Roman" panose="02020603050405020304" pitchFamily="18" charset="0"/>
                <a:cs typeface="Times New Roman" panose="02020603050405020304" pitchFamily="18" charset="0"/>
              </a:rPr>
              <a:t>1. </a:t>
            </a:r>
            <a:r>
              <a:rPr lang="en-US" sz="3600" b="1" dirty="0" err="1">
                <a:latin typeface="Times New Roman" panose="02020603050405020304" pitchFamily="18" charset="0"/>
                <a:cs typeface="Times New Roman" panose="02020603050405020304" pitchFamily="18" charset="0"/>
              </a:rPr>
              <a:t>Kí</a:t>
            </a:r>
            <a:endParaRPr lang="en-US" sz="3600" b="1" dirty="0">
              <a:latin typeface="Times New Roman" panose="02020603050405020304" pitchFamily="18" charset="0"/>
              <a:cs typeface="Times New Roman" panose="02020603050405020304" pitchFamily="18" charset="0"/>
            </a:endParaRPr>
          </a:p>
        </p:txBody>
      </p:sp>
      <p:sp>
        <p:nvSpPr>
          <p:cNvPr id="4" name="Rounded Rectangle 3"/>
          <p:cNvSpPr/>
          <p:nvPr/>
        </p:nvSpPr>
        <p:spPr>
          <a:xfrm>
            <a:off x="2666116" y="1795514"/>
            <a:ext cx="7669665" cy="840129"/>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Kí là tác phẩm văn học chú trọng ghi chép sự thực.</a:t>
            </a:r>
          </a:p>
        </p:txBody>
      </p:sp>
      <p:sp>
        <p:nvSpPr>
          <p:cNvPr id="16" name="Rounded Rectangle 15"/>
          <p:cNvSpPr/>
          <p:nvPr/>
        </p:nvSpPr>
        <p:spPr>
          <a:xfrm>
            <a:off x="2666115" y="2737837"/>
            <a:ext cx="7669665" cy="2367855"/>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Trong kí có</a:t>
            </a:r>
            <a:endParaRPr lang="en-US" sz="2400">
              <a:solidFill>
                <a:srgbClr val="000000"/>
              </a:solidFill>
              <a:latin typeface="Times New Roman" pitchFamily="18" charset="0"/>
              <a:cs typeface="Times New Roman" pitchFamily="18" charset="0"/>
            </a:endParaRPr>
          </a:p>
          <a:p>
            <a:pPr algn="just">
              <a:tabLst>
                <a:tab pos="88900" algn="l"/>
                <a:tab pos="179388" algn="l"/>
              </a:tabLst>
            </a:pPr>
            <a:r>
              <a:rPr lang="en-US" sz="2800">
                <a:solidFill>
                  <a:srgbClr val="000000"/>
                </a:solidFill>
                <a:latin typeface="Times New Roman" pitchFamily="18" charset="0"/>
                <a:cs typeface="Times New Roman" pitchFamily="18" charset="0"/>
              </a:rPr>
              <a:t>+ kể sự việc, tả người, tả cảnh, cung cấp thông tin và thể hiện cảm xúc, suy nghĩ của người viết. </a:t>
            </a:r>
            <a:endParaRPr lang="en-US" sz="2400">
              <a:solidFill>
                <a:srgbClr val="000000"/>
              </a:solidFill>
              <a:latin typeface="Times New Roman" pitchFamily="18" charset="0"/>
              <a:cs typeface="Times New Roman" pitchFamily="18" charset="0"/>
            </a:endParaRPr>
          </a:p>
          <a:p>
            <a:pPr algn="just">
              <a:tabLst>
                <a:tab pos="88900" algn="l"/>
                <a:tab pos="179388" algn="l"/>
              </a:tabLst>
            </a:pPr>
            <a:r>
              <a:rPr lang="en-US" sz="2800">
                <a:solidFill>
                  <a:srgbClr val="000000"/>
                </a:solidFill>
                <a:latin typeface="Times New Roman" pitchFamily="18" charset="0"/>
                <a:cs typeface="Times New Roman" pitchFamily="18" charset="0"/>
              </a:rPr>
              <a:t>+ Có những tác phẩm nghiêng về kể sự việc, có những tác phẩm nghiêng về thể hiện cảm xúc;</a:t>
            </a:r>
            <a:endParaRPr lang="en-US" sz="2400">
              <a:solidFill>
                <a:srgbClr val="000000"/>
              </a:solidFill>
              <a:latin typeface="Times New Roman" pitchFamily="18" charset="0"/>
              <a:cs typeface="Times New Roman" pitchFamily="18" charset="0"/>
            </a:endParaRPr>
          </a:p>
        </p:txBody>
      </p:sp>
      <p:sp>
        <p:nvSpPr>
          <p:cNvPr id="17" name="Rounded Rectangle 16"/>
          <p:cNvSpPr/>
          <p:nvPr/>
        </p:nvSpPr>
        <p:spPr>
          <a:xfrm>
            <a:off x="2666114" y="5257828"/>
            <a:ext cx="7669665" cy="127360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Ngôi kể thư nhất: với một số thể loại kí, tác giả thường là người trực tiếp tham gia hoặc chứng kiến sự việc.</a:t>
            </a:r>
            <a:endParaRPr lang="en-US" sz="2400">
              <a:solidFill>
                <a:srgbClr val="00000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ChangeArrowheads="1"/>
          </p:cNvSpPr>
          <p:nvPr/>
        </p:nvSpPr>
        <p:spPr bwMode="auto">
          <a:xfrm>
            <a:off x="298450" y="292100"/>
            <a:ext cx="3611563" cy="522288"/>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29" name="Freeform 28"/>
          <p:cNvSpPr/>
          <p:nvPr/>
        </p:nvSpPr>
        <p:spPr>
          <a:xfrm>
            <a:off x="8677275"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2" name="Freeform 31"/>
          <p:cNvSpPr/>
          <p:nvPr/>
        </p:nvSpPr>
        <p:spPr>
          <a:xfrm>
            <a:off x="8934450" y="5270500"/>
            <a:ext cx="90488"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6" name="Freeform 35"/>
          <p:cNvSpPr/>
          <p:nvPr/>
        </p:nvSpPr>
        <p:spPr>
          <a:xfrm>
            <a:off x="9244013"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100357" name="Rectangle 1"/>
          <p:cNvSpPr>
            <a:spLocks noChangeArrowheads="1"/>
          </p:cNvSpPr>
          <p:nvPr/>
        </p:nvSpPr>
        <p:spPr bwMode="auto">
          <a:xfrm>
            <a:off x="298450" y="814388"/>
            <a:ext cx="7505700" cy="523875"/>
          </a:xfrm>
          <a:prstGeom prst="rect">
            <a:avLst/>
          </a:prstGeom>
          <a:noFill/>
          <a:ln w="9525">
            <a:noFill/>
            <a:miter lim="800000"/>
            <a:headEnd/>
            <a:tailEnd/>
          </a:ln>
        </p:spPr>
        <p:txBody>
          <a:bodyPr wrap="none">
            <a:spAutoFit/>
          </a:bodyPr>
          <a:lstStyle/>
          <a:p>
            <a:pPr>
              <a:spcAft>
                <a:spcPts val="1200"/>
              </a:spcAft>
            </a:pPr>
            <a:r>
              <a:rPr lang="en-US" sz="2800" b="1">
                <a:solidFill>
                  <a:srgbClr val="000000"/>
                </a:solidFill>
                <a:latin typeface="Times New Roman" pitchFamily="18" charset="0"/>
                <a:cs typeface="Calibri" pitchFamily="34" charset="0"/>
              </a:rPr>
              <a:t>c.</a:t>
            </a:r>
            <a:r>
              <a:rPr lang="vi-VN" sz="2800" b="1">
                <a:solidFill>
                  <a:srgbClr val="000000"/>
                </a:solidFill>
                <a:latin typeface="Times New Roman" pitchFamily="18" charset="0"/>
                <a:cs typeface="Calibri" pitchFamily="34" charset="0"/>
              </a:rPr>
              <a:t> Cuộc sống của loài én chưa biết sợ con người:</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298450" y="1338263"/>
            <a:ext cx="11214100" cy="3540125"/>
          </a:xfrm>
          <a:prstGeom prst="rect">
            <a:avLst/>
          </a:prstGeom>
          <a:noFill/>
          <a:ln w="9525">
            <a:noFill/>
            <a:miter lim="800000"/>
            <a:headEnd/>
            <a:tailEnd/>
          </a:ln>
        </p:spPr>
        <p:txBody>
          <a:bodyPr>
            <a:spAutoFit/>
          </a:bodyPr>
          <a:lstStyle/>
          <a:p>
            <a:pPr algn="just"/>
            <a:r>
              <a:rPr lang="nl-NL" sz="2800" dirty="0">
                <a:latin typeface="Times New Roman" pitchFamily="18" charset="0"/>
                <a:cs typeface="Times New Roman" pitchFamily="18" charset="0"/>
              </a:rPr>
              <a:t>- </a:t>
            </a:r>
            <a:r>
              <a:rPr lang="nl-NL" sz="2800" b="1" dirty="0">
                <a:latin typeface="Times New Roman" pitchFamily="18" charset="0"/>
                <a:cs typeface="Times New Roman" pitchFamily="18" charset="0"/>
              </a:rPr>
              <a:t>Nhân hóa</a:t>
            </a:r>
            <a:r>
              <a:rPr lang="nl-NL" sz="2800" dirty="0">
                <a:latin typeface="Times New Roman" pitchFamily="18" charset="0"/>
                <a:cs typeface="Times New Roman" pitchFamily="18" charset="0"/>
              </a:rPr>
              <a:t>, cách dùng từ, viết câu thể hiện tình cảm, cảm xúc: Én bố mẹ, én anh chị, én ra ràng, ...</a:t>
            </a:r>
            <a:endParaRPr lang="en-US" sz="2800" dirty="0">
              <a:latin typeface="Times New Roman" pitchFamily="18" charset="0"/>
              <a:cs typeface="Times New Roman" pitchFamily="18" charset="0"/>
            </a:endParaRPr>
          </a:p>
          <a:p>
            <a:pPr algn="just"/>
            <a:r>
              <a:rPr lang="nl-NL" sz="2800" dirty="0">
                <a:latin typeface="Times New Roman" pitchFamily="18" charset="0"/>
                <a:cs typeface="Times New Roman" pitchFamily="18" charset="0"/>
              </a:rPr>
              <a:t>- </a:t>
            </a:r>
            <a:r>
              <a:rPr lang="nl-NL" sz="2800" b="1" dirty="0">
                <a:latin typeface="Times New Roman" pitchFamily="18" charset="0"/>
                <a:cs typeface="Times New Roman" pitchFamily="18" charset="0"/>
              </a:rPr>
              <a:t>Loài én</a:t>
            </a:r>
            <a:r>
              <a:rPr lang="nl-NL" sz="2800" dirty="0">
                <a:latin typeface="Times New Roman" pitchFamily="18" charset="0"/>
                <a:cs typeface="Times New Roman" pitchFamily="18" charset="0"/>
              </a:rPr>
              <a:t> ở đây còn nguyên sự </a:t>
            </a:r>
            <a:r>
              <a:rPr lang="nl-NL" sz="2800" b="1" dirty="0">
                <a:latin typeface="Times New Roman" pitchFamily="18" charset="0"/>
                <a:cs typeface="Times New Roman" pitchFamily="18" charset="0"/>
              </a:rPr>
              <a:t>nguyên sơ</a:t>
            </a:r>
            <a:r>
              <a:rPr lang="nl-NL" sz="2800" dirty="0">
                <a:latin typeface="Times New Roman" pitchFamily="18" charset="0"/>
                <a:cs typeface="Times New Roman" pitchFamily="18" charset="0"/>
              </a:rPr>
              <a:t>, so với những nơi khác đã bị con người không có ý thức tàn phá; </a:t>
            </a:r>
            <a:endParaRPr lang="en-US" sz="2800" dirty="0">
              <a:latin typeface="Times New Roman" pitchFamily="18" charset="0"/>
              <a:cs typeface="Times New Roman" pitchFamily="18" charset="0"/>
            </a:endParaRPr>
          </a:p>
          <a:p>
            <a:pPr algn="just"/>
            <a:r>
              <a:rPr lang="nl-NL" sz="2800" dirty="0">
                <a:latin typeface="Times New Roman" pitchFamily="18" charset="0"/>
                <a:cs typeface="Times New Roman" pitchFamily="18" charset="0"/>
              </a:rPr>
              <a:t>+ Cách tác giả miêu tả cho thấy sự hòa nhập của con người với tự nhiên.</a:t>
            </a:r>
            <a:endParaRPr lang="en-US" sz="2800" dirty="0">
              <a:latin typeface="Times New Roman" pitchFamily="18" charset="0"/>
              <a:cs typeface="Times New Roman" pitchFamily="18" charset="0"/>
            </a:endParaRPr>
          </a:p>
          <a:p>
            <a:pPr algn="just"/>
            <a:r>
              <a:rPr lang="nl-NL" sz="2800" b="1" i="1" dirty="0">
                <a:solidFill>
                  <a:srgbClr val="FF0000"/>
                </a:solidFill>
                <a:latin typeface="Times New Roman" pitchFamily="18" charset="0"/>
                <a:cs typeface="Times New Roman" pitchFamily="18" charset="0"/>
              </a:rPr>
              <a:t>* Cách gọi hang Én: c</a:t>
            </a:r>
            <a:r>
              <a:rPr lang="nl-NL" sz="2800" i="1" dirty="0">
                <a:solidFill>
                  <a:srgbClr val="FF0000"/>
                </a:solidFill>
                <a:latin typeface="Times New Roman" pitchFamily="18" charset="0"/>
                <a:cs typeface="Times New Roman" pitchFamily="18" charset="0"/>
              </a:rPr>
              <a:t>ái tổ được Mẹ Thiên Nhiên ban tặng. </a:t>
            </a:r>
            <a:r>
              <a:rPr lang="nl-NL" sz="2800" dirty="0">
                <a:solidFill>
                  <a:srgbClr val="FF0000"/>
                </a:solidFill>
                <a:latin typeface="Times New Roman" pitchFamily="18" charset="0"/>
                <a:cs typeface="Times New Roman" pitchFamily="18" charset="0"/>
              </a:rPr>
              <a:t>Tác giả muốn bày tỏ thái độ </a:t>
            </a:r>
            <a:r>
              <a:rPr lang="nl-NL" sz="2800" b="1" dirty="0">
                <a:solidFill>
                  <a:srgbClr val="FF0000"/>
                </a:solidFill>
                <a:latin typeface="Times New Roman" pitchFamily="18" charset="0"/>
                <a:cs typeface="Times New Roman" pitchFamily="18" charset="0"/>
              </a:rPr>
              <a:t>ngưỡng vọng, biết ơn, trân trọng sự dồi dào, phong phú, vẻ đẹp của thiên nhiên.</a:t>
            </a: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3"/>
          <p:cNvSpPr>
            <a:spLocks noChangeArrowheads="1"/>
          </p:cNvSpPr>
          <p:nvPr/>
        </p:nvSpPr>
        <p:spPr bwMode="auto">
          <a:xfrm>
            <a:off x="298450" y="292100"/>
            <a:ext cx="3611563" cy="522288"/>
          </a:xfrm>
          <a:prstGeom prst="rect">
            <a:avLst/>
          </a:prstGeom>
          <a:noFill/>
          <a:ln w="9525">
            <a:noFill/>
            <a:miter lim="800000"/>
            <a:headEnd/>
            <a:tailEnd/>
          </a:ln>
        </p:spPr>
        <p:txBody>
          <a:bodyPr wrap="none">
            <a:spAutoFit/>
          </a:bodyPr>
          <a:lstStyle/>
          <a:p>
            <a:r>
              <a:rPr lang="vi-VN" sz="2800" b="1">
                <a:solidFill>
                  <a:srgbClr val="000000"/>
                </a:solidFill>
                <a:latin typeface="Times New Roman" pitchFamily="18" charset="0"/>
                <a:cs typeface="Calibri" pitchFamily="34" charset="0"/>
              </a:rPr>
              <a:t>2. Vẻ đẹp của </a:t>
            </a:r>
            <a:r>
              <a:rPr lang="en-US" sz="2800" b="1">
                <a:solidFill>
                  <a:srgbClr val="000000"/>
                </a:solidFill>
                <a:latin typeface="Times New Roman" pitchFamily="18" charset="0"/>
                <a:cs typeface="Calibri" pitchFamily="34" charset="0"/>
              </a:rPr>
              <a:t>h</a:t>
            </a:r>
            <a:r>
              <a:rPr lang="vi-VN" sz="2800" b="1">
                <a:solidFill>
                  <a:srgbClr val="000000"/>
                </a:solidFill>
                <a:latin typeface="Times New Roman" pitchFamily="18" charset="0"/>
                <a:cs typeface="Calibri" pitchFamily="34" charset="0"/>
              </a:rPr>
              <a:t>ang Én</a:t>
            </a:r>
            <a:endParaRPr lang="en-US" sz="2800">
              <a:solidFill>
                <a:srgbClr val="000000"/>
              </a:solidFill>
              <a:latin typeface="Times New Roman" pitchFamily="18" charset="0"/>
              <a:cs typeface="Calibri" pitchFamily="34" charset="0"/>
            </a:endParaRPr>
          </a:p>
        </p:txBody>
      </p:sp>
      <p:sp>
        <p:nvSpPr>
          <p:cNvPr id="29" name="Freeform 28"/>
          <p:cNvSpPr/>
          <p:nvPr/>
        </p:nvSpPr>
        <p:spPr>
          <a:xfrm>
            <a:off x="8677275"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2" name="Freeform 31"/>
          <p:cNvSpPr/>
          <p:nvPr/>
        </p:nvSpPr>
        <p:spPr>
          <a:xfrm>
            <a:off x="8934450" y="5270500"/>
            <a:ext cx="90488"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6" name="Freeform 35"/>
          <p:cNvSpPr/>
          <p:nvPr/>
        </p:nvSpPr>
        <p:spPr>
          <a:xfrm>
            <a:off x="9244013" y="5270500"/>
            <a:ext cx="88900" cy="295275"/>
          </a:xfrm>
          <a:custGeom>
            <a:avLst/>
            <a:gdLst>
              <a:gd name="connsiteX0" fmla="*/ 0 w 89648"/>
              <a:gd name="connsiteY0" fmla="*/ 0 h 295968"/>
              <a:gd name="connsiteX1" fmla="*/ 89648 w 89648"/>
              <a:gd name="connsiteY1" fmla="*/ 0 h 295968"/>
              <a:gd name="connsiteX2" fmla="*/ 89648 w 89648"/>
              <a:gd name="connsiteY2" fmla="*/ 295968 h 295968"/>
              <a:gd name="connsiteX3" fmla="*/ 0 w 89648"/>
              <a:gd name="connsiteY3" fmla="*/ 295968 h 295968"/>
              <a:gd name="connsiteX4" fmla="*/ 0 w 89648"/>
              <a:gd name="connsiteY4" fmla="*/ 0 h 29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295968">
                <a:moveTo>
                  <a:pt x="0" y="0"/>
                </a:moveTo>
                <a:lnTo>
                  <a:pt x="89648" y="0"/>
                </a:lnTo>
                <a:lnTo>
                  <a:pt x="89648" y="295968"/>
                </a:lnTo>
                <a:lnTo>
                  <a:pt x="0" y="29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5" name="Rectangle 4"/>
          <p:cNvSpPr/>
          <p:nvPr/>
        </p:nvSpPr>
        <p:spPr>
          <a:xfrm>
            <a:off x="298450" y="814388"/>
            <a:ext cx="10944225" cy="5140325"/>
          </a:xfrm>
          <a:prstGeom prst="rect">
            <a:avLst/>
          </a:prstGeom>
        </p:spPr>
        <p:txBody>
          <a:bodyPr>
            <a:spAutoFit/>
          </a:bodyPr>
          <a:lstStyle/>
          <a:p>
            <a:r>
              <a:rPr lang="vi-VN" sz="2800" b="1">
                <a:latin typeface="Times New Roman" pitchFamily="18" charset="0"/>
                <a:cs typeface="Calibri" pitchFamily="34" charset="0"/>
              </a:rPr>
              <a:t>3. Con người với </a:t>
            </a:r>
            <a:r>
              <a:rPr lang="en-US" sz="2800" b="1">
                <a:latin typeface="Times New Roman" pitchFamily="18" charset="0"/>
                <a:cs typeface="Calibri" pitchFamily="34" charset="0"/>
              </a:rPr>
              <a:t>h</a:t>
            </a:r>
            <a:r>
              <a:rPr lang="vi-VN" sz="2800" b="1">
                <a:latin typeface="Times New Roman" pitchFamily="18" charset="0"/>
                <a:cs typeface="Calibri" pitchFamily="34" charset="0"/>
              </a:rPr>
              <a:t>ang Én</a:t>
            </a:r>
            <a:endParaRPr lang="en-US" sz="2800">
              <a:latin typeface="Times New Roman" pitchFamily="18" charset="0"/>
              <a:cs typeface="Calibri" pitchFamily="34" charset="0"/>
            </a:endParaRPr>
          </a:p>
          <a:p>
            <a:pPr>
              <a:spcAft>
                <a:spcPts val="1200"/>
              </a:spcAft>
            </a:pPr>
            <a:r>
              <a:rPr lang="vi-VN" sz="2800">
                <a:latin typeface="Times New Roman" pitchFamily="18" charset="0"/>
                <a:cs typeface="Calibri" pitchFamily="34" charset="0"/>
              </a:rPr>
              <a:t>- Trong lịch sử: Người A-rem ngày trước ở hang Én, trứng chim là nguồn thực phẩm của họ. Khi ra ngoài họ vẫn giữ hội “ăn én”, dấu tích của một thế hệ leo vách đá, trần hang: bàn chân mỏng, ngón dẹt.</a:t>
            </a:r>
            <a:endParaRPr lang="en-US" sz="2800">
              <a:latin typeface="Times New Roman" pitchFamily="18" charset="0"/>
              <a:cs typeface="Calibri" pitchFamily="34" charset="0"/>
            </a:endParaRPr>
          </a:p>
          <a:p>
            <a:pPr>
              <a:spcAft>
                <a:spcPts val="1200"/>
              </a:spcAft>
            </a:pPr>
            <a:r>
              <a:rPr lang="vi-VN" sz="2800">
                <a:latin typeface="Times New Roman" pitchFamily="18" charset="0"/>
                <a:cs typeface="Calibri" pitchFamily="34" charset="0"/>
              </a:rPr>
              <a:t>- Đoàn người hiện tại:</a:t>
            </a:r>
            <a:endParaRPr lang="en-US" sz="2800">
              <a:latin typeface="Times New Roman" pitchFamily="18" charset="0"/>
              <a:cs typeface="Calibri" pitchFamily="34" charset="0"/>
            </a:endParaRPr>
          </a:p>
          <a:p>
            <a:r>
              <a:rPr lang="en-US" sz="2800">
                <a:latin typeface="Times New Roman" pitchFamily="18" charset="0"/>
                <a:cs typeface="Times New Roman" pitchFamily="18" charset="0"/>
              </a:rPr>
              <a:t>+ Đối với nhân vật tôi, là một chuyến hành trình thú vị.</a:t>
            </a:r>
          </a:p>
          <a:p>
            <a:r>
              <a:rPr lang="en-US" sz="2800">
                <a:latin typeface="Times New Roman" pitchFamily="18" charset="0"/>
                <a:cs typeface="Times New Roman" pitchFamily="18" charset="0"/>
              </a:rPr>
              <a:t>+ Sự tương tác với động vật: đàn bướm, chú én ngủ nướng, chú én bị gãy cánh....</a:t>
            </a:r>
          </a:p>
          <a:p>
            <a:r>
              <a:rPr lang="en-US" sz="2800">
                <a:latin typeface="Times New Roman" pitchFamily="18" charset="0"/>
                <a:cs typeface="Times New Roman" pitchFamily="18" charset="0"/>
              </a:rPr>
              <a:t>+ Ai nấy nhoài khỏi lều, chân trần chạy quanh sông rồi ngồi ngay bên bờ cát vực nước rửa mặt, hít căng lồng ngực không khí tinh khiết.</a:t>
            </a:r>
          </a:p>
          <a:p>
            <a:pPr>
              <a:spcAft>
                <a:spcPts val="1200"/>
              </a:spcAft>
            </a:pPr>
            <a:r>
              <a:rPr lang="vi-VN" sz="2800">
                <a:latin typeface="Times New Roman" pitchFamily="18" charset="0"/>
                <a:cs typeface="Calibri" pitchFamily="34" charset="0"/>
              </a:rPr>
              <a:t>=&gt; </a:t>
            </a:r>
            <a:r>
              <a:rPr lang="vi-VN" sz="2800" b="1">
                <a:latin typeface="Times New Roman" pitchFamily="18" charset="0"/>
                <a:cs typeface="Calibri" pitchFamily="34" charset="0"/>
              </a:rPr>
              <a:t>Sự hòa hợp, gắn bó của con người đối với thiên nhiên.</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anim calcmode="lin" valueType="num">
                                      <p:cBhvr>
                                        <p:cTn id="2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1000"/>
                                        <p:tgtEl>
                                          <p:spTgt spid="5">
                                            <p:txEl>
                                              <p:pRg st="3" end="3"/>
                                            </p:txEl>
                                          </p:spTgt>
                                        </p:tgtEl>
                                      </p:cBhvr>
                                    </p:animEffect>
                                    <p:anim calcmode="lin" valueType="num">
                                      <p:cBhvr>
                                        <p:cTn id="2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1000"/>
                                        <p:tgtEl>
                                          <p:spTgt spid="5">
                                            <p:txEl>
                                              <p:pRg st="4" end="4"/>
                                            </p:txEl>
                                          </p:spTgt>
                                        </p:tgtEl>
                                      </p:cBhvr>
                                    </p:animEffect>
                                    <p:anim calcmode="lin" valueType="num">
                                      <p:cBhvr>
                                        <p:cTn id="3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Effect transition="in" filter="fade">
                                      <p:cBhvr>
                                        <p:cTn id="48" dur="1000"/>
                                        <p:tgtEl>
                                          <p:spTgt spid="5">
                                            <p:txEl>
                                              <p:pRg st="6" end="6"/>
                                            </p:txEl>
                                          </p:spTgt>
                                        </p:tgtEl>
                                      </p:cBhvr>
                                    </p:animEffect>
                                    <p:anim calcmode="lin" valueType="num">
                                      <p:cBhvr>
                                        <p:cTn id="4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443288" y="242888"/>
            <a:ext cx="4529137" cy="1214437"/>
          </a:xfrm>
          <a:prstGeom prst="diamond">
            <a:avLst/>
          </a:prstGeom>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r>
              <a:rPr lang="pt-BR" sz="2800" b="1">
                <a:solidFill>
                  <a:srgbClr val="FFFFFF"/>
                </a:solidFill>
                <a:latin typeface="Times New Roman" pitchFamily="18" charset="0"/>
                <a:cs typeface="Times New Roman" pitchFamily="18" charset="0"/>
              </a:rPr>
              <a:t>III. Tổng kết.</a:t>
            </a:r>
            <a:endParaRPr lang="en-US" sz="2800">
              <a:solidFill>
                <a:srgbClr val="FFFFFF"/>
              </a:solidFill>
              <a:latin typeface="Times New Roman" pitchFamily="18" charset="0"/>
              <a:cs typeface="Times New Roman" pitchFamily="18" charset="0"/>
            </a:endParaRPr>
          </a:p>
        </p:txBody>
      </p:sp>
      <p:sp>
        <p:nvSpPr>
          <p:cNvPr id="5" name="Rectangle 4"/>
          <p:cNvSpPr/>
          <p:nvPr/>
        </p:nvSpPr>
        <p:spPr>
          <a:xfrm>
            <a:off x="1671637" y="1457325"/>
            <a:ext cx="2671763" cy="78581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shade val="50000"/>
            </a:schemeClr>
          </a:lnRef>
          <a:fillRef idx="1">
            <a:schemeClr val="accent6"/>
          </a:fillRef>
          <a:effectRef idx="0">
            <a:schemeClr val="accent6"/>
          </a:effectRef>
          <a:fontRef idx="minor">
            <a:schemeClr val="lt1"/>
          </a:fontRef>
        </p:style>
        <p:txBody>
          <a:bodyPr anchor="ctr"/>
          <a:lstStyle/>
          <a:p>
            <a:pPr marL="30163" algn="just">
              <a:spcAft>
                <a:spcPts val="1200"/>
              </a:spcAft>
            </a:pPr>
            <a:r>
              <a:rPr lang="en-US" sz="2800" b="1">
                <a:solidFill>
                  <a:srgbClr val="FFFFFF"/>
                </a:solidFill>
                <a:latin typeface="Times New Roman" pitchFamily="18" charset="0"/>
                <a:cs typeface="Calibri" pitchFamily="34" charset="0"/>
              </a:rPr>
              <a:t>1</a:t>
            </a:r>
            <a:r>
              <a:rPr lang="vi-VN" sz="2800" b="1">
                <a:solidFill>
                  <a:srgbClr val="FFFFFF"/>
                </a:solidFill>
                <a:latin typeface="Times New Roman" pitchFamily="18" charset="0"/>
                <a:cs typeface="Calibri" pitchFamily="34" charset="0"/>
              </a:rPr>
              <a:t>. Nghệ thuật</a:t>
            </a:r>
            <a:r>
              <a:rPr lang="en-US" sz="2800" b="1">
                <a:solidFill>
                  <a:srgbClr val="FFFFFF"/>
                </a:solidFill>
                <a:latin typeface="Times New Roman" pitchFamily="18" charset="0"/>
                <a:cs typeface="Calibri" pitchFamily="34" charset="0"/>
              </a:rPr>
              <a:t>.</a:t>
            </a:r>
            <a:endParaRPr lang="en-US" sz="2800">
              <a:solidFill>
                <a:srgbClr val="FFFFFF"/>
              </a:solidFill>
              <a:latin typeface="Times New Roman" pitchFamily="18" charset="0"/>
              <a:cs typeface="Calibri" pitchFamily="34" charset="0"/>
            </a:endParaRPr>
          </a:p>
        </p:txBody>
      </p:sp>
      <p:sp>
        <p:nvSpPr>
          <p:cNvPr id="6" name="Rectangle 5"/>
          <p:cNvSpPr/>
          <p:nvPr/>
        </p:nvSpPr>
        <p:spPr>
          <a:xfrm>
            <a:off x="8267699" y="1566863"/>
            <a:ext cx="2671763" cy="78581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just">
              <a:spcAft>
                <a:spcPts val="1200"/>
              </a:spcAft>
            </a:pPr>
            <a:r>
              <a:rPr lang="en-US" sz="2800" b="1">
                <a:solidFill>
                  <a:srgbClr val="FFFFFF"/>
                </a:solidFill>
                <a:latin typeface="Times New Roman" pitchFamily="18" charset="0"/>
                <a:cs typeface="Calibri" pitchFamily="34" charset="0"/>
              </a:rPr>
              <a:t>2</a:t>
            </a:r>
            <a:r>
              <a:rPr lang="vi-VN" sz="2800" b="1">
                <a:solidFill>
                  <a:srgbClr val="FFFFFF"/>
                </a:solidFill>
                <a:latin typeface="Times New Roman" pitchFamily="18" charset="0"/>
                <a:cs typeface="Calibri" pitchFamily="34" charset="0"/>
              </a:rPr>
              <a:t>. Nội dung</a:t>
            </a:r>
            <a:endParaRPr lang="en-US" sz="2400">
              <a:solidFill>
                <a:srgbClr val="FFFFFF"/>
              </a:solidFill>
              <a:latin typeface="Times New Roman" pitchFamily="18" charset="0"/>
              <a:cs typeface="Calibri" pitchFamily="34" charset="0"/>
            </a:endParaRPr>
          </a:p>
        </p:txBody>
      </p:sp>
      <p:sp>
        <p:nvSpPr>
          <p:cNvPr id="9" name="Freeform 8"/>
          <p:cNvSpPr/>
          <p:nvPr/>
        </p:nvSpPr>
        <p:spPr>
          <a:xfrm>
            <a:off x="229791" y="2562224"/>
            <a:ext cx="5756672" cy="1466850"/>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51097" tIns="151097" rIns="151097" bIns="151097" spcCol="1270" anchor="ctr"/>
          <a:lstStyle/>
          <a:p>
            <a:pPr defTabSz="1022350" fontAlgn="auto">
              <a:lnSpc>
                <a:spcPct val="90000"/>
              </a:lnSpc>
              <a:spcAft>
                <a:spcPct val="35000"/>
              </a:spcAft>
              <a:defRPr/>
            </a:pPr>
            <a:r>
              <a:rPr lang="nl-NL" sz="2300" dirty="0">
                <a:latin typeface="Times New Roman" panose="02020603050405020304" pitchFamily="18" charset="0"/>
                <a:cs typeface="Times New Roman" panose="02020603050405020304" pitchFamily="18" charset="0"/>
              </a:rPr>
              <a:t>Lối ghi chép chân thực, sinh động; cách kể sự việc, ngôi kể thứ nhất  phù hợp với thể kí giúp câu chuyện trở nên gần gũi, sống động, chân thực với người đọc</a:t>
            </a:r>
            <a:endParaRPr lang="en-US" sz="2300" dirty="0">
              <a:latin typeface="Times New Roman" panose="02020603050405020304" pitchFamily="18" charset="0"/>
              <a:cs typeface="Times New Roman" panose="02020603050405020304" pitchFamily="18" charset="0"/>
            </a:endParaRPr>
          </a:p>
        </p:txBody>
      </p:sp>
      <p:sp>
        <p:nvSpPr>
          <p:cNvPr id="10" name="Freeform 9"/>
          <p:cNvSpPr/>
          <p:nvPr/>
        </p:nvSpPr>
        <p:spPr>
          <a:xfrm>
            <a:off x="2388544" y="4120753"/>
            <a:ext cx="1439167" cy="550069"/>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95024" tIns="0" rIns="195024" bIns="243780" spcCol="1270" anchor="ctr"/>
          <a:lstStyle/>
          <a:p>
            <a:pPr algn="ctr" defTabSz="800100" fontAlgn="auto">
              <a:lnSpc>
                <a:spcPct val="90000"/>
              </a:lnSpc>
              <a:spcAft>
                <a:spcPct val="35000"/>
              </a:spcAft>
              <a:defRPr/>
            </a:pPr>
            <a:endParaRPr lang="en-US"/>
          </a:p>
        </p:txBody>
      </p:sp>
      <p:sp>
        <p:nvSpPr>
          <p:cNvPr id="11" name="Freeform 10"/>
          <p:cNvSpPr/>
          <p:nvPr/>
        </p:nvSpPr>
        <p:spPr>
          <a:xfrm>
            <a:off x="229791" y="4762500"/>
            <a:ext cx="5756672" cy="1123950"/>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lIns="151097" tIns="151097" rIns="151097" bIns="151097" spcCol="1270" anchor="ctr"/>
          <a:lstStyle/>
          <a:p>
            <a:pPr defTabSz="1022350" fontAlgn="auto">
              <a:lnSpc>
                <a:spcPct val="90000"/>
              </a:lnSpc>
              <a:spcAft>
                <a:spcPct val="35000"/>
              </a:spcAft>
              <a:defRPr/>
            </a:pPr>
            <a:r>
              <a:rPr lang="nl-NL" sz="2300" dirty="0">
                <a:latin typeface="Times New Roman" panose="02020603050405020304" pitchFamily="18" charset="0"/>
                <a:cs typeface="Times New Roman" panose="02020603050405020304" pitchFamily="18" charset="0"/>
              </a:rPr>
              <a:t>VB có nhiều chi tiết miêu tả sinh động, sử dụng phép tu từ gợi hình, gợi cảm.</a:t>
            </a:r>
            <a:endParaRPr lang="en-US" sz="2300" dirty="0">
              <a:latin typeface="Times New Roman" panose="02020603050405020304" pitchFamily="18" charset="0"/>
              <a:cs typeface="Times New Roman" panose="02020603050405020304" pitchFamily="18" charset="0"/>
            </a:endParaRPr>
          </a:p>
        </p:txBody>
      </p:sp>
      <p:sp>
        <p:nvSpPr>
          <p:cNvPr id="20" name="Freeform 19"/>
          <p:cNvSpPr/>
          <p:nvPr/>
        </p:nvSpPr>
        <p:spPr>
          <a:xfrm>
            <a:off x="6435326" y="2562224"/>
            <a:ext cx="5756674" cy="1298493"/>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58717" tIns="158717" rIns="158717" bIns="158717" spcCol="1270" anchor="ctr"/>
          <a:lstStyle/>
          <a:p>
            <a:pPr algn="ctr" defTabSz="1111250" fontAlgn="auto">
              <a:lnSpc>
                <a:spcPct val="90000"/>
              </a:lnSpc>
              <a:spcAft>
                <a:spcPct val="35000"/>
              </a:spcAft>
              <a:defRPr/>
            </a:pPr>
            <a:r>
              <a:rPr lang="nl-NL" sz="2500" dirty="0">
                <a:latin typeface="Times New Roman" panose="02020603050405020304" pitchFamily="18" charset="0"/>
                <a:cs typeface="Times New Roman" panose="02020603050405020304" pitchFamily="18" charset="0"/>
              </a:rPr>
              <a:t>Vẻ đẹp hoang dã, nguyên sơ của thiên nhiên vùng lõi Vườn quốc gia Phong Nha- Kẻ Bàng. </a:t>
            </a:r>
            <a:endParaRPr lang="en-US" sz="2500" dirty="0">
              <a:latin typeface="Times New Roman" panose="02020603050405020304" pitchFamily="18" charset="0"/>
              <a:cs typeface="Times New Roman" panose="02020603050405020304" pitchFamily="18" charset="0"/>
            </a:endParaRPr>
          </a:p>
        </p:txBody>
      </p:sp>
      <p:sp>
        <p:nvSpPr>
          <p:cNvPr id="21" name="Freeform 20"/>
          <p:cNvSpPr/>
          <p:nvPr/>
        </p:nvSpPr>
        <p:spPr>
          <a:xfrm>
            <a:off x="8594079" y="4029074"/>
            <a:ext cx="1439167" cy="548461"/>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95024" tIns="0" rIns="195024" bIns="243780" spcCol="1270" anchor="ctr"/>
          <a:lstStyle/>
          <a:p>
            <a:pPr algn="ctr" defTabSz="889000" fontAlgn="auto">
              <a:lnSpc>
                <a:spcPct val="90000"/>
              </a:lnSpc>
              <a:spcAft>
                <a:spcPct val="35000"/>
              </a:spcAft>
              <a:defRPr/>
            </a:pPr>
            <a:endParaRPr lang="en-US" sz="2000"/>
          </a:p>
        </p:txBody>
      </p:sp>
      <p:sp>
        <p:nvSpPr>
          <p:cNvPr id="22" name="Freeform 21"/>
          <p:cNvSpPr/>
          <p:nvPr/>
        </p:nvSpPr>
        <p:spPr>
          <a:xfrm>
            <a:off x="6435326" y="4577535"/>
            <a:ext cx="5756674" cy="1462562"/>
          </a:xfrm>
          <a:custGeom>
            <a:avLst/>
            <a:gdLst>
              <a:gd name="connsiteX0" fmla="*/ 0 w 3900487"/>
              <a:gd name="connsiteY0" fmla="*/ 216694 h 2166937"/>
              <a:gd name="connsiteX1" fmla="*/ 216694 w 3900487"/>
              <a:gd name="connsiteY1" fmla="*/ 0 h 2166937"/>
              <a:gd name="connsiteX2" fmla="*/ 3683793 w 3900487"/>
              <a:gd name="connsiteY2" fmla="*/ 0 h 2166937"/>
              <a:gd name="connsiteX3" fmla="*/ 3900487 w 3900487"/>
              <a:gd name="connsiteY3" fmla="*/ 216694 h 2166937"/>
              <a:gd name="connsiteX4" fmla="*/ 3900487 w 3900487"/>
              <a:gd name="connsiteY4" fmla="*/ 1950243 h 2166937"/>
              <a:gd name="connsiteX5" fmla="*/ 3683793 w 3900487"/>
              <a:gd name="connsiteY5" fmla="*/ 2166937 h 2166937"/>
              <a:gd name="connsiteX6" fmla="*/ 216694 w 3900487"/>
              <a:gd name="connsiteY6" fmla="*/ 2166937 h 2166937"/>
              <a:gd name="connsiteX7" fmla="*/ 0 w 3900487"/>
              <a:gd name="connsiteY7" fmla="*/ 1950243 h 2166937"/>
              <a:gd name="connsiteX8" fmla="*/ 0 w 3900487"/>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487" h="2166937">
                <a:moveTo>
                  <a:pt x="0" y="216694"/>
                </a:moveTo>
                <a:cubicBezTo>
                  <a:pt x="0" y="97017"/>
                  <a:pt x="97017" y="0"/>
                  <a:pt x="216694" y="0"/>
                </a:cubicBezTo>
                <a:lnTo>
                  <a:pt x="3683793" y="0"/>
                </a:lnTo>
                <a:cubicBezTo>
                  <a:pt x="3803470" y="0"/>
                  <a:pt x="3900487" y="97017"/>
                  <a:pt x="3900487" y="216694"/>
                </a:cubicBezTo>
                <a:lnTo>
                  <a:pt x="3900487" y="1950243"/>
                </a:lnTo>
                <a:cubicBezTo>
                  <a:pt x="3900487" y="2069920"/>
                  <a:pt x="3803470" y="2166937"/>
                  <a:pt x="3683793"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lIns="158717" tIns="158717" rIns="158717" bIns="158717" spcCol="1270" anchor="ctr"/>
          <a:lstStyle/>
          <a:p>
            <a:pPr algn="ctr" defTabSz="1111250" fontAlgn="auto">
              <a:lnSpc>
                <a:spcPct val="90000"/>
              </a:lnSpc>
              <a:spcAft>
                <a:spcPct val="35000"/>
              </a:spcAft>
              <a:defRPr/>
            </a:pPr>
            <a:r>
              <a:rPr lang="nl-NL" sz="2500" dirty="0">
                <a:latin typeface="Times New Roman" panose="02020603050405020304" pitchFamily="18" charset="0"/>
                <a:cs typeface="Times New Roman" panose="02020603050405020304" pitchFamily="18" charset="0"/>
              </a:rPr>
              <a:t>Vẻ đẹp khiến con người phải ngỡ ngàng, thán phục, nó đánh thức bản tình tự nhiên, khát vọng hòa đồng với tự nhiên của con người</a:t>
            </a:r>
            <a:r>
              <a:rPr lang="nl-NL" sz="2500" dirty="0"/>
              <a:t>.</a:t>
            </a:r>
            <a:endParaRPr lang="en-US"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3"/>
          <p:cNvSpPr>
            <a:spLocks noChangeArrowheads="1"/>
          </p:cNvSpPr>
          <p:nvPr/>
        </p:nvSpPr>
        <p:spPr bwMode="auto">
          <a:xfrm>
            <a:off x="2967038" y="227013"/>
            <a:ext cx="7005637" cy="523875"/>
          </a:xfrm>
          <a:prstGeom prst="rect">
            <a:avLst/>
          </a:prstGeom>
          <a:noFill/>
          <a:ln w="9525">
            <a:noFill/>
            <a:miter lim="800000"/>
            <a:headEnd/>
            <a:tailEnd/>
          </a:ln>
        </p:spPr>
        <p:txBody>
          <a:bodyPr wrap="none">
            <a:spAutoFit/>
          </a:bodyPr>
          <a:lstStyle/>
          <a:p>
            <a:pPr algn="ctr"/>
            <a:r>
              <a:rPr lang="en-US" sz="2800" b="1">
                <a:solidFill>
                  <a:srgbClr val="002060"/>
                </a:solidFill>
                <a:latin typeface="Times New Roman" pitchFamily="18" charset="0"/>
                <a:cs typeface="Times New Roman" pitchFamily="18" charset="0"/>
              </a:rPr>
              <a:t>HOẠT ĐỘNG 4: LUYỆN TẬP, VẬN DỤNG</a:t>
            </a:r>
            <a:endParaRPr lang="en-US" sz="2800">
              <a:solidFill>
                <a:srgbClr val="002060"/>
              </a:solidFill>
              <a:latin typeface="Times New Roman" pitchFamily="18" charset="0"/>
              <a:cs typeface="Times New Roman" pitchFamily="18" charset="0"/>
            </a:endParaRPr>
          </a:p>
        </p:txBody>
      </p:sp>
      <p:sp>
        <p:nvSpPr>
          <p:cNvPr id="103426" name="Rectangle 4"/>
          <p:cNvSpPr>
            <a:spLocks noChangeArrowheads="1"/>
          </p:cNvSpPr>
          <p:nvPr/>
        </p:nvSpPr>
        <p:spPr bwMode="auto">
          <a:xfrm>
            <a:off x="349250" y="750888"/>
            <a:ext cx="2349500" cy="522287"/>
          </a:xfrm>
          <a:prstGeom prst="rect">
            <a:avLst/>
          </a:prstGeom>
          <a:noFill/>
          <a:ln w="9525">
            <a:noFill/>
            <a:miter lim="800000"/>
            <a:headEnd/>
            <a:tailEnd/>
          </a:ln>
        </p:spPr>
        <p:txBody>
          <a:bodyPr wrap="none">
            <a:spAutoFit/>
          </a:bodyPr>
          <a:lstStyle/>
          <a:p>
            <a:pPr algn="just">
              <a:tabLst>
                <a:tab pos="88900" algn="l"/>
                <a:tab pos="179388" algn="l"/>
              </a:tabLst>
            </a:pPr>
            <a:r>
              <a:rPr lang="en-US" sz="2800" b="1">
                <a:latin typeface="Times New Roman" pitchFamily="18" charset="0"/>
                <a:cs typeface="Times New Roman" pitchFamily="18" charset="0"/>
              </a:rPr>
              <a:t>III. Luyện tập</a:t>
            </a:r>
            <a:endParaRPr lang="en-US" sz="2800">
              <a:latin typeface="Times New Roman" pitchFamily="18" charset="0"/>
              <a:cs typeface="Times New Roman" pitchFamily="18" charset="0"/>
            </a:endParaRPr>
          </a:p>
        </p:txBody>
      </p:sp>
      <p:sp>
        <p:nvSpPr>
          <p:cNvPr id="6" name="Rounded Rectangle 5"/>
          <p:cNvSpPr/>
          <p:nvPr/>
        </p:nvSpPr>
        <p:spPr>
          <a:xfrm>
            <a:off x="4350328" y="1122218"/>
            <a:ext cx="2715490" cy="85898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tabLst>
                <a:tab pos="90170" algn="l"/>
                <a:tab pos="180340" algn="l"/>
              </a:tabLst>
              <a:defRPr/>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 </a:t>
            </a:r>
            <a:endParaRPr lang="en-US" sz="2800" dirty="0">
              <a:latin typeface="Times New Roman" panose="02020603050405020304" pitchFamily="18" charset="0"/>
              <a:ea typeface="Times New Roman" panose="02020603050405020304" pitchFamily="18" charset="0"/>
            </a:endParaRPr>
          </a:p>
        </p:txBody>
      </p:sp>
      <p:sp>
        <p:nvSpPr>
          <p:cNvPr id="7" name="Rounded Rectangle 6"/>
          <p:cNvSpPr/>
          <p:nvPr/>
        </p:nvSpPr>
        <p:spPr>
          <a:xfrm>
            <a:off x="1967345" y="2353086"/>
            <a:ext cx="3297382" cy="36576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lgn="just">
              <a:tabLst>
                <a:tab pos="88900" algn="l"/>
                <a:tab pos="179388" algn="l"/>
              </a:tabLst>
            </a:pPr>
            <a:r>
              <a:rPr lang="en-US" sz="2800">
                <a:solidFill>
                  <a:srgbClr val="FFFFFF"/>
                </a:solidFill>
                <a:latin typeface="Times New Roman" pitchFamily="18" charset="0"/>
                <a:cs typeface="Times New Roman" pitchFamily="18" charset="0"/>
              </a:rPr>
              <a:t>Cách tác giả cảm nhận về cuộc sống hoang dã không làm cho người đọc khiếp sợ.</a:t>
            </a:r>
          </a:p>
        </p:txBody>
      </p:sp>
      <p:sp>
        <p:nvSpPr>
          <p:cNvPr id="8" name="Rounded Rectangle 7"/>
          <p:cNvSpPr/>
          <p:nvPr/>
        </p:nvSpPr>
        <p:spPr>
          <a:xfrm>
            <a:off x="6206836" y="2353086"/>
            <a:ext cx="3766216" cy="36576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1200"/>
              </a:spcAft>
            </a:pPr>
            <a:r>
              <a:rPr lang="vi-VN" sz="2400">
                <a:solidFill>
                  <a:srgbClr val="FFFFFF"/>
                </a:solidFill>
                <a:latin typeface="Times New Roman" pitchFamily="18" charset="0"/>
                <a:cs typeface="Calibri" pitchFamily="34" charset="0"/>
              </a:rPr>
              <a:t>Nguyên nhân: Cuộc sống hoang dã được tác giả khắc họa vừa thanh bình, lại thơ mộng.</a:t>
            </a:r>
            <a:r>
              <a:rPr lang="nl-NL" sz="2400">
                <a:solidFill>
                  <a:srgbClr val="FFFFFF"/>
                </a:solidFill>
                <a:latin typeface="Times New Roman" pitchFamily="18" charset="0"/>
                <a:cs typeface="Calibri" pitchFamily="34" charset="0"/>
              </a:rPr>
              <a:t>Vẻ đẹp khiến con người phải ngỡ ngàng, thán phục, nó đánh thức bản tình tự nhiên, khát vọng hòa đồng với tự nhiên của con người.</a:t>
            </a:r>
            <a:endParaRPr lang="en-US" sz="2400">
              <a:solidFill>
                <a:srgbClr val="FFFFFF"/>
              </a:solidFill>
              <a:latin typeface="Times New Roman" pitchFamily="18" charset="0"/>
              <a:cs typeface="Calibri" pitchFamily="34" charset="0"/>
            </a:endParaRPr>
          </a:p>
        </p:txBody>
      </p:sp>
      <p:cxnSp>
        <p:nvCxnSpPr>
          <p:cNvPr id="17" name="Straight Arrow Connector 16"/>
          <p:cNvCxnSpPr>
            <a:stCxn id="0" idx="2"/>
            <a:endCxn id="0" idx="0"/>
          </p:cNvCxnSpPr>
          <p:nvPr/>
        </p:nvCxnSpPr>
        <p:spPr>
          <a:xfrm flipH="1">
            <a:off x="3616325" y="1981200"/>
            <a:ext cx="2092325"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0" idx="2"/>
            <a:endCxn id="0" idx="0"/>
          </p:cNvCxnSpPr>
          <p:nvPr/>
        </p:nvCxnSpPr>
        <p:spPr>
          <a:xfrm>
            <a:off x="5708650" y="1981200"/>
            <a:ext cx="2381250"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Cloud Callout 21"/>
          <p:cNvSpPr/>
          <p:nvPr/>
        </p:nvSpPr>
        <p:spPr>
          <a:xfrm>
            <a:off x="2749550" y="2212975"/>
            <a:ext cx="6027738" cy="2438400"/>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r>
              <a:rPr lang="en-US" sz="2400" b="1">
                <a:solidFill>
                  <a:srgbClr val="000000"/>
                </a:solidFill>
                <a:latin typeface="Times New Roman" pitchFamily="18" charset="0"/>
                <a:cs typeface="Times New Roman" pitchFamily="18" charset="0"/>
              </a:rPr>
              <a:t>Câu 1: </a:t>
            </a:r>
            <a:r>
              <a:rPr lang="en-US" sz="2400">
                <a:solidFill>
                  <a:srgbClr val="000000"/>
                </a:solidFill>
                <a:latin typeface="Times New Roman" pitchFamily="18" charset="0"/>
                <a:cs typeface="Times New Roman" pitchFamily="18" charset="0"/>
              </a:rPr>
              <a:t>Cách tác giả cảm nhận về cuộc sống hoang dã có làm cho người đọc khiếp sợ không? Vì sao?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2"/>
                                        </p:tgtEl>
                                        <p:attrNameLst>
                                          <p:attrName>ppt_w</p:attrName>
                                        </p:attrNameLst>
                                      </p:cBhvr>
                                      <p:tavLst>
                                        <p:tav tm="0">
                                          <p:val>
                                            <p:strVal val="ppt_w"/>
                                          </p:val>
                                        </p:tav>
                                        <p:tav tm="100000">
                                          <p:val>
                                            <p:fltVal val="0"/>
                                          </p:val>
                                        </p:tav>
                                      </p:tavLst>
                                    </p:anim>
                                    <p:anim calcmode="lin" valueType="num">
                                      <p:cBhvr>
                                        <p:cTn id="7" dur="500"/>
                                        <p:tgtEl>
                                          <p:spTgt spid="22"/>
                                        </p:tgtEl>
                                        <p:attrNameLst>
                                          <p:attrName>ppt_h</p:attrName>
                                        </p:attrNameLst>
                                      </p:cBhvr>
                                      <p:tavLst>
                                        <p:tav tm="0">
                                          <p:val>
                                            <p:strVal val="ppt_h"/>
                                          </p:val>
                                        </p:tav>
                                        <p:tav tm="100000">
                                          <p:val>
                                            <p:fltVal val="0"/>
                                          </p:val>
                                        </p:tav>
                                      </p:tavLst>
                                    </p:anim>
                                    <p:animEffect transition="out" filter="fade">
                                      <p:cBhvr>
                                        <p:cTn id="8" dur="500"/>
                                        <p:tgtEl>
                                          <p:spTgt spid="22"/>
                                        </p:tgtEl>
                                      </p:cBhvr>
                                    </p:animEffect>
                                    <p:set>
                                      <p:cBhvr>
                                        <p:cTn id="9" dur="1" fill="hold">
                                          <p:stCondLst>
                                            <p:cond delay="499"/>
                                          </p:stCondLst>
                                        </p:cTn>
                                        <p:tgtEl>
                                          <p:spTgt spid="2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3"/>
          <p:cNvSpPr>
            <a:spLocks noChangeArrowheads="1"/>
          </p:cNvSpPr>
          <p:nvPr/>
        </p:nvSpPr>
        <p:spPr bwMode="auto">
          <a:xfrm>
            <a:off x="2967038" y="227013"/>
            <a:ext cx="7005637" cy="523875"/>
          </a:xfrm>
          <a:prstGeom prst="rect">
            <a:avLst/>
          </a:prstGeom>
          <a:noFill/>
          <a:ln w="9525">
            <a:noFill/>
            <a:miter lim="800000"/>
            <a:headEnd/>
            <a:tailEnd/>
          </a:ln>
        </p:spPr>
        <p:txBody>
          <a:bodyPr wrap="none">
            <a:spAutoFit/>
          </a:bodyPr>
          <a:lstStyle/>
          <a:p>
            <a:pPr algn="ctr"/>
            <a:r>
              <a:rPr lang="en-US" sz="2800" b="1">
                <a:solidFill>
                  <a:srgbClr val="002060"/>
                </a:solidFill>
                <a:latin typeface="Times New Roman" pitchFamily="18" charset="0"/>
                <a:cs typeface="Times New Roman" pitchFamily="18" charset="0"/>
              </a:rPr>
              <a:t>HOẠT ĐỘNG 4: LUYỆN TẬP, VẬN DỤNG</a:t>
            </a:r>
            <a:endParaRPr lang="en-US" sz="2800">
              <a:solidFill>
                <a:srgbClr val="002060"/>
              </a:solidFill>
              <a:latin typeface="Times New Roman" pitchFamily="18" charset="0"/>
              <a:cs typeface="Times New Roman" pitchFamily="18" charset="0"/>
            </a:endParaRPr>
          </a:p>
        </p:txBody>
      </p:sp>
      <p:sp>
        <p:nvSpPr>
          <p:cNvPr id="104450" name="Rectangle 4"/>
          <p:cNvSpPr>
            <a:spLocks noChangeArrowheads="1"/>
          </p:cNvSpPr>
          <p:nvPr/>
        </p:nvSpPr>
        <p:spPr bwMode="auto">
          <a:xfrm>
            <a:off x="349250" y="750888"/>
            <a:ext cx="2349500" cy="522287"/>
          </a:xfrm>
          <a:prstGeom prst="rect">
            <a:avLst/>
          </a:prstGeom>
          <a:noFill/>
          <a:ln w="9525">
            <a:noFill/>
            <a:miter lim="800000"/>
            <a:headEnd/>
            <a:tailEnd/>
          </a:ln>
        </p:spPr>
        <p:txBody>
          <a:bodyPr wrap="none">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III. Luyện tập</a:t>
            </a:r>
            <a:endParaRPr lang="en-US" sz="2800">
              <a:solidFill>
                <a:srgbClr val="000000"/>
              </a:solidFill>
              <a:latin typeface="Times New Roman" pitchFamily="18" charset="0"/>
              <a:cs typeface="Times New Roman" pitchFamily="18" charset="0"/>
            </a:endParaRPr>
          </a:p>
        </p:txBody>
      </p:sp>
      <p:sp>
        <p:nvSpPr>
          <p:cNvPr id="6" name="Rounded Rectangle 5"/>
          <p:cNvSpPr/>
          <p:nvPr/>
        </p:nvSpPr>
        <p:spPr>
          <a:xfrm>
            <a:off x="4350328" y="1122218"/>
            <a:ext cx="2715490" cy="85898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1200"/>
              </a:spcAft>
              <a:defRPr/>
            </a:pPr>
            <a:r>
              <a:rPr lang="vi-VN" sz="2800" b="1" dirty="0">
                <a:latin typeface="Times New Roman" panose="02020603050405020304" pitchFamily="18" charset="0"/>
                <a:ea typeface="Calibri" panose="020F0502020204030204" pitchFamily="34" charset="0"/>
              </a:rPr>
              <a:t>Câu 2:</a:t>
            </a:r>
            <a:endParaRPr lang="en-US" sz="2400" dirty="0">
              <a:latin typeface="Times New Roman" panose="02020603050405020304" pitchFamily="18" charset="0"/>
              <a:ea typeface="Calibri" panose="020F0502020204030204" pitchFamily="34" charset="0"/>
            </a:endParaRPr>
          </a:p>
        </p:txBody>
      </p:sp>
      <p:sp>
        <p:nvSpPr>
          <p:cNvPr id="7" name="Rounded Rectangle 6"/>
          <p:cNvSpPr/>
          <p:nvPr/>
        </p:nvSpPr>
        <p:spPr>
          <a:xfrm>
            <a:off x="1967345" y="2353086"/>
            <a:ext cx="3297382" cy="36576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1200"/>
              </a:spcAft>
            </a:pPr>
            <a:r>
              <a:rPr lang="en-US" sz="2800">
                <a:solidFill>
                  <a:srgbClr val="FFFFFF"/>
                </a:solidFill>
                <a:latin typeface="Times New Roman" pitchFamily="18" charset="0"/>
                <a:cs typeface="Calibri" pitchFamily="34" charset="0"/>
              </a:rPr>
              <a:t>Hành trình về với tự nhiên vừa cho con người</a:t>
            </a:r>
            <a:r>
              <a:rPr lang="vi-VN" sz="2800">
                <a:solidFill>
                  <a:srgbClr val="FFFFFF"/>
                </a:solidFill>
                <a:latin typeface="Times New Roman" pitchFamily="18" charset="0"/>
                <a:cs typeface="Calibri" pitchFamily="34" charset="0"/>
              </a:rPr>
              <a:t> </a:t>
            </a:r>
            <a:r>
              <a:rPr lang="en-US" sz="2800">
                <a:solidFill>
                  <a:srgbClr val="FFFFFF"/>
                </a:solidFill>
                <a:latin typeface="Times New Roman" pitchFamily="18" charset="0"/>
                <a:cs typeface="Calibri" pitchFamily="34" charset="0"/>
              </a:rPr>
              <a:t>mở rộng tầm mắt, vừa là thử thách đối với sức khỏe, kĩ năng sinh tồn của con người</a:t>
            </a:r>
            <a:endParaRPr lang="en-US" sz="2400">
              <a:solidFill>
                <a:srgbClr val="FFFFFF"/>
              </a:solidFill>
              <a:latin typeface="Times New Roman" pitchFamily="18" charset="0"/>
              <a:cs typeface="Calibri" pitchFamily="34" charset="0"/>
            </a:endParaRPr>
          </a:p>
        </p:txBody>
      </p:sp>
      <p:sp>
        <p:nvSpPr>
          <p:cNvPr id="8" name="Rounded Rectangle 7"/>
          <p:cNvSpPr/>
          <p:nvPr/>
        </p:nvSpPr>
        <p:spPr>
          <a:xfrm>
            <a:off x="6206836" y="2353086"/>
            <a:ext cx="3574473" cy="36576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a:spcAft>
                <a:spcPts val="1200"/>
              </a:spcAft>
            </a:pPr>
            <a:r>
              <a:rPr lang="en-US" sz="2800">
                <a:solidFill>
                  <a:srgbClr val="FFFFFF"/>
                </a:solidFill>
                <a:latin typeface="Times New Roman" pitchFamily="18" charset="0"/>
                <a:cs typeface="Times New Roman" pitchFamily="18" charset="0"/>
              </a:rPr>
              <a:t>Hành trình này đánh thức ở con người ý thức về việc bảo vệ môi trường thiên nhiên, cũng như các loài thực vật, động vật hoang dã.</a:t>
            </a:r>
            <a:endParaRPr lang="en-US" sz="2800">
              <a:solidFill>
                <a:srgbClr val="FFFFFF"/>
              </a:solidFill>
              <a:latin typeface="Times New Roman" pitchFamily="18" charset="0"/>
              <a:cs typeface="Calibri" pitchFamily="34" charset="0"/>
            </a:endParaRPr>
          </a:p>
        </p:txBody>
      </p:sp>
      <p:cxnSp>
        <p:nvCxnSpPr>
          <p:cNvPr id="17" name="Straight Arrow Connector 16"/>
          <p:cNvCxnSpPr>
            <a:stCxn id="0" idx="2"/>
            <a:endCxn id="0" idx="0"/>
          </p:cNvCxnSpPr>
          <p:nvPr/>
        </p:nvCxnSpPr>
        <p:spPr>
          <a:xfrm flipH="1">
            <a:off x="3616325" y="1981200"/>
            <a:ext cx="2092325"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0" idx="2"/>
            <a:endCxn id="0" idx="0"/>
          </p:cNvCxnSpPr>
          <p:nvPr/>
        </p:nvCxnSpPr>
        <p:spPr>
          <a:xfrm>
            <a:off x="5708650" y="1981200"/>
            <a:ext cx="2381250"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Cloud Callout 1"/>
          <p:cNvSpPr/>
          <p:nvPr/>
        </p:nvSpPr>
        <p:spPr>
          <a:xfrm>
            <a:off x="2511425" y="1533525"/>
            <a:ext cx="6892925" cy="2946400"/>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r>
              <a:rPr lang="vi-VN" sz="2400" b="1">
                <a:solidFill>
                  <a:srgbClr val="000000"/>
                </a:solidFill>
                <a:latin typeface="Times New Roman" pitchFamily="18" charset="0"/>
                <a:cs typeface="Calibri" pitchFamily="34" charset="0"/>
              </a:rPr>
              <a:t>Câu 2: </a:t>
            </a:r>
            <a:r>
              <a:rPr lang="vi-VN" sz="2400">
                <a:solidFill>
                  <a:srgbClr val="000000"/>
                </a:solidFill>
                <a:latin typeface="Times New Roman" pitchFamily="18" charset="0"/>
                <a:cs typeface="Calibri" pitchFamily="34" charset="0"/>
              </a:rPr>
              <a:t>Có ý kiến cho rằng hành trình khám phá hang Én thích hợp với những người ưa mạo hiểm. Theo em, hành trình này còn đánh thức điều gì ở con người?</a:t>
            </a:r>
            <a:endParaRPr lang="en-US" sz="2400">
              <a:solidFill>
                <a:srgbClr val="000000"/>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3"/>
          <p:cNvSpPr>
            <a:spLocks noChangeArrowheads="1"/>
          </p:cNvSpPr>
          <p:nvPr/>
        </p:nvSpPr>
        <p:spPr bwMode="auto">
          <a:xfrm>
            <a:off x="3587750" y="153988"/>
            <a:ext cx="4614863" cy="522287"/>
          </a:xfrm>
          <a:prstGeom prst="rect">
            <a:avLst/>
          </a:prstGeom>
          <a:noFill/>
          <a:ln w="9525">
            <a:noFill/>
            <a:miter lim="800000"/>
            <a:headEnd/>
            <a:tailEnd/>
          </a:ln>
        </p:spPr>
        <p:txBody>
          <a:bodyPr wrap="none">
            <a:spAutoFit/>
          </a:bodyPr>
          <a:lstStyle/>
          <a:p>
            <a:r>
              <a:rPr lang="en-US" sz="2800" b="1">
                <a:solidFill>
                  <a:srgbClr val="002060"/>
                </a:solidFill>
                <a:latin typeface="Times New Roman" pitchFamily="18" charset="0"/>
                <a:ea typeface="MS Mincho" pitchFamily="49" charset="-128"/>
              </a:rPr>
              <a:t>THỰC HÀNH TIẾNG VIỆT</a:t>
            </a:r>
            <a:endParaRPr lang="en-US" sz="2800">
              <a:solidFill>
                <a:srgbClr val="002060"/>
              </a:solidFill>
              <a:latin typeface="Calibri" pitchFamily="34" charset="0"/>
            </a:endParaRPr>
          </a:p>
        </p:txBody>
      </p:sp>
      <p:sp>
        <p:nvSpPr>
          <p:cNvPr id="105474" name="Rectangle 4"/>
          <p:cNvSpPr>
            <a:spLocks noChangeArrowheads="1"/>
          </p:cNvSpPr>
          <p:nvPr/>
        </p:nvSpPr>
        <p:spPr bwMode="auto">
          <a:xfrm>
            <a:off x="3870325" y="676275"/>
            <a:ext cx="4332288" cy="461963"/>
          </a:xfrm>
          <a:prstGeom prst="rect">
            <a:avLst/>
          </a:prstGeom>
          <a:noFill/>
          <a:ln w="9525">
            <a:noFill/>
            <a:miter lim="800000"/>
            <a:headEnd/>
            <a:tailEnd/>
          </a:ln>
        </p:spPr>
        <p:txBody>
          <a:bodyPr wrap="none">
            <a:spAutoFit/>
          </a:bodyPr>
          <a:lstStyle/>
          <a:p>
            <a:pPr>
              <a:tabLst>
                <a:tab pos="1385888" algn="l"/>
              </a:tabLst>
            </a:pPr>
            <a:r>
              <a:rPr lang="pt-BR" sz="2400" b="1">
                <a:latin typeface="Times New Roman" pitchFamily="18" charset="0"/>
                <a:ea typeface="MS Mincho" pitchFamily="49" charset="-128"/>
              </a:rPr>
              <a:t>HOẠT ĐỘNG 1: KHỞI ĐỘNG</a:t>
            </a:r>
            <a:endParaRPr lang="en-US" sz="2400">
              <a:latin typeface="Times New Roman" pitchFamily="18" charset="0"/>
              <a:cs typeface="Times New Roman" pitchFamily="18" charset="0"/>
            </a:endParaRPr>
          </a:p>
        </p:txBody>
      </p:sp>
      <p:sp>
        <p:nvSpPr>
          <p:cNvPr id="6" name="Oval 5"/>
          <p:cNvSpPr/>
          <p:nvPr/>
        </p:nvSpPr>
        <p:spPr>
          <a:xfrm>
            <a:off x="1617374" y="1160161"/>
            <a:ext cx="9033164" cy="1823077"/>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tabLst>
                <a:tab pos="88900" algn="l"/>
                <a:tab pos="179388" algn="l"/>
              </a:tabLst>
            </a:pPr>
            <a:r>
              <a:rPr lang="en-US" sz="2800">
                <a:solidFill>
                  <a:srgbClr val="FFFFFF"/>
                </a:solidFill>
                <a:latin typeface="Times New Roman" pitchFamily="18" charset="0"/>
                <a:cs typeface="Times New Roman" pitchFamily="18" charset="0"/>
              </a:rPr>
              <a:t>Câu văn: </a:t>
            </a:r>
            <a:r>
              <a:rPr lang="en-US" sz="2800" i="1">
                <a:solidFill>
                  <a:srgbClr val="FFFFFF"/>
                </a:solidFill>
                <a:latin typeface="Times New Roman" pitchFamily="18" charset="0"/>
                <a:cs typeface="Times New Roman" pitchFamily="18" charset="0"/>
              </a:rPr>
              <a:t>Cảm giác về một cuộc “ngược dòng” tìm về thuở sơ khai đến với tôi ngay khi len lỏi qua cánh rừng nguyên sinh này.</a:t>
            </a:r>
            <a:endParaRPr lang="en-US" sz="2800">
              <a:solidFill>
                <a:srgbClr val="FFFFFF"/>
              </a:solidFill>
              <a:latin typeface="Times New Roman" pitchFamily="18" charset="0"/>
              <a:cs typeface="Times New Roman" pitchFamily="18" charset="0"/>
            </a:endParaRPr>
          </a:p>
        </p:txBody>
      </p:sp>
      <p:sp>
        <p:nvSpPr>
          <p:cNvPr id="7" name="Rounded Rectangle 6"/>
          <p:cNvSpPr/>
          <p:nvPr/>
        </p:nvSpPr>
        <p:spPr>
          <a:xfrm>
            <a:off x="1912110" y="3200401"/>
            <a:ext cx="2664257" cy="321425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tabLst>
                <a:tab pos="1385888" algn="l"/>
              </a:tabLst>
            </a:pPr>
            <a:r>
              <a:rPr lang="en-US" sz="2800">
                <a:solidFill>
                  <a:srgbClr val="FFFFFF"/>
                </a:solidFill>
                <a:latin typeface="Times New Roman" pitchFamily="18" charset="0"/>
                <a:cs typeface="Times New Roman" pitchFamily="18" charset="0"/>
              </a:rPr>
              <a:t>1- Dấu ngoặc kép đánh dấu từ nào? </a:t>
            </a:r>
          </a:p>
        </p:txBody>
      </p:sp>
      <p:sp>
        <p:nvSpPr>
          <p:cNvPr id="8" name="Rounded Rectangle 7"/>
          <p:cNvSpPr/>
          <p:nvPr/>
        </p:nvSpPr>
        <p:spPr>
          <a:xfrm>
            <a:off x="4651521" y="3200401"/>
            <a:ext cx="2964871" cy="321425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tabLst>
                <a:tab pos="1385888" algn="l"/>
              </a:tabLst>
            </a:pPr>
            <a:r>
              <a:rPr lang="en-US" sz="2400">
                <a:solidFill>
                  <a:srgbClr val="FFFFFF"/>
                </a:solidFill>
                <a:latin typeface="Times New Roman" pitchFamily="18" charset="0"/>
                <a:cs typeface="Times New Roman" pitchFamily="18" charset="0"/>
              </a:rPr>
              <a:t>2- Từ “ngược dòng” hiểu theo nghĩa thông thường là gì? Trong câu văn này, nghĩa của từ “ngược dòng” có được hiểu như vậy không? Vậy hiểu là gì?</a:t>
            </a:r>
          </a:p>
        </p:txBody>
      </p:sp>
      <p:sp>
        <p:nvSpPr>
          <p:cNvPr id="9" name="Rounded Rectangle 8"/>
          <p:cNvSpPr/>
          <p:nvPr/>
        </p:nvSpPr>
        <p:spPr>
          <a:xfrm>
            <a:off x="7675418" y="3200401"/>
            <a:ext cx="2664257" cy="321425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tabLst>
                <a:tab pos="1385888" algn="l"/>
              </a:tabLst>
            </a:pPr>
            <a:r>
              <a:rPr lang="en-US" sz="2800">
                <a:solidFill>
                  <a:srgbClr val="FFFFFF"/>
                </a:solidFill>
                <a:latin typeface="Times New Roman" pitchFamily="18" charset="0"/>
                <a:cs typeface="Times New Roman" pitchFamily="18" charset="0"/>
              </a:rPr>
              <a:t>3- Vậy dấu ngoặc kép trong câu văn trên có tác dụng gì?</a:t>
            </a:r>
          </a:p>
        </p:txBody>
      </p:sp>
      <p:cxnSp>
        <p:nvCxnSpPr>
          <p:cNvPr id="11" name="Straight Arrow Connector 10"/>
          <p:cNvCxnSpPr>
            <a:stCxn id="6" idx="4"/>
            <a:endCxn id="7" idx="0"/>
          </p:cNvCxnSpPr>
          <p:nvPr/>
        </p:nvCxnSpPr>
        <p:spPr>
          <a:xfrm flipH="1">
            <a:off x="3244850" y="2982913"/>
            <a:ext cx="2889250" cy="217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4"/>
            <a:endCxn id="8" idx="0"/>
          </p:cNvCxnSpPr>
          <p:nvPr/>
        </p:nvCxnSpPr>
        <p:spPr>
          <a:xfrm>
            <a:off x="6134100" y="2982913"/>
            <a:ext cx="0" cy="217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4"/>
            <a:endCxn id="9" idx="0"/>
          </p:cNvCxnSpPr>
          <p:nvPr/>
        </p:nvCxnSpPr>
        <p:spPr>
          <a:xfrm>
            <a:off x="6134100" y="2982913"/>
            <a:ext cx="2873375" cy="217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3"/>
          <p:cNvSpPr>
            <a:spLocks noChangeArrowheads="1"/>
          </p:cNvSpPr>
          <p:nvPr/>
        </p:nvSpPr>
        <p:spPr bwMode="auto">
          <a:xfrm>
            <a:off x="3587750" y="153988"/>
            <a:ext cx="6415282" cy="523220"/>
          </a:xfrm>
          <a:prstGeom prst="rect">
            <a:avLst/>
          </a:prstGeom>
          <a:noFill/>
          <a:ln w="9525">
            <a:noFill/>
            <a:miter lim="800000"/>
            <a:headEnd/>
            <a:tailEnd/>
          </a:ln>
        </p:spPr>
        <p:txBody>
          <a:bodyPr wrap="none">
            <a:spAutoFit/>
          </a:bodyPr>
          <a:lstStyle/>
          <a:p>
            <a:r>
              <a:rPr lang="en-US" sz="2800" b="1" dirty="0" err="1" smtClean="0">
                <a:solidFill>
                  <a:srgbClr val="FF0000"/>
                </a:solidFill>
                <a:latin typeface="Times New Roman" pitchFamily="18" charset="0"/>
                <a:ea typeface="MS Mincho" pitchFamily="49" charset="-128"/>
              </a:rPr>
              <a:t>Tiết</a:t>
            </a:r>
            <a:r>
              <a:rPr lang="en-US" sz="2800" b="1" dirty="0" smtClean="0">
                <a:solidFill>
                  <a:srgbClr val="FF0000"/>
                </a:solidFill>
                <a:latin typeface="Times New Roman" pitchFamily="18" charset="0"/>
                <a:ea typeface="MS Mincho" pitchFamily="49" charset="-128"/>
              </a:rPr>
              <a:t> 61, 62: THỰC </a:t>
            </a:r>
            <a:r>
              <a:rPr lang="en-US" sz="2800" b="1" dirty="0">
                <a:solidFill>
                  <a:srgbClr val="FF0000"/>
                </a:solidFill>
                <a:latin typeface="Times New Roman" pitchFamily="18" charset="0"/>
                <a:ea typeface="MS Mincho" pitchFamily="49" charset="-128"/>
              </a:rPr>
              <a:t>HÀNH TIẾNG VIỆT</a:t>
            </a:r>
            <a:endParaRPr lang="en-US" sz="2800" dirty="0">
              <a:solidFill>
                <a:srgbClr val="FF0000"/>
              </a:solidFill>
              <a:latin typeface="Calibri" pitchFamily="34" charset="0"/>
            </a:endParaRPr>
          </a:p>
        </p:txBody>
      </p:sp>
      <p:sp>
        <p:nvSpPr>
          <p:cNvPr id="107522" name="Rectangle 4"/>
          <p:cNvSpPr>
            <a:spLocks noChangeArrowheads="1"/>
          </p:cNvSpPr>
          <p:nvPr/>
        </p:nvSpPr>
        <p:spPr bwMode="auto">
          <a:xfrm>
            <a:off x="3870325" y="676275"/>
            <a:ext cx="4332288" cy="461963"/>
          </a:xfrm>
          <a:prstGeom prst="rect">
            <a:avLst/>
          </a:prstGeom>
          <a:noFill/>
          <a:ln w="9525">
            <a:noFill/>
            <a:miter lim="800000"/>
            <a:headEnd/>
            <a:tailEnd/>
          </a:ln>
        </p:spPr>
        <p:txBody>
          <a:bodyPr wrap="none">
            <a:spAutoFit/>
          </a:bodyPr>
          <a:lstStyle/>
          <a:p>
            <a:pPr>
              <a:tabLst>
                <a:tab pos="1385888" algn="l"/>
              </a:tabLst>
            </a:pPr>
            <a:r>
              <a:rPr lang="pt-BR" sz="2400" b="1">
                <a:solidFill>
                  <a:srgbClr val="000000"/>
                </a:solidFill>
                <a:latin typeface="Times New Roman" pitchFamily="18" charset="0"/>
                <a:ea typeface="MS Mincho" pitchFamily="49" charset="-128"/>
              </a:rPr>
              <a:t>HOẠT ĐỘNG 1: KHỞI ĐỘNG</a:t>
            </a:r>
            <a:endParaRPr lang="en-US" sz="2400">
              <a:solidFill>
                <a:srgbClr val="000000"/>
              </a:solidFill>
              <a:latin typeface="Times New Roman" pitchFamily="18" charset="0"/>
              <a:cs typeface="Times New Roman" pitchFamily="18" charset="0"/>
            </a:endParaRPr>
          </a:p>
        </p:txBody>
      </p:sp>
      <p:sp>
        <p:nvSpPr>
          <p:cNvPr id="2" name="Rectangle 1"/>
          <p:cNvSpPr/>
          <p:nvPr/>
        </p:nvSpPr>
        <p:spPr>
          <a:xfrm>
            <a:off x="671513" y="1357313"/>
            <a:ext cx="10447337" cy="3540125"/>
          </a:xfrm>
          <a:prstGeom prst="rect">
            <a:avLst/>
          </a:prstGeom>
        </p:spPr>
        <p:txBody>
          <a:bodyPr>
            <a:spAutoFit/>
          </a:bodyPr>
          <a:lstStyle/>
          <a:p>
            <a:pPr marL="342900" indent="-342900" algn="just">
              <a:buFont typeface="Calibri Light"/>
              <a:buAutoNum type="arabicPeriod"/>
              <a:tabLst>
                <a:tab pos="88900" algn="l"/>
                <a:tab pos="179388" algn="l"/>
                <a:tab pos="457200" algn="l"/>
              </a:tabLst>
            </a:pPr>
            <a:r>
              <a:rPr lang="en-US" sz="2800">
                <a:latin typeface="Times New Roman" pitchFamily="18" charset="0"/>
                <a:cs typeface="Times New Roman" pitchFamily="18" charset="0"/>
              </a:rPr>
              <a:t>Dấu ngoặc kép đánh dấu </a:t>
            </a:r>
            <a:r>
              <a:rPr lang="en-US" sz="2800" i="1">
                <a:latin typeface="Cambria" pitchFamily="18" charset="0"/>
                <a:ea typeface="Times New Roman" pitchFamily="18" charset="0"/>
                <a:cs typeface="Cambria" pitchFamily="18" charset="0"/>
              </a:rPr>
              <a:t>ngược dòng.</a:t>
            </a:r>
            <a:endParaRPr lang="en-US" sz="2800">
              <a:latin typeface="Times New Roman" pitchFamily="18" charset="0"/>
              <a:cs typeface="Times New Roman" pitchFamily="18" charset="0"/>
            </a:endParaRPr>
          </a:p>
          <a:p>
            <a:pPr marL="342900" indent="-342900" algn="just">
              <a:buFont typeface="Calibri Light"/>
              <a:buAutoNum type="arabicPeriod"/>
              <a:tabLst>
                <a:tab pos="88900" algn="l"/>
                <a:tab pos="179388" algn="l"/>
                <a:tab pos="457200" algn="l"/>
              </a:tabLst>
            </a:pPr>
            <a:r>
              <a:rPr lang="en-US" sz="2800">
                <a:latin typeface="Times New Roman" pitchFamily="18" charset="0"/>
                <a:cs typeface="Times New Roman" pitchFamily="18" charset="0"/>
              </a:rPr>
              <a:t>Nghĩa thông thường của từ “</a:t>
            </a:r>
            <a:r>
              <a:rPr lang="en-US" sz="2800" i="1">
                <a:latin typeface="Times New Roman" pitchFamily="18" charset="0"/>
                <a:cs typeface="Times New Roman" pitchFamily="18" charset="0"/>
              </a:rPr>
              <a:t>ngược dòng”</a:t>
            </a:r>
            <a:r>
              <a:rPr lang="en-US" sz="2800">
                <a:latin typeface="Times New Roman" pitchFamily="18" charset="0"/>
                <a:cs typeface="Times New Roman" pitchFamily="18" charset="0"/>
              </a:rPr>
              <a:t> là bơi ngược, lội ngược, không thuận theo lẽ thông thường.</a:t>
            </a:r>
          </a:p>
          <a:p>
            <a:pPr marL="342900" indent="-342900">
              <a:tabLst>
                <a:tab pos="88900" algn="l"/>
                <a:tab pos="179388" algn="l"/>
                <a:tab pos="457200" algn="l"/>
              </a:tabLst>
            </a:pPr>
            <a:r>
              <a:rPr lang="en-US" sz="2800">
                <a:latin typeface="Times New Roman" pitchFamily="18" charset="0"/>
                <a:cs typeface="Times New Roman" pitchFamily="18" charset="0"/>
              </a:rPr>
              <a:t> - Trong câu văn trên “</a:t>
            </a:r>
            <a:r>
              <a:rPr lang="en-US" sz="2800" i="1">
                <a:latin typeface="Times New Roman" pitchFamily="18" charset="0"/>
                <a:cs typeface="Times New Roman" pitchFamily="18" charset="0"/>
              </a:rPr>
              <a:t>ngược dòng”</a:t>
            </a:r>
            <a:r>
              <a:rPr lang="en-US" sz="2800">
                <a:latin typeface="Times New Roman" pitchFamily="18" charset="0"/>
                <a:cs typeface="Times New Roman" pitchFamily="18" charset="0"/>
              </a:rPr>
              <a:t> được hiểu theo cách đặc biệt, là quay về tìm hiểu những điều từ xa xưa, lúc sự sống mới bắt đầu, như đi ngược với thời gian tuyến tính đang chảy trôi ở hiện tại.</a:t>
            </a:r>
          </a:p>
          <a:p>
            <a:pPr marL="342900" indent="-342900" algn="just">
              <a:tabLst>
                <a:tab pos="88900" algn="l"/>
                <a:tab pos="179388" algn="l"/>
                <a:tab pos="457200" algn="l"/>
              </a:tabLst>
            </a:pPr>
            <a:r>
              <a:rPr lang="en-US" sz="2800">
                <a:latin typeface="Times New Roman" pitchFamily="18" charset="0"/>
                <a:cs typeface="Times New Roman" pitchFamily="18" charset="0"/>
              </a:rPr>
              <a:t>3. Vậy dấu ngoặc kép trong câu văn trên có tác dụng </a:t>
            </a:r>
            <a:r>
              <a:rPr lang="en-US" sz="2800" b="1">
                <a:latin typeface="Times New Roman" pitchFamily="18" charset="0"/>
                <a:cs typeface="Times New Roman" pitchFamily="18" charset="0"/>
              </a:rPr>
              <a:t>đánh dấu từ ngữ hiểu theo nghĩa đặc biệt.</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3"/>
          <p:cNvSpPr>
            <a:spLocks noChangeArrowheads="1"/>
          </p:cNvSpPr>
          <p:nvPr/>
        </p:nvSpPr>
        <p:spPr bwMode="auto">
          <a:xfrm>
            <a:off x="3587750" y="153988"/>
            <a:ext cx="4614863" cy="522287"/>
          </a:xfrm>
          <a:prstGeom prst="rect">
            <a:avLst/>
          </a:prstGeom>
          <a:noFill/>
          <a:ln w="9525">
            <a:noFill/>
            <a:miter lim="800000"/>
            <a:headEnd/>
            <a:tailEnd/>
          </a:ln>
        </p:spPr>
        <p:txBody>
          <a:bodyPr wrap="none">
            <a:spAutoFit/>
          </a:bodyPr>
          <a:lstStyle/>
          <a:p>
            <a:r>
              <a:rPr lang="en-US" sz="2800" b="1">
                <a:solidFill>
                  <a:srgbClr val="002060"/>
                </a:solidFill>
                <a:latin typeface="Times New Roman" pitchFamily="18" charset="0"/>
                <a:ea typeface="MS Mincho" pitchFamily="49" charset="-128"/>
              </a:rPr>
              <a:t>THỰC HÀNH TIẾNG VIỆT</a:t>
            </a:r>
            <a:endParaRPr lang="en-US" sz="2800">
              <a:solidFill>
                <a:srgbClr val="002060"/>
              </a:solidFill>
              <a:latin typeface="Calibri" pitchFamily="34" charset="0"/>
            </a:endParaRPr>
          </a:p>
        </p:txBody>
      </p:sp>
      <p:sp>
        <p:nvSpPr>
          <p:cNvPr id="3" name="Rectangle 2"/>
          <p:cNvSpPr/>
          <p:nvPr/>
        </p:nvSpPr>
        <p:spPr>
          <a:xfrm>
            <a:off x="2509838" y="676275"/>
            <a:ext cx="7389812" cy="523875"/>
          </a:xfrm>
          <a:prstGeom prst="rect">
            <a:avLst/>
          </a:prstGeom>
        </p:spPr>
        <p:txBody>
          <a:bodyPr wrap="none">
            <a:spAutoFit/>
          </a:bodyPr>
          <a:lstStyle/>
          <a:p>
            <a:pPr fontAlgn="auto">
              <a:spcBef>
                <a:spcPts val="0"/>
              </a:spcBef>
              <a:spcAft>
                <a:spcPts val="0"/>
              </a:spcAft>
              <a:tabLst>
                <a:tab pos="1386840" algn="l"/>
              </a:tabLst>
              <a:defRPr/>
            </a:pPr>
            <a:r>
              <a:rPr lang="pt-BR" sz="2800" b="1" dirty="0">
                <a:solidFill>
                  <a:schemeClr val="accent6">
                    <a:lumMod val="50000"/>
                  </a:schemeClr>
                </a:solidFill>
                <a:latin typeface="Times New Roman" panose="02020603050405020304" pitchFamily="18" charset="0"/>
                <a:ea typeface="MS Mincho"/>
                <a:cs typeface="+mn-cs"/>
              </a:rPr>
              <a:t>HOẠT ĐỘNG 2: HÌNH THÀNH KIẾN THỨC</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p:txBody>
      </p:sp>
      <p:sp>
        <p:nvSpPr>
          <p:cNvPr id="109571" name="Rectangle 5"/>
          <p:cNvSpPr>
            <a:spLocks noChangeArrowheads="1"/>
          </p:cNvSpPr>
          <p:nvPr/>
        </p:nvSpPr>
        <p:spPr bwMode="auto">
          <a:xfrm>
            <a:off x="290513" y="1047750"/>
            <a:ext cx="6096000" cy="954088"/>
          </a:xfrm>
          <a:prstGeom prst="rect">
            <a:avLst/>
          </a:prstGeom>
          <a:noFill/>
          <a:ln w="9525">
            <a:noFill/>
            <a:miter lim="800000"/>
            <a:headEnd/>
            <a:tailEnd/>
          </a:ln>
        </p:spPr>
        <p:txBody>
          <a:bodyPr>
            <a:spAutoFit/>
          </a:bodyPr>
          <a:lstStyle/>
          <a:p>
            <a:pPr algn="just">
              <a:tabLst>
                <a:tab pos="88900" algn="l"/>
                <a:tab pos="179388" algn="l"/>
              </a:tabLst>
            </a:pPr>
            <a:r>
              <a:rPr lang="en-US" sz="2800" b="1">
                <a:latin typeface="Times New Roman" pitchFamily="18" charset="0"/>
                <a:cs typeface="Times New Roman" pitchFamily="18" charset="0"/>
              </a:rPr>
              <a:t>I. Dấu câu</a:t>
            </a:r>
            <a:endParaRPr lang="en-US" sz="2800">
              <a:latin typeface="Times New Roman" pitchFamily="18" charset="0"/>
              <a:cs typeface="Times New Roman" pitchFamily="18" charset="0"/>
            </a:endParaRPr>
          </a:p>
          <a:p>
            <a:pPr algn="just">
              <a:tabLst>
                <a:tab pos="88900" algn="l"/>
                <a:tab pos="179388" algn="l"/>
              </a:tabLst>
            </a:pPr>
            <a:r>
              <a:rPr lang="en-US" sz="2800" b="1">
                <a:latin typeface="Times New Roman" pitchFamily="18" charset="0"/>
                <a:cs typeface="Times New Roman" pitchFamily="18" charset="0"/>
              </a:rPr>
              <a:t>1. Dấu ngoặc kép.</a:t>
            </a:r>
            <a:endParaRPr lang="en-US" sz="2800">
              <a:latin typeface="Times New Roman" pitchFamily="18" charset="0"/>
              <a:cs typeface="Times New Roman" pitchFamily="18" charset="0"/>
            </a:endParaRPr>
          </a:p>
        </p:txBody>
      </p:sp>
      <p:sp>
        <p:nvSpPr>
          <p:cNvPr id="17" name="Freeform 16"/>
          <p:cNvSpPr/>
          <p:nvPr/>
        </p:nvSpPr>
        <p:spPr>
          <a:xfrm>
            <a:off x="1391127" y="2130981"/>
            <a:ext cx="2502001" cy="744834"/>
          </a:xfrm>
          <a:custGeom>
            <a:avLst/>
            <a:gdLst>
              <a:gd name="connsiteX0" fmla="*/ 0 w 2278062"/>
              <a:gd name="connsiteY0" fmla="*/ 113903 h 1139031"/>
              <a:gd name="connsiteX1" fmla="*/ 113903 w 2278062"/>
              <a:gd name="connsiteY1" fmla="*/ 0 h 1139031"/>
              <a:gd name="connsiteX2" fmla="*/ 2164159 w 2278062"/>
              <a:gd name="connsiteY2" fmla="*/ 0 h 1139031"/>
              <a:gd name="connsiteX3" fmla="*/ 2278062 w 2278062"/>
              <a:gd name="connsiteY3" fmla="*/ 113903 h 1139031"/>
              <a:gd name="connsiteX4" fmla="*/ 2278062 w 2278062"/>
              <a:gd name="connsiteY4" fmla="*/ 1025128 h 1139031"/>
              <a:gd name="connsiteX5" fmla="*/ 2164159 w 2278062"/>
              <a:gd name="connsiteY5" fmla="*/ 1139031 h 1139031"/>
              <a:gd name="connsiteX6" fmla="*/ 113903 w 2278062"/>
              <a:gd name="connsiteY6" fmla="*/ 1139031 h 1139031"/>
              <a:gd name="connsiteX7" fmla="*/ 0 w 2278062"/>
              <a:gd name="connsiteY7" fmla="*/ 1025128 h 1139031"/>
              <a:gd name="connsiteX8" fmla="*/ 0 w 2278062"/>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062" h="1139031">
                <a:moveTo>
                  <a:pt x="0" y="113903"/>
                </a:moveTo>
                <a:cubicBezTo>
                  <a:pt x="0" y="50996"/>
                  <a:pt x="50996" y="0"/>
                  <a:pt x="113903" y="0"/>
                </a:cubicBezTo>
                <a:lnTo>
                  <a:pt x="2164159" y="0"/>
                </a:lnTo>
                <a:cubicBezTo>
                  <a:pt x="2227066" y="0"/>
                  <a:pt x="2278062" y="50996"/>
                  <a:pt x="2278062" y="113903"/>
                </a:cubicBezTo>
                <a:lnTo>
                  <a:pt x="2278062" y="1025128"/>
                </a:lnTo>
                <a:cubicBezTo>
                  <a:pt x="2278062" y="1088035"/>
                  <a:pt x="2227066" y="1139031"/>
                  <a:pt x="2164159"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43851" tIns="107021" rIns="143851" bIns="107021" spcCol="1270" anchor="ctr"/>
          <a:lstStyle/>
          <a:p>
            <a:pPr algn="ctr" defTabSz="2578100" fontAlgn="auto">
              <a:lnSpc>
                <a:spcPct val="90000"/>
              </a:lnSpc>
              <a:spcAft>
                <a:spcPct val="35000"/>
              </a:spcAft>
              <a:defRPr/>
            </a:pPr>
            <a:r>
              <a:rPr lang="en-US" sz="3200" b="1" dirty="0" err="1">
                <a:latin typeface="Times New Roman" panose="02020603050405020304" pitchFamily="18" charset="0"/>
                <a:cs typeface="Times New Roman" panose="02020603050405020304" pitchFamily="18" charset="0"/>
              </a:rPr>
              <a:t>Ví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dụ</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19" name="Freeform 18"/>
          <p:cNvSpPr/>
          <p:nvPr/>
        </p:nvSpPr>
        <p:spPr>
          <a:xfrm>
            <a:off x="3068339" y="3029940"/>
            <a:ext cx="7793625" cy="877744"/>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a. </a:t>
            </a:r>
            <a:r>
              <a:rPr lang="en-US" sz="2400" i="1" dirty="0" err="1">
                <a:latin typeface="Times New Roman" panose="02020603050405020304" pitchFamily="18" charset="0"/>
                <a:cs typeface="Times New Roman" panose="02020603050405020304" pitchFamily="18" charset="0"/>
              </a:rPr>
              <a:t>Cộng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loài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én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thoải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sống</a:t>
            </a:r>
            <a:r>
              <a:rPr lang="en-US" sz="2400" i="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a:t>
            </a:r>
            <a:r>
              <a:rPr lang="en-US" sz="2400" b="1" i="1" dirty="0" err="1">
                <a:latin typeface="Times New Roman" panose="02020603050405020304" pitchFamily="18" charset="0"/>
                <a:cs typeface="Times New Roman" panose="02020603050405020304" pitchFamily="18" charset="0"/>
              </a:rPr>
              <a:t>cuộc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đời</a:t>
            </a:r>
            <a:r>
              <a:rPr lang="en-US" sz="2400" b="1"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mảy</a:t>
            </a:r>
            <a:r>
              <a:rPr lang="en-US" sz="2400" i="1" dirty="0">
                <a:latin typeface="Times New Roman" panose="02020603050405020304" pitchFamily="18" charset="0"/>
                <a:cs typeface="Times New Roman" panose="02020603050405020304" pitchFamily="18" charset="0"/>
              </a:rPr>
              <a:t> may </a:t>
            </a:r>
            <a:r>
              <a:rPr lang="en-US" sz="2400" i="1" dirty="0" err="1">
                <a:latin typeface="Times New Roman" panose="02020603050405020304" pitchFamily="18" charset="0"/>
                <a:cs typeface="Times New Roman" panose="02020603050405020304" pitchFamily="18" charset="0"/>
              </a:rPr>
              <a:t>nghĩ</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sự</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nhóm</a:t>
            </a:r>
            <a:r>
              <a:rPr lang="en-US" sz="2400" i="1" dirty="0">
                <a:latin typeface="Times New Roman" panose="02020603050405020304" pitchFamily="18" charset="0"/>
                <a:cs typeface="Times New Roman" panose="02020603050405020304" pitchFamily="18" charset="0"/>
              </a:rPr>
              <a:t> du </a:t>
            </a:r>
            <a:r>
              <a:rPr lang="en-US" sz="2400" i="1" dirty="0" err="1">
                <a:latin typeface="Times New Roman" panose="02020603050405020304" pitchFamily="18" charset="0"/>
                <a:cs typeface="Times New Roman" panose="02020603050405020304" pitchFamily="18" charset="0"/>
              </a:rPr>
              <a:t>khách</a:t>
            </a:r>
            <a:r>
              <a:rPr lang="en-US" sz="2400" dirty="0">
                <a:latin typeface="Times New Roman" panose="02020603050405020304" pitchFamily="18" charset="0"/>
                <a:cs typeface="Times New Roman" panose="02020603050405020304" pitchFamily="18" charset="0"/>
              </a:rPr>
              <a:t>.</a:t>
            </a:r>
          </a:p>
        </p:txBody>
      </p:sp>
      <p:sp>
        <p:nvSpPr>
          <p:cNvPr id="21" name="Freeform 20"/>
          <p:cNvSpPr/>
          <p:nvPr/>
        </p:nvSpPr>
        <p:spPr>
          <a:xfrm>
            <a:off x="3068340" y="4075663"/>
            <a:ext cx="7793624" cy="1078227"/>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b. </a:t>
            </a:r>
            <a:r>
              <a:rPr lang="en-US" sz="2400" i="1" dirty="0" err="1">
                <a:latin typeface="Times New Roman" panose="02020603050405020304" pitchFamily="18" charset="0"/>
                <a:cs typeface="Times New Roman" panose="02020603050405020304" pitchFamily="18" charset="0"/>
              </a:rPr>
              <a:t>Văn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“Hang </a:t>
            </a:r>
            <a:r>
              <a:rPr lang="en-US" sz="2400" b="1" i="1" dirty="0" err="1">
                <a:latin typeface="Times New Roman" panose="02020603050405020304" pitchFamily="18" charset="0"/>
                <a:cs typeface="Times New Roman" panose="02020603050405020304" pitchFamily="18" charset="0"/>
              </a:rPr>
              <a:t>Én</a:t>
            </a:r>
            <a:r>
              <a:rPr lang="en-US" sz="2400" b="1" i="1"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a:t>
            </a:r>
            <a:r>
              <a:rPr lang="nl-NL" sz="2400" i="1" dirty="0">
                <a:latin typeface="Times New Roman" panose="02020603050405020304" pitchFamily="18" charset="0"/>
                <a:cs typeface="Times New Roman" panose="02020603050405020304" pitchFamily="18" charset="0"/>
              </a:rPr>
              <a:t>rích dẫn văn bản viết giới thiệu về hang Én trên trang thông tin điện tử Sở Du lịch Quảng Bình, 14/10/2020.</a:t>
            </a:r>
            <a:endParaRPr lang="en-US" sz="2400" dirty="0">
              <a:latin typeface="Times New Roman" panose="02020603050405020304" pitchFamily="18" charset="0"/>
              <a:cs typeface="Times New Roman" panose="02020603050405020304" pitchFamily="18" charset="0"/>
            </a:endParaRPr>
          </a:p>
        </p:txBody>
      </p:sp>
      <p:sp>
        <p:nvSpPr>
          <p:cNvPr id="23" name="Freeform 22"/>
          <p:cNvSpPr/>
          <p:nvPr/>
        </p:nvSpPr>
        <p:spPr>
          <a:xfrm>
            <a:off x="3068339" y="5299904"/>
            <a:ext cx="7793624" cy="876088"/>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nl-NL" sz="2400" dirty="0">
                <a:latin typeface="Times New Roman" panose="02020603050405020304" pitchFamily="18" charset="0"/>
                <a:cs typeface="Times New Roman" panose="02020603050405020304" pitchFamily="18" charset="0"/>
              </a:rPr>
              <a:t>c. </a:t>
            </a:r>
            <a:r>
              <a:rPr lang="nl-NL" sz="2400" i="1" dirty="0">
                <a:latin typeface="Times New Roman" panose="02020603050405020304" pitchFamily="18" charset="0"/>
                <a:cs typeface="Times New Roman" panose="02020603050405020304" pitchFamily="18" charset="0"/>
              </a:rPr>
              <a:t>Người xưa có câu: </a:t>
            </a:r>
            <a:r>
              <a:rPr lang="nl-NL" sz="2400" b="1" i="1" dirty="0">
                <a:latin typeface="Times New Roman" panose="02020603050405020304" pitchFamily="18" charset="0"/>
                <a:cs typeface="Times New Roman" panose="02020603050405020304" pitchFamily="18" charset="0"/>
              </a:rPr>
              <a:t>“Trúc dẫu cháy, đốt ngay vẫn thẳng”.</a:t>
            </a:r>
            <a:endParaRPr lang="en-US" sz="2400" b="1" dirty="0">
              <a:latin typeface="Times New Roman" panose="02020603050405020304" pitchFamily="18" charset="0"/>
              <a:cs typeface="Times New Roman" panose="02020603050405020304" pitchFamily="18" charset="0"/>
            </a:endParaRPr>
          </a:p>
        </p:txBody>
      </p:sp>
      <p:sp>
        <p:nvSpPr>
          <p:cNvPr id="2" name="Explosion 2 1"/>
          <p:cNvSpPr/>
          <p:nvPr/>
        </p:nvSpPr>
        <p:spPr>
          <a:xfrm>
            <a:off x="7196506" y="153988"/>
            <a:ext cx="6281737" cy="2952750"/>
          </a:xfrm>
          <a:prstGeom prst="irregularSeal2">
            <a:avLst/>
          </a:prstGeom>
        </p:spPr>
        <p:style>
          <a:lnRef idx="2">
            <a:schemeClr val="accent6"/>
          </a:lnRef>
          <a:fillRef idx="1">
            <a:schemeClr val="lt1"/>
          </a:fillRef>
          <a:effectRef idx="0">
            <a:schemeClr val="accent6"/>
          </a:effectRef>
          <a:fontRef idx="minor">
            <a:schemeClr val="dk1"/>
          </a:fontRef>
        </p:style>
        <p:txBody>
          <a:bodyPr anchor="ctr"/>
          <a:lstStyle/>
          <a:p>
            <a:pPr>
              <a:tabLst>
                <a:tab pos="1385888" algn="l"/>
              </a:tabLst>
            </a:pPr>
            <a:r>
              <a:rPr lang="en-US" sz="2000" dirty="0" err="1">
                <a:solidFill>
                  <a:srgbClr val="000000"/>
                </a:solidFill>
                <a:latin typeface="Times New Roman" pitchFamily="18" charset="0"/>
                <a:cs typeface="Times New Roman" pitchFamily="18" charset="0"/>
              </a:rPr>
              <a:t>Đọc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các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ví</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dụ</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và</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cho</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biết</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dấu</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ngoặc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kép</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trong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mỗi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câu</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văn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trên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dùng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để</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làm</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gì</a:t>
            </a:r>
            <a:r>
              <a:rPr lang="en-US" sz="2000" dirty="0">
                <a:solidFill>
                  <a:srgbClr val="00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3"/>
          <p:cNvSpPr>
            <a:spLocks noChangeArrowheads="1"/>
          </p:cNvSpPr>
          <p:nvPr/>
        </p:nvSpPr>
        <p:spPr bwMode="auto">
          <a:xfrm>
            <a:off x="3587750" y="153988"/>
            <a:ext cx="4614863" cy="522287"/>
          </a:xfrm>
          <a:prstGeom prst="rect">
            <a:avLst/>
          </a:prstGeom>
          <a:noFill/>
          <a:ln w="9525">
            <a:noFill/>
            <a:miter lim="800000"/>
            <a:headEnd/>
            <a:tailEnd/>
          </a:ln>
        </p:spPr>
        <p:txBody>
          <a:bodyPr wrap="none">
            <a:spAutoFit/>
          </a:bodyPr>
          <a:lstStyle/>
          <a:p>
            <a:r>
              <a:rPr lang="en-US" sz="2800" b="1">
                <a:solidFill>
                  <a:srgbClr val="002060"/>
                </a:solidFill>
                <a:latin typeface="Times New Roman" pitchFamily="18" charset="0"/>
                <a:ea typeface="MS Mincho" pitchFamily="49" charset="-128"/>
              </a:rPr>
              <a:t>THỰC HÀNH TIẾNG VIỆT</a:t>
            </a:r>
            <a:endParaRPr lang="en-US" sz="2800">
              <a:solidFill>
                <a:srgbClr val="002060"/>
              </a:solidFill>
              <a:latin typeface="Calibri" pitchFamily="34" charset="0"/>
            </a:endParaRPr>
          </a:p>
        </p:txBody>
      </p:sp>
      <p:sp>
        <p:nvSpPr>
          <p:cNvPr id="111618" name="Rectangle 2"/>
          <p:cNvSpPr>
            <a:spLocks noChangeArrowheads="1"/>
          </p:cNvSpPr>
          <p:nvPr/>
        </p:nvSpPr>
        <p:spPr bwMode="auto">
          <a:xfrm>
            <a:off x="2509838" y="676275"/>
            <a:ext cx="7389812" cy="523875"/>
          </a:xfrm>
          <a:prstGeom prst="rect">
            <a:avLst/>
          </a:prstGeom>
          <a:noFill/>
          <a:ln w="9525">
            <a:noFill/>
            <a:miter lim="800000"/>
            <a:headEnd/>
            <a:tailEnd/>
          </a:ln>
        </p:spPr>
        <p:txBody>
          <a:bodyPr wrap="none">
            <a:spAutoFit/>
          </a:bodyPr>
          <a:lstStyle/>
          <a:p>
            <a:pPr>
              <a:tabLst>
                <a:tab pos="1385888" algn="l"/>
              </a:tabLst>
            </a:pPr>
            <a:r>
              <a:rPr lang="pt-BR" sz="2800" b="1">
                <a:solidFill>
                  <a:srgbClr val="385723"/>
                </a:solidFill>
                <a:latin typeface="Times New Roman" pitchFamily="18" charset="0"/>
                <a:ea typeface="MS Mincho" pitchFamily="49" charset="-128"/>
              </a:rPr>
              <a:t>HOẠT ĐỘNG 2: HÌNH THÀNH KIẾN THỨC</a:t>
            </a:r>
            <a:endParaRPr lang="en-US" sz="2800">
              <a:solidFill>
                <a:srgbClr val="385723"/>
              </a:solidFill>
              <a:latin typeface="Times New Roman" pitchFamily="18" charset="0"/>
              <a:cs typeface="Times New Roman" pitchFamily="18" charset="0"/>
            </a:endParaRPr>
          </a:p>
        </p:txBody>
      </p:sp>
      <p:sp>
        <p:nvSpPr>
          <p:cNvPr id="111619" name="Rectangle 5"/>
          <p:cNvSpPr>
            <a:spLocks noChangeArrowheads="1"/>
          </p:cNvSpPr>
          <p:nvPr/>
        </p:nvSpPr>
        <p:spPr bwMode="auto">
          <a:xfrm>
            <a:off x="290513" y="1047750"/>
            <a:ext cx="6096000" cy="954088"/>
          </a:xfrm>
          <a:prstGeom prst="rect">
            <a:avLst/>
          </a:prstGeom>
          <a:noFill/>
          <a:ln w="9525">
            <a:noFill/>
            <a:miter lim="800000"/>
            <a:headEnd/>
            <a:tailEnd/>
          </a:ln>
        </p:spPr>
        <p:txBody>
          <a:bodyPr>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I. Dấu câu</a:t>
            </a:r>
            <a:endParaRPr lang="en-US" sz="2800">
              <a:solidFill>
                <a:srgbClr val="000000"/>
              </a:solidFill>
              <a:latin typeface="Times New Roman" pitchFamily="18" charset="0"/>
              <a:cs typeface="Times New Roman" pitchFamily="18" charset="0"/>
            </a:endParaRPr>
          </a:p>
          <a:p>
            <a:pPr algn="just">
              <a:tabLst>
                <a:tab pos="88900" algn="l"/>
                <a:tab pos="179388" algn="l"/>
              </a:tabLst>
            </a:pPr>
            <a:r>
              <a:rPr lang="en-US" sz="2800" b="1">
                <a:solidFill>
                  <a:srgbClr val="000000"/>
                </a:solidFill>
                <a:latin typeface="Times New Roman" pitchFamily="18" charset="0"/>
                <a:cs typeface="Times New Roman" pitchFamily="18" charset="0"/>
              </a:rPr>
              <a:t>1. Dấu ngoặc kép.</a:t>
            </a:r>
            <a:endParaRPr lang="en-US" sz="2800">
              <a:solidFill>
                <a:srgbClr val="000000"/>
              </a:solidFill>
              <a:latin typeface="Times New Roman" pitchFamily="18" charset="0"/>
              <a:cs typeface="Times New Roman" pitchFamily="18" charset="0"/>
            </a:endParaRPr>
          </a:p>
        </p:txBody>
      </p:sp>
      <p:sp>
        <p:nvSpPr>
          <p:cNvPr id="17" name="Freeform 16"/>
          <p:cNvSpPr/>
          <p:nvPr/>
        </p:nvSpPr>
        <p:spPr>
          <a:xfrm>
            <a:off x="1391127" y="2130981"/>
            <a:ext cx="2502001" cy="744834"/>
          </a:xfrm>
          <a:custGeom>
            <a:avLst/>
            <a:gdLst>
              <a:gd name="connsiteX0" fmla="*/ 0 w 2278062"/>
              <a:gd name="connsiteY0" fmla="*/ 113903 h 1139031"/>
              <a:gd name="connsiteX1" fmla="*/ 113903 w 2278062"/>
              <a:gd name="connsiteY1" fmla="*/ 0 h 1139031"/>
              <a:gd name="connsiteX2" fmla="*/ 2164159 w 2278062"/>
              <a:gd name="connsiteY2" fmla="*/ 0 h 1139031"/>
              <a:gd name="connsiteX3" fmla="*/ 2278062 w 2278062"/>
              <a:gd name="connsiteY3" fmla="*/ 113903 h 1139031"/>
              <a:gd name="connsiteX4" fmla="*/ 2278062 w 2278062"/>
              <a:gd name="connsiteY4" fmla="*/ 1025128 h 1139031"/>
              <a:gd name="connsiteX5" fmla="*/ 2164159 w 2278062"/>
              <a:gd name="connsiteY5" fmla="*/ 1139031 h 1139031"/>
              <a:gd name="connsiteX6" fmla="*/ 113903 w 2278062"/>
              <a:gd name="connsiteY6" fmla="*/ 1139031 h 1139031"/>
              <a:gd name="connsiteX7" fmla="*/ 0 w 2278062"/>
              <a:gd name="connsiteY7" fmla="*/ 1025128 h 1139031"/>
              <a:gd name="connsiteX8" fmla="*/ 0 w 2278062"/>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062" h="1139031">
                <a:moveTo>
                  <a:pt x="0" y="113903"/>
                </a:moveTo>
                <a:cubicBezTo>
                  <a:pt x="0" y="50996"/>
                  <a:pt x="50996" y="0"/>
                  <a:pt x="113903" y="0"/>
                </a:cubicBezTo>
                <a:lnTo>
                  <a:pt x="2164159" y="0"/>
                </a:lnTo>
                <a:cubicBezTo>
                  <a:pt x="2227066" y="0"/>
                  <a:pt x="2278062" y="50996"/>
                  <a:pt x="2278062" y="113903"/>
                </a:cubicBezTo>
                <a:lnTo>
                  <a:pt x="2278062" y="1025128"/>
                </a:lnTo>
                <a:cubicBezTo>
                  <a:pt x="2278062" y="1088035"/>
                  <a:pt x="2227066" y="1139031"/>
                  <a:pt x="2164159"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lIns="143851" tIns="107021" rIns="143851" bIns="107021" spcCol="1270" anchor="ctr"/>
          <a:lstStyle/>
          <a:p>
            <a:pPr algn="ctr" defTabSz="2578100" fontAlgn="auto">
              <a:lnSpc>
                <a:spcPct val="90000"/>
              </a:lnSpc>
              <a:spcAft>
                <a:spcPct val="35000"/>
              </a:spcAft>
              <a:defRPr/>
            </a:pPr>
            <a:r>
              <a:rPr lang="en-US" sz="3200" b="1" dirty="0" err="1">
                <a:solidFill>
                  <a:prstClr val="white"/>
                </a:solidFill>
                <a:latin typeface="Times New Roman" panose="02020603050405020304" pitchFamily="18" charset="0"/>
                <a:cs typeface="Times New Roman" panose="02020603050405020304" pitchFamily="18" charset="0"/>
              </a:rPr>
              <a:t>Ví</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dụ</a:t>
            </a:r>
            <a:r>
              <a:rPr lang="en-US" sz="3200" b="1" dirty="0">
                <a:solidFill>
                  <a:prstClr val="white"/>
                </a:solidFill>
                <a:latin typeface="Times New Roman" panose="02020603050405020304" pitchFamily="18" charset="0"/>
                <a:cs typeface="Times New Roman" panose="02020603050405020304" pitchFamily="18" charset="0"/>
              </a:rPr>
              <a:t>: </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19" name="Freeform 18"/>
          <p:cNvSpPr/>
          <p:nvPr/>
        </p:nvSpPr>
        <p:spPr>
          <a:xfrm>
            <a:off x="4305257" y="2329225"/>
            <a:ext cx="7793625" cy="877744"/>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en-US" sz="2400" dirty="0">
                <a:solidFill>
                  <a:prstClr val="black"/>
                </a:solidFill>
                <a:latin typeface="Times New Roman" panose="02020603050405020304" pitchFamily="18" charset="0"/>
                <a:cs typeface="Times New Roman" panose="02020603050405020304" pitchFamily="18" charset="0"/>
              </a:rPr>
              <a:t>a. </a:t>
            </a:r>
            <a:r>
              <a:rPr lang="en-US" sz="2400" i="1" dirty="0" err="1">
                <a:solidFill>
                  <a:prstClr val="black"/>
                </a:solidFill>
                <a:latin typeface="Times New Roman" panose="02020603050405020304" pitchFamily="18" charset="0"/>
                <a:cs typeface="Times New Roman" panose="02020603050405020304" pitchFamily="18" charset="0"/>
              </a:rPr>
              <a:t>Cộng</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đồng</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loài</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én</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thoải</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mái</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sống</a:t>
            </a:r>
            <a:r>
              <a:rPr lang="en-US" sz="2400" i="1" dirty="0">
                <a:solidFill>
                  <a:prstClr val="black"/>
                </a:solidFill>
                <a:latin typeface="Times New Roman" panose="02020603050405020304" pitchFamily="18" charset="0"/>
                <a:cs typeface="Times New Roman" panose="02020603050405020304" pitchFamily="18" charset="0"/>
              </a:rPr>
              <a:t> </a:t>
            </a:r>
            <a:r>
              <a:rPr lang="en-US" sz="2400" b="1" i="1" dirty="0">
                <a:solidFill>
                  <a:prstClr val="black"/>
                </a:solidFill>
                <a:latin typeface="Times New Roman" panose="02020603050405020304" pitchFamily="18" charset="0"/>
                <a:cs typeface="Times New Roman" panose="02020603050405020304" pitchFamily="18" charset="0"/>
              </a:rPr>
              <a:t>“</a:t>
            </a:r>
            <a:r>
              <a:rPr lang="en-US" sz="2400" b="1" i="1" dirty="0" err="1">
                <a:solidFill>
                  <a:prstClr val="black"/>
                </a:solidFill>
                <a:latin typeface="Times New Roman" panose="02020603050405020304" pitchFamily="18" charset="0"/>
                <a:cs typeface="Times New Roman" panose="02020603050405020304" pitchFamily="18" charset="0"/>
              </a:rPr>
              <a:t>cuộc</a:t>
            </a:r>
            <a:r>
              <a:rPr lang="en-US" sz="2400" b="1" i="1" dirty="0">
                <a:solidFill>
                  <a:prstClr val="black"/>
                </a:solidFill>
                <a:latin typeface="Times New Roman" panose="02020603050405020304" pitchFamily="18" charset="0"/>
                <a:cs typeface="Times New Roman" panose="02020603050405020304" pitchFamily="18" charset="0"/>
              </a:rPr>
              <a:t> </a:t>
            </a:r>
            <a:r>
              <a:rPr lang="en-US" sz="2400" b="1" i="1" dirty="0" err="1">
                <a:solidFill>
                  <a:prstClr val="black"/>
                </a:solidFill>
                <a:latin typeface="Times New Roman" panose="02020603050405020304" pitchFamily="18" charset="0"/>
                <a:cs typeface="Times New Roman" panose="02020603050405020304" pitchFamily="18" charset="0"/>
              </a:rPr>
              <a:t>đời</a:t>
            </a:r>
            <a:r>
              <a:rPr lang="en-US" sz="2400" b="1"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của</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chúng</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không</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mảy</a:t>
            </a:r>
            <a:r>
              <a:rPr lang="en-US" sz="2400" i="1" dirty="0">
                <a:solidFill>
                  <a:prstClr val="black"/>
                </a:solidFill>
                <a:latin typeface="Times New Roman" panose="02020603050405020304" pitchFamily="18" charset="0"/>
                <a:cs typeface="Times New Roman" panose="02020603050405020304" pitchFamily="18" charset="0"/>
              </a:rPr>
              <a:t> may </a:t>
            </a:r>
            <a:r>
              <a:rPr lang="en-US" sz="2400" i="1" dirty="0" err="1">
                <a:solidFill>
                  <a:prstClr val="black"/>
                </a:solidFill>
                <a:latin typeface="Times New Roman" panose="02020603050405020304" pitchFamily="18" charset="0"/>
                <a:cs typeface="Times New Roman" panose="02020603050405020304" pitchFamily="18" charset="0"/>
              </a:rPr>
              <a:t>nghĩ</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đến</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sự</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hiện</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diện</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của</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nhóm</a:t>
            </a:r>
            <a:r>
              <a:rPr lang="en-US" sz="2400" i="1" dirty="0">
                <a:solidFill>
                  <a:prstClr val="black"/>
                </a:solidFill>
                <a:latin typeface="Times New Roman" panose="02020603050405020304" pitchFamily="18" charset="0"/>
                <a:cs typeface="Times New Roman" panose="02020603050405020304" pitchFamily="18" charset="0"/>
              </a:rPr>
              <a:t> du </a:t>
            </a:r>
            <a:r>
              <a:rPr lang="en-US" sz="2400" i="1" dirty="0" err="1">
                <a:solidFill>
                  <a:prstClr val="black"/>
                </a:solidFill>
                <a:latin typeface="Times New Roman" panose="02020603050405020304" pitchFamily="18" charset="0"/>
                <a:cs typeface="Times New Roman" panose="02020603050405020304" pitchFamily="18" charset="0"/>
              </a:rPr>
              <a:t>khách</a:t>
            </a:r>
            <a:r>
              <a:rPr lang="en-US" sz="2400" dirty="0">
                <a:solidFill>
                  <a:prstClr val="black"/>
                </a:solidFill>
                <a:latin typeface="Times New Roman" panose="02020603050405020304" pitchFamily="18" charset="0"/>
                <a:cs typeface="Times New Roman" panose="02020603050405020304" pitchFamily="18" charset="0"/>
              </a:rPr>
              <a:t>.</a:t>
            </a:r>
          </a:p>
        </p:txBody>
      </p:sp>
      <p:sp>
        <p:nvSpPr>
          <p:cNvPr id="21" name="Freeform 20"/>
          <p:cNvSpPr/>
          <p:nvPr/>
        </p:nvSpPr>
        <p:spPr>
          <a:xfrm>
            <a:off x="626253" y="3282052"/>
            <a:ext cx="7793624" cy="1078227"/>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en-US" sz="2400" dirty="0">
                <a:solidFill>
                  <a:prstClr val="black"/>
                </a:solidFill>
                <a:latin typeface="Times New Roman" panose="02020603050405020304" pitchFamily="18" charset="0"/>
                <a:cs typeface="Times New Roman" panose="02020603050405020304" pitchFamily="18" charset="0"/>
              </a:rPr>
              <a:t>b. </a:t>
            </a:r>
            <a:r>
              <a:rPr lang="en-US" sz="2400" i="1" dirty="0" err="1">
                <a:solidFill>
                  <a:prstClr val="black"/>
                </a:solidFill>
                <a:latin typeface="Times New Roman" panose="02020603050405020304" pitchFamily="18" charset="0"/>
                <a:cs typeface="Times New Roman" panose="02020603050405020304" pitchFamily="18" charset="0"/>
              </a:rPr>
              <a:t>Văn</a:t>
            </a:r>
            <a:r>
              <a:rPr lang="en-US" sz="2400" i="1" dirty="0">
                <a:solidFill>
                  <a:prstClr val="black"/>
                </a:solidFill>
                <a:latin typeface="Times New Roman" panose="02020603050405020304" pitchFamily="18" charset="0"/>
                <a:cs typeface="Times New Roman" panose="02020603050405020304" pitchFamily="18" charset="0"/>
              </a:rPr>
              <a:t> </a:t>
            </a:r>
            <a:r>
              <a:rPr lang="en-US" sz="2400" i="1" dirty="0" err="1">
                <a:solidFill>
                  <a:prstClr val="black"/>
                </a:solidFill>
                <a:latin typeface="Times New Roman" panose="02020603050405020304" pitchFamily="18" charset="0"/>
                <a:cs typeface="Times New Roman" panose="02020603050405020304" pitchFamily="18" charset="0"/>
              </a:rPr>
              <a:t>bản</a:t>
            </a:r>
            <a:r>
              <a:rPr lang="en-US" sz="2400" i="1" dirty="0">
                <a:solidFill>
                  <a:prstClr val="black"/>
                </a:solidFill>
                <a:latin typeface="Times New Roman" panose="02020603050405020304" pitchFamily="18" charset="0"/>
                <a:cs typeface="Times New Roman" panose="02020603050405020304" pitchFamily="18" charset="0"/>
              </a:rPr>
              <a:t>  </a:t>
            </a:r>
            <a:r>
              <a:rPr lang="en-US" sz="2400" b="1" i="1" dirty="0">
                <a:solidFill>
                  <a:prstClr val="black"/>
                </a:solidFill>
                <a:latin typeface="Times New Roman" panose="02020603050405020304" pitchFamily="18" charset="0"/>
                <a:cs typeface="Times New Roman" panose="02020603050405020304" pitchFamily="18" charset="0"/>
              </a:rPr>
              <a:t>“Hang </a:t>
            </a:r>
            <a:r>
              <a:rPr lang="en-US" sz="2400" b="1" i="1" dirty="0" err="1">
                <a:solidFill>
                  <a:prstClr val="black"/>
                </a:solidFill>
                <a:latin typeface="Times New Roman" panose="02020603050405020304" pitchFamily="18" charset="0"/>
                <a:cs typeface="Times New Roman" panose="02020603050405020304" pitchFamily="18" charset="0"/>
              </a:rPr>
              <a:t>Én</a:t>
            </a:r>
            <a:r>
              <a:rPr lang="en-US" sz="2400" b="1" i="1" dirty="0">
                <a:solidFill>
                  <a:prstClr val="black"/>
                </a:solidFill>
                <a:latin typeface="Times New Roman" panose="02020603050405020304" pitchFamily="18" charset="0"/>
                <a:cs typeface="Times New Roman" panose="02020603050405020304" pitchFamily="18" charset="0"/>
              </a:rPr>
              <a:t>” </a:t>
            </a:r>
            <a:r>
              <a:rPr lang="en-US" sz="2400" i="1" dirty="0">
                <a:solidFill>
                  <a:prstClr val="black"/>
                </a:solidFill>
                <a:latin typeface="Times New Roman" panose="02020603050405020304" pitchFamily="18" charset="0"/>
                <a:cs typeface="Times New Roman" panose="02020603050405020304" pitchFamily="18" charset="0"/>
              </a:rPr>
              <a:t>t</a:t>
            </a:r>
            <a:r>
              <a:rPr lang="nl-NL" sz="2400" i="1" dirty="0">
                <a:solidFill>
                  <a:prstClr val="black"/>
                </a:solidFill>
                <a:latin typeface="Times New Roman" panose="02020603050405020304" pitchFamily="18" charset="0"/>
                <a:cs typeface="Times New Roman" panose="02020603050405020304" pitchFamily="18" charset="0"/>
              </a:rPr>
              <a:t>rích dẫn văn bản viết giới thiệu về hang Én trên trang thông tin điện tử Sở Du lịch Quảng Bình, 14/10/2020.</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23" name="Freeform 22"/>
          <p:cNvSpPr/>
          <p:nvPr/>
        </p:nvSpPr>
        <p:spPr>
          <a:xfrm>
            <a:off x="4289682" y="4435362"/>
            <a:ext cx="7793624" cy="876088"/>
          </a:xfrm>
          <a:custGeom>
            <a:avLst/>
            <a:gdLst>
              <a:gd name="connsiteX0" fmla="*/ 0 w 1822450"/>
              <a:gd name="connsiteY0" fmla="*/ 113903 h 1139031"/>
              <a:gd name="connsiteX1" fmla="*/ 113903 w 1822450"/>
              <a:gd name="connsiteY1" fmla="*/ 0 h 1139031"/>
              <a:gd name="connsiteX2" fmla="*/ 1708547 w 1822450"/>
              <a:gd name="connsiteY2" fmla="*/ 0 h 1139031"/>
              <a:gd name="connsiteX3" fmla="*/ 1822450 w 1822450"/>
              <a:gd name="connsiteY3" fmla="*/ 113903 h 1139031"/>
              <a:gd name="connsiteX4" fmla="*/ 1822450 w 1822450"/>
              <a:gd name="connsiteY4" fmla="*/ 1025128 h 1139031"/>
              <a:gd name="connsiteX5" fmla="*/ 1708547 w 1822450"/>
              <a:gd name="connsiteY5" fmla="*/ 1139031 h 1139031"/>
              <a:gd name="connsiteX6" fmla="*/ 113903 w 1822450"/>
              <a:gd name="connsiteY6" fmla="*/ 1139031 h 1139031"/>
              <a:gd name="connsiteX7" fmla="*/ 0 w 1822450"/>
              <a:gd name="connsiteY7" fmla="*/ 1025128 h 1139031"/>
              <a:gd name="connsiteX8" fmla="*/ 0 w 1822450"/>
              <a:gd name="connsiteY8" fmla="*/ 113903 h 113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450" h="1139031">
                <a:moveTo>
                  <a:pt x="0" y="113903"/>
                </a:moveTo>
                <a:cubicBezTo>
                  <a:pt x="0" y="50996"/>
                  <a:pt x="50996" y="0"/>
                  <a:pt x="113903" y="0"/>
                </a:cubicBezTo>
                <a:lnTo>
                  <a:pt x="1708547" y="0"/>
                </a:lnTo>
                <a:cubicBezTo>
                  <a:pt x="1771454" y="0"/>
                  <a:pt x="1822450" y="50996"/>
                  <a:pt x="1822450" y="113903"/>
                </a:cubicBezTo>
                <a:lnTo>
                  <a:pt x="1822450" y="1025128"/>
                </a:lnTo>
                <a:cubicBezTo>
                  <a:pt x="1822450" y="1088035"/>
                  <a:pt x="1771454" y="1139031"/>
                  <a:pt x="1708547" y="1139031"/>
                </a:cubicBezTo>
                <a:lnTo>
                  <a:pt x="113903" y="1139031"/>
                </a:lnTo>
                <a:cubicBezTo>
                  <a:pt x="50996" y="1139031"/>
                  <a:pt x="0" y="1088035"/>
                  <a:pt x="0" y="1025128"/>
                </a:cubicBezTo>
                <a:lnTo>
                  <a:pt x="0" y="1139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58126" tIns="49871" rIns="58126" bIns="49871" spcCol="1270" anchor="ctr"/>
          <a:lstStyle/>
          <a:p>
            <a:pPr algn="ctr" defTabSz="577850" fontAlgn="auto">
              <a:lnSpc>
                <a:spcPct val="90000"/>
              </a:lnSpc>
              <a:spcAft>
                <a:spcPct val="35000"/>
              </a:spcAft>
              <a:defRPr/>
            </a:pPr>
            <a:r>
              <a:rPr lang="nl-NL" sz="2400" dirty="0">
                <a:solidFill>
                  <a:prstClr val="black"/>
                </a:solidFill>
                <a:latin typeface="Times New Roman" panose="02020603050405020304" pitchFamily="18" charset="0"/>
                <a:cs typeface="Times New Roman" panose="02020603050405020304" pitchFamily="18" charset="0"/>
              </a:rPr>
              <a:t>c. </a:t>
            </a:r>
            <a:r>
              <a:rPr lang="nl-NL" sz="2400" i="1" dirty="0">
                <a:solidFill>
                  <a:prstClr val="black"/>
                </a:solidFill>
                <a:latin typeface="Times New Roman" panose="02020603050405020304" pitchFamily="18" charset="0"/>
                <a:cs typeface="Times New Roman" panose="02020603050405020304" pitchFamily="18" charset="0"/>
              </a:rPr>
              <a:t>Người xưa có câu: </a:t>
            </a:r>
            <a:r>
              <a:rPr lang="nl-NL" sz="2400" b="1" i="1" dirty="0">
                <a:solidFill>
                  <a:prstClr val="black"/>
                </a:solidFill>
                <a:latin typeface="Times New Roman" panose="02020603050405020304" pitchFamily="18" charset="0"/>
                <a:cs typeface="Times New Roman" panose="02020603050405020304" pitchFamily="18" charset="0"/>
              </a:rPr>
              <a:t>“Trúc dẫu cháy, đốt ngay vẫn thẳng”.</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5" name="Rounded Rectangular Callout 4"/>
          <p:cNvSpPr/>
          <p:nvPr/>
        </p:nvSpPr>
        <p:spPr>
          <a:xfrm>
            <a:off x="6220685" y="1307260"/>
            <a:ext cx="5392659" cy="760284"/>
          </a:xfrm>
          <a:prstGeom prst="wedgeRoundRectCallout">
            <a:avLst>
              <a:gd name="adj1" fmla="val 17105"/>
              <a:gd name="adj2" fmla="val 88012"/>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buSzPts val="1400"/>
              <a:tabLst>
                <a:tab pos="457200" algn="l"/>
              </a:tabLst>
            </a:pPr>
            <a:r>
              <a:rPr lang="en-US" sz="2400" dirty="0" err="1">
                <a:solidFill>
                  <a:srgbClr val="FFFFFF"/>
                </a:solidFill>
                <a:latin typeface="Times New Roman" pitchFamily="18" charset="0"/>
                <a:cs typeface="Times New Roman" pitchFamily="18" charset="0"/>
              </a:rPr>
              <a:t>Đánh</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dấu</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từ</a:t>
            </a:r>
            <a:r>
              <a:rPr lang="en-US" sz="2400" dirty="0">
                <a:solidFill>
                  <a:srgbClr val="FFFFFF"/>
                </a:solidFill>
                <a:latin typeface="Times New Roman" pitchFamily="18" charset="0"/>
                <a:cs typeface="Times New Roman" pitchFamily="18" charset="0"/>
              </a:rPr>
              <a:t> </a:t>
            </a:r>
            <a:r>
              <a:rPr lang="en-US" sz="2400" dirty="0" err="1" smtClean="0">
                <a:solidFill>
                  <a:srgbClr val="FFFFFF"/>
                </a:solidFill>
                <a:latin typeface="Times New Roman" pitchFamily="18" charset="0"/>
                <a:cs typeface="Times New Roman" pitchFamily="18" charset="0"/>
              </a:rPr>
              <a:t>ngữ</a:t>
            </a:r>
            <a:r>
              <a:rPr lang="en-US" sz="2400" dirty="0" smtClean="0">
                <a:solidFill>
                  <a:srgbClr val="FFFFFF"/>
                </a:solidFill>
                <a:latin typeface="Times New Roman" pitchFamily="18" charset="0"/>
                <a:cs typeface="Times New Roman" pitchFamily="18" charset="0"/>
              </a:rPr>
              <a:t> </a:t>
            </a:r>
            <a:r>
              <a:rPr lang="vi-VN" sz="2400" dirty="0">
                <a:solidFill>
                  <a:srgbClr val="FFFFFF"/>
                </a:solidFill>
                <a:latin typeface="Times New Roman" pitchFamily="18" charset="0"/>
                <a:cs typeface="Times New Roman" pitchFamily="18" charset="0"/>
              </a:rPr>
              <a:t>được</a:t>
            </a:r>
            <a:r>
              <a:rPr lang="en-US" sz="2400" dirty="0" smtClean="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hiểu</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theo</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nghĩa</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đặc</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biệt</a:t>
            </a:r>
            <a:r>
              <a:rPr lang="en-US" sz="2400" dirty="0">
                <a:solidFill>
                  <a:srgbClr val="FFFFFF"/>
                </a:solidFill>
                <a:latin typeface="Times New Roman" pitchFamily="18" charset="0"/>
                <a:cs typeface="Times New Roman" pitchFamily="18" charset="0"/>
              </a:rPr>
              <a:t>.</a:t>
            </a:r>
          </a:p>
        </p:txBody>
      </p:sp>
      <p:sp>
        <p:nvSpPr>
          <p:cNvPr id="7" name="Rounded Rectangular Callout 6"/>
          <p:cNvSpPr/>
          <p:nvPr/>
        </p:nvSpPr>
        <p:spPr>
          <a:xfrm>
            <a:off x="626253" y="4821383"/>
            <a:ext cx="3460838" cy="1579418"/>
          </a:xfrm>
          <a:prstGeom prst="wedgeRoundRectCallout">
            <a:avLst>
              <a:gd name="adj1" fmla="val 13129"/>
              <a:gd name="adj2" fmla="val -119167"/>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buSzPts val="1400"/>
              <a:tabLst>
                <a:tab pos="457200" algn="l"/>
              </a:tabLst>
            </a:pPr>
            <a:r>
              <a:rPr lang="en-US" sz="2400" dirty="0" err="1">
                <a:solidFill>
                  <a:srgbClr val="FFFFFF"/>
                </a:solidFill>
                <a:latin typeface="Times New Roman" pitchFamily="18" charset="0"/>
                <a:cs typeface="Times New Roman" pitchFamily="18" charset="0"/>
              </a:rPr>
              <a:t>Đánh</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dấu</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tên</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tác</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phẩm</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văn</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bản</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quyển</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sách</a:t>
            </a:r>
            <a:r>
              <a:rPr lang="en-US" sz="2400" dirty="0">
                <a:solidFill>
                  <a:srgbClr val="FFFFFF"/>
                </a:solidFill>
                <a:latin typeface="Times New Roman" pitchFamily="18" charset="0"/>
                <a:cs typeface="Times New Roman" pitchFamily="18" charset="0"/>
              </a:rPr>
              <a:t>, </a:t>
            </a:r>
            <a:r>
              <a:rPr lang="en-US" sz="2400" dirty="0" err="1">
                <a:solidFill>
                  <a:srgbClr val="FFFFFF"/>
                </a:solidFill>
                <a:latin typeface="Times New Roman" pitchFamily="18" charset="0"/>
                <a:cs typeface="Times New Roman" pitchFamily="18" charset="0"/>
              </a:rPr>
              <a:t>chương</a:t>
            </a:r>
            <a:r>
              <a:rPr lang="en-US" sz="2400" dirty="0">
                <a:solidFill>
                  <a:srgbClr val="FFFFFF"/>
                </a:solidFill>
                <a:latin typeface="Times New Roman" pitchFamily="18" charset="0"/>
                <a:cs typeface="Times New Roman" pitchFamily="18" charset="0"/>
              </a:rPr>
              <a:t> </a:t>
            </a:r>
            <a:r>
              <a:rPr lang="en-US" sz="2400" dirty="0" err="1" smtClean="0">
                <a:solidFill>
                  <a:srgbClr val="FFFFFF"/>
                </a:solidFill>
                <a:latin typeface="Times New Roman" pitchFamily="18" charset="0"/>
                <a:cs typeface="Times New Roman" pitchFamily="18" charset="0"/>
              </a:rPr>
              <a:t>trình</a:t>
            </a:r>
            <a:r>
              <a:rPr lang="en-US" sz="2400" dirty="0" smtClean="0">
                <a:solidFill>
                  <a:srgbClr val="FFFFFF"/>
                </a:solidFill>
                <a:latin typeface="Times New Roman" pitchFamily="18" charset="0"/>
                <a:cs typeface="Times New Roman" pitchFamily="18" charset="0"/>
              </a:rPr>
              <a:t>…</a:t>
            </a:r>
            <a:r>
              <a:rPr lang="en-US" sz="2400" dirty="0" smtClean="0">
                <a:solidFill>
                  <a:srgbClr val="FFFFFF"/>
                </a:solidFill>
                <a:latin typeface="Arial" charset="0"/>
                <a:cs typeface="Times New Roman" pitchFamily="18" charset="0"/>
              </a:rPr>
              <a:t>.</a:t>
            </a:r>
            <a:endParaRPr lang="en-US" sz="2400" dirty="0">
              <a:solidFill>
                <a:srgbClr val="FFFFFF"/>
              </a:solidFill>
              <a:latin typeface="Times New Roman" pitchFamily="18" charset="0"/>
              <a:cs typeface="Times New Roman" pitchFamily="18" charset="0"/>
            </a:endParaRPr>
          </a:p>
        </p:txBody>
      </p:sp>
      <p:sp>
        <p:nvSpPr>
          <p:cNvPr id="12" name="Rounded Rectangular Callout 11"/>
          <p:cNvSpPr/>
          <p:nvPr/>
        </p:nvSpPr>
        <p:spPr>
          <a:xfrm>
            <a:off x="5430983" y="5640948"/>
            <a:ext cx="6561524" cy="824332"/>
          </a:xfrm>
          <a:prstGeom prst="wedgeRoundRectCallout">
            <a:avLst>
              <a:gd name="adj1" fmla="val 13129"/>
              <a:gd name="adj2" fmla="val -119167"/>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nchor="ctr"/>
          <a:lstStyle/>
          <a:p>
            <a:pPr>
              <a:buSzPts val="1400"/>
              <a:tabLst>
                <a:tab pos="457200" algn="l"/>
              </a:tabLst>
            </a:pPr>
            <a:r>
              <a:rPr lang="en-US" sz="2400">
                <a:solidFill>
                  <a:srgbClr val="FFFFFF"/>
                </a:solidFill>
                <a:latin typeface="Times New Roman" pitchFamily="18" charset="0"/>
                <a:cs typeface="Times New Roman" pitchFamily="18" charset="0"/>
              </a:rPr>
              <a:t>Đánh dấu đoạn dẫn trực tiếp lời nói của nhân vật.</a:t>
            </a:r>
            <a:endParaRPr lang="en-US" sz="20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3"/>
          <p:cNvSpPr>
            <a:spLocks noChangeArrowheads="1"/>
          </p:cNvSpPr>
          <p:nvPr/>
        </p:nvSpPr>
        <p:spPr bwMode="auto">
          <a:xfrm>
            <a:off x="3587750" y="153988"/>
            <a:ext cx="4614863" cy="522287"/>
          </a:xfrm>
          <a:prstGeom prst="rect">
            <a:avLst/>
          </a:prstGeom>
          <a:noFill/>
          <a:ln w="9525">
            <a:noFill/>
            <a:miter lim="800000"/>
            <a:headEnd/>
            <a:tailEnd/>
          </a:ln>
        </p:spPr>
        <p:txBody>
          <a:bodyPr wrap="none">
            <a:spAutoFit/>
          </a:bodyPr>
          <a:lstStyle/>
          <a:p>
            <a:r>
              <a:rPr lang="en-US" sz="2800" b="1">
                <a:solidFill>
                  <a:srgbClr val="002060"/>
                </a:solidFill>
                <a:latin typeface="Times New Roman" pitchFamily="18" charset="0"/>
                <a:ea typeface="MS Mincho" pitchFamily="49" charset="-128"/>
              </a:rPr>
              <a:t>THỰC HÀNH TIẾNG VIỆT</a:t>
            </a:r>
            <a:endParaRPr lang="en-US" sz="2800">
              <a:solidFill>
                <a:srgbClr val="002060"/>
              </a:solidFill>
              <a:latin typeface="Calibri" pitchFamily="34" charset="0"/>
            </a:endParaRPr>
          </a:p>
        </p:txBody>
      </p:sp>
      <p:sp>
        <p:nvSpPr>
          <p:cNvPr id="113666" name="Rectangle 4"/>
          <p:cNvSpPr>
            <a:spLocks noChangeArrowheads="1"/>
          </p:cNvSpPr>
          <p:nvPr/>
        </p:nvSpPr>
        <p:spPr bwMode="auto">
          <a:xfrm>
            <a:off x="2509838" y="676275"/>
            <a:ext cx="7389812" cy="523875"/>
          </a:xfrm>
          <a:prstGeom prst="rect">
            <a:avLst/>
          </a:prstGeom>
          <a:noFill/>
          <a:ln w="9525">
            <a:noFill/>
            <a:miter lim="800000"/>
            <a:headEnd/>
            <a:tailEnd/>
          </a:ln>
        </p:spPr>
        <p:txBody>
          <a:bodyPr wrap="none">
            <a:spAutoFit/>
          </a:bodyPr>
          <a:lstStyle/>
          <a:p>
            <a:pPr>
              <a:tabLst>
                <a:tab pos="1385888" algn="l"/>
              </a:tabLst>
            </a:pPr>
            <a:r>
              <a:rPr lang="pt-BR" sz="2800" b="1">
                <a:solidFill>
                  <a:srgbClr val="385723"/>
                </a:solidFill>
                <a:latin typeface="Times New Roman" pitchFamily="18" charset="0"/>
                <a:ea typeface="MS Mincho" pitchFamily="49" charset="-128"/>
              </a:rPr>
              <a:t>HOẠT ĐỘNG 2: HÌNH THÀNH KIẾN THỨC</a:t>
            </a:r>
            <a:endParaRPr lang="en-US" sz="2800">
              <a:solidFill>
                <a:srgbClr val="385723"/>
              </a:solidFill>
              <a:latin typeface="Times New Roman" pitchFamily="18" charset="0"/>
              <a:cs typeface="Times New Roman" pitchFamily="18" charset="0"/>
            </a:endParaRPr>
          </a:p>
        </p:txBody>
      </p:sp>
      <p:sp>
        <p:nvSpPr>
          <p:cNvPr id="113667" name="Rectangle 5"/>
          <p:cNvSpPr>
            <a:spLocks noChangeArrowheads="1"/>
          </p:cNvSpPr>
          <p:nvPr/>
        </p:nvSpPr>
        <p:spPr bwMode="auto">
          <a:xfrm>
            <a:off x="290513" y="1047750"/>
            <a:ext cx="6096000" cy="522288"/>
          </a:xfrm>
          <a:prstGeom prst="rect">
            <a:avLst/>
          </a:prstGeom>
          <a:noFill/>
          <a:ln w="9525">
            <a:noFill/>
            <a:miter lim="800000"/>
            <a:headEnd/>
            <a:tailEnd/>
          </a:ln>
        </p:spPr>
        <p:txBody>
          <a:bodyPr>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I. Dấu câu</a:t>
            </a:r>
            <a:endParaRPr lang="en-US" sz="2800">
              <a:solidFill>
                <a:srgbClr val="000000"/>
              </a:solidFill>
              <a:latin typeface="Times New Roman" pitchFamily="18" charset="0"/>
              <a:cs typeface="Times New Roman" pitchFamily="18" charset="0"/>
            </a:endParaRPr>
          </a:p>
        </p:txBody>
      </p:sp>
      <p:sp>
        <p:nvSpPr>
          <p:cNvPr id="7" name="Rectangle 6"/>
          <p:cNvSpPr/>
          <p:nvPr/>
        </p:nvSpPr>
        <p:spPr>
          <a:xfrm>
            <a:off x="1042781" y="3275770"/>
            <a:ext cx="2032929"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pPr algn="just">
              <a:tabLst>
                <a:tab pos="88900" algn="l"/>
                <a:tab pos="179388" algn="l"/>
              </a:tabLst>
            </a:pPr>
            <a:r>
              <a:rPr lang="en-US" sz="2800" b="1">
                <a:solidFill>
                  <a:srgbClr val="FFFFFF"/>
                </a:solidFill>
                <a:latin typeface="Times New Roman" pitchFamily="18" charset="0"/>
                <a:cs typeface="Times New Roman" pitchFamily="18" charset="0"/>
              </a:rPr>
              <a:t>2. Dấu phẩy</a:t>
            </a:r>
          </a:p>
        </p:txBody>
      </p:sp>
      <p:sp>
        <p:nvSpPr>
          <p:cNvPr id="8" name="Rectangle 7"/>
          <p:cNvSpPr/>
          <p:nvPr/>
        </p:nvSpPr>
        <p:spPr>
          <a:xfrm>
            <a:off x="3948113" y="1200877"/>
            <a:ext cx="7354760"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err="1">
                <a:solidFill>
                  <a:srgbClr val="FFFFFF"/>
                </a:solidFill>
                <a:latin typeface="Times New Roman" pitchFamily="18" charset="0"/>
                <a:cs typeface="Times New Roman" pitchFamily="18" charset="0"/>
              </a:rPr>
              <a:t>Ngăn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thành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phần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phụ</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của</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câu</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với</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chủ</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ngữ</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và</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vị</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ngữ</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Vd</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Hôm</a:t>
            </a:r>
            <a:r>
              <a:rPr lang="en-US" sz="2800" dirty="0" smtClean="0">
                <a:solidFill>
                  <a:srgbClr val="FFFFFF"/>
                </a:solidFill>
                <a:latin typeface="Times New Roman" pitchFamily="18" charset="0"/>
                <a:cs typeface="Times New Roman" pitchFamily="18" charset="0"/>
              </a:rPr>
              <a:t> nay, </a:t>
            </a:r>
            <a:r>
              <a:rPr lang="en-US" sz="2800" dirty="0" err="1" smtClean="0">
                <a:solidFill>
                  <a:srgbClr val="FFFFFF"/>
                </a:solidFill>
                <a:latin typeface="Times New Roman" pitchFamily="18" charset="0"/>
                <a:cs typeface="Times New Roman" pitchFamily="18" charset="0"/>
              </a:rPr>
              <a:t>em</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học</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ngữ</a:t>
            </a:r>
            <a:r>
              <a:rPr lang="en-US" sz="2800" dirty="0" smtClean="0">
                <a:solidFill>
                  <a:srgbClr val="FFFFFF"/>
                </a:solidFill>
                <a:latin typeface="Times New Roman" pitchFamily="18" charset="0"/>
                <a:cs typeface="Times New Roman" pitchFamily="18" charset="0"/>
              </a:rPr>
              <a:t> v</a:t>
            </a:r>
            <a:r>
              <a:rPr lang="vi-VN" sz="2800" dirty="0" smtClean="0">
                <a:solidFill>
                  <a:srgbClr val="FFFFFF"/>
                </a:solidFill>
                <a:latin typeface="Times New Roman" pitchFamily="18" charset="0"/>
                <a:cs typeface="Times New Roman" pitchFamily="18" charset="0"/>
              </a:rPr>
              <a:t>ă</a:t>
            </a:r>
            <a:r>
              <a:rPr lang="en-US" sz="2800" dirty="0" smtClean="0">
                <a:solidFill>
                  <a:srgbClr val="FFFFFF"/>
                </a:solidFill>
                <a:latin typeface="Times New Roman" pitchFamily="18" charset="0"/>
                <a:cs typeface="Times New Roman" pitchFamily="18" charset="0"/>
              </a:rPr>
              <a:t>n</a:t>
            </a:r>
          </a:p>
          <a:p>
            <a:r>
              <a:rPr lang="en-US" sz="2800" dirty="0">
                <a:solidFill>
                  <a:srgbClr val="FFFFFF"/>
                </a:solidFill>
                <a:latin typeface="Times New Roman" pitchFamily="18" charset="0"/>
                <a:cs typeface="Times New Roman" pitchFamily="18" charset="0"/>
              </a:rPr>
              <a:t> </a:t>
            </a:r>
            <a:r>
              <a:rPr lang="en-US" sz="2800" dirty="0" smtClean="0">
                <a:solidFill>
                  <a:srgbClr val="FFFFFF"/>
                </a:solidFill>
                <a:latin typeface="Times New Roman" pitchFamily="18" charset="0"/>
                <a:cs typeface="Times New Roman" pitchFamily="18" charset="0"/>
              </a:rPr>
              <a:t>                            </a:t>
            </a:r>
            <a:r>
              <a:rPr lang="en-US" sz="2000" dirty="0" smtClean="0">
                <a:solidFill>
                  <a:srgbClr val="FFFFFF"/>
                </a:solidFill>
                <a:latin typeface="Times New Roman" pitchFamily="18" charset="0"/>
                <a:cs typeface="Times New Roman" pitchFamily="18" charset="0"/>
              </a:rPr>
              <a:t>TN       CN     VN</a:t>
            </a:r>
            <a:endParaRPr lang="en-US" sz="2000" dirty="0">
              <a:solidFill>
                <a:srgbClr val="FFFFFF"/>
              </a:solidFill>
              <a:cs typeface="Arial" charset="0"/>
            </a:endParaRPr>
          </a:p>
        </p:txBody>
      </p:sp>
      <p:sp>
        <p:nvSpPr>
          <p:cNvPr id="9" name="Rectangle 8"/>
          <p:cNvSpPr/>
          <p:nvPr/>
        </p:nvSpPr>
        <p:spPr>
          <a:xfrm>
            <a:off x="3962401" y="2583273"/>
            <a:ext cx="7340472"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err="1">
                <a:solidFill>
                  <a:srgbClr val="FFFFFF"/>
                </a:solidFill>
                <a:latin typeface="Times New Roman" pitchFamily="18" charset="0"/>
                <a:cs typeface="Times New Roman" pitchFamily="18" charset="0"/>
              </a:rPr>
              <a:t>Ngăn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từ</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ngữ</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có</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cùng</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chức</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vụ</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trong</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câu</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Vd</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Hoa</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mai</a:t>
            </a:r>
            <a:r>
              <a:rPr lang="en-US" sz="2800" dirty="0">
                <a:solidFill>
                  <a:srgbClr val="FFFFFF"/>
                </a:solidFill>
                <a:latin typeface="Times New Roman" pitchFamily="18" charset="0"/>
                <a:cs typeface="Times New Roman" pitchFamily="18" charset="0"/>
              </a:rPr>
              <a:t>, </a:t>
            </a:r>
            <a:r>
              <a:rPr lang="vi-VN" sz="2800" dirty="0" smtClean="0">
                <a:solidFill>
                  <a:srgbClr val="FFFFFF"/>
                </a:solidFill>
                <a:latin typeface="Times New Roman" pitchFamily="18" charset="0"/>
                <a:cs typeface="Times New Roman" pitchFamily="18" charset="0"/>
              </a:rPr>
              <a:t>đào</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cúc</a:t>
            </a:r>
            <a:r>
              <a:rPr lang="en-US" sz="2800" dirty="0">
                <a:solidFill>
                  <a:srgbClr val="FFFFFF"/>
                </a:solidFill>
                <a:latin typeface="Times New Roman" pitchFamily="18" charset="0"/>
                <a:cs typeface="Times New Roman" pitchFamily="18" charset="0"/>
              </a:rPr>
              <a:t> </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cùng</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khoe</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sắc</a:t>
            </a:r>
            <a:endParaRPr lang="en-US" sz="2800" dirty="0">
              <a:solidFill>
                <a:srgbClr val="FFFFFF"/>
              </a:solidFill>
              <a:cs typeface="Arial" charset="0"/>
            </a:endParaRPr>
          </a:p>
        </p:txBody>
      </p:sp>
      <p:sp>
        <p:nvSpPr>
          <p:cNvPr id="10" name="Rectangle 9"/>
          <p:cNvSpPr/>
          <p:nvPr/>
        </p:nvSpPr>
        <p:spPr>
          <a:xfrm>
            <a:off x="3948545" y="3596050"/>
            <a:ext cx="7354327"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err="1">
                <a:solidFill>
                  <a:srgbClr val="FFFFFF"/>
                </a:solidFill>
                <a:latin typeface="Times New Roman" pitchFamily="18" charset="0"/>
                <a:cs typeface="Times New Roman" pitchFamily="18" charset="0"/>
              </a:rPr>
              <a:t>Ngăn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một</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từ</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ngữ</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với</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bộ</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phận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chú</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thích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của</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nó</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Vd</a:t>
            </a:r>
            <a:r>
              <a:rPr lang="en-US" sz="2800" dirty="0">
                <a:solidFill>
                  <a:srgbClr val="FFFFFF"/>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Dế</a:t>
            </a:r>
            <a:r>
              <a:rPr lang="en-US" sz="2800" dirty="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Mèn</a:t>
            </a:r>
            <a:r>
              <a:rPr lang="en-US" sz="2800" dirty="0">
                <a:solidFill>
                  <a:srgbClr val="FFFFFF"/>
                </a:solidFill>
                <a:latin typeface="Times New Roman" pitchFamily="18" charset="0"/>
                <a:cs typeface="Times New Roman" pitchFamily="18" charset="0"/>
              </a:rPr>
              <a:t>,</a:t>
            </a:r>
            <a:r>
              <a:rPr lang="en-US" sz="2800" dirty="0" smtClean="0">
                <a:solidFill>
                  <a:srgbClr val="FFFFFF"/>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nhân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vật</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chính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truyện</a:t>
            </a:r>
            <a:r>
              <a:rPr lang="en-US" sz="2800" dirty="0">
                <a:solidFill>
                  <a:schemeClr val="tx1"/>
                </a:solidFill>
                <a:latin typeface="Times New Roman" pitchFamily="18" charset="0"/>
                <a:cs typeface="Times New Roman" pitchFamily="18" charset="0"/>
              </a:rPr>
              <a:t> “ </a:t>
            </a:r>
            <a:r>
              <a:rPr lang="en-US" sz="2800" dirty="0" err="1" smtClean="0">
                <a:solidFill>
                  <a:schemeClr val="tx1"/>
                </a:solidFill>
                <a:latin typeface="Times New Roman" pitchFamily="18" charset="0"/>
                <a:cs typeface="Times New Roman" pitchFamily="18" charset="0"/>
              </a:rPr>
              <a:t>Dế</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Mèn</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phiêu</a:t>
            </a:r>
            <a:r>
              <a:rPr lang="en-US" sz="2800" dirty="0" smtClean="0">
                <a:solidFill>
                  <a:schemeClr val="tx1"/>
                </a:solidFill>
                <a:latin typeface="Times New Roman" pitchFamily="18" charset="0"/>
                <a:cs typeface="Times New Roman" pitchFamily="18" charset="0"/>
              </a:rPr>
              <a:t> l</a:t>
            </a:r>
            <a:r>
              <a:rPr lang="vi-VN" sz="2800" dirty="0" smtClean="0">
                <a:solidFill>
                  <a:schemeClr val="tx1"/>
                </a:solidFill>
                <a:latin typeface="Times New Roman" pitchFamily="18" charset="0"/>
                <a:cs typeface="Times New Roman" pitchFamily="18" charset="0"/>
              </a:rPr>
              <a:t>ư</a:t>
            </a:r>
            <a:r>
              <a:rPr lang="en-US" sz="2800" dirty="0">
                <a:solidFill>
                  <a:schemeClr val="tx1"/>
                </a:solidFill>
                <a:latin typeface="Times New Roman" pitchFamily="18" charset="0"/>
                <a:cs typeface="Times New Roman" pitchFamily="18" charset="0"/>
              </a:rPr>
              <a:t>u </a:t>
            </a:r>
            <a:r>
              <a:rPr lang="en-US" sz="2800" dirty="0" err="1" smtClean="0">
                <a:solidFill>
                  <a:schemeClr val="tx1"/>
                </a:solidFill>
                <a:latin typeface="Times New Roman" pitchFamily="18" charset="0"/>
                <a:cs typeface="Times New Roman" pitchFamily="18" charset="0"/>
              </a:rPr>
              <a:t>ký</a:t>
            </a:r>
            <a:r>
              <a:rPr lang="en-US" sz="2800" dirty="0" smtClean="0">
                <a:solidFill>
                  <a:schemeClr val="tx1"/>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em</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vừa</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yêu</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vừa</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ghét</a:t>
            </a:r>
            <a:r>
              <a:rPr lang="en-US" sz="2800" dirty="0" smtClean="0">
                <a:solidFill>
                  <a:srgbClr val="FFFFFF"/>
                </a:solidFill>
                <a:latin typeface="Times New Roman" pitchFamily="18" charset="0"/>
                <a:cs typeface="Times New Roman" pitchFamily="18" charset="0"/>
              </a:rPr>
              <a:t>.</a:t>
            </a:r>
            <a:endParaRPr lang="en-US" sz="2800" dirty="0">
              <a:solidFill>
                <a:srgbClr val="FFFFFF"/>
              </a:solidFill>
              <a:cs typeface="Arial" charset="0"/>
            </a:endParaRPr>
          </a:p>
        </p:txBody>
      </p:sp>
      <p:sp>
        <p:nvSpPr>
          <p:cNvPr id="11" name="Rectangle 10"/>
          <p:cNvSpPr/>
          <p:nvPr/>
        </p:nvSpPr>
        <p:spPr>
          <a:xfrm>
            <a:off x="3948113" y="5086350"/>
            <a:ext cx="7354759"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tabLst>
                <a:tab pos="88900" algn="l"/>
                <a:tab pos="179388" algn="l"/>
              </a:tabLst>
            </a:pPr>
            <a:r>
              <a:rPr lang="en-US" sz="2800" dirty="0" err="1">
                <a:solidFill>
                  <a:srgbClr val="FFFFFF"/>
                </a:solidFill>
                <a:latin typeface="Times New Roman" pitchFamily="18" charset="0"/>
                <a:cs typeface="Times New Roman" pitchFamily="18" charset="0"/>
              </a:rPr>
              <a:t>Ngăn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vế</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của</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một</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câu</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ghép</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Vd</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Hôm</a:t>
            </a:r>
            <a:r>
              <a:rPr lang="en-US" sz="2800" dirty="0" smtClean="0">
                <a:solidFill>
                  <a:srgbClr val="FFFFFF"/>
                </a:solidFill>
                <a:latin typeface="Times New Roman" pitchFamily="18" charset="0"/>
                <a:cs typeface="Times New Roman" pitchFamily="18" charset="0"/>
              </a:rPr>
              <a:t> nay, </a:t>
            </a:r>
            <a:r>
              <a:rPr lang="en-US" sz="2800" dirty="0" err="1" smtClean="0">
                <a:solidFill>
                  <a:srgbClr val="FFFFFF"/>
                </a:solidFill>
                <a:latin typeface="Times New Roman" pitchFamily="18" charset="0"/>
                <a:cs typeface="Times New Roman" pitchFamily="18" charset="0"/>
              </a:rPr>
              <a:t>trời</a:t>
            </a:r>
            <a:r>
              <a:rPr lang="en-US" sz="2800" dirty="0" smtClean="0">
                <a:solidFill>
                  <a:srgbClr val="FFFFFF"/>
                </a:solidFill>
                <a:latin typeface="Times New Roman" pitchFamily="18" charset="0"/>
                <a:cs typeface="Times New Roman" pitchFamily="18" charset="0"/>
              </a:rPr>
              <a:t> m</a:t>
            </a:r>
            <a:r>
              <a:rPr lang="vi-VN" sz="2800" dirty="0" smtClean="0">
                <a:solidFill>
                  <a:srgbClr val="FFFFFF"/>
                </a:solidFill>
                <a:latin typeface="Times New Roman" pitchFamily="18" charset="0"/>
                <a:cs typeface="Times New Roman" pitchFamily="18" charset="0"/>
              </a:rPr>
              <a:t>ư</a:t>
            </a:r>
            <a:r>
              <a:rPr lang="en-US" sz="2800" dirty="0" smtClean="0">
                <a:solidFill>
                  <a:srgbClr val="FFFFFF"/>
                </a:solidFill>
                <a:latin typeface="Times New Roman" pitchFamily="18" charset="0"/>
                <a:cs typeface="Times New Roman" pitchFamily="18" charset="0"/>
              </a:rPr>
              <a:t>a to, </a:t>
            </a:r>
            <a:r>
              <a:rPr lang="en-US" sz="2800" dirty="0" err="1" smtClean="0">
                <a:solidFill>
                  <a:srgbClr val="FFFFFF"/>
                </a:solidFill>
                <a:latin typeface="Times New Roman" pitchFamily="18" charset="0"/>
                <a:cs typeface="Times New Roman" pitchFamily="18" charset="0"/>
              </a:rPr>
              <a:t>em</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vẫn</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phải</a:t>
            </a:r>
            <a:r>
              <a:rPr lang="en-US" sz="2800" dirty="0" smtClean="0">
                <a:solidFill>
                  <a:srgbClr val="FFFFFF"/>
                </a:solidFill>
                <a:latin typeface="Times New Roman" pitchFamily="18" charset="0"/>
                <a:cs typeface="Times New Roman" pitchFamily="18" charset="0"/>
              </a:rPr>
              <a:t> </a:t>
            </a:r>
            <a:r>
              <a:rPr lang="vi-VN" sz="2800" dirty="0" smtClean="0">
                <a:solidFill>
                  <a:srgbClr val="FFFFFF"/>
                </a:solidFill>
                <a:latin typeface="Times New Roman" pitchFamily="18" charset="0"/>
                <a:cs typeface="Times New Roman" pitchFamily="18" charset="0"/>
              </a:rPr>
              <a:t>đ</a:t>
            </a:r>
            <a:r>
              <a:rPr lang="en-US" sz="2800" dirty="0">
                <a:solidFill>
                  <a:srgbClr val="FFFFFF"/>
                </a:solidFill>
                <a:latin typeface="Times New Roman" pitchFamily="18" charset="0"/>
                <a:cs typeface="Times New Roman" pitchFamily="18" charset="0"/>
              </a:rPr>
              <a:t>i </a:t>
            </a:r>
            <a:r>
              <a:rPr lang="en-US" sz="2800" dirty="0" err="1" smtClean="0">
                <a:solidFill>
                  <a:srgbClr val="FFFFFF"/>
                </a:solidFill>
                <a:latin typeface="Times New Roman" pitchFamily="18" charset="0"/>
                <a:cs typeface="Times New Roman" pitchFamily="18" charset="0"/>
              </a:rPr>
              <a:t>học</a:t>
            </a:r>
            <a:r>
              <a:rPr lang="en-US" sz="2800" dirty="0" smtClean="0">
                <a:solidFill>
                  <a:srgbClr val="FFFFFF"/>
                </a:solidFill>
                <a:latin typeface="Times New Roman" pitchFamily="18" charset="0"/>
                <a:cs typeface="Times New Roman" pitchFamily="18" charset="0"/>
              </a:rPr>
              <a:t>.</a:t>
            </a:r>
            <a:endParaRPr lang="en-US" sz="2800" dirty="0">
              <a:solidFill>
                <a:srgbClr val="FFFFFF"/>
              </a:solidFill>
              <a:latin typeface="Times New Roman" pitchFamily="18" charset="0"/>
              <a:cs typeface="Times New Roman" pitchFamily="18" charset="0"/>
            </a:endParaRPr>
          </a:p>
          <a:p>
            <a:pPr>
              <a:tabLst>
                <a:tab pos="88900" algn="l"/>
                <a:tab pos="179388" algn="l"/>
              </a:tabLst>
            </a:pPr>
            <a:endParaRPr lang="en-US" sz="2800" dirty="0">
              <a:solidFill>
                <a:srgbClr val="FFFFFF"/>
              </a:solidFill>
              <a:latin typeface="Times New Roman" pitchFamily="18" charset="0"/>
              <a:cs typeface="Times New Roman" pitchFamily="18" charset="0"/>
            </a:endParaRPr>
          </a:p>
        </p:txBody>
      </p:sp>
      <p:cxnSp>
        <p:nvCxnSpPr>
          <p:cNvPr id="13" name="Straight Arrow Connector 12"/>
          <p:cNvCxnSpPr>
            <a:stCxn id="0" idx="3"/>
            <a:endCxn id="0" idx="1"/>
          </p:cNvCxnSpPr>
          <p:nvPr/>
        </p:nvCxnSpPr>
        <p:spPr>
          <a:xfrm flipV="1">
            <a:off x="3074988" y="2047875"/>
            <a:ext cx="873125" cy="1489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0" idx="3"/>
            <a:endCxn id="0" idx="1"/>
          </p:cNvCxnSpPr>
          <p:nvPr/>
        </p:nvCxnSpPr>
        <p:spPr>
          <a:xfrm flipV="1">
            <a:off x="3074988" y="3060700"/>
            <a:ext cx="887412" cy="476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0" idx="3"/>
            <a:endCxn id="0" idx="1"/>
          </p:cNvCxnSpPr>
          <p:nvPr/>
        </p:nvCxnSpPr>
        <p:spPr>
          <a:xfrm>
            <a:off x="3074988" y="3536950"/>
            <a:ext cx="873125" cy="536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0" idx="3"/>
            <a:endCxn id="0" idx="1"/>
          </p:cNvCxnSpPr>
          <p:nvPr/>
        </p:nvCxnSpPr>
        <p:spPr>
          <a:xfrm>
            <a:off x="3074988" y="3536950"/>
            <a:ext cx="887412" cy="1549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Cloud Callout 1"/>
          <p:cNvSpPr/>
          <p:nvPr/>
        </p:nvSpPr>
        <p:spPr>
          <a:xfrm>
            <a:off x="-2547440" y="5233547"/>
            <a:ext cx="6124575" cy="2406650"/>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pPr>
              <a:spcAft>
                <a:spcPts val="750"/>
              </a:spcAft>
            </a:pP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Dựa</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vào</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kiến</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thức</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đã</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học</a:t>
            </a:r>
            <a:r>
              <a:rPr lang="en-US" sz="2400" dirty="0">
                <a:solidFill>
                  <a:srgbClr val="000000"/>
                </a:solidFill>
                <a:latin typeface="Times New Roman" pitchFamily="18" charset="0"/>
                <a:cs typeface="Calibri" pitchFamily="34" charset="0"/>
              </a:rPr>
              <a:t> ở </a:t>
            </a:r>
            <a:r>
              <a:rPr lang="en-US" sz="2400" dirty="0" err="1">
                <a:solidFill>
                  <a:srgbClr val="000000"/>
                </a:solidFill>
                <a:latin typeface="Times New Roman" pitchFamily="18" charset="0"/>
                <a:cs typeface="Calibri" pitchFamily="34" charset="0"/>
              </a:rPr>
              <a:t>bậc</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tiểu</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học</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em</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hãy</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nêu</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công</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dụng</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của</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dấu</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phẩy</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dấu</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gạch</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ngang</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Lấy</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một</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vài</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ví</a:t>
            </a:r>
            <a:r>
              <a:rPr lang="en-US" sz="2400" dirty="0">
                <a:solidFill>
                  <a:srgbClr val="000000"/>
                </a:solidFill>
                <a:latin typeface="Times New Roman" pitchFamily="18" charset="0"/>
                <a:cs typeface="Calibri" pitchFamily="34" charset="0"/>
              </a:rPr>
              <a:t> </a:t>
            </a:r>
            <a:r>
              <a:rPr lang="en-US" sz="2400" dirty="0" err="1">
                <a:solidFill>
                  <a:srgbClr val="000000"/>
                </a:solidFill>
                <a:latin typeface="Times New Roman" pitchFamily="18" charset="0"/>
                <a:cs typeface="Calibri" pitchFamily="34" charset="0"/>
              </a:rPr>
              <a:t>dụ</a:t>
            </a:r>
            <a:r>
              <a:rPr lang="en-US" sz="2400" dirty="0">
                <a:solidFill>
                  <a:srgbClr val="000000"/>
                </a:solidFill>
                <a:latin typeface="Times New Roman" pitchFamily="18" charset="0"/>
                <a:cs typeface="Calibri" pitchFamily="34" charset="0"/>
              </a:rPr>
              <a:t> minh </a:t>
            </a:r>
            <a:r>
              <a:rPr lang="en-US" sz="2400" dirty="0" err="1">
                <a:solidFill>
                  <a:srgbClr val="000000"/>
                </a:solidFill>
                <a:latin typeface="Times New Roman" pitchFamily="18" charset="0"/>
                <a:cs typeface="Calibri" pitchFamily="34" charset="0"/>
              </a:rPr>
              <a:t>họa</a:t>
            </a:r>
            <a:r>
              <a:rPr lang="en-US" sz="2400" dirty="0">
                <a:solidFill>
                  <a:srgbClr val="000000"/>
                </a:solidFill>
                <a:latin typeface="Times New Roman" pitchFamily="18" charset="0"/>
                <a:cs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1000" fill="hold"/>
                                        <p:tgtEl>
                                          <p:spTgt spid="1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anim calcmode="lin" valueType="num">
                                      <p:cBhvr>
                                        <p:cTn id="63" dur="1000" fill="hold"/>
                                        <p:tgtEl>
                                          <p:spTgt spid="11"/>
                                        </p:tgtEl>
                                        <p:attrNameLst>
                                          <p:attrName>ppt_x</p:attrName>
                                        </p:attrNameLst>
                                      </p:cBhvr>
                                      <p:tavLst>
                                        <p:tav tm="0">
                                          <p:val>
                                            <p:strVal val="#ppt_x"/>
                                          </p:val>
                                        </p:tav>
                                        <p:tav tm="100000">
                                          <p:val>
                                            <p:strVal val="#ppt_x"/>
                                          </p:val>
                                        </p:tav>
                                      </p:tavLst>
                                    </p:anim>
                                    <p:anim calcmode="lin" valueType="num">
                                      <p:cBhvr>
                                        <p:cTn id="6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2770" name="Rectangle 5"/>
          <p:cNvSpPr>
            <a:spLocks noChangeArrowheads="1"/>
          </p:cNvSpPr>
          <p:nvPr/>
        </p:nvSpPr>
        <p:spPr bwMode="auto">
          <a:xfrm>
            <a:off x="2395538" y="125413"/>
            <a:ext cx="8602662" cy="522287"/>
          </a:xfrm>
          <a:prstGeom prst="rect">
            <a:avLst/>
          </a:prstGeom>
          <a:noFill/>
          <a:ln w="9525">
            <a:noFill/>
            <a:miter lim="800000"/>
            <a:headEnd/>
            <a:tailEnd/>
          </a:ln>
        </p:spPr>
        <p:txBody>
          <a:bodyPr>
            <a:spAutoFit/>
          </a:bodyPr>
          <a:lstStyle/>
          <a:p>
            <a:pPr algn="ctr">
              <a:tabLst>
                <a:tab pos="4594225" algn="l"/>
              </a:tabLst>
            </a:pPr>
            <a:r>
              <a:rPr lang="de-DE" sz="2800" b="1">
                <a:solidFill>
                  <a:srgbClr val="C00000"/>
                </a:solidFill>
                <a:latin typeface="Times New Roman" pitchFamily="18" charset="0"/>
                <a:cs typeface="Times New Roman" pitchFamily="18" charset="0"/>
              </a:rPr>
              <a:t>GIỚI THIỆU BÀI HỌC VÀ TRI THỨC NGỮ VĂN </a:t>
            </a:r>
            <a:endParaRPr lang="en-US" sz="2800">
              <a:solidFill>
                <a:srgbClr val="000000"/>
              </a:solidFill>
              <a:latin typeface="Times New Roman" pitchFamily="18" charset="0"/>
              <a:cs typeface="Times New Roman" pitchFamily="18" charset="0"/>
            </a:endParaRPr>
          </a:p>
        </p:txBody>
      </p:sp>
      <p:sp>
        <p:nvSpPr>
          <p:cNvPr id="32771" name="Rectangle 1"/>
          <p:cNvSpPr>
            <a:spLocks noChangeArrowheads="1"/>
          </p:cNvSpPr>
          <p:nvPr/>
        </p:nvSpPr>
        <p:spPr bwMode="auto">
          <a:xfrm>
            <a:off x="2936875" y="647700"/>
            <a:ext cx="7127875" cy="522288"/>
          </a:xfrm>
          <a:prstGeom prst="rect">
            <a:avLst/>
          </a:prstGeom>
          <a:noFill/>
          <a:ln w="9525">
            <a:noFill/>
            <a:miter lim="800000"/>
            <a:headEnd/>
            <a:tailEnd/>
          </a:ln>
        </p:spPr>
        <p:txBody>
          <a:bodyPr wrap="none">
            <a:spAutoFit/>
          </a:bodyPr>
          <a:lstStyle/>
          <a:p>
            <a:pPr algn="ctr">
              <a:lnSpc>
                <a:spcPct val="107000"/>
              </a:lnSpc>
              <a:tabLst>
                <a:tab pos="1385888" algn="l"/>
              </a:tabLst>
            </a:pPr>
            <a:r>
              <a:rPr lang="en-US" sz="2800" b="1">
                <a:solidFill>
                  <a:srgbClr val="203864"/>
                </a:solidFill>
                <a:latin typeface="Times New Roman" pitchFamily="18" charset="0"/>
                <a:ea typeface="MS Mincho" pitchFamily="49" charset="-128"/>
              </a:rPr>
              <a:t>HOẠT ĐỘNG 2: KHÁM PHÁ KIẾN THỨC.</a:t>
            </a:r>
            <a:endParaRPr lang="en-US" sz="2800">
              <a:solidFill>
                <a:srgbClr val="203864"/>
              </a:solidFill>
              <a:latin typeface="Times New Roman" pitchFamily="18" charset="0"/>
              <a:cs typeface="Times New Roman" pitchFamily="18" charset="0"/>
            </a:endParaRPr>
          </a:p>
        </p:txBody>
      </p:sp>
      <p:sp>
        <p:nvSpPr>
          <p:cNvPr id="32772" name="Rectangle 7"/>
          <p:cNvSpPr>
            <a:spLocks noChangeArrowheads="1"/>
          </p:cNvSpPr>
          <p:nvPr/>
        </p:nvSpPr>
        <p:spPr bwMode="auto">
          <a:xfrm>
            <a:off x="809625" y="1169988"/>
            <a:ext cx="3959225"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cs typeface="Times New Roman" pitchFamily="18" charset="0"/>
              </a:rPr>
              <a:t>II. Tìm hiểu chung về kí </a:t>
            </a:r>
            <a:endParaRPr lang="en-US" sz="2800">
              <a:solidFill>
                <a:srgbClr val="000000"/>
              </a:solidFill>
              <a:latin typeface="Times New Roman" pitchFamily="18" charset="0"/>
              <a:cs typeface="Times New Roman" pitchFamily="18" charset="0"/>
            </a:endParaRPr>
          </a:p>
        </p:txBody>
      </p:sp>
      <p:sp>
        <p:nvSpPr>
          <p:cNvPr id="3" name="Right Arrow 2"/>
          <p:cNvSpPr/>
          <p:nvPr/>
        </p:nvSpPr>
        <p:spPr>
          <a:xfrm>
            <a:off x="1717083" y="1842067"/>
            <a:ext cx="1355545" cy="1922716"/>
          </a:xfrm>
          <a:prstGeom prst="rightArrow">
            <a:avLst>
              <a:gd name="adj1" fmla="val 50000"/>
              <a:gd name="adj2" fmla="val 50746"/>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prstClr val="white"/>
                </a:solidFill>
                <a:latin typeface="Times New Roman" panose="02020603050405020304" pitchFamily="18" charset="0"/>
                <a:cs typeface="Times New Roman" panose="02020603050405020304" pitchFamily="18" charset="0"/>
              </a:rPr>
              <a:t>1. </a:t>
            </a:r>
            <a:r>
              <a:rPr lang="en-US" sz="2800" b="1" dirty="0" err="1">
                <a:solidFill>
                  <a:prstClr val="white"/>
                </a:solidFill>
                <a:latin typeface="Times New Roman" panose="02020603050405020304" pitchFamily="18" charset="0"/>
                <a:cs typeface="Times New Roman" panose="02020603050405020304" pitchFamily="18" charset="0"/>
              </a:rPr>
              <a:t>Kí</a:t>
            </a:r>
            <a:endParaRPr lang="en-US" sz="2800" b="1" dirty="0">
              <a:solidFill>
                <a:prstClr val="white"/>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162504" y="2056305"/>
            <a:ext cx="7669665" cy="64784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Trình tự kể: theo trình tự thời gian.</a:t>
            </a:r>
          </a:p>
        </p:txBody>
      </p:sp>
      <p:sp>
        <p:nvSpPr>
          <p:cNvPr id="17" name="Rounded Rectangle 16"/>
          <p:cNvSpPr/>
          <p:nvPr/>
        </p:nvSpPr>
        <p:spPr>
          <a:xfrm>
            <a:off x="3162503" y="2935961"/>
            <a:ext cx="7669665" cy="69886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Kí có nhiều loại: kí sự, phóng sự, du kí, hồi kí...</a:t>
            </a:r>
          </a:p>
        </p:txBody>
      </p:sp>
      <p:sp>
        <p:nvSpPr>
          <p:cNvPr id="10" name="Right Arrow 9"/>
          <p:cNvSpPr/>
          <p:nvPr/>
        </p:nvSpPr>
        <p:spPr>
          <a:xfrm>
            <a:off x="1689373" y="3825282"/>
            <a:ext cx="1355380" cy="2142807"/>
          </a:xfrm>
          <a:prstGeom prst="rightArrow">
            <a:avLst>
              <a:gd name="adj1" fmla="val 50000"/>
              <a:gd name="adj2" fmla="val 50746"/>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prstClr val="white"/>
                </a:solidFill>
                <a:latin typeface="Times New Roman" panose="02020603050405020304" pitchFamily="18" charset="0"/>
                <a:cs typeface="Times New Roman" panose="02020603050405020304" pitchFamily="18" charset="0"/>
              </a:rPr>
              <a:t>1. Du kí</a:t>
            </a:r>
          </a:p>
        </p:txBody>
      </p:sp>
      <p:sp>
        <p:nvSpPr>
          <p:cNvPr id="11" name="Rounded Rectangle 10"/>
          <p:cNvSpPr/>
          <p:nvPr/>
        </p:nvSpPr>
        <p:spPr>
          <a:xfrm>
            <a:off x="3162503" y="3946788"/>
            <a:ext cx="7669665" cy="2142309"/>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tabLst>
                <a:tab pos="88900" algn="l"/>
                <a:tab pos="179388" algn="l"/>
              </a:tabLst>
            </a:pPr>
            <a:r>
              <a:rPr lang="en-US" sz="2800">
                <a:solidFill>
                  <a:srgbClr val="000000"/>
                </a:solidFill>
                <a:latin typeface="Times New Roman" pitchFamily="18" charset="0"/>
                <a:cs typeface="Times New Roman" pitchFamily="18" charset="0"/>
              </a:rPr>
              <a:t>Du kí là thể loại ghi chép vể những chuyến đi tới các vùng đất, các xứ sở nào đó. Người viết kể lại hoặc miêu tả những điều mắt thấy tai nghe trên hành trình của mình.</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3"/>
          <p:cNvSpPr>
            <a:spLocks noChangeArrowheads="1"/>
          </p:cNvSpPr>
          <p:nvPr/>
        </p:nvSpPr>
        <p:spPr bwMode="auto">
          <a:xfrm>
            <a:off x="3587750" y="153988"/>
            <a:ext cx="4614863" cy="522287"/>
          </a:xfrm>
          <a:prstGeom prst="rect">
            <a:avLst/>
          </a:prstGeom>
          <a:noFill/>
          <a:ln w="9525">
            <a:noFill/>
            <a:miter lim="800000"/>
            <a:headEnd/>
            <a:tailEnd/>
          </a:ln>
        </p:spPr>
        <p:txBody>
          <a:bodyPr wrap="none">
            <a:spAutoFit/>
          </a:bodyPr>
          <a:lstStyle/>
          <a:p>
            <a:r>
              <a:rPr lang="en-US" sz="2800" b="1">
                <a:solidFill>
                  <a:srgbClr val="002060"/>
                </a:solidFill>
                <a:latin typeface="Times New Roman" pitchFamily="18" charset="0"/>
                <a:ea typeface="MS Mincho" pitchFamily="49" charset="-128"/>
              </a:rPr>
              <a:t>THỰC HÀNH TIẾNG VIỆT</a:t>
            </a:r>
            <a:endParaRPr lang="en-US" sz="2800">
              <a:solidFill>
                <a:srgbClr val="002060"/>
              </a:solidFill>
              <a:latin typeface="Calibri" pitchFamily="34" charset="0"/>
            </a:endParaRPr>
          </a:p>
        </p:txBody>
      </p:sp>
      <p:sp>
        <p:nvSpPr>
          <p:cNvPr id="114690" name="Rectangle 4"/>
          <p:cNvSpPr>
            <a:spLocks noChangeArrowheads="1"/>
          </p:cNvSpPr>
          <p:nvPr/>
        </p:nvSpPr>
        <p:spPr bwMode="auto">
          <a:xfrm>
            <a:off x="2509838" y="676275"/>
            <a:ext cx="7389812" cy="523875"/>
          </a:xfrm>
          <a:prstGeom prst="rect">
            <a:avLst/>
          </a:prstGeom>
          <a:noFill/>
          <a:ln w="9525">
            <a:noFill/>
            <a:miter lim="800000"/>
            <a:headEnd/>
            <a:tailEnd/>
          </a:ln>
        </p:spPr>
        <p:txBody>
          <a:bodyPr wrap="none">
            <a:spAutoFit/>
          </a:bodyPr>
          <a:lstStyle/>
          <a:p>
            <a:pPr>
              <a:tabLst>
                <a:tab pos="1385888" algn="l"/>
              </a:tabLst>
            </a:pPr>
            <a:r>
              <a:rPr lang="pt-BR" sz="2800" b="1">
                <a:solidFill>
                  <a:srgbClr val="385723"/>
                </a:solidFill>
                <a:latin typeface="Times New Roman" pitchFamily="18" charset="0"/>
                <a:ea typeface="MS Mincho" pitchFamily="49" charset="-128"/>
              </a:rPr>
              <a:t>HOẠT ĐỘNG 2: HÌNH THÀNH KIẾN THỨC</a:t>
            </a:r>
            <a:endParaRPr lang="en-US" sz="2800">
              <a:solidFill>
                <a:srgbClr val="385723"/>
              </a:solidFill>
              <a:latin typeface="Times New Roman" pitchFamily="18" charset="0"/>
              <a:cs typeface="Times New Roman" pitchFamily="18" charset="0"/>
            </a:endParaRPr>
          </a:p>
        </p:txBody>
      </p:sp>
      <p:sp>
        <p:nvSpPr>
          <p:cNvPr id="114691" name="Rectangle 5"/>
          <p:cNvSpPr>
            <a:spLocks noChangeArrowheads="1"/>
          </p:cNvSpPr>
          <p:nvPr/>
        </p:nvSpPr>
        <p:spPr bwMode="auto">
          <a:xfrm>
            <a:off x="263525" y="1185863"/>
            <a:ext cx="6096000" cy="523875"/>
          </a:xfrm>
          <a:prstGeom prst="rect">
            <a:avLst/>
          </a:prstGeom>
          <a:noFill/>
          <a:ln w="9525">
            <a:noFill/>
            <a:miter lim="800000"/>
            <a:headEnd/>
            <a:tailEnd/>
          </a:ln>
        </p:spPr>
        <p:txBody>
          <a:bodyPr>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I. Dấu câu</a:t>
            </a:r>
            <a:endParaRPr lang="en-US" sz="2800">
              <a:solidFill>
                <a:srgbClr val="000000"/>
              </a:solidFill>
              <a:latin typeface="Times New Roman" pitchFamily="18" charset="0"/>
              <a:cs typeface="Times New Roman" pitchFamily="18" charset="0"/>
            </a:endParaRPr>
          </a:p>
        </p:txBody>
      </p:sp>
      <p:sp>
        <p:nvSpPr>
          <p:cNvPr id="7" name="Rectangle 6"/>
          <p:cNvSpPr/>
          <p:nvPr/>
        </p:nvSpPr>
        <p:spPr>
          <a:xfrm>
            <a:off x="492646" y="3157401"/>
            <a:ext cx="3081934"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pPr marL="30163" algn="just">
              <a:spcAft>
                <a:spcPts val="1200"/>
              </a:spcAft>
            </a:pPr>
            <a:r>
              <a:rPr lang="en-US" sz="2800" b="1">
                <a:solidFill>
                  <a:srgbClr val="FFFFFF"/>
                </a:solidFill>
                <a:latin typeface="Times New Roman" pitchFamily="18" charset="0"/>
                <a:cs typeface="Calibri" pitchFamily="34" charset="0"/>
              </a:rPr>
              <a:t>3. Dấu gạch ngang</a:t>
            </a:r>
            <a:endParaRPr lang="en-US" sz="2400">
              <a:solidFill>
                <a:srgbClr val="FFFFFF"/>
              </a:solidFill>
              <a:latin typeface="Times New Roman" pitchFamily="18" charset="0"/>
              <a:cs typeface="Calibri" pitchFamily="34" charset="0"/>
            </a:endParaRPr>
          </a:p>
        </p:txBody>
      </p:sp>
      <p:sp>
        <p:nvSpPr>
          <p:cNvPr id="8" name="Rectangle 7"/>
          <p:cNvSpPr/>
          <p:nvPr/>
        </p:nvSpPr>
        <p:spPr>
          <a:xfrm>
            <a:off x="4406414" y="1005067"/>
            <a:ext cx="7206032" cy="196977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marL="30163" algn="just">
              <a:spcAft>
                <a:spcPts val="1200"/>
              </a:spcAft>
            </a:pPr>
            <a:r>
              <a:rPr lang="en-US" sz="2800" dirty="0" err="1">
                <a:solidFill>
                  <a:srgbClr val="FFFFFF"/>
                </a:solidFill>
                <a:latin typeface="Times New Roman" pitchFamily="18" charset="0"/>
                <a:cs typeface="Times New Roman" pitchFamily="18" charset="0"/>
              </a:rPr>
              <a:t>Dấu</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gạch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ngang</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dùng</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trước</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trích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dẫn</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lời</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nói</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của</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nhân</a:t>
            </a:r>
            <a:r>
              <a:rPr lang="en-US" sz="2800" dirty="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vật.Vd</a:t>
            </a:r>
            <a:r>
              <a:rPr lang="en-US" sz="2800" dirty="0">
                <a:solidFill>
                  <a:srgbClr val="FFFFFF"/>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ông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không</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kìm</a:t>
            </a:r>
            <a:r>
              <a:rPr lang="en-US" sz="2800" dirty="0" smtClean="0">
                <a:solidFill>
                  <a:schemeClr val="tx1"/>
                </a:solidFill>
                <a:latin typeface="Times New Roman" pitchFamily="18" charset="0"/>
                <a:cs typeface="Times New Roman" pitchFamily="18" charset="0"/>
              </a:rPr>
              <a:t> </a:t>
            </a:r>
            <a:r>
              <a:rPr lang="vi-VN" sz="2800" dirty="0" smtClean="0">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ôm</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thốc</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Mèo</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lên</a:t>
            </a:r>
            <a:r>
              <a:rPr lang="en-US" sz="2800" dirty="0" smtClean="0">
                <a:solidFill>
                  <a:schemeClr val="tx1"/>
                </a:solidFill>
                <a:latin typeface="Times New Roman" pitchFamily="18" charset="0"/>
                <a:cs typeface="Times New Roman" pitchFamily="18" charset="0"/>
              </a:rPr>
              <a:t>:</a:t>
            </a:r>
          </a:p>
          <a:p>
            <a:pPr marL="30163" algn="just">
              <a:spcAft>
                <a:spcPts val="1200"/>
              </a:spcAft>
            </a:pP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Ôi</a:t>
            </a:r>
            <a:r>
              <a:rPr lang="en-US" sz="2800" dirty="0" smtClean="0">
                <a:solidFill>
                  <a:schemeClr val="tx1"/>
                </a:solidFill>
                <a:latin typeface="Times New Roman" pitchFamily="18" charset="0"/>
                <a:cs typeface="Times New Roman" pitchFamily="18" charset="0"/>
              </a:rPr>
              <a:t>, con </a:t>
            </a:r>
            <a:r>
              <a:rPr lang="vi-VN" sz="2800" dirty="0" smtClean="0">
                <a:solidFill>
                  <a:schemeClr val="tx1"/>
                </a:solidFill>
                <a:latin typeface="Times New Roman" pitchFamily="18" charset="0"/>
                <a:cs typeface="Times New Roman" pitchFamily="18" charset="0"/>
              </a:rPr>
              <a:t>đã</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cho</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bố</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một</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bất</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ngờ</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quá</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lớn</a:t>
            </a:r>
            <a:r>
              <a:rPr lang="en-US" sz="28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Calibri" pitchFamily="34" charset="0"/>
            </a:endParaRPr>
          </a:p>
        </p:txBody>
      </p:sp>
      <p:sp>
        <p:nvSpPr>
          <p:cNvPr id="9" name="Rectangle 8"/>
          <p:cNvSpPr/>
          <p:nvPr/>
        </p:nvSpPr>
        <p:spPr>
          <a:xfrm>
            <a:off x="4378036" y="2957346"/>
            <a:ext cx="7234409" cy="923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marL="30163" algn="just">
              <a:spcAft>
                <a:spcPts val="1200"/>
              </a:spcAft>
            </a:pPr>
            <a:r>
              <a:rPr lang="en-US" sz="2400">
                <a:solidFill>
                  <a:srgbClr val="FFFFFF"/>
                </a:solidFill>
                <a:latin typeface="Times New Roman" pitchFamily="18" charset="0"/>
                <a:cs typeface="Times New Roman" pitchFamily="18" charset="0"/>
              </a:rPr>
              <a:t>Dấu gạch ngang dùng để liệt kê.</a:t>
            </a:r>
          </a:p>
          <a:p>
            <a:pPr marL="30163" algn="just">
              <a:spcAft>
                <a:spcPts val="1200"/>
              </a:spcAft>
            </a:pPr>
            <a:endParaRPr lang="en-US" sz="2000">
              <a:solidFill>
                <a:srgbClr val="FFFFFF"/>
              </a:solidFill>
              <a:latin typeface="Times New Roman" pitchFamily="18" charset="0"/>
              <a:cs typeface="Times New Roman" pitchFamily="18" charset="0"/>
            </a:endParaRPr>
          </a:p>
        </p:txBody>
      </p:sp>
      <p:sp>
        <p:nvSpPr>
          <p:cNvPr id="10" name="Rectangle 9"/>
          <p:cNvSpPr/>
          <p:nvPr/>
        </p:nvSpPr>
        <p:spPr>
          <a:xfrm>
            <a:off x="4364182" y="3970123"/>
            <a:ext cx="7248264"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err="1">
                <a:solidFill>
                  <a:srgbClr val="FFFFFF"/>
                </a:solidFill>
                <a:latin typeface="Times New Roman" pitchFamily="18" charset="0"/>
                <a:cs typeface="Times New Roman" pitchFamily="18" charset="0"/>
              </a:rPr>
              <a:t>Dấu</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gạch</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ngang</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để</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nối</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các</a:t>
            </a:r>
            <a:r>
              <a:rPr lang="en-US" sz="2800" dirty="0">
                <a:solidFill>
                  <a:srgbClr val="FFFFFF"/>
                </a:solidFill>
                <a:latin typeface="Times New Roman" pitchFamily="18" charset="0"/>
                <a:cs typeface="Times New Roman" pitchFamily="18" charset="0"/>
              </a:rPr>
              <a:t> </a:t>
            </a:r>
            <a:r>
              <a:rPr lang="en-US" sz="2800" dirty="0" err="1">
                <a:solidFill>
                  <a:srgbClr val="FFFFFF"/>
                </a:solidFill>
                <a:latin typeface="Times New Roman" pitchFamily="18" charset="0"/>
                <a:cs typeface="Times New Roman" pitchFamily="18" charset="0"/>
              </a:rPr>
              <a:t>từ</a:t>
            </a:r>
            <a:r>
              <a:rPr lang="en-US" sz="2800" dirty="0" smtClean="0">
                <a:solidFill>
                  <a:srgbClr val="FFFFFF"/>
                </a:solidFill>
                <a:latin typeface="Times New Roman" pitchFamily="18" charset="0"/>
                <a:cs typeface="Times New Roman" pitchFamily="18" charset="0"/>
              </a:rPr>
              <a:t>. </a:t>
            </a:r>
            <a:r>
              <a:rPr lang="en-US" sz="2800" dirty="0" err="1" smtClean="0">
                <a:solidFill>
                  <a:srgbClr val="FFFFFF"/>
                </a:solidFill>
                <a:latin typeface="Times New Roman" pitchFamily="18" charset="0"/>
                <a:cs typeface="Times New Roman" pitchFamily="18" charset="0"/>
              </a:rPr>
              <a:t>Vd</a:t>
            </a:r>
            <a:r>
              <a:rPr lang="en-US" sz="2800" dirty="0" smtClean="0">
                <a:solidFill>
                  <a:srgbClr val="FFFFFF"/>
                </a:solidFill>
                <a:latin typeface="Times New Roman" pitchFamily="18" charset="0"/>
                <a:cs typeface="Times New Roman" pitchFamily="18" charset="0"/>
              </a:rPr>
              <a:t>: Mat – </a:t>
            </a:r>
            <a:r>
              <a:rPr lang="en-US" sz="2800" dirty="0" err="1" smtClean="0">
                <a:solidFill>
                  <a:srgbClr val="FFFFFF"/>
                </a:solidFill>
                <a:latin typeface="Times New Roman" pitchFamily="18" charset="0"/>
                <a:cs typeface="Times New Roman" pitchFamily="18" charset="0"/>
              </a:rPr>
              <a:t>xco</a:t>
            </a:r>
            <a:r>
              <a:rPr lang="en-US" sz="2800" dirty="0" smtClean="0">
                <a:solidFill>
                  <a:srgbClr val="FFFFFF"/>
                </a:solidFill>
                <a:latin typeface="Times New Roman" pitchFamily="18" charset="0"/>
                <a:cs typeface="Times New Roman" pitchFamily="18" charset="0"/>
              </a:rPr>
              <a:t> – </a:t>
            </a:r>
            <a:r>
              <a:rPr lang="en-US" sz="2800" dirty="0" err="1" smtClean="0">
                <a:solidFill>
                  <a:srgbClr val="FFFFFF"/>
                </a:solidFill>
                <a:latin typeface="Times New Roman" pitchFamily="18" charset="0"/>
                <a:cs typeface="Times New Roman" pitchFamily="18" charset="0"/>
              </a:rPr>
              <a:t>va</a:t>
            </a:r>
            <a:r>
              <a:rPr lang="en-US" sz="2800" dirty="0" smtClean="0">
                <a:solidFill>
                  <a:srgbClr val="FFFFFF"/>
                </a:solidFill>
                <a:latin typeface="Times New Roman" pitchFamily="18" charset="0"/>
                <a:cs typeface="Times New Roman" pitchFamily="18" charset="0"/>
              </a:rPr>
              <a:t>, Phi – lip – pin….</a:t>
            </a:r>
            <a:endParaRPr lang="en-US" sz="2800" dirty="0">
              <a:solidFill>
                <a:srgbClr val="FFFFFF"/>
              </a:solidFill>
              <a:latin typeface="Times New Roman" pitchFamily="18" charset="0"/>
              <a:cs typeface="Times New Roman" pitchFamily="18" charset="0"/>
            </a:endParaRPr>
          </a:p>
          <a:p>
            <a:endParaRPr lang="en-US" sz="2800" dirty="0">
              <a:solidFill>
                <a:srgbClr val="FFFFFF"/>
              </a:solidFill>
              <a:cs typeface="Arial" charset="0"/>
            </a:endParaRPr>
          </a:p>
        </p:txBody>
      </p:sp>
      <p:cxnSp>
        <p:nvCxnSpPr>
          <p:cNvPr id="12" name="Straight Arrow Connector 11"/>
          <p:cNvCxnSpPr>
            <a:stCxn id="0" idx="3"/>
            <a:endCxn id="0" idx="1"/>
          </p:cNvCxnSpPr>
          <p:nvPr/>
        </p:nvCxnSpPr>
        <p:spPr>
          <a:xfrm flipV="1">
            <a:off x="3575050" y="2451100"/>
            <a:ext cx="830263" cy="968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0" idx="3"/>
            <a:endCxn id="0" idx="1"/>
          </p:cNvCxnSpPr>
          <p:nvPr/>
        </p:nvCxnSpPr>
        <p:spPr>
          <a:xfrm>
            <a:off x="3575050" y="3419475"/>
            <a:ext cx="803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0" idx="3"/>
            <a:endCxn id="0" idx="1"/>
          </p:cNvCxnSpPr>
          <p:nvPr/>
        </p:nvCxnSpPr>
        <p:spPr>
          <a:xfrm>
            <a:off x="3575050" y="3419475"/>
            <a:ext cx="788988" cy="1027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latin typeface="Times New Roman" pitchFamily="18" charset="0"/>
                <a:ea typeface="MS Mincho" pitchFamily="49" charset="-128"/>
              </a:rPr>
              <a:t>HOẠT ĐỘNG 3: LUYỆN TẬP, VẬN DỤNG</a:t>
            </a:r>
            <a:endParaRPr lang="en-US" sz="2800">
              <a:latin typeface="Calibri" pitchFamily="34" charset="0"/>
            </a:endParaRPr>
          </a:p>
        </p:txBody>
      </p:sp>
      <p:sp>
        <p:nvSpPr>
          <p:cNvPr id="115714"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latin typeface="Times New Roman" pitchFamily="18" charset="0"/>
                <a:cs typeface="Calibri" pitchFamily="34" charset="0"/>
              </a:rPr>
              <a:t>II. Luyện tập</a:t>
            </a:r>
            <a:endParaRPr lang="en-US" sz="2800">
              <a:latin typeface="Times New Roman" pitchFamily="18" charset="0"/>
              <a:cs typeface="Calibri" pitchFamily="34" charset="0"/>
            </a:endParaRPr>
          </a:p>
        </p:txBody>
      </p:sp>
      <p:sp>
        <p:nvSpPr>
          <p:cNvPr id="6" name="TextBox 5"/>
          <p:cNvSpPr txBox="1"/>
          <p:nvPr/>
        </p:nvSpPr>
        <p:spPr>
          <a:xfrm>
            <a:off x="221672" y="1361559"/>
            <a:ext cx="3647089" cy="523220"/>
          </a:xfrm>
          <a:prstGeom prst="rect">
            <a:avLst/>
          </a:prstGeom>
          <a:ln>
            <a:noFill/>
          </a:ln>
          <a:effectLst>
            <a:outerShdw blurRad="107950" dist="12700" dir="5400000" algn="ctr">
              <a:srgbClr val="000000"/>
            </a:outerShdw>
          </a:effectLst>
          <a:scene3d>
            <a:camera prst="perspectiveContrastingRightFacing"/>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a:spAutoFit/>
          </a:bodyPr>
          <a:lstStyle/>
          <a:p>
            <a:pPr fontAlgn="auto">
              <a:spcBef>
                <a:spcPts val="0"/>
              </a:spcBef>
              <a:spcAft>
                <a:spcPts val="0"/>
              </a:spcAft>
              <a:defRPr/>
            </a:pPr>
            <a:r>
              <a:rPr lang="en-US" sz="2800" b="1" dirty="0">
                <a:solidFill>
                  <a:srgbClr val="FF0000"/>
                </a:solidFill>
                <a:latin typeface="Times New Roman" panose="02020603050405020304" pitchFamily="18" charset="0"/>
                <a:cs typeface="Times New Roman" panose="02020603050405020304" pitchFamily="18" charset="0"/>
              </a:rPr>
              <a:t>HOẠT ĐỘNG NHÓM</a:t>
            </a:r>
          </a:p>
        </p:txBody>
      </p:sp>
      <p:graphicFrame>
        <p:nvGraphicFramePr>
          <p:cNvPr id="7" name="Table 6"/>
          <p:cNvGraphicFramePr>
            <a:graphicFrameLocks noGrp="1"/>
          </p:cNvGraphicFramePr>
          <p:nvPr/>
        </p:nvGraphicFramePr>
        <p:xfrm>
          <a:off x="1787525" y="2066925"/>
          <a:ext cx="9117013" cy="3576320"/>
        </p:xfrm>
        <a:graphic>
          <a:graphicData uri="http://schemas.openxmlformats.org/drawingml/2006/table">
            <a:tbl>
              <a:tblPr/>
              <a:tblGrid>
                <a:gridCol w="1981200"/>
                <a:gridCol w="2092325"/>
                <a:gridCol w="2051050"/>
                <a:gridCol w="2992438"/>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Nhóm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tr>
              <a:tr h="371475">
                <a:tc>
                  <a:txBody>
                    <a:body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Bài 1: Dấu ngoặc kép trong câu văn sau có công dụng gì?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Bài 2a: Dấu phẩy, dấu ngoặc kép, dấu gạch ngang trong câu văn sau có công dụng gì?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Bài 2b: Dấu phẩy, dấu ngoặc kép, dấu gạch ngang trong câu văn sau có công dụng gì?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Calibri" pitchFamily="34" charset="0"/>
                        </a:rPr>
                        <a:t>Bài 3: Tìm thêm những câu văn sử dụng dấu ngoặc kép trong VB Hang Én và giải thích công dụng của dấu ngoặc kép trong trường hợp này?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bl>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latin typeface="Times New Roman" pitchFamily="18" charset="0"/>
                <a:ea typeface="MS Mincho" pitchFamily="49" charset="-128"/>
              </a:rPr>
              <a:t>HOẠT ĐỘNG 3: LUYỆN TẬP, VẬN DỤNG</a:t>
            </a:r>
            <a:endParaRPr lang="en-US" sz="2800">
              <a:latin typeface="Calibri" pitchFamily="34" charset="0"/>
            </a:endParaRPr>
          </a:p>
        </p:txBody>
      </p:sp>
      <p:sp>
        <p:nvSpPr>
          <p:cNvPr id="116738"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latin typeface="Times New Roman" pitchFamily="18" charset="0"/>
                <a:cs typeface="Calibri" pitchFamily="34" charset="0"/>
              </a:rPr>
              <a:t>II. Luyện tập</a:t>
            </a:r>
            <a:endParaRPr lang="en-US" sz="2800">
              <a:latin typeface="Times New Roman" pitchFamily="18" charset="0"/>
              <a:cs typeface="Calibri" pitchFamily="34" charset="0"/>
            </a:endParaRPr>
          </a:p>
        </p:txBody>
      </p:sp>
      <p:sp>
        <p:nvSpPr>
          <p:cNvPr id="6" name="Rectangle 5"/>
          <p:cNvSpPr>
            <a:spLocks noChangeArrowheads="1"/>
          </p:cNvSpPr>
          <p:nvPr/>
        </p:nvSpPr>
        <p:spPr bwMode="auto">
          <a:xfrm>
            <a:off x="390525" y="3054350"/>
            <a:ext cx="10831513" cy="2246313"/>
          </a:xfrm>
          <a:prstGeom prst="rect">
            <a:avLst/>
          </a:prstGeom>
          <a:noFill/>
          <a:ln w="9525">
            <a:noFill/>
            <a:miter lim="800000"/>
            <a:headEnd/>
            <a:tailEnd/>
          </a:ln>
        </p:spPr>
        <p:txBody>
          <a:bodyPr>
            <a:spAutoFit/>
          </a:bodyPr>
          <a:lstStyle/>
          <a:p>
            <a:pPr algn="just">
              <a:tabLst>
                <a:tab pos="88900" algn="l"/>
                <a:tab pos="179388" algn="l"/>
              </a:tabLst>
            </a:pPr>
            <a:r>
              <a:rPr lang="en-US" sz="2800">
                <a:latin typeface="Times New Roman" pitchFamily="18" charset="0"/>
                <a:cs typeface="Times New Roman" pitchFamily="18" charset="0"/>
              </a:rPr>
              <a:t>b,</a:t>
            </a:r>
          </a:p>
          <a:p>
            <a:pPr algn="just">
              <a:tabLst>
                <a:tab pos="88900" algn="l"/>
                <a:tab pos="179388" algn="l"/>
              </a:tabLst>
            </a:pPr>
            <a:r>
              <a:rPr lang="en-US" sz="2800">
                <a:latin typeface="Times New Roman" pitchFamily="18" charset="0"/>
                <a:cs typeface="Times New Roman" pitchFamily="18" charset="0"/>
              </a:rPr>
              <a:t>- Nghĩa thông thường của </a:t>
            </a:r>
            <a:r>
              <a:rPr lang="en-US" sz="2800" i="1">
                <a:latin typeface="Times New Roman" pitchFamily="18" charset="0"/>
                <a:cs typeface="Times New Roman" pitchFamily="18" charset="0"/>
              </a:rPr>
              <a:t>“sảnh chờ”:</a:t>
            </a:r>
            <a:r>
              <a:rPr lang="en-US" sz="2800">
                <a:latin typeface="Times New Roman" pitchFamily="18" charset="0"/>
                <a:cs typeface="Times New Roman" pitchFamily="18" charset="0"/>
              </a:rPr>
              <a:t> phòng lớn dùng làm nơi tiếp khách, là nơi để tạm dừng, chờ cho việc đi lại tiếp theo.</a:t>
            </a:r>
          </a:p>
          <a:p>
            <a:pPr algn="just">
              <a:tabLst>
                <a:tab pos="88900" algn="l"/>
                <a:tab pos="179388" algn="l"/>
              </a:tabLst>
            </a:pPr>
            <a:r>
              <a:rPr lang="en-US" sz="2800">
                <a:latin typeface="Times New Roman" pitchFamily="18" charset="0"/>
                <a:cs typeface="Times New Roman" pitchFamily="18" charset="0"/>
              </a:rPr>
              <a:t>- Trong câu văn: không gian hang ngoài của hang Én rộng và đẹp giống như sảnh chờ.</a:t>
            </a:r>
          </a:p>
        </p:txBody>
      </p:sp>
      <p:sp>
        <p:nvSpPr>
          <p:cNvPr id="9" name="Rectangle 8"/>
          <p:cNvSpPr>
            <a:spLocks noChangeArrowheads="1"/>
          </p:cNvSpPr>
          <p:nvPr/>
        </p:nvSpPr>
        <p:spPr bwMode="auto">
          <a:xfrm>
            <a:off x="390525" y="1254125"/>
            <a:ext cx="10831513" cy="1814513"/>
          </a:xfrm>
          <a:prstGeom prst="rect">
            <a:avLst/>
          </a:prstGeom>
          <a:noFill/>
          <a:ln w="9525">
            <a:noFill/>
            <a:miter lim="800000"/>
            <a:headEnd/>
            <a:tailEnd/>
          </a:ln>
        </p:spPr>
        <p:txBody>
          <a:bodyPr>
            <a:spAutoFit/>
          </a:bodyPr>
          <a:lstStyle/>
          <a:p>
            <a:r>
              <a:rPr lang="en-US" sz="2800" b="1" dirty="0">
                <a:latin typeface="Times New Roman" pitchFamily="18" charset="0"/>
                <a:cs typeface="Times New Roman" pitchFamily="18" charset="0"/>
              </a:rPr>
              <a:t>1. </a:t>
            </a:r>
            <a:r>
              <a:rPr lang="en-US" sz="2800" b="1" dirty="0" err="1">
                <a:latin typeface="Times New Roman" pitchFamily="18" charset="0"/>
                <a:cs typeface="Times New Roman" pitchFamily="18" charset="0"/>
              </a:rPr>
              <a:t>Dấu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câu</a:t>
            </a:r>
            <a:endParaRPr lang="en-US" sz="2800" b="1" dirty="0">
              <a:latin typeface="Times New Roman" pitchFamily="18" charset="0"/>
              <a:cs typeface="Times New Roman" pitchFamily="18" charset="0"/>
            </a:endParaRPr>
          </a:p>
          <a:p>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1.</a:t>
            </a:r>
            <a:r>
              <a:rPr lang="en-US" sz="2800" dirty="0">
                <a:latin typeface="Times New Roman" pitchFamily="18" charset="0"/>
                <a:cs typeface="Times New Roman" pitchFamily="18" charset="0"/>
              </a:rPr>
              <a:t> SGK </a:t>
            </a:r>
            <a:r>
              <a:rPr lang="en-US" sz="2800" dirty="0" err="1">
                <a:latin typeface="Times New Roman" pitchFamily="18" charset="0"/>
                <a:cs typeface="Times New Roman" pitchFamily="18" charset="0"/>
              </a:rPr>
              <a:t>trang</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118</a:t>
            </a:r>
            <a:endParaRPr lang="en-US" sz="2800" dirty="0">
              <a:latin typeface="Times New Roman" pitchFamily="18" charset="0"/>
              <a:cs typeface="Times New Roman" pitchFamily="18" charset="0"/>
            </a:endParaRPr>
          </a:p>
          <a:p>
            <a:r>
              <a:rPr lang="en-US" sz="2800" dirty="0" err="1">
                <a:latin typeface="Times New Roman" pitchFamily="18" charset="0"/>
                <a:cs typeface="Times New Roman" pitchFamily="18" charset="0"/>
              </a:rPr>
              <a:t>Dấu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ngoặc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kép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câu</a:t>
            </a:r>
            <a:r>
              <a:rPr lang="en-US" sz="2800" dirty="0">
                <a:latin typeface="Times New Roman" pitchFamily="18" charset="0"/>
                <a:cs typeface="Times New Roman" pitchFamily="18" charset="0"/>
              </a:rPr>
              <a:t> a, b </a:t>
            </a:r>
            <a:r>
              <a:rPr lang="en-US" sz="2800" dirty="0" err="1">
                <a:latin typeface="Times New Roman" pitchFamily="18" charset="0"/>
                <a:cs typeface="Times New Roman" pitchFamily="18" charset="0"/>
              </a:rPr>
              <a:t>đánh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từ</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ngữ</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hiểu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biệt</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a, (</a:t>
            </a:r>
            <a:r>
              <a:rPr lang="en-US" sz="2800" dirty="0" err="1">
                <a:latin typeface="Times New Roman" pitchFamily="18" charset="0"/>
                <a:cs typeface="Times New Roman" pitchFamily="18" charset="0"/>
              </a:rPr>
              <a:t>nt</a:t>
            </a:r>
            <a:r>
              <a:rPr lang="en-US" sz="2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1000"/>
                                        <p:tgtEl>
                                          <p:spTgt spid="6">
                                            <p:txEl>
                                              <p:pRg st="2" end="2"/>
                                            </p:txEl>
                                          </p:spTgt>
                                        </p:tgtEl>
                                      </p:cBhvr>
                                    </p:animEffect>
                                    <p:anim calcmode="lin" valueType="num">
                                      <p:cBhvr>
                                        <p:cTn id="4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17762"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117763" name="Rectangle 8"/>
          <p:cNvSpPr>
            <a:spLocks noChangeArrowheads="1"/>
          </p:cNvSpPr>
          <p:nvPr/>
        </p:nvSpPr>
        <p:spPr bwMode="auto">
          <a:xfrm>
            <a:off x="390525" y="1254125"/>
            <a:ext cx="10831513" cy="5222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1. Dấu câu</a:t>
            </a:r>
          </a:p>
        </p:txBody>
      </p:sp>
      <p:sp>
        <p:nvSpPr>
          <p:cNvPr id="2" name="Rectangle 1"/>
          <p:cNvSpPr>
            <a:spLocks noChangeArrowheads="1"/>
          </p:cNvSpPr>
          <p:nvPr/>
        </p:nvSpPr>
        <p:spPr bwMode="auto">
          <a:xfrm>
            <a:off x="390525" y="1776413"/>
            <a:ext cx="11579225" cy="3540125"/>
          </a:xfrm>
          <a:prstGeom prst="rect">
            <a:avLst/>
          </a:prstGeom>
          <a:noFill/>
          <a:ln w="9525">
            <a:noFill/>
            <a:miter lim="800000"/>
            <a:headEnd/>
            <a:tailEnd/>
          </a:ln>
        </p:spPr>
        <p:txBody>
          <a:bodyPr>
            <a:spAutoFit/>
          </a:bodyPr>
          <a:lstStyle/>
          <a:p>
            <a:pPr algn="just">
              <a:tabLst>
                <a:tab pos="88900" algn="l"/>
                <a:tab pos="179388" algn="l"/>
              </a:tabLst>
            </a:pPr>
            <a:r>
              <a:rPr lang="en-US" sz="2800" b="1">
                <a:solidFill>
                  <a:srgbClr val="000000"/>
                </a:solidFill>
                <a:latin typeface="Times New Roman" pitchFamily="18" charset="0"/>
                <a:cs typeface="Times New Roman" pitchFamily="18" charset="0"/>
              </a:rPr>
              <a:t>Bài tập 2 SGK trang 118</a:t>
            </a:r>
            <a:endParaRPr lang="en-US" sz="2800">
              <a:solidFill>
                <a:srgbClr val="000000"/>
              </a:solidFill>
              <a:latin typeface="Times New Roman" pitchFamily="18" charset="0"/>
              <a:cs typeface="Times New Roman" pitchFamily="18" charset="0"/>
            </a:endParaRPr>
          </a:p>
          <a:p>
            <a:pPr algn="just">
              <a:tabLst>
                <a:tab pos="88900" algn="l"/>
                <a:tab pos="179388" algn="l"/>
              </a:tabLst>
            </a:pPr>
            <a:r>
              <a:rPr lang="en-US" sz="2800">
                <a:solidFill>
                  <a:srgbClr val="000000"/>
                </a:solidFill>
                <a:latin typeface="Times New Roman" pitchFamily="18" charset="0"/>
                <a:cs typeface="Times New Roman" pitchFamily="18" charset="0"/>
              </a:rPr>
              <a:t>a. Tác dụng của:</a:t>
            </a:r>
          </a:p>
          <a:p>
            <a:pPr algn="just">
              <a:tabLst>
                <a:tab pos="88900" algn="l"/>
                <a:tab pos="179388" algn="l"/>
              </a:tabLst>
            </a:pPr>
            <a:r>
              <a:rPr lang="en-US" sz="2800">
                <a:solidFill>
                  <a:srgbClr val="000000"/>
                </a:solidFill>
                <a:latin typeface="Times New Roman" pitchFamily="18" charset="0"/>
                <a:cs typeface="Times New Roman" pitchFamily="18" charset="0"/>
              </a:rPr>
              <a:t>- Dấu phẩy:</a:t>
            </a:r>
          </a:p>
          <a:p>
            <a:pPr>
              <a:tabLst>
                <a:tab pos="88900" algn="l"/>
                <a:tab pos="179388" algn="l"/>
              </a:tabLst>
            </a:pPr>
            <a:r>
              <a:rPr lang="en-US" sz="2800">
                <a:solidFill>
                  <a:srgbClr val="000000"/>
                </a:solidFill>
                <a:latin typeface="Times New Roman" pitchFamily="18" charset="0"/>
                <a:cs typeface="Times New Roman" pitchFamily="18" charset="0"/>
              </a:rPr>
              <a:t>+ Dấu phẩy (1): </a:t>
            </a:r>
            <a:r>
              <a:rPr lang="en-US" sz="2800">
                <a:solidFill>
                  <a:srgbClr val="000000"/>
                </a:solidFill>
                <a:latin typeface="Helvetica" pitchFamily="34" charset="0"/>
                <a:cs typeface="Times New Roman" pitchFamily="18" charset="0"/>
              </a:rPr>
              <a:t> </a:t>
            </a:r>
            <a:r>
              <a:rPr lang="en-US" sz="2800">
                <a:solidFill>
                  <a:srgbClr val="000000"/>
                </a:solidFill>
                <a:latin typeface="Times New Roman" pitchFamily="18" charset="0"/>
                <a:cs typeface="Times New Roman" pitchFamily="18" charset="0"/>
              </a:rPr>
              <a:t>Ngăn cách thành phần phụ của câu với bộ phận chính.</a:t>
            </a:r>
            <a:br>
              <a:rPr lang="en-US" sz="2800">
                <a:solidFill>
                  <a:srgbClr val="000000"/>
                </a:solidFill>
                <a:latin typeface="Times New Roman" pitchFamily="18" charset="0"/>
                <a:cs typeface="Times New Roman" pitchFamily="18" charset="0"/>
              </a:rPr>
            </a:br>
            <a:r>
              <a:rPr lang="en-US" sz="2800">
                <a:solidFill>
                  <a:srgbClr val="000000"/>
                </a:solidFill>
                <a:latin typeface="Times New Roman" pitchFamily="18" charset="0"/>
                <a:cs typeface="Times New Roman" pitchFamily="18" charset="0"/>
              </a:rPr>
              <a:t>+ Dấu phẩy (2) (3) Ngăn cách các từ ngữ có cùng chức vụ trong câu.</a:t>
            </a:r>
          </a:p>
          <a:p>
            <a:pPr algn="just">
              <a:tabLst>
                <a:tab pos="88900" algn="l"/>
                <a:tab pos="179388" algn="l"/>
              </a:tabLst>
            </a:pPr>
            <a:r>
              <a:rPr lang="en-US" sz="2800">
                <a:solidFill>
                  <a:srgbClr val="000000"/>
                </a:solidFill>
                <a:latin typeface="Times New Roman" pitchFamily="18" charset="0"/>
                <a:cs typeface="Times New Roman" pitchFamily="18" charset="0"/>
              </a:rPr>
              <a:t>- Dấu ngoặc kép: đánh dấu từ ngữ được hiểu theo cách đặc biệt. </a:t>
            </a:r>
          </a:p>
          <a:p>
            <a:pPr algn="just">
              <a:tabLst>
                <a:tab pos="88900" algn="l"/>
                <a:tab pos="179388" algn="l"/>
              </a:tabLst>
            </a:pPr>
            <a:r>
              <a:rPr lang="en-US" sz="2800">
                <a:solidFill>
                  <a:srgbClr val="000000"/>
                </a:solidFill>
                <a:latin typeface="Times New Roman" pitchFamily="18" charset="0"/>
                <a:cs typeface="Times New Roman" pitchFamily="18" charset="0"/>
              </a:rPr>
              <a:t>- Dấu gạch ngang: là thành phần phụ chú cho thành phần đứng trước nó là “bàn chân mỏng, ngón dẹt”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18786"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118787" name="Rectangle 8"/>
          <p:cNvSpPr>
            <a:spLocks noChangeArrowheads="1"/>
          </p:cNvSpPr>
          <p:nvPr/>
        </p:nvSpPr>
        <p:spPr bwMode="auto">
          <a:xfrm>
            <a:off x="390525" y="1254125"/>
            <a:ext cx="10831513" cy="5222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1. Dấu câu</a:t>
            </a:r>
          </a:p>
        </p:txBody>
      </p:sp>
      <p:sp>
        <p:nvSpPr>
          <p:cNvPr id="2" name="Rectangle 1"/>
          <p:cNvSpPr/>
          <p:nvPr/>
        </p:nvSpPr>
        <p:spPr>
          <a:xfrm>
            <a:off x="390525" y="1776413"/>
            <a:ext cx="11579225" cy="4156075"/>
          </a:xfrm>
          <a:prstGeom prst="rect">
            <a:avLst/>
          </a:prstGeom>
        </p:spPr>
        <p:txBody>
          <a:bodyPr>
            <a:spAutoFit/>
          </a:bodyPr>
          <a:lstStyle/>
          <a:p>
            <a:pPr algn="just">
              <a:tabLst>
                <a:tab pos="88900" algn="l"/>
                <a:tab pos="179388" algn="l"/>
              </a:tabLst>
            </a:pPr>
            <a:r>
              <a:rPr lang="en-US" sz="2400" b="1">
                <a:latin typeface="Times New Roman" pitchFamily="18" charset="0"/>
                <a:cs typeface="Times New Roman" pitchFamily="18" charset="0"/>
              </a:rPr>
              <a:t>Bài tập 2 SGK trang 118</a:t>
            </a:r>
            <a:endParaRPr lang="en-US" sz="2400">
              <a:latin typeface="Times New Roman" pitchFamily="18" charset="0"/>
              <a:cs typeface="Times New Roman" pitchFamily="18" charset="0"/>
            </a:endParaRPr>
          </a:p>
          <a:p>
            <a:pPr algn="just">
              <a:tabLst>
                <a:tab pos="88900" algn="l"/>
                <a:tab pos="179388" algn="l"/>
              </a:tabLst>
            </a:pPr>
            <a:r>
              <a:rPr lang="en-US" sz="2400">
                <a:latin typeface="Times New Roman" pitchFamily="18" charset="0"/>
                <a:cs typeface="Times New Roman" pitchFamily="18" charset="0"/>
              </a:rPr>
              <a:t>b. Tác dụng của:</a:t>
            </a:r>
          </a:p>
          <a:p>
            <a:pPr algn="just">
              <a:tabLst>
                <a:tab pos="88900" algn="l"/>
                <a:tab pos="179388" algn="l"/>
              </a:tabLst>
            </a:pPr>
            <a:r>
              <a:rPr lang="en-US" sz="2400">
                <a:latin typeface="Times New Roman" pitchFamily="18" charset="0"/>
                <a:cs typeface="Times New Roman" pitchFamily="18" charset="0"/>
              </a:rPr>
              <a:t>- Dấu phẩy:</a:t>
            </a:r>
          </a:p>
          <a:p>
            <a:pPr algn="just">
              <a:tabLst>
                <a:tab pos="88900" algn="l"/>
                <a:tab pos="179388" algn="l"/>
              </a:tabLst>
            </a:pPr>
            <a:r>
              <a:rPr lang="en-US" sz="2400">
                <a:latin typeface="Times New Roman" pitchFamily="18" charset="0"/>
                <a:cs typeface="Times New Roman" pitchFamily="18" charset="0"/>
              </a:rPr>
              <a:t>+ Dấu phẩy (1)(3): ngăn cách thành phần chú thích với thành phần chính (ở đây là chủ ngữ, vị ngữ của câu).</a:t>
            </a:r>
          </a:p>
          <a:p>
            <a:pPr algn="just">
              <a:tabLst>
                <a:tab pos="88900" algn="l"/>
                <a:tab pos="179388" algn="l"/>
              </a:tabLst>
            </a:pPr>
            <a:r>
              <a:rPr lang="en-US" sz="2400">
                <a:latin typeface="Times New Roman" pitchFamily="18" charset="0"/>
                <a:cs typeface="Times New Roman" pitchFamily="18" charset="0"/>
              </a:rPr>
              <a:t>+ Dấu phẩy (2): ngăn cách thành phần 2 chú thích của câu.</a:t>
            </a:r>
          </a:p>
          <a:p>
            <a:pPr algn="just">
              <a:tabLst>
                <a:tab pos="88900" algn="l"/>
                <a:tab pos="179388" algn="l"/>
              </a:tabLst>
            </a:pPr>
            <a:r>
              <a:rPr lang="en-US" sz="2400">
                <a:latin typeface="Times New Roman" pitchFamily="18" charset="0"/>
                <a:cs typeface="Times New Roman" pitchFamily="18" charset="0"/>
              </a:rPr>
              <a:t>+ Dấu phẩy (4) (5): Ngăn cách các từ ngữ có cùng chức vụ trong câu.</a:t>
            </a:r>
          </a:p>
          <a:p>
            <a:pPr algn="just">
              <a:tabLst>
                <a:tab pos="88900" algn="l"/>
                <a:tab pos="179388" algn="l"/>
              </a:tabLst>
            </a:pPr>
            <a:r>
              <a:rPr lang="en-US" sz="2400">
                <a:latin typeface="Times New Roman" pitchFamily="18" charset="0"/>
                <a:cs typeface="Times New Roman" pitchFamily="18" charset="0"/>
              </a:rPr>
              <a:t>- Dấu ngoặc kép:</a:t>
            </a:r>
          </a:p>
          <a:p>
            <a:pPr algn="just">
              <a:tabLst>
                <a:tab pos="88900" algn="l"/>
                <a:tab pos="179388" algn="l"/>
              </a:tabLst>
            </a:pPr>
            <a:r>
              <a:rPr lang="en-US" sz="2400">
                <a:latin typeface="Times New Roman" pitchFamily="18" charset="0"/>
                <a:cs typeface="Times New Roman" pitchFamily="18" charset="0"/>
              </a:rPr>
              <a:t>+ “Sống” được để trong ngoặc kép trong .Dấu ngoặc kép đánh dấu từ ngữ hiểu theo nghĩa đặc biệt.</a:t>
            </a:r>
          </a:p>
          <a:p>
            <a:pPr>
              <a:buClr>
                <a:srgbClr val="000000"/>
              </a:buClr>
              <a:buFont typeface="Times New Roman" pitchFamily="18" charset="0"/>
              <a:buChar char="-"/>
              <a:tabLst>
                <a:tab pos="88900" algn="l"/>
                <a:tab pos="179388" algn="l"/>
              </a:tabLst>
            </a:pPr>
            <a:r>
              <a:rPr lang="en-US" sz="2400">
                <a:latin typeface="Times New Roman" pitchFamily="18" charset="0"/>
                <a:cs typeface="Calibri" pitchFamily="34" charset="0"/>
              </a:rPr>
              <a:t> Dấu gạch ngang: “xen-ti-mét”:  phiên âm từ tiếng nước ngoài.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1000"/>
                                        <p:tgtEl>
                                          <p:spTgt spid="2">
                                            <p:txEl>
                                              <p:pRg st="7" end="7"/>
                                            </p:txEl>
                                          </p:spTgt>
                                        </p:tgtEl>
                                      </p:cBhvr>
                                    </p:animEffect>
                                    <p:anim calcmode="lin" valueType="num">
                                      <p:cBhvr>
                                        <p:cTn id="5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Effect transition="in" filter="fade">
                                      <p:cBhvr>
                                        <p:cTn id="56" dur="1000"/>
                                        <p:tgtEl>
                                          <p:spTgt spid="2">
                                            <p:txEl>
                                              <p:pRg st="8" end="8"/>
                                            </p:txEl>
                                          </p:spTgt>
                                        </p:tgtEl>
                                      </p:cBhvr>
                                    </p:animEffect>
                                    <p:anim calcmode="lin" valueType="num">
                                      <p:cBhvr>
                                        <p:cTn id="5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19810"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3" name="Rectangle 2"/>
          <p:cNvSpPr/>
          <p:nvPr/>
        </p:nvSpPr>
        <p:spPr>
          <a:xfrm>
            <a:off x="390525" y="1277938"/>
            <a:ext cx="10779125" cy="3970337"/>
          </a:xfrm>
          <a:prstGeom prst="rect">
            <a:avLst/>
          </a:prstGeom>
        </p:spPr>
        <p:txBody>
          <a:bodyPr>
            <a:spAutoFit/>
          </a:bodyPr>
          <a:lstStyle/>
          <a:p>
            <a:pPr marL="30163" algn="just">
              <a:tabLst>
                <a:tab pos="88900" algn="l"/>
                <a:tab pos="179388" algn="l"/>
              </a:tabLst>
            </a:pPr>
            <a:r>
              <a:rPr lang="en-US" sz="2800" b="1">
                <a:latin typeface="Times New Roman" pitchFamily="18" charset="0"/>
                <a:cs typeface="Times New Roman" pitchFamily="18" charset="0"/>
              </a:rPr>
              <a:t>Bài tập 3 SGK trang 118</a:t>
            </a:r>
            <a:endParaRPr lang="en-US" sz="2800">
              <a:latin typeface="Times New Roman" pitchFamily="18" charset="0"/>
              <a:cs typeface="Times New Roman" pitchFamily="18" charset="0"/>
            </a:endParaRPr>
          </a:p>
          <a:p>
            <a:pPr marL="30163" algn="just">
              <a:tabLst>
                <a:tab pos="88900" algn="l"/>
                <a:tab pos="179388" algn="l"/>
              </a:tabLst>
            </a:pPr>
            <a:r>
              <a:rPr lang="en-US" sz="2800">
                <a:latin typeface="Times New Roman" pitchFamily="18" charset="0"/>
                <a:cs typeface="Times New Roman" pitchFamily="18" charset="0"/>
              </a:rPr>
              <a:t>Những câu văn có sử dụng dấu ngoặc kép trong các VB </a:t>
            </a:r>
            <a:r>
              <a:rPr lang="en-US" sz="2800" i="1">
                <a:latin typeface="Times New Roman" pitchFamily="18" charset="0"/>
                <a:cs typeface="Times New Roman" pitchFamily="18" charset="0"/>
              </a:rPr>
              <a:t>Cô Tô</a:t>
            </a:r>
            <a:r>
              <a:rPr lang="en-US" sz="2800">
                <a:latin typeface="Times New Roman" pitchFamily="18" charset="0"/>
                <a:cs typeface="Times New Roman" pitchFamily="18" charset="0"/>
              </a:rPr>
              <a:t>, </a:t>
            </a:r>
            <a:r>
              <a:rPr lang="en-US" sz="2800" i="1">
                <a:latin typeface="Times New Roman" pitchFamily="18" charset="0"/>
                <a:cs typeface="Times New Roman" pitchFamily="18" charset="0"/>
              </a:rPr>
              <a:t>Hang Én</a:t>
            </a:r>
            <a:r>
              <a:rPr lang="en-US" sz="2800">
                <a:latin typeface="Times New Roman" pitchFamily="18" charset="0"/>
                <a:cs typeface="Times New Roman" pitchFamily="18" charset="0"/>
              </a:rPr>
              <a:t>:</a:t>
            </a:r>
          </a:p>
          <a:p>
            <a:pPr marL="30163" algn="just">
              <a:tabLst>
                <a:tab pos="88900" algn="l"/>
                <a:tab pos="179388" algn="l"/>
              </a:tabLst>
            </a:pPr>
            <a:r>
              <a:rPr lang="en-US" sz="2800">
                <a:latin typeface="Times New Roman" pitchFamily="18" charset="0"/>
                <a:cs typeface="Times New Roman" pitchFamily="18" charset="0"/>
              </a:rPr>
              <a:t>- VB </a:t>
            </a:r>
            <a:r>
              <a:rPr lang="en-US" sz="2800" i="1">
                <a:latin typeface="Times New Roman" pitchFamily="18" charset="0"/>
                <a:cs typeface="Times New Roman" pitchFamily="18" charset="0"/>
              </a:rPr>
              <a:t>Cô Tô</a:t>
            </a:r>
            <a:r>
              <a:rPr lang="en-US" sz="2800">
                <a:latin typeface="Times New Roman" pitchFamily="18" charset="0"/>
                <a:cs typeface="Times New Roman" pitchFamily="18" charset="0"/>
              </a:rPr>
              <a:t>:</a:t>
            </a:r>
          </a:p>
          <a:p>
            <a:pPr marL="30163" algn="just">
              <a:tabLst>
                <a:tab pos="88900" algn="l"/>
                <a:tab pos="179388" algn="l"/>
              </a:tabLst>
            </a:pPr>
            <a:r>
              <a:rPr lang="en-US" sz="2800">
                <a:latin typeface="Times New Roman" pitchFamily="18" charset="0"/>
                <a:cs typeface="Times New Roman" pitchFamily="18" charset="0"/>
              </a:rPr>
              <a:t>+ Anh quẩy 15 gánh cho thuyền anh : “Đi ra khơi, ...bằng nước biển thôi”</a:t>
            </a:r>
          </a:p>
          <a:p>
            <a:pPr marL="30163" algn="just">
              <a:tabLst>
                <a:tab pos="88900" algn="l"/>
                <a:tab pos="179388" algn="l"/>
              </a:tabLst>
            </a:pPr>
            <a:r>
              <a:rPr lang="en-US" sz="2800">
                <a:latin typeface="Times New Roman" pitchFamily="18" charset="0"/>
                <a:cs typeface="Times New Roman" pitchFamily="18" charset="0"/>
              </a:rPr>
              <a:t>- Tác dụng khi sử dụng: trích dẫn lời nói được thuật lại theo lối trực tiếp. </a:t>
            </a:r>
          </a:p>
          <a:p>
            <a:pPr marL="30163" algn="just">
              <a:tabLst>
                <a:tab pos="88900" algn="l"/>
                <a:tab pos="179388" algn="l"/>
              </a:tabLst>
            </a:pPr>
            <a:r>
              <a:rPr lang="en-US" sz="2800">
                <a:latin typeface="Times New Roman" pitchFamily="18" charset="0"/>
                <a:cs typeface="Times New Roman" pitchFamily="18" charset="0"/>
              </a:rPr>
              <a:t>- VB </a:t>
            </a:r>
            <a:r>
              <a:rPr lang="en-US" sz="2800" i="1">
                <a:latin typeface="Times New Roman" pitchFamily="18" charset="0"/>
                <a:cs typeface="Times New Roman" pitchFamily="18" charset="0"/>
              </a:rPr>
              <a:t>Hang Én</a:t>
            </a:r>
            <a:r>
              <a:rPr lang="en-US" sz="2800">
                <a:latin typeface="Times New Roman" pitchFamily="18" charset="0"/>
                <a:cs typeface="Times New Roman" pitchFamily="18" charset="0"/>
              </a:rPr>
              <a:t>:</a:t>
            </a:r>
          </a:p>
          <a:p>
            <a:pPr marL="30163" algn="just">
              <a:tabLst>
                <a:tab pos="88900" algn="l"/>
                <a:tab pos="179388" algn="l"/>
              </a:tabLst>
            </a:pPr>
            <a:r>
              <a:rPr lang="en-US" sz="2800">
                <a:latin typeface="Times New Roman" pitchFamily="18" charset="0"/>
                <a:cs typeface="Times New Roman" pitchFamily="18" charset="0"/>
              </a:rPr>
              <a:t>+ “thương hải tang điền” Đánh dấu từ ngữ hiểu theo nghĩa đặc biệt.</a:t>
            </a:r>
          </a:p>
          <a:p>
            <a:pPr marL="30163" algn="just">
              <a:tabLst>
                <a:tab pos="88900" algn="l"/>
                <a:tab pos="179388" algn="l"/>
              </a:tabLst>
            </a:pPr>
            <a:r>
              <a:rPr lang="fr-FR" sz="2800">
                <a:latin typeface="Times New Roman" pitchFamily="18" charset="0"/>
                <a:cs typeface="Times New Roman" pitchFamily="18" charset="0"/>
              </a:rPr>
              <a:t>- </a:t>
            </a:r>
            <a:r>
              <a:rPr lang="en-US" sz="2800">
                <a:latin typeface="Times New Roman" pitchFamily="18" charset="0"/>
                <a:cs typeface="Times New Roman" pitchFamily="18" charset="0"/>
              </a:rPr>
              <a:t>Tác dụng khi sử dụng ngầm ý nói sự thay đổi từ biển sang hang động còn để lại dấu tích ở các hóa thạch.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20834"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2" name="Rectangle 1"/>
          <p:cNvSpPr>
            <a:spLocks noChangeArrowheads="1"/>
          </p:cNvSpPr>
          <p:nvPr/>
        </p:nvSpPr>
        <p:spPr bwMode="auto">
          <a:xfrm>
            <a:off x="390525" y="1423988"/>
            <a:ext cx="10321925" cy="3108325"/>
          </a:xfrm>
          <a:prstGeom prst="rect">
            <a:avLst/>
          </a:prstGeom>
          <a:noFill/>
          <a:ln w="9525">
            <a:noFill/>
            <a:miter lim="800000"/>
            <a:headEnd/>
            <a:tailEnd/>
          </a:ln>
        </p:spPr>
        <p:txBody>
          <a:bodyPr>
            <a:spAutoFit/>
          </a:bodyPr>
          <a:lstStyle/>
          <a:p>
            <a:pPr algn="just"/>
            <a:r>
              <a:rPr lang="en-US" sz="2800" b="1">
                <a:latin typeface="Times New Roman" pitchFamily="18" charset="0"/>
                <a:cs typeface="Calibri" pitchFamily="34" charset="0"/>
              </a:rPr>
              <a:t>2. Biện pháp tu từ</a:t>
            </a:r>
            <a:endParaRPr lang="en-US" sz="2800">
              <a:latin typeface="Times New Roman" pitchFamily="18" charset="0"/>
              <a:cs typeface="Calibri" pitchFamily="34" charset="0"/>
            </a:endParaRPr>
          </a:p>
          <a:p>
            <a:pPr algn="just"/>
            <a:r>
              <a:rPr lang="en-US" sz="2800" b="1">
                <a:latin typeface="Times New Roman" pitchFamily="18" charset="0"/>
                <a:cs typeface="Calibri" pitchFamily="34" charset="0"/>
              </a:rPr>
              <a:t>Bài 4 SGK trang 118</a:t>
            </a:r>
            <a:endParaRPr lang="en-US" sz="2800">
              <a:latin typeface="Times New Roman" pitchFamily="18" charset="0"/>
              <a:cs typeface="Calibri" pitchFamily="34" charset="0"/>
            </a:endParaRPr>
          </a:p>
          <a:p>
            <a:pPr algn="just"/>
            <a:r>
              <a:rPr lang="en-US" sz="2800">
                <a:latin typeface="Times New Roman" pitchFamily="18" charset="0"/>
                <a:cs typeface="Times New Roman" pitchFamily="18" charset="0"/>
              </a:rPr>
              <a:t>a. </a:t>
            </a:r>
            <a:r>
              <a:rPr lang="fr-FR" sz="2800">
                <a:latin typeface="Times New Roman" pitchFamily="18" charset="0"/>
                <a:cs typeface="Times New Roman" pitchFamily="18" charset="0"/>
              </a:rPr>
              <a:t>- Biện pháp tu từ: nhân hóa. Chim én được gọi bằng “chú”.</a:t>
            </a:r>
            <a:endParaRPr lang="en-US" sz="2800">
              <a:latin typeface="Times New Roman" pitchFamily="18" charset="0"/>
              <a:cs typeface="Times New Roman" pitchFamily="18" charset="0"/>
            </a:endParaRPr>
          </a:p>
          <a:p>
            <a:pPr algn="just"/>
            <a:r>
              <a:rPr lang="fr-FR" sz="2800">
                <a:latin typeface="Times New Roman" pitchFamily="18" charset="0"/>
                <a:cs typeface="Times New Roman" pitchFamily="18" charset="0"/>
              </a:rPr>
              <a:t>b. - Biện pháp tu từ: nhân hóa. Chim én được miêu tả với những từ ngữ, cử chỉ, điệu bộ như con người : “thản nhiên”, “đi lại”.</a:t>
            </a:r>
            <a:endParaRPr lang="en-US" sz="2800">
              <a:latin typeface="Times New Roman" pitchFamily="18" charset="0"/>
              <a:cs typeface="Times New Roman" pitchFamily="18" charset="0"/>
            </a:endParaRPr>
          </a:p>
          <a:p>
            <a:pPr algn="just"/>
            <a:r>
              <a:rPr lang="fr-FR" sz="2800">
                <a:latin typeface="Times New Roman" pitchFamily="18" charset="0"/>
                <a:cs typeface="Times New Roman" pitchFamily="18" charset="0"/>
                <a:sym typeface="Wingdings" pitchFamily="2" charset="2"/>
              </a:rPr>
              <a:t></a:t>
            </a:r>
            <a:r>
              <a:rPr lang="fr-FR" sz="2800">
                <a:latin typeface="Times New Roman" pitchFamily="18" charset="0"/>
                <a:cs typeface="Times New Roman" pitchFamily="18" charset="0"/>
              </a:rPr>
              <a:t> Tác dụng: làm cho con chim én được miêu tả trở nên gần gũi, sống động, quen thuộc như những người bạn.</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21858"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2" name="Rectangle 1"/>
          <p:cNvSpPr>
            <a:spLocks noChangeArrowheads="1"/>
          </p:cNvSpPr>
          <p:nvPr/>
        </p:nvSpPr>
        <p:spPr bwMode="auto">
          <a:xfrm>
            <a:off x="390525" y="1179513"/>
            <a:ext cx="10321925" cy="523875"/>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2. Biện pháp tu từ</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290513" y="1703388"/>
            <a:ext cx="11430000" cy="4400550"/>
          </a:xfrm>
          <a:prstGeom prst="rect">
            <a:avLst/>
          </a:prstGeom>
          <a:noFill/>
          <a:ln w="9525">
            <a:noFill/>
            <a:miter lim="800000"/>
            <a:headEnd/>
            <a:tailEnd/>
          </a:ln>
        </p:spPr>
        <p:txBody>
          <a:bodyPr>
            <a:spAutoFit/>
          </a:bodyPr>
          <a:lstStyle/>
          <a:p>
            <a:pPr algn="just">
              <a:tabLst>
                <a:tab pos="88900" algn="l"/>
                <a:tab pos="179388" algn="l"/>
              </a:tabLst>
            </a:pPr>
            <a:r>
              <a:rPr lang="fr-FR" sz="2800" b="1">
                <a:latin typeface="Times New Roman" pitchFamily="18" charset="0"/>
                <a:cs typeface="Times New Roman" pitchFamily="18" charset="0"/>
              </a:rPr>
              <a:t>Bài tập 5 SGK trang 118</a:t>
            </a:r>
            <a:endParaRPr lang="en-US" sz="2800">
              <a:latin typeface="Times New Roman" pitchFamily="18" charset="0"/>
              <a:cs typeface="Times New Roman" pitchFamily="18" charset="0"/>
            </a:endParaRPr>
          </a:p>
          <a:p>
            <a:pPr algn="just">
              <a:tabLst>
                <a:tab pos="88900" algn="l"/>
                <a:tab pos="179388" algn="l"/>
              </a:tabLst>
            </a:pPr>
            <a:r>
              <a:rPr lang="fr-FR" sz="2800">
                <a:latin typeface="Times New Roman" pitchFamily="18" charset="0"/>
                <a:cs typeface="Times New Roman" pitchFamily="18" charset="0"/>
              </a:rPr>
              <a:t>a. </a:t>
            </a:r>
            <a:endParaRPr lang="en-US" sz="2800">
              <a:latin typeface="Times New Roman" pitchFamily="18" charset="0"/>
              <a:cs typeface="Times New Roman" pitchFamily="18" charset="0"/>
            </a:endParaRPr>
          </a:p>
          <a:p>
            <a:pPr algn="just">
              <a:tabLst>
                <a:tab pos="88900" algn="l"/>
                <a:tab pos="179388" algn="l"/>
              </a:tabLst>
            </a:pPr>
            <a:r>
              <a:rPr lang="fr-FR" sz="2800">
                <a:latin typeface="Times New Roman" pitchFamily="18" charset="0"/>
                <a:cs typeface="Times New Roman" pitchFamily="18" charset="0"/>
              </a:rPr>
              <a:t>- Biện pháp tu từ: nhân hóa. Gọi chim én là “bạn”, cũng phân chia thành các độ tuổi và tính cách như con người: “thiếu niên”, “ngủ nướng”, “say giấc”.</a:t>
            </a:r>
            <a:endParaRPr lang="en-US" sz="2800">
              <a:latin typeface="Times New Roman" pitchFamily="18" charset="0"/>
              <a:cs typeface="Times New Roman" pitchFamily="18" charset="0"/>
            </a:endParaRPr>
          </a:p>
          <a:p>
            <a:pPr algn="just">
              <a:tabLst>
                <a:tab pos="88900" algn="l"/>
                <a:tab pos="179388" algn="l"/>
              </a:tabLst>
            </a:pPr>
            <a:r>
              <a:rPr lang="fr-FR" sz="2800">
                <a:latin typeface="Times New Roman" pitchFamily="18" charset="0"/>
                <a:cs typeface="Times New Roman" pitchFamily="18" charset="0"/>
                <a:sym typeface="Wingdings" pitchFamily="2" charset="2"/>
              </a:rPr>
              <a:t></a:t>
            </a:r>
            <a:r>
              <a:rPr lang="fr-FR" sz="2800">
                <a:latin typeface="Times New Roman" pitchFamily="18" charset="0"/>
                <a:cs typeface="Times New Roman" pitchFamily="18" charset="0"/>
              </a:rPr>
              <a:t> Tác dụng: làm cho con chim én được miêu tả trở nên gần gũi, sống động. </a:t>
            </a:r>
            <a:endParaRPr lang="en-US" sz="2800">
              <a:latin typeface="Times New Roman" pitchFamily="18" charset="0"/>
              <a:cs typeface="Times New Roman" pitchFamily="18" charset="0"/>
            </a:endParaRPr>
          </a:p>
          <a:p>
            <a:pPr algn="just">
              <a:tabLst>
                <a:tab pos="88900" algn="l"/>
                <a:tab pos="179388" algn="l"/>
              </a:tabLst>
            </a:pPr>
            <a:r>
              <a:rPr lang="fr-FR" sz="2800">
                <a:latin typeface="Times New Roman" pitchFamily="18" charset="0"/>
                <a:cs typeface="Times New Roman" pitchFamily="18" charset="0"/>
              </a:rPr>
              <a:t>b. - Biện pháp tu từ: so sánh. Vẻ đẹp của đàn bướm khi đậu trên mặt đất được ví với hoa lá được ai ngẫu hứng trên mặt đất.</a:t>
            </a:r>
            <a:endParaRPr lang="en-US" sz="2800">
              <a:latin typeface="Times New Roman" pitchFamily="18" charset="0"/>
              <a:cs typeface="Times New Roman" pitchFamily="18" charset="0"/>
            </a:endParaRPr>
          </a:p>
          <a:p>
            <a:pPr algn="just">
              <a:tabLst>
                <a:tab pos="88900" algn="l"/>
                <a:tab pos="179388" algn="l"/>
              </a:tabLst>
            </a:pPr>
            <a:r>
              <a:rPr lang="fr-FR" sz="2800">
                <a:latin typeface="Times New Roman" pitchFamily="18" charset="0"/>
                <a:cs typeface="Times New Roman" pitchFamily="18" charset="0"/>
                <a:sym typeface="Wingdings" pitchFamily="2" charset="2"/>
              </a:rPr>
              <a:t></a:t>
            </a:r>
            <a:r>
              <a:rPr lang="fr-FR" sz="2800">
                <a:latin typeface="Times New Roman" pitchFamily="18" charset="0"/>
                <a:cs typeface="Times New Roman" pitchFamily="18" charset="0"/>
              </a:rPr>
              <a:t> Tác dụng: tăng sức gợi cho sự miêu tả, diễn đạt hình ảnh đàn bướm đậu thành từng vạt đẹp, rực rỡ như hoa lá và cho thấy cảm xúc của người viết trước vẻ đẹp.</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3"/>
          <p:cNvSpPr>
            <a:spLocks noChangeArrowheads="1"/>
          </p:cNvSpPr>
          <p:nvPr/>
        </p:nvSpPr>
        <p:spPr bwMode="auto">
          <a:xfrm>
            <a:off x="2843213" y="212725"/>
            <a:ext cx="7005637" cy="523875"/>
          </a:xfrm>
          <a:prstGeom prst="rect">
            <a:avLst/>
          </a:prstGeom>
          <a:noFill/>
          <a:ln w="9525">
            <a:noFill/>
            <a:miter lim="800000"/>
            <a:headEnd/>
            <a:tailEnd/>
          </a:ln>
        </p:spPr>
        <p:txBody>
          <a:bodyPr wrap="none">
            <a:spAutoFit/>
          </a:bodyPr>
          <a:lstStyle/>
          <a:p>
            <a:r>
              <a:rPr lang="pt-BR" sz="2800" b="1">
                <a:solidFill>
                  <a:srgbClr val="000000"/>
                </a:solidFill>
                <a:latin typeface="Times New Roman" pitchFamily="18" charset="0"/>
                <a:ea typeface="MS Mincho" pitchFamily="49" charset="-128"/>
              </a:rPr>
              <a:t>HOẠT ĐỘNG 3: LUYỆN TẬP, VẬN DỤNG</a:t>
            </a:r>
            <a:endParaRPr lang="en-US" sz="2800">
              <a:solidFill>
                <a:srgbClr val="000000"/>
              </a:solidFill>
              <a:latin typeface="Calibri" pitchFamily="34" charset="0"/>
            </a:endParaRPr>
          </a:p>
        </p:txBody>
      </p:sp>
      <p:sp>
        <p:nvSpPr>
          <p:cNvPr id="122882" name="Rectangle 4"/>
          <p:cNvSpPr>
            <a:spLocks noChangeArrowheads="1"/>
          </p:cNvSpPr>
          <p:nvPr/>
        </p:nvSpPr>
        <p:spPr bwMode="auto">
          <a:xfrm>
            <a:off x="390525" y="657225"/>
            <a:ext cx="221138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2" name="Rectangle 1"/>
          <p:cNvSpPr>
            <a:spLocks noChangeArrowheads="1"/>
          </p:cNvSpPr>
          <p:nvPr/>
        </p:nvSpPr>
        <p:spPr bwMode="auto">
          <a:xfrm>
            <a:off x="390525" y="1179513"/>
            <a:ext cx="10321925" cy="523875"/>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2. Biện pháp tu từ</a:t>
            </a:r>
            <a:endParaRPr lang="en-US" sz="2800">
              <a:solidFill>
                <a:srgbClr val="000000"/>
              </a:solidFill>
              <a:latin typeface="Times New Roman" pitchFamily="18" charset="0"/>
              <a:cs typeface="Calibri" pitchFamily="34" charset="0"/>
            </a:endParaRPr>
          </a:p>
        </p:txBody>
      </p:sp>
      <p:sp>
        <p:nvSpPr>
          <p:cNvPr id="3" name="Rectangle 2"/>
          <p:cNvSpPr>
            <a:spLocks noChangeArrowheads="1"/>
          </p:cNvSpPr>
          <p:nvPr/>
        </p:nvSpPr>
        <p:spPr bwMode="auto">
          <a:xfrm>
            <a:off x="290513" y="1703388"/>
            <a:ext cx="11430000" cy="522287"/>
          </a:xfrm>
          <a:prstGeom prst="rect">
            <a:avLst/>
          </a:prstGeom>
          <a:noFill/>
          <a:ln w="9525">
            <a:noFill/>
            <a:miter lim="800000"/>
            <a:headEnd/>
            <a:tailEnd/>
          </a:ln>
        </p:spPr>
        <p:txBody>
          <a:bodyPr>
            <a:spAutoFit/>
          </a:bodyPr>
          <a:lstStyle/>
          <a:p>
            <a:pPr algn="just">
              <a:tabLst>
                <a:tab pos="88900" algn="l"/>
                <a:tab pos="179388" algn="l"/>
              </a:tabLst>
            </a:pPr>
            <a:r>
              <a:rPr lang="fr-FR" sz="2800" b="1">
                <a:solidFill>
                  <a:srgbClr val="000000"/>
                </a:solidFill>
                <a:latin typeface="Times New Roman" pitchFamily="18" charset="0"/>
                <a:cs typeface="Times New Roman" pitchFamily="18" charset="0"/>
              </a:rPr>
              <a:t>Bài tập 5 SGK trang 118</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290513" y="2225675"/>
            <a:ext cx="11306175" cy="2247900"/>
          </a:xfrm>
          <a:prstGeom prst="rect">
            <a:avLst/>
          </a:prstGeom>
          <a:noFill/>
          <a:ln w="9525">
            <a:noFill/>
            <a:miter lim="800000"/>
            <a:headEnd/>
            <a:tailEnd/>
          </a:ln>
        </p:spPr>
        <p:txBody>
          <a:bodyPr>
            <a:spAutoFit/>
          </a:bodyPr>
          <a:lstStyle/>
          <a:p>
            <a:pPr algn="just">
              <a:tabLst>
                <a:tab pos="88900" algn="l"/>
                <a:tab pos="179388" algn="l"/>
              </a:tabLst>
            </a:pPr>
            <a:r>
              <a:rPr lang="fr-FR" sz="2800">
                <a:latin typeface="Times New Roman" pitchFamily="18" charset="0"/>
                <a:cs typeface="Times New Roman" pitchFamily="18" charset="0"/>
              </a:rPr>
              <a:t>c. - Biện pháp tu từ: so sánh. So sánh cửa thứ hai ở hang Én thông lên mặt đất cao, rộng, sáng như giếng trời khổng lồ.</a:t>
            </a:r>
            <a:endParaRPr lang="en-US" sz="2800">
              <a:latin typeface="Times New Roman" pitchFamily="18" charset="0"/>
              <a:cs typeface="Times New Roman" pitchFamily="18" charset="0"/>
            </a:endParaRPr>
          </a:p>
          <a:p>
            <a:pPr>
              <a:tabLst>
                <a:tab pos="88900" algn="l"/>
                <a:tab pos="179388" algn="l"/>
              </a:tabLst>
            </a:pPr>
            <a:r>
              <a:rPr lang="fr-FR" sz="2800">
                <a:latin typeface="Times New Roman" pitchFamily="18" charset="0"/>
                <a:cs typeface="Times New Roman" pitchFamily="18" charset="0"/>
              </a:rPr>
              <a:t>- Tác dụng: giúp cho đối tượng so sánh trở nên cụ thể hóa, dễ hình dung, tăng sức gợi hình gợi cảm cho sự diễn đạt, tạo cảm giác choáng ngợp trước không gian sáng rộng, và trong trẻo.</a:t>
            </a:r>
            <a:endParaRPr lang="en-US" sz="28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3906" name="Rectangle 4"/>
          <p:cNvSpPr>
            <a:spLocks noChangeArrowheads="1"/>
          </p:cNvSpPr>
          <p:nvPr/>
        </p:nvSpPr>
        <p:spPr bwMode="auto">
          <a:xfrm>
            <a:off x="1014413" y="1617663"/>
            <a:ext cx="7950200" cy="1811337"/>
          </a:xfrm>
          <a:prstGeom prst="rect">
            <a:avLst/>
          </a:prstGeom>
          <a:noFill/>
          <a:ln w="9525">
            <a:noFill/>
            <a:miter lim="800000"/>
            <a:headEnd/>
            <a:tailEnd/>
          </a:ln>
        </p:spPr>
        <p:txBody>
          <a:bodyPr>
            <a:spAutoFit/>
          </a:bodyPr>
          <a:lstStyle/>
          <a:p>
            <a:pPr algn="r">
              <a:lnSpc>
                <a:spcPct val="107000"/>
              </a:lnSpc>
              <a:tabLst>
                <a:tab pos="1385888" algn="l"/>
              </a:tabLst>
            </a:pPr>
            <a:r>
              <a:rPr lang="en-US" sz="5400" b="1" i="1">
                <a:solidFill>
                  <a:schemeClr val="bg1"/>
                </a:solidFill>
                <a:latin typeface="Times New Roman" pitchFamily="18" charset="0"/>
                <a:cs typeface="Times New Roman" pitchFamily="18" charset="0"/>
              </a:rPr>
              <a:t>Cửu Long Giang ta  ơi!</a:t>
            </a:r>
            <a:r>
              <a:rPr lang="en-US" sz="5400" b="1" i="1">
                <a:solidFill>
                  <a:schemeClr val="bg1"/>
                </a:solidFill>
                <a:latin typeface="Times New Roman" pitchFamily="18" charset="0"/>
                <a:ea typeface="MS Mincho" pitchFamily="49" charset="-128"/>
              </a:rPr>
              <a:t>                                              </a:t>
            </a:r>
            <a:r>
              <a:rPr lang="en-US" sz="5400">
                <a:solidFill>
                  <a:schemeClr val="bg1"/>
                </a:solidFill>
                <a:latin typeface="Times New Roman" pitchFamily="18" charset="0"/>
                <a:ea typeface="MS Mincho" pitchFamily="49" charset="-128"/>
              </a:rPr>
              <a:t>(Nguyên Hồng)</a:t>
            </a:r>
            <a:endParaRPr lang="en-US" sz="540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7" name="Rectangle 6"/>
          <p:cNvSpPr/>
          <p:nvPr/>
        </p:nvSpPr>
        <p:spPr>
          <a:xfrm>
            <a:off x="2563813" y="0"/>
            <a:ext cx="6096000" cy="1262063"/>
          </a:xfrm>
          <a:prstGeom prst="rect">
            <a:avLst/>
          </a:prstGeom>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a:p>
            <a:pPr algn="ctr">
              <a:tabLst>
                <a:tab pos="1385888" algn="l"/>
              </a:tabLst>
            </a:pPr>
            <a:r>
              <a:rPr lang="en-US" sz="2400" b="1">
                <a:solidFill>
                  <a:srgbClr val="FF0000"/>
                </a:solidFill>
                <a:latin typeface="Times New Roman" pitchFamily="18" charset="0"/>
                <a:cs typeface="Times New Roman" pitchFamily="18" charset="0"/>
              </a:rPr>
              <a:t>HOẠT ĐỘNG 1: KHỞI ĐỘNG</a:t>
            </a:r>
            <a:endParaRPr lang="en-US" sz="2400">
              <a:solidFill>
                <a:srgbClr val="FF0000"/>
              </a:solidFill>
              <a:latin typeface="Times New Roman" pitchFamily="18" charset="0"/>
              <a:cs typeface="Times New Roman" pitchFamily="18" charset="0"/>
            </a:endParaRPr>
          </a:p>
        </p:txBody>
      </p:sp>
      <p:pic>
        <p:nvPicPr>
          <p:cNvPr id="13" name="Picture 12"/>
          <p:cNvPicPr>
            <a:picLocks noChangeAspect="1"/>
          </p:cNvPicPr>
          <p:nvPr/>
        </p:nvPicPr>
        <p:blipFill>
          <a:blip r:embed="rId3"/>
          <a:stretch>
            <a:fillRect/>
          </a:stretch>
        </p:blipFill>
        <p:spPr>
          <a:xfrm>
            <a:off x="2189450" y="1507547"/>
            <a:ext cx="4446877" cy="5104789"/>
          </a:xfrm>
          <a:prstGeom prst="rect">
            <a:avLst/>
          </a:prstGeom>
          <a:ln w="88900" cap="sq" cmpd="thickThin">
            <a:solidFill>
              <a:srgbClr val="000000"/>
            </a:solidFill>
            <a:prstDash val="solid"/>
            <a:miter lim="800000"/>
          </a:ln>
          <a:effectLst>
            <a:innerShdw blurRad="76200">
              <a:srgbClr val="000000"/>
            </a:innerShdw>
          </a:effectLst>
        </p:spPr>
      </p:pic>
      <p:sp>
        <p:nvSpPr>
          <p:cNvPr id="14" name="Rounded Rectangle 13"/>
          <p:cNvSpPr/>
          <p:nvPr/>
        </p:nvSpPr>
        <p:spPr>
          <a:xfrm>
            <a:off x="6927272" y="2126672"/>
            <a:ext cx="4558146" cy="2604655"/>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chor="ctr"/>
          <a:lstStyle/>
          <a:p>
            <a:pPr fontAlgn="auto">
              <a:spcBef>
                <a:spcPts val="0"/>
              </a:spcBef>
              <a:spcAft>
                <a:spcPts val="0"/>
              </a:spcAft>
              <a:tabLst>
                <a:tab pos="1386840" algn="l"/>
              </a:tabLst>
              <a:defRPr/>
            </a:pPr>
            <a:r>
              <a:rPr lang="en-US" sz="2400" dirty="0" err="1">
                <a:latin typeface="Times New Roman" panose="02020603050405020304" pitchFamily="18" charset="0"/>
                <a:ea typeface="MS Mincho"/>
              </a:rPr>
              <a:t>Quan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đồ</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chỉ</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hòn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đảo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đất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nước</a:t>
            </a:r>
            <a:r>
              <a:rPr lang="en-US" sz="2400" dirty="0">
                <a:latin typeface="Times New Roman" panose="02020603050405020304" pitchFamily="18" charset="0"/>
                <a:ea typeface="MS Mincho"/>
              </a:rPr>
              <a:t> ta?</a:t>
            </a:r>
            <a:endParaRPr lang="en-US" sz="2400" dirty="0">
              <a:latin typeface="Times New Roman" panose="02020603050405020304" pitchFamily="18" charset="0"/>
              <a:ea typeface="Times New Roman" panose="02020603050405020304" pitchFamily="18" charset="0"/>
            </a:endParaRPr>
          </a:p>
          <a:p>
            <a:pPr fontAlgn="auto">
              <a:spcBef>
                <a:spcPts val="0"/>
              </a:spcBef>
              <a:spcAft>
                <a:spcPts val="0"/>
              </a:spcAft>
              <a:tabLst>
                <a:tab pos="1386840" algn="l"/>
              </a:tabLst>
              <a:defRPr/>
            </a:pPr>
            <a:r>
              <a:rPr lang="en-US" sz="2400" dirty="0" err="1">
                <a:latin typeface="Times New Roman" panose="02020603050405020304" pitchFamily="18" charset="0"/>
                <a:ea typeface="MS Mincho"/>
              </a:rPr>
              <a:t>Nếu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dịp</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thăm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hòn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đảo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tổ</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quốc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sẽ</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lưu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giữ</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giây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phút</a:t>
            </a: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nghĩa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ấy</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3"/>
          <p:cNvPicPr>
            <a:picLocks noChangeAspect="1"/>
          </p:cNvPicPr>
          <p:nvPr/>
        </p:nvPicPr>
        <p:blipFill>
          <a:blip r:embed="rId2"/>
          <a:srcRect/>
          <a:stretch>
            <a:fillRect/>
          </a:stretch>
        </p:blipFill>
        <p:spPr bwMode="auto">
          <a:xfrm>
            <a:off x="0" y="-71438"/>
            <a:ext cx="12192000" cy="6858001"/>
          </a:xfrm>
          <a:prstGeom prst="rect">
            <a:avLst/>
          </a:prstGeom>
          <a:noFill/>
          <a:ln w="9525">
            <a:noFill/>
            <a:miter lim="800000"/>
            <a:headEnd/>
            <a:tailEnd/>
          </a:ln>
        </p:spPr>
      </p:pic>
      <p:sp>
        <p:nvSpPr>
          <p:cNvPr id="5" name="Rectangle 4"/>
          <p:cNvSpPr/>
          <p:nvPr/>
        </p:nvSpPr>
        <p:spPr>
          <a:xfrm>
            <a:off x="2728913" y="-53975"/>
            <a:ext cx="6096000" cy="1662113"/>
          </a:xfrm>
          <a:prstGeom prst="rect">
            <a:avLst/>
          </a:prstGeom>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i="1">
                <a:solidFill>
                  <a:srgbClr val="385723"/>
                </a:solidFill>
                <a:latin typeface="Times New Roman" pitchFamily="18" charset="0"/>
                <a:ea typeface="MS Mincho" pitchFamily="49" charset="-128"/>
              </a:rPr>
              <a:t>(</a:t>
            </a:r>
            <a:r>
              <a:rPr lang="en-US" sz="2800">
                <a:solidFill>
                  <a:srgbClr val="385723"/>
                </a:solidFill>
                <a:latin typeface="Times New Roman" pitchFamily="18" charset="0"/>
                <a:ea typeface="MS Mincho" pitchFamily="49" charset="-128"/>
              </a:rPr>
              <a:t>Nguyên Hồng)</a:t>
            </a:r>
            <a:endParaRPr lang="en-US" sz="2800">
              <a:solidFill>
                <a:srgbClr val="385723"/>
              </a:solidFill>
              <a:latin typeface="Times New Roman" pitchFamily="18" charset="0"/>
              <a:cs typeface="Times New Roman" pitchFamily="18" charset="0"/>
            </a:endParaRPr>
          </a:p>
          <a:p>
            <a:pPr algn="ctr">
              <a:tabLst>
                <a:tab pos="1385888" algn="l"/>
              </a:tabLst>
            </a:pPr>
            <a:r>
              <a:rPr lang="en-US" sz="2400" b="1">
                <a:solidFill>
                  <a:srgbClr val="002060"/>
                </a:solidFill>
                <a:latin typeface="Times New Roman" pitchFamily="18" charset="0"/>
                <a:cs typeface="Times New Roman" pitchFamily="18" charset="0"/>
              </a:rPr>
              <a:t>HOẠT ĐỘNG 1: KHỞI ĐỘNG</a:t>
            </a:r>
            <a:endParaRPr lang="en-US" sz="2400">
              <a:solidFill>
                <a:srgbClr val="002060"/>
              </a:solidFill>
              <a:latin typeface="Times New Roman" pitchFamily="18" charset="0"/>
              <a:cs typeface="Times New Roman" pitchFamily="18" charset="0"/>
            </a:endParaRPr>
          </a:p>
          <a:p>
            <a:pPr>
              <a:tabLst>
                <a:tab pos="1385888" algn="l"/>
              </a:tabLst>
            </a:pPr>
            <a:r>
              <a:rPr lang="en-US" sz="1400" b="1">
                <a:latin typeface="Times New Roman" pitchFamily="18" charset="0"/>
                <a:cs typeface="Times New Roman" pitchFamily="18" charset="0"/>
              </a:rPr>
              <a:t> </a:t>
            </a:r>
            <a:endParaRPr lang="en-US" sz="1200">
              <a:latin typeface="Times New Roman" pitchFamily="18" charset="0"/>
              <a:cs typeface="Times New Roman" pitchFamily="18" charset="0"/>
            </a:endParaRPr>
          </a:p>
        </p:txBody>
      </p:sp>
      <p:grpSp>
        <p:nvGrpSpPr>
          <p:cNvPr id="85" name="Group 84"/>
          <p:cNvGrpSpPr>
            <a:grpSpLocks/>
          </p:cNvGrpSpPr>
          <p:nvPr/>
        </p:nvGrpSpPr>
        <p:grpSpPr bwMode="auto">
          <a:xfrm>
            <a:off x="649288" y="1539875"/>
            <a:ext cx="7397750" cy="4848225"/>
            <a:chOff x="786000" y="1502230"/>
            <a:chExt cx="7398775" cy="4846895"/>
          </a:xfrm>
        </p:grpSpPr>
        <p:sp>
          <p:nvSpPr>
            <p:cNvPr id="45" name="Rectangle 44"/>
            <p:cNvSpPr/>
            <p:nvPr/>
          </p:nvSpPr>
          <p:spPr>
            <a:xfrm>
              <a:off x="786000" y="1502230"/>
              <a:ext cx="4541822" cy="4846895"/>
            </a:xfrm>
            <a:prstGeom prst="rect">
              <a:avLst/>
            </a:prstGeom>
            <a:blipFill>
              <a:blip r:embed="rId3"/>
              <a:srcRect/>
              <a:stretch>
                <a:fillRect l="-6000" r="-6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Rectangle 46"/>
            <p:cNvSpPr/>
            <p:nvPr/>
          </p:nvSpPr>
          <p:spPr>
            <a:xfrm>
              <a:off x="5423347" y="1502230"/>
              <a:ext cx="2761428" cy="2946912"/>
            </a:xfrm>
            <a:prstGeom prst="rect">
              <a:avLst/>
            </a:prstGeom>
            <a:blipFill>
              <a:blip r:embed="rId4"/>
              <a:srcRect/>
              <a:stretch>
                <a:fillRect l="-12000" r="-1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0" name="Rectangle 49"/>
            <p:cNvSpPr/>
            <p:nvPr/>
          </p:nvSpPr>
          <p:spPr>
            <a:xfrm>
              <a:off x="6499759" y="4550927"/>
              <a:ext cx="1685016" cy="1798198"/>
            </a:xfrm>
            <a:prstGeom prst="rect">
              <a:avLst/>
            </a:prstGeom>
            <a:blipFill>
              <a:blip r:embed="rId5"/>
              <a:srcRect/>
              <a:stretch>
                <a:fillRect l="-10000" r="-10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4" name="Rectangle 53"/>
            <p:cNvSpPr/>
            <p:nvPr/>
          </p:nvSpPr>
          <p:spPr>
            <a:xfrm>
              <a:off x="5423347" y="5302195"/>
              <a:ext cx="981033" cy="1046929"/>
            </a:xfrm>
            <a:prstGeom prst="rect">
              <a:avLst/>
            </a:prstGeom>
            <a:blipFill>
              <a:blip r:embed="rId6"/>
              <a:srcRect/>
              <a:stretch>
                <a:fillRect l="-32000" r="-3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9" name="Rectangle 58"/>
            <p:cNvSpPr/>
            <p:nvPr/>
          </p:nvSpPr>
          <p:spPr>
            <a:xfrm>
              <a:off x="5423347" y="4550927"/>
              <a:ext cx="981033" cy="644637"/>
            </a:xfrm>
            <a:prstGeom prst="rect">
              <a:avLst/>
            </a:prstGeom>
            <a:blipFill>
              <a:blip r:embed="rId7"/>
              <a:srcRect/>
              <a:stretch>
                <a:fillRect t="-3000" b="-3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sp>
        <p:nvSpPr>
          <p:cNvPr id="65" name="Oval 64"/>
          <p:cNvSpPr/>
          <p:nvPr/>
        </p:nvSpPr>
        <p:spPr>
          <a:xfrm>
            <a:off x="6764338" y="6489700"/>
            <a:ext cx="77787"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6" name="Freeform 65"/>
          <p:cNvSpPr/>
          <p:nvPr/>
        </p:nvSpPr>
        <p:spPr>
          <a:xfrm>
            <a:off x="6842125" y="6348413"/>
            <a:ext cx="88900"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67" name="Oval 66"/>
          <p:cNvSpPr/>
          <p:nvPr/>
        </p:nvSpPr>
        <p:spPr>
          <a:xfrm>
            <a:off x="6931025"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8" name="Oval 67"/>
          <p:cNvSpPr/>
          <p:nvPr/>
        </p:nvSpPr>
        <p:spPr>
          <a:xfrm>
            <a:off x="7048500"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9" name="Freeform 68"/>
          <p:cNvSpPr/>
          <p:nvPr/>
        </p:nvSpPr>
        <p:spPr>
          <a:xfrm>
            <a:off x="7126288" y="6348413"/>
            <a:ext cx="88900"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70" name="Oval 69"/>
          <p:cNvSpPr/>
          <p:nvPr/>
        </p:nvSpPr>
        <p:spPr>
          <a:xfrm>
            <a:off x="7215188" y="6583363"/>
            <a:ext cx="77787"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1" name="Oval 70"/>
          <p:cNvSpPr/>
          <p:nvPr/>
        </p:nvSpPr>
        <p:spPr>
          <a:xfrm>
            <a:off x="7302500"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3" name="Freeform 72"/>
          <p:cNvSpPr/>
          <p:nvPr/>
        </p:nvSpPr>
        <p:spPr>
          <a:xfrm>
            <a:off x="7467600" y="6348413"/>
            <a:ext cx="90488"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74" name="Oval 73"/>
          <p:cNvSpPr/>
          <p:nvPr/>
        </p:nvSpPr>
        <p:spPr>
          <a:xfrm>
            <a:off x="7558088" y="6427788"/>
            <a:ext cx="77787" cy="8255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5" name="Oval 74"/>
          <p:cNvSpPr/>
          <p:nvPr/>
        </p:nvSpPr>
        <p:spPr>
          <a:xfrm>
            <a:off x="7675563" y="6427788"/>
            <a:ext cx="76200" cy="8255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6" name="Oval 75"/>
          <p:cNvSpPr/>
          <p:nvPr/>
        </p:nvSpPr>
        <p:spPr>
          <a:xfrm>
            <a:off x="7558088" y="6551613"/>
            <a:ext cx="77787"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8" name="Freeform 77"/>
          <p:cNvSpPr/>
          <p:nvPr/>
        </p:nvSpPr>
        <p:spPr>
          <a:xfrm>
            <a:off x="7751763" y="6348413"/>
            <a:ext cx="90487"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79" name="Oval 78"/>
          <p:cNvSpPr/>
          <p:nvPr/>
        </p:nvSpPr>
        <p:spPr>
          <a:xfrm>
            <a:off x="7842250" y="6583363"/>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1" name="Oval 80"/>
          <p:cNvSpPr/>
          <p:nvPr/>
        </p:nvSpPr>
        <p:spPr>
          <a:xfrm>
            <a:off x="8016875" y="6396038"/>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2" name="Oval 81"/>
          <p:cNvSpPr/>
          <p:nvPr/>
        </p:nvSpPr>
        <p:spPr>
          <a:xfrm>
            <a:off x="7842250" y="6396038"/>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3" name="Oval 82"/>
          <p:cNvSpPr/>
          <p:nvPr/>
        </p:nvSpPr>
        <p:spPr>
          <a:xfrm>
            <a:off x="8016875" y="6583363"/>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4" name="Freeform 83"/>
          <p:cNvSpPr/>
          <p:nvPr/>
        </p:nvSpPr>
        <p:spPr>
          <a:xfrm>
            <a:off x="8094663" y="6348413"/>
            <a:ext cx="90487"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27" name="Oval 26"/>
          <p:cNvSpPr/>
          <p:nvPr/>
        </p:nvSpPr>
        <p:spPr>
          <a:xfrm>
            <a:off x="7210425" y="6515100"/>
            <a:ext cx="80963"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8" name="Freeform 27"/>
          <p:cNvSpPr/>
          <p:nvPr/>
        </p:nvSpPr>
        <p:spPr>
          <a:xfrm>
            <a:off x="7291388" y="6372225"/>
            <a:ext cx="96837"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30" name="Oval 29"/>
          <p:cNvSpPr/>
          <p:nvPr/>
        </p:nvSpPr>
        <p:spPr>
          <a:xfrm>
            <a:off x="7508875" y="6515100"/>
            <a:ext cx="80963"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1" name="Freeform 30"/>
          <p:cNvSpPr/>
          <p:nvPr/>
        </p:nvSpPr>
        <p:spPr>
          <a:xfrm>
            <a:off x="7589838" y="6372225"/>
            <a:ext cx="98425"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32" name="Oval 31"/>
          <p:cNvSpPr/>
          <p:nvPr/>
        </p:nvSpPr>
        <p:spPr>
          <a:xfrm>
            <a:off x="7688263" y="6608763"/>
            <a:ext cx="80962"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3" name="Oval 32"/>
          <p:cNvSpPr/>
          <p:nvPr/>
        </p:nvSpPr>
        <p:spPr>
          <a:xfrm>
            <a:off x="7778750" y="6515100"/>
            <a:ext cx="80963"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Freeform 34"/>
          <p:cNvSpPr/>
          <p:nvPr/>
        </p:nvSpPr>
        <p:spPr>
          <a:xfrm>
            <a:off x="7950200" y="6372225"/>
            <a:ext cx="96838"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40" name="Freeform 39"/>
          <p:cNvSpPr/>
          <p:nvPr/>
        </p:nvSpPr>
        <p:spPr>
          <a:xfrm>
            <a:off x="8250238" y="6372225"/>
            <a:ext cx="96837"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p>
        </p:txBody>
      </p:sp>
      <p:sp>
        <p:nvSpPr>
          <p:cNvPr id="86" name="Rounded Rectangular Callout 85"/>
          <p:cNvSpPr/>
          <p:nvPr/>
        </p:nvSpPr>
        <p:spPr>
          <a:xfrm>
            <a:off x="8225067" y="1660711"/>
            <a:ext cx="3331029" cy="2325947"/>
          </a:xfrm>
          <a:prstGeom prst="wedgeRoundRectCallout">
            <a:avLst>
              <a:gd name="adj1" fmla="val -86993"/>
              <a:gd name="adj2" fmla="val 49025"/>
              <a:gd name="adj3" fmla="val 16667"/>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2"/>
          </a:lnRef>
          <a:fillRef idx="1">
            <a:schemeClr val="lt1"/>
          </a:fillRef>
          <a:effectRef idx="0">
            <a:schemeClr val="accent2"/>
          </a:effectRef>
          <a:fontRef idx="minor">
            <a:schemeClr val="dk1"/>
          </a:fontRef>
        </p:style>
        <p:txBody>
          <a:bodyPr anchor="ctr"/>
          <a:lstStyle/>
          <a:p>
            <a:pPr fontAlgn="auto">
              <a:spcBef>
                <a:spcPts val="0"/>
              </a:spcBef>
              <a:spcAft>
                <a:spcPts val="0"/>
              </a:spcAft>
              <a:defRPr/>
            </a:pP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3" name="Picture 3"/>
          <p:cNvPicPr>
            <a:picLocks noChangeAspect="1"/>
          </p:cNvPicPr>
          <p:nvPr/>
        </p:nvPicPr>
        <p:blipFill>
          <a:blip r:embed="rId2"/>
          <a:srcRect/>
          <a:stretch>
            <a:fillRect/>
          </a:stretch>
        </p:blipFill>
        <p:spPr bwMode="auto">
          <a:xfrm>
            <a:off x="0" y="-71438"/>
            <a:ext cx="12192000" cy="6858001"/>
          </a:xfrm>
          <a:prstGeom prst="rect">
            <a:avLst/>
          </a:prstGeom>
          <a:noFill/>
          <a:ln w="9525">
            <a:noFill/>
            <a:miter lim="800000"/>
            <a:headEnd/>
            <a:tailEnd/>
          </a:ln>
        </p:spPr>
      </p:pic>
      <p:sp>
        <p:nvSpPr>
          <p:cNvPr id="125954" name="Rectangle 4"/>
          <p:cNvSpPr>
            <a:spLocks noChangeArrowheads="1"/>
          </p:cNvSpPr>
          <p:nvPr/>
        </p:nvSpPr>
        <p:spPr bwMode="auto">
          <a:xfrm>
            <a:off x="3048000" y="-14288"/>
            <a:ext cx="6096000" cy="1660526"/>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endParaRPr lang="en-US" sz="2800">
              <a:solidFill>
                <a:srgbClr val="385723"/>
              </a:solidFill>
              <a:latin typeface="Times New Roman" pitchFamily="18" charset="0"/>
              <a:cs typeface="Times New Roman" pitchFamily="18" charset="0"/>
            </a:endParaRPr>
          </a:p>
          <a:p>
            <a:pPr algn="ctr">
              <a:tabLst>
                <a:tab pos="1385888" algn="l"/>
              </a:tabLst>
            </a:pPr>
            <a:r>
              <a:rPr lang="en-US" sz="2400" b="1">
                <a:solidFill>
                  <a:srgbClr val="002060"/>
                </a:solidFill>
                <a:latin typeface="Times New Roman" pitchFamily="18" charset="0"/>
                <a:cs typeface="Times New Roman" pitchFamily="18" charset="0"/>
              </a:rPr>
              <a:t>HOẠT ĐỘNG 1: KHỞI ĐỘNG</a:t>
            </a:r>
            <a:endParaRPr lang="en-US" sz="2400">
              <a:solidFill>
                <a:srgbClr val="002060"/>
              </a:solidFill>
              <a:latin typeface="Times New Roman" pitchFamily="18" charset="0"/>
              <a:cs typeface="Times New Roman" pitchFamily="18" charset="0"/>
            </a:endParaRPr>
          </a:p>
          <a:p>
            <a:pPr>
              <a:tabLst>
                <a:tab pos="1385888" algn="l"/>
              </a:tabLst>
            </a:pP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grpSp>
        <p:nvGrpSpPr>
          <p:cNvPr id="85" name="Group 84"/>
          <p:cNvGrpSpPr>
            <a:grpSpLocks/>
          </p:cNvGrpSpPr>
          <p:nvPr/>
        </p:nvGrpSpPr>
        <p:grpSpPr bwMode="auto">
          <a:xfrm>
            <a:off x="484188" y="1663700"/>
            <a:ext cx="6357937" cy="4676775"/>
            <a:chOff x="786000" y="1502230"/>
            <a:chExt cx="7398775" cy="4846895"/>
          </a:xfrm>
        </p:grpSpPr>
        <p:sp>
          <p:nvSpPr>
            <p:cNvPr id="45" name="Rectangle 44"/>
            <p:cNvSpPr/>
            <p:nvPr/>
          </p:nvSpPr>
          <p:spPr>
            <a:xfrm>
              <a:off x="786000" y="1502230"/>
              <a:ext cx="4541822" cy="4846895"/>
            </a:xfrm>
            <a:prstGeom prst="rect">
              <a:avLst/>
            </a:prstGeom>
            <a:blipFill>
              <a:blip r:embed="rId3"/>
              <a:srcRect/>
              <a:stretch>
                <a:fillRect l="-6000" r="-6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Rectangle 46"/>
            <p:cNvSpPr/>
            <p:nvPr/>
          </p:nvSpPr>
          <p:spPr>
            <a:xfrm>
              <a:off x="5423347" y="1502230"/>
              <a:ext cx="2761428" cy="2946912"/>
            </a:xfrm>
            <a:prstGeom prst="rect">
              <a:avLst/>
            </a:prstGeom>
            <a:blipFill>
              <a:blip r:embed="rId4"/>
              <a:srcRect/>
              <a:stretch>
                <a:fillRect l="-12000" r="-1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0" name="Rectangle 49"/>
            <p:cNvSpPr/>
            <p:nvPr/>
          </p:nvSpPr>
          <p:spPr>
            <a:xfrm>
              <a:off x="6499759" y="4550927"/>
              <a:ext cx="1685016" cy="1798198"/>
            </a:xfrm>
            <a:prstGeom prst="rect">
              <a:avLst/>
            </a:prstGeom>
            <a:blipFill>
              <a:blip r:embed="rId5"/>
              <a:srcRect/>
              <a:stretch>
                <a:fillRect l="-10000" r="-10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4" name="Rectangle 53"/>
            <p:cNvSpPr/>
            <p:nvPr/>
          </p:nvSpPr>
          <p:spPr>
            <a:xfrm>
              <a:off x="5423347" y="5302195"/>
              <a:ext cx="981033" cy="1046929"/>
            </a:xfrm>
            <a:prstGeom prst="rect">
              <a:avLst/>
            </a:prstGeom>
            <a:blipFill>
              <a:blip r:embed="rId6"/>
              <a:srcRect/>
              <a:stretch>
                <a:fillRect l="-32000" r="-3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9" name="Rectangle 58"/>
            <p:cNvSpPr/>
            <p:nvPr/>
          </p:nvSpPr>
          <p:spPr>
            <a:xfrm>
              <a:off x="5423347" y="4550927"/>
              <a:ext cx="981033" cy="644637"/>
            </a:xfrm>
            <a:prstGeom prst="rect">
              <a:avLst/>
            </a:prstGeom>
            <a:blipFill>
              <a:blip r:embed="rId7"/>
              <a:srcRect/>
              <a:stretch>
                <a:fillRect t="-3000" b="-3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sp>
        <p:nvSpPr>
          <p:cNvPr id="65" name="Oval 64"/>
          <p:cNvSpPr/>
          <p:nvPr/>
        </p:nvSpPr>
        <p:spPr>
          <a:xfrm>
            <a:off x="6764338" y="6489700"/>
            <a:ext cx="77787"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6" name="Freeform 65"/>
          <p:cNvSpPr/>
          <p:nvPr/>
        </p:nvSpPr>
        <p:spPr>
          <a:xfrm>
            <a:off x="6842125" y="6348413"/>
            <a:ext cx="88900"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67" name="Oval 66"/>
          <p:cNvSpPr/>
          <p:nvPr/>
        </p:nvSpPr>
        <p:spPr>
          <a:xfrm>
            <a:off x="6931025"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8" name="Oval 67"/>
          <p:cNvSpPr/>
          <p:nvPr/>
        </p:nvSpPr>
        <p:spPr>
          <a:xfrm>
            <a:off x="7048500"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9" name="Freeform 68"/>
          <p:cNvSpPr/>
          <p:nvPr/>
        </p:nvSpPr>
        <p:spPr>
          <a:xfrm>
            <a:off x="7126288" y="6348413"/>
            <a:ext cx="88900"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70" name="Oval 69"/>
          <p:cNvSpPr/>
          <p:nvPr/>
        </p:nvSpPr>
        <p:spPr>
          <a:xfrm>
            <a:off x="7215188" y="6583363"/>
            <a:ext cx="77787"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1" name="Oval 70"/>
          <p:cNvSpPr/>
          <p:nvPr/>
        </p:nvSpPr>
        <p:spPr>
          <a:xfrm>
            <a:off x="7302500" y="6489700"/>
            <a:ext cx="77788"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3" name="Freeform 72"/>
          <p:cNvSpPr/>
          <p:nvPr/>
        </p:nvSpPr>
        <p:spPr>
          <a:xfrm>
            <a:off x="7467600" y="6348413"/>
            <a:ext cx="90488"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74" name="Oval 73"/>
          <p:cNvSpPr/>
          <p:nvPr/>
        </p:nvSpPr>
        <p:spPr>
          <a:xfrm>
            <a:off x="7558088" y="6427788"/>
            <a:ext cx="77787" cy="8255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5" name="Oval 74"/>
          <p:cNvSpPr/>
          <p:nvPr/>
        </p:nvSpPr>
        <p:spPr>
          <a:xfrm>
            <a:off x="7675563" y="6427788"/>
            <a:ext cx="76200" cy="8255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8" name="Freeform 77"/>
          <p:cNvSpPr/>
          <p:nvPr/>
        </p:nvSpPr>
        <p:spPr>
          <a:xfrm>
            <a:off x="7751763" y="6348413"/>
            <a:ext cx="90487"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79" name="Oval 78"/>
          <p:cNvSpPr/>
          <p:nvPr/>
        </p:nvSpPr>
        <p:spPr>
          <a:xfrm>
            <a:off x="7842250" y="6583363"/>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1" name="Oval 80"/>
          <p:cNvSpPr/>
          <p:nvPr/>
        </p:nvSpPr>
        <p:spPr>
          <a:xfrm>
            <a:off x="8016875" y="6396038"/>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2" name="Oval 81"/>
          <p:cNvSpPr/>
          <p:nvPr/>
        </p:nvSpPr>
        <p:spPr>
          <a:xfrm>
            <a:off x="7842250" y="6396038"/>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3" name="Oval 82"/>
          <p:cNvSpPr/>
          <p:nvPr/>
        </p:nvSpPr>
        <p:spPr>
          <a:xfrm>
            <a:off x="8016875" y="6583363"/>
            <a:ext cx="77788"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4" name="Freeform 83"/>
          <p:cNvSpPr/>
          <p:nvPr/>
        </p:nvSpPr>
        <p:spPr>
          <a:xfrm>
            <a:off x="8094663" y="6348413"/>
            <a:ext cx="90487" cy="365125"/>
          </a:xfrm>
          <a:custGeom>
            <a:avLst/>
            <a:gdLst>
              <a:gd name="connsiteX0" fmla="*/ 0 w 89648"/>
              <a:gd name="connsiteY0" fmla="*/ 0 h 341857"/>
              <a:gd name="connsiteX1" fmla="*/ 89648 w 89648"/>
              <a:gd name="connsiteY1" fmla="*/ 0 h 341857"/>
              <a:gd name="connsiteX2" fmla="*/ 89648 w 89648"/>
              <a:gd name="connsiteY2" fmla="*/ 341857 h 341857"/>
              <a:gd name="connsiteX3" fmla="*/ 0 w 89648"/>
              <a:gd name="connsiteY3" fmla="*/ 341857 h 341857"/>
              <a:gd name="connsiteX4" fmla="*/ 0 w 89648"/>
              <a:gd name="connsiteY4" fmla="*/ 0 h 34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41857">
                <a:moveTo>
                  <a:pt x="0" y="0"/>
                </a:moveTo>
                <a:lnTo>
                  <a:pt x="89648" y="0"/>
                </a:lnTo>
                <a:lnTo>
                  <a:pt x="89648" y="341857"/>
                </a:lnTo>
                <a:lnTo>
                  <a:pt x="0" y="3418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28" name="Freeform 27"/>
          <p:cNvSpPr/>
          <p:nvPr/>
        </p:nvSpPr>
        <p:spPr>
          <a:xfrm>
            <a:off x="7291388" y="6372225"/>
            <a:ext cx="96837"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0" name="Oval 29"/>
          <p:cNvSpPr/>
          <p:nvPr/>
        </p:nvSpPr>
        <p:spPr>
          <a:xfrm>
            <a:off x="7508875" y="6515100"/>
            <a:ext cx="80963"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1" name="Freeform 30"/>
          <p:cNvSpPr/>
          <p:nvPr/>
        </p:nvSpPr>
        <p:spPr>
          <a:xfrm>
            <a:off x="7589838" y="6372225"/>
            <a:ext cx="98425"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32" name="Oval 31"/>
          <p:cNvSpPr/>
          <p:nvPr/>
        </p:nvSpPr>
        <p:spPr>
          <a:xfrm>
            <a:off x="7688263" y="6608763"/>
            <a:ext cx="80962" cy="8413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3" name="Oval 32"/>
          <p:cNvSpPr/>
          <p:nvPr/>
        </p:nvSpPr>
        <p:spPr>
          <a:xfrm>
            <a:off x="7778750" y="6515100"/>
            <a:ext cx="80963" cy="84138"/>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Freeform 34"/>
          <p:cNvSpPr/>
          <p:nvPr/>
        </p:nvSpPr>
        <p:spPr>
          <a:xfrm>
            <a:off x="7950200" y="6372225"/>
            <a:ext cx="96838"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40" name="Freeform 39"/>
          <p:cNvSpPr/>
          <p:nvPr/>
        </p:nvSpPr>
        <p:spPr>
          <a:xfrm>
            <a:off x="8250238" y="6372225"/>
            <a:ext cx="96837" cy="368300"/>
          </a:xfrm>
          <a:custGeom>
            <a:avLst/>
            <a:gdLst>
              <a:gd name="connsiteX0" fmla="*/ 0 w 89648"/>
              <a:gd name="connsiteY0" fmla="*/ 0 h 327560"/>
              <a:gd name="connsiteX1" fmla="*/ 89648 w 89648"/>
              <a:gd name="connsiteY1" fmla="*/ 0 h 327560"/>
              <a:gd name="connsiteX2" fmla="*/ 89648 w 89648"/>
              <a:gd name="connsiteY2" fmla="*/ 327560 h 327560"/>
              <a:gd name="connsiteX3" fmla="*/ 0 w 89648"/>
              <a:gd name="connsiteY3" fmla="*/ 327560 h 327560"/>
              <a:gd name="connsiteX4" fmla="*/ 0 w 89648"/>
              <a:gd name="connsiteY4" fmla="*/ 0 h 32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27560">
                <a:moveTo>
                  <a:pt x="0" y="0"/>
                </a:moveTo>
                <a:lnTo>
                  <a:pt x="89648" y="0"/>
                </a:lnTo>
                <a:lnTo>
                  <a:pt x="89648" y="327560"/>
                </a:lnTo>
                <a:lnTo>
                  <a:pt x="0" y="327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5560" tIns="12700" rIns="35560" bIns="0" spcCol="1270" anchor="ctr"/>
          <a:lstStyle/>
          <a:p>
            <a:pPr algn="ctr" defTabSz="222250" fontAlgn="auto">
              <a:lnSpc>
                <a:spcPct val="90000"/>
              </a:lnSpc>
              <a:spcAft>
                <a:spcPct val="35000"/>
              </a:spcAft>
              <a:defRPr/>
            </a:pPr>
            <a:endParaRPr lang="en-US" sz="500">
              <a:solidFill>
                <a:prstClr val="black">
                  <a:hueOff val="0"/>
                  <a:satOff val="0"/>
                  <a:lumOff val="0"/>
                  <a:alphaOff val="0"/>
                </a:prstClr>
              </a:solidFill>
            </a:endParaRPr>
          </a:p>
        </p:txBody>
      </p:sp>
      <p:sp>
        <p:nvSpPr>
          <p:cNvPr id="2" name="Cloud Callout 1"/>
          <p:cNvSpPr/>
          <p:nvPr/>
        </p:nvSpPr>
        <p:spPr>
          <a:xfrm>
            <a:off x="1681042" y="2718356"/>
            <a:ext cx="4563511" cy="2011680"/>
          </a:xfrm>
          <a:prstGeom prst="cloudCallout">
            <a:avLst>
              <a:gd name="adj1" fmla="val -46196"/>
              <a:gd name="adj2" fmla="val 7000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r>
              <a:rPr lang="en-US">
                <a:solidFill>
                  <a:srgbClr val="000000"/>
                </a:solidFill>
                <a:latin typeface="Times New Roman" pitchFamily="18" charset="0"/>
                <a:cs typeface="Times New Roman" pitchFamily="18" charset="0"/>
              </a:rPr>
              <a:t>Em hãy giới thiệu về dòng sông ấy: Dòng sông bắt nguồn từ đâu? Tên Cửu Long có nghĩa là gì?</a:t>
            </a:r>
            <a:endParaRPr lang="en-US" sz="1600">
              <a:solidFill>
                <a:srgbClr val="000000"/>
              </a:solidFill>
              <a:latin typeface="Times New Roman" pitchFamily="18" charset="0"/>
              <a:cs typeface="Times New Roman" pitchFamily="18" charset="0"/>
            </a:endParaRPr>
          </a:p>
        </p:txBody>
      </p:sp>
      <p:sp>
        <p:nvSpPr>
          <p:cNvPr id="3" name="Horizontal Scroll 2"/>
          <p:cNvSpPr/>
          <p:nvPr/>
        </p:nvSpPr>
        <p:spPr>
          <a:xfrm>
            <a:off x="7092950" y="1358900"/>
            <a:ext cx="4743450" cy="5081588"/>
          </a:xfrm>
          <a:prstGeom prst="horizontalScroll">
            <a:avLst/>
          </a:prstGeom>
          <a:ln w="381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vi-VN" dirty="0">
                <a:solidFill>
                  <a:schemeClr val="accent2">
                    <a:lumMod val="50000"/>
                  </a:schemeClr>
                </a:solidFill>
                <a:latin typeface="Times New Roman" panose="02020603050405020304" pitchFamily="18" charset="0"/>
                <a:cs typeface="Times New Roman" panose="02020603050405020304" pitchFamily="18" charset="0"/>
              </a:rPr>
              <a:t>Sông Mê Kông là một trong những con sông lớn nhất trên thế giới từ Trung Quốc, qua các nước Lào, Myanma, Thái Lan, Campuchia và đổ ra Biển Đông ở Việt Nam. Tính theo độ dài đứng thứ 12 (thứ 7 tại châu Á)</a:t>
            </a:r>
            <a:r>
              <a:rPr lang="en-US" dirty="0">
                <a:solidFill>
                  <a:schemeClr val="accent2">
                    <a:lumMod val="50000"/>
                  </a:schemeClr>
                </a:solidFill>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Bắt</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từ</a:t>
            </a:r>
            <a:r>
              <a:rPr lang="en-US" dirty="0">
                <a:solidFill>
                  <a:schemeClr val="accent2">
                    <a:lumMod val="50000"/>
                  </a:schemeClr>
                </a:solidFill>
                <a:latin typeface="Times New Roman" panose="02020603050405020304" pitchFamily="18" charset="0"/>
                <a:cs typeface="Times New Roman" panose="02020603050405020304" pitchFamily="18" charset="0"/>
              </a:rPr>
              <a:t> Phnom Penh, </a:t>
            </a:r>
            <a:r>
              <a:rPr lang="en-US" dirty="0" err="1">
                <a:solidFill>
                  <a:schemeClr val="accent2">
                    <a:lumMod val="50000"/>
                  </a:schemeClr>
                </a:solidFill>
                <a:latin typeface="Times New Roman" panose="02020603050405020304" pitchFamily="18" charset="0"/>
                <a:cs typeface="Times New Roman" panose="02020603050405020304" pitchFamily="18" charset="0"/>
              </a:rPr>
              <a:t>sông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Mê</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Kông</a:t>
            </a:r>
            <a:r>
              <a:rPr lang="en-US" dirty="0">
                <a:solidFill>
                  <a:schemeClr val="accent2">
                    <a:lumMod val="50000"/>
                  </a:schemeClr>
                </a:solidFill>
                <a:latin typeface="Times New Roman" panose="02020603050405020304" pitchFamily="18" charset="0"/>
                <a:cs typeface="Times New Roman" panose="02020603050405020304" pitchFamily="18" charset="0"/>
              </a:rPr>
              <a:t> chia </a:t>
            </a:r>
            <a:r>
              <a:rPr lang="en-US" dirty="0" err="1">
                <a:solidFill>
                  <a:schemeClr val="accent2">
                    <a:lumMod val="50000"/>
                  </a:schemeClr>
                </a:solidFill>
                <a:latin typeface="Times New Roman" panose="02020603050405020304" pitchFamily="18" charset="0"/>
                <a:cs typeface="Times New Roman" panose="02020603050405020304" pitchFamily="18" charset="0"/>
              </a:rPr>
              <a:t>thành</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hai</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nhánh</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theo</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dòng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chảy</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từ</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Bắc</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xuống</a:t>
            </a:r>
            <a:r>
              <a:rPr lang="en-US" dirty="0">
                <a:solidFill>
                  <a:schemeClr val="accent2">
                    <a:lumMod val="50000"/>
                  </a:schemeClr>
                </a:solidFill>
                <a:latin typeface="Times New Roman" panose="02020603050405020304" pitchFamily="18" charset="0"/>
                <a:cs typeface="Times New Roman" panose="02020603050405020304" pitchFamily="18" charset="0"/>
              </a:rPr>
              <a:t> Nam. </a:t>
            </a:r>
            <a:r>
              <a:rPr lang="en-US" dirty="0" err="1">
                <a:solidFill>
                  <a:schemeClr val="accent2">
                    <a:lumMod val="50000"/>
                  </a:schemeClr>
                </a:solidFill>
                <a:latin typeface="Times New Roman" panose="02020603050405020304" pitchFamily="18" charset="0"/>
                <a:cs typeface="Times New Roman" panose="02020603050405020304" pitchFamily="18" charset="0"/>
              </a:rPr>
              <a:t>Tại</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Việt</a:t>
            </a:r>
            <a:r>
              <a:rPr lang="en-US" dirty="0">
                <a:solidFill>
                  <a:schemeClr val="accent2">
                    <a:lumMod val="50000"/>
                  </a:schemeClr>
                </a:solidFill>
                <a:latin typeface="Times New Roman" panose="02020603050405020304" pitchFamily="18" charset="0"/>
                <a:cs typeface="Times New Roman" panose="02020603050405020304" pitchFamily="18" charset="0"/>
              </a:rPr>
              <a:t> Nam, </a:t>
            </a:r>
            <a:r>
              <a:rPr lang="en-US" dirty="0" err="1">
                <a:solidFill>
                  <a:schemeClr val="accent2">
                    <a:lumMod val="50000"/>
                  </a:schemeClr>
                </a:solidFill>
                <a:latin typeface="Times New Roman" panose="02020603050405020304" pitchFamily="18" charset="0"/>
                <a:cs typeface="Times New Roman" panose="02020603050405020304" pitchFamily="18" charset="0"/>
              </a:rPr>
              <a:t>sông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Mê</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Kông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còn</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có</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tên</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gọi</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sông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Cửu</a:t>
            </a:r>
            <a:r>
              <a:rPr lang="en-US" dirty="0">
                <a:solidFill>
                  <a:schemeClr val="accent2">
                    <a:lumMod val="50000"/>
                  </a:schemeClr>
                </a:solidFill>
                <a:latin typeface="Times New Roman" panose="02020603050405020304" pitchFamily="18" charset="0"/>
                <a:cs typeface="Times New Roman" panose="02020603050405020304" pitchFamily="18" charset="0"/>
              </a:rPr>
              <a:t> Long. </a:t>
            </a:r>
            <a:r>
              <a:rPr lang="en-US" dirty="0" err="1">
                <a:solidFill>
                  <a:schemeClr val="accent2">
                    <a:lumMod val="50000"/>
                  </a:schemeClr>
                </a:solidFill>
                <a:latin typeface="Times New Roman" panose="02020603050405020304" pitchFamily="18" charset="0"/>
                <a:cs typeface="Times New Roman" panose="02020603050405020304" pitchFamily="18" charset="0"/>
              </a:rPr>
              <a:t>Vai</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trò</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chuyên</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chở</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rất</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phù</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sa</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bồi</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đắp</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đồng</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bằng</a:t>
            </a:r>
            <a:r>
              <a:rPr lang="en-US" dirty="0">
                <a:solidFill>
                  <a:schemeClr val="accent2">
                    <a:lumMod val="50000"/>
                  </a:schemeClr>
                </a:solidFill>
                <a:latin typeface="Times New Roman" panose="02020603050405020304" pitchFamily="18" charset="0"/>
                <a:cs typeface="Times New Roman" panose="02020603050405020304" pitchFamily="18" charset="0"/>
              </a:rPr>
              <a:t> Nam </a:t>
            </a:r>
            <a:r>
              <a:rPr lang="en-US" dirty="0" err="1">
                <a:solidFill>
                  <a:schemeClr val="accent2">
                    <a:lumMod val="50000"/>
                  </a:schemeClr>
                </a:solidFill>
                <a:latin typeface="Times New Roman" panose="02020603050405020304" pitchFamily="18" charset="0"/>
                <a:cs typeface="Times New Roman" panose="02020603050405020304" pitchFamily="18" charset="0"/>
              </a:rPr>
              <a:t>Bộ</a:t>
            </a:r>
            <a:r>
              <a:rPr lang="en-US" dirty="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8" name="Picture 7"/>
          <p:cNvPicPr>
            <a:picLocks noChangeAspect="1"/>
          </p:cNvPicPr>
          <p:nvPr/>
        </p:nvPicPr>
        <p:blipFill>
          <a:blip r:embed="rId8"/>
          <a:srcRect/>
          <a:stretch>
            <a:fillRect/>
          </a:stretch>
        </p:blipFill>
        <p:spPr bwMode="auto">
          <a:xfrm>
            <a:off x="465138" y="1635125"/>
            <a:ext cx="6473825" cy="4760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xit" presetSubtype="0" fill="hold" nodeType="clickEffect">
                                  <p:stCondLst>
                                    <p:cond delay="0"/>
                                  </p:stCondLst>
                                  <p:childTnLst>
                                    <p:animEffect transition="out" filter="fade">
                                      <p:cBhvr>
                                        <p:cTn id="20" dur="2000"/>
                                        <p:tgtEl>
                                          <p:spTgt spid="85"/>
                                        </p:tgtEl>
                                      </p:cBhvr>
                                    </p:animEffect>
                                    <p:anim calcmode="lin" valueType="num">
                                      <p:cBhvr>
                                        <p:cTn id="21" dur="2000"/>
                                        <p:tgtEl>
                                          <p:spTgt spid="8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2" dur="2000"/>
                                        <p:tgtEl>
                                          <p:spTgt spid="85"/>
                                        </p:tgtEl>
                                        <p:attrNameLst>
                                          <p:attrName>ppt_h</p:attrName>
                                        </p:attrNameLst>
                                      </p:cBhvr>
                                      <p:tavLst>
                                        <p:tav tm="0">
                                          <p:val>
                                            <p:strVal val="ppt_h"/>
                                          </p:val>
                                        </p:tav>
                                        <p:tav tm="100000">
                                          <p:val>
                                            <p:strVal val="ppt_h"/>
                                          </p:val>
                                        </p:tav>
                                      </p:tavLst>
                                    </p:anim>
                                    <p:set>
                                      <p:cBhvr>
                                        <p:cTn id="23" dur="1" fill="hold">
                                          <p:stCondLst>
                                            <p:cond delay="1999"/>
                                          </p:stCondLst>
                                        </p:cTn>
                                        <p:tgtEl>
                                          <p:spTgt spid="85"/>
                                        </p:tgtEl>
                                        <p:attrNameLst>
                                          <p:attrName>style.visibility</p:attrName>
                                        </p:attrNameLst>
                                      </p:cBhvr>
                                      <p:to>
                                        <p:strVal val="hidden"/>
                                      </p:to>
                                    </p:set>
                                  </p:childTnLst>
                                </p:cTn>
                              </p:par>
                              <p:par>
                                <p:cTn id="24" presetID="45" presetClass="exit" presetSubtype="0" fill="hold" nodeType="withEffect">
                                  <p:stCondLst>
                                    <p:cond delay="0"/>
                                  </p:stCondLst>
                                  <p:childTnLst>
                                    <p:animEffect transition="out" filter="fade">
                                      <p:cBhvr>
                                        <p:cTn id="25" dur="2000"/>
                                        <p:tgtEl>
                                          <p:spTgt spid="2"/>
                                        </p:tgtEl>
                                      </p:cBhvr>
                                    </p:animEffect>
                                    <p:anim calcmode="lin" valueType="num">
                                      <p:cBhvr>
                                        <p:cTn id="26"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7" dur="2000"/>
                                        <p:tgtEl>
                                          <p:spTgt spid="2"/>
                                        </p:tgtEl>
                                        <p:attrNameLst>
                                          <p:attrName>ppt_h</p:attrName>
                                        </p:attrNameLst>
                                      </p:cBhvr>
                                      <p:tavLst>
                                        <p:tav tm="0">
                                          <p:val>
                                            <p:strVal val="ppt_h"/>
                                          </p:val>
                                        </p:tav>
                                        <p:tav tm="100000">
                                          <p:val>
                                            <p:strVal val="ppt_h"/>
                                          </p:val>
                                        </p:tav>
                                      </p:tavLst>
                                    </p:anim>
                                    <p:set>
                                      <p:cBhvr>
                                        <p:cTn id="28" dur="1" fill="hold">
                                          <p:stCondLst>
                                            <p:cond delay="1999"/>
                                          </p:stCondLst>
                                        </p:cTn>
                                        <p:tgtEl>
                                          <p:spTgt spid="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fade">
                                      <p:cBhvr>
                                        <p:cTn id="47" dur="1000"/>
                                        <p:tgtEl>
                                          <p:spTgt spid="3">
                                            <p:txEl>
                                              <p:pRg st="0" end="0"/>
                                            </p:txEl>
                                          </p:spTgt>
                                        </p:tgtEl>
                                      </p:cBhvr>
                                    </p:animEffect>
                                    <p:anim calcmode="lin" valueType="num">
                                      <p:cBhvr>
                                        <p:cTn id="4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 end="1"/>
                                            </p:txEl>
                                          </p:spTgt>
                                        </p:tgtEl>
                                        <p:attrNameLst>
                                          <p:attrName>style.visibility</p:attrName>
                                        </p:attrNameLst>
                                      </p:cBhvr>
                                      <p:to>
                                        <p:strVal val="visible"/>
                                      </p:to>
                                    </p:set>
                                    <p:animEffect transition="in" filter="fade">
                                      <p:cBhvr>
                                        <p:cTn id="54" dur="1000"/>
                                        <p:tgtEl>
                                          <p:spTgt spid="3">
                                            <p:txEl>
                                              <p:pRg st="1" end="1"/>
                                            </p:txEl>
                                          </p:spTgt>
                                        </p:tgtEl>
                                      </p:cBhvr>
                                    </p:animEffect>
                                    <p:anim calcmode="lin" valueType="num">
                                      <p:cBhvr>
                                        <p:cTn id="5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Picture 3"/>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126978"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26979"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pic>
        <p:nvPicPr>
          <p:cNvPr id="126980" name="Picture 9"/>
          <p:cNvPicPr>
            <a:picLocks noChangeAspect="1"/>
          </p:cNvPicPr>
          <p:nvPr/>
        </p:nvPicPr>
        <p:blipFill>
          <a:blip r:embed="rId3"/>
          <a:srcRect/>
          <a:stretch>
            <a:fillRect/>
          </a:stretch>
        </p:blipFill>
        <p:spPr bwMode="auto">
          <a:xfrm>
            <a:off x="1155700" y="1474788"/>
            <a:ext cx="9880600" cy="5118100"/>
          </a:xfrm>
          <a:prstGeom prst="rect">
            <a:avLst/>
          </a:prstGeom>
          <a:noFill/>
          <a:ln w="9525">
            <a:noFill/>
            <a:miter lim="800000"/>
            <a:headEnd/>
            <a:tailEnd/>
          </a:ln>
        </p:spPr>
      </p:pic>
      <p:sp>
        <p:nvSpPr>
          <p:cNvPr id="11" name="Rectangle 10"/>
          <p:cNvSpPr/>
          <p:nvPr/>
        </p:nvSpPr>
        <p:spPr>
          <a:xfrm>
            <a:off x="1957388" y="2125663"/>
            <a:ext cx="1430337" cy="369887"/>
          </a:xfrm>
          <a:prstGeom prst="rect">
            <a:avLst/>
          </a:prstGeom>
        </p:spPr>
        <p:txBody>
          <a:bodyPr wrap="none">
            <a:spAutoFit/>
          </a:bodyPr>
          <a:lstStyle/>
          <a:p>
            <a:pPr>
              <a:lnSpc>
                <a:spcPts val="1950"/>
              </a:lnSpc>
            </a:pPr>
            <a:r>
              <a:rPr lang="en-US" sz="2800" b="1">
                <a:solidFill>
                  <a:srgbClr val="385723"/>
                </a:solidFill>
                <a:latin typeface="Times New Roman" pitchFamily="18" charset="0"/>
                <a:cs typeface="Calibri" pitchFamily="34" charset="0"/>
              </a:rPr>
              <a:t>Tác giả:</a:t>
            </a:r>
            <a:endParaRPr lang="en-US" sz="2800">
              <a:solidFill>
                <a:srgbClr val="385723"/>
              </a:solidFill>
              <a:latin typeface="Times New Roman" pitchFamily="18" charset="0"/>
              <a:cs typeface="Calibri" pitchFamily="34" charset="0"/>
            </a:endParaRPr>
          </a:p>
        </p:txBody>
      </p:sp>
      <p:sp>
        <p:nvSpPr>
          <p:cNvPr id="13" name="Rectangle 12"/>
          <p:cNvSpPr/>
          <p:nvPr/>
        </p:nvSpPr>
        <p:spPr>
          <a:xfrm>
            <a:off x="2146300" y="2509838"/>
            <a:ext cx="7937500" cy="3540125"/>
          </a:xfrm>
          <a:prstGeom prst="rect">
            <a:avLst/>
          </a:prstGeom>
        </p:spPr>
        <p:txBody>
          <a:bodyPr>
            <a:spAutoFit/>
          </a:bodyPr>
          <a:lstStyle/>
          <a:p>
            <a:pPr fontAlgn="auto">
              <a:spcBef>
                <a:spcPts val="0"/>
              </a:spcBef>
              <a:spcAft>
                <a:spcPts val="0"/>
              </a:spcAft>
              <a:defRPr/>
            </a:pPr>
            <a:r>
              <a:rPr lang="vi-VN" sz="2800" dirty="0">
                <a:solidFill>
                  <a:schemeClr val="accent6">
                    <a:lumMod val="50000"/>
                  </a:schemeClr>
                </a:solidFill>
                <a:latin typeface="Times New Roman" panose="02020603050405020304" pitchFamily="18" charset="0"/>
                <a:cs typeface="Times New Roman" panose="02020603050405020304" pitchFamily="18" charset="0"/>
              </a:rPr>
              <a:t>- Tên: Nguyên Hồng;</a:t>
            </a:r>
          </a:p>
          <a:p>
            <a:pPr fontAlgn="auto">
              <a:spcBef>
                <a:spcPts val="0"/>
              </a:spcBef>
              <a:spcAft>
                <a:spcPts val="0"/>
              </a:spcAft>
              <a:defRPr/>
            </a:pPr>
            <a:r>
              <a:rPr lang="vi-VN" sz="2800" dirty="0">
                <a:solidFill>
                  <a:schemeClr val="accent6">
                    <a:lumMod val="50000"/>
                  </a:schemeClr>
                </a:solidFill>
                <a:latin typeface="Times New Roman" panose="02020603050405020304" pitchFamily="18" charset="0"/>
                <a:cs typeface="Times New Roman" panose="02020603050405020304" pitchFamily="18" charset="0"/>
              </a:rPr>
              <a:t>- Năm sinh – năm mất: 1918 – 1982;</a:t>
            </a:r>
          </a:p>
          <a:p>
            <a:pPr fontAlgn="auto">
              <a:spcBef>
                <a:spcPts val="0"/>
              </a:spcBef>
              <a:spcAft>
                <a:spcPts val="0"/>
              </a:spcAft>
              <a:defRPr/>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vi-VN" sz="2800" dirty="0">
                <a:solidFill>
                  <a:schemeClr val="accent6">
                    <a:lumMod val="50000"/>
                  </a:schemeClr>
                </a:solidFill>
                <a:latin typeface="Times New Roman" panose="02020603050405020304" pitchFamily="18" charset="0"/>
                <a:cs typeface="Times New Roman" panose="02020603050405020304" pitchFamily="18" charset="0"/>
              </a:rPr>
              <a:t>Quê quán: sinh ra ở Nam Định và sống </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a:p>
            <a:pPr fontAlgn="auto">
              <a:spcBef>
                <a:spcPts val="0"/>
              </a:spcBef>
              <a:spcAft>
                <a:spcPts val="0"/>
              </a:spcAft>
              <a:defRPr/>
            </a:pPr>
            <a:r>
              <a:rPr lang="vi-VN" sz="2800" dirty="0">
                <a:solidFill>
                  <a:schemeClr val="accent6">
                    <a:lumMod val="50000"/>
                  </a:schemeClr>
                </a:solidFill>
                <a:latin typeface="Times New Roman" panose="02020603050405020304" pitchFamily="18" charset="0"/>
                <a:cs typeface="Times New Roman" panose="02020603050405020304" pitchFamily="18" charset="0"/>
              </a:rPr>
              <a:t>chủ yếu ở thành phố cảng Hải Phòng;</a:t>
            </a:r>
          </a:p>
          <a:p>
            <a:pPr fontAlgn="auto">
              <a:spcBef>
                <a:spcPts val="0"/>
              </a:spcBef>
              <a:spcAft>
                <a:spcPts val="0"/>
              </a:spcAft>
              <a:defRPr/>
            </a:pPr>
            <a:r>
              <a:rPr lang="vi-VN" sz="2800" dirty="0">
                <a:solidFill>
                  <a:schemeClr val="accent6">
                    <a:lumMod val="50000"/>
                  </a:schemeClr>
                </a:solidFill>
                <a:latin typeface="Times New Roman" panose="02020603050405020304" pitchFamily="18" charset="0"/>
                <a:cs typeface="Times New Roman" panose="02020603050405020304" pitchFamily="18" charset="0"/>
              </a:rPr>
              <a:t>- Nguyên Hồng sáng tác ở nhiều thể loại: truyện ngắn, tiểu thuyết, kí, thơ, v.v… Những trang viết của ông tràn đầy cảm xúc chân thành, mãnh liệt với con người và cuộc sống.</a:t>
            </a:r>
          </a:p>
        </p:txBody>
      </p:sp>
      <p:pic>
        <p:nvPicPr>
          <p:cNvPr id="14" name="Picture 13"/>
          <p:cNvPicPr>
            <a:picLocks noChangeAspect="1"/>
          </p:cNvPicPr>
          <p:nvPr/>
        </p:nvPicPr>
        <p:blipFill rotWithShape="1">
          <a:blip r:embed="rId4"/>
          <a:srcRect l="5275" t="22858" r="-5275" b="-22858"/>
          <a:stretch/>
        </p:blipFill>
        <p:spPr>
          <a:xfrm>
            <a:off x="8072846" y="1988207"/>
            <a:ext cx="2168434" cy="276710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animEffect transition="in" filter="fade">
                                      <p:cBhvr>
                                        <p:cTn id="35" dur="1000"/>
                                        <p:tgtEl>
                                          <p:spTgt spid="13">
                                            <p:txEl>
                                              <p:pRg st="2" end="2"/>
                                            </p:txEl>
                                          </p:spTgt>
                                        </p:tgtEl>
                                      </p:cBhvr>
                                    </p:animEffect>
                                    <p:anim calcmode="lin" valueType="num">
                                      <p:cBhvr>
                                        <p:cTn id="36"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3">
                                            <p:txEl>
                                              <p:pRg st="3" end="3"/>
                                            </p:txEl>
                                          </p:spTgt>
                                        </p:tgtEl>
                                        <p:attrNameLst>
                                          <p:attrName>style.visibility</p:attrName>
                                        </p:attrNameLst>
                                      </p:cBhvr>
                                      <p:to>
                                        <p:strVal val="visible"/>
                                      </p:to>
                                    </p:set>
                                    <p:animEffect transition="in" filter="fade">
                                      <p:cBhvr>
                                        <p:cTn id="40" dur="1000"/>
                                        <p:tgtEl>
                                          <p:spTgt spid="13">
                                            <p:txEl>
                                              <p:pRg st="3" end="3"/>
                                            </p:txEl>
                                          </p:spTgt>
                                        </p:tgtEl>
                                      </p:cBhvr>
                                    </p:animEffect>
                                    <p:anim calcmode="lin" valueType="num">
                                      <p:cBhvr>
                                        <p:cTn id="41"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3">
                                            <p:txEl>
                                              <p:pRg st="4" end="4"/>
                                            </p:txEl>
                                          </p:spTgt>
                                        </p:tgtEl>
                                        <p:attrNameLst>
                                          <p:attrName>style.visibility</p:attrName>
                                        </p:attrNameLst>
                                      </p:cBhvr>
                                      <p:to>
                                        <p:strVal val="visible"/>
                                      </p:to>
                                    </p:set>
                                    <p:animEffect transition="in" filter="fade">
                                      <p:cBhvr>
                                        <p:cTn id="47" dur="1000"/>
                                        <p:tgtEl>
                                          <p:spTgt spid="13">
                                            <p:txEl>
                                              <p:pRg st="4" end="4"/>
                                            </p:txEl>
                                          </p:spTgt>
                                        </p:tgtEl>
                                      </p:cBhvr>
                                    </p:animEffect>
                                    <p:anim calcmode="lin" valueType="num">
                                      <p:cBhvr>
                                        <p:cTn id="48"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1"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28002"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28003"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sp>
        <p:nvSpPr>
          <p:cNvPr id="128004" name="Rectangle 1"/>
          <p:cNvSpPr>
            <a:spLocks noChangeArrowheads="1"/>
          </p:cNvSpPr>
          <p:nvPr/>
        </p:nvSpPr>
        <p:spPr bwMode="auto">
          <a:xfrm>
            <a:off x="957263" y="1463675"/>
            <a:ext cx="6096000" cy="954088"/>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I. Đọc, tìm hiểu chung</a:t>
            </a:r>
            <a:endParaRPr lang="en-US" sz="2800">
              <a:solidFill>
                <a:srgbClr val="000000"/>
              </a:solidFill>
              <a:latin typeface="Times New Roman" pitchFamily="18" charset="0"/>
              <a:cs typeface="Times New Roman" pitchFamily="18" charset="0"/>
            </a:endParaRPr>
          </a:p>
          <a:p>
            <a:pPr>
              <a:tabLst>
                <a:tab pos="1385888" algn="l"/>
              </a:tabLst>
            </a:pPr>
            <a:r>
              <a:rPr lang="en-US" sz="2800" b="1">
                <a:solidFill>
                  <a:srgbClr val="0D0D0D"/>
                </a:solidFill>
                <a:latin typeface="Times New Roman" pitchFamily="18" charset="0"/>
                <a:ea typeface="MS Mincho" pitchFamily="49" charset="-128"/>
              </a:rPr>
              <a:t>1. Đọc, từ khó</a:t>
            </a:r>
            <a:endParaRPr lang="en-US" sz="2800">
              <a:solidFill>
                <a:srgbClr val="000000"/>
              </a:solidFill>
              <a:latin typeface="Times New Roman" pitchFamily="18" charset="0"/>
              <a:cs typeface="Times New Roman" pitchFamily="18" charset="0"/>
            </a:endParaRPr>
          </a:p>
        </p:txBody>
      </p:sp>
      <p:pic>
        <p:nvPicPr>
          <p:cNvPr id="128005" name="Picture 2"/>
          <p:cNvPicPr>
            <a:picLocks noChangeAspect="1"/>
          </p:cNvPicPr>
          <p:nvPr/>
        </p:nvPicPr>
        <p:blipFill>
          <a:blip r:embed="rId3"/>
          <a:srcRect/>
          <a:stretch>
            <a:fillRect/>
          </a:stretch>
        </p:blipFill>
        <p:spPr bwMode="auto">
          <a:xfrm>
            <a:off x="1987550" y="3594100"/>
            <a:ext cx="2474913" cy="2476500"/>
          </a:xfrm>
          <a:prstGeom prst="rect">
            <a:avLst/>
          </a:prstGeom>
          <a:noFill/>
          <a:ln w="9525">
            <a:noFill/>
            <a:miter lim="800000"/>
            <a:headEnd/>
            <a:tailEnd/>
          </a:ln>
        </p:spPr>
      </p:pic>
      <p:sp>
        <p:nvSpPr>
          <p:cNvPr id="7" name="Rounded Rectangular Callout 6"/>
          <p:cNvSpPr/>
          <p:nvPr/>
        </p:nvSpPr>
        <p:spPr>
          <a:xfrm>
            <a:off x="4862840" y="2002337"/>
            <a:ext cx="4189421" cy="2543537"/>
          </a:xfrm>
          <a:prstGeom prst="wedgeRoundRectCallout">
            <a:avLst>
              <a:gd name="adj1" fmla="val -64664"/>
              <a:gd name="adj2" fmla="val 56767"/>
              <a:gd name="adj3" fmla="val 16667"/>
            </a:avLst>
          </a:prstGeom>
          <a:ln w="19050">
            <a:solidFill>
              <a:schemeClr val="accent2">
                <a:lumMod val="50000"/>
              </a:schemeClr>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6"/>
          </a:lnRef>
          <a:fillRef idx="1">
            <a:schemeClr val="lt1"/>
          </a:fillRef>
          <a:effectRef idx="0">
            <a:schemeClr val="accent6"/>
          </a:effectRef>
          <a:fontRef idx="minor">
            <a:schemeClr val="dk1"/>
          </a:fontRef>
        </p:style>
        <p:txBody>
          <a:bodyPr anchor="ctr"/>
          <a:lstStyle/>
          <a:p>
            <a:pPr fontAlgn="auto">
              <a:lnSpc>
                <a:spcPct val="107000"/>
              </a:lnSpc>
              <a:spcBef>
                <a:spcPts val="0"/>
              </a:spcBef>
              <a:spcAft>
                <a:spcPts val="0"/>
              </a:spcAft>
              <a:tabLst>
                <a:tab pos="1386840" algn="l"/>
              </a:tabLst>
              <a:defRPr/>
            </a:pP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rành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giọng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rõ</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niềm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vui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sướng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háo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hức</a:t>
            </a:r>
            <a:r>
              <a:rPr lang="en-US" sz="2400" dirty="0">
                <a:solidFill>
                  <a:srgbClr val="0D0D0D"/>
                </a:solidFill>
                <a:latin typeface="Times New Roman" panose="02020603050405020304" pitchFamily="18" charset="0"/>
                <a:ea typeface="MS Mincho"/>
              </a:rPr>
              <a:t> ở </a:t>
            </a:r>
            <a:r>
              <a:rPr lang="en-US" sz="2400" dirty="0" err="1">
                <a:solidFill>
                  <a:srgbClr val="0D0D0D"/>
                </a:solidFill>
                <a:latin typeface="Times New Roman" panose="02020603050405020304" pitchFamily="18" charset="0"/>
                <a:ea typeface="MS Mincho"/>
              </a:rPr>
              <a:t>phần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đầu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Chú</a:t>
            </a:r>
            <a:r>
              <a:rPr lang="en-US" sz="2400" dirty="0">
                <a:solidFill>
                  <a:srgbClr val="0D0D0D"/>
                </a:solidFill>
                <a:latin typeface="Times New Roman" panose="02020603050405020304" pitchFamily="18" charset="0"/>
                <a:ea typeface="MS Mincho"/>
              </a:rPr>
              <a:t> ý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bằng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hình</a:t>
            </a:r>
            <a:r>
              <a:rPr lang="en-US" sz="2400" dirty="0">
                <a:solidFill>
                  <a:srgbClr val="0D0D0D"/>
                </a:solidFill>
                <a:latin typeface="Times New Roman" panose="02020603050405020304" pitchFamily="18" charset="0"/>
                <a:ea typeface="MS Mincho"/>
              </a:rPr>
              <a:t> dung, </a:t>
            </a:r>
            <a:r>
              <a:rPr lang="en-US" sz="2400" dirty="0" err="1">
                <a:solidFill>
                  <a:srgbClr val="0D0D0D"/>
                </a:solidFill>
                <a:latin typeface="Times New Roman" panose="02020603050405020304" pitchFamily="18" charset="0"/>
                <a:ea typeface="MS Mincho"/>
              </a:rPr>
              <a:t>tưởng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tượng</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29026"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29027"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sp>
        <p:nvSpPr>
          <p:cNvPr id="129028" name="Rectangle 1"/>
          <p:cNvSpPr>
            <a:spLocks noChangeArrowheads="1"/>
          </p:cNvSpPr>
          <p:nvPr/>
        </p:nvSpPr>
        <p:spPr bwMode="auto">
          <a:xfrm>
            <a:off x="957263" y="1463675"/>
            <a:ext cx="6096000" cy="954088"/>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I. Đọc, tìm hiểu chung</a:t>
            </a:r>
            <a:endParaRPr lang="en-US" sz="2800">
              <a:latin typeface="Times New Roman" pitchFamily="18" charset="0"/>
              <a:cs typeface="Times New Roman" pitchFamily="18" charset="0"/>
            </a:endParaRPr>
          </a:p>
          <a:p>
            <a:pPr>
              <a:tabLst>
                <a:tab pos="1385888" algn="l"/>
              </a:tabLst>
            </a:pPr>
            <a:r>
              <a:rPr lang="en-US" sz="2800" b="1">
                <a:solidFill>
                  <a:srgbClr val="0D0D0D"/>
                </a:solidFill>
                <a:latin typeface="Times New Roman" pitchFamily="18" charset="0"/>
                <a:ea typeface="MS Mincho" pitchFamily="49" charset="-128"/>
              </a:rPr>
              <a:t>1. Đọc, từ khó</a:t>
            </a:r>
            <a:endParaRPr lang="en-US" sz="2800">
              <a:latin typeface="Times New Roman" pitchFamily="18" charset="0"/>
              <a:cs typeface="Times New Roman" pitchFamily="18" charset="0"/>
            </a:endParaRPr>
          </a:p>
        </p:txBody>
      </p:sp>
      <p:grpSp>
        <p:nvGrpSpPr>
          <p:cNvPr id="129029" name="Group 25"/>
          <p:cNvGrpSpPr>
            <a:grpSpLocks/>
          </p:cNvGrpSpPr>
          <p:nvPr/>
        </p:nvGrpSpPr>
        <p:grpSpPr bwMode="auto">
          <a:xfrm>
            <a:off x="2184400" y="2473325"/>
            <a:ext cx="7823200" cy="3181350"/>
            <a:chOff x="2495006" y="2341062"/>
            <a:chExt cx="7824651" cy="3180924"/>
          </a:xfrm>
        </p:grpSpPr>
        <p:sp>
          <p:nvSpPr>
            <p:cNvPr id="15" name="Freeform 14"/>
            <p:cNvSpPr/>
            <p:nvPr/>
          </p:nvSpPr>
          <p:spPr>
            <a:xfrm>
              <a:off x="2495006" y="3426634"/>
              <a:ext cx="3231899" cy="1020279"/>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a:t>
              </a:r>
            </a:p>
          </p:txBody>
        </p:sp>
        <p:sp>
          <p:nvSpPr>
            <p:cNvPr id="16" name="Freeform 15"/>
            <p:cNvSpPr/>
            <p:nvPr/>
          </p:nvSpPr>
          <p:spPr>
            <a:xfrm>
              <a:off x="6166946" y="2341062"/>
              <a:ext cx="4152711" cy="1020279"/>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Gậy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phù</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a:t>
              </a:r>
              <a:endParaRPr lang="en-US" sz="2800" dirty="0">
                <a:latin typeface="Times New Roman" panose="02020603050405020304" pitchFamily="18" charset="0"/>
                <a:cs typeface="Times New Roman" panose="02020603050405020304" pitchFamily="18" charset="0"/>
              </a:endParaRPr>
            </a:p>
          </p:txBody>
        </p:sp>
        <p:sp>
          <p:nvSpPr>
            <p:cNvPr id="17" name="Freeform 16"/>
            <p:cNvSpPr/>
            <p:nvPr/>
          </p:nvSpPr>
          <p:spPr>
            <a:xfrm>
              <a:off x="6166946" y="3426634"/>
              <a:ext cx="4152711" cy="1020279"/>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Mê</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18" name="Freeform 17"/>
            <p:cNvSpPr/>
            <p:nvPr/>
          </p:nvSpPr>
          <p:spPr>
            <a:xfrm>
              <a:off x="6166946" y="4501707"/>
              <a:ext cx="4152711" cy="1020279"/>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7780" tIns="17780" rIns="17780" bIns="17780" spcCol="1270" anchor="ctr"/>
            <a:lstStyle/>
            <a:p>
              <a:pPr algn="ctr" defTabSz="1244600" fontAlgn="auto">
                <a:lnSpc>
                  <a:spcPct val="90000"/>
                </a:lnSpc>
                <a:spcAft>
                  <a:spcPct val="35000"/>
                </a:spcAft>
                <a:defRPr/>
              </a:pPr>
              <a:r>
                <a:rPr lang="en-US" sz="2800" i="1" dirty="0" err="1">
                  <a:latin typeface="Times New Roman" panose="02020603050405020304" pitchFamily="18" charset="0"/>
                  <a:cs typeface="Times New Roman" panose="02020603050405020304" pitchFamily="18" charset="0"/>
                </a:rPr>
                <a:t>Trường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Biên</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cxnSp>
          <p:nvCxnSpPr>
            <p:cNvPr id="20" name="Straight Arrow Connector 19"/>
            <p:cNvCxnSpPr/>
            <p:nvPr/>
          </p:nvCxnSpPr>
          <p:spPr>
            <a:xfrm flipV="1">
              <a:off x="5708702" y="2912485"/>
              <a:ext cx="458873" cy="10190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726168" y="3931524"/>
              <a:ext cx="4414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726168" y="3931524"/>
              <a:ext cx="441407" cy="1084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30050"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30051"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sp>
        <p:nvSpPr>
          <p:cNvPr id="130052" name="Rectangle 1"/>
          <p:cNvSpPr>
            <a:spLocks noChangeArrowheads="1"/>
          </p:cNvSpPr>
          <p:nvPr/>
        </p:nvSpPr>
        <p:spPr bwMode="auto">
          <a:xfrm>
            <a:off x="957263" y="1463675"/>
            <a:ext cx="6096000" cy="522288"/>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I. Đọc, tìm hiểu chung</a:t>
            </a:r>
            <a:endParaRPr lang="en-US" sz="2800">
              <a:solidFill>
                <a:srgbClr val="000000"/>
              </a:solidFill>
              <a:latin typeface="Times New Roman" pitchFamily="18" charset="0"/>
              <a:cs typeface="Times New Roman" pitchFamily="18" charset="0"/>
            </a:endParaRPr>
          </a:p>
        </p:txBody>
      </p:sp>
      <p:sp>
        <p:nvSpPr>
          <p:cNvPr id="130053" name="Rectangle 2"/>
          <p:cNvSpPr>
            <a:spLocks noChangeArrowheads="1"/>
          </p:cNvSpPr>
          <p:nvPr/>
        </p:nvSpPr>
        <p:spPr bwMode="auto">
          <a:xfrm>
            <a:off x="957263" y="2000250"/>
            <a:ext cx="6096000" cy="523875"/>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2. Tìm hiểu chung</a:t>
            </a:r>
            <a:endParaRPr lang="en-US" sz="2800">
              <a:latin typeface="Times New Roman" pitchFamily="18" charset="0"/>
              <a:cs typeface="Times New Roman" pitchFamily="18" charset="0"/>
            </a:endParaRPr>
          </a:p>
        </p:txBody>
      </p:sp>
      <p:grpSp>
        <p:nvGrpSpPr>
          <p:cNvPr id="23" name="Group 22"/>
          <p:cNvGrpSpPr>
            <a:grpSpLocks/>
          </p:cNvGrpSpPr>
          <p:nvPr/>
        </p:nvGrpSpPr>
        <p:grpSpPr bwMode="auto">
          <a:xfrm>
            <a:off x="1419225" y="2620963"/>
            <a:ext cx="4198938" cy="3348037"/>
            <a:chOff x="3805950" y="2970208"/>
            <a:chExt cx="2092523" cy="3893451"/>
          </a:xfrm>
        </p:grpSpPr>
        <p:sp>
          <p:nvSpPr>
            <p:cNvPr id="25" name="Freeform 24"/>
            <p:cNvSpPr/>
            <p:nvPr/>
          </p:nvSpPr>
          <p:spPr>
            <a:xfrm>
              <a:off x="3805950" y="2970208"/>
              <a:ext cx="1327381" cy="852557"/>
            </a:xfrm>
            <a:custGeom>
              <a:avLst/>
              <a:gdLst>
                <a:gd name="connsiteX0" fmla="*/ 0 w 2202656"/>
                <a:gd name="connsiteY0" fmla="*/ 110133 h 1101328"/>
                <a:gd name="connsiteX1" fmla="*/ 110133 w 2202656"/>
                <a:gd name="connsiteY1" fmla="*/ 0 h 1101328"/>
                <a:gd name="connsiteX2" fmla="*/ 2092523 w 2202656"/>
                <a:gd name="connsiteY2" fmla="*/ 0 h 1101328"/>
                <a:gd name="connsiteX3" fmla="*/ 2202656 w 2202656"/>
                <a:gd name="connsiteY3" fmla="*/ 110133 h 1101328"/>
                <a:gd name="connsiteX4" fmla="*/ 2202656 w 2202656"/>
                <a:gd name="connsiteY4" fmla="*/ 991195 h 1101328"/>
                <a:gd name="connsiteX5" fmla="*/ 2092523 w 2202656"/>
                <a:gd name="connsiteY5" fmla="*/ 1101328 h 1101328"/>
                <a:gd name="connsiteX6" fmla="*/ 110133 w 2202656"/>
                <a:gd name="connsiteY6" fmla="*/ 1101328 h 1101328"/>
                <a:gd name="connsiteX7" fmla="*/ 0 w 2202656"/>
                <a:gd name="connsiteY7" fmla="*/ 991195 h 1101328"/>
                <a:gd name="connsiteX8" fmla="*/ 0 w 2202656"/>
                <a:gd name="connsiteY8" fmla="*/ 110133 h 110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2656" h="1101328">
                  <a:moveTo>
                    <a:pt x="0" y="110133"/>
                  </a:moveTo>
                  <a:cubicBezTo>
                    <a:pt x="0" y="49308"/>
                    <a:pt x="49308" y="0"/>
                    <a:pt x="110133" y="0"/>
                  </a:cubicBezTo>
                  <a:lnTo>
                    <a:pt x="2092523" y="0"/>
                  </a:lnTo>
                  <a:cubicBezTo>
                    <a:pt x="2153348" y="0"/>
                    <a:pt x="2202656" y="49308"/>
                    <a:pt x="2202656" y="110133"/>
                  </a:cubicBezTo>
                  <a:lnTo>
                    <a:pt x="2202656" y="991195"/>
                  </a:lnTo>
                  <a:cubicBezTo>
                    <a:pt x="2202656" y="1052020"/>
                    <a:pt x="2153348" y="1101328"/>
                    <a:pt x="2092523" y="1101328"/>
                  </a:cubicBezTo>
                  <a:lnTo>
                    <a:pt x="110133" y="1101328"/>
                  </a:lnTo>
                  <a:cubicBezTo>
                    <a:pt x="49308" y="1101328"/>
                    <a:pt x="0" y="1052020"/>
                    <a:pt x="0" y="991195"/>
                  </a:cubicBezTo>
                  <a:lnTo>
                    <a:pt x="0" y="110133"/>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98932" tIns="76707" rIns="98932" bIns="76707" spcCol="1270" anchor="ctr"/>
            <a:lstStyle/>
            <a:p>
              <a:pPr algn="ctr" defTabSz="1555750" fontAlgn="auto">
                <a:lnSpc>
                  <a:spcPct val="90000"/>
                </a:lnSpc>
                <a:spcAft>
                  <a:spcPct val="35000"/>
                </a:spcAft>
                <a:defRPr/>
              </a:pPr>
              <a:r>
                <a:rPr lang="en-US" sz="2800" b="1" dirty="0">
                  <a:latin typeface="Times New Roman" panose="02020603050405020304" pitchFamily="18" charset="0"/>
                  <a:cs typeface="Times New Roman" panose="02020603050405020304" pitchFamily="18" charset="0"/>
                </a:rPr>
                <a:t>a. </a:t>
              </a:r>
              <a:r>
                <a:rPr lang="vi-VN" sz="2800" b="1" dirty="0">
                  <a:latin typeface="Times New Roman" panose="02020603050405020304" pitchFamily="18" charset="0"/>
                  <a:cs typeface="Times New Roman" panose="02020603050405020304" pitchFamily="18" charset="0"/>
                </a:rPr>
                <a:t>Xuất xứ: </a:t>
              </a:r>
              <a:endParaRPr lang="en-US" sz="2800" dirty="0">
                <a:latin typeface="Times New Roman" panose="02020603050405020304" pitchFamily="18" charset="0"/>
                <a:cs typeface="Times New Roman" panose="02020603050405020304" pitchFamily="18" charset="0"/>
              </a:endParaRPr>
            </a:p>
          </p:txBody>
        </p:sp>
        <p:sp>
          <p:nvSpPr>
            <p:cNvPr id="27" name="Freeform 26"/>
            <p:cNvSpPr/>
            <p:nvPr/>
          </p:nvSpPr>
          <p:spPr>
            <a:xfrm>
              <a:off x="4025882" y="3823112"/>
              <a:ext cx="220724" cy="825212"/>
            </a:xfrm>
            <a:custGeom>
              <a:avLst/>
              <a:gdLst/>
              <a:ahLst/>
              <a:cxnLst/>
              <a:rect l="0" t="0" r="0" b="0"/>
              <a:pathLst>
                <a:path>
                  <a:moveTo>
                    <a:pt x="0" y="0"/>
                  </a:moveTo>
                  <a:lnTo>
                    <a:pt x="0" y="825996"/>
                  </a:lnTo>
                  <a:lnTo>
                    <a:pt x="220265" y="82599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27"/>
            <p:cNvSpPr/>
            <p:nvPr/>
          </p:nvSpPr>
          <p:spPr>
            <a:xfrm>
              <a:off x="4123191" y="4125875"/>
              <a:ext cx="1761833" cy="1100283"/>
            </a:xfrm>
            <a:custGeom>
              <a:avLst/>
              <a:gdLst>
                <a:gd name="connsiteX0" fmla="*/ 0 w 1762125"/>
                <a:gd name="connsiteY0" fmla="*/ 110133 h 1101328"/>
                <a:gd name="connsiteX1" fmla="*/ 110133 w 1762125"/>
                <a:gd name="connsiteY1" fmla="*/ 0 h 1101328"/>
                <a:gd name="connsiteX2" fmla="*/ 1651992 w 1762125"/>
                <a:gd name="connsiteY2" fmla="*/ 0 h 1101328"/>
                <a:gd name="connsiteX3" fmla="*/ 1762125 w 1762125"/>
                <a:gd name="connsiteY3" fmla="*/ 110133 h 1101328"/>
                <a:gd name="connsiteX4" fmla="*/ 1762125 w 1762125"/>
                <a:gd name="connsiteY4" fmla="*/ 991195 h 1101328"/>
                <a:gd name="connsiteX5" fmla="*/ 1651992 w 1762125"/>
                <a:gd name="connsiteY5" fmla="*/ 1101328 h 1101328"/>
                <a:gd name="connsiteX6" fmla="*/ 110133 w 1762125"/>
                <a:gd name="connsiteY6" fmla="*/ 1101328 h 1101328"/>
                <a:gd name="connsiteX7" fmla="*/ 0 w 1762125"/>
                <a:gd name="connsiteY7" fmla="*/ 991195 h 1101328"/>
                <a:gd name="connsiteX8" fmla="*/ 0 w 1762125"/>
                <a:gd name="connsiteY8" fmla="*/ 110133 h 110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2125" h="1101328">
                  <a:moveTo>
                    <a:pt x="0" y="110133"/>
                  </a:moveTo>
                  <a:cubicBezTo>
                    <a:pt x="0" y="49308"/>
                    <a:pt x="49308" y="0"/>
                    <a:pt x="110133" y="0"/>
                  </a:cubicBezTo>
                  <a:lnTo>
                    <a:pt x="1651992" y="0"/>
                  </a:lnTo>
                  <a:cubicBezTo>
                    <a:pt x="1712817" y="0"/>
                    <a:pt x="1762125" y="49308"/>
                    <a:pt x="1762125" y="110133"/>
                  </a:cubicBezTo>
                  <a:lnTo>
                    <a:pt x="1762125" y="991195"/>
                  </a:lnTo>
                  <a:cubicBezTo>
                    <a:pt x="1762125" y="1052020"/>
                    <a:pt x="1712817" y="1101328"/>
                    <a:pt x="1651992" y="1101328"/>
                  </a:cubicBezTo>
                  <a:lnTo>
                    <a:pt x="110133" y="1101328"/>
                  </a:lnTo>
                  <a:cubicBezTo>
                    <a:pt x="49308" y="1101328"/>
                    <a:pt x="0" y="1052020"/>
                    <a:pt x="0" y="991195"/>
                  </a:cubicBezTo>
                  <a:lnTo>
                    <a:pt x="0" y="11013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66547" tIns="55117" rIns="66547" bIns="55117" spcCol="1270" anchor="ctr"/>
            <a:lstStyle/>
            <a:p>
              <a:pPr algn="ctr" defTabSz="8001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Hồng</a:t>
              </a:r>
              <a:endParaRPr lang="en-US" sz="2800" dirty="0">
                <a:latin typeface="Times New Roman" panose="02020603050405020304" pitchFamily="18" charset="0"/>
                <a:cs typeface="Times New Roman" panose="02020603050405020304" pitchFamily="18" charset="0"/>
              </a:endParaRPr>
            </a:p>
          </p:txBody>
        </p:sp>
        <p:sp>
          <p:nvSpPr>
            <p:cNvPr id="29" name="Freeform 28"/>
            <p:cNvSpPr/>
            <p:nvPr/>
          </p:nvSpPr>
          <p:spPr>
            <a:xfrm>
              <a:off x="4025882" y="3823112"/>
              <a:ext cx="220724" cy="2202412"/>
            </a:xfrm>
            <a:custGeom>
              <a:avLst/>
              <a:gdLst/>
              <a:ahLst/>
              <a:cxnLst/>
              <a:rect l="0" t="0" r="0" b="0"/>
              <a:pathLst>
                <a:path>
                  <a:moveTo>
                    <a:pt x="0" y="0"/>
                  </a:moveTo>
                  <a:lnTo>
                    <a:pt x="0" y="2202656"/>
                  </a:lnTo>
                  <a:lnTo>
                    <a:pt x="220265" y="220265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4136640" y="5528920"/>
              <a:ext cx="1761833" cy="1334739"/>
            </a:xfrm>
            <a:custGeom>
              <a:avLst/>
              <a:gdLst>
                <a:gd name="connsiteX0" fmla="*/ 0 w 1762125"/>
                <a:gd name="connsiteY0" fmla="*/ 110133 h 1101328"/>
                <a:gd name="connsiteX1" fmla="*/ 110133 w 1762125"/>
                <a:gd name="connsiteY1" fmla="*/ 0 h 1101328"/>
                <a:gd name="connsiteX2" fmla="*/ 1651992 w 1762125"/>
                <a:gd name="connsiteY2" fmla="*/ 0 h 1101328"/>
                <a:gd name="connsiteX3" fmla="*/ 1762125 w 1762125"/>
                <a:gd name="connsiteY3" fmla="*/ 110133 h 1101328"/>
                <a:gd name="connsiteX4" fmla="*/ 1762125 w 1762125"/>
                <a:gd name="connsiteY4" fmla="*/ 991195 h 1101328"/>
                <a:gd name="connsiteX5" fmla="*/ 1651992 w 1762125"/>
                <a:gd name="connsiteY5" fmla="*/ 1101328 h 1101328"/>
                <a:gd name="connsiteX6" fmla="*/ 110133 w 1762125"/>
                <a:gd name="connsiteY6" fmla="*/ 1101328 h 1101328"/>
                <a:gd name="connsiteX7" fmla="*/ 0 w 1762125"/>
                <a:gd name="connsiteY7" fmla="*/ 991195 h 1101328"/>
                <a:gd name="connsiteX8" fmla="*/ 0 w 1762125"/>
                <a:gd name="connsiteY8" fmla="*/ 110133 h 110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2125" h="1101328">
                  <a:moveTo>
                    <a:pt x="0" y="110133"/>
                  </a:moveTo>
                  <a:cubicBezTo>
                    <a:pt x="0" y="49308"/>
                    <a:pt x="49308" y="0"/>
                    <a:pt x="110133" y="0"/>
                  </a:cubicBezTo>
                  <a:lnTo>
                    <a:pt x="1651992" y="0"/>
                  </a:lnTo>
                  <a:cubicBezTo>
                    <a:pt x="1712817" y="0"/>
                    <a:pt x="1762125" y="49308"/>
                    <a:pt x="1762125" y="110133"/>
                  </a:cubicBezTo>
                  <a:lnTo>
                    <a:pt x="1762125" y="991195"/>
                  </a:lnTo>
                  <a:cubicBezTo>
                    <a:pt x="1762125" y="1052020"/>
                    <a:pt x="1712817" y="1101328"/>
                    <a:pt x="1651992" y="1101328"/>
                  </a:cubicBezTo>
                  <a:lnTo>
                    <a:pt x="110133" y="1101328"/>
                  </a:lnTo>
                  <a:cubicBezTo>
                    <a:pt x="49308" y="1101328"/>
                    <a:pt x="0" y="1052020"/>
                    <a:pt x="0" y="991195"/>
                  </a:cubicBezTo>
                  <a:lnTo>
                    <a:pt x="0" y="11013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66547" tIns="55117" rIns="66547" bIns="55117" spcCol="1270" anchor="ctr"/>
            <a:lstStyle/>
            <a:p>
              <a:pPr algn="ctr" defTabSz="80010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1960, in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xanh</a:t>
              </a:r>
              <a:r>
                <a:rPr lang="en-US" sz="2800" dirty="0"/>
                <a:t>”.</a:t>
              </a:r>
            </a:p>
          </p:txBody>
        </p:sp>
      </p:grpSp>
      <p:grpSp>
        <p:nvGrpSpPr>
          <p:cNvPr id="8" name="Group 7"/>
          <p:cNvGrpSpPr>
            <a:grpSpLocks/>
          </p:cNvGrpSpPr>
          <p:nvPr/>
        </p:nvGrpSpPr>
        <p:grpSpPr bwMode="auto">
          <a:xfrm>
            <a:off x="6080125" y="2135188"/>
            <a:ext cx="4178300" cy="3833812"/>
            <a:chOff x="6664698" y="2292895"/>
            <a:chExt cx="1523710" cy="3834536"/>
          </a:xfrm>
        </p:grpSpPr>
        <p:sp>
          <p:nvSpPr>
            <p:cNvPr id="9" name="Freeform 8"/>
            <p:cNvSpPr/>
            <p:nvPr/>
          </p:nvSpPr>
          <p:spPr>
            <a:xfrm>
              <a:off x="6664698" y="2292895"/>
              <a:ext cx="965925" cy="811609"/>
            </a:xfrm>
            <a:custGeom>
              <a:avLst/>
              <a:gdLst>
                <a:gd name="connsiteX0" fmla="*/ 0 w 1623218"/>
                <a:gd name="connsiteY0" fmla="*/ 81161 h 811609"/>
                <a:gd name="connsiteX1" fmla="*/ 81161 w 1623218"/>
                <a:gd name="connsiteY1" fmla="*/ 0 h 811609"/>
                <a:gd name="connsiteX2" fmla="*/ 1542057 w 1623218"/>
                <a:gd name="connsiteY2" fmla="*/ 0 h 811609"/>
                <a:gd name="connsiteX3" fmla="*/ 1623218 w 1623218"/>
                <a:gd name="connsiteY3" fmla="*/ 81161 h 811609"/>
                <a:gd name="connsiteX4" fmla="*/ 1623218 w 1623218"/>
                <a:gd name="connsiteY4" fmla="*/ 730448 h 811609"/>
                <a:gd name="connsiteX5" fmla="*/ 1542057 w 1623218"/>
                <a:gd name="connsiteY5" fmla="*/ 811609 h 811609"/>
                <a:gd name="connsiteX6" fmla="*/ 81161 w 1623218"/>
                <a:gd name="connsiteY6" fmla="*/ 811609 h 811609"/>
                <a:gd name="connsiteX7" fmla="*/ 0 w 1623218"/>
                <a:gd name="connsiteY7" fmla="*/ 730448 h 811609"/>
                <a:gd name="connsiteX8" fmla="*/ 0 w 1623218"/>
                <a:gd name="connsiteY8" fmla="*/ 81161 h 81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3218" h="811609">
                  <a:moveTo>
                    <a:pt x="0" y="81161"/>
                  </a:moveTo>
                  <a:cubicBezTo>
                    <a:pt x="0" y="36337"/>
                    <a:pt x="36337" y="0"/>
                    <a:pt x="81161" y="0"/>
                  </a:cubicBezTo>
                  <a:lnTo>
                    <a:pt x="1542057" y="0"/>
                  </a:lnTo>
                  <a:cubicBezTo>
                    <a:pt x="1586881" y="0"/>
                    <a:pt x="1623218" y="36337"/>
                    <a:pt x="1623218" y="81161"/>
                  </a:cubicBezTo>
                  <a:lnTo>
                    <a:pt x="1623218" y="730448"/>
                  </a:lnTo>
                  <a:cubicBezTo>
                    <a:pt x="1623218" y="775272"/>
                    <a:pt x="1586881" y="811609"/>
                    <a:pt x="1542057" y="811609"/>
                  </a:cubicBezTo>
                  <a:lnTo>
                    <a:pt x="81161" y="811609"/>
                  </a:lnTo>
                  <a:cubicBezTo>
                    <a:pt x="36337" y="811609"/>
                    <a:pt x="0" y="775272"/>
                    <a:pt x="0" y="730448"/>
                  </a:cubicBezTo>
                  <a:lnTo>
                    <a:pt x="0" y="81161"/>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lIns="73301" tIns="56791" rIns="73301" bIns="56791" spcCol="1270" anchor="ctr"/>
            <a:lstStyle/>
            <a:p>
              <a:pPr algn="ctr" defTabSz="1155700" fontAlgn="auto">
                <a:lnSpc>
                  <a:spcPct val="90000"/>
                </a:lnSpc>
                <a:spcAft>
                  <a:spcPct val="35000"/>
                </a:spcAft>
                <a:defRPr/>
              </a:pPr>
              <a:r>
                <a:rPr lang="en-US" sz="2600" b="1" dirty="0">
                  <a:latin typeface="Times New Roman" panose="02020603050405020304" pitchFamily="18" charset="0"/>
                  <a:cs typeface="Times New Roman" panose="02020603050405020304" pitchFamily="18" charset="0"/>
                </a:rPr>
                <a:t>b. </a:t>
              </a:r>
              <a:r>
                <a:rPr lang="en-US" sz="2600" b="1" dirty="0" err="1">
                  <a:latin typeface="Times New Roman" panose="02020603050405020304" pitchFamily="18" charset="0"/>
                  <a:cs typeface="Times New Roman" panose="02020603050405020304" pitchFamily="18" charset="0"/>
                </a:rPr>
                <a:t>Thể</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loại</a:t>
              </a:r>
              <a:r>
                <a:rPr lang="en-US" sz="2600" b="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p>
          </p:txBody>
        </p:sp>
        <p:sp>
          <p:nvSpPr>
            <p:cNvPr id="10" name="Freeform 9"/>
            <p:cNvSpPr/>
            <p:nvPr/>
          </p:nvSpPr>
          <p:spPr>
            <a:xfrm>
              <a:off x="6826795" y="3104260"/>
              <a:ext cx="162676" cy="609715"/>
            </a:xfrm>
            <a:custGeom>
              <a:avLst/>
              <a:gdLst/>
              <a:ahLst/>
              <a:cxnLst/>
              <a:rect l="0" t="0" r="0" b="0"/>
              <a:pathLst>
                <a:path>
                  <a:moveTo>
                    <a:pt x="0" y="0"/>
                  </a:moveTo>
                  <a:lnTo>
                    <a:pt x="0" y="608707"/>
                  </a:lnTo>
                  <a:lnTo>
                    <a:pt x="162321" y="608707"/>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6882371" y="3307499"/>
              <a:ext cx="1298511" cy="811366"/>
            </a:xfrm>
            <a:custGeom>
              <a:avLst/>
              <a:gdLst>
                <a:gd name="connsiteX0" fmla="*/ 0 w 1298574"/>
                <a:gd name="connsiteY0" fmla="*/ 81161 h 811609"/>
                <a:gd name="connsiteX1" fmla="*/ 81161 w 1298574"/>
                <a:gd name="connsiteY1" fmla="*/ 0 h 811609"/>
                <a:gd name="connsiteX2" fmla="*/ 1217413 w 1298574"/>
                <a:gd name="connsiteY2" fmla="*/ 0 h 811609"/>
                <a:gd name="connsiteX3" fmla="*/ 1298574 w 1298574"/>
                <a:gd name="connsiteY3" fmla="*/ 81161 h 811609"/>
                <a:gd name="connsiteX4" fmla="*/ 1298574 w 1298574"/>
                <a:gd name="connsiteY4" fmla="*/ 730448 h 811609"/>
                <a:gd name="connsiteX5" fmla="*/ 1217413 w 1298574"/>
                <a:gd name="connsiteY5" fmla="*/ 811609 h 811609"/>
                <a:gd name="connsiteX6" fmla="*/ 81161 w 1298574"/>
                <a:gd name="connsiteY6" fmla="*/ 811609 h 811609"/>
                <a:gd name="connsiteX7" fmla="*/ 0 w 1298574"/>
                <a:gd name="connsiteY7" fmla="*/ 730448 h 811609"/>
                <a:gd name="connsiteX8" fmla="*/ 0 w 1298574"/>
                <a:gd name="connsiteY8" fmla="*/ 81161 h 81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574" h="811609">
                  <a:moveTo>
                    <a:pt x="0" y="81161"/>
                  </a:moveTo>
                  <a:cubicBezTo>
                    <a:pt x="0" y="36337"/>
                    <a:pt x="36337" y="0"/>
                    <a:pt x="81161" y="0"/>
                  </a:cubicBezTo>
                  <a:lnTo>
                    <a:pt x="1217413" y="0"/>
                  </a:lnTo>
                  <a:cubicBezTo>
                    <a:pt x="1262237" y="0"/>
                    <a:pt x="1298574" y="36337"/>
                    <a:pt x="1298574" y="81161"/>
                  </a:cubicBezTo>
                  <a:lnTo>
                    <a:pt x="1298574" y="730448"/>
                  </a:lnTo>
                  <a:cubicBezTo>
                    <a:pt x="1298574" y="775272"/>
                    <a:pt x="1262237" y="811609"/>
                    <a:pt x="1217413" y="811609"/>
                  </a:cubicBezTo>
                  <a:lnTo>
                    <a:pt x="81161" y="811609"/>
                  </a:lnTo>
                  <a:cubicBezTo>
                    <a:pt x="36337" y="811609"/>
                    <a:pt x="0" y="775272"/>
                    <a:pt x="0" y="730448"/>
                  </a:cubicBezTo>
                  <a:lnTo>
                    <a:pt x="0" y="8116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52346" tIns="42821" rIns="52346" bIns="42821"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do.</a:t>
              </a:r>
            </a:p>
          </p:txBody>
        </p:sp>
        <p:sp>
          <p:nvSpPr>
            <p:cNvPr id="12" name="Freeform 11"/>
            <p:cNvSpPr/>
            <p:nvPr/>
          </p:nvSpPr>
          <p:spPr>
            <a:xfrm>
              <a:off x="6826795" y="3104260"/>
              <a:ext cx="162676" cy="1622731"/>
            </a:xfrm>
            <a:custGeom>
              <a:avLst/>
              <a:gdLst/>
              <a:ahLst/>
              <a:cxnLst/>
              <a:rect l="0" t="0" r="0" b="0"/>
              <a:pathLst>
                <a:path>
                  <a:moveTo>
                    <a:pt x="0" y="0"/>
                  </a:moveTo>
                  <a:lnTo>
                    <a:pt x="0" y="1623218"/>
                  </a:lnTo>
                  <a:lnTo>
                    <a:pt x="162321" y="1623218"/>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6889897" y="4296698"/>
              <a:ext cx="1298511" cy="811365"/>
            </a:xfrm>
            <a:custGeom>
              <a:avLst/>
              <a:gdLst>
                <a:gd name="connsiteX0" fmla="*/ 0 w 1298574"/>
                <a:gd name="connsiteY0" fmla="*/ 81161 h 811609"/>
                <a:gd name="connsiteX1" fmla="*/ 81161 w 1298574"/>
                <a:gd name="connsiteY1" fmla="*/ 0 h 811609"/>
                <a:gd name="connsiteX2" fmla="*/ 1217413 w 1298574"/>
                <a:gd name="connsiteY2" fmla="*/ 0 h 811609"/>
                <a:gd name="connsiteX3" fmla="*/ 1298574 w 1298574"/>
                <a:gd name="connsiteY3" fmla="*/ 81161 h 811609"/>
                <a:gd name="connsiteX4" fmla="*/ 1298574 w 1298574"/>
                <a:gd name="connsiteY4" fmla="*/ 730448 h 811609"/>
                <a:gd name="connsiteX5" fmla="*/ 1217413 w 1298574"/>
                <a:gd name="connsiteY5" fmla="*/ 811609 h 811609"/>
                <a:gd name="connsiteX6" fmla="*/ 81161 w 1298574"/>
                <a:gd name="connsiteY6" fmla="*/ 811609 h 811609"/>
                <a:gd name="connsiteX7" fmla="*/ 0 w 1298574"/>
                <a:gd name="connsiteY7" fmla="*/ 730448 h 811609"/>
                <a:gd name="connsiteX8" fmla="*/ 0 w 1298574"/>
                <a:gd name="connsiteY8" fmla="*/ 81161 h 81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574" h="811609">
                  <a:moveTo>
                    <a:pt x="0" y="81161"/>
                  </a:moveTo>
                  <a:cubicBezTo>
                    <a:pt x="0" y="36337"/>
                    <a:pt x="36337" y="0"/>
                    <a:pt x="81161" y="0"/>
                  </a:cubicBezTo>
                  <a:lnTo>
                    <a:pt x="1217413" y="0"/>
                  </a:lnTo>
                  <a:cubicBezTo>
                    <a:pt x="1262237" y="0"/>
                    <a:pt x="1298574" y="36337"/>
                    <a:pt x="1298574" y="81161"/>
                  </a:cubicBezTo>
                  <a:lnTo>
                    <a:pt x="1298574" y="730448"/>
                  </a:lnTo>
                  <a:cubicBezTo>
                    <a:pt x="1298574" y="775272"/>
                    <a:pt x="1262237" y="811609"/>
                    <a:pt x="1217413" y="811609"/>
                  </a:cubicBezTo>
                  <a:lnTo>
                    <a:pt x="81161" y="811609"/>
                  </a:lnTo>
                  <a:cubicBezTo>
                    <a:pt x="36337" y="811609"/>
                    <a:pt x="0" y="775272"/>
                    <a:pt x="0" y="730448"/>
                  </a:cubicBezTo>
                  <a:lnTo>
                    <a:pt x="0" y="8116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52346" tIns="42821" rIns="52346" bIns="42821"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a:t>
              </a:r>
            </a:p>
          </p:txBody>
        </p:sp>
        <p:sp>
          <p:nvSpPr>
            <p:cNvPr id="14" name="Freeform 13"/>
            <p:cNvSpPr/>
            <p:nvPr/>
          </p:nvSpPr>
          <p:spPr>
            <a:xfrm>
              <a:off x="6826795" y="3104260"/>
              <a:ext cx="162676" cy="2637336"/>
            </a:xfrm>
            <a:custGeom>
              <a:avLst/>
              <a:gdLst/>
              <a:ahLst/>
              <a:cxnLst/>
              <a:rect l="0" t="0" r="0" b="0"/>
              <a:pathLst>
                <a:path>
                  <a:moveTo>
                    <a:pt x="0" y="0"/>
                  </a:moveTo>
                  <a:lnTo>
                    <a:pt x="0" y="2637730"/>
                  </a:lnTo>
                  <a:lnTo>
                    <a:pt x="162321" y="2637730"/>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6882371" y="5316066"/>
              <a:ext cx="1298511" cy="811365"/>
            </a:xfrm>
            <a:custGeom>
              <a:avLst/>
              <a:gdLst>
                <a:gd name="connsiteX0" fmla="*/ 0 w 1298574"/>
                <a:gd name="connsiteY0" fmla="*/ 81161 h 811609"/>
                <a:gd name="connsiteX1" fmla="*/ 81161 w 1298574"/>
                <a:gd name="connsiteY1" fmla="*/ 0 h 811609"/>
                <a:gd name="connsiteX2" fmla="*/ 1217413 w 1298574"/>
                <a:gd name="connsiteY2" fmla="*/ 0 h 811609"/>
                <a:gd name="connsiteX3" fmla="*/ 1298574 w 1298574"/>
                <a:gd name="connsiteY3" fmla="*/ 81161 h 811609"/>
                <a:gd name="connsiteX4" fmla="*/ 1298574 w 1298574"/>
                <a:gd name="connsiteY4" fmla="*/ 730448 h 811609"/>
                <a:gd name="connsiteX5" fmla="*/ 1217413 w 1298574"/>
                <a:gd name="connsiteY5" fmla="*/ 811609 h 811609"/>
                <a:gd name="connsiteX6" fmla="*/ 81161 w 1298574"/>
                <a:gd name="connsiteY6" fmla="*/ 811609 h 811609"/>
                <a:gd name="connsiteX7" fmla="*/ 0 w 1298574"/>
                <a:gd name="connsiteY7" fmla="*/ 730448 h 811609"/>
                <a:gd name="connsiteX8" fmla="*/ 0 w 1298574"/>
                <a:gd name="connsiteY8" fmla="*/ 81161 h 81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574" h="811609">
                  <a:moveTo>
                    <a:pt x="0" y="81161"/>
                  </a:moveTo>
                  <a:cubicBezTo>
                    <a:pt x="0" y="36337"/>
                    <a:pt x="36337" y="0"/>
                    <a:pt x="81161" y="0"/>
                  </a:cubicBezTo>
                  <a:lnTo>
                    <a:pt x="1217413" y="0"/>
                  </a:lnTo>
                  <a:cubicBezTo>
                    <a:pt x="1262237" y="0"/>
                    <a:pt x="1298574" y="36337"/>
                    <a:pt x="1298574" y="81161"/>
                  </a:cubicBezTo>
                  <a:lnTo>
                    <a:pt x="1298574" y="730448"/>
                  </a:lnTo>
                  <a:cubicBezTo>
                    <a:pt x="1298574" y="775272"/>
                    <a:pt x="1262237" y="811609"/>
                    <a:pt x="1217413" y="811609"/>
                  </a:cubicBezTo>
                  <a:lnTo>
                    <a:pt x="81161" y="811609"/>
                  </a:lnTo>
                  <a:cubicBezTo>
                    <a:pt x="36337" y="811609"/>
                    <a:pt x="0" y="775272"/>
                    <a:pt x="0" y="730448"/>
                  </a:cubicBezTo>
                  <a:lnTo>
                    <a:pt x="0" y="8116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52346" tIns="42821" rIns="52346" bIns="42821" spcCol="1270" anchor="ctr"/>
            <a:lstStyle/>
            <a:p>
              <a:pPr algn="ctr" defTabSz="666750" fontAlgn="auto">
                <a:lnSpc>
                  <a:spcPct val="90000"/>
                </a:lnSpc>
                <a:spcAft>
                  <a:spcPct val="35000"/>
                </a:spcAft>
                <a:defRPr/>
              </a:pP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“ta” </a:t>
              </a:r>
            </a:p>
          </p:txBody>
        </p:sp>
      </p:grpSp>
      <p:sp>
        <p:nvSpPr>
          <p:cNvPr id="31" name="Cloud Callout 30"/>
          <p:cNvSpPr/>
          <p:nvPr/>
        </p:nvSpPr>
        <p:spPr>
          <a:xfrm>
            <a:off x="6283325" y="519357"/>
            <a:ext cx="5908675" cy="2427287"/>
          </a:xfrm>
          <a:prstGeom prst="cloudCallout">
            <a:avLst/>
          </a:prstGeom>
        </p:spPr>
        <p:style>
          <a:lnRef idx="2">
            <a:schemeClr val="accent6"/>
          </a:lnRef>
          <a:fillRef idx="1">
            <a:schemeClr val="lt1"/>
          </a:fillRef>
          <a:effectRef idx="0">
            <a:schemeClr val="accent6"/>
          </a:effectRef>
          <a:fontRef idx="minor">
            <a:schemeClr val="dk1"/>
          </a:fontRef>
        </p:style>
        <p:txBody>
          <a:bodyPr anchor="ctr"/>
          <a:lstStyle/>
          <a:p>
            <a:pPr>
              <a:tabLst>
                <a:tab pos="1385888" algn="l"/>
              </a:tabLst>
            </a:pPr>
            <a:r>
              <a:rPr lang="en-US" sz="2000" dirty="0" err="1">
                <a:solidFill>
                  <a:srgbClr val="000000"/>
                </a:solidFill>
                <a:latin typeface="Times New Roman" pitchFamily="18" charset="0"/>
                <a:cs typeface="Times New Roman" pitchFamily="18" charset="0"/>
              </a:rPr>
              <a:t>Nêu</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rõ</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xuất</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xứ</a:t>
            </a:r>
            <a:r>
              <a:rPr lang="en-US" sz="2000" dirty="0">
                <a:solidFill>
                  <a:srgbClr val="000000"/>
                </a:solidFill>
                <a:latin typeface="Times New Roman" pitchFamily="18" charset="0"/>
                <a:cs typeface="Times New Roman" pitchFamily="18" charset="0"/>
              </a:rPr>
              <a:t> VB, </a:t>
            </a:r>
            <a:r>
              <a:rPr lang="en-US" sz="2000" dirty="0" err="1">
                <a:solidFill>
                  <a:srgbClr val="000000"/>
                </a:solidFill>
                <a:latin typeface="Times New Roman" pitchFamily="18" charset="0"/>
                <a:cs typeface="Times New Roman" pitchFamily="18" charset="0"/>
              </a:rPr>
              <a:t>thể</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loại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phương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thức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biểu</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đạt</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bố</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cục</a:t>
            </a:r>
            <a:r>
              <a:rPr lang="en-US" sz="2000" dirty="0">
                <a:solidFill>
                  <a:srgbClr val="000000"/>
                </a:solidFill>
                <a:latin typeface="Times New Roman" pitchFamily="18" charset="0"/>
                <a:cs typeface="Times New Roman" pitchFamily="18" charset="0"/>
              </a:rPr>
              <a:t> VB?</a:t>
            </a:r>
          </a:p>
          <a:p>
            <a:pPr>
              <a:tabLst>
                <a:tab pos="1385888" algn="l"/>
              </a:tabLst>
            </a:pPr>
            <a:r>
              <a:rPr lang="en-US" sz="2000" dirty="0" err="1">
                <a:solidFill>
                  <a:srgbClr val="000000"/>
                </a:solidFill>
                <a:latin typeface="Times New Roman" pitchFamily="18" charset="0"/>
                <a:cs typeface="Times New Roman" pitchFamily="18" charset="0"/>
              </a:rPr>
              <a:t>Chủ</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thể</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trữ</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tình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trong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bài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thơ</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là</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ai</a:t>
            </a:r>
            <a:r>
              <a:rPr lang="en-US" sz="2000" dirty="0">
                <a:solidFill>
                  <a:srgbClr val="000000"/>
                </a:solidFill>
                <a:latin typeface="Times New Roman" pitchFamily="18" charset="0"/>
                <a:cs typeface="Times New Roman" pitchFamily="18" charset="0"/>
              </a:rPr>
              <a:t>?</a:t>
            </a:r>
          </a:p>
          <a:p>
            <a:pPr>
              <a:tabLst>
                <a:tab pos="1385888" algn="l"/>
              </a:tabLst>
            </a:pPr>
            <a:r>
              <a:rPr lang="en-US" sz="2000" dirty="0">
                <a:solidFill>
                  <a:srgbClr val="000000"/>
                </a:solidFill>
                <a:latin typeface="Times New Roman" pitchFamily="18" charset="0"/>
                <a:cs typeface="Times New Roman" pitchFamily="18" charset="0"/>
              </a:rPr>
              <a:t>Theo </a:t>
            </a:r>
            <a:r>
              <a:rPr lang="en-US" sz="2000" dirty="0" err="1">
                <a:solidFill>
                  <a:srgbClr val="000000"/>
                </a:solidFill>
                <a:latin typeface="Times New Roman" pitchFamily="18" charset="0"/>
                <a:cs typeface="Times New Roman" pitchFamily="18" charset="0"/>
              </a:rPr>
              <a:t>em</a:t>
            </a:r>
            <a:r>
              <a:rPr lang="en-US" sz="2000" dirty="0">
                <a:solidFill>
                  <a:srgbClr val="000000"/>
                </a:solidFill>
                <a:latin typeface="Times New Roman" pitchFamily="18" charset="0"/>
                <a:cs typeface="Times New Roman" pitchFamily="18" charset="0"/>
              </a:rPr>
              <a:t>, VB </a:t>
            </a:r>
            <a:r>
              <a:rPr lang="en-US" sz="2000" dirty="0" err="1">
                <a:solidFill>
                  <a:srgbClr val="000000"/>
                </a:solidFill>
                <a:latin typeface="Times New Roman" pitchFamily="18" charset="0"/>
                <a:cs typeface="Times New Roman" pitchFamily="18" charset="0"/>
              </a:rPr>
              <a:t>có</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thể</a:t>
            </a:r>
            <a:r>
              <a:rPr lang="en-US" sz="2000" dirty="0">
                <a:solidFill>
                  <a:srgbClr val="000000"/>
                </a:solidFill>
                <a:latin typeface="Times New Roman" pitchFamily="18" charset="0"/>
                <a:cs typeface="Times New Roman" pitchFamily="18" charset="0"/>
              </a:rPr>
              <a:t> chia </a:t>
            </a:r>
            <a:r>
              <a:rPr lang="en-US" sz="2000" dirty="0" err="1">
                <a:solidFill>
                  <a:srgbClr val="000000"/>
                </a:solidFill>
                <a:latin typeface="Times New Roman" pitchFamily="18" charset="0"/>
                <a:cs typeface="Times New Roman" pitchFamily="18" charset="0"/>
              </a:rPr>
              <a:t>thành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mấy</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phần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nêu</a:t>
            </a:r>
            <a:r>
              <a:rPr lang="en-US" sz="2000" dirty="0">
                <a:solidFill>
                  <a:srgbClr val="000000"/>
                </a:solidFill>
                <a:latin typeface="Times New Roman" pitchFamily="18" charset="0"/>
                <a:cs typeface="Times New Roman" pitchFamily="18" charset="0"/>
              </a:rPr>
              <a:t> ý </a:t>
            </a:r>
            <a:r>
              <a:rPr lang="en-US" sz="2000" dirty="0" err="1">
                <a:solidFill>
                  <a:srgbClr val="000000"/>
                </a:solidFill>
                <a:latin typeface="Times New Roman" pitchFamily="18" charset="0"/>
                <a:cs typeface="Times New Roman" pitchFamily="18" charset="0"/>
              </a:rPr>
              <a:t>chính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của</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từng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phần</a:t>
            </a:r>
            <a:r>
              <a:rPr lang="en-US" sz="2000" dirty="0">
                <a:solidFill>
                  <a:srgbClr val="00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1"/>
                                        </p:tgtEl>
                                        <p:attrNameLst>
                                          <p:attrName>ppt_w</p:attrName>
                                        </p:attrNameLst>
                                      </p:cBhvr>
                                      <p:tavLst>
                                        <p:tav tm="0">
                                          <p:val>
                                            <p:strVal val="ppt_w"/>
                                          </p:val>
                                        </p:tav>
                                        <p:tav tm="100000">
                                          <p:val>
                                            <p:fltVal val="0"/>
                                          </p:val>
                                        </p:tav>
                                      </p:tavLst>
                                    </p:anim>
                                    <p:anim calcmode="lin" valueType="num">
                                      <p:cBhvr>
                                        <p:cTn id="7" dur="500"/>
                                        <p:tgtEl>
                                          <p:spTgt spid="31"/>
                                        </p:tgtEl>
                                        <p:attrNameLst>
                                          <p:attrName>ppt_h</p:attrName>
                                        </p:attrNameLst>
                                      </p:cBhvr>
                                      <p:tavLst>
                                        <p:tav tm="0">
                                          <p:val>
                                            <p:strVal val="ppt_h"/>
                                          </p:val>
                                        </p:tav>
                                        <p:tav tm="100000">
                                          <p:val>
                                            <p:fltVal val="0"/>
                                          </p:val>
                                        </p:tav>
                                      </p:tavLst>
                                    </p:anim>
                                    <p:animEffect transition="out" filter="fade">
                                      <p:cBhvr>
                                        <p:cTn id="8" dur="500"/>
                                        <p:tgtEl>
                                          <p:spTgt spid="31"/>
                                        </p:tgtEl>
                                      </p:cBhvr>
                                    </p:animEffect>
                                    <p:set>
                                      <p:cBhvr>
                                        <p:cTn id="9" dur="1" fill="hold">
                                          <p:stCondLst>
                                            <p:cond delay="499"/>
                                          </p:stCondLst>
                                        </p:cTn>
                                        <p:tgtEl>
                                          <p:spTgt spid="3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31074"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31075"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sp>
        <p:nvSpPr>
          <p:cNvPr id="131076" name="Rectangle 1"/>
          <p:cNvSpPr>
            <a:spLocks noChangeArrowheads="1"/>
          </p:cNvSpPr>
          <p:nvPr/>
        </p:nvSpPr>
        <p:spPr bwMode="auto">
          <a:xfrm>
            <a:off x="957263" y="1463675"/>
            <a:ext cx="6096000" cy="522288"/>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I. Đọc, tìm hiểu chung</a:t>
            </a:r>
            <a:endParaRPr lang="en-US" sz="2800">
              <a:solidFill>
                <a:srgbClr val="000000"/>
              </a:solidFill>
              <a:latin typeface="Times New Roman" pitchFamily="18" charset="0"/>
              <a:cs typeface="Times New Roman" pitchFamily="18" charset="0"/>
            </a:endParaRPr>
          </a:p>
        </p:txBody>
      </p:sp>
      <p:sp>
        <p:nvSpPr>
          <p:cNvPr id="131077" name="Rectangle 2"/>
          <p:cNvSpPr>
            <a:spLocks noChangeArrowheads="1"/>
          </p:cNvSpPr>
          <p:nvPr/>
        </p:nvSpPr>
        <p:spPr bwMode="auto">
          <a:xfrm>
            <a:off x="957263" y="2000250"/>
            <a:ext cx="6096000" cy="523875"/>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2. Tìm hiểu chung</a:t>
            </a:r>
            <a:endParaRPr lang="en-US" sz="2800">
              <a:solidFill>
                <a:srgbClr val="000000"/>
              </a:solidFill>
              <a:latin typeface="Times New Roman" pitchFamily="18" charset="0"/>
              <a:cs typeface="Times New Roman" pitchFamily="18" charset="0"/>
            </a:endParaRPr>
          </a:p>
        </p:txBody>
      </p:sp>
      <p:sp>
        <p:nvSpPr>
          <p:cNvPr id="7" name="Rectangle 6"/>
          <p:cNvSpPr>
            <a:spLocks noChangeArrowheads="1"/>
          </p:cNvSpPr>
          <p:nvPr/>
        </p:nvSpPr>
        <p:spPr bwMode="auto">
          <a:xfrm>
            <a:off x="957263" y="2538413"/>
            <a:ext cx="1549400" cy="522287"/>
          </a:xfrm>
          <a:prstGeom prst="rect">
            <a:avLst/>
          </a:prstGeom>
          <a:noFill/>
          <a:ln w="9525">
            <a:noFill/>
            <a:miter lim="800000"/>
            <a:headEnd/>
            <a:tailEnd/>
          </a:ln>
        </p:spPr>
        <p:txBody>
          <a:bodyPr wrap="none">
            <a:spAutoFit/>
          </a:bodyPr>
          <a:lstStyle/>
          <a:p>
            <a:pPr>
              <a:spcAft>
                <a:spcPts val="1200"/>
              </a:spcAft>
            </a:pPr>
            <a:r>
              <a:rPr lang="en-US" sz="2800" b="1">
                <a:latin typeface="Times New Roman" pitchFamily="18" charset="0"/>
                <a:cs typeface="Calibri" pitchFamily="34" charset="0"/>
              </a:rPr>
              <a:t>c</a:t>
            </a:r>
            <a:r>
              <a:rPr lang="vi-VN" sz="2800" b="1">
                <a:latin typeface="Times New Roman" pitchFamily="18" charset="0"/>
                <a:cs typeface="Calibri" pitchFamily="34" charset="0"/>
              </a:rPr>
              <a:t>. Bố cục</a:t>
            </a:r>
            <a:endParaRPr lang="en-US" sz="2800">
              <a:latin typeface="Times New Roman" pitchFamily="18" charset="0"/>
              <a:cs typeface="Calibri" pitchFamily="34" charset="0"/>
            </a:endParaRPr>
          </a:p>
        </p:txBody>
      </p:sp>
      <p:grpSp>
        <p:nvGrpSpPr>
          <p:cNvPr id="16" name="Group 15"/>
          <p:cNvGrpSpPr>
            <a:grpSpLocks/>
          </p:cNvGrpSpPr>
          <p:nvPr/>
        </p:nvGrpSpPr>
        <p:grpSpPr bwMode="auto">
          <a:xfrm>
            <a:off x="957263" y="3105150"/>
            <a:ext cx="9721850" cy="2713038"/>
            <a:chOff x="2035802" y="2997280"/>
            <a:chExt cx="8120395" cy="863438"/>
          </a:xfrm>
        </p:grpSpPr>
        <p:sp>
          <p:nvSpPr>
            <p:cNvPr id="17" name="Chevron 16"/>
            <p:cNvSpPr/>
            <p:nvPr/>
          </p:nvSpPr>
          <p:spPr>
            <a:xfrm>
              <a:off x="2035802" y="2997280"/>
              <a:ext cx="1790094" cy="69064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2513160" y="3170069"/>
              <a:ext cx="1687992" cy="6906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 </a:t>
              </a:r>
              <a:r>
                <a:rPr lang="en-US" sz="2000" i="1" dirty="0" err="1">
                  <a:latin typeface="Times New Roman" panose="02020603050405020304" pitchFamily="18" charset="0"/>
                  <a:cs typeface="Times New Roman" panose="02020603050405020304" pitchFamily="18" charset="0"/>
                </a:rPr>
                <a:t>hai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ngàn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cây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số</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mênh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mông</a:t>
              </a:r>
              <a:r>
                <a:rPr lang="en-US" sz="2000"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cậu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a:t>
              </a:r>
            </a:p>
          </p:txBody>
        </p:sp>
        <p:sp>
          <p:nvSpPr>
            <p:cNvPr id="19" name="Chevron 18"/>
            <p:cNvSpPr/>
            <p:nvPr/>
          </p:nvSpPr>
          <p:spPr>
            <a:xfrm>
              <a:off x="4079160" y="2997280"/>
              <a:ext cx="1790094" cy="69064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4556519" y="3170069"/>
              <a:ext cx="1511635" cy="6906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Suối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dội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lòng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dừa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trĩu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quả</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Vẻ</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đẹp</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trù</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a:t>
              </a:r>
            </a:p>
          </p:txBody>
        </p:sp>
        <p:sp>
          <p:nvSpPr>
            <p:cNvPr id="22" name="Chevron 21"/>
            <p:cNvSpPr/>
            <p:nvPr/>
          </p:nvSpPr>
          <p:spPr>
            <a:xfrm>
              <a:off x="6123845" y="2997280"/>
              <a:ext cx="1790094" cy="69064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6346612" y="3170069"/>
              <a:ext cx="1922693" cy="6906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cs typeface="Times New Roman" panose="02020603050405020304" pitchFamily="18" charset="0"/>
                </a:rPr>
                <a:t> 3: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không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bao</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giờ</a:t>
              </a:r>
              <a:r>
                <a:rPr lang="en-US" sz="2000" i="1" dirty="0">
                  <a:latin typeface="Times New Roman" panose="02020603050405020304" pitchFamily="18" charset="0"/>
                  <a:cs typeface="Times New Roman" panose="02020603050405020304" pitchFamily="18" charset="0"/>
                </a:rPr>
                <a:t> chia </a:t>
              </a:r>
              <a:r>
                <a:rPr lang="en-US" sz="2000" i="1" dirty="0" err="1">
                  <a:latin typeface="Times New Roman" panose="02020603050405020304" pitchFamily="18" charset="0"/>
                  <a:cs typeface="Times New Roman" panose="02020603050405020304" pitchFamily="18" charset="0"/>
                </a:rPr>
                <a:t>cắt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gắn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dòng</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sông</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Nam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a:t>
              </a:r>
            </a:p>
          </p:txBody>
        </p:sp>
        <p:sp>
          <p:nvSpPr>
            <p:cNvPr id="26" name="Chevron 25"/>
            <p:cNvSpPr/>
            <p:nvPr/>
          </p:nvSpPr>
          <p:spPr>
            <a:xfrm>
              <a:off x="8167204" y="2997280"/>
              <a:ext cx="1790094" cy="69064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31"/>
            <p:cNvSpPr/>
            <p:nvPr/>
          </p:nvSpPr>
          <p:spPr>
            <a:xfrm>
              <a:off x="8644562" y="3170069"/>
              <a:ext cx="1511635" cy="690649"/>
            </a:xfrm>
            <a:custGeom>
              <a:avLst/>
              <a:gdLst>
                <a:gd name="connsiteX0" fmla="*/ 0 w 1511141"/>
                <a:gd name="connsiteY0" fmla="*/ 69075 h 690750"/>
                <a:gd name="connsiteX1" fmla="*/ 69075 w 1511141"/>
                <a:gd name="connsiteY1" fmla="*/ 0 h 690750"/>
                <a:gd name="connsiteX2" fmla="*/ 1442066 w 1511141"/>
                <a:gd name="connsiteY2" fmla="*/ 0 h 690750"/>
                <a:gd name="connsiteX3" fmla="*/ 1511141 w 1511141"/>
                <a:gd name="connsiteY3" fmla="*/ 69075 h 690750"/>
                <a:gd name="connsiteX4" fmla="*/ 1511141 w 1511141"/>
                <a:gd name="connsiteY4" fmla="*/ 621675 h 690750"/>
                <a:gd name="connsiteX5" fmla="*/ 1442066 w 1511141"/>
                <a:gd name="connsiteY5" fmla="*/ 690750 h 690750"/>
                <a:gd name="connsiteX6" fmla="*/ 69075 w 1511141"/>
                <a:gd name="connsiteY6" fmla="*/ 690750 h 690750"/>
                <a:gd name="connsiteX7" fmla="*/ 0 w 1511141"/>
                <a:gd name="connsiteY7" fmla="*/ 621675 h 690750"/>
                <a:gd name="connsiteX8" fmla="*/ 0 w 1511141"/>
                <a:gd name="connsiteY8" fmla="*/ 69075 h 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141" h="690750">
                  <a:moveTo>
                    <a:pt x="0" y="69075"/>
                  </a:moveTo>
                  <a:cubicBezTo>
                    <a:pt x="0" y="30926"/>
                    <a:pt x="30926" y="0"/>
                    <a:pt x="69075" y="0"/>
                  </a:cubicBezTo>
                  <a:lnTo>
                    <a:pt x="1442066" y="0"/>
                  </a:lnTo>
                  <a:cubicBezTo>
                    <a:pt x="1480215" y="0"/>
                    <a:pt x="1511141" y="30926"/>
                    <a:pt x="1511141" y="69075"/>
                  </a:cubicBezTo>
                  <a:lnTo>
                    <a:pt x="1511141" y="621675"/>
                  </a:lnTo>
                  <a:cubicBezTo>
                    <a:pt x="1511141" y="659824"/>
                    <a:pt x="1480215" y="690750"/>
                    <a:pt x="1442066" y="690750"/>
                  </a:cubicBezTo>
                  <a:lnTo>
                    <a:pt x="69075" y="690750"/>
                  </a:lnTo>
                  <a:cubicBezTo>
                    <a:pt x="30926" y="690750"/>
                    <a:pt x="0" y="659824"/>
                    <a:pt x="0" y="621675"/>
                  </a:cubicBezTo>
                  <a:lnTo>
                    <a:pt x="0" y="6907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77127" tIns="77127" rIns="77127" bIns="77127" spcCol="1270" anchor="ctr"/>
            <a:lstStyle/>
            <a:p>
              <a:pPr algn="ctr" defTabSz="355600" fontAlgn="auto">
                <a:lnSpc>
                  <a:spcPct val="90000"/>
                </a:lnSpc>
                <a:spcAft>
                  <a:spcPct val="35000"/>
                </a:spcAft>
                <a:defRPr/>
              </a:pPr>
              <a:r>
                <a:rPr lang="vi-VN" sz="2400" dirty="0">
                  <a:latin typeface="Times New Roman" panose="02020603050405020304" pitchFamily="18" charset="0"/>
                  <a:cs typeface="Times New Roman" panose="02020603050405020304" pitchFamily="18" charset="0"/>
                </a:rPr>
                <a:t>Phần </a:t>
              </a:r>
              <a:r>
                <a:rPr lang="en-US" sz="2400" dirty="0">
                  <a:latin typeface="Times New Roman" panose="02020603050405020304" pitchFamily="18" charset="0"/>
                  <a:cs typeface="Times New Roman" panose="02020603050405020304" pitchFamily="18" charset="0"/>
                </a:rPr>
                <a:t>4</a:t>
              </a:r>
              <a:r>
                <a:rPr lang="vi-VN" sz="2400" dirty="0">
                  <a:latin typeface="Times New Roman" panose="02020603050405020304" pitchFamily="18" charset="0"/>
                  <a:cs typeface="Times New Roman" panose="02020603050405020304" pitchFamily="18" charset="0"/>
                </a:rPr>
                <a:t>:  Còn lại: </a:t>
              </a:r>
              <a:r>
                <a:rPr lang="en-US" sz="2400" dirty="0" err="1">
                  <a:latin typeface="Times New Roman" panose="02020603050405020304" pitchFamily="18" charset="0"/>
                  <a:cs typeface="Times New Roman" panose="02020603050405020304" pitchFamily="18" charset="0"/>
                </a:rPr>
                <a:t>Suy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ngẫm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7"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32098" name="Rectangle 4"/>
          <p:cNvSpPr>
            <a:spLocks noChangeArrowheads="1"/>
          </p:cNvSpPr>
          <p:nvPr/>
        </p:nvSpPr>
        <p:spPr bwMode="auto">
          <a:xfrm>
            <a:off x="3048000" y="-14288"/>
            <a:ext cx="6096000" cy="1014413"/>
          </a:xfrm>
          <a:prstGeom prst="rect">
            <a:avLst/>
          </a:prstGeom>
          <a:noFill/>
          <a:ln w="9525">
            <a:noFill/>
            <a:miter lim="800000"/>
            <a:headEnd/>
            <a:tailEnd/>
          </a:ln>
        </p:spPr>
        <p:txBody>
          <a:bodyPr>
            <a:spAutoFit/>
          </a:bodyPr>
          <a:lstStyle/>
          <a:p>
            <a:pPr algn="ctr">
              <a:lnSpc>
                <a:spcPct val="107000"/>
              </a:lnSpc>
              <a:tabLst>
                <a:tab pos="1385888" algn="l"/>
              </a:tabLst>
            </a:pPr>
            <a:r>
              <a:rPr lang="en-US" sz="2800" b="1" i="1">
                <a:solidFill>
                  <a:srgbClr val="FF0000"/>
                </a:solidFill>
                <a:latin typeface="Times New Roman" pitchFamily="18" charset="0"/>
                <a:cs typeface="Times New Roman" pitchFamily="18" charset="0"/>
              </a:rPr>
              <a:t>Cửu Long Giang ta  ơi!</a:t>
            </a:r>
            <a:endParaRPr lang="en-US" sz="2800">
              <a:solidFill>
                <a:srgbClr val="000000"/>
              </a:solidFill>
              <a:latin typeface="Times New Roman" pitchFamily="18" charset="0"/>
              <a:cs typeface="Times New Roman" pitchFamily="18" charset="0"/>
            </a:endParaRPr>
          </a:p>
          <a:p>
            <a:pPr algn="ctr">
              <a:lnSpc>
                <a:spcPct val="107000"/>
              </a:lnSpc>
              <a:tabLst>
                <a:tab pos="1385888" algn="l"/>
              </a:tabLst>
            </a:pPr>
            <a:r>
              <a:rPr lang="en-US" sz="2800">
                <a:solidFill>
                  <a:srgbClr val="0D0D0D"/>
                </a:solidFill>
                <a:latin typeface="Times New Roman" pitchFamily="18" charset="0"/>
                <a:ea typeface="MS Mincho" pitchFamily="49" charset="-128"/>
              </a:rPr>
              <a:t>             </a:t>
            </a:r>
            <a:r>
              <a:rPr lang="en-US" sz="2800">
                <a:solidFill>
                  <a:srgbClr val="385723"/>
                </a:solidFill>
                <a:latin typeface="Times New Roman" pitchFamily="18" charset="0"/>
                <a:ea typeface="MS Mincho" pitchFamily="49" charset="-128"/>
              </a:rPr>
              <a:t>(Nguyên Hồng)</a:t>
            </a:r>
            <a:r>
              <a:rPr lang="en-US" sz="1400" b="1">
                <a:solidFill>
                  <a:srgbClr val="000000"/>
                </a:solidFill>
                <a:latin typeface="Times New Roman" pitchFamily="18" charset="0"/>
                <a:cs typeface="Times New Roman" pitchFamily="18" charset="0"/>
              </a:rPr>
              <a:t> </a:t>
            </a:r>
            <a:endParaRPr lang="en-US" sz="1200">
              <a:solidFill>
                <a:srgbClr val="000000"/>
              </a:solidFill>
              <a:latin typeface="Times New Roman" pitchFamily="18" charset="0"/>
              <a:cs typeface="Times New Roman" pitchFamily="18" charset="0"/>
            </a:endParaRPr>
          </a:p>
        </p:txBody>
      </p:sp>
      <p:sp>
        <p:nvSpPr>
          <p:cNvPr id="132099" name="Rectangle 5"/>
          <p:cNvSpPr>
            <a:spLocks noChangeArrowheads="1"/>
          </p:cNvSpPr>
          <p:nvPr/>
        </p:nvSpPr>
        <p:spPr bwMode="auto">
          <a:xfrm>
            <a:off x="3771900" y="987425"/>
            <a:ext cx="4648200" cy="461963"/>
          </a:xfrm>
          <a:prstGeom prst="rect">
            <a:avLst/>
          </a:prstGeom>
          <a:noFill/>
          <a:ln w="9525">
            <a:noFill/>
            <a:miter lim="800000"/>
            <a:headEnd/>
            <a:tailEnd/>
          </a:ln>
        </p:spPr>
        <p:txBody>
          <a:bodyPr wrap="none">
            <a:spAutoFit/>
          </a:bodyPr>
          <a:lstStyle/>
          <a:p>
            <a:pPr algn="ctr">
              <a:lnSpc>
                <a:spcPct val="107000"/>
              </a:lnSpc>
              <a:tabLst>
                <a:tab pos="1385888" algn="l"/>
              </a:tabLst>
            </a:pPr>
            <a:r>
              <a:rPr lang="en-US" sz="2400" b="1">
                <a:solidFill>
                  <a:srgbClr val="002060"/>
                </a:solidFill>
                <a:latin typeface="Times New Roman" pitchFamily="18" charset="0"/>
                <a:cs typeface="Times New Roman" pitchFamily="18" charset="0"/>
              </a:rPr>
              <a:t>HOẠT ĐỘNG 2: ĐỌC VĂN BẢN</a:t>
            </a:r>
            <a:endParaRPr lang="en-US" sz="2400">
              <a:solidFill>
                <a:srgbClr val="002060"/>
              </a:solidFill>
              <a:latin typeface="Times New Roman" pitchFamily="18" charset="0"/>
              <a:cs typeface="Times New Roman" pitchFamily="18" charset="0"/>
            </a:endParaRPr>
          </a:p>
        </p:txBody>
      </p:sp>
      <p:sp>
        <p:nvSpPr>
          <p:cNvPr id="132100" name="Rectangle 1"/>
          <p:cNvSpPr>
            <a:spLocks noChangeArrowheads="1"/>
          </p:cNvSpPr>
          <p:nvPr/>
        </p:nvSpPr>
        <p:spPr bwMode="auto">
          <a:xfrm>
            <a:off x="957263" y="1463675"/>
            <a:ext cx="6096000" cy="522288"/>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I. Đọc, tìm hiểu chung</a:t>
            </a:r>
            <a:endParaRPr lang="en-US" sz="2800">
              <a:solidFill>
                <a:srgbClr val="000000"/>
              </a:solidFill>
              <a:latin typeface="Times New Roman" pitchFamily="18" charset="0"/>
              <a:cs typeface="Times New Roman" pitchFamily="18" charset="0"/>
            </a:endParaRPr>
          </a:p>
        </p:txBody>
      </p:sp>
      <p:sp>
        <p:nvSpPr>
          <p:cNvPr id="132101" name="Rectangle 2"/>
          <p:cNvSpPr>
            <a:spLocks noChangeArrowheads="1"/>
          </p:cNvSpPr>
          <p:nvPr/>
        </p:nvSpPr>
        <p:spPr bwMode="auto">
          <a:xfrm>
            <a:off x="957263" y="2000250"/>
            <a:ext cx="6096000" cy="523875"/>
          </a:xfrm>
          <a:prstGeom prst="rect">
            <a:avLst/>
          </a:prstGeom>
          <a:noFill/>
          <a:ln w="9525">
            <a:noFill/>
            <a:miter lim="800000"/>
            <a:headEnd/>
            <a:tailEnd/>
          </a:ln>
        </p:spPr>
        <p:txBody>
          <a:bodyPr>
            <a:spAutoFit/>
          </a:bodyPr>
          <a:lstStyle/>
          <a:p>
            <a:pPr>
              <a:tabLst>
                <a:tab pos="1385888" algn="l"/>
              </a:tabLst>
            </a:pPr>
            <a:r>
              <a:rPr lang="en-US" sz="2800" b="1">
                <a:solidFill>
                  <a:srgbClr val="0D0D0D"/>
                </a:solidFill>
                <a:latin typeface="Times New Roman" pitchFamily="18" charset="0"/>
                <a:ea typeface="MS Mincho" pitchFamily="49" charset="-128"/>
              </a:rPr>
              <a:t>2. Tìm hiểu chung</a:t>
            </a:r>
            <a:endParaRPr lang="en-US" sz="2800">
              <a:solidFill>
                <a:srgbClr val="000000"/>
              </a:solidFill>
              <a:latin typeface="Times New Roman" pitchFamily="18" charset="0"/>
              <a:cs typeface="Times New Roman" pitchFamily="18" charset="0"/>
            </a:endParaRPr>
          </a:p>
        </p:txBody>
      </p:sp>
      <p:sp>
        <p:nvSpPr>
          <p:cNvPr id="132102" name="Rectangle 7"/>
          <p:cNvSpPr>
            <a:spLocks noChangeArrowheads="1"/>
          </p:cNvSpPr>
          <p:nvPr/>
        </p:nvSpPr>
        <p:spPr bwMode="auto">
          <a:xfrm>
            <a:off x="957263" y="2538413"/>
            <a:ext cx="5313362" cy="522287"/>
          </a:xfrm>
          <a:prstGeom prst="rect">
            <a:avLst/>
          </a:prstGeom>
          <a:noFill/>
          <a:ln w="9525">
            <a:noFill/>
            <a:miter lim="800000"/>
            <a:headEnd/>
            <a:tailEnd/>
          </a:ln>
        </p:spPr>
        <p:txBody>
          <a:bodyPr wrap="none">
            <a:spAutoFit/>
          </a:bodyPr>
          <a:lstStyle/>
          <a:p>
            <a:pPr algn="just"/>
            <a:r>
              <a:rPr lang="en-US" sz="2800" b="1">
                <a:latin typeface="Times New Roman" pitchFamily="18" charset="0"/>
                <a:cs typeface="Calibri" pitchFamily="34" charset="0"/>
              </a:rPr>
              <a:t>d. Nhan đề</a:t>
            </a:r>
            <a:r>
              <a:rPr lang="en-US" sz="2800">
                <a:latin typeface="Times New Roman" pitchFamily="18" charset="0"/>
                <a:cs typeface="Calibri" pitchFamily="34" charset="0"/>
              </a:rPr>
              <a:t>: </a:t>
            </a:r>
            <a:r>
              <a:rPr lang="vi-VN" sz="2800" i="1">
                <a:solidFill>
                  <a:srgbClr val="000000"/>
                </a:solidFill>
                <a:latin typeface="Times New Roman" pitchFamily="18" charset="0"/>
                <a:cs typeface="Calibri" pitchFamily="34" charset="0"/>
              </a:rPr>
              <a:t>Cửu Long Giang ta</a:t>
            </a:r>
            <a:r>
              <a:rPr lang="vi-VN" sz="2800">
                <a:solidFill>
                  <a:srgbClr val="000000"/>
                </a:solidFill>
                <a:latin typeface="Times New Roman" pitchFamily="18" charset="0"/>
                <a:cs typeface="Calibri" pitchFamily="34" charset="0"/>
              </a:rPr>
              <a:t> </a:t>
            </a:r>
            <a:r>
              <a:rPr lang="vi-VN" sz="2800" i="1">
                <a:solidFill>
                  <a:srgbClr val="000000"/>
                </a:solidFill>
                <a:latin typeface="Times New Roman" pitchFamily="18" charset="0"/>
                <a:cs typeface="Calibri" pitchFamily="34" charset="0"/>
              </a:rPr>
              <a:t>ơi </a:t>
            </a:r>
            <a:endParaRPr lang="en-US" sz="2800">
              <a:latin typeface="Times New Roman" pitchFamily="18" charset="0"/>
              <a:cs typeface="Calibri" pitchFamily="34" charset="0"/>
            </a:endParaRPr>
          </a:p>
        </p:txBody>
      </p:sp>
      <p:sp>
        <p:nvSpPr>
          <p:cNvPr id="9" name="Plaque 8"/>
          <p:cNvSpPr/>
          <p:nvPr/>
        </p:nvSpPr>
        <p:spPr>
          <a:xfrm>
            <a:off x="753291" y="3129146"/>
            <a:ext cx="6505303" cy="12670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vi-VN" sz="2400" dirty="0">
                <a:latin typeface="Times New Roman" panose="02020603050405020304" pitchFamily="18" charset="0"/>
                <a:cs typeface="Times New Roman" panose="02020603050405020304" pitchFamily="18" charset="0"/>
              </a:rPr>
              <a:t>Lấy đoạn sông Mê Công chảy trên lãnh thổ của nước Việt Nam- Cửu Long- như một cách để giới hạn phần lãnh thổ Việt Nam</a:t>
            </a:r>
            <a:endParaRPr lang="en-US" sz="2400" dirty="0">
              <a:latin typeface="Times New Roman" panose="02020603050405020304" pitchFamily="18" charset="0"/>
              <a:cs typeface="Times New Roman" panose="02020603050405020304" pitchFamily="18" charset="0"/>
            </a:endParaRPr>
          </a:p>
        </p:txBody>
      </p:sp>
      <p:sp>
        <p:nvSpPr>
          <p:cNvPr id="21" name="Plaque 20"/>
          <p:cNvSpPr/>
          <p:nvPr/>
        </p:nvSpPr>
        <p:spPr>
          <a:xfrm>
            <a:off x="753290" y="4534108"/>
            <a:ext cx="6505303" cy="12670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r>
              <a:rPr lang="en-US" sz="2800">
                <a:solidFill>
                  <a:srgbClr val="000000"/>
                </a:solidFill>
                <a:latin typeface="Times New Roman" pitchFamily="18" charset="0"/>
                <a:cs typeface="Calibri" pitchFamily="34" charset="0"/>
              </a:rPr>
              <a:t>Từ </a:t>
            </a:r>
            <a:r>
              <a:rPr lang="en-US" sz="2800" i="1">
                <a:solidFill>
                  <a:srgbClr val="000000"/>
                </a:solidFill>
                <a:latin typeface="Times New Roman" pitchFamily="18" charset="0"/>
                <a:cs typeface="Calibri" pitchFamily="34" charset="0"/>
              </a:rPr>
              <a:t>“ta”:</a:t>
            </a:r>
            <a:r>
              <a:rPr lang="en-US" sz="2800">
                <a:solidFill>
                  <a:srgbClr val="000000"/>
                </a:solidFill>
                <a:latin typeface="Times New Roman" pitchFamily="18" charset="0"/>
                <a:cs typeface="Calibri" pitchFamily="34" charset="0"/>
              </a:rPr>
              <a:t> gợi sư thân thiết, ý muốn sở hữu.</a:t>
            </a:r>
          </a:p>
        </p:txBody>
      </p:sp>
      <p:sp>
        <p:nvSpPr>
          <p:cNvPr id="11" name="Right Brace 10"/>
          <p:cNvSpPr/>
          <p:nvPr/>
        </p:nvSpPr>
        <p:spPr>
          <a:xfrm>
            <a:off x="7354888" y="3670300"/>
            <a:ext cx="457200" cy="1606550"/>
          </a:xfrm>
          <a:prstGeom prst="rightBrace">
            <a:avLst/>
          </a:prstGeom>
          <a:ln w="28575"/>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3" name="Plaque 22"/>
          <p:cNvSpPr/>
          <p:nvPr/>
        </p:nvSpPr>
        <p:spPr>
          <a:xfrm>
            <a:off x="7907384" y="3449185"/>
            <a:ext cx="3735533" cy="202415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r>
              <a:rPr lang="en-US" sz="2400">
                <a:solidFill>
                  <a:srgbClr val="000000"/>
                </a:solidFill>
                <a:latin typeface="Times New Roman" pitchFamily="18" charset="0"/>
                <a:cs typeface="Calibri" pitchFamily="34" charset="0"/>
              </a:rPr>
              <a:t>Nhan đề: như</a:t>
            </a:r>
            <a:r>
              <a:rPr lang="en-US" sz="2400" i="1">
                <a:solidFill>
                  <a:srgbClr val="000000"/>
                </a:solidFill>
                <a:latin typeface="Times New Roman" pitchFamily="18" charset="0"/>
                <a:cs typeface="Calibri" pitchFamily="34" charset="0"/>
              </a:rPr>
              <a:t> </a:t>
            </a:r>
            <a:r>
              <a:rPr lang="vi-VN" sz="2400">
                <a:solidFill>
                  <a:srgbClr val="000000"/>
                </a:solidFill>
                <a:latin typeface="Times New Roman" pitchFamily="18" charset="0"/>
                <a:cs typeface="Calibri" pitchFamily="34" charset="0"/>
              </a:rPr>
              <a:t> một tiếng gọi, một tiếng hát</a:t>
            </a:r>
            <a:r>
              <a:rPr lang="en-US" sz="2400">
                <a:solidFill>
                  <a:srgbClr val="000000"/>
                </a:solidFill>
                <a:latin typeface="Times New Roman" pitchFamily="18" charset="0"/>
                <a:cs typeface="Calibri" pitchFamily="34" charset="0"/>
              </a:rPr>
              <a:t>, gợi lên </a:t>
            </a:r>
            <a:r>
              <a:rPr lang="vi-VN" sz="2400">
                <a:solidFill>
                  <a:srgbClr val="000000"/>
                </a:solidFill>
                <a:latin typeface="Times New Roman" pitchFamily="18" charset="0"/>
                <a:cs typeface="Calibri" pitchFamily="34" charset="0"/>
              </a:rPr>
              <a:t>tình yêu, niềm tự hào </a:t>
            </a:r>
            <a:r>
              <a:rPr lang="en-US" sz="2400">
                <a:solidFill>
                  <a:srgbClr val="000000"/>
                </a:solidFill>
                <a:latin typeface="Times New Roman" pitchFamily="18" charset="0"/>
                <a:cs typeface="Calibri" pitchFamily="34" charset="0"/>
              </a:rPr>
              <a:t>của tác giả về quê hương đất nước. </a:t>
            </a:r>
          </a:p>
        </p:txBody>
      </p:sp>
      <p:pic>
        <p:nvPicPr>
          <p:cNvPr id="12" name="Picture 11"/>
          <p:cNvPicPr>
            <a:picLocks noChangeAspect="1"/>
          </p:cNvPicPr>
          <p:nvPr/>
        </p:nvPicPr>
        <p:blipFill>
          <a:blip r:embed="rId3"/>
          <a:stretch>
            <a:fillRect/>
          </a:stretch>
        </p:blipFill>
        <p:spPr>
          <a:xfrm>
            <a:off x="7053943" y="1325117"/>
            <a:ext cx="3918885" cy="1986203"/>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schemeClr val="accent2">
                <a:shade val="45000"/>
                <a:satMod val="135000"/>
              </a:schemeClr>
              <a:prstClr val="white"/>
            </a:duotone>
          </a:blip>
          <a:stretch>
            <a:fillRect/>
          </a:stretch>
        </p:blipFill>
        <p:spPr>
          <a:xfrm>
            <a:off x="0" y="0"/>
            <a:ext cx="12192000" cy="6949440"/>
          </a:xfrm>
          <a:prstGeom prst="rect">
            <a:avLst/>
          </a:prstGeom>
        </p:spPr>
      </p:pic>
      <p:sp>
        <p:nvSpPr>
          <p:cNvPr id="133122" name="Rectangle 4"/>
          <p:cNvSpPr>
            <a:spLocks noChangeArrowheads="1"/>
          </p:cNvSpPr>
          <p:nvPr/>
        </p:nvSpPr>
        <p:spPr bwMode="auto">
          <a:xfrm>
            <a:off x="160338" y="0"/>
            <a:ext cx="7847012" cy="954088"/>
          </a:xfrm>
          <a:prstGeom prst="rect">
            <a:avLst/>
          </a:prstGeom>
          <a:noFill/>
          <a:ln w="9525">
            <a:noFill/>
            <a:miter lim="800000"/>
            <a:headEnd/>
            <a:tailEnd/>
          </a:ln>
        </p:spPr>
        <p:txBody>
          <a:bodyPr>
            <a:spAutoFit/>
          </a:bodyPr>
          <a:lstStyle/>
          <a:p>
            <a:r>
              <a:rPr lang="en-US" sz="2800" b="1" dirty="0">
                <a:latin typeface="Times New Roman" pitchFamily="18" charset="0"/>
                <a:cs typeface="Times New Roman" pitchFamily="18" charset="0"/>
              </a:rPr>
              <a:t>II. </a:t>
            </a:r>
            <a:r>
              <a:rPr lang="en-US" sz="2800" b="1" dirty="0" err="1" smtClean="0">
                <a:solidFill>
                  <a:srgbClr val="0D0D0D"/>
                </a:solidFill>
                <a:latin typeface="Times New Roman" pitchFamily="18" charset="0"/>
                <a:ea typeface="MS Mincho" pitchFamily="49" charset="-128"/>
              </a:rPr>
              <a:t>Khám</a:t>
            </a:r>
            <a:r>
              <a:rPr lang="en-US" sz="2800" b="1" dirty="0">
                <a:solidFill>
                  <a:srgbClr val="0D0D0D"/>
                </a:solidFill>
                <a:latin typeface="Times New Roman" pitchFamily="18" charset="0"/>
                <a:ea typeface="MS Mincho" pitchFamily="49" charset="-128"/>
              </a:rPr>
              <a:t> </a:t>
            </a:r>
            <a:r>
              <a:rPr lang="en-US" sz="2800" b="1" dirty="0" err="1" smtClean="0">
                <a:solidFill>
                  <a:srgbClr val="0D0D0D"/>
                </a:solidFill>
                <a:latin typeface="Times New Roman" pitchFamily="18" charset="0"/>
                <a:ea typeface="MS Mincho" pitchFamily="49" charset="-128"/>
              </a:rPr>
              <a:t>phá</a:t>
            </a:r>
            <a:r>
              <a:rPr lang="en-US" sz="2800" b="1" dirty="0" smtClean="0">
                <a:solidFill>
                  <a:srgbClr val="0D0D0D"/>
                </a:solidFill>
                <a:latin typeface="Times New Roman" pitchFamily="18" charset="0"/>
                <a:ea typeface="MS Mincho" pitchFamily="49" charset="-128"/>
              </a:rPr>
              <a:t> v</a:t>
            </a:r>
            <a:r>
              <a:rPr lang="vi-VN" sz="2800" b="1" dirty="0" smtClean="0">
                <a:solidFill>
                  <a:srgbClr val="0D0D0D"/>
                </a:solidFill>
                <a:latin typeface="Times New Roman" pitchFamily="18" charset="0"/>
                <a:ea typeface="MS Mincho" pitchFamily="49" charset="-128"/>
              </a:rPr>
              <a:t>ă</a:t>
            </a:r>
            <a:r>
              <a:rPr lang="en-US" sz="2800" b="1" dirty="0">
                <a:solidFill>
                  <a:srgbClr val="0D0D0D"/>
                </a:solidFill>
                <a:latin typeface="Times New Roman" pitchFamily="18" charset="0"/>
                <a:ea typeface="MS Mincho" pitchFamily="49" charset="-128"/>
              </a:rPr>
              <a:t>n </a:t>
            </a:r>
            <a:r>
              <a:rPr lang="en-US" sz="2800" b="1" dirty="0" err="1">
                <a:solidFill>
                  <a:srgbClr val="0D0D0D"/>
                </a:solidFill>
                <a:latin typeface="Times New Roman" pitchFamily="18" charset="0"/>
                <a:ea typeface="MS Mincho" pitchFamily="49" charset="-128"/>
              </a:rPr>
              <a:t>bản</a:t>
            </a:r>
            <a:endParaRPr lang="en-US" sz="2800" dirty="0">
              <a:latin typeface="Times New Roman" pitchFamily="18" charset="0"/>
              <a:cs typeface="Times New Roman" pitchFamily="18" charset="0"/>
            </a:endParaRPr>
          </a:p>
          <a:p>
            <a:r>
              <a:rPr lang="en-US" sz="2800" b="1" dirty="0">
                <a:latin typeface="Times New Roman" pitchFamily="18" charset="0"/>
                <a:cs typeface="Times New Roman" pitchFamily="18" charset="0"/>
              </a:rPr>
              <a:t> 1. </a:t>
            </a:r>
            <a:r>
              <a:rPr lang="en-US" sz="2800" b="1" dirty="0" err="1">
                <a:latin typeface="Times New Roman" pitchFamily="18" charset="0"/>
                <a:cs typeface="Times New Roman" pitchFamily="18" charset="0"/>
              </a:rPr>
              <a:t>Tình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giả</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dòng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Công</a:t>
            </a:r>
            <a:endParaRPr lang="en-US" sz="2800" dirty="0">
              <a:latin typeface="Times New Roman" pitchFamily="18" charset="0"/>
              <a:cs typeface="Times New Roman" pitchFamily="18" charset="0"/>
            </a:endParaRPr>
          </a:p>
        </p:txBody>
      </p:sp>
      <p:sp>
        <p:nvSpPr>
          <p:cNvPr id="133123" name="TextBox 5"/>
          <p:cNvSpPr txBox="1">
            <a:spLocks noChangeArrowheads="1"/>
          </p:cNvSpPr>
          <p:nvPr/>
        </p:nvSpPr>
        <p:spPr bwMode="auto">
          <a:xfrm>
            <a:off x="252413" y="954088"/>
            <a:ext cx="3514725" cy="461962"/>
          </a:xfrm>
          <a:prstGeom prst="rect">
            <a:avLst/>
          </a:prstGeom>
          <a:noFill/>
          <a:ln w="9525">
            <a:noFill/>
            <a:miter lim="800000"/>
            <a:headEnd/>
            <a:tailEnd/>
          </a:ln>
        </p:spPr>
        <p:txBody>
          <a:bodyPr wrap="none">
            <a:spAutoFit/>
          </a:bodyPr>
          <a:lstStyle/>
          <a:p>
            <a:r>
              <a:rPr lang="en-US" sz="2400" b="1">
                <a:latin typeface="Times New Roman" pitchFamily="18" charset="0"/>
                <a:cs typeface="Times New Roman" pitchFamily="18" charset="0"/>
              </a:rPr>
              <a:t>HOẠT ĐỘNG CẶP ĐÔI </a:t>
            </a:r>
          </a:p>
        </p:txBody>
      </p:sp>
      <p:pic>
        <p:nvPicPr>
          <p:cNvPr id="7" name="Picture 6"/>
          <p:cNvPicPr>
            <a:picLocks noChangeAspect="1"/>
          </p:cNvPicPr>
          <p:nvPr/>
        </p:nvPicPr>
        <p:blipFill>
          <a:blip r:embed="rId3"/>
          <a:srcRect/>
          <a:stretch>
            <a:fillRect/>
          </a:stretch>
        </p:blipFill>
        <p:spPr bwMode="auto">
          <a:xfrm>
            <a:off x="4219575" y="2528888"/>
            <a:ext cx="3116263" cy="3316287"/>
          </a:xfrm>
          <a:prstGeom prst="rect">
            <a:avLst/>
          </a:prstGeom>
          <a:noFill/>
          <a:ln w="9525">
            <a:noFill/>
            <a:miter lim="800000"/>
            <a:headEnd/>
            <a:tailEnd/>
          </a:ln>
        </p:spPr>
      </p:pic>
      <p:sp>
        <p:nvSpPr>
          <p:cNvPr id="8" name="Rounded Rectangular Callout 7"/>
          <p:cNvSpPr/>
          <p:nvPr/>
        </p:nvSpPr>
        <p:spPr>
          <a:xfrm>
            <a:off x="535577" y="1606731"/>
            <a:ext cx="3348511" cy="1972491"/>
          </a:xfrm>
          <a:prstGeom prst="wedgeRoundRectCallout">
            <a:avLst>
              <a:gd name="adj1" fmla="val 76732"/>
              <a:gd name="adj2" fmla="val 40549"/>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anchor="ctr"/>
          <a:lstStyle/>
          <a:p>
            <a:r>
              <a:rPr lang="en-US">
                <a:solidFill>
                  <a:srgbClr val="000000"/>
                </a:solidFill>
                <a:latin typeface="Times New Roman" pitchFamily="18" charset="0"/>
                <a:cs typeface="Times New Roman" pitchFamily="18" charset="0"/>
              </a:rPr>
              <a:t>Phần đầu bài thơ cho ta hình dung ra cảnh tượng lớp học, đưa ta về kí ức của chủ thể trữ tình. Đó là không gian nào? Những hình ảnh nào dần hiện lên trong tâm trí tác giả ?</a:t>
            </a:r>
            <a:endParaRPr lang="en-US" sz="1600">
              <a:solidFill>
                <a:srgbClr val="000000"/>
              </a:solidFill>
              <a:latin typeface="Times New Roman" pitchFamily="18" charset="0"/>
              <a:cs typeface="Times New Roman" pitchFamily="18" charset="0"/>
            </a:endParaRPr>
          </a:p>
        </p:txBody>
      </p:sp>
      <p:sp>
        <p:nvSpPr>
          <p:cNvPr id="9" name="Rounded Rectangular Callout 8"/>
          <p:cNvSpPr/>
          <p:nvPr/>
        </p:nvSpPr>
        <p:spPr>
          <a:xfrm>
            <a:off x="7388009" y="4187163"/>
            <a:ext cx="3348511" cy="1972491"/>
          </a:xfrm>
          <a:prstGeom prst="wedgeRoundRectCallout">
            <a:avLst>
              <a:gd name="adj1" fmla="val -69559"/>
              <a:gd name="adj2" fmla="val -52829"/>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anchor="ctr"/>
          <a:lstStyle/>
          <a:p>
            <a:r>
              <a:rPr lang="en-US" sz="2400">
                <a:solidFill>
                  <a:srgbClr val="000000"/>
                </a:solidFill>
                <a:latin typeface="Times New Roman" pitchFamily="18" charset="0"/>
                <a:cs typeface="Times New Roman" pitchFamily="18" charset="0"/>
              </a:rPr>
              <a:t>Từ tấm bản đồ và lời người thầy, cậu học trò có ấn tượng gì về dòng sông Mê Công?</a:t>
            </a:r>
          </a:p>
        </p:txBody>
      </p:sp>
      <p:sp>
        <p:nvSpPr>
          <p:cNvPr id="10" name="Rounded Rectangular Callout 9"/>
          <p:cNvSpPr/>
          <p:nvPr/>
        </p:nvSpPr>
        <p:spPr>
          <a:xfrm>
            <a:off x="588394" y="4254766"/>
            <a:ext cx="3348511" cy="1972491"/>
          </a:xfrm>
          <a:prstGeom prst="wedgeRoundRectCallout">
            <a:avLst>
              <a:gd name="adj1" fmla="val 79463"/>
              <a:gd name="adj2" fmla="val -46206"/>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anchor="ctr"/>
          <a:lstStyle/>
          <a:p>
            <a:r>
              <a:rPr lang="en-US" sz="2000">
                <a:solidFill>
                  <a:srgbClr val="000000"/>
                </a:solidFill>
                <a:latin typeface="Times New Roman" pitchFamily="18" charset="0"/>
                <a:cs typeface="Times New Roman" pitchFamily="18" charset="0"/>
              </a:rPr>
              <a:t>Em hình dung thế nào về </a:t>
            </a:r>
            <a:r>
              <a:rPr lang="en-US" sz="2000" i="1">
                <a:solidFill>
                  <a:srgbClr val="000000"/>
                </a:solidFill>
                <a:latin typeface="Times New Roman" pitchFamily="18" charset="0"/>
                <a:cs typeface="Times New Roman" pitchFamily="18" charset="0"/>
              </a:rPr>
              <a:t>“tấm bản đồ rực rỡ”</a:t>
            </a:r>
            <a:r>
              <a:rPr lang="en-US" sz="2000">
                <a:solidFill>
                  <a:srgbClr val="000000"/>
                </a:solidFill>
                <a:latin typeface="Times New Roman" pitchFamily="18" charset="0"/>
                <a:cs typeface="Times New Roman" pitchFamily="18" charset="0"/>
              </a:rPr>
              <a:t>? Nhân vật “ta” trong bài thơ có cảm xúc như thế nào khi nhìn tấm bản đồ ấy.</a:t>
            </a:r>
          </a:p>
        </p:txBody>
      </p:sp>
      <p:sp>
        <p:nvSpPr>
          <p:cNvPr id="11" name="Rounded Rectangular Callout 10"/>
          <p:cNvSpPr/>
          <p:nvPr/>
        </p:nvSpPr>
        <p:spPr>
          <a:xfrm>
            <a:off x="7337437" y="993037"/>
            <a:ext cx="3348511" cy="1972491"/>
          </a:xfrm>
          <a:prstGeom prst="wedgeRoundRectCallout">
            <a:avLst>
              <a:gd name="adj1" fmla="val -70729"/>
              <a:gd name="adj2" fmla="val 54456"/>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anchor="ctr"/>
          <a:lstStyle/>
          <a:p>
            <a:r>
              <a:rPr lang="en-US" sz="2400" dirty="0" err="1">
                <a:solidFill>
                  <a:srgbClr val="000000"/>
                </a:solidFill>
                <a:latin typeface="Times New Roman" pitchFamily="18" charset="0"/>
                <a:cs typeface="Times New Roman" pitchFamily="18" charset="0"/>
              </a:rPr>
              <a:t>Hình</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ảnh</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người</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thầy</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hiện</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lên</a:t>
            </a:r>
            <a:r>
              <a:rPr lang="en-US" sz="2400" dirty="0">
                <a:solidFill>
                  <a:srgbClr val="000000"/>
                </a:solidFill>
                <a:latin typeface="Times New Roman" pitchFamily="18" charset="0"/>
                <a:cs typeface="Times New Roman" pitchFamily="18" charset="0"/>
              </a:rPr>
              <a:t> qua </a:t>
            </a:r>
            <a:r>
              <a:rPr lang="en-US" sz="2400" dirty="0" err="1">
                <a:solidFill>
                  <a:srgbClr val="000000"/>
                </a:solidFill>
                <a:latin typeface="Times New Roman" pitchFamily="18" charset="0"/>
                <a:cs typeface="Times New Roman" pitchFamily="18" charset="0"/>
              </a:rPr>
              <a:t>câu</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thơ</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nào</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Cảm</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xúc</a:t>
            </a:r>
            <a:r>
              <a:rPr lang="en-US" sz="2400" dirty="0">
                <a:solidFill>
                  <a:srgbClr val="000000"/>
                </a:solidFill>
                <a:latin typeface="Times New Roman" pitchFamily="18" charset="0"/>
                <a:cs typeface="Times New Roman" pitchFamily="18" charset="0"/>
              </a:rPr>
              <a:t> </a:t>
            </a:r>
            <a:r>
              <a:rPr lang="en-US" sz="2400" dirty="0" err="1" smtClean="0">
                <a:solidFill>
                  <a:srgbClr val="000000"/>
                </a:solidFill>
                <a:latin typeface="Times New Roman" pitchFamily="18" charset="0"/>
                <a:cs typeface="Times New Roman" pitchFamily="18" charset="0"/>
              </a:rPr>
              <a:t>của</a:t>
            </a:r>
            <a:r>
              <a:rPr lang="en-US" sz="2400" dirty="0" smtClean="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cậu</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học</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sinh</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với</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thầy</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thế</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nào</a:t>
            </a:r>
            <a:r>
              <a:rPr lang="en-US" sz="2400" dirty="0">
                <a:solidFill>
                  <a:srgbClr val="00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5" name="Picture 3"/>
          <p:cNvPicPr>
            <a:picLocks noChangeAspect="1"/>
          </p:cNvPicPr>
          <p:nvPr/>
        </p:nvPicPr>
        <p:blipFill>
          <a:blip r:embed="rId2"/>
          <a:srcRect/>
          <a:stretch>
            <a:fillRect/>
          </a:stretch>
        </p:blipFill>
        <p:spPr bwMode="auto">
          <a:xfrm>
            <a:off x="-1588" y="-52388"/>
            <a:ext cx="12193588" cy="6858001"/>
          </a:xfrm>
          <a:prstGeom prst="rect">
            <a:avLst/>
          </a:prstGeom>
          <a:noFill/>
          <a:ln w="9525">
            <a:noFill/>
            <a:miter lim="800000"/>
            <a:headEnd/>
            <a:tailEnd/>
          </a:ln>
        </p:spPr>
      </p:pic>
      <p:sp>
        <p:nvSpPr>
          <p:cNvPr id="134146" name="Rectangle 9"/>
          <p:cNvSpPr>
            <a:spLocks noChangeArrowheads="1"/>
          </p:cNvSpPr>
          <p:nvPr/>
        </p:nvSpPr>
        <p:spPr bwMode="auto">
          <a:xfrm>
            <a:off x="1336675" y="366713"/>
            <a:ext cx="7847013" cy="954087"/>
          </a:xfrm>
          <a:prstGeom prst="rect">
            <a:avLst/>
          </a:prstGeom>
          <a:noFill/>
          <a:ln w="9525">
            <a:noFill/>
            <a:miter lim="800000"/>
            <a:headEnd/>
            <a:tailEnd/>
          </a:ln>
        </p:spPr>
        <p:txBody>
          <a:bodyPr>
            <a:spAutoFit/>
          </a:bodyPr>
          <a:lstStyle/>
          <a:p>
            <a:r>
              <a:rPr lang="en-US" sz="2800" b="1">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latin typeface="Times New Roman" pitchFamily="18" charset="0"/>
              <a:cs typeface="Times New Roman" pitchFamily="18" charset="0"/>
            </a:endParaRPr>
          </a:p>
          <a:p>
            <a:r>
              <a:rPr lang="en-US" sz="2800" b="1">
                <a:latin typeface="Times New Roman" pitchFamily="18" charset="0"/>
                <a:cs typeface="Times New Roman" pitchFamily="18" charset="0"/>
              </a:rPr>
              <a:t> 1. Tình yêu của tác giả với dòng sông Mê Công</a:t>
            </a:r>
            <a:endParaRPr lang="en-US" sz="2800">
              <a:latin typeface="Times New Roman" pitchFamily="18" charset="0"/>
              <a:cs typeface="Times New Roman" pitchFamily="18" charset="0"/>
            </a:endParaRPr>
          </a:p>
        </p:txBody>
      </p:sp>
      <p:sp>
        <p:nvSpPr>
          <p:cNvPr id="134147" name="Rectangle 15"/>
          <p:cNvSpPr>
            <a:spLocks noChangeArrowheads="1"/>
          </p:cNvSpPr>
          <p:nvPr/>
        </p:nvSpPr>
        <p:spPr bwMode="auto">
          <a:xfrm>
            <a:off x="1127125" y="1320800"/>
            <a:ext cx="6096000" cy="523875"/>
          </a:xfrm>
          <a:prstGeom prst="rect">
            <a:avLst/>
          </a:prstGeom>
          <a:noFill/>
          <a:ln w="9525">
            <a:noFill/>
            <a:miter lim="800000"/>
            <a:headEnd/>
            <a:tailEnd/>
          </a:ln>
        </p:spPr>
        <p:txBody>
          <a:bodyPr>
            <a:spAutoFit/>
          </a:bodyPr>
          <a:lstStyle/>
          <a:p>
            <a:r>
              <a:rPr lang="en-US" sz="2800" b="1" dirty="0">
                <a:latin typeface="Times New Roman" pitchFamily="18" charset="0"/>
                <a:cs typeface="Times New Roman" pitchFamily="18" charset="0"/>
              </a:rPr>
              <a:t>a. </a:t>
            </a:r>
            <a:r>
              <a:rPr lang="en-US" sz="2800" b="1" dirty="0" err="1">
                <a:latin typeface="Times New Roman" pitchFamily="18" charset="0"/>
                <a:cs typeface="Times New Roman" pitchFamily="18" charset="0"/>
              </a:rPr>
              <a:t>Tuổi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ấu</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thơ</a:t>
            </a:r>
            <a:endParaRPr lang="en-US" sz="2800" dirty="0">
              <a:latin typeface="Times New Roman" pitchFamily="18" charset="0"/>
              <a:cs typeface="Times New Roman" pitchFamily="18" charset="0"/>
            </a:endParaRPr>
          </a:p>
        </p:txBody>
      </p:sp>
      <p:sp>
        <p:nvSpPr>
          <p:cNvPr id="17" name="Rectangle 16"/>
          <p:cNvSpPr>
            <a:spLocks noChangeArrowheads="1"/>
          </p:cNvSpPr>
          <p:nvPr/>
        </p:nvSpPr>
        <p:spPr bwMode="auto">
          <a:xfrm>
            <a:off x="931863" y="1741488"/>
            <a:ext cx="8251825" cy="954087"/>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Là một học sinh, 10 tuổi.</a:t>
            </a:r>
          </a:p>
          <a:p>
            <a:r>
              <a:rPr lang="en-US" sz="2800">
                <a:latin typeface="Times New Roman" pitchFamily="18" charset="0"/>
                <a:cs typeface="Times New Roman" pitchFamily="18" charset="0"/>
              </a:rPr>
              <a:t>+ Không gian lớp học vào buổi sáng mùa thu.</a:t>
            </a:r>
          </a:p>
        </p:txBody>
      </p:sp>
      <p:grpSp>
        <p:nvGrpSpPr>
          <p:cNvPr id="3" name="Group 2"/>
          <p:cNvGrpSpPr>
            <a:grpSpLocks/>
          </p:cNvGrpSpPr>
          <p:nvPr/>
        </p:nvGrpSpPr>
        <p:grpSpPr bwMode="auto">
          <a:xfrm>
            <a:off x="1336675" y="3751263"/>
            <a:ext cx="9142413" cy="1401762"/>
            <a:chOff x="1336766" y="3750794"/>
            <a:chExt cx="9142084" cy="1401505"/>
          </a:xfrm>
        </p:grpSpPr>
        <p:sp>
          <p:nvSpPr>
            <p:cNvPr id="28" name="Freeform 27"/>
            <p:cNvSpPr/>
            <p:nvPr/>
          </p:nvSpPr>
          <p:spPr>
            <a:xfrm>
              <a:off x="1713149" y="3927683"/>
              <a:ext cx="8765701" cy="1224616"/>
            </a:xfrm>
            <a:custGeom>
              <a:avLst/>
              <a:gdLst>
                <a:gd name="connsiteX0" fmla="*/ 0 w 3344699"/>
                <a:gd name="connsiteY0" fmla="*/ 0 h 1045218"/>
                <a:gd name="connsiteX1" fmla="*/ 3344699 w 3344699"/>
                <a:gd name="connsiteY1" fmla="*/ 0 h 1045218"/>
                <a:gd name="connsiteX2" fmla="*/ 3344699 w 3344699"/>
                <a:gd name="connsiteY2" fmla="*/ 1045218 h 1045218"/>
                <a:gd name="connsiteX3" fmla="*/ 0 w 3344699"/>
                <a:gd name="connsiteY3" fmla="*/ 1045218 h 1045218"/>
                <a:gd name="connsiteX4" fmla="*/ 0 w 3344699"/>
                <a:gd name="connsiteY4" fmla="*/ 0 h 1045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699" h="1045218">
                  <a:moveTo>
                    <a:pt x="0" y="0"/>
                  </a:moveTo>
                  <a:lnTo>
                    <a:pt x="3344699" y="0"/>
                  </a:lnTo>
                  <a:lnTo>
                    <a:pt x="3344699" y="1045218"/>
                  </a:lnTo>
                  <a:lnTo>
                    <a:pt x="0" y="1045218"/>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707961" tIns="64770" rIns="64770" bIns="64770" spcCol="1270" anchor="ctr"/>
            <a:lstStyle/>
            <a:p>
              <a:pPr algn="ctr" defTabSz="7556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Tấm</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liêng</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9" name="Rectangle 28"/>
            <p:cNvSpPr/>
            <p:nvPr/>
          </p:nvSpPr>
          <p:spPr>
            <a:xfrm>
              <a:off x="1336766" y="3750794"/>
              <a:ext cx="1323307" cy="1285847"/>
            </a:xfrm>
            <a:prstGeom prst="rect">
              <a:avLst/>
            </a:prstGeom>
            <a:blipFill>
              <a:blip r:embed="rId4"/>
              <a:srcRect/>
              <a:stretch>
                <a:fillRect l="-70000" r="-7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5" name="Group 4"/>
          <p:cNvGrpSpPr>
            <a:grpSpLocks/>
          </p:cNvGrpSpPr>
          <p:nvPr/>
        </p:nvGrpSpPr>
        <p:grpSpPr bwMode="auto">
          <a:xfrm>
            <a:off x="1336675" y="5292725"/>
            <a:ext cx="9142413" cy="1401763"/>
            <a:chOff x="1336766" y="5292450"/>
            <a:chExt cx="9142084" cy="1401505"/>
          </a:xfrm>
        </p:grpSpPr>
        <p:sp>
          <p:nvSpPr>
            <p:cNvPr id="30" name="Freeform 29"/>
            <p:cNvSpPr/>
            <p:nvPr/>
          </p:nvSpPr>
          <p:spPr>
            <a:xfrm>
              <a:off x="1713149" y="5469339"/>
              <a:ext cx="8765701" cy="1224616"/>
            </a:xfrm>
            <a:custGeom>
              <a:avLst/>
              <a:gdLst>
                <a:gd name="connsiteX0" fmla="*/ 0 w 3344699"/>
                <a:gd name="connsiteY0" fmla="*/ 0 h 1045218"/>
                <a:gd name="connsiteX1" fmla="*/ 3344699 w 3344699"/>
                <a:gd name="connsiteY1" fmla="*/ 0 h 1045218"/>
                <a:gd name="connsiteX2" fmla="*/ 3344699 w 3344699"/>
                <a:gd name="connsiteY2" fmla="*/ 1045218 h 1045218"/>
                <a:gd name="connsiteX3" fmla="*/ 0 w 3344699"/>
                <a:gd name="connsiteY3" fmla="*/ 1045218 h 1045218"/>
                <a:gd name="connsiteX4" fmla="*/ 0 w 3344699"/>
                <a:gd name="connsiteY4" fmla="*/ 0 h 1045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699" h="1045218">
                  <a:moveTo>
                    <a:pt x="0" y="0"/>
                  </a:moveTo>
                  <a:lnTo>
                    <a:pt x="3344699" y="0"/>
                  </a:lnTo>
                  <a:lnTo>
                    <a:pt x="3344699" y="1045218"/>
                  </a:lnTo>
                  <a:lnTo>
                    <a:pt x="0" y="1045218"/>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707961" tIns="64770" rIns="64770" bIns="64770" spcCol="1270" anchor="ctr"/>
            <a:lstStyle/>
            <a:p>
              <a:pPr algn="ctr" defTabSz="755650" fontAlgn="auto">
                <a:lnSpc>
                  <a:spcPct val="90000"/>
                </a:lnSpc>
                <a:spcAft>
                  <a:spcPct val="35000"/>
                </a:spcAft>
                <a:defRPr/>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Mở</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niềm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mê</a:t>
              </a:r>
              <a:r>
                <a:rPr lang="en-US" sz="2400" i="1" dirty="0">
                  <a:latin typeface="Times New Roman" panose="02020603050405020304" pitchFamily="18" charset="0"/>
                  <a:cs typeface="Times New Roman" panose="02020603050405020304" pitchFamily="18" charset="0"/>
                </a:rPr>
                <a:t> say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trò</a:t>
              </a:r>
              <a:r>
                <a:rPr lang="en-US" sz="2400" dirty="0">
                  <a:latin typeface="Times New Roman" panose="02020603050405020304" pitchFamily="18" charset="0"/>
                  <a:cs typeface="Times New Roman" panose="02020603050405020304" pitchFamily="18" charset="0"/>
                </a:rPr>
                <a:t>.</a:t>
              </a:r>
            </a:p>
          </p:txBody>
        </p:sp>
        <p:sp>
          <p:nvSpPr>
            <p:cNvPr id="31" name="Rectangle 30"/>
            <p:cNvSpPr/>
            <p:nvPr/>
          </p:nvSpPr>
          <p:spPr>
            <a:xfrm>
              <a:off x="1336766" y="5292450"/>
              <a:ext cx="1323307" cy="1285847"/>
            </a:xfrm>
            <a:prstGeom prst="rect">
              <a:avLst/>
            </a:prstGeom>
            <a:blipFill>
              <a:blip r:embed="rId5"/>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6" name="Rectangle 25"/>
          <p:cNvSpPr>
            <a:spLocks noChangeArrowheads="1"/>
          </p:cNvSpPr>
          <p:nvPr/>
        </p:nvSpPr>
        <p:spPr bwMode="auto">
          <a:xfrm>
            <a:off x="1014413" y="2684463"/>
            <a:ext cx="11177587" cy="954087"/>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Hình ảnh tấm bản đồ với hình ảnh dòng sông Mê Công: </a:t>
            </a:r>
            <a:r>
              <a:rPr lang="en-US" sz="2800" i="1">
                <a:latin typeface="Times New Roman" pitchFamily="18" charset="0"/>
                <a:cs typeface="Times New Roman" pitchFamily="18" charset="0"/>
              </a:rPr>
              <a:t>“rực rỡ”được so sánh với “đồng hoa bỗng gặp một đêm mơ”gợi nhiều ý nghĩa:</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4818" name="Rectangle 6"/>
          <p:cNvSpPr>
            <a:spLocks noChangeArrowheads="1"/>
          </p:cNvSpPr>
          <p:nvPr/>
        </p:nvSpPr>
        <p:spPr bwMode="auto">
          <a:xfrm>
            <a:off x="2563813" y="0"/>
            <a:ext cx="6096000" cy="892175"/>
          </a:xfrm>
          <a:prstGeom prst="rect">
            <a:avLst/>
          </a:prstGeom>
          <a:noFill/>
          <a:ln w="9525">
            <a:noFill/>
            <a:miter lim="800000"/>
            <a:headEnd/>
            <a:tailEnd/>
          </a:ln>
        </p:spPr>
        <p:txBody>
          <a:bodyPr>
            <a:spAutoFit/>
          </a:bodyPr>
          <a:lstStyle/>
          <a:p>
            <a:pPr algn="ctr">
              <a:tabLst>
                <a:tab pos="1385888" algn="l"/>
              </a:tabLst>
            </a:pPr>
            <a:r>
              <a:rPr lang="en-US" sz="2800" b="1" i="1">
                <a:solidFill>
                  <a:srgbClr val="203864"/>
                </a:solidFill>
                <a:latin typeface="Times New Roman" pitchFamily="18" charset="0"/>
                <a:cs typeface="Times New Roman" pitchFamily="18" charset="0"/>
              </a:rPr>
              <a:t>Cô Tô</a:t>
            </a:r>
            <a:endParaRPr lang="en-US" sz="2800">
              <a:solidFill>
                <a:srgbClr val="203864"/>
              </a:solidFill>
              <a:latin typeface="Times New Roman" pitchFamily="18" charset="0"/>
              <a:cs typeface="Times New Roman" pitchFamily="18" charset="0"/>
            </a:endParaRPr>
          </a:p>
          <a:p>
            <a:pPr algn="ctr">
              <a:tabLst>
                <a:tab pos="1385888" algn="l"/>
              </a:tabLst>
            </a:pPr>
            <a:r>
              <a:rPr lang="en-US" sz="2400" b="1" i="1">
                <a:solidFill>
                  <a:srgbClr val="000000"/>
                </a:solidFill>
                <a:latin typeface="Times New Roman" pitchFamily="18" charset="0"/>
                <a:ea typeface="MS Mincho" pitchFamily="49" charset="-128"/>
              </a:rPr>
              <a:t>                                         </a:t>
            </a:r>
            <a:r>
              <a:rPr lang="en-US" sz="2400">
                <a:solidFill>
                  <a:srgbClr val="385723"/>
                </a:solidFill>
                <a:latin typeface="Times New Roman" pitchFamily="18" charset="0"/>
                <a:ea typeface="MS Mincho" pitchFamily="49" charset="-128"/>
              </a:rPr>
              <a:t>(Nguyễn Tuân)</a:t>
            </a:r>
            <a:endParaRPr lang="en-US" sz="2400">
              <a:solidFill>
                <a:srgbClr val="385723"/>
              </a:solidFill>
              <a:latin typeface="Times New Roman" pitchFamily="18" charset="0"/>
              <a:cs typeface="Times New Roman" pitchFamily="18" charset="0"/>
            </a:endParaRPr>
          </a:p>
        </p:txBody>
      </p:sp>
      <p:sp>
        <p:nvSpPr>
          <p:cNvPr id="34819" name="Rectangle 1"/>
          <p:cNvSpPr>
            <a:spLocks noChangeArrowheads="1"/>
          </p:cNvSpPr>
          <p:nvPr/>
        </p:nvSpPr>
        <p:spPr bwMode="auto">
          <a:xfrm>
            <a:off x="3660775" y="865188"/>
            <a:ext cx="4648200" cy="461962"/>
          </a:xfrm>
          <a:prstGeom prst="rect">
            <a:avLst/>
          </a:prstGeom>
          <a:noFill/>
          <a:ln w="9525">
            <a:noFill/>
            <a:miter lim="800000"/>
            <a:headEnd/>
            <a:tailEnd/>
          </a:ln>
        </p:spPr>
        <p:txBody>
          <a:bodyPr wrap="none">
            <a:spAutoFit/>
          </a:bodyPr>
          <a:lstStyle/>
          <a:p>
            <a:pPr algn="ctr">
              <a:tabLst>
                <a:tab pos="1385888" algn="l"/>
              </a:tabLst>
            </a:pPr>
            <a:r>
              <a:rPr lang="en-US" sz="2400" b="1">
                <a:solidFill>
                  <a:srgbClr val="FF0000"/>
                </a:solidFill>
                <a:latin typeface="Times New Roman" pitchFamily="18" charset="0"/>
                <a:cs typeface="Times New Roman" pitchFamily="18" charset="0"/>
              </a:rPr>
              <a:t>HOẠT ĐỘNG 2: ĐỌC VĂN BẢN</a:t>
            </a:r>
            <a:endParaRPr lang="en-US" sz="2400">
              <a:solidFill>
                <a:srgbClr val="FF0000"/>
              </a:solidFill>
              <a:latin typeface="Times New Roman" pitchFamily="18" charset="0"/>
              <a:cs typeface="Times New Roman" pitchFamily="18" charset="0"/>
            </a:endParaRPr>
          </a:p>
        </p:txBody>
      </p:sp>
      <p:pic>
        <p:nvPicPr>
          <p:cNvPr id="3" name="Picture 2"/>
          <p:cNvPicPr>
            <a:picLocks noChangeAspect="1"/>
          </p:cNvPicPr>
          <p:nvPr/>
        </p:nvPicPr>
        <p:blipFill>
          <a:blip r:embed="rId3"/>
          <a:stretch>
            <a:fillRect/>
          </a:stretch>
        </p:blipFill>
        <p:spPr>
          <a:xfrm rot="20834822">
            <a:off x="1293122" y="2388117"/>
            <a:ext cx="2090304" cy="275223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4" name="Rounded Rectangle 3"/>
          <p:cNvSpPr/>
          <p:nvPr/>
        </p:nvSpPr>
        <p:spPr>
          <a:xfrm>
            <a:off x="3782290" y="1651416"/>
            <a:ext cx="6331528" cy="4225636"/>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anchor="ctr"/>
          <a:lstStyle/>
          <a:p>
            <a:pPr algn="just">
              <a:tabLst>
                <a:tab pos="88900" algn="l"/>
                <a:tab pos="179388" algn="l"/>
              </a:tabLst>
            </a:pPr>
            <a:r>
              <a:rPr lang="en-US" sz="2200" b="1">
                <a:solidFill>
                  <a:srgbClr val="203864"/>
                </a:solidFill>
                <a:latin typeface="Times New Roman" pitchFamily="18" charset="0"/>
                <a:cs typeface="Times New Roman" pitchFamily="18" charset="0"/>
              </a:rPr>
              <a:t>Tác giả:</a:t>
            </a:r>
            <a:endParaRPr lang="en-US" sz="2200">
              <a:solidFill>
                <a:srgbClr val="203864"/>
              </a:solidFill>
              <a:latin typeface="Times New Roman" pitchFamily="18" charset="0"/>
              <a:cs typeface="Times New Roman" pitchFamily="18" charset="0"/>
            </a:endParaRPr>
          </a:p>
          <a:p>
            <a:pPr algn="just">
              <a:tabLst>
                <a:tab pos="88900" algn="l"/>
                <a:tab pos="179388" algn="l"/>
              </a:tabLst>
            </a:pPr>
            <a:r>
              <a:rPr lang="en-US" sz="2200">
                <a:solidFill>
                  <a:srgbClr val="203864"/>
                </a:solidFill>
                <a:latin typeface="Times New Roman" pitchFamily="18" charset="0"/>
                <a:cs typeface="Times New Roman" pitchFamily="18" charset="0"/>
              </a:rPr>
              <a:t>- Nhà văn Nguyễn Tuân sinh năm 1910, năm mất 1987.</a:t>
            </a:r>
          </a:p>
          <a:p>
            <a:pPr algn="just">
              <a:tabLst>
                <a:tab pos="88900" algn="l"/>
                <a:tab pos="179388" algn="l"/>
              </a:tabLst>
            </a:pPr>
            <a:r>
              <a:rPr lang="en-US" sz="2200">
                <a:solidFill>
                  <a:srgbClr val="203864"/>
                </a:solidFill>
                <a:latin typeface="Times New Roman" pitchFamily="18" charset="0"/>
                <a:cs typeface="Times New Roman" pitchFamily="18" charset="0"/>
              </a:rPr>
              <a:t>- Quê quán: Hà Nội.</a:t>
            </a:r>
          </a:p>
          <a:p>
            <a:pPr algn="just">
              <a:tabLst>
                <a:tab pos="88900" algn="l"/>
                <a:tab pos="179388" algn="l"/>
              </a:tabLst>
            </a:pPr>
            <a:r>
              <a:rPr lang="en-US" sz="2200">
                <a:solidFill>
                  <a:srgbClr val="203864"/>
                </a:solidFill>
                <a:latin typeface="Times New Roman" pitchFamily="18" charset="0"/>
                <a:cs typeface="Times New Roman" pitchFamily="18" charset="0"/>
              </a:rPr>
              <a:t>- Ông là nhà văn có phong cách độc đáo, lối viết tài hoa, cách dùng từ ngữ đặc sắc. </a:t>
            </a:r>
          </a:p>
          <a:p>
            <a:pPr algn="just">
              <a:tabLst>
                <a:tab pos="88900" algn="l"/>
                <a:tab pos="179388" algn="l"/>
              </a:tabLst>
            </a:pPr>
            <a:r>
              <a:rPr lang="en-US" sz="2200">
                <a:solidFill>
                  <a:srgbClr val="203864"/>
                </a:solidFill>
                <a:latin typeface="Times New Roman" pitchFamily="18" charset="0"/>
                <a:cs typeface="Times New Roman" pitchFamily="18" charset="0"/>
              </a:rPr>
              <a:t>- Thể loại sở trường của ông là kí, truyện ngắn. Kí của Nguyễn Tuân cho thấy tác giả có vốn kiến thức sâu rộng về nhiều lĩnh vực đời sống.</a:t>
            </a:r>
          </a:p>
          <a:p>
            <a:pPr algn="just">
              <a:tabLst>
                <a:tab pos="88900" algn="l"/>
                <a:tab pos="179388" algn="l"/>
              </a:tabLst>
            </a:pPr>
            <a:r>
              <a:rPr lang="en-US" sz="2200">
                <a:solidFill>
                  <a:srgbClr val="203864"/>
                </a:solidFill>
                <a:latin typeface="Times New Roman" pitchFamily="18" charset="0"/>
                <a:cs typeface="Times New Roman" pitchFamily="18" charset="0"/>
              </a:rPr>
              <a:t>- Một số tác phẩm tiêu biểu của Nguyễn Tuân: </a:t>
            </a:r>
            <a:r>
              <a:rPr lang="en-US" sz="2200" i="1">
                <a:solidFill>
                  <a:srgbClr val="203864"/>
                </a:solidFill>
                <a:latin typeface="Times New Roman" pitchFamily="18" charset="0"/>
                <a:cs typeface="Times New Roman" pitchFamily="18" charset="0"/>
              </a:rPr>
              <a:t>Vang bóng một thời</a:t>
            </a:r>
            <a:r>
              <a:rPr lang="en-US" sz="2200">
                <a:solidFill>
                  <a:srgbClr val="203864"/>
                </a:solidFill>
                <a:latin typeface="Times New Roman" pitchFamily="18" charset="0"/>
                <a:cs typeface="Times New Roman" pitchFamily="18" charset="0"/>
              </a:rPr>
              <a:t> (tập truyện ngắn), </a:t>
            </a:r>
            <a:r>
              <a:rPr lang="en-US" sz="2200" i="1">
                <a:solidFill>
                  <a:srgbClr val="203864"/>
                </a:solidFill>
                <a:latin typeface="Times New Roman" pitchFamily="18" charset="0"/>
                <a:cs typeface="Times New Roman" pitchFamily="18" charset="0"/>
              </a:rPr>
              <a:t>Sông Đà</a:t>
            </a:r>
            <a:r>
              <a:rPr lang="en-US" sz="2200">
                <a:solidFill>
                  <a:srgbClr val="203864"/>
                </a:solidFill>
                <a:latin typeface="Times New Roman" pitchFamily="18" charset="0"/>
                <a:cs typeface="Times New Roman" pitchFamily="18" charset="0"/>
              </a:rPr>
              <a:t> (tùy bút),…</a:t>
            </a:r>
          </a:p>
        </p:txBody>
      </p:sp>
      <p:sp>
        <p:nvSpPr>
          <p:cNvPr id="6" name="Cloud Callout 5"/>
          <p:cNvSpPr/>
          <p:nvPr/>
        </p:nvSpPr>
        <p:spPr>
          <a:xfrm>
            <a:off x="4205288" y="2516188"/>
            <a:ext cx="5486400" cy="1825625"/>
          </a:xfrm>
          <a:prstGeom prst="cloudCallout">
            <a:avLst>
              <a:gd name="adj1" fmla="val -63762"/>
              <a:gd name="adj2" fmla="val 55667"/>
            </a:avLst>
          </a:prstGeom>
        </p:spPr>
        <p:style>
          <a:lnRef idx="2">
            <a:schemeClr val="accent6"/>
          </a:lnRef>
          <a:fillRef idx="1">
            <a:schemeClr val="lt1"/>
          </a:fillRef>
          <a:effectRef idx="0">
            <a:schemeClr val="accent6"/>
          </a:effectRef>
          <a:fontRef idx="minor">
            <a:schemeClr val="dk1"/>
          </a:fontRef>
        </p:style>
        <p:txBody>
          <a:bodyPr anchor="ctr"/>
          <a:lstStyle/>
          <a:p>
            <a:pPr>
              <a:tabLst>
                <a:tab pos="1385888" algn="l"/>
              </a:tabLst>
            </a:pPr>
            <a:r>
              <a:rPr lang="en-US">
                <a:solidFill>
                  <a:srgbClr val="000000"/>
                </a:solidFill>
                <a:latin typeface="Times New Roman" pitchFamily="18" charset="0"/>
                <a:ea typeface="MS Mincho" pitchFamily="49" charset="-128"/>
                <a:cs typeface="Arial" charset="0"/>
              </a:rPr>
              <a:t>Giới thiệu những hiểu biết của em về nhà văn </a:t>
            </a:r>
            <a:r>
              <a:rPr lang="en-US">
                <a:solidFill>
                  <a:srgbClr val="000000"/>
                </a:solidFill>
                <a:latin typeface="Times New Roman" pitchFamily="18" charset="0"/>
                <a:cs typeface="Times New Roman" pitchFamily="18" charset="0"/>
              </a:rPr>
              <a:t>Nguyễn Tuân </a:t>
            </a:r>
            <a:r>
              <a:rPr lang="en-US">
                <a:solidFill>
                  <a:srgbClr val="000000"/>
                </a:solidFill>
                <a:latin typeface="Times New Roman" pitchFamily="18" charset="0"/>
                <a:ea typeface="MS Mincho" pitchFamily="49" charset="-128"/>
                <a:cs typeface="Arial" charset="0"/>
              </a:rPr>
              <a:t> ?</a:t>
            </a:r>
            <a:endParaRPr lang="en-US" sz="1600">
              <a:solidFill>
                <a:srgbClr val="000000"/>
              </a:solidFill>
              <a:latin typeface="Times New Roman" pitchFamily="18" charset="0"/>
              <a:cs typeface="Times New Roman" pitchFamily="18" charset="0"/>
            </a:endParaRPr>
          </a:p>
          <a:p>
            <a:pPr>
              <a:tabLst>
                <a:tab pos="1385888" algn="l"/>
              </a:tabLst>
            </a:pPr>
            <a:r>
              <a:rPr lang="en-US">
                <a:solidFill>
                  <a:srgbClr val="000000"/>
                </a:solidFill>
                <a:latin typeface="Times New Roman" pitchFamily="18" charset="0"/>
                <a:ea typeface="MS Mincho" pitchFamily="49" charset="-128"/>
                <a:cs typeface="Arial" charset="0"/>
              </a:rPr>
              <a:t> Em biết những tác phẩm nào của nhà văn?</a:t>
            </a:r>
            <a:endParaRPr lang="en-US" sz="1600">
              <a:solidFill>
                <a:srgbClr val="00000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35170" name="Rectangle 9"/>
          <p:cNvSpPr>
            <a:spLocks noChangeArrowheads="1"/>
          </p:cNvSpPr>
          <p:nvPr/>
        </p:nvSpPr>
        <p:spPr bwMode="auto">
          <a:xfrm>
            <a:off x="1336675" y="366713"/>
            <a:ext cx="7847013" cy="954087"/>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cs typeface="Times New Roman" pitchFamily="18" charset="0"/>
              </a:rPr>
              <a:t> 1. Tình yêu của tác giả với dòng sông Mê Công</a:t>
            </a:r>
            <a:endParaRPr lang="en-US" sz="2800">
              <a:solidFill>
                <a:srgbClr val="000000"/>
              </a:solidFill>
              <a:latin typeface="Times New Roman" pitchFamily="18" charset="0"/>
              <a:cs typeface="Times New Roman" pitchFamily="18" charset="0"/>
            </a:endParaRPr>
          </a:p>
        </p:txBody>
      </p:sp>
      <p:sp>
        <p:nvSpPr>
          <p:cNvPr id="135171" name="Rectangle 15"/>
          <p:cNvSpPr>
            <a:spLocks noChangeArrowheads="1"/>
          </p:cNvSpPr>
          <p:nvPr/>
        </p:nvSpPr>
        <p:spPr bwMode="auto">
          <a:xfrm>
            <a:off x="1127125" y="1320800"/>
            <a:ext cx="6096000"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a. Tuổi ấu thơ- đoạn thơ đầu</a:t>
            </a:r>
            <a:endParaRPr lang="en-US" sz="2800">
              <a:solidFill>
                <a:srgbClr val="000000"/>
              </a:solidFill>
              <a:latin typeface="Times New Roman" pitchFamily="18" charset="0"/>
              <a:cs typeface="Times New Roman" pitchFamily="18" charset="0"/>
            </a:endParaRPr>
          </a:p>
        </p:txBody>
      </p:sp>
      <p:grpSp>
        <p:nvGrpSpPr>
          <p:cNvPr id="5" name="Group 4"/>
          <p:cNvGrpSpPr>
            <a:grpSpLocks/>
          </p:cNvGrpSpPr>
          <p:nvPr/>
        </p:nvGrpSpPr>
        <p:grpSpPr bwMode="auto">
          <a:xfrm>
            <a:off x="2111375" y="3054350"/>
            <a:ext cx="7969250" cy="2936875"/>
            <a:chOff x="1881292" y="2563741"/>
            <a:chExt cx="6916750" cy="2291113"/>
          </a:xfrm>
        </p:grpSpPr>
        <p:sp>
          <p:nvSpPr>
            <p:cNvPr id="6" name="Rounded Rectangle 5"/>
            <p:cNvSpPr/>
            <p:nvPr/>
          </p:nvSpPr>
          <p:spPr>
            <a:xfrm>
              <a:off x="1881292" y="2563741"/>
              <a:ext cx="2161427" cy="1489223"/>
            </a:xfrm>
            <a:prstGeom prst="roundRect">
              <a:avLst/>
            </a:prstGeom>
            <a:blipFill>
              <a:blip r:embed="rId3"/>
              <a:srcRect/>
              <a:stretch>
                <a:fillRect t="-10000" b="-1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Freeform 6"/>
            <p:cNvSpPr/>
            <p:nvPr/>
          </p:nvSpPr>
          <p:spPr>
            <a:xfrm>
              <a:off x="1881292" y="4053584"/>
              <a:ext cx="2161829" cy="801270"/>
            </a:xfrm>
            <a:custGeom>
              <a:avLst/>
              <a:gdLst>
                <a:gd name="connsiteX0" fmla="*/ 0 w 2161427"/>
                <a:gd name="connsiteY0" fmla="*/ 0 h 801889"/>
                <a:gd name="connsiteX1" fmla="*/ 2161427 w 2161427"/>
                <a:gd name="connsiteY1" fmla="*/ 0 h 801889"/>
                <a:gd name="connsiteX2" fmla="*/ 2161427 w 2161427"/>
                <a:gd name="connsiteY2" fmla="*/ 801889 h 801889"/>
                <a:gd name="connsiteX3" fmla="*/ 0 w 2161427"/>
                <a:gd name="connsiteY3" fmla="*/ 801889 h 801889"/>
                <a:gd name="connsiteX4" fmla="*/ 0 w 2161427"/>
                <a:gd name="connsiteY4" fmla="*/ 0 h 8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27" h="801889">
                  <a:moveTo>
                    <a:pt x="0" y="0"/>
                  </a:moveTo>
                  <a:lnTo>
                    <a:pt x="2161427" y="0"/>
                  </a:lnTo>
                  <a:lnTo>
                    <a:pt x="2161427" y="801889"/>
                  </a:lnTo>
                  <a:lnTo>
                    <a:pt x="0" y="801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20904" tIns="120904" rIns="120904" bIns="0" spcCol="1270"/>
            <a:lstStyle/>
            <a:p>
              <a:pPr algn="ctr" defTabSz="755650" fontAlgn="auto">
                <a:lnSpc>
                  <a:spcPct val="90000"/>
                </a:lnSpc>
                <a:spcAft>
                  <a:spcPct val="35000"/>
                </a:spcAft>
                <a:defRPr/>
              </a:pP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lao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vĩ</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đại</a:t>
              </a:r>
              <a:r>
                <a:rPr lang="en-US" sz="2400" i="1" dirty="0" err="1">
                  <a:solidFill>
                    <a:srgbClr val="FF0000"/>
                  </a:solidFill>
                  <a:latin typeface="Times New Roman" panose="02020603050405020304" pitchFamily="18" charset="0"/>
                  <a:cs typeface="Times New Roman" panose="02020603050405020304" pitchFamily="18" charset="0"/>
                </a:rPr>
                <a:t>“lớn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sao</a:t>
              </a:r>
              <a:r>
                <a:rPr lang="en-US" sz="2400" i="1" dirty="0">
                  <a:solidFill>
                    <a:srgbClr val="FF0000"/>
                  </a:solidFill>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258954" y="2563741"/>
              <a:ext cx="2161427" cy="1489223"/>
            </a:xfrm>
            <a:prstGeom prst="roundRect">
              <a:avLst/>
            </a:prstGeom>
            <a:blipFill>
              <a:blip r:embed="rId3"/>
              <a:srcRect/>
              <a:stretch>
                <a:fillRect t="-10000" b="-1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reeform 8"/>
            <p:cNvSpPr/>
            <p:nvPr/>
          </p:nvSpPr>
          <p:spPr>
            <a:xfrm>
              <a:off x="4259442" y="4053584"/>
              <a:ext cx="2160451" cy="801270"/>
            </a:xfrm>
            <a:custGeom>
              <a:avLst/>
              <a:gdLst>
                <a:gd name="connsiteX0" fmla="*/ 0 w 2161427"/>
                <a:gd name="connsiteY0" fmla="*/ 0 h 801889"/>
                <a:gd name="connsiteX1" fmla="*/ 2161427 w 2161427"/>
                <a:gd name="connsiteY1" fmla="*/ 0 h 801889"/>
                <a:gd name="connsiteX2" fmla="*/ 2161427 w 2161427"/>
                <a:gd name="connsiteY2" fmla="*/ 801889 h 801889"/>
                <a:gd name="connsiteX3" fmla="*/ 0 w 2161427"/>
                <a:gd name="connsiteY3" fmla="*/ 801889 h 801889"/>
                <a:gd name="connsiteX4" fmla="*/ 0 w 2161427"/>
                <a:gd name="connsiteY4" fmla="*/ 0 h 8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27" h="801889">
                  <a:moveTo>
                    <a:pt x="0" y="0"/>
                  </a:moveTo>
                  <a:lnTo>
                    <a:pt x="2161427" y="0"/>
                  </a:lnTo>
                  <a:lnTo>
                    <a:pt x="2161427" y="801889"/>
                  </a:lnTo>
                  <a:lnTo>
                    <a:pt x="0" y="801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20904" tIns="120904" rIns="120904" bIns="0" spcCol="1270"/>
            <a:lstStyle/>
            <a:p>
              <a:pPr algn="ctr" defTabSz="755650" fontAlgn="auto">
                <a:lnSpc>
                  <a:spcPct val="90000"/>
                </a:lnSpc>
                <a:spcAft>
                  <a:spcPct val="35000"/>
                </a:spcAft>
                <a:defRPr/>
              </a:pPr>
              <a:r>
                <a:rPr lang="en-US" sz="2400" dirty="0" err="1">
                  <a:solidFill>
                    <a:srgbClr val="FF0000"/>
                  </a:solidFill>
                  <a:latin typeface="Times New Roman" panose="02020603050405020304" pitchFamily="18" charset="0"/>
                  <a:cs typeface="Times New Roman" panose="02020603050405020304" pitchFamily="18" charset="0"/>
                </a:rPr>
                <a:t>Như</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phép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lạ</a:t>
              </a:r>
              <a:r>
                <a:rPr lang="en-US" sz="2400"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Gậy</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thần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tiên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và</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cánh</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tay</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đạo</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sĩ</a:t>
              </a:r>
              <a:r>
                <a:rPr lang="en-US" sz="2400" i="1"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 </a:t>
              </a:r>
            </a:p>
          </p:txBody>
        </p:sp>
        <p:sp>
          <p:nvSpPr>
            <p:cNvPr id="11" name="Rounded Rectangle 10"/>
            <p:cNvSpPr/>
            <p:nvPr/>
          </p:nvSpPr>
          <p:spPr>
            <a:xfrm>
              <a:off x="6636615" y="2563741"/>
              <a:ext cx="2161427" cy="1489223"/>
            </a:xfrm>
            <a:prstGeom prst="roundRect">
              <a:avLst/>
            </a:prstGeom>
            <a:blipFill>
              <a:blip r:embed="rId3"/>
              <a:srcRect/>
              <a:stretch>
                <a:fillRect t="-10000" b="-1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eform 11"/>
            <p:cNvSpPr/>
            <p:nvPr/>
          </p:nvSpPr>
          <p:spPr>
            <a:xfrm>
              <a:off x="6636214" y="4053584"/>
              <a:ext cx="2161828" cy="801270"/>
            </a:xfrm>
            <a:custGeom>
              <a:avLst/>
              <a:gdLst>
                <a:gd name="connsiteX0" fmla="*/ 0 w 2161427"/>
                <a:gd name="connsiteY0" fmla="*/ 0 h 801889"/>
                <a:gd name="connsiteX1" fmla="*/ 2161427 w 2161427"/>
                <a:gd name="connsiteY1" fmla="*/ 0 h 801889"/>
                <a:gd name="connsiteX2" fmla="*/ 2161427 w 2161427"/>
                <a:gd name="connsiteY2" fmla="*/ 801889 h 801889"/>
                <a:gd name="connsiteX3" fmla="*/ 0 w 2161427"/>
                <a:gd name="connsiteY3" fmla="*/ 801889 h 801889"/>
                <a:gd name="connsiteX4" fmla="*/ 0 w 2161427"/>
                <a:gd name="connsiteY4" fmla="*/ 0 h 8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27" h="801889">
                  <a:moveTo>
                    <a:pt x="0" y="0"/>
                  </a:moveTo>
                  <a:lnTo>
                    <a:pt x="2161427" y="0"/>
                  </a:lnTo>
                  <a:lnTo>
                    <a:pt x="2161427" y="801889"/>
                  </a:lnTo>
                  <a:lnTo>
                    <a:pt x="0" y="801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20904" tIns="120904" rIns="120904" bIns="0" spcCol="1270"/>
            <a:lstStyle/>
            <a:p>
              <a:pPr algn="ctr" defTabSz="755650" fontAlgn="auto">
                <a:lnSpc>
                  <a:spcPct val="90000"/>
                </a:lnSpc>
                <a:spcAft>
                  <a:spcPct val="35000"/>
                </a:spcAft>
                <a:defRPr/>
              </a:pPr>
              <a:r>
                <a:rPr lang="en-US" sz="2000" dirty="0" err="1">
                  <a:solidFill>
                    <a:srgbClr val="FF0000"/>
                  </a:solidFill>
                  <a:latin typeface="Times New Roman" panose="02020603050405020304" pitchFamily="18" charset="0"/>
                  <a:cs typeface="Times New Roman" panose="02020603050405020304" pitchFamily="18" charset="0"/>
                </a:rPr>
                <a:t>Nâng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cánh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ước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mơ</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cho</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học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trò</a:t>
              </a:r>
              <a:r>
                <a:rPr lang="en-US" sz="2000" i="1" dirty="0">
                  <a:solidFill>
                    <a:srgbClr val="FF0000"/>
                  </a:solidFill>
                  <a:latin typeface="Times New Roman" panose="02020603050405020304" pitchFamily="18" charset="0"/>
                  <a:cs typeface="Times New Roman" panose="02020603050405020304" pitchFamily="18" charset="0"/>
                </a:rPr>
                <a:t>.“</a:t>
              </a:r>
              <a:r>
                <a:rPr lang="en-US" sz="2000" i="1" dirty="0" err="1">
                  <a:solidFill>
                    <a:srgbClr val="FF0000"/>
                  </a:solidFill>
                  <a:latin typeface="Times New Roman" panose="02020603050405020304" pitchFamily="18" charset="0"/>
                  <a:cs typeface="Times New Roman" panose="02020603050405020304" pitchFamily="18" charset="0"/>
                </a:rPr>
                <a:t>Đưa</a:t>
              </a:r>
              <a:r>
                <a:rPr lang="en-US" sz="2000" i="1" dirty="0">
                  <a:solidFill>
                    <a:srgbClr val="FF0000"/>
                  </a:solidFill>
                  <a:latin typeface="Times New Roman" panose="02020603050405020304" pitchFamily="18" charset="0"/>
                  <a:cs typeface="Times New Roman" panose="02020603050405020304" pitchFamily="18" charset="0"/>
                </a:rPr>
                <a:t> ta </a:t>
              </a:r>
              <a:r>
                <a:rPr lang="en-US" sz="2000" i="1" dirty="0" err="1">
                  <a:solidFill>
                    <a:srgbClr val="FF0000"/>
                  </a:solidFill>
                  <a:latin typeface="Times New Roman" panose="02020603050405020304" pitchFamily="18" charset="0"/>
                  <a:cs typeface="Times New Roman" panose="02020603050405020304" pitchFamily="18" charset="0"/>
                </a:rPr>
                <a:t>đi</a:t>
              </a:r>
              <a:r>
                <a:rPr lang="en-US" sz="2000" i="1" dirty="0">
                  <a:solidFill>
                    <a:srgbClr val="FF0000"/>
                  </a:solidFill>
                  <a:latin typeface="Times New Roman" panose="020206030504050203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cs typeface="Times New Roman" panose="02020603050405020304" pitchFamily="18" charset="0"/>
                </a:rPr>
                <a:t>sông</a:t>
              </a:r>
              <a:r>
                <a:rPr lang="en-US" sz="2000" i="1" dirty="0">
                  <a:solidFill>
                    <a:srgbClr val="FF0000"/>
                  </a:solidFill>
                  <a:latin typeface="Times New Roman" panose="020206030504050203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cs typeface="Times New Roman" panose="02020603050405020304" pitchFamily="18" charset="0"/>
                </a:rPr>
                <a:t>núi</a:t>
              </a:r>
              <a:r>
                <a:rPr lang="en-US" sz="2000" i="1" dirty="0">
                  <a:solidFill>
                    <a:srgbClr val="FF0000"/>
                  </a:solidFill>
                  <a:latin typeface="Times New Roman" panose="020206030504050203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cs typeface="Times New Roman" panose="02020603050405020304" pitchFamily="18" charset="0"/>
                </a:rPr>
                <a:t>tuyệt</a:t>
              </a:r>
              <a:r>
                <a:rPr lang="en-US" sz="2000" i="1" dirty="0">
                  <a:solidFill>
                    <a:srgbClr val="FF0000"/>
                  </a:solidFill>
                  <a:latin typeface="Times New Roman" panose="020206030504050203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cs typeface="Times New Roman" panose="02020603050405020304" pitchFamily="18" charset="0"/>
                </a:rPr>
                <a:t>vời</a:t>
              </a:r>
              <a:r>
                <a:rPr lang="en-US" sz="2000" i="1" dirty="0">
                  <a:solidFill>
                    <a:srgbClr val="FF0000"/>
                  </a:solidFill>
                  <a:latin typeface="Times New Roman" panose="02020603050405020304" pitchFamily="18" charset="0"/>
                  <a:cs typeface="Times New Roman" panose="02020603050405020304" pitchFamily="18" charset="0"/>
                </a:rPr>
                <a:t>”</a:t>
              </a:r>
              <a:endParaRPr lang="en-US" sz="2000" dirty="0">
                <a:solidFill>
                  <a:srgbClr val="FF0000"/>
                </a:solidFill>
                <a:latin typeface="Times New Roman" panose="02020603050405020304" pitchFamily="18" charset="0"/>
                <a:cs typeface="Times New Roman" panose="02020603050405020304" pitchFamily="18" charset="0"/>
              </a:endParaRPr>
            </a:p>
          </p:txBody>
        </p:sp>
      </p:grpSp>
      <p:sp>
        <p:nvSpPr>
          <p:cNvPr id="15" name="Flowchart: Terminator 14"/>
          <p:cNvSpPr/>
          <p:nvPr/>
        </p:nvSpPr>
        <p:spPr>
          <a:xfrm>
            <a:off x="3117272" y="1967345"/>
            <a:ext cx="5375563" cy="762000"/>
          </a:xfrm>
          <a:prstGeom prst="flowChartTerminator">
            <a:avLst/>
          </a:prstGeom>
          <a:ln>
            <a:noFill/>
          </a:ln>
          <a:effectLst>
            <a:outerShdw blurRad="76200" dir="18900000" sy="23000" kx="-12000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b="1">
                <a:solidFill>
                  <a:srgbClr val="FFFFFF"/>
                </a:solidFill>
                <a:latin typeface="Times New Roman" pitchFamily="18" charset="0"/>
                <a:cs typeface="Times New Roman" pitchFamily="18" charset="0"/>
              </a:rPr>
              <a:t>Hình ảnh thầy giáo:</a:t>
            </a:r>
            <a:endParaRPr lang="en-US" sz="2800" b="1">
              <a:solidFill>
                <a:srgbClr val="FFFFFF"/>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3"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pic>
        <p:nvPicPr>
          <p:cNvPr id="2" name="Picture 1"/>
          <p:cNvPicPr>
            <a:picLocks noChangeAspect="1"/>
          </p:cNvPicPr>
          <p:nvPr/>
        </p:nvPicPr>
        <p:blipFill>
          <a:blip r:embed="rId3">
            <a:duotone>
              <a:schemeClr val="bg2">
                <a:shade val="45000"/>
                <a:satMod val="135000"/>
              </a:schemeClr>
              <a:prstClr val="white"/>
            </a:duotone>
          </a:blip>
          <a:stretch>
            <a:fillRect/>
          </a:stretch>
        </p:blipFill>
        <p:spPr>
          <a:xfrm>
            <a:off x="1058" y="0"/>
            <a:ext cx="12191999" cy="6858000"/>
          </a:xfrm>
          <a:prstGeom prst="rect">
            <a:avLst/>
          </a:prstGeom>
        </p:spPr>
      </p:pic>
      <p:sp>
        <p:nvSpPr>
          <p:cNvPr id="136195" name="Rectangle 13"/>
          <p:cNvSpPr>
            <a:spLocks noChangeArrowheads="1"/>
          </p:cNvSpPr>
          <p:nvPr/>
        </p:nvSpPr>
        <p:spPr bwMode="auto">
          <a:xfrm>
            <a:off x="252413" y="184150"/>
            <a:ext cx="7847012"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cs typeface="Times New Roman" pitchFamily="18" charset="0"/>
              </a:rPr>
              <a:t> 1. Tình yêu của tác giả với dòng sông Mê Công</a:t>
            </a:r>
            <a:endParaRPr lang="en-US" sz="2800">
              <a:solidFill>
                <a:srgbClr val="000000"/>
              </a:solidFill>
              <a:latin typeface="Times New Roman" pitchFamily="18" charset="0"/>
              <a:cs typeface="Times New Roman" pitchFamily="18" charset="0"/>
            </a:endParaRPr>
          </a:p>
        </p:txBody>
      </p:sp>
      <p:sp>
        <p:nvSpPr>
          <p:cNvPr id="136196" name="Rectangle 16"/>
          <p:cNvSpPr>
            <a:spLocks noChangeArrowheads="1"/>
          </p:cNvSpPr>
          <p:nvPr/>
        </p:nvSpPr>
        <p:spPr bwMode="auto">
          <a:xfrm>
            <a:off x="250825" y="1128713"/>
            <a:ext cx="6096000"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a. Tuổi ấu thơ- đoạn thơ đầu</a:t>
            </a:r>
            <a:endParaRPr lang="en-US" sz="2800">
              <a:solidFill>
                <a:srgbClr val="000000"/>
              </a:solidFill>
              <a:latin typeface="Times New Roman" pitchFamily="18" charset="0"/>
              <a:cs typeface="Times New Roman" pitchFamily="18" charset="0"/>
            </a:endParaRPr>
          </a:p>
        </p:txBody>
      </p:sp>
      <p:sp>
        <p:nvSpPr>
          <p:cNvPr id="3" name="Rounded Rectangle 2"/>
          <p:cNvSpPr/>
          <p:nvPr/>
        </p:nvSpPr>
        <p:spPr>
          <a:xfrm>
            <a:off x="371475" y="2019300"/>
            <a:ext cx="4791075" cy="3165475"/>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371475" y="2263774"/>
            <a:ext cx="4637088" cy="2676525"/>
          </a:xfrm>
          <a:prstGeom prst="rect">
            <a:avLst/>
          </a:prstGeom>
          <a:noFill/>
          <a:ln w="9525">
            <a:noFill/>
            <a:miter lim="800000"/>
            <a:headEnd/>
            <a:tailEnd/>
          </a:ln>
        </p:spPr>
        <p:txBody>
          <a:bodyPr>
            <a:spAutoFit/>
          </a:bodyPr>
          <a:lstStyle/>
          <a:p>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dòng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en-US" sz="2800" i="1" dirty="0" err="1" smtClean="0">
                <a:latin typeface="Times New Roman" pitchFamily="18" charset="0"/>
                <a:cs typeface="Times New Roman" pitchFamily="18" charset="0"/>
              </a:rPr>
              <a:t>Mê</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Công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sông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dài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hơn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hai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ngàn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cây</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số</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mênh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mông</a:t>
            </a:r>
            <a:r>
              <a:rPr lang="en-US" sz="2800" i="1" dirty="0">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muốn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hiểu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trò</a:t>
            </a:r>
            <a:r>
              <a:rPr lang="en-US" sz="2800" dirty="0">
                <a:latin typeface="Times New Roman" pitchFamily="18" charset="0"/>
                <a:cs typeface="Times New Roman" pitchFamily="18" charset="0"/>
              </a:rPr>
              <a:t>.</a:t>
            </a:r>
          </a:p>
        </p:txBody>
      </p:sp>
      <p:sp>
        <p:nvSpPr>
          <p:cNvPr id="18" name="Heart 17"/>
          <p:cNvSpPr/>
          <p:nvPr/>
        </p:nvSpPr>
        <p:spPr>
          <a:xfrm>
            <a:off x="5730875" y="1898650"/>
            <a:ext cx="6226175" cy="4129088"/>
          </a:xfrm>
          <a:prstGeom prst="hear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Rectangle 18"/>
          <p:cNvSpPr>
            <a:spLocks noChangeArrowheads="1"/>
          </p:cNvSpPr>
          <p:nvPr/>
        </p:nvSpPr>
        <p:spPr bwMode="auto">
          <a:xfrm>
            <a:off x="6686015" y="2893152"/>
            <a:ext cx="4752975" cy="1816100"/>
          </a:xfrm>
          <a:prstGeom prst="rect">
            <a:avLst/>
          </a:prstGeom>
          <a:noFill/>
          <a:ln w="9525">
            <a:noFill/>
            <a:miter lim="800000"/>
            <a:headEnd/>
            <a:tailEnd/>
          </a:ln>
        </p:spPr>
        <p:txBody>
          <a:bodyPr>
            <a:spAutoFit/>
          </a:bodyPr>
          <a:lstStyle/>
          <a:p>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Tình</a:t>
            </a:r>
            <a:r>
              <a:rPr lang="en-US" sz="2800" b="1" i="1" dirty="0" smtClean="0">
                <a:latin typeface="Times New Roman" pitchFamily="18" charset="0"/>
                <a:cs typeface="Times New Roman" pitchFamily="18" charset="0"/>
              </a:rPr>
              <a:t> </a:t>
            </a:r>
            <a:r>
              <a:rPr lang="en-US" sz="2800" b="1" i="1" dirty="0" err="1">
                <a:latin typeface="Times New Roman" pitchFamily="18" charset="0"/>
                <a:cs typeface="Times New Roman" pitchFamily="18" charset="0"/>
              </a:rPr>
              <a:t>yêu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của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giả</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với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dòng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sông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Mê</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Công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được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bắt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đầu</a:t>
            </a:r>
            <a:r>
              <a:rPr lang="en-US" sz="2800" b="1" i="1" dirty="0">
                <a:latin typeface="Times New Roman" pitchFamily="18" charset="0"/>
                <a:cs typeface="Times New Roman" pitchFamily="18" charset="0"/>
              </a:rPr>
              <a:t> ở </a:t>
            </a:r>
            <a:r>
              <a:rPr lang="en-US" sz="2800" b="1" i="1" dirty="0" err="1">
                <a:latin typeface="Times New Roman" pitchFamily="18" charset="0"/>
                <a:cs typeface="Times New Roman" pitchFamily="18" charset="0"/>
              </a:rPr>
              <a:t>giờ</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học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trên</a:t>
            </a:r>
            <a:r>
              <a:rPr lang="en-US" sz="2800" b="1" i="1" dirty="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tấm</a:t>
            </a:r>
            <a:r>
              <a:rPr lang="en-US" sz="2800" b="1" i="1" dirty="0" smtClean="0">
                <a:latin typeface="Times New Roman" pitchFamily="18" charset="0"/>
                <a:cs typeface="Times New Roman" pitchFamily="18" charset="0"/>
              </a:rPr>
              <a:t> </a:t>
            </a:r>
            <a:r>
              <a:rPr lang="en-US" sz="2800" b="1" i="1" dirty="0" err="1">
                <a:latin typeface="Times New Roman" pitchFamily="18" charset="0"/>
                <a:cs typeface="Times New Roman" pitchFamily="18" charset="0"/>
              </a:rPr>
              <a:t>bản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đồ</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lời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giảng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của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người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thầy</a:t>
            </a:r>
            <a:r>
              <a:rPr lang="en-US" sz="2800" b="1" i="1" dirty="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4.16667E-7 -1.48148E-6 L 0.42839 0.00394 " pathEditMode="relative" rAng="0" ptsTypes="AA">
                                      <p:cBhvr>
                                        <p:cTn id="13" dur="2000" fill="hold"/>
                                        <p:tgtEl>
                                          <p:spTgt spid="13"/>
                                        </p:tgtEl>
                                        <p:attrNameLst>
                                          <p:attrName>ppt_x</p:attrName>
                                          <p:attrName>ppt_y</p:attrName>
                                        </p:attrNameLst>
                                      </p:cBhvr>
                                      <p:rCtr x="21419" y="185"/>
                                    </p:animMotion>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0" nodeType="clickEffect">
                                  <p:stCondLst>
                                    <p:cond delay="0"/>
                                  </p:stCondLst>
                                  <p:childTnLst>
                                    <p:animMotion origin="layout" path="M 4.79167E-6 -4.81481E-6 L -0.46732 0.01019 " pathEditMode="relative" rAng="0" ptsTypes="AA">
                                      <p:cBhvr>
                                        <p:cTn id="24" dur="2000" fill="hold"/>
                                        <p:tgtEl>
                                          <p:spTgt spid="19"/>
                                        </p:tgtEl>
                                        <p:attrNameLst>
                                          <p:attrName>ppt_x</p:attrName>
                                          <p:attrName>ppt_y</p:attrName>
                                        </p:attrNameLst>
                                      </p:cBhvr>
                                      <p:rCtr x="-23372" y="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7" name="Picture 3"/>
          <p:cNvPicPr>
            <a:picLocks noChangeAspect="1"/>
          </p:cNvPicPr>
          <p:nvPr/>
        </p:nvPicPr>
        <p:blipFill>
          <a:blip r:embed="rId2"/>
          <a:srcRect/>
          <a:stretch>
            <a:fillRect/>
          </a:stretch>
        </p:blipFill>
        <p:spPr bwMode="auto">
          <a:xfrm>
            <a:off x="125412" y="0"/>
            <a:ext cx="12193588" cy="6858000"/>
          </a:xfrm>
          <a:prstGeom prst="rect">
            <a:avLst/>
          </a:prstGeom>
          <a:noFill/>
          <a:ln w="9525">
            <a:noFill/>
            <a:miter lim="800000"/>
            <a:headEnd/>
            <a:tailEnd/>
          </a:ln>
        </p:spPr>
      </p:pic>
      <p:sp>
        <p:nvSpPr>
          <p:cNvPr id="137218" name="Rectangle 13"/>
          <p:cNvSpPr>
            <a:spLocks noChangeArrowheads="1"/>
          </p:cNvSpPr>
          <p:nvPr/>
        </p:nvSpPr>
        <p:spPr bwMode="auto">
          <a:xfrm>
            <a:off x="252413" y="184150"/>
            <a:ext cx="7847012"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cs typeface="Times New Roman" pitchFamily="18" charset="0"/>
              </a:rPr>
              <a:t> 1. Tình yêu của tác giả với dòng sông Mê Công</a:t>
            </a:r>
            <a:endParaRPr lang="en-US" sz="2800">
              <a:solidFill>
                <a:srgbClr val="000000"/>
              </a:solidFill>
              <a:latin typeface="Times New Roman" pitchFamily="18" charset="0"/>
              <a:cs typeface="Times New Roman" pitchFamily="18" charset="0"/>
            </a:endParaRPr>
          </a:p>
        </p:txBody>
      </p:sp>
      <p:sp>
        <p:nvSpPr>
          <p:cNvPr id="137219" name="Rectangle 16"/>
          <p:cNvSpPr>
            <a:spLocks noChangeArrowheads="1"/>
          </p:cNvSpPr>
          <p:nvPr/>
        </p:nvSpPr>
        <p:spPr bwMode="auto">
          <a:xfrm>
            <a:off x="250825" y="1128713"/>
            <a:ext cx="6096000" cy="523875"/>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a. Tuổi ấu thơ- đoạn thơ đầu</a:t>
            </a:r>
            <a:endParaRPr lang="en-US" sz="2800">
              <a:solidFill>
                <a:srgbClr val="000000"/>
              </a:solidFill>
              <a:latin typeface="Times New Roman" pitchFamily="18" charset="0"/>
              <a:cs typeface="Times New Roman" pitchFamily="18" charset="0"/>
            </a:endParaRPr>
          </a:p>
        </p:txBody>
      </p:sp>
      <p:sp>
        <p:nvSpPr>
          <p:cNvPr id="11" name="Heart 10"/>
          <p:cNvSpPr/>
          <p:nvPr/>
        </p:nvSpPr>
        <p:spPr>
          <a:xfrm>
            <a:off x="6875463" y="1801813"/>
            <a:ext cx="5443537" cy="5056187"/>
          </a:xfrm>
          <a:prstGeom prst="heart">
            <a:avLst/>
          </a:prstGeom>
          <a:noFill/>
          <a:ln w="28575">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a:spLocks noChangeArrowheads="1"/>
          </p:cNvSpPr>
          <p:nvPr/>
        </p:nvSpPr>
        <p:spPr bwMode="auto">
          <a:xfrm>
            <a:off x="250825" y="1652588"/>
            <a:ext cx="7745413" cy="4832350"/>
          </a:xfrm>
          <a:prstGeom prst="rect">
            <a:avLst/>
          </a:prstGeom>
          <a:noFill/>
          <a:ln w="9525">
            <a:noFill/>
            <a:miter lim="800000"/>
            <a:headEnd/>
            <a:tailEnd/>
          </a:ln>
        </p:spPr>
        <p:txBody>
          <a:bodyPr>
            <a:spAutoFit/>
          </a:bodyPr>
          <a:lstStyle/>
          <a:p>
            <a:r>
              <a:rPr lang="en-US" sz="2800" b="1" dirty="0">
                <a:latin typeface="Times New Roman" pitchFamily="18" charset="0"/>
                <a:cs typeface="Times New Roman" pitchFamily="18" charset="0"/>
              </a:rPr>
              <a:t>b. </a:t>
            </a:r>
            <a:r>
              <a:rPr lang="en-US" sz="2800" b="1" dirty="0" err="1">
                <a:latin typeface="Times New Roman" pitchFamily="18" charset="0"/>
                <a:cs typeface="Times New Roman" pitchFamily="18" charset="0"/>
              </a:rPr>
              <a:t>Tuổi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trưởng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đoạn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cuối</a:t>
            </a:r>
            <a:endParaRPr lang="en-US" sz="2800" dirty="0">
              <a:latin typeface="Times New Roman" pitchFamily="18" charset="0"/>
              <a:cs typeface="Times New Roman" pitchFamily="18" charset="0"/>
            </a:endParaRPr>
          </a:p>
          <a:p>
            <a:r>
              <a:rPr lang="pt-BR" sz="2800" dirty="0">
                <a:latin typeface="Times New Roman" pitchFamily="18" charset="0"/>
                <a:cs typeface="Times New Roman" pitchFamily="18" charset="0"/>
              </a:rPr>
              <a:t>Sự thay đổi về thời gian được diễn tả qua hình ảnh: </a:t>
            </a:r>
            <a:endParaRPr lang="en-US" sz="2800" dirty="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quốc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đằm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sâu</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thầy</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khuất</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gỉả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dần</a:t>
            </a:r>
            <a:r>
              <a:rPr lang="en-US" sz="2800" dirty="0">
                <a:latin typeface="Times New Roman" pitchFamily="18" charset="0"/>
                <a:cs typeface="Times New Roman" pitchFamily="18" charset="0"/>
              </a:rPr>
              <a:t>: </a:t>
            </a:r>
            <a:r>
              <a:rPr lang="en-US" sz="2800" i="1" dirty="0">
                <a:latin typeface="Times New Roman" pitchFamily="18" charset="0"/>
                <a:cs typeface="Times New Roman" pitchFamily="18" charset="0"/>
              </a:rPr>
              <a:t>“</a:t>
            </a:r>
            <a:r>
              <a:rPr lang="en-US" sz="2800" i="1" dirty="0" err="1">
                <a:latin typeface="Times New Roman" pitchFamily="18" charset="0"/>
                <a:cs typeface="Times New Roman" pitchFamily="18" charset="0"/>
              </a:rPr>
              <a:t>thước</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bảng</a:t>
            </a:r>
            <a:r>
              <a:rPr lang="en-US" sz="2800" i="1" dirty="0">
                <a:latin typeface="Times New Roman" pitchFamily="18" charset="0"/>
                <a:cs typeface="Times New Roman" pitchFamily="18" charset="0"/>
              </a:rPr>
              <a:t> to nay </a:t>
            </a:r>
            <a:r>
              <a:rPr lang="en-US" sz="2800" i="1" dirty="0" err="1">
                <a:latin typeface="Times New Roman" pitchFamily="18" charset="0"/>
                <a:cs typeface="Times New Roman" pitchFamily="18" charset="0"/>
              </a:rPr>
              <a:t>thành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cán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cờ</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sao</a:t>
            </a:r>
            <a:r>
              <a:rPr lang="en-US" sz="2800" i="1" dirty="0">
                <a:latin typeface="Times New Roman" pitchFamily="18" charset="0"/>
                <a:cs typeface="Times New Roman" pitchFamily="18" charset="0"/>
              </a:rPr>
              <a:t>”</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những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điều</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thầy</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dạy</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đã</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được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các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học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trò</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tiếp</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thu</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và</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thực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hành</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tiếp</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tục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xây</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dựng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quê</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hương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Tổ</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quốc</a:t>
            </a:r>
            <a:r>
              <a:rPr lang="en-US" sz="2800" dirty="0">
                <a:solidFill>
                  <a:srgbClr val="000000"/>
                </a:solidFill>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nền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tộc</a:t>
            </a:r>
            <a:r>
              <a:rPr lang="en-US" sz="2800" dirty="0">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khẳng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định</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giá</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trị</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vĩnh</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cửu</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bất</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tử</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của</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những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người</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đã</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cống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hiến</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vì</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Tổ</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quốc</a:t>
            </a:r>
            <a:r>
              <a:rPr lang="en-US" sz="2800" dirty="0">
                <a:solidFill>
                  <a:srgbClr val="000000"/>
                </a:solidFill>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6" name="Rectangle 5"/>
          <p:cNvSpPr>
            <a:spLocks noChangeArrowheads="1"/>
          </p:cNvSpPr>
          <p:nvPr/>
        </p:nvSpPr>
        <p:spPr bwMode="auto">
          <a:xfrm>
            <a:off x="8296896" y="2729935"/>
            <a:ext cx="2921000" cy="2677656"/>
          </a:xfrm>
          <a:prstGeom prst="rect">
            <a:avLst/>
          </a:prstGeom>
          <a:noFill/>
          <a:ln w="9525">
            <a:noFill/>
            <a:miter lim="800000"/>
            <a:headEnd/>
            <a:tailEnd/>
          </a:ln>
        </p:spPr>
        <p:txBody>
          <a:bodyPr>
            <a:spAutoFit/>
          </a:bodyPr>
          <a:lstStyle/>
          <a:p>
            <a:pPr algn="just">
              <a:tabLst>
                <a:tab pos="88900" algn="l"/>
                <a:tab pos="179388" algn="l"/>
              </a:tabLst>
            </a:pPr>
            <a:r>
              <a:rPr lang="en-US" sz="2800" b="1" i="1" dirty="0" smtClean="0">
                <a:solidFill>
                  <a:srgbClr val="C00000"/>
                </a:solidFill>
                <a:latin typeface="Times New Roman" pitchFamily="18" charset="0"/>
                <a:cs typeface="Times New Roman" pitchFamily="18" charset="0"/>
              </a:rPr>
              <a:t>*</a:t>
            </a:r>
            <a:r>
              <a:rPr lang="en-US" sz="2800" b="1" i="1" dirty="0" err="1" smtClean="0">
                <a:solidFill>
                  <a:srgbClr val="C00000"/>
                </a:solidFill>
                <a:latin typeface="Times New Roman" pitchFamily="18" charset="0"/>
                <a:cs typeface="Times New Roman" pitchFamily="18" charset="0"/>
              </a:rPr>
              <a:t>Tình</a:t>
            </a:r>
            <a:r>
              <a:rPr lang="en-US" sz="2800" b="1" i="1" dirty="0" smtClean="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yêu</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của</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tác</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giả</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đối</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với</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dòng</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Mê</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Kông</a:t>
            </a:r>
            <a:r>
              <a:rPr lang="en-US" sz="2800" b="1" i="1" dirty="0">
                <a:solidFill>
                  <a:srgbClr val="C00000"/>
                </a:solidFill>
                <a:latin typeface="Times New Roman" pitchFamily="18" charset="0"/>
                <a:cs typeface="Times New Roman" pitchFamily="18" charset="0"/>
              </a:rPr>
              <a:t> </a:t>
            </a:r>
            <a:r>
              <a:rPr lang="en-US" sz="2800" b="1" i="1" dirty="0" err="1" smtClean="0">
                <a:solidFill>
                  <a:srgbClr val="C00000"/>
                </a:solidFill>
                <a:latin typeface="Times New Roman" pitchFamily="18" charset="0"/>
                <a:cs typeface="Times New Roman" pitchFamily="18" charset="0"/>
              </a:rPr>
              <a:t>lớn</a:t>
            </a:r>
            <a:r>
              <a:rPr lang="en-US" sz="2800" b="1" i="1" dirty="0" smtClean="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dần</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theo</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tháng</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năm</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càng</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ngày</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càng</a:t>
            </a:r>
            <a:r>
              <a:rPr lang="en-US" sz="2800" b="1" i="1" dirty="0">
                <a:solidFill>
                  <a:srgbClr val="C00000"/>
                </a:solidFill>
                <a:latin typeface="Times New Roman" pitchFamily="18" charset="0"/>
                <a:cs typeface="Times New Roman" pitchFamily="18" charset="0"/>
              </a:rPr>
              <a:t> </a:t>
            </a:r>
            <a:r>
              <a:rPr lang="vi-VN" sz="2800" b="1" i="1" dirty="0">
                <a:solidFill>
                  <a:srgbClr val="C00000"/>
                </a:solidFill>
                <a:latin typeface="Times New Roman" pitchFamily="18" charset="0"/>
                <a:cs typeface="Times New Roman" pitchFamily="18" charset="0"/>
              </a:rPr>
              <a:t>đậm</a:t>
            </a:r>
            <a:r>
              <a:rPr lang="en-US" sz="2800" b="1" i="1" dirty="0" smtClean="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sâu</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tha</a:t>
            </a:r>
            <a:r>
              <a:rPr lang="en-US" sz="2800" b="1" i="1" dirty="0">
                <a:solidFill>
                  <a:srgbClr val="C00000"/>
                </a:solidFill>
                <a:latin typeface="Times New Roman" pitchFamily="18" charset="0"/>
                <a:cs typeface="Times New Roman" pitchFamily="18" charset="0"/>
              </a:rPr>
              <a:t> </a:t>
            </a:r>
            <a:r>
              <a:rPr lang="en-US" sz="2800" b="1" i="1" dirty="0" err="1">
                <a:solidFill>
                  <a:srgbClr val="C00000"/>
                </a:solidFill>
                <a:latin typeface="Times New Roman" pitchFamily="18" charset="0"/>
                <a:cs typeface="Times New Roman" pitchFamily="18" charset="0"/>
              </a:rPr>
              <a:t>thiết</a:t>
            </a:r>
            <a:r>
              <a:rPr lang="en-US" sz="2800" dirty="0">
                <a:solidFill>
                  <a:srgbClr val="C0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38242" name="Rectangle 1"/>
          <p:cNvSpPr>
            <a:spLocks noChangeArrowheads="1"/>
          </p:cNvSpPr>
          <p:nvPr/>
        </p:nvSpPr>
        <p:spPr bwMode="auto">
          <a:xfrm>
            <a:off x="1476375" y="312738"/>
            <a:ext cx="5475288" cy="522287"/>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2. Vẻ đẹp của dòng sông Mê Kông </a:t>
            </a:r>
            <a:endParaRPr lang="en-US" sz="2800">
              <a:latin typeface="Calibri" pitchFamily="34" charset="0"/>
            </a:endParaRPr>
          </a:p>
        </p:txBody>
      </p:sp>
      <p:sp>
        <p:nvSpPr>
          <p:cNvPr id="3" name="TextBox 2"/>
          <p:cNvSpPr txBox="1">
            <a:spLocks noChangeArrowheads="1"/>
          </p:cNvSpPr>
          <p:nvPr/>
        </p:nvSpPr>
        <p:spPr bwMode="auto">
          <a:xfrm>
            <a:off x="1476375" y="814388"/>
            <a:ext cx="3108325" cy="461962"/>
          </a:xfrm>
          <a:prstGeom prst="rect">
            <a:avLst/>
          </a:prstGeom>
          <a:noFill/>
          <a:ln w="9525">
            <a:noFill/>
            <a:miter lim="800000"/>
            <a:headEnd/>
            <a:tailEnd/>
          </a:ln>
        </p:spPr>
        <p:txBody>
          <a:bodyPr wrap="none">
            <a:spAutoFit/>
          </a:bodyPr>
          <a:lstStyle/>
          <a:p>
            <a:r>
              <a:rPr lang="en-US" sz="2400" b="1">
                <a:solidFill>
                  <a:srgbClr val="FF0000"/>
                </a:solidFill>
                <a:latin typeface="Times New Roman" pitchFamily="18" charset="0"/>
                <a:cs typeface="Times New Roman" pitchFamily="18" charset="0"/>
              </a:rPr>
              <a:t>THẢO LUẬN NHÓM</a:t>
            </a:r>
          </a:p>
        </p:txBody>
      </p:sp>
      <p:grpSp>
        <p:nvGrpSpPr>
          <p:cNvPr id="48" name="Group 47"/>
          <p:cNvGrpSpPr>
            <a:grpSpLocks/>
          </p:cNvGrpSpPr>
          <p:nvPr/>
        </p:nvGrpSpPr>
        <p:grpSpPr bwMode="auto">
          <a:xfrm>
            <a:off x="1592263" y="976313"/>
            <a:ext cx="9278937" cy="5697537"/>
            <a:chOff x="1592569" y="976060"/>
            <a:chExt cx="9278972" cy="5697041"/>
          </a:xfrm>
        </p:grpSpPr>
        <p:grpSp>
          <p:nvGrpSpPr>
            <p:cNvPr id="138246" name="Group 42"/>
            <p:cNvGrpSpPr>
              <a:grpSpLocks/>
            </p:cNvGrpSpPr>
            <p:nvPr/>
          </p:nvGrpSpPr>
          <p:grpSpPr bwMode="auto">
            <a:xfrm>
              <a:off x="2636920" y="976060"/>
              <a:ext cx="7176655" cy="5039201"/>
              <a:chOff x="2660073" y="1718772"/>
              <a:chExt cx="7176655" cy="5039201"/>
            </a:xfrm>
          </p:grpSpPr>
          <p:grpSp>
            <p:nvGrpSpPr>
              <p:cNvPr id="138250" name="Group 39"/>
              <p:cNvGrpSpPr>
                <a:grpSpLocks/>
              </p:cNvGrpSpPr>
              <p:nvPr/>
            </p:nvGrpSpPr>
            <p:grpSpPr bwMode="auto">
              <a:xfrm>
                <a:off x="2660073" y="1718772"/>
                <a:ext cx="7176655" cy="5039201"/>
                <a:chOff x="2466109" y="1818798"/>
                <a:chExt cx="7176655" cy="5039201"/>
              </a:xfrm>
            </p:grpSpPr>
            <p:grpSp>
              <p:nvGrpSpPr>
                <p:cNvPr id="138254" name="Group 36"/>
                <p:cNvGrpSpPr>
                  <a:grpSpLocks/>
                </p:cNvGrpSpPr>
                <p:nvPr/>
              </p:nvGrpSpPr>
              <p:grpSpPr bwMode="auto">
                <a:xfrm>
                  <a:off x="2466109" y="1818798"/>
                  <a:ext cx="7176655" cy="5039201"/>
                  <a:chOff x="3158836" y="1818799"/>
                  <a:chExt cx="5805056" cy="4859092"/>
                </a:xfrm>
              </p:grpSpPr>
              <p:sp>
                <p:nvSpPr>
                  <p:cNvPr id="14" name="Oval 13"/>
                  <p:cNvSpPr/>
                  <p:nvPr/>
                </p:nvSpPr>
                <p:spPr>
                  <a:xfrm>
                    <a:off x="3159020" y="1818799"/>
                    <a:ext cx="5805427" cy="4859740"/>
                  </a:xfrm>
                  <a:prstGeom prst="ellipse">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6" name="Straight Connector 25"/>
                  <p:cNvCxnSpPr/>
                  <p:nvPr/>
                </p:nvCxnSpPr>
                <p:spPr>
                  <a:xfrm>
                    <a:off x="3468489" y="3228506"/>
                    <a:ext cx="2641399" cy="1039296"/>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6082922" y="3228506"/>
                    <a:ext cx="2563069" cy="1020929"/>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14" idx="4"/>
                  </p:cNvCxnSpPr>
                  <p:nvPr/>
                </p:nvCxnSpPr>
                <p:spPr>
                  <a:xfrm flipH="1">
                    <a:off x="6062376" y="4249435"/>
                    <a:ext cx="33387" cy="2429104"/>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38" name="Picture 37"/>
                <p:cNvPicPr>
                  <a:picLocks noChangeAspect="1"/>
                </p:cNvPicPr>
                <p:nvPr/>
              </p:nvPicPr>
              <p:blipFill>
                <a:blip r:embed="rId3"/>
                <a:stretch>
                  <a:fillRect/>
                </a:stretch>
              </p:blipFill>
              <p:spPr>
                <a:xfrm>
                  <a:off x="4452030" y="3228109"/>
                  <a:ext cx="3084843" cy="1993565"/>
                </a:xfrm>
                <a:prstGeom prst="ellipse">
                  <a:avLst/>
                </a:prstGeom>
                <a:ln w="28575">
                  <a:solidFill>
                    <a:schemeClr val="tx1"/>
                  </a:solidFill>
                </a:ln>
                <a:effectLst>
                  <a:softEdge rad="112500"/>
                </a:effectLst>
              </p:spPr>
            </p:pic>
          </p:grpSp>
          <p:sp>
            <p:nvSpPr>
              <p:cNvPr id="138251" name="Rectangle 38"/>
              <p:cNvSpPr>
                <a:spLocks noChangeArrowheads="1"/>
              </p:cNvSpPr>
              <p:nvPr/>
            </p:nvSpPr>
            <p:spPr bwMode="auto">
              <a:xfrm>
                <a:off x="4305282" y="2145105"/>
                <a:ext cx="4087091" cy="1015663"/>
              </a:xfrm>
              <a:prstGeom prst="rect">
                <a:avLst/>
              </a:prstGeom>
              <a:noFill/>
              <a:ln w="9525">
                <a:noFill/>
                <a:miter lim="800000"/>
                <a:headEnd/>
                <a:tailEnd/>
              </a:ln>
            </p:spPr>
            <p:txBody>
              <a:bodyPr>
                <a:spAutoFit/>
              </a:bodyPr>
              <a:lstStyle/>
              <a:p>
                <a:r>
                  <a:rPr lang="pt-BR" sz="2000">
                    <a:latin typeface="Times New Roman" pitchFamily="18" charset="0"/>
                    <a:cs typeface="Times New Roman" pitchFamily="18" charset="0"/>
                  </a:rPr>
                  <a:t>Tìm những chi tiết miêu tả vẻ đẹp của dòng sông Mê Kông? Từ đó cho thấy dòng Mê Kông mang vẻ đẹp gì?</a:t>
                </a:r>
                <a:endParaRPr lang="en-US" sz="2000">
                  <a:latin typeface="Calibri" pitchFamily="34" charset="0"/>
                </a:endParaRPr>
              </a:p>
            </p:txBody>
          </p:sp>
          <p:sp>
            <p:nvSpPr>
              <p:cNvPr id="138252" name="Rectangle 40"/>
              <p:cNvSpPr>
                <a:spLocks noChangeArrowheads="1"/>
              </p:cNvSpPr>
              <p:nvPr/>
            </p:nvSpPr>
            <p:spPr bwMode="auto">
              <a:xfrm>
                <a:off x="2934050" y="4069896"/>
                <a:ext cx="2005097" cy="1323439"/>
              </a:xfrm>
              <a:prstGeom prst="rect">
                <a:avLst/>
              </a:prstGeom>
              <a:noFill/>
              <a:ln w="9525">
                <a:noFill/>
                <a:miter lim="800000"/>
                <a:headEnd/>
                <a:tailEnd/>
              </a:ln>
            </p:spPr>
            <p:txBody>
              <a:bodyPr>
                <a:spAutoFit/>
              </a:bodyPr>
              <a:lstStyle/>
              <a:p>
                <a:r>
                  <a:rPr lang="pt-BR" sz="2000">
                    <a:latin typeface="Times New Roman" pitchFamily="18" charset="0"/>
                    <a:cs typeface="Times New Roman" pitchFamily="18" charset="0"/>
                  </a:rPr>
                  <a:t>Chỉ ra nét đặc sắc trong ngôn ngữ miêu tả của nhà thơ?</a:t>
                </a:r>
                <a:endParaRPr lang="en-US" sz="2000">
                  <a:latin typeface="Times New Roman" pitchFamily="18" charset="0"/>
                  <a:cs typeface="Calibri" pitchFamily="34" charset="0"/>
                </a:endParaRPr>
              </a:p>
            </p:txBody>
          </p:sp>
          <p:sp>
            <p:nvSpPr>
              <p:cNvPr id="138253" name="Rectangle 41"/>
              <p:cNvSpPr>
                <a:spLocks noChangeArrowheads="1"/>
              </p:cNvSpPr>
              <p:nvPr/>
            </p:nvSpPr>
            <p:spPr bwMode="auto">
              <a:xfrm>
                <a:off x="6941583" y="4695892"/>
                <a:ext cx="2391661" cy="1015663"/>
              </a:xfrm>
              <a:prstGeom prst="rect">
                <a:avLst/>
              </a:prstGeom>
              <a:noFill/>
              <a:ln w="9525">
                <a:noFill/>
                <a:miter lim="800000"/>
                <a:headEnd/>
                <a:tailEnd/>
              </a:ln>
            </p:spPr>
            <p:txBody>
              <a:bodyPr>
                <a:spAutoFit/>
              </a:bodyPr>
              <a:lstStyle/>
              <a:p>
                <a:r>
                  <a:rPr lang="pt-BR" sz="2000">
                    <a:latin typeface="Times New Roman" pitchFamily="18" charset="0"/>
                    <a:cs typeface="Times New Roman" pitchFamily="18" charset="0"/>
                  </a:rPr>
                  <a:t>Cảm xúc của tác giả khi miêu tả dòng sông Mê Công?</a:t>
                </a:r>
                <a:endParaRPr lang="en-US" sz="2000">
                  <a:latin typeface="Times New Roman" pitchFamily="18" charset="0"/>
                  <a:cs typeface="Calibri" pitchFamily="34" charset="0"/>
                </a:endParaRPr>
              </a:p>
            </p:txBody>
          </p:sp>
        </p:grpSp>
        <p:pic>
          <p:nvPicPr>
            <p:cNvPr id="44" name="Picture 43"/>
            <p:cNvPicPr>
              <a:picLocks noChangeAspect="1"/>
            </p:cNvPicPr>
            <p:nvPr/>
          </p:nvPicPr>
          <p:blipFill>
            <a:blip r:embed="rId4"/>
            <a:stretch>
              <a:fillRect/>
            </a:stretch>
          </p:blipFill>
          <p:spPr>
            <a:xfrm>
              <a:off x="8619665" y="1717907"/>
              <a:ext cx="2251876" cy="1496631"/>
            </a:xfrm>
            <a:prstGeom prst="ellipse">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pic>
          <p:nvPicPr>
            <p:cNvPr id="45" name="Picture 44"/>
            <p:cNvPicPr>
              <a:picLocks noChangeAspect="1"/>
            </p:cNvPicPr>
            <p:nvPr/>
          </p:nvPicPr>
          <p:blipFill>
            <a:blip r:embed="rId5"/>
            <a:stretch>
              <a:fillRect/>
            </a:stretch>
          </p:blipFill>
          <p:spPr>
            <a:xfrm>
              <a:off x="1592569" y="1666010"/>
              <a:ext cx="2066275" cy="1551296"/>
            </a:xfrm>
            <a:prstGeom prst="ellipse">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pic>
          <p:nvPicPr>
            <p:cNvPr id="46" name="Picture 45"/>
            <p:cNvPicPr>
              <a:picLocks noChangeAspect="1"/>
            </p:cNvPicPr>
            <p:nvPr/>
          </p:nvPicPr>
          <p:blipFill>
            <a:blip r:embed="rId6"/>
            <a:stretch>
              <a:fillRect/>
            </a:stretch>
          </p:blipFill>
          <p:spPr>
            <a:xfrm>
              <a:off x="5022658" y="5185809"/>
              <a:ext cx="2239687" cy="1487292"/>
            </a:xfrm>
            <a:prstGeom prst="ellipse">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grpSp>
      <p:pic>
        <p:nvPicPr>
          <p:cNvPr id="47" name="Picture 46"/>
          <p:cNvPicPr>
            <a:picLocks noChangeAspect="1"/>
          </p:cNvPicPr>
          <p:nvPr/>
        </p:nvPicPr>
        <p:blipFill>
          <a:blip r:embed="rId7"/>
          <a:stretch>
            <a:fillRect/>
          </a:stretch>
        </p:blipFill>
        <p:spPr>
          <a:xfrm>
            <a:off x="335116" y="5130221"/>
            <a:ext cx="2575781" cy="130882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1000"/>
                                        <p:tgtEl>
                                          <p:spTgt spid="48"/>
                                        </p:tgtEl>
                                      </p:cBhvr>
                                    </p:animEffect>
                                    <p:anim calcmode="lin" valueType="num">
                                      <p:cBhvr>
                                        <p:cTn id="15" dur="1000" fill="hold"/>
                                        <p:tgtEl>
                                          <p:spTgt spid="48"/>
                                        </p:tgtEl>
                                        <p:attrNameLst>
                                          <p:attrName>ppt_x</p:attrName>
                                        </p:attrNameLst>
                                      </p:cBhvr>
                                      <p:tavLst>
                                        <p:tav tm="0">
                                          <p:val>
                                            <p:strVal val="#ppt_x"/>
                                          </p:val>
                                        </p:tav>
                                        <p:tav tm="100000">
                                          <p:val>
                                            <p:strVal val="#ppt_x"/>
                                          </p:val>
                                        </p:tav>
                                      </p:tavLst>
                                    </p:anim>
                                    <p:anim calcmode="lin" valueType="num">
                                      <p:cBhvr>
                                        <p:cTn id="1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5"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39266" name="Rectangle 1"/>
          <p:cNvSpPr>
            <a:spLocks noChangeArrowheads="1"/>
          </p:cNvSpPr>
          <p:nvPr/>
        </p:nvSpPr>
        <p:spPr bwMode="auto">
          <a:xfrm>
            <a:off x="765175" y="954088"/>
            <a:ext cx="547687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2. Vẻ đẹp của dòng sông Mê Kông </a:t>
            </a:r>
            <a:endParaRPr lang="en-US" sz="2800">
              <a:solidFill>
                <a:srgbClr val="000000"/>
              </a:solidFill>
              <a:latin typeface="Calibri" pitchFamily="34" charset="0"/>
            </a:endParaRPr>
          </a:p>
        </p:txBody>
      </p:sp>
      <p:sp>
        <p:nvSpPr>
          <p:cNvPr id="139267" name="Rectangle 20"/>
          <p:cNvSpPr>
            <a:spLocks noChangeArrowheads="1"/>
          </p:cNvSpPr>
          <p:nvPr/>
        </p:nvSpPr>
        <p:spPr bwMode="auto">
          <a:xfrm>
            <a:off x="765175" y="0"/>
            <a:ext cx="7847013"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cs typeface="Times New Roman" pitchFamily="18" charset="0"/>
              </a:rPr>
              <a:t> 1. Tình yêu của tác giả với dòng sông Mê Công</a:t>
            </a:r>
            <a:endParaRPr lang="en-US" sz="2800">
              <a:solidFill>
                <a:srgbClr val="000000"/>
              </a:solidFill>
              <a:latin typeface="Times New Roman" pitchFamily="18" charset="0"/>
              <a:cs typeface="Times New Roman" pitchFamily="18" charset="0"/>
            </a:endParaRPr>
          </a:p>
        </p:txBody>
      </p:sp>
      <p:sp>
        <p:nvSpPr>
          <p:cNvPr id="5" name="Rectangle 4"/>
          <p:cNvSpPr>
            <a:spLocks noChangeArrowheads="1"/>
          </p:cNvSpPr>
          <p:nvPr/>
        </p:nvSpPr>
        <p:spPr bwMode="auto">
          <a:xfrm>
            <a:off x="617538" y="1477963"/>
            <a:ext cx="10958512" cy="4492625"/>
          </a:xfrm>
          <a:prstGeom prst="rect">
            <a:avLst/>
          </a:prstGeom>
          <a:noFill/>
          <a:ln w="9525">
            <a:noFill/>
            <a:miter lim="800000"/>
            <a:headEnd/>
            <a:tailEnd/>
          </a:ln>
        </p:spPr>
        <p:txBody>
          <a:bodyPr>
            <a:spAutoFit/>
          </a:bodyPr>
          <a:lstStyle/>
          <a:p>
            <a:r>
              <a:rPr lang="en-US" sz="2600" b="1" dirty="0">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Vẻ</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đẹp</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dữ</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dội</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hùng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vĩ</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hoang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sơ</a:t>
            </a:r>
            <a:r>
              <a:rPr lang="en-US" sz="2600" b="1" dirty="0">
                <a:solidFill>
                  <a:srgbClr val="FF0000"/>
                </a:solidFill>
                <a:latin typeface="Times New Roman" pitchFamily="18" charset="0"/>
                <a:cs typeface="Times New Roman" pitchFamily="18" charset="0"/>
              </a:rPr>
              <a:t> ở </a:t>
            </a:r>
            <a:r>
              <a:rPr lang="en-US" sz="2600" b="1" dirty="0" err="1">
                <a:solidFill>
                  <a:srgbClr val="FF0000"/>
                </a:solidFill>
                <a:latin typeface="Times New Roman" pitchFamily="18" charset="0"/>
                <a:cs typeface="Times New Roman" pitchFamily="18" charset="0"/>
              </a:rPr>
              <a:t>thượng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nguồn</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dòng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sông</a:t>
            </a:r>
            <a:r>
              <a:rPr lang="en-US" sz="2600" dirty="0">
                <a:solidFill>
                  <a:srgbClr val="FF0000"/>
                </a:solidFill>
                <a:latin typeface="Times New Roman" pitchFamily="18" charset="0"/>
                <a:cs typeface="Times New Roman" pitchFamily="18" charset="0"/>
              </a:rPr>
              <a:t>:</a:t>
            </a: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Thời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gian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trưa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hè</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ngun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ngút</a:t>
            </a:r>
            <a:r>
              <a:rPr lang="en-US" sz="2600" dirty="0">
                <a:latin typeface="Times New Roman" pitchFamily="18" charset="0"/>
                <a:cs typeface="Times New Roman" pitchFamily="18" charset="0"/>
              </a:rPr>
              <a:t>.</a:t>
            </a: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Cảnh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vật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quanh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sông</a:t>
            </a:r>
            <a:r>
              <a:rPr lang="en-US" sz="2600"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cây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lao</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đá</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đổ</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bao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bọc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bởi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các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loại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cây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như</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lan</a:t>
            </a:r>
            <a:r>
              <a:rPr lang="en-US" sz="2600" dirty="0">
                <a:latin typeface="Times New Roman" pitchFamily="18" charset="0"/>
                <a:cs typeface="Times New Roman" pitchFamily="18" charset="0"/>
              </a:rPr>
              <a:t> </a:t>
            </a:r>
            <a:r>
              <a:rPr lang="en-US" sz="2600" i="1" dirty="0" err="1">
                <a:latin typeface="Times New Roman" pitchFamily="18" charset="0"/>
                <a:cs typeface="Times New Roman" pitchFamily="18" charset="0"/>
              </a:rPr>
              <a:t>hoang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dứa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mật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nhựa</a:t>
            </a:r>
            <a:r>
              <a:rPr lang="en-US" sz="2600" dirty="0">
                <a:latin typeface="Times New Roman" pitchFamily="18" charset="0"/>
                <a:cs typeface="Times New Roman" pitchFamily="18" charset="0"/>
              </a:rPr>
              <a:t>.</a:t>
            </a: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Dòng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chảy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Chảy</a:t>
            </a:r>
            <a:r>
              <a:rPr lang="en-US" sz="2600" dirty="0">
                <a:latin typeface="Times New Roman" pitchFamily="18" charset="0"/>
                <a:cs typeface="Times New Roman" pitchFamily="18" charset="0"/>
              </a:rPr>
              <a:t> qua </a:t>
            </a:r>
            <a:r>
              <a:rPr lang="en-US" sz="2600" dirty="0" err="1">
                <a:latin typeface="Times New Roman" pitchFamily="18" charset="0"/>
                <a:cs typeface="Times New Roman" pitchFamily="18" charset="0"/>
              </a:rPr>
              <a:t>dãy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Trường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Sơn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thác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Khôn</a:t>
            </a:r>
            <a:r>
              <a:rPr lang="en-US" sz="2600" dirty="0">
                <a:latin typeface="Times New Roman" pitchFamily="18" charset="0"/>
                <a:cs typeface="Times New Roman" pitchFamily="18" charset="0"/>
              </a:rPr>
              <a:t>.</a:t>
            </a:r>
          </a:p>
          <a:p>
            <a:r>
              <a:rPr lang="en-US" sz="2600" b="1" dirty="0">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Vẻ</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đẹp</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êm</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đềm</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trù</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phú</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tràn</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trề</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nhựa</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sống</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của</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chín</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nhánh</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Mê</a:t>
            </a:r>
            <a:r>
              <a:rPr lang="en-US" sz="2600" b="1" dirty="0">
                <a:solidFill>
                  <a:srgbClr val="FF0000"/>
                </a:solidFill>
                <a:latin typeface="Times New Roman" pitchFamily="18" charset="0"/>
                <a:cs typeface="Times New Roman" pitchFamily="18" charset="0"/>
              </a:rPr>
              <a:t> </a:t>
            </a:r>
            <a:r>
              <a:rPr lang="en-US" sz="2600" b="1" dirty="0" err="1">
                <a:solidFill>
                  <a:srgbClr val="FF0000"/>
                </a:solidFill>
                <a:latin typeface="Times New Roman" pitchFamily="18" charset="0"/>
                <a:cs typeface="Times New Roman" pitchFamily="18" charset="0"/>
              </a:rPr>
              <a:t>Công</a:t>
            </a:r>
            <a:r>
              <a:rPr lang="en-US" sz="2600" b="1" dirty="0">
                <a:solidFill>
                  <a:srgbClr val="FF0000"/>
                </a:solidFill>
                <a:latin typeface="Times New Roman" pitchFamily="18" charset="0"/>
                <a:cs typeface="Times New Roman" pitchFamily="18" charset="0"/>
              </a:rPr>
              <a:t>:</a:t>
            </a:r>
            <a:endParaRPr lang="en-US" sz="2600" dirty="0">
              <a:solidFill>
                <a:srgbClr val="FF0000"/>
              </a:solidFill>
              <a:latin typeface="Times New Roman" pitchFamily="18" charset="0"/>
              <a:cs typeface="Times New Roman" pitchFamily="18" charset="0"/>
            </a:endParaRP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Thời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gian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sáng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mùa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thu</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Vẻ</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đẹp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thiên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nhiên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sông</a:t>
            </a:r>
            <a:r>
              <a:rPr lang="en-US" sz="2600" dirty="0">
                <a:latin typeface="Times New Roman" pitchFamily="18" charset="0"/>
                <a:cs typeface="Times New Roman" pitchFamily="18" charset="0"/>
              </a:rPr>
              <a:t>: </a:t>
            </a:r>
          </a:p>
          <a:p>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Liệt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kê</a:t>
            </a:r>
            <a:r>
              <a:rPr lang="en-US" sz="2600" dirty="0">
                <a:latin typeface="Times New Roman" pitchFamily="18" charset="0"/>
                <a:cs typeface="Times New Roman" pitchFamily="18" charset="0"/>
              </a:rPr>
              <a:t>: </a:t>
            </a:r>
            <a:r>
              <a:rPr lang="en-US" sz="2600" i="1" dirty="0" err="1">
                <a:latin typeface="Times New Roman" pitchFamily="18" charset="0"/>
                <a:cs typeface="Times New Roman" pitchFamily="18" charset="0"/>
              </a:rPr>
              <a:t>bướm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với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trời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xanh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chim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khuyên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rỉa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cành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sương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đọng</a:t>
            </a:r>
            <a:r>
              <a:rPr lang="en-US" sz="2600" i="1" dirty="0">
                <a:latin typeface="Times New Roman" pitchFamily="18" charset="0"/>
                <a:cs typeface="Times New Roman" pitchFamily="18" charset="0"/>
              </a:rPr>
              <a:t> long </a:t>
            </a:r>
            <a:r>
              <a:rPr lang="en-US" sz="2600" i="1" dirty="0" err="1">
                <a:latin typeface="Times New Roman" pitchFamily="18" charset="0"/>
                <a:cs typeface="Times New Roman" pitchFamily="18" charset="0"/>
              </a:rPr>
              <a:t>lanh</a:t>
            </a:r>
            <a:r>
              <a:rPr lang="en-US" sz="2600" i="1" dirty="0">
                <a:latin typeface="Times New Roman" pitchFamily="18" charset="0"/>
                <a:cs typeface="Times New Roman" pitchFamily="18" charset="0"/>
              </a:rPr>
              <a:t>...</a:t>
            </a:r>
            <a:endParaRPr lang="en-US" sz="2600" dirty="0">
              <a:latin typeface="Times New Roman" pitchFamily="18" charset="0"/>
              <a:cs typeface="Times New Roman" pitchFamily="18" charset="0"/>
            </a:endParaRPr>
          </a:p>
          <a:p>
            <a:pPr>
              <a:spcAft>
                <a:spcPts val="1200"/>
              </a:spcAft>
            </a:pPr>
            <a:r>
              <a:rPr lang="en-US" sz="2600" i="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Đối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nhân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hóa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rừng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núi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lùi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đất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phẳng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thở</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chan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hòa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sóng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tỏa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chân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trời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buồm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trắng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Mê</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cũng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hát</a:t>
            </a:r>
            <a:r>
              <a:rPr lang="en-US" sz="2600" i="1" dirty="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40290" name="Rectangle 1"/>
          <p:cNvSpPr>
            <a:spLocks noChangeArrowheads="1"/>
          </p:cNvSpPr>
          <p:nvPr/>
        </p:nvSpPr>
        <p:spPr bwMode="auto">
          <a:xfrm>
            <a:off x="765175" y="954088"/>
            <a:ext cx="547687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2. Vẻ đẹp của dòng sông Mê Kông </a:t>
            </a:r>
            <a:endParaRPr lang="en-US" sz="2800">
              <a:solidFill>
                <a:srgbClr val="000000"/>
              </a:solidFill>
              <a:latin typeface="Calibri" pitchFamily="34" charset="0"/>
            </a:endParaRPr>
          </a:p>
        </p:txBody>
      </p:sp>
      <p:sp>
        <p:nvSpPr>
          <p:cNvPr id="140291" name="Rectangle 20"/>
          <p:cNvSpPr>
            <a:spLocks noChangeArrowheads="1"/>
          </p:cNvSpPr>
          <p:nvPr/>
        </p:nvSpPr>
        <p:spPr bwMode="auto">
          <a:xfrm>
            <a:off x="765175" y="0"/>
            <a:ext cx="7847013" cy="954088"/>
          </a:xfrm>
          <a:prstGeom prst="rect">
            <a:avLst/>
          </a:prstGeom>
          <a:noFill/>
          <a:ln w="9525">
            <a:noFill/>
            <a:miter lim="800000"/>
            <a:headEnd/>
            <a:tailEnd/>
          </a:ln>
        </p:spPr>
        <p:txBody>
          <a:bodyPr>
            <a:spAutoFit/>
          </a:bodyPr>
          <a:lstStyle/>
          <a:p>
            <a:r>
              <a:rPr lang="en-US" sz="2800" b="1" dirty="0">
                <a:solidFill>
                  <a:srgbClr val="000000"/>
                </a:solidFill>
                <a:latin typeface="Times New Roman" pitchFamily="18" charset="0"/>
                <a:cs typeface="Times New Roman" pitchFamily="18" charset="0"/>
              </a:rPr>
              <a:t>II. </a:t>
            </a:r>
            <a:r>
              <a:rPr lang="en-US" sz="2800" b="1" dirty="0" err="1" smtClean="0">
                <a:solidFill>
                  <a:srgbClr val="0D0D0D"/>
                </a:solidFill>
                <a:latin typeface="Times New Roman" pitchFamily="18" charset="0"/>
                <a:ea typeface="MS Mincho" pitchFamily="49" charset="-128"/>
              </a:rPr>
              <a:t>Khám</a:t>
            </a:r>
            <a:r>
              <a:rPr lang="en-US" sz="2800" b="1" dirty="0">
                <a:solidFill>
                  <a:srgbClr val="0D0D0D"/>
                </a:solidFill>
                <a:latin typeface="Times New Roman" pitchFamily="18" charset="0"/>
                <a:ea typeface="MS Mincho" pitchFamily="49" charset="-128"/>
              </a:rPr>
              <a:t> </a:t>
            </a:r>
            <a:r>
              <a:rPr lang="en-US" sz="2800" b="1" dirty="0" err="1" smtClean="0">
                <a:solidFill>
                  <a:srgbClr val="0D0D0D"/>
                </a:solidFill>
                <a:latin typeface="Times New Roman" pitchFamily="18" charset="0"/>
                <a:ea typeface="MS Mincho" pitchFamily="49" charset="-128"/>
              </a:rPr>
              <a:t>phá</a:t>
            </a:r>
            <a:r>
              <a:rPr lang="en-US" sz="2800" b="1" dirty="0" smtClean="0">
                <a:solidFill>
                  <a:srgbClr val="0D0D0D"/>
                </a:solidFill>
                <a:latin typeface="Times New Roman" pitchFamily="18" charset="0"/>
                <a:ea typeface="MS Mincho" pitchFamily="49" charset="-128"/>
              </a:rPr>
              <a:t> v</a:t>
            </a:r>
            <a:r>
              <a:rPr lang="vi-VN" sz="2800" b="1" dirty="0" smtClean="0">
                <a:solidFill>
                  <a:srgbClr val="0D0D0D"/>
                </a:solidFill>
                <a:latin typeface="Times New Roman" pitchFamily="18" charset="0"/>
                <a:ea typeface="MS Mincho" pitchFamily="49" charset="-128"/>
              </a:rPr>
              <a:t>ă</a:t>
            </a:r>
            <a:r>
              <a:rPr lang="en-US" sz="2800" b="1" dirty="0">
                <a:solidFill>
                  <a:srgbClr val="0D0D0D"/>
                </a:solidFill>
                <a:latin typeface="Times New Roman" pitchFamily="18" charset="0"/>
                <a:ea typeface="MS Mincho" pitchFamily="49" charset="-128"/>
              </a:rPr>
              <a:t>n </a:t>
            </a:r>
            <a:r>
              <a:rPr lang="en-US" sz="2800" b="1" dirty="0" err="1">
                <a:solidFill>
                  <a:srgbClr val="0D0D0D"/>
                </a:solidFill>
                <a:latin typeface="Times New Roman" pitchFamily="18" charset="0"/>
                <a:ea typeface="MS Mincho" pitchFamily="49" charset="-128"/>
              </a:rPr>
              <a:t>bản</a:t>
            </a:r>
            <a:endParaRPr lang="en-US" sz="2800" dirty="0">
              <a:solidFill>
                <a:srgbClr val="000000"/>
              </a:solidFill>
              <a:latin typeface="Times New Roman" pitchFamily="18" charset="0"/>
              <a:cs typeface="Times New Roman" pitchFamily="18" charset="0"/>
            </a:endParaRPr>
          </a:p>
          <a:p>
            <a:r>
              <a:rPr lang="en-US" sz="2800" b="1" dirty="0">
                <a:solidFill>
                  <a:srgbClr val="000000"/>
                </a:solidFill>
                <a:latin typeface="Times New Roman" pitchFamily="18" charset="0"/>
                <a:cs typeface="Times New Roman" pitchFamily="18" charset="0"/>
              </a:rPr>
              <a:t> 1. </a:t>
            </a:r>
            <a:r>
              <a:rPr lang="en-US" sz="2800" b="1" dirty="0" err="1">
                <a:solidFill>
                  <a:srgbClr val="000000"/>
                </a:solidFill>
                <a:latin typeface="Times New Roman" pitchFamily="18" charset="0"/>
                <a:cs typeface="Times New Roman" pitchFamily="18" charset="0"/>
              </a:rPr>
              <a:t>Tình</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yêu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của</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tác</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giả</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với</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dòng</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sông</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Mê</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Công</a:t>
            </a:r>
            <a:endParaRPr lang="en-US" sz="2800" dirty="0">
              <a:solidFill>
                <a:srgbClr val="000000"/>
              </a:solidFill>
              <a:latin typeface="Times New Roman" pitchFamily="18" charset="0"/>
              <a:cs typeface="Times New Roman" pitchFamily="18" charset="0"/>
            </a:endParaRPr>
          </a:p>
        </p:txBody>
      </p:sp>
      <p:sp>
        <p:nvSpPr>
          <p:cNvPr id="3" name="Rectangle 2"/>
          <p:cNvSpPr/>
          <p:nvPr/>
        </p:nvSpPr>
        <p:spPr>
          <a:xfrm>
            <a:off x="602017" y="1616802"/>
            <a:ext cx="10660062" cy="2985433"/>
          </a:xfrm>
          <a:prstGeom prst="rect">
            <a:avLst/>
          </a:prstGeom>
        </p:spPr>
        <p:txBody>
          <a:bodyPr>
            <a:spAutoFit/>
          </a:bodyPr>
          <a:lstStyle/>
          <a:p>
            <a:pPr>
              <a:spcAft>
                <a:spcPts val="1200"/>
              </a:spcAft>
            </a:pPr>
            <a:r>
              <a:rPr lang="en-US" sz="2800" dirty="0">
                <a:latin typeface="Times New Roman" pitchFamily="18" charset="0"/>
                <a:cs typeface="Times New Roman" pitchFamily="18" charset="0"/>
              </a:rPr>
              <a:t>-</a:t>
            </a:r>
            <a:r>
              <a:rPr lang="en-US" sz="2800" dirty="0" err="1">
                <a:solidFill>
                  <a:srgbClr val="FF0000"/>
                </a:solidFill>
                <a:latin typeface="Times New Roman" pitchFamily="18" charset="0"/>
                <a:cs typeface="Times New Roman" pitchFamily="18" charset="0"/>
              </a:rPr>
              <a:t>Vẻ</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đẹp</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trù</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phú</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của</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vùng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đồng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bằng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sông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Cửu</a:t>
            </a:r>
            <a:r>
              <a:rPr lang="en-US" sz="2800" dirty="0">
                <a:solidFill>
                  <a:srgbClr val="FF0000"/>
                </a:solidFill>
                <a:latin typeface="Times New Roman" pitchFamily="18" charset="0"/>
                <a:cs typeface="Times New Roman" pitchFamily="18" charset="0"/>
              </a:rPr>
              <a:t> Long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a:t>
            </a:r>
            <a:r>
              <a:rPr lang="en-US" sz="2800" i="1" dirty="0" err="1">
                <a:latin typeface="Times New Roman" pitchFamily="18" charset="0"/>
                <a:cs typeface="Times New Roman" pitchFamily="18" charset="0"/>
              </a:rPr>
              <a:t>phù</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nổi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váng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ruộng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bãi</a:t>
            </a:r>
            <a:r>
              <a:rPr lang="en-US" sz="2800" i="1" dirty="0">
                <a:latin typeface="Times New Roman" pitchFamily="18" charset="0"/>
                <a:cs typeface="Times New Roman" pitchFamily="18" charset="0"/>
              </a:rPr>
              <a:t>...</a:t>
            </a:r>
            <a:r>
              <a:rPr lang="en-US" sz="2800" i="1" dirty="0" err="1">
                <a:latin typeface="Times New Roman" pitchFamily="18" charset="0"/>
                <a:cs typeface="Times New Roman" pitchFamily="18" charset="0"/>
              </a:rPr>
              <a:t>không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hết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lúa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bến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nước</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tôm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cá</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ngợp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thuyền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sầu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siêng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thơm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dậy</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dừa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trĩu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quả</a:t>
            </a:r>
            <a:r>
              <a:rPr lang="en-US" sz="2800" i="1"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a:spcAft>
                <a:spcPts val="1200"/>
              </a:spcAft>
            </a:pPr>
            <a:r>
              <a:rPr lang="en-US" sz="2800" dirty="0">
                <a:latin typeface="MS Gothic" pitchFamily="49" charset="-128"/>
                <a:cs typeface="Times New Roman" pitchFamily="18" charset="0"/>
              </a:rPr>
              <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tranh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màu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thanh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hiền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hòa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trù</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phú</a:t>
            </a:r>
            <a:r>
              <a:rPr lang="en-US" sz="2800" dirty="0">
                <a:latin typeface="Times New Roman" pitchFamily="18" charset="0"/>
                <a:cs typeface="Times New Roman" pitchFamily="18" charset="0"/>
              </a:rPr>
              <a:t>.</a:t>
            </a:r>
          </a:p>
          <a:p>
            <a:pPr marL="457200" indent="-457200">
              <a:buFontTx/>
              <a:buChar char="-"/>
            </a:pP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giàu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dòng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sông</a:t>
            </a:r>
            <a:r>
              <a:rPr lang="en-US" sz="2800" dirty="0">
                <a:latin typeface="Times New Roman" pitchFamily="18" charset="0"/>
                <a:cs typeface="Times New Roman" pitchFamily="18" charset="0"/>
              </a:rPr>
              <a:t> ban </a:t>
            </a:r>
            <a:r>
              <a:rPr lang="en-US" sz="2800" dirty="0" err="1">
                <a:latin typeface="Times New Roman" pitchFamily="18" charset="0"/>
                <a:cs typeface="Times New Roman" pitchFamily="18" charset="0"/>
              </a:rPr>
              <a:t>tặng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Nam </a:t>
            </a:r>
            <a:r>
              <a:rPr lang="en-US" sz="2800" dirty="0" err="1">
                <a:latin typeface="Times New Roman" pitchFamily="18" charset="0"/>
                <a:cs typeface="Times New Roman" pitchFamily="18" charset="0"/>
              </a:rPr>
              <a:t>Bộ</a:t>
            </a:r>
            <a:r>
              <a:rPr lang="en-US" sz="2800" dirty="0" smtClean="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3"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41314" name="Rectangle 1"/>
          <p:cNvSpPr>
            <a:spLocks noChangeArrowheads="1"/>
          </p:cNvSpPr>
          <p:nvPr/>
        </p:nvSpPr>
        <p:spPr bwMode="auto">
          <a:xfrm>
            <a:off x="765175" y="954088"/>
            <a:ext cx="547687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2. Vẻ đẹp của dòng sông Mê Kông </a:t>
            </a:r>
            <a:endParaRPr lang="en-US" sz="2800">
              <a:solidFill>
                <a:srgbClr val="000000"/>
              </a:solidFill>
              <a:latin typeface="Calibri" pitchFamily="34" charset="0"/>
            </a:endParaRPr>
          </a:p>
        </p:txBody>
      </p:sp>
      <p:sp>
        <p:nvSpPr>
          <p:cNvPr id="141315" name="Rectangle 20"/>
          <p:cNvSpPr>
            <a:spLocks noChangeArrowheads="1"/>
          </p:cNvSpPr>
          <p:nvPr/>
        </p:nvSpPr>
        <p:spPr bwMode="auto">
          <a:xfrm>
            <a:off x="765175" y="0"/>
            <a:ext cx="7847013" cy="954088"/>
          </a:xfrm>
          <a:prstGeom prst="rect">
            <a:avLst/>
          </a:prstGeom>
          <a:noFill/>
          <a:ln w="9525">
            <a:noFill/>
            <a:miter lim="800000"/>
            <a:headEnd/>
            <a:tailEnd/>
          </a:ln>
        </p:spPr>
        <p:txBody>
          <a:bodyPr>
            <a:spAutoFit/>
          </a:bodyPr>
          <a:lstStyle/>
          <a:p>
            <a:r>
              <a:rPr lang="en-US" sz="2800" b="1">
                <a:solidFill>
                  <a:srgbClr val="000000"/>
                </a:solidFill>
                <a:latin typeface="Times New Roman" pitchFamily="18" charset="0"/>
                <a:cs typeface="Times New Roman" pitchFamily="18" charset="0"/>
              </a:rPr>
              <a:t>II. </a:t>
            </a:r>
            <a:r>
              <a:rPr lang="en-US" sz="2800" b="1">
                <a:solidFill>
                  <a:srgbClr val="0D0D0D"/>
                </a:solidFill>
                <a:latin typeface="Times New Roman" pitchFamily="18" charset="0"/>
                <a:ea typeface="MS Mincho" pitchFamily="49" charset="-128"/>
              </a:rPr>
              <a:t>Đọc- hiểu văn bản</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cs typeface="Times New Roman" pitchFamily="18" charset="0"/>
              </a:rPr>
              <a:t> 1. Tình yêu của tác giả với dòng sông Mê Công</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777875" y="1477963"/>
            <a:ext cx="10926763" cy="5293757"/>
          </a:xfrm>
          <a:prstGeom prst="rect">
            <a:avLst/>
          </a:prstGeom>
          <a:noFill/>
          <a:ln w="9525">
            <a:noFill/>
            <a:miter lim="800000"/>
            <a:headEnd/>
            <a:tailEnd/>
          </a:ln>
        </p:spPr>
        <p:txBody>
          <a:bodyPr>
            <a:spAutoFit/>
          </a:bodyPr>
          <a:lstStyle/>
          <a:p>
            <a:pPr>
              <a:spcAft>
                <a:spcPts val="1200"/>
              </a:spcAft>
            </a:pP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vật</a:t>
            </a:r>
            <a:r>
              <a:rPr lang="en-US" sz="2800" b="1" dirty="0">
                <a:latin typeface="Times New Roman" pitchFamily="18" charset="0"/>
                <a:cs typeface="Times New Roman" pitchFamily="18" charset="0"/>
              </a:rPr>
              <a:t> ta:</a:t>
            </a:r>
            <a:endParaRPr lang="en-US" sz="2800" dirty="0">
              <a:latin typeface="Times New Roman" pitchFamily="18" charset="0"/>
              <a:cs typeface="Times New Roman" pitchFamily="18" charset="0"/>
            </a:endParaRPr>
          </a:p>
          <a:p>
            <a:pPr>
              <a:spcAft>
                <a:spcPts val="1200"/>
              </a:spcAft>
            </a:pP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nhìn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nữa</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Dường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hòa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dòng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sông</a:t>
            </a:r>
            <a:r>
              <a:rPr lang="en-US" sz="2800" dirty="0">
                <a:latin typeface="Times New Roman" pitchFamily="18" charset="0"/>
                <a:cs typeface="Times New Roman" pitchFamily="18" charset="0"/>
              </a:rPr>
              <a:t>.</a:t>
            </a:r>
          </a:p>
          <a:p>
            <a:pPr>
              <a:spcAft>
                <a:spcPts val="1200"/>
              </a:spcAft>
            </a:pP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cởi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lội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dòng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sông</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hát</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Giao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hòa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thú</a:t>
            </a:r>
            <a:r>
              <a:rPr lang="en-US" sz="2800" dirty="0">
                <a:latin typeface="Times New Roman" pitchFamily="18" charset="0"/>
                <a:cs typeface="Times New Roman" pitchFamily="18" charset="0"/>
              </a:rPr>
              <a:t>, say </a:t>
            </a:r>
            <a:r>
              <a:rPr lang="en-US" sz="2800" dirty="0" err="1">
                <a:latin typeface="Times New Roman" pitchFamily="18" charset="0"/>
                <a:cs typeface="Times New Roman" pitchFamily="18" charset="0"/>
              </a:rPr>
              <a:t>mê</a:t>
            </a:r>
            <a:r>
              <a:rPr lang="en-US" sz="2800" dirty="0">
                <a:latin typeface="Times New Roman" pitchFamily="18" charset="0"/>
                <a:cs typeface="Times New Roman" pitchFamily="18" charset="0"/>
              </a:rPr>
              <a:t>.</a:t>
            </a:r>
          </a:p>
          <a:p>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Những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trải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nghiệm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phong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phú</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của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nhà</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thơ</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về</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địa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hình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thiên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nhiên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gắn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với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dòng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sông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Mê</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Công</a:t>
            </a:r>
            <a:r>
              <a:rPr lang="en-US" sz="2800" i="1"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457200" indent="-457200">
              <a:buFontTx/>
              <a:buChar char="-"/>
            </a:pPr>
            <a:r>
              <a:rPr lang="pt-BR" sz="2800" dirty="0" smtClean="0">
                <a:latin typeface="Times New Roman" pitchFamily="18" charset="0"/>
                <a:cs typeface="Times New Roman" pitchFamily="18" charset="0"/>
              </a:rPr>
              <a:t>Tình </a:t>
            </a:r>
            <a:r>
              <a:rPr lang="pt-BR" sz="2800" dirty="0">
                <a:latin typeface="Times New Roman" pitchFamily="18" charset="0"/>
                <a:cs typeface="Times New Roman" pitchFamily="18" charset="0"/>
              </a:rPr>
              <a:t>yêu, niềm tự hào của nhà thơ trước vẻ đẹp của dòng sông Mê Công, tình yêu quê hương đất nước tha thiết</a:t>
            </a:r>
            <a:r>
              <a:rPr lang="pt-BR"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3. </a:t>
            </a:r>
            <a:r>
              <a:rPr lang="en-US" sz="2800" dirty="0" err="1">
                <a:solidFill>
                  <a:srgbClr val="FF0000"/>
                </a:solidFill>
                <a:latin typeface="Times New Roman" pitchFamily="18" charset="0"/>
                <a:cs typeface="Times New Roman" pitchFamily="18" charset="0"/>
              </a:rPr>
              <a:t>Hình</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ảnh</a:t>
            </a:r>
            <a:r>
              <a:rPr lang="en-US" sz="2800" dirty="0">
                <a:solidFill>
                  <a:srgbClr val="FF0000"/>
                </a:solidFill>
                <a:latin typeface="Times New Roman" pitchFamily="18" charset="0"/>
                <a:cs typeface="Times New Roman" pitchFamily="18" charset="0"/>
              </a:rPr>
              <a:t> con </a:t>
            </a:r>
            <a:r>
              <a:rPr lang="en-US" sz="2800" dirty="0" err="1">
                <a:solidFill>
                  <a:srgbClr val="FF0000"/>
                </a:solidFill>
                <a:latin typeface="Times New Roman" pitchFamily="18" charset="0"/>
                <a:cs typeface="Times New Roman" pitchFamily="18" charset="0"/>
              </a:rPr>
              <a:t>ng</a:t>
            </a:r>
            <a:r>
              <a:rPr lang="vi-VN" sz="2800" dirty="0">
                <a:solidFill>
                  <a:srgbClr val="FF0000"/>
                </a:solidFill>
                <a:latin typeface="Times New Roman" pitchFamily="18" charset="0"/>
                <a:cs typeface="Times New Roman" pitchFamily="18" charset="0"/>
              </a:rPr>
              <a:t>ười</a:t>
            </a:r>
            <a:r>
              <a:rPr lang="en-US" sz="2800" dirty="0">
                <a:solidFill>
                  <a:srgbClr val="FF0000"/>
                </a:solidFill>
                <a:latin typeface="Times New Roman" pitchFamily="18" charset="0"/>
                <a:cs typeface="Times New Roman" pitchFamily="18" charset="0"/>
              </a:rPr>
              <a:t> Nam </a:t>
            </a:r>
            <a:r>
              <a:rPr lang="en-US" sz="2800" dirty="0" err="1">
                <a:solidFill>
                  <a:srgbClr val="FF0000"/>
                </a:solidFill>
                <a:latin typeface="Times New Roman" pitchFamily="18" charset="0"/>
                <a:cs typeface="Times New Roman" pitchFamily="18" charset="0"/>
              </a:rPr>
              <a:t>bộ</a:t>
            </a:r>
            <a:endParaRPr lang="en-US" sz="2800" dirty="0">
              <a:solidFill>
                <a:srgbClr val="FF0000"/>
              </a:solidFill>
              <a:latin typeface="Times New Roman" pitchFamily="18" charset="0"/>
              <a:cs typeface="Times New Roman" pitchFamily="18" charset="0"/>
            </a:endParaRPr>
          </a:p>
          <a:p>
            <a:pPr marL="457200" indent="-457200">
              <a:buFontTx/>
              <a:buChar char="-"/>
            </a:pPr>
            <a:endParaRPr lang="en-US" sz="28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7"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42338" name="Rectangle 2"/>
          <p:cNvSpPr>
            <a:spLocks noChangeArrowheads="1"/>
          </p:cNvSpPr>
          <p:nvPr/>
        </p:nvSpPr>
        <p:spPr bwMode="auto">
          <a:xfrm>
            <a:off x="1519238" y="461963"/>
            <a:ext cx="5832475"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3. Hình ảnh người nông dân Nam Bộ</a:t>
            </a:r>
            <a:endParaRPr lang="en-US" sz="2800">
              <a:latin typeface="Times New Roman" pitchFamily="18" charset="0"/>
              <a:cs typeface="Times New Roman" pitchFamily="18" charset="0"/>
            </a:endParaRPr>
          </a:p>
        </p:txBody>
      </p:sp>
      <p:pic>
        <p:nvPicPr>
          <p:cNvPr id="7" name="Picture 6"/>
          <p:cNvPicPr>
            <a:picLocks noChangeAspect="1"/>
          </p:cNvPicPr>
          <p:nvPr/>
        </p:nvPicPr>
        <p:blipFill>
          <a:blip r:embed="rId3"/>
          <a:srcRect/>
          <a:stretch>
            <a:fillRect/>
          </a:stretch>
        </p:blipFill>
        <p:spPr bwMode="auto">
          <a:xfrm>
            <a:off x="893763" y="3754438"/>
            <a:ext cx="2474912" cy="2474912"/>
          </a:xfrm>
          <a:prstGeom prst="rect">
            <a:avLst/>
          </a:prstGeom>
          <a:noFill/>
          <a:ln w="9525">
            <a:noFill/>
            <a:miter lim="800000"/>
            <a:headEnd/>
            <a:tailEnd/>
          </a:ln>
        </p:spPr>
      </p:pic>
      <p:sp>
        <p:nvSpPr>
          <p:cNvPr id="5" name="Rounded Rectangular Callout 4"/>
          <p:cNvSpPr/>
          <p:nvPr/>
        </p:nvSpPr>
        <p:spPr>
          <a:xfrm>
            <a:off x="3202710" y="2798618"/>
            <a:ext cx="3156526" cy="1911928"/>
          </a:xfrm>
          <a:prstGeom prst="wedgeRoundRectCallout">
            <a:avLst>
              <a:gd name="adj1" fmla="val -54330"/>
              <a:gd name="adj2" fmla="val 72587"/>
              <a:gd name="adj3" fmla="val 16667"/>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a:spcAft>
                <a:spcPts val="1200"/>
              </a:spcAft>
            </a:pPr>
            <a:r>
              <a:rPr lang="en-US" sz="2400" b="1">
                <a:solidFill>
                  <a:srgbClr val="FFFFFF"/>
                </a:solidFill>
                <a:latin typeface="Times New Roman" pitchFamily="18" charset="0"/>
                <a:cs typeface="Calibri" pitchFamily="34" charset="0"/>
              </a:rPr>
              <a:t>Đọc đoạn thơ: </a:t>
            </a:r>
            <a:r>
              <a:rPr lang="en-US" sz="2400" i="1">
                <a:solidFill>
                  <a:srgbClr val="FFFFFF"/>
                </a:solidFill>
                <a:latin typeface="Times New Roman" pitchFamily="18" charset="0"/>
                <a:cs typeface="Calibri" pitchFamily="34" charset="0"/>
              </a:rPr>
              <a:t>“Mê Công quặn đẻ...không bao giờ chia cắt”</a:t>
            </a:r>
            <a:endParaRPr lang="en-US" sz="2400">
              <a:solidFill>
                <a:srgbClr val="FFFFFF"/>
              </a:solidFill>
              <a:latin typeface="Times New Roman" pitchFamily="18" charset="0"/>
              <a:cs typeface="Calibri" pitchFamily="34" charset="0"/>
            </a:endParaRPr>
          </a:p>
        </p:txBody>
      </p:sp>
      <p:sp>
        <p:nvSpPr>
          <p:cNvPr id="8" name="Cloud Callout 7"/>
          <p:cNvSpPr/>
          <p:nvPr/>
        </p:nvSpPr>
        <p:spPr>
          <a:xfrm>
            <a:off x="6511636" y="735287"/>
            <a:ext cx="5347855" cy="2894603"/>
          </a:xfrm>
          <a:prstGeom prst="cloudCallout">
            <a:avLst>
              <a:gd name="adj1" fmla="val -57404"/>
              <a:gd name="adj2" fmla="val 61986"/>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anchor="ctr"/>
          <a:lstStyle/>
          <a:p>
            <a:pPr marL="30163" algn="just">
              <a:spcAft>
                <a:spcPts val="1200"/>
              </a:spcAft>
            </a:pPr>
            <a:r>
              <a:rPr lang="en-US">
                <a:solidFill>
                  <a:srgbClr val="000000"/>
                </a:solidFill>
                <a:latin typeface="Times New Roman" pitchFamily="18" charset="0"/>
                <a:cs typeface="Calibri" pitchFamily="34" charset="0"/>
              </a:rPr>
              <a:t>       </a:t>
            </a:r>
            <a:r>
              <a:rPr lang="vi-VN" sz="2000">
                <a:solidFill>
                  <a:srgbClr val="002060"/>
                </a:solidFill>
                <a:latin typeface="Times New Roman" pitchFamily="18" charset="0"/>
                <a:cs typeface="Calibri" pitchFamily="34" charset="0"/>
              </a:rPr>
              <a:t>Hình ảnh người nông dân Nam Bộ</a:t>
            </a:r>
            <a:r>
              <a:rPr lang="en-US" sz="2000">
                <a:solidFill>
                  <a:srgbClr val="002060"/>
                </a:solidFill>
                <a:latin typeface="Times New Roman" pitchFamily="18" charset="0"/>
                <a:cs typeface="Calibri" pitchFamily="34" charset="0"/>
              </a:rPr>
              <a:t> hiện lên như thế nào trong bài thơ? Em có nhận xét gì về cách viết của tác giả? Qua đó tác giả gửi cảm xúc gì về con người Nam Bộ?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43362" name="Rectangle 2"/>
          <p:cNvSpPr>
            <a:spLocks noChangeArrowheads="1"/>
          </p:cNvSpPr>
          <p:nvPr/>
        </p:nvSpPr>
        <p:spPr bwMode="auto">
          <a:xfrm>
            <a:off x="1519238" y="461963"/>
            <a:ext cx="583247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3. Hình ảnh người nông dân Nam Bộ</a:t>
            </a:r>
            <a:endParaRPr lang="en-US" sz="2800">
              <a:solidFill>
                <a:srgbClr val="000000"/>
              </a:solidFill>
              <a:latin typeface="Times New Roman" pitchFamily="18" charset="0"/>
              <a:cs typeface="Times New Roman" pitchFamily="18" charset="0"/>
            </a:endParaRPr>
          </a:p>
        </p:txBody>
      </p:sp>
      <p:sp>
        <p:nvSpPr>
          <p:cNvPr id="2" name="Rectangle 1"/>
          <p:cNvSpPr/>
          <p:nvPr/>
        </p:nvSpPr>
        <p:spPr>
          <a:xfrm>
            <a:off x="1088625" y="1174337"/>
            <a:ext cx="4443845" cy="523220"/>
          </a:xfrm>
          <a:prstGeom prst="rect">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sz="2800">
                <a:solidFill>
                  <a:schemeClr val="bg1"/>
                </a:solidFill>
                <a:latin typeface="Times New Roman" pitchFamily="18" charset="0"/>
                <a:cs typeface="Times New Roman" pitchFamily="18" charset="0"/>
              </a:rPr>
              <a:t>Hình ảnh con người Nam Bộ:</a:t>
            </a:r>
          </a:p>
        </p:txBody>
      </p:sp>
      <p:sp>
        <p:nvSpPr>
          <p:cNvPr id="6" name="Plaque 5"/>
          <p:cNvSpPr/>
          <p:nvPr/>
        </p:nvSpPr>
        <p:spPr>
          <a:xfrm>
            <a:off x="812418" y="1861624"/>
            <a:ext cx="6844146" cy="1413163"/>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ctr"/>
            <a:r>
              <a:rPr lang="en-US" sz="2800">
                <a:solidFill>
                  <a:srgbClr val="000000"/>
                </a:solidFill>
                <a:latin typeface="Times New Roman" pitchFamily="18" charset="0"/>
                <a:cs typeface="Times New Roman" pitchFamily="18" charset="0"/>
              </a:rPr>
              <a:t>Cực nhọc cùng bùn để xây dựng quê hương: </a:t>
            </a:r>
            <a:r>
              <a:rPr lang="en-US" sz="2800" i="1">
                <a:solidFill>
                  <a:srgbClr val="000000"/>
                </a:solidFill>
                <a:latin typeface="Times New Roman" pitchFamily="18" charset="0"/>
                <a:cs typeface="Times New Roman" pitchFamily="18" charset="0"/>
              </a:rPr>
              <a:t>gối đất nằm sương, mồ hôi và bãi lầy thành đồng lúa.</a:t>
            </a:r>
            <a:endParaRPr lang="en-US" sz="2800">
              <a:solidFill>
                <a:srgbClr val="000000"/>
              </a:solidFill>
              <a:cs typeface="Arial" charset="0"/>
            </a:endParaRPr>
          </a:p>
        </p:txBody>
      </p:sp>
      <p:sp>
        <p:nvSpPr>
          <p:cNvPr id="9" name="Plaque 8"/>
          <p:cNvSpPr/>
          <p:nvPr/>
        </p:nvSpPr>
        <p:spPr>
          <a:xfrm>
            <a:off x="812418" y="3357911"/>
            <a:ext cx="6844146" cy="1413163"/>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r>
              <a:rPr lang="en-US" sz="2800">
                <a:solidFill>
                  <a:srgbClr val="000000"/>
                </a:solidFill>
                <a:latin typeface="Times New Roman" pitchFamily="18" charset="0"/>
                <a:cs typeface="Times New Roman" pitchFamily="18" charset="0"/>
              </a:rPr>
              <a:t>Họ gắn bó với từng mảnh đất: </a:t>
            </a:r>
            <a:r>
              <a:rPr lang="en-US" sz="2800" i="1">
                <a:solidFill>
                  <a:srgbClr val="000000"/>
                </a:solidFill>
                <a:latin typeface="Times New Roman" pitchFamily="18" charset="0"/>
                <a:cs typeface="Times New Roman" pitchFamily="18" charset="0"/>
              </a:rPr>
              <a:t>Thành những tên đọc lên nước mắt đều muốn ứa... Cà Mau.</a:t>
            </a:r>
            <a:endParaRPr lang="en-US" sz="2400">
              <a:solidFill>
                <a:srgbClr val="000000"/>
              </a:solidFill>
              <a:latin typeface="Times New Roman" pitchFamily="18" charset="0"/>
              <a:cs typeface="Times New Roman" pitchFamily="18" charset="0"/>
            </a:endParaRPr>
          </a:p>
        </p:txBody>
      </p:sp>
      <p:sp>
        <p:nvSpPr>
          <p:cNvPr id="10" name="Plaque 9"/>
          <p:cNvSpPr/>
          <p:nvPr/>
        </p:nvSpPr>
        <p:spPr>
          <a:xfrm>
            <a:off x="812418" y="4854198"/>
            <a:ext cx="6844146" cy="1740566"/>
          </a:xfrm>
          <a:prstGeom prst="plaque">
            <a:avLst>
              <a:gd name="adj" fmla="val 1470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r>
              <a:rPr lang="en-US" sz="2800">
                <a:solidFill>
                  <a:srgbClr val="000000"/>
                </a:solidFill>
                <a:latin typeface="Times New Roman" pitchFamily="18" charset="0"/>
                <a:cs typeface="Times New Roman" pitchFamily="18" charset="0"/>
              </a:rPr>
              <a:t>Là những con người yêu quê, luôn đoàn kết giữ gìn đất đai sông núi; ông cha hy sinh để giữ đất giữ nước cho con cháu: </a:t>
            </a:r>
            <a:r>
              <a:rPr lang="en-US" sz="2800" i="1">
                <a:solidFill>
                  <a:srgbClr val="000000"/>
                </a:solidFill>
                <a:latin typeface="Times New Roman" pitchFamily="18" charset="0"/>
                <a:cs typeface="Times New Roman" pitchFamily="18" charset="0"/>
              </a:rPr>
              <a:t>Những mặt đất… chia cắt.</a:t>
            </a:r>
            <a:endParaRPr lang="en-US" sz="2400">
              <a:solidFill>
                <a:srgbClr val="000000"/>
              </a:solidFill>
              <a:latin typeface="Times New Roman" pitchFamily="18" charset="0"/>
              <a:cs typeface="Times New Roman" pitchFamily="18" charset="0"/>
            </a:endParaRPr>
          </a:p>
        </p:txBody>
      </p:sp>
      <p:sp>
        <p:nvSpPr>
          <p:cNvPr id="11" name="Right Brace 10"/>
          <p:cNvSpPr/>
          <p:nvPr/>
        </p:nvSpPr>
        <p:spPr>
          <a:xfrm>
            <a:off x="7813675" y="2465388"/>
            <a:ext cx="609600" cy="3298825"/>
          </a:xfrm>
          <a:prstGeom prst="rightBrace">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Plaque 11"/>
          <p:cNvSpPr/>
          <p:nvPr/>
        </p:nvSpPr>
        <p:spPr>
          <a:xfrm>
            <a:off x="8423564" y="2999509"/>
            <a:ext cx="3510200" cy="2230582"/>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r>
              <a:rPr lang="en-US" sz="2800">
                <a:solidFill>
                  <a:srgbClr val="000000"/>
                </a:solidFill>
                <a:latin typeface="Times New Roman" pitchFamily="18" charset="0"/>
                <a:cs typeface="Times New Roman" pitchFamily="18" charset="0"/>
              </a:rPr>
              <a:t>Sông Mê Kông gắn bó, đóng góp to lớn cho cuộc sống của con người.</a:t>
            </a:r>
            <a:endParaRPr lang="en-US" sz="2400">
              <a:solidFill>
                <a:srgbClr val="000000"/>
              </a:solidFill>
              <a:latin typeface="Times New Roman" pitchFamily="18" charset="0"/>
              <a:cs typeface="Times New Roman" pitchFamily="18" charset="0"/>
            </a:endParaRPr>
          </a:p>
        </p:txBody>
      </p:sp>
      <p:pic>
        <p:nvPicPr>
          <p:cNvPr id="13" name="Picture 12"/>
          <p:cNvPicPr>
            <a:picLocks noChangeAspect="1"/>
          </p:cNvPicPr>
          <p:nvPr/>
        </p:nvPicPr>
        <p:blipFill>
          <a:blip r:embed="rId3"/>
          <a:stretch>
            <a:fillRect/>
          </a:stretch>
        </p:blipFill>
        <p:spPr>
          <a:xfrm>
            <a:off x="8745189" y="1005776"/>
            <a:ext cx="2762250" cy="16573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Picture 3"/>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144386" name="Rectangle 2"/>
          <p:cNvSpPr>
            <a:spLocks noChangeArrowheads="1"/>
          </p:cNvSpPr>
          <p:nvPr/>
        </p:nvSpPr>
        <p:spPr bwMode="auto">
          <a:xfrm>
            <a:off x="1519238" y="461963"/>
            <a:ext cx="5832475"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3. Hình ảnh người nông dân Nam Bộ</a:t>
            </a:r>
            <a:endParaRPr lang="en-US" sz="2800">
              <a:solidFill>
                <a:srgbClr val="000000"/>
              </a:solidFill>
              <a:latin typeface="Times New Roman" pitchFamily="18" charset="0"/>
              <a:cs typeface="Times New Roman" pitchFamily="18" charset="0"/>
            </a:endParaRPr>
          </a:p>
        </p:txBody>
      </p:sp>
      <p:sp>
        <p:nvSpPr>
          <p:cNvPr id="2" name="Rectangle 1"/>
          <p:cNvSpPr/>
          <p:nvPr/>
        </p:nvSpPr>
        <p:spPr>
          <a:xfrm>
            <a:off x="1187209" y="1199712"/>
            <a:ext cx="6280391" cy="35394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a:spAutoFit/>
          </a:bodyPr>
          <a:lstStyle/>
          <a:p>
            <a:r>
              <a:rPr lang="en-US" sz="2800">
                <a:solidFill>
                  <a:schemeClr val="bg1"/>
                </a:solidFill>
                <a:latin typeface="Times New Roman" pitchFamily="18" charset="0"/>
                <a:cs typeface="Times New Roman" pitchFamily="18" charset="0"/>
              </a:rPr>
              <a:t>- Ngôn ngữ thơ giản dị, dùng thành ngữ </a:t>
            </a:r>
            <a:r>
              <a:rPr lang="en-US" sz="2800" i="1">
                <a:solidFill>
                  <a:schemeClr val="bg1"/>
                </a:solidFill>
                <a:latin typeface="Times New Roman" pitchFamily="18" charset="0"/>
                <a:cs typeface="Times New Roman" pitchFamily="18" charset="0"/>
              </a:rPr>
              <a:t>gối đất nằm sương...; tu tư liệt kê, biểu cảm gián tiếp</a:t>
            </a:r>
            <a:endParaRPr lang="en-US" sz="2800">
              <a:solidFill>
                <a:schemeClr val="bg1"/>
              </a:solidFill>
              <a:latin typeface="Times New Roman" pitchFamily="18" charset="0"/>
              <a:cs typeface="Times New Roman" pitchFamily="18" charset="0"/>
            </a:endParaRPr>
          </a:p>
          <a:p>
            <a:r>
              <a:rPr lang="en-US" sz="2800">
                <a:solidFill>
                  <a:schemeClr val="bg1"/>
                </a:solidFill>
                <a:latin typeface="Times New Roman" pitchFamily="18" charset="0"/>
                <a:cs typeface="Times New Roman" pitchFamily="18" charset="0"/>
              </a:rPr>
              <a:t>- Những trải nghiệm phong phú của nhà thơ về cuộc sống con người gắn với dòng sông Mê Công.</a:t>
            </a:r>
          </a:p>
          <a:p>
            <a:r>
              <a:rPr lang="en-US" sz="2800">
                <a:solidFill>
                  <a:schemeClr val="bg1"/>
                </a:solidFill>
                <a:latin typeface="Times New Roman" pitchFamily="18" charset="0"/>
                <a:cs typeface="Times New Roman" pitchFamily="18" charset="0"/>
              </a:rPr>
              <a:t>- Niềm yêu mến, tự hào, cảm phục của nhà thơ với con người Nam Bộ</a:t>
            </a:r>
            <a:r>
              <a:rPr lang="en-US" sz="2800" i="1">
                <a:solidFill>
                  <a:schemeClr val="bg1"/>
                </a:solidFill>
                <a:latin typeface="Times New Roman" pitchFamily="18" charset="0"/>
                <a:cs typeface="Times New Roman" pitchFamily="18" charset="0"/>
              </a:rPr>
              <a:t>.</a:t>
            </a:r>
            <a:endParaRPr lang="en-US" sz="2800">
              <a:solidFill>
                <a:schemeClr val="bg1"/>
              </a:solidFill>
              <a:cs typeface="Arial" charset="0"/>
            </a:endParaRPr>
          </a:p>
        </p:txBody>
      </p:sp>
      <p:pic>
        <p:nvPicPr>
          <p:cNvPr id="6" name="Picture 5"/>
          <p:cNvPicPr>
            <a:picLocks noChangeAspect="1"/>
          </p:cNvPicPr>
          <p:nvPr/>
        </p:nvPicPr>
        <p:blipFill>
          <a:blip r:embed="rId3"/>
          <a:stretch>
            <a:fillRect/>
          </a:stretch>
        </p:blipFill>
        <p:spPr>
          <a:xfrm>
            <a:off x="7467600" y="1302327"/>
            <a:ext cx="4015509" cy="331123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2525</TotalTime>
  <Words>14209</Words>
  <Application>Microsoft Office PowerPoint</Application>
  <PresentationFormat>Custom</PresentationFormat>
  <Paragraphs>1137</Paragraphs>
  <Slides>141</Slides>
  <Notes>17</Notes>
  <HiddenSlides>0</HiddenSlides>
  <MMClips>0</MMClips>
  <ScaleCrop>false</ScaleCrop>
  <HeadingPairs>
    <vt:vector size="4" baseType="variant">
      <vt:variant>
        <vt:lpstr>Theme</vt:lpstr>
      </vt:variant>
      <vt:variant>
        <vt:i4>2</vt:i4>
      </vt:variant>
      <vt:variant>
        <vt:lpstr>Slide Titles</vt:lpstr>
      </vt:variant>
      <vt:variant>
        <vt:i4>141</vt:i4>
      </vt:variant>
    </vt:vector>
  </HeadingPairs>
  <TitlesOfParts>
    <vt:vector size="1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Acer</cp:lastModifiedBy>
  <cp:revision>177</cp:revision>
  <dcterms:created xsi:type="dcterms:W3CDTF">2021-07-25T07:55:35Z</dcterms:created>
  <dcterms:modified xsi:type="dcterms:W3CDTF">2021-12-23T07:29:09Z</dcterms:modified>
</cp:coreProperties>
</file>